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4" r:id="rId3"/>
    <p:sldId id="281" r:id="rId4"/>
    <p:sldId id="265" r:id="rId5"/>
    <p:sldId id="266" r:id="rId6"/>
    <p:sldId id="267" r:id="rId7"/>
    <p:sldId id="268" r:id="rId8"/>
    <p:sldId id="269" r:id="rId9"/>
    <p:sldId id="270" r:id="rId10"/>
    <p:sldId id="280" r:id="rId11"/>
    <p:sldId id="282" r:id="rId12"/>
    <p:sldId id="271" r:id="rId13"/>
    <p:sldId id="277" r:id="rId14"/>
    <p:sldId id="272" r:id="rId15"/>
    <p:sldId id="273" r:id="rId16"/>
    <p:sldId id="274" r:id="rId17"/>
    <p:sldId id="278" r:id="rId18"/>
    <p:sldId id="275" r:id="rId19"/>
    <p:sldId id="276" r:id="rId20"/>
    <p:sldId id="260"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9" d="100"/>
          <a:sy n="89" d="100"/>
        </p:scale>
        <p:origin x="78"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4736636-1203-410F-BE01-A5AEBF47FCB4}" type="datetimeFigureOut">
              <a:rPr lang="en-GB" smtClean="0"/>
              <a:t>14/01/2020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244C04-44BF-44B9-9948-AB7929BFA6F5}" type="slidenum">
              <a:rPr lang="en-GB" smtClean="0"/>
              <a:t>‹#›</a:t>
            </a:fld>
            <a:endParaRPr lang="en-GB"/>
          </a:p>
        </p:txBody>
      </p:sp>
    </p:spTree>
    <p:extLst>
      <p:ext uri="{BB962C8B-B14F-4D97-AF65-F5344CB8AC3E}">
        <p14:creationId xmlns:p14="http://schemas.microsoft.com/office/powerpoint/2010/main" val="18738160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736636-1203-410F-BE01-A5AEBF47FCB4}" type="datetimeFigureOut">
              <a:rPr lang="en-GB" smtClean="0"/>
              <a:t>14/01/2020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244C04-44BF-44B9-9948-AB7929BFA6F5}" type="slidenum">
              <a:rPr lang="en-GB" smtClean="0"/>
              <a:t>‹#›</a:t>
            </a:fld>
            <a:endParaRPr lang="en-GB"/>
          </a:p>
        </p:txBody>
      </p:sp>
    </p:spTree>
    <p:extLst>
      <p:ext uri="{BB962C8B-B14F-4D97-AF65-F5344CB8AC3E}">
        <p14:creationId xmlns:p14="http://schemas.microsoft.com/office/powerpoint/2010/main" val="2315316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736636-1203-410F-BE01-A5AEBF47FCB4}" type="datetimeFigureOut">
              <a:rPr lang="en-GB" smtClean="0"/>
              <a:t>14/01/2020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244C04-44BF-44B9-9948-AB7929BFA6F5}" type="slidenum">
              <a:rPr lang="en-GB" smtClean="0"/>
              <a:t>‹#›</a:t>
            </a:fld>
            <a:endParaRPr lang="en-GB"/>
          </a:p>
        </p:txBody>
      </p:sp>
    </p:spTree>
    <p:extLst>
      <p:ext uri="{BB962C8B-B14F-4D97-AF65-F5344CB8AC3E}">
        <p14:creationId xmlns:p14="http://schemas.microsoft.com/office/powerpoint/2010/main" val="3988497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4736636-1203-410F-BE01-A5AEBF47FCB4}" type="datetimeFigureOut">
              <a:rPr lang="en-GB" smtClean="0"/>
              <a:t>14/01/2020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244C04-44BF-44B9-9948-AB7929BFA6F5}" type="slidenum">
              <a:rPr lang="en-GB" smtClean="0"/>
              <a:t>‹#›</a:t>
            </a:fld>
            <a:endParaRPr lang="en-GB"/>
          </a:p>
        </p:txBody>
      </p:sp>
    </p:spTree>
    <p:extLst>
      <p:ext uri="{BB962C8B-B14F-4D97-AF65-F5344CB8AC3E}">
        <p14:creationId xmlns:p14="http://schemas.microsoft.com/office/powerpoint/2010/main" val="1573942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4736636-1203-410F-BE01-A5AEBF47FCB4}" type="datetimeFigureOut">
              <a:rPr lang="en-GB" smtClean="0"/>
              <a:t>14/01/2020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244C04-44BF-44B9-9948-AB7929BFA6F5}" type="slidenum">
              <a:rPr lang="en-GB" smtClean="0"/>
              <a:t>‹#›</a:t>
            </a:fld>
            <a:endParaRPr lang="en-GB"/>
          </a:p>
        </p:txBody>
      </p:sp>
    </p:spTree>
    <p:extLst>
      <p:ext uri="{BB962C8B-B14F-4D97-AF65-F5344CB8AC3E}">
        <p14:creationId xmlns:p14="http://schemas.microsoft.com/office/powerpoint/2010/main" val="27682756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4736636-1203-410F-BE01-A5AEBF47FCB4}" type="datetimeFigureOut">
              <a:rPr lang="en-GB" smtClean="0"/>
              <a:t>14/01/2020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244C04-44BF-44B9-9948-AB7929BFA6F5}" type="slidenum">
              <a:rPr lang="en-GB" smtClean="0"/>
              <a:t>‹#›</a:t>
            </a:fld>
            <a:endParaRPr lang="en-GB"/>
          </a:p>
        </p:txBody>
      </p:sp>
    </p:spTree>
    <p:extLst>
      <p:ext uri="{BB962C8B-B14F-4D97-AF65-F5344CB8AC3E}">
        <p14:creationId xmlns:p14="http://schemas.microsoft.com/office/powerpoint/2010/main" val="192602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736636-1203-410F-BE01-A5AEBF47FCB4}" type="datetimeFigureOut">
              <a:rPr lang="en-GB" smtClean="0"/>
              <a:t>14/01/2020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244C04-44BF-44B9-9948-AB7929BFA6F5}" type="slidenum">
              <a:rPr lang="en-GB" smtClean="0"/>
              <a:t>‹#›</a:t>
            </a:fld>
            <a:endParaRPr lang="en-GB"/>
          </a:p>
        </p:txBody>
      </p:sp>
    </p:spTree>
    <p:extLst>
      <p:ext uri="{BB962C8B-B14F-4D97-AF65-F5344CB8AC3E}">
        <p14:creationId xmlns:p14="http://schemas.microsoft.com/office/powerpoint/2010/main" val="952456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736636-1203-410F-BE01-A5AEBF47FCB4}" type="datetimeFigureOut">
              <a:rPr lang="en-GB" smtClean="0"/>
              <a:t>14/01/2020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244C04-44BF-44B9-9948-AB7929BFA6F5}" type="slidenum">
              <a:rPr lang="en-GB" smtClean="0"/>
              <a:t>‹#›</a:t>
            </a:fld>
            <a:endParaRPr lang="en-GB"/>
          </a:p>
        </p:txBody>
      </p:sp>
    </p:spTree>
    <p:extLst>
      <p:ext uri="{BB962C8B-B14F-4D97-AF65-F5344CB8AC3E}">
        <p14:creationId xmlns:p14="http://schemas.microsoft.com/office/powerpoint/2010/main" val="4083197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736636-1203-410F-BE01-A5AEBF47FCB4}" type="datetimeFigureOut">
              <a:rPr lang="en-GB" smtClean="0"/>
              <a:t>14/01/2020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244C04-44BF-44B9-9948-AB7929BFA6F5}" type="slidenum">
              <a:rPr lang="en-GB" smtClean="0"/>
              <a:t>‹#›</a:t>
            </a:fld>
            <a:endParaRPr lang="en-GB"/>
          </a:p>
        </p:txBody>
      </p:sp>
    </p:spTree>
    <p:extLst>
      <p:ext uri="{BB962C8B-B14F-4D97-AF65-F5344CB8AC3E}">
        <p14:creationId xmlns:p14="http://schemas.microsoft.com/office/powerpoint/2010/main" val="31340944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736636-1203-410F-BE01-A5AEBF47FCB4}" type="datetimeFigureOut">
              <a:rPr lang="en-GB" smtClean="0"/>
              <a:t>14/01/2020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244C04-44BF-44B9-9948-AB7929BFA6F5}" type="slidenum">
              <a:rPr lang="en-GB" smtClean="0"/>
              <a:t>‹#›</a:t>
            </a:fld>
            <a:endParaRPr lang="en-GB"/>
          </a:p>
        </p:txBody>
      </p:sp>
    </p:spTree>
    <p:extLst>
      <p:ext uri="{BB962C8B-B14F-4D97-AF65-F5344CB8AC3E}">
        <p14:creationId xmlns:p14="http://schemas.microsoft.com/office/powerpoint/2010/main" val="2059878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736636-1203-410F-BE01-A5AEBF47FCB4}" type="datetimeFigureOut">
              <a:rPr lang="en-GB" smtClean="0"/>
              <a:t>14/01/2020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244C04-44BF-44B9-9948-AB7929BFA6F5}" type="slidenum">
              <a:rPr lang="en-GB" smtClean="0"/>
              <a:t>‹#›</a:t>
            </a:fld>
            <a:endParaRPr lang="en-GB"/>
          </a:p>
        </p:txBody>
      </p:sp>
    </p:spTree>
    <p:extLst>
      <p:ext uri="{BB962C8B-B14F-4D97-AF65-F5344CB8AC3E}">
        <p14:creationId xmlns:p14="http://schemas.microsoft.com/office/powerpoint/2010/main" val="731587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736636-1203-410F-BE01-A5AEBF47FCB4}" type="datetimeFigureOut">
              <a:rPr lang="en-GB" smtClean="0"/>
              <a:t>14/01/2020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244C04-44BF-44B9-9948-AB7929BFA6F5}" type="slidenum">
              <a:rPr lang="en-GB" smtClean="0"/>
              <a:t>‹#›</a:t>
            </a:fld>
            <a:endParaRPr lang="en-GB"/>
          </a:p>
        </p:txBody>
      </p:sp>
    </p:spTree>
    <p:extLst>
      <p:ext uri="{BB962C8B-B14F-4D97-AF65-F5344CB8AC3E}">
        <p14:creationId xmlns:p14="http://schemas.microsoft.com/office/powerpoint/2010/main" val="9381475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Sukarno" TargetMode="External"/><Relationship Id="rId7" Type="http://schemas.openxmlformats.org/officeDocument/2006/relationships/hyperlink" Target="https://en.wikipedia.org/wiki/V._K._Krishna_Menon" TargetMode="External"/><Relationship Id="rId2" Type="http://schemas.openxmlformats.org/officeDocument/2006/relationships/hyperlink" Target="https://en.wikipedia.org/wiki/Jawaharlal_Nehru" TargetMode="External"/><Relationship Id="rId1" Type="http://schemas.openxmlformats.org/officeDocument/2006/relationships/slideLayout" Target="../slideLayouts/slideLayout2.xml"/><Relationship Id="rId6" Type="http://schemas.openxmlformats.org/officeDocument/2006/relationships/hyperlink" Target="https://en.wikipedia.org/wiki/Josip_Broz_Tito" TargetMode="External"/><Relationship Id="rId5" Type="http://schemas.openxmlformats.org/officeDocument/2006/relationships/hyperlink" Target="https://en.wikipedia.org/wiki/Kwame_Nkrumah" TargetMode="External"/><Relationship Id="rId4" Type="http://schemas.openxmlformats.org/officeDocument/2006/relationships/hyperlink" Target="https://en.wikipedia.org/wiki/Gamal_Abdel_Nasser"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800" dirty="0"/>
              <a:t>Sustainable Development in an Era of Globalisation? HPAN4008 </a:t>
            </a:r>
            <a:r>
              <a:rPr lang="en-GB" sz="1800"/>
              <a:t>Part </a:t>
            </a:r>
            <a:r>
              <a:rPr lang="en-GB" sz="1800" smtClean="0"/>
              <a:t>6</a:t>
            </a:r>
            <a:r>
              <a:rPr lang="en-GB" sz="1800" dirty="0"/>
              <a:t/>
            </a:r>
            <a:br>
              <a:rPr lang="en-GB" sz="1800" dirty="0"/>
            </a:br>
            <a:r>
              <a:rPr lang="en-GB" sz="3200" dirty="0" smtClean="0"/>
              <a:t>Post-1945</a:t>
            </a:r>
            <a:r>
              <a:rPr lang="en-GB" sz="3200" dirty="0"/>
              <a:t>: Eastern Europe and the Cold War</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79712" y="1412776"/>
            <a:ext cx="4824536" cy="4557029"/>
          </a:xfrm>
        </p:spPr>
      </p:pic>
    </p:spTree>
    <p:extLst>
      <p:ext uri="{BB962C8B-B14F-4D97-AF65-F5344CB8AC3E}">
        <p14:creationId xmlns:p14="http://schemas.microsoft.com/office/powerpoint/2010/main" val="16532729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200" dirty="0"/>
              <a:t/>
            </a:r>
            <a:br>
              <a:rPr lang="en-GB" sz="2200" dirty="0"/>
            </a:br>
            <a:r>
              <a:rPr lang="en-GB" sz="3600" dirty="0"/>
              <a:t>Post-1945: Eastern Europe and the Cold War</a:t>
            </a:r>
          </a:p>
        </p:txBody>
      </p:sp>
      <p:sp>
        <p:nvSpPr>
          <p:cNvPr id="3" name="Content Placeholder 2"/>
          <p:cNvSpPr>
            <a:spLocks noGrp="1"/>
          </p:cNvSpPr>
          <p:nvPr>
            <p:ph idx="1"/>
          </p:nvPr>
        </p:nvSpPr>
        <p:spPr/>
        <p:txBody>
          <a:bodyPr>
            <a:normAutofit/>
          </a:bodyPr>
          <a:lstStyle/>
          <a:p>
            <a:pPr marL="0" indent="0">
              <a:buNone/>
            </a:pPr>
            <a:r>
              <a:rPr lang="en-GB" sz="4700" b="1" dirty="0" smtClean="0"/>
              <a:t>The Era of Imperialism, Wars and Revolutions</a:t>
            </a:r>
          </a:p>
          <a:p>
            <a:pPr marL="0" indent="0">
              <a:buNone/>
            </a:pPr>
            <a:endParaRPr lang="en-GB" sz="3900" b="1" dirty="0" smtClean="0"/>
          </a:p>
          <a:p>
            <a:pPr marL="0" indent="0">
              <a:buNone/>
            </a:pPr>
            <a:r>
              <a:rPr lang="en-GB" sz="3900" b="1" dirty="0" smtClean="0"/>
              <a:t>Towards a system of “World Order” in the 20</a:t>
            </a:r>
            <a:r>
              <a:rPr lang="en-GB" sz="3900" b="1" baseline="30000" dirty="0" smtClean="0"/>
              <a:t>th</a:t>
            </a:r>
            <a:r>
              <a:rPr lang="en-GB" sz="3900" b="1" dirty="0" smtClean="0"/>
              <a:t> century?</a:t>
            </a:r>
            <a:endParaRPr lang="en-GB" sz="3900" b="1" dirty="0"/>
          </a:p>
          <a:p>
            <a:pPr marL="0" indent="0">
              <a:buNone/>
            </a:pPr>
            <a:endParaRPr lang="en-GB" b="1" dirty="0" smtClean="0"/>
          </a:p>
          <a:p>
            <a:pPr marL="0" indent="0">
              <a:buNone/>
            </a:pPr>
            <a:endParaRPr lang="en-GB" dirty="0"/>
          </a:p>
        </p:txBody>
      </p:sp>
    </p:spTree>
    <p:extLst>
      <p:ext uri="{BB962C8B-B14F-4D97-AF65-F5344CB8AC3E}">
        <p14:creationId xmlns:p14="http://schemas.microsoft.com/office/powerpoint/2010/main" val="3924938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Countdown to World War</a:t>
            </a:r>
            <a:endParaRPr lang="en-GB" b="1" dirty="0"/>
          </a:p>
        </p:txBody>
      </p:sp>
      <p:sp>
        <p:nvSpPr>
          <p:cNvPr id="3" name="Content Placeholder 2"/>
          <p:cNvSpPr>
            <a:spLocks noGrp="1"/>
          </p:cNvSpPr>
          <p:nvPr>
            <p:ph idx="1"/>
          </p:nvPr>
        </p:nvSpPr>
        <p:spPr>
          <a:xfrm>
            <a:off x="457200" y="1219200"/>
            <a:ext cx="8229600" cy="4906963"/>
          </a:xfrm>
        </p:spPr>
        <p:txBody>
          <a:bodyPr/>
          <a:lstStyle/>
          <a:p>
            <a:pPr marL="0" indent="0">
              <a:buNone/>
            </a:pPr>
            <a:endParaRPr lang="en-GB" dirty="0" smtClean="0"/>
          </a:p>
          <a:p>
            <a:pPr>
              <a:buFont typeface="Arial" charset="0"/>
              <a:buChar char="•"/>
            </a:pPr>
            <a:r>
              <a:rPr lang="en-GB" sz="3600" b="1" dirty="0" smtClean="0"/>
              <a:t>1870-1871 </a:t>
            </a:r>
            <a:r>
              <a:rPr lang="en-GB" sz="3600" b="1" dirty="0"/>
              <a:t>Franco-Prussian War and unification of Germany under Bismarck</a:t>
            </a:r>
          </a:p>
          <a:p>
            <a:pPr>
              <a:buFont typeface="Arial" charset="0"/>
              <a:buChar char="•"/>
            </a:pPr>
            <a:endParaRPr lang="en-GB" sz="3600" b="1" dirty="0" smtClean="0"/>
          </a:p>
          <a:p>
            <a:pPr>
              <a:buFont typeface="Arial" charset="0"/>
              <a:buChar char="•"/>
            </a:pPr>
            <a:r>
              <a:rPr lang="en-GB" sz="3600" b="1" dirty="0" smtClean="0"/>
              <a:t>1884-85 </a:t>
            </a:r>
            <a:r>
              <a:rPr lang="en-GB" sz="3600" b="1" dirty="0"/>
              <a:t>Congress of Berlin</a:t>
            </a:r>
          </a:p>
          <a:p>
            <a:pPr>
              <a:buFont typeface="Arial" charset="0"/>
              <a:buChar char="•"/>
            </a:pPr>
            <a:endParaRPr lang="en-GB" sz="3600" b="1" dirty="0" smtClean="0"/>
          </a:p>
          <a:p>
            <a:pPr>
              <a:buFont typeface="Arial" charset="0"/>
              <a:buChar char="•"/>
            </a:pPr>
            <a:r>
              <a:rPr lang="en-GB" sz="3600" b="1" dirty="0" smtClean="0"/>
              <a:t>Interlocking </a:t>
            </a:r>
            <a:r>
              <a:rPr lang="en-GB" sz="3600" b="1" dirty="0"/>
              <a:t>alliances prior to 1914</a:t>
            </a:r>
          </a:p>
          <a:p>
            <a:endParaRPr lang="en-GB" dirty="0"/>
          </a:p>
        </p:txBody>
      </p:sp>
    </p:spTree>
    <p:extLst>
      <p:ext uri="{BB962C8B-B14F-4D97-AF65-F5344CB8AC3E}">
        <p14:creationId xmlns:p14="http://schemas.microsoft.com/office/powerpoint/2010/main" val="832930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Great War 1914-1918</a:t>
            </a:r>
            <a:endParaRPr lang="en-GB" b="1" dirty="0"/>
          </a:p>
        </p:txBody>
      </p:sp>
      <p:sp>
        <p:nvSpPr>
          <p:cNvPr id="3" name="Content Placeholder 2"/>
          <p:cNvSpPr>
            <a:spLocks noGrp="1"/>
          </p:cNvSpPr>
          <p:nvPr>
            <p:ph idx="1"/>
          </p:nvPr>
        </p:nvSpPr>
        <p:spPr/>
        <p:txBody>
          <a:bodyPr/>
          <a:lstStyle/>
          <a:p>
            <a:r>
              <a:rPr lang="en-GB" dirty="0" smtClean="0"/>
              <a:t>1917 Revolutions in Russia</a:t>
            </a:r>
          </a:p>
          <a:p>
            <a:r>
              <a:rPr lang="en-GB" dirty="0" smtClean="0"/>
              <a:t>1918 Kiel mutiny in Germany; Workers’ and Soldiers’ Councils in Berlin 1918-1919</a:t>
            </a:r>
          </a:p>
          <a:p>
            <a:r>
              <a:rPr lang="en-GB" i="1" dirty="0" err="1" smtClean="0"/>
              <a:t>Freikorps</a:t>
            </a:r>
            <a:r>
              <a:rPr lang="en-GB" dirty="0" smtClean="0"/>
              <a:t> v </a:t>
            </a:r>
            <a:r>
              <a:rPr lang="en-GB" i="1" dirty="0" err="1" smtClean="0"/>
              <a:t>Spartakusbund</a:t>
            </a:r>
            <a:r>
              <a:rPr lang="en-GB" dirty="0" smtClean="0"/>
              <a:t> and USPD: emergence of Weimar Germany</a:t>
            </a:r>
          </a:p>
          <a:p>
            <a:r>
              <a:rPr lang="en-GB" dirty="0" smtClean="0"/>
              <a:t>1919 Treaty of Versailles (and related Treaties)</a:t>
            </a:r>
          </a:p>
          <a:p>
            <a:r>
              <a:rPr lang="en-GB" dirty="0" smtClean="0"/>
              <a:t>1920 League of Nations (minus the USA)</a:t>
            </a:r>
          </a:p>
          <a:p>
            <a:pPr marL="0" indent="0">
              <a:buNone/>
            </a:pPr>
            <a:endParaRPr lang="en-GB" dirty="0"/>
          </a:p>
        </p:txBody>
      </p:sp>
    </p:spTree>
    <p:extLst>
      <p:ext uri="{BB962C8B-B14F-4D97-AF65-F5344CB8AC3E}">
        <p14:creationId xmlns:p14="http://schemas.microsoft.com/office/powerpoint/2010/main" val="13055197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t>The instability of the Weimar Republic</a:t>
            </a:r>
            <a:endParaRPr lang="en-GB" sz="3600" b="1" dirty="0"/>
          </a:p>
        </p:txBody>
      </p:sp>
      <p:sp>
        <p:nvSpPr>
          <p:cNvPr id="3" name="Content Placeholder 2"/>
          <p:cNvSpPr>
            <a:spLocks noGrp="1"/>
          </p:cNvSpPr>
          <p:nvPr>
            <p:ph idx="1"/>
          </p:nvPr>
        </p:nvSpPr>
        <p:spPr>
          <a:xfrm>
            <a:off x="457200" y="1340768"/>
            <a:ext cx="8229600" cy="4785395"/>
          </a:xfrm>
        </p:spPr>
        <p:txBody>
          <a:bodyPr/>
          <a:lstStyle/>
          <a:p>
            <a:r>
              <a:rPr lang="en-GB" sz="2400" dirty="0" smtClean="0"/>
              <a:t>Legacy of Versailles: a peace of the victors</a:t>
            </a:r>
          </a:p>
          <a:p>
            <a:r>
              <a:rPr lang="en-GB" sz="2400" dirty="0" smtClean="0"/>
              <a:t>Unemployment and Hyper-inflation</a:t>
            </a:r>
          </a:p>
          <a:p>
            <a:r>
              <a:rPr lang="en-GB" sz="2400" dirty="0" smtClean="0"/>
              <a:t>Division of workers’ movement; rise of Nazism</a:t>
            </a:r>
          </a:p>
          <a:p>
            <a:r>
              <a:rPr lang="en-GB" sz="2400" dirty="0" smtClean="0"/>
              <a:t>Hitler becomes Chancellor in January 1933</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4100" y="3140968"/>
            <a:ext cx="4495800" cy="3096344"/>
          </a:xfrm>
          <a:prstGeom prst="rect">
            <a:avLst/>
          </a:prstGeom>
        </p:spPr>
      </p:pic>
    </p:spTree>
    <p:extLst>
      <p:ext uri="{BB962C8B-B14F-4D97-AF65-F5344CB8AC3E}">
        <p14:creationId xmlns:p14="http://schemas.microsoft.com/office/powerpoint/2010/main" val="20994566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Hitler: internal repression and foreign expansion</a:t>
            </a:r>
            <a:endParaRPr lang="en-GB"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584" y="1600200"/>
            <a:ext cx="7344815" cy="4525963"/>
          </a:xfrm>
        </p:spPr>
      </p:pic>
    </p:spTree>
    <p:extLst>
      <p:ext uri="{BB962C8B-B14F-4D97-AF65-F5344CB8AC3E}">
        <p14:creationId xmlns:p14="http://schemas.microsoft.com/office/powerpoint/2010/main" val="21631559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Meanwhile, Stalin’s foreign policy 1933-1939</a:t>
            </a:r>
            <a:endParaRPr lang="en-GB" b="1" dirty="0"/>
          </a:p>
        </p:txBody>
      </p:sp>
      <p:sp>
        <p:nvSpPr>
          <p:cNvPr id="3" name="Content Placeholder 2"/>
          <p:cNvSpPr>
            <a:spLocks noGrp="1"/>
          </p:cNvSpPr>
          <p:nvPr>
            <p:ph idx="1"/>
          </p:nvPr>
        </p:nvSpPr>
        <p:spPr/>
        <p:txBody>
          <a:bodyPr/>
          <a:lstStyle/>
          <a:p>
            <a:pPr marL="0" indent="0">
              <a:buNone/>
            </a:pPr>
            <a:endParaRPr lang="en-GB" dirty="0" smtClean="0"/>
          </a:p>
          <a:p>
            <a:pPr>
              <a:buFont typeface="Arial" charset="0"/>
              <a:buChar char="•"/>
            </a:pPr>
            <a:r>
              <a:rPr lang="en-GB" dirty="0" smtClean="0"/>
              <a:t>“Third Period” 1928-1933: Division of workers’ movement</a:t>
            </a:r>
          </a:p>
          <a:p>
            <a:pPr>
              <a:buFont typeface="Arial" charset="0"/>
              <a:buChar char="•"/>
            </a:pPr>
            <a:r>
              <a:rPr lang="en-GB" dirty="0" smtClean="0"/>
              <a:t>Popular </a:t>
            </a:r>
            <a:r>
              <a:rPr lang="en-GB" dirty="0" err="1" smtClean="0"/>
              <a:t>Frontism</a:t>
            </a:r>
            <a:r>
              <a:rPr lang="en-GB" dirty="0" smtClean="0"/>
              <a:t> 1934-1939: attempts to sign a security pact with Britain and France fail</a:t>
            </a:r>
          </a:p>
          <a:p>
            <a:pPr>
              <a:buFont typeface="Arial" charset="0"/>
              <a:buChar char="•"/>
            </a:pPr>
            <a:r>
              <a:rPr lang="en-GB" dirty="0" smtClean="0"/>
              <a:t>1939-41: Hitler-Stalin Pact</a:t>
            </a:r>
          </a:p>
          <a:p>
            <a:pPr>
              <a:buFont typeface="Arial" charset="0"/>
              <a:buChar char="•"/>
            </a:pPr>
            <a:r>
              <a:rPr lang="en-GB" dirty="0" smtClean="0"/>
              <a:t>June 1941: Operation </a:t>
            </a:r>
            <a:r>
              <a:rPr lang="en-GB" dirty="0"/>
              <a:t>B</a:t>
            </a:r>
            <a:r>
              <a:rPr lang="en-GB" dirty="0" smtClean="0"/>
              <a:t>arbarossa</a:t>
            </a:r>
            <a:endParaRPr lang="en-GB" dirty="0"/>
          </a:p>
        </p:txBody>
      </p:sp>
    </p:spTree>
    <p:extLst>
      <p:ext uri="{BB962C8B-B14F-4D97-AF65-F5344CB8AC3E}">
        <p14:creationId xmlns:p14="http://schemas.microsoft.com/office/powerpoint/2010/main" val="21255702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Nazi domination of Europe at its peak </a:t>
            </a:r>
            <a:r>
              <a:rPr lang="en-GB" sz="2700" b="1" dirty="0" smtClean="0"/>
              <a:t>(1940-42)</a:t>
            </a:r>
            <a:endParaRPr lang="en-GB" sz="2700" b="1"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95736" y="1412776"/>
            <a:ext cx="4680520" cy="4608511"/>
          </a:xfrm>
        </p:spPr>
      </p:pic>
    </p:spTree>
    <p:extLst>
      <p:ext uri="{BB962C8B-B14F-4D97-AF65-F5344CB8AC3E}">
        <p14:creationId xmlns:p14="http://schemas.microsoft.com/office/powerpoint/2010/main" val="18941780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7544" y="332656"/>
            <a:ext cx="8208911" cy="5793507"/>
          </a:xfrm>
        </p:spPr>
      </p:pic>
    </p:spTree>
    <p:extLst>
      <p:ext uri="{BB962C8B-B14F-4D97-AF65-F5344CB8AC3E}">
        <p14:creationId xmlns:p14="http://schemas.microsoft.com/office/powerpoint/2010/main" val="41320407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200" dirty="0"/>
              <a:t/>
            </a:r>
            <a:br>
              <a:rPr lang="en-GB" sz="2200" dirty="0"/>
            </a:br>
            <a:r>
              <a:rPr lang="en-GB" sz="3600" b="1" dirty="0"/>
              <a:t>Post-1945: Eastern Europe and the Cold War</a:t>
            </a:r>
          </a:p>
        </p:txBody>
      </p:sp>
      <p:sp>
        <p:nvSpPr>
          <p:cNvPr id="3" name="Content Placeholder 2"/>
          <p:cNvSpPr>
            <a:spLocks noGrp="1"/>
          </p:cNvSpPr>
          <p:nvPr>
            <p:ph idx="1"/>
          </p:nvPr>
        </p:nvSpPr>
        <p:spPr/>
        <p:txBody>
          <a:bodyPr/>
          <a:lstStyle/>
          <a:p>
            <a:endParaRPr lang="en-GB" dirty="0" smtClean="0"/>
          </a:p>
          <a:p>
            <a:endParaRPr lang="en-GB" dirty="0"/>
          </a:p>
          <a:p>
            <a:endParaRPr lang="en-GB" dirty="0" smtClean="0"/>
          </a:p>
          <a:p>
            <a:pPr marL="0" indent="0" algn="ctr">
              <a:buNone/>
            </a:pPr>
            <a:r>
              <a:rPr lang="en-GB" sz="6000" b="1" dirty="0" smtClean="0">
                <a:solidFill>
                  <a:srgbClr val="C00000"/>
                </a:solidFill>
              </a:rPr>
              <a:t>…</a:t>
            </a:r>
            <a:endParaRPr lang="en-GB" sz="6000" b="1" dirty="0">
              <a:solidFill>
                <a:srgbClr val="C00000"/>
              </a:solidFill>
            </a:endParaRPr>
          </a:p>
        </p:txBody>
      </p:sp>
    </p:spTree>
    <p:extLst>
      <p:ext uri="{BB962C8B-B14F-4D97-AF65-F5344CB8AC3E}">
        <p14:creationId xmlns:p14="http://schemas.microsoft.com/office/powerpoint/2010/main" val="40125911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b="1" dirty="0"/>
              <a:t>May 1945: VE Day</a:t>
            </a:r>
            <a:br>
              <a:rPr lang="en-GB" b="1" dirty="0"/>
            </a:br>
            <a:r>
              <a:rPr lang="en-GB" b="1" dirty="0"/>
              <a:t>August 1945: VJ Day</a:t>
            </a:r>
            <a:endParaRPr lang="en-GB" dirty="0"/>
          </a:p>
        </p:txBody>
      </p:sp>
      <p:pic>
        <p:nvPicPr>
          <p:cNvPr id="7"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90850" y="1648619"/>
            <a:ext cx="3162300" cy="4429125"/>
          </a:xfrm>
        </p:spPr>
      </p:pic>
    </p:spTree>
    <p:extLst>
      <p:ext uri="{BB962C8B-B14F-4D97-AF65-F5344CB8AC3E}">
        <p14:creationId xmlns:p14="http://schemas.microsoft.com/office/powerpoint/2010/main" val="17033420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May 1945: VE Day</a:t>
            </a:r>
            <a:br>
              <a:rPr lang="en-GB" b="1" dirty="0" smtClean="0"/>
            </a:br>
            <a:r>
              <a:rPr lang="en-GB" b="1" dirty="0" smtClean="0"/>
              <a:t>August 1945: VJ Day</a:t>
            </a:r>
            <a:endParaRPr lang="en-GB" b="1" dirty="0"/>
          </a:p>
        </p:txBody>
      </p:sp>
      <p:sp>
        <p:nvSpPr>
          <p:cNvPr id="3" name="Content Placeholder 2"/>
          <p:cNvSpPr>
            <a:spLocks noGrp="1"/>
          </p:cNvSpPr>
          <p:nvPr>
            <p:ph idx="1"/>
          </p:nvPr>
        </p:nvSpPr>
        <p:spPr/>
        <p:txBody>
          <a:bodyPr>
            <a:normAutofit fontScale="92500"/>
          </a:bodyPr>
          <a:lstStyle/>
          <a:p>
            <a:r>
              <a:rPr lang="en-GB" dirty="0" smtClean="0"/>
              <a:t>Unconditional surrender of Germany and Japan</a:t>
            </a:r>
          </a:p>
          <a:p>
            <a:r>
              <a:rPr lang="en-GB" dirty="0" smtClean="0"/>
              <a:t>Exhaustion of European combatants</a:t>
            </a:r>
          </a:p>
          <a:p>
            <a:r>
              <a:rPr lang="en-GB" dirty="0" smtClean="0"/>
              <a:t>Emergence of USA as most powerful nation – economically, financially and militarily</a:t>
            </a:r>
          </a:p>
          <a:p>
            <a:pPr marL="0" indent="0">
              <a:buNone/>
            </a:pPr>
            <a:r>
              <a:rPr lang="en-GB" dirty="0" smtClean="0"/>
              <a:t>BUT ALSO…</a:t>
            </a:r>
          </a:p>
          <a:p>
            <a:pPr>
              <a:buFont typeface="Arial" charset="0"/>
              <a:buChar char="•"/>
            </a:pPr>
            <a:r>
              <a:rPr lang="en-GB" dirty="0" smtClean="0"/>
              <a:t>Strengthening of Soviet Union: satellite states in Eastern Europe</a:t>
            </a:r>
          </a:p>
          <a:p>
            <a:r>
              <a:rPr lang="en-GB" dirty="0" smtClean="0"/>
              <a:t>Origins of the “Cold War”</a:t>
            </a:r>
          </a:p>
          <a:p>
            <a:pPr marL="0" indent="0">
              <a:buNone/>
            </a:pPr>
            <a:endParaRPr lang="en-GB" dirty="0"/>
          </a:p>
        </p:txBody>
      </p:sp>
    </p:spTree>
    <p:extLst>
      <p:ext uri="{BB962C8B-B14F-4D97-AF65-F5344CB8AC3E}">
        <p14:creationId xmlns:p14="http://schemas.microsoft.com/office/powerpoint/2010/main" val="11822027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Cold War</a:t>
            </a:r>
            <a:endParaRPr lang="en-GB" b="1" dirty="0"/>
          </a:p>
        </p:txBody>
      </p:sp>
      <p:sp>
        <p:nvSpPr>
          <p:cNvPr id="3" name="Content Placeholder 2"/>
          <p:cNvSpPr>
            <a:spLocks noGrp="1"/>
          </p:cNvSpPr>
          <p:nvPr>
            <p:ph idx="1"/>
          </p:nvPr>
        </p:nvSpPr>
        <p:spPr>
          <a:xfrm>
            <a:off x="457200" y="1268760"/>
            <a:ext cx="8229600" cy="4857403"/>
          </a:xfrm>
        </p:spPr>
        <p:txBody>
          <a:bodyPr>
            <a:normAutofit/>
          </a:bodyPr>
          <a:lstStyle/>
          <a:p>
            <a:pPr>
              <a:buFont typeface="Arial" charset="0"/>
              <a:buChar char="•"/>
            </a:pPr>
            <a:r>
              <a:rPr lang="en-GB" sz="2800" dirty="0" smtClean="0"/>
              <a:t>Developments in Eastern </a:t>
            </a:r>
            <a:r>
              <a:rPr lang="en-GB" sz="2800" dirty="0"/>
              <a:t>Europe </a:t>
            </a:r>
            <a:r>
              <a:rPr lang="en-GB" sz="2800" dirty="0" smtClean="0"/>
              <a:t>1944-1948</a:t>
            </a:r>
            <a:endParaRPr lang="en-GB" sz="2800" dirty="0"/>
          </a:p>
          <a:p>
            <a:r>
              <a:rPr lang="en-GB" sz="2800" dirty="0"/>
              <a:t>The Iron Curtain</a:t>
            </a:r>
          </a:p>
          <a:p>
            <a:r>
              <a:rPr lang="en-GB" sz="2800" dirty="0"/>
              <a:t>NATO </a:t>
            </a:r>
            <a:r>
              <a:rPr lang="en-GB" sz="2800" dirty="0" smtClean="0"/>
              <a:t>(1949) and </a:t>
            </a:r>
            <a:r>
              <a:rPr lang="en-GB" sz="2800" dirty="0"/>
              <a:t>the Warsaw </a:t>
            </a:r>
            <a:r>
              <a:rPr lang="en-GB" sz="2800" dirty="0" smtClean="0"/>
              <a:t>Pact (1955)</a:t>
            </a:r>
            <a:endParaRPr lang="en-GB" sz="2800" dirty="0"/>
          </a:p>
          <a:p>
            <a:r>
              <a:rPr lang="en-GB" sz="2800" dirty="0" smtClean="0"/>
              <a:t>COMECON (1949-1991) and the European Coal and Steel Community (1951) – beginnings of the European Project</a:t>
            </a:r>
          </a:p>
          <a:p>
            <a:pPr marL="0" indent="0">
              <a:buNone/>
            </a:pPr>
            <a:r>
              <a:rPr lang="en-GB" sz="2800" b="1" dirty="0" smtClean="0"/>
              <a:t>Counter-narrative: Revolts in E Europe: East Germany 1951, Poland and Hungary 1956, Czechoslovakia 1968, </a:t>
            </a:r>
            <a:r>
              <a:rPr lang="en-GB" sz="2800" b="1" i="1" dirty="0" err="1" smtClean="0"/>
              <a:t>Solidarnosc</a:t>
            </a:r>
            <a:r>
              <a:rPr lang="en-GB" sz="2800" b="1" dirty="0" smtClean="0"/>
              <a:t> in Poland throughout the 1980s</a:t>
            </a:r>
          </a:p>
          <a:p>
            <a:pPr marL="0" indent="0">
              <a:buNone/>
            </a:pPr>
            <a:endParaRPr lang="en-GB" b="1" dirty="0"/>
          </a:p>
          <a:p>
            <a:pPr marL="0" indent="0">
              <a:buNone/>
            </a:pPr>
            <a:endParaRPr lang="en-GB" b="1" dirty="0" smtClean="0"/>
          </a:p>
          <a:p>
            <a:pPr marL="0" indent="0">
              <a:buNone/>
            </a:pPr>
            <a:endParaRPr lang="en-GB" b="1" dirty="0" smtClean="0"/>
          </a:p>
          <a:p>
            <a:pPr marL="0" indent="0">
              <a:buNone/>
            </a:pPr>
            <a:endParaRPr lang="en-GB" b="1" dirty="0"/>
          </a:p>
          <a:p>
            <a:pPr marL="0" indent="0">
              <a:buNone/>
            </a:pPr>
            <a:endParaRPr lang="en-GB" b="1" dirty="0" smtClean="0"/>
          </a:p>
          <a:p>
            <a:pPr marL="0" indent="0">
              <a:buNone/>
            </a:pPr>
            <a:endParaRPr lang="en-GB" b="1" dirty="0" smtClean="0"/>
          </a:p>
          <a:p>
            <a:pPr marL="0" indent="0">
              <a:buNone/>
            </a:pPr>
            <a:endParaRPr lang="en-GB" b="1" dirty="0"/>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6136" y="4941168"/>
            <a:ext cx="2808312" cy="1256437"/>
          </a:xfrm>
          <a:prstGeom prst="rect">
            <a:avLst/>
          </a:prstGeom>
        </p:spPr>
      </p:pic>
    </p:spTree>
    <p:extLst>
      <p:ext uri="{BB962C8B-B14F-4D97-AF65-F5344CB8AC3E}">
        <p14:creationId xmlns:p14="http://schemas.microsoft.com/office/powerpoint/2010/main" val="9848277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US Global strategy post-1945</a:t>
            </a:r>
            <a:endParaRPr lang="en-GB" b="1" dirty="0"/>
          </a:p>
        </p:txBody>
      </p:sp>
      <p:sp>
        <p:nvSpPr>
          <p:cNvPr id="3" name="Content Placeholder 2"/>
          <p:cNvSpPr>
            <a:spLocks noGrp="1"/>
          </p:cNvSpPr>
          <p:nvPr>
            <p:ph idx="1"/>
          </p:nvPr>
        </p:nvSpPr>
        <p:spPr>
          <a:xfrm>
            <a:off x="457200" y="1196752"/>
            <a:ext cx="8229600" cy="4929411"/>
          </a:xfrm>
        </p:spPr>
        <p:txBody>
          <a:bodyPr>
            <a:normAutofit/>
          </a:bodyPr>
          <a:lstStyle/>
          <a:p>
            <a:r>
              <a:rPr lang="en-GB" sz="2400" dirty="0" smtClean="0"/>
              <a:t>Initial focus on UNO and UNRRA: mass migrations in Europe at the end of the war</a:t>
            </a:r>
          </a:p>
          <a:p>
            <a:r>
              <a:rPr lang="en-GB" sz="2400" dirty="0" smtClean="0"/>
              <a:t>Initial focus of IBRD and IMF: reconstruction </a:t>
            </a:r>
            <a:r>
              <a:rPr lang="en-GB" sz="2400" i="1" dirty="0" smtClean="0"/>
              <a:t>loans</a:t>
            </a:r>
          </a:p>
          <a:p>
            <a:pPr marL="0" indent="0">
              <a:buNone/>
            </a:pPr>
            <a:endParaRPr lang="en-GB" sz="2400" dirty="0" smtClean="0"/>
          </a:p>
          <a:p>
            <a:pPr marL="0" indent="0">
              <a:buNone/>
            </a:pPr>
            <a:r>
              <a:rPr lang="en-GB" sz="2400" dirty="0" smtClean="0"/>
              <a:t>But, by 1948, change of course:</a:t>
            </a:r>
          </a:p>
          <a:p>
            <a:pPr>
              <a:buFont typeface="Arial" charset="0"/>
              <a:buChar char="•"/>
            </a:pPr>
            <a:r>
              <a:rPr lang="en-GB" sz="2400" dirty="0" smtClean="0"/>
              <a:t>Marshall </a:t>
            </a:r>
            <a:r>
              <a:rPr lang="en-GB" sz="2400" i="1" dirty="0" smtClean="0"/>
              <a:t>Aid</a:t>
            </a:r>
            <a:r>
              <a:rPr lang="en-GB" sz="2400" dirty="0" smtClean="0"/>
              <a:t> to Europe and Japan</a:t>
            </a:r>
          </a:p>
          <a:p>
            <a:pPr>
              <a:buFont typeface="Arial" charset="0"/>
              <a:buChar char="•"/>
            </a:pPr>
            <a:r>
              <a:rPr lang="en-GB" sz="2400" dirty="0" smtClean="0"/>
              <a:t>Re-building German and Japanese economies </a:t>
            </a:r>
          </a:p>
          <a:p>
            <a:pPr marL="0" indent="0">
              <a:buNone/>
            </a:pPr>
            <a:r>
              <a:rPr lang="en-GB" sz="2400" dirty="0"/>
              <a:t> </a:t>
            </a:r>
            <a:r>
              <a:rPr lang="en-GB" sz="2400" dirty="0" smtClean="0"/>
              <a:t>    </a:t>
            </a:r>
            <a:r>
              <a:rPr lang="en-GB" sz="2000" dirty="0" smtClean="0"/>
              <a:t>(See </a:t>
            </a:r>
            <a:r>
              <a:rPr lang="en-GB" sz="2000" dirty="0" err="1" smtClean="0"/>
              <a:t>Yanis</a:t>
            </a:r>
            <a:r>
              <a:rPr lang="en-GB" sz="2000" dirty="0" smtClean="0"/>
              <a:t> </a:t>
            </a:r>
            <a:r>
              <a:rPr lang="en-GB" sz="2000" dirty="0" err="1" smtClean="0"/>
              <a:t>Varoufakis</a:t>
            </a:r>
            <a:r>
              <a:rPr lang="en-GB" sz="2000" dirty="0" smtClean="0"/>
              <a:t>, </a:t>
            </a:r>
            <a:r>
              <a:rPr lang="en-GB" sz="2000" i="1" dirty="0" smtClean="0"/>
              <a:t>The Global Minotaur</a:t>
            </a:r>
            <a:r>
              <a:rPr lang="en-GB" sz="2000" dirty="0" smtClean="0"/>
              <a:t>)</a:t>
            </a:r>
          </a:p>
          <a:p>
            <a:pPr>
              <a:buFont typeface="Arial" charset="0"/>
              <a:buChar char="•"/>
            </a:pPr>
            <a:r>
              <a:rPr lang="en-GB" sz="2400" dirty="0" smtClean="0"/>
              <a:t>Consequent change of role for IBRD (World</a:t>
            </a:r>
          </a:p>
          <a:p>
            <a:pPr marL="0" indent="0">
              <a:buNone/>
            </a:pPr>
            <a:r>
              <a:rPr lang="en-GB" sz="2400" dirty="0"/>
              <a:t> </a:t>
            </a:r>
            <a:r>
              <a:rPr lang="en-GB" sz="2400" dirty="0" smtClean="0"/>
              <a:t>    Bank) and IMF</a:t>
            </a:r>
          </a:p>
          <a:p>
            <a:pPr marL="0" indent="0">
              <a:buNone/>
            </a:pPr>
            <a:endParaRPr lang="en-GB" sz="2600" dirty="0" smtClean="0"/>
          </a:p>
          <a:p>
            <a:pPr marL="0" indent="0">
              <a:buNone/>
            </a:pPr>
            <a:endParaRPr lang="en-GB" sz="2600" dirty="0" smtClean="0"/>
          </a:p>
          <a:p>
            <a:pPr marL="0" indent="0">
              <a:buNone/>
            </a:pPr>
            <a:endParaRPr lang="en-GB" sz="2600" dirty="0"/>
          </a:p>
          <a:p>
            <a:pPr marL="0" indent="0">
              <a:buNone/>
            </a:pPr>
            <a:endParaRPr lang="en-GB" sz="2600" dirty="0" smtClean="0"/>
          </a:p>
          <a:p>
            <a:pPr marL="0" indent="0">
              <a:buNone/>
            </a:pPr>
            <a:endParaRPr lang="en-GB" sz="2600" dirty="0" smtClean="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8224" y="2636912"/>
            <a:ext cx="2232248" cy="3672408"/>
          </a:xfrm>
          <a:prstGeom prst="rect">
            <a:avLst/>
          </a:prstGeom>
        </p:spPr>
      </p:pic>
    </p:spTree>
    <p:extLst>
      <p:ext uri="{BB962C8B-B14F-4D97-AF65-F5344CB8AC3E}">
        <p14:creationId xmlns:p14="http://schemas.microsoft.com/office/powerpoint/2010/main" val="23431681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De-Colonisation and the UN</a:t>
            </a:r>
            <a:endParaRPr lang="en-GB" b="1" dirty="0"/>
          </a:p>
        </p:txBody>
      </p:sp>
      <p:sp>
        <p:nvSpPr>
          <p:cNvPr id="3" name="Content Placeholder 2"/>
          <p:cNvSpPr>
            <a:spLocks noGrp="1"/>
          </p:cNvSpPr>
          <p:nvPr>
            <p:ph idx="1"/>
          </p:nvPr>
        </p:nvSpPr>
        <p:spPr>
          <a:xfrm>
            <a:off x="457200" y="1340768"/>
            <a:ext cx="8229600" cy="4785395"/>
          </a:xfrm>
        </p:spPr>
        <p:txBody>
          <a:bodyPr>
            <a:normAutofit fontScale="70000" lnSpcReduction="20000"/>
          </a:bodyPr>
          <a:lstStyle/>
          <a:p>
            <a:r>
              <a:rPr lang="en-GB" dirty="0" smtClean="0"/>
              <a:t>1947-48: India, Pakistan, Burma, Ceylon </a:t>
            </a:r>
          </a:p>
          <a:p>
            <a:r>
              <a:rPr lang="en-GB" dirty="0" smtClean="0"/>
              <a:t>1952: Egypt</a:t>
            </a:r>
          </a:p>
          <a:p>
            <a:r>
              <a:rPr lang="en-GB" dirty="0" smtClean="0"/>
              <a:t>1956: Sudan</a:t>
            </a:r>
          </a:p>
          <a:p>
            <a:r>
              <a:rPr lang="en-GB" dirty="0" smtClean="0"/>
              <a:t>1957: Ghana</a:t>
            </a:r>
          </a:p>
          <a:p>
            <a:r>
              <a:rPr lang="en-GB" dirty="0" smtClean="0"/>
              <a:t>1958: Malaya and Singapore; Tunisia</a:t>
            </a:r>
          </a:p>
          <a:p>
            <a:r>
              <a:rPr lang="en-GB" dirty="0" smtClean="0"/>
              <a:t>1960: 17 countries in Africa win independence from Britain, </a:t>
            </a:r>
            <a:r>
              <a:rPr lang="en-GB" dirty="0"/>
              <a:t>B</a:t>
            </a:r>
            <a:r>
              <a:rPr lang="en-GB" dirty="0" smtClean="0"/>
              <a:t>elgium and France*</a:t>
            </a:r>
          </a:p>
          <a:p>
            <a:r>
              <a:rPr lang="en-GB" dirty="0" smtClean="0"/>
              <a:t>1962: Algeria</a:t>
            </a:r>
          </a:p>
          <a:p>
            <a:pPr marL="0" indent="0">
              <a:buNone/>
            </a:pPr>
            <a:r>
              <a:rPr lang="en-GB" sz="4300" b="1" dirty="0" smtClean="0"/>
              <a:t>A new bloc in the UN General Assembly, especially after 1960…</a:t>
            </a:r>
          </a:p>
          <a:p>
            <a:pPr marL="0" indent="0">
              <a:buNone/>
            </a:pPr>
            <a:endParaRPr lang="en-GB" sz="2900" dirty="0" smtClean="0"/>
          </a:p>
          <a:p>
            <a:pPr marL="0" indent="0">
              <a:buNone/>
            </a:pPr>
            <a:r>
              <a:rPr lang="en-GB" sz="2900" dirty="0" smtClean="0"/>
              <a:t>* Independence in 1960: Nigeria, Cameroon, Senegal, Togo, Burkina Faso, Central African Republic, Congo, Congo (Brazzaville), Somalia, Madagascar, Ivory Coast, Chad, Gabon, Mali, Niger, Mauretania, Benin…and Cyprus</a:t>
            </a:r>
            <a:endParaRPr lang="en-GB" sz="2900" dirty="0"/>
          </a:p>
        </p:txBody>
      </p:sp>
    </p:spTree>
    <p:extLst>
      <p:ext uri="{BB962C8B-B14F-4D97-AF65-F5344CB8AC3E}">
        <p14:creationId xmlns:p14="http://schemas.microsoft.com/office/powerpoint/2010/main" val="17874382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Non-Aligned movement</a:t>
            </a:r>
            <a:endParaRPr lang="en-GB" b="1" dirty="0"/>
          </a:p>
        </p:txBody>
      </p:sp>
      <p:sp>
        <p:nvSpPr>
          <p:cNvPr id="3" name="Content Placeholder 2"/>
          <p:cNvSpPr>
            <a:spLocks noGrp="1"/>
          </p:cNvSpPr>
          <p:nvPr>
            <p:ph idx="1"/>
          </p:nvPr>
        </p:nvSpPr>
        <p:spPr/>
        <p:txBody>
          <a:bodyPr>
            <a:normAutofit fontScale="77500" lnSpcReduction="20000"/>
          </a:bodyPr>
          <a:lstStyle/>
          <a:p>
            <a:r>
              <a:rPr lang="en-GB" sz="3100" dirty="0" smtClean="0"/>
              <a:t>The </a:t>
            </a:r>
            <a:r>
              <a:rPr lang="en-GB" sz="3100" dirty="0"/>
              <a:t>organization was founded in Belgrade in 1961, and was largely conceived by India's first prime minister, </a:t>
            </a:r>
            <a:r>
              <a:rPr lang="en-GB" sz="3100" dirty="0">
                <a:hlinkClick r:id="rId2" tooltip="Jawaharlal Nehru"/>
              </a:rPr>
              <a:t>Jawaharlal Nehru</a:t>
            </a:r>
            <a:r>
              <a:rPr lang="en-GB" sz="3100" dirty="0"/>
              <a:t>; Indonesia's first president, </a:t>
            </a:r>
            <a:r>
              <a:rPr lang="en-GB" sz="3100" dirty="0">
                <a:hlinkClick r:id="rId3" tooltip="Sukarno"/>
              </a:rPr>
              <a:t>Sukarno</a:t>
            </a:r>
            <a:r>
              <a:rPr lang="en-GB" sz="3100" dirty="0"/>
              <a:t>; Egypt's second president, </a:t>
            </a:r>
            <a:r>
              <a:rPr lang="en-GB" sz="3100" dirty="0" err="1">
                <a:hlinkClick r:id="rId4" tooltip="Gamal Abdel Nasser"/>
              </a:rPr>
              <a:t>Gamal</a:t>
            </a:r>
            <a:r>
              <a:rPr lang="en-GB" sz="3100" dirty="0">
                <a:hlinkClick r:id="rId4" tooltip="Gamal Abdel Nasser"/>
              </a:rPr>
              <a:t> Abdel Nasser</a:t>
            </a:r>
            <a:r>
              <a:rPr lang="en-GB" sz="3100" dirty="0"/>
              <a:t>; Ghana's first president </a:t>
            </a:r>
            <a:r>
              <a:rPr lang="en-GB" sz="3100" dirty="0">
                <a:hlinkClick r:id="rId5" tooltip="Kwame Nkrumah"/>
              </a:rPr>
              <a:t>Kwame Nkrumah</a:t>
            </a:r>
            <a:r>
              <a:rPr lang="en-GB" sz="3100" dirty="0"/>
              <a:t>; and Yugoslavia's president, </a:t>
            </a:r>
            <a:r>
              <a:rPr lang="en-GB" sz="3100" dirty="0">
                <a:hlinkClick r:id="rId6" tooltip="Josip Broz Tito"/>
              </a:rPr>
              <a:t>Josip Broz Tito</a:t>
            </a:r>
            <a:r>
              <a:rPr lang="en-GB" sz="3100" dirty="0"/>
              <a:t>. All five leaders were prominent advocates of a middle course for states in the Developing World between the Western and Eastern Blocs in the Cold War. The phrase itself was first used to represent the doctrine by Indian diplomat </a:t>
            </a:r>
            <a:r>
              <a:rPr lang="en-GB" sz="3100" dirty="0">
                <a:hlinkClick r:id="rId7" tooltip="V. K. Krishna Menon"/>
              </a:rPr>
              <a:t>V. K. Krishna Menon</a:t>
            </a:r>
            <a:r>
              <a:rPr lang="en-GB" sz="3100" dirty="0"/>
              <a:t> in 1953, at the United Nations</a:t>
            </a:r>
            <a:r>
              <a:rPr lang="en-GB" sz="3100" dirty="0" smtClean="0"/>
              <a:t>.</a:t>
            </a:r>
          </a:p>
          <a:p>
            <a:endParaRPr lang="en-GB" sz="3100" dirty="0" smtClean="0"/>
          </a:p>
          <a:p>
            <a:r>
              <a:rPr lang="en-GB" sz="3100" dirty="0" smtClean="0"/>
              <a:t>The </a:t>
            </a:r>
            <a:r>
              <a:rPr lang="en-GB" sz="3100" b="1" dirty="0"/>
              <a:t>Non-Aligned Movement</a:t>
            </a:r>
            <a:r>
              <a:rPr lang="en-GB" sz="3100" dirty="0"/>
              <a:t> (</a:t>
            </a:r>
            <a:r>
              <a:rPr lang="en-GB" sz="3100" b="1" dirty="0"/>
              <a:t>NAM</a:t>
            </a:r>
            <a:r>
              <a:rPr lang="en-GB" sz="3100" dirty="0"/>
              <a:t>) </a:t>
            </a:r>
            <a:r>
              <a:rPr lang="en-GB" sz="3100" dirty="0" smtClean="0"/>
              <a:t>continues. As </a:t>
            </a:r>
            <a:r>
              <a:rPr lang="en-GB" sz="3100" dirty="0"/>
              <a:t>of 2012, the movement had 120 members.</a:t>
            </a:r>
          </a:p>
          <a:p>
            <a:endParaRPr lang="en-GB" dirty="0"/>
          </a:p>
          <a:p>
            <a:endParaRPr lang="en-GB" dirty="0"/>
          </a:p>
        </p:txBody>
      </p:sp>
    </p:spTree>
    <p:extLst>
      <p:ext uri="{BB962C8B-B14F-4D97-AF65-F5344CB8AC3E}">
        <p14:creationId xmlns:p14="http://schemas.microsoft.com/office/powerpoint/2010/main" val="22932208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Non-Aligned Movement members and associates (2012)</a:t>
            </a:r>
            <a:endParaRPr lang="en-GB"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1962" y="1753394"/>
            <a:ext cx="8220075" cy="4219575"/>
          </a:xfrm>
        </p:spPr>
      </p:pic>
    </p:spTree>
    <p:extLst>
      <p:ext uri="{BB962C8B-B14F-4D97-AF65-F5344CB8AC3E}">
        <p14:creationId xmlns:p14="http://schemas.microsoft.com/office/powerpoint/2010/main" val="6122681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a:noAutofit/>
          </a:bodyPr>
          <a:lstStyle/>
          <a:p>
            <a:r>
              <a:rPr lang="en-GB" sz="3600" b="1" dirty="0" smtClean="0"/>
              <a:t>From Cold War to Détente and Peaceful Co-existence (and back again)</a:t>
            </a:r>
            <a:endParaRPr lang="en-GB" sz="3600" b="1" dirty="0"/>
          </a:p>
        </p:txBody>
      </p:sp>
      <p:sp>
        <p:nvSpPr>
          <p:cNvPr id="3" name="Content Placeholder 2"/>
          <p:cNvSpPr>
            <a:spLocks noGrp="1"/>
          </p:cNvSpPr>
          <p:nvPr>
            <p:ph idx="1"/>
          </p:nvPr>
        </p:nvSpPr>
        <p:spPr/>
        <p:txBody>
          <a:bodyPr>
            <a:normAutofit fontScale="85000" lnSpcReduction="20000"/>
          </a:bodyPr>
          <a:lstStyle/>
          <a:p>
            <a:r>
              <a:rPr lang="en-GB" dirty="0" smtClean="0"/>
              <a:t>1962 Cuban missile crisis</a:t>
            </a:r>
          </a:p>
          <a:p>
            <a:r>
              <a:rPr lang="en-GB" dirty="0" smtClean="0"/>
              <a:t>Sino-Soviet split in 1965</a:t>
            </a:r>
          </a:p>
          <a:p>
            <a:r>
              <a:rPr lang="en-GB" dirty="0" smtClean="0"/>
              <a:t>SALT talks (1969-1979) and détente (1971): Nixon visits China in 1972</a:t>
            </a:r>
          </a:p>
          <a:p>
            <a:r>
              <a:rPr lang="en-GB" dirty="0" smtClean="0"/>
              <a:t>1975 Helsinki Accords and CSCE (Commission on Security and Co-operation in Europe)</a:t>
            </a:r>
          </a:p>
          <a:p>
            <a:pPr marL="0" indent="0">
              <a:buNone/>
            </a:pPr>
            <a:r>
              <a:rPr lang="en-GB" dirty="0" smtClean="0"/>
              <a:t>BUT…</a:t>
            </a:r>
          </a:p>
          <a:p>
            <a:pPr>
              <a:buFont typeface="Arial" charset="0"/>
              <a:buChar char="•"/>
            </a:pPr>
            <a:r>
              <a:rPr lang="en-GB" dirty="0" smtClean="0"/>
              <a:t>New rivalries in Angola</a:t>
            </a:r>
            <a:r>
              <a:rPr lang="en-GB" dirty="0"/>
              <a:t> </a:t>
            </a:r>
            <a:r>
              <a:rPr lang="en-GB" dirty="0" smtClean="0"/>
              <a:t>and Mozambique 1974/5</a:t>
            </a:r>
          </a:p>
          <a:p>
            <a:r>
              <a:rPr lang="en-GB" dirty="0" smtClean="0"/>
              <a:t>Russian invasion of Afghanistan 1979 and collapse of détente</a:t>
            </a:r>
          </a:p>
          <a:p>
            <a:r>
              <a:rPr lang="en-GB" dirty="0" smtClean="0"/>
              <a:t>Reagan’s election in 1980</a:t>
            </a:r>
            <a:endParaRPr lang="en-GB" dirty="0"/>
          </a:p>
        </p:txBody>
      </p:sp>
    </p:spTree>
    <p:extLst>
      <p:ext uri="{BB962C8B-B14F-4D97-AF65-F5344CB8AC3E}">
        <p14:creationId xmlns:p14="http://schemas.microsoft.com/office/powerpoint/2010/main" val="32550058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Gorbachev, Perestroika and Glasnost</a:t>
            </a:r>
            <a:endParaRPr lang="en-GB" b="1" dirty="0"/>
          </a:p>
        </p:txBody>
      </p:sp>
      <p:sp>
        <p:nvSpPr>
          <p:cNvPr id="3" name="Content Placeholder 2"/>
          <p:cNvSpPr>
            <a:spLocks noGrp="1"/>
          </p:cNvSpPr>
          <p:nvPr>
            <p:ph idx="1"/>
          </p:nvPr>
        </p:nvSpPr>
        <p:spPr>
          <a:xfrm>
            <a:off x="457200" y="1268760"/>
            <a:ext cx="8229600" cy="4857403"/>
          </a:xfrm>
        </p:spPr>
        <p:txBody>
          <a:bodyPr>
            <a:normAutofit fontScale="92500" lnSpcReduction="10000"/>
          </a:bodyPr>
          <a:lstStyle/>
          <a:p>
            <a:r>
              <a:rPr lang="en-GB" sz="2800" dirty="0" smtClean="0"/>
              <a:t>1989: change in eastern Europe; fall of the Berlin Wall; the year of revolutions</a:t>
            </a:r>
          </a:p>
          <a:p>
            <a:endParaRPr lang="en-GB" sz="2800" dirty="0"/>
          </a:p>
          <a:p>
            <a:endParaRPr lang="en-GB" sz="2800" dirty="0" smtClean="0"/>
          </a:p>
          <a:p>
            <a:endParaRPr lang="en-GB" sz="2800" dirty="0" smtClean="0"/>
          </a:p>
          <a:p>
            <a:endParaRPr lang="en-GB" sz="2800" dirty="0"/>
          </a:p>
          <a:p>
            <a:endParaRPr lang="en-GB" sz="2800" dirty="0" smtClean="0"/>
          </a:p>
          <a:p>
            <a:endParaRPr lang="en-GB" sz="2800" dirty="0"/>
          </a:p>
          <a:p>
            <a:endParaRPr lang="en-GB" sz="2800" dirty="0" smtClean="0"/>
          </a:p>
          <a:p>
            <a:r>
              <a:rPr lang="en-GB" sz="2800" dirty="0" smtClean="0"/>
              <a:t>1990: German reunification</a:t>
            </a:r>
          </a:p>
          <a:p>
            <a:r>
              <a:rPr lang="en-GB" sz="2800" dirty="0" smtClean="0"/>
              <a:t>1991: Collapse of the Soviet Union</a:t>
            </a:r>
            <a:endParaRPr lang="en-GB"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2276872"/>
            <a:ext cx="4104456" cy="324036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2276872"/>
            <a:ext cx="4032448" cy="2808312"/>
          </a:xfrm>
          <a:prstGeom prst="rect">
            <a:avLst/>
          </a:prstGeom>
        </p:spPr>
      </p:pic>
    </p:spTree>
    <p:extLst>
      <p:ext uri="{BB962C8B-B14F-4D97-AF65-F5344CB8AC3E}">
        <p14:creationId xmlns:p14="http://schemas.microsoft.com/office/powerpoint/2010/main" val="5491546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Fukuyama and “The End of History”</a:t>
            </a:r>
            <a:br>
              <a:rPr lang="en-GB" b="1" dirty="0" smtClean="0"/>
            </a:br>
            <a:r>
              <a:rPr lang="en-GB" sz="3600" dirty="0" smtClean="0"/>
              <a:t>Article in </a:t>
            </a:r>
            <a:r>
              <a:rPr lang="en-GB" sz="3600" i="1" dirty="0" smtClean="0"/>
              <a:t>The National Interest</a:t>
            </a:r>
            <a:r>
              <a:rPr lang="en-GB" sz="3600" dirty="0" smtClean="0"/>
              <a:t>, Summer 1989</a:t>
            </a:r>
            <a:endParaRPr lang="en-GB" sz="3600" dirty="0"/>
          </a:p>
        </p:txBody>
      </p:sp>
      <p:sp>
        <p:nvSpPr>
          <p:cNvPr id="3" name="Content Placeholder 2"/>
          <p:cNvSpPr>
            <a:spLocks noGrp="1"/>
          </p:cNvSpPr>
          <p:nvPr>
            <p:ph idx="1"/>
          </p:nvPr>
        </p:nvSpPr>
        <p:spPr/>
        <p:txBody>
          <a:bodyPr>
            <a:normAutofit fontScale="85000" lnSpcReduction="20000"/>
          </a:bodyPr>
          <a:lstStyle/>
          <a:p>
            <a:endParaRPr lang="en-GB" dirty="0" smtClean="0"/>
          </a:p>
          <a:p>
            <a:r>
              <a:rPr lang="en-GB" dirty="0" smtClean="0"/>
              <a:t>The definitive End </a:t>
            </a:r>
            <a:r>
              <a:rPr lang="en-GB" dirty="0"/>
              <a:t>of the Cold War</a:t>
            </a:r>
          </a:p>
          <a:p>
            <a:r>
              <a:rPr lang="en-GB" dirty="0"/>
              <a:t>Afghanistan and afterwards</a:t>
            </a:r>
          </a:p>
          <a:p>
            <a:r>
              <a:rPr lang="en-GB" dirty="0"/>
              <a:t>Collapse of the USSR</a:t>
            </a:r>
          </a:p>
          <a:p>
            <a:r>
              <a:rPr lang="en-GB" dirty="0"/>
              <a:t>“Only one game in town”: </a:t>
            </a:r>
            <a:r>
              <a:rPr lang="en-GB" dirty="0" smtClean="0"/>
              <a:t>Neo-liberalism, Structural </a:t>
            </a:r>
            <a:r>
              <a:rPr lang="en-GB" dirty="0"/>
              <a:t>Adjustment Programmes – the new </a:t>
            </a:r>
            <a:r>
              <a:rPr lang="en-GB" dirty="0" smtClean="0"/>
              <a:t>orthodoxy</a:t>
            </a:r>
          </a:p>
          <a:p>
            <a:pPr marL="0" indent="0">
              <a:buNone/>
            </a:pPr>
            <a:endParaRPr lang="en-GB" dirty="0"/>
          </a:p>
          <a:p>
            <a:pPr marL="0" indent="0">
              <a:buNone/>
            </a:pPr>
            <a:r>
              <a:rPr lang="en-GB" sz="4200" b="1" dirty="0" smtClean="0"/>
              <a:t>Other polarities?</a:t>
            </a:r>
          </a:p>
          <a:p>
            <a:pPr marL="0" indent="0">
              <a:buNone/>
            </a:pPr>
            <a:r>
              <a:rPr lang="en-GB" sz="4200" b="1" dirty="0" smtClean="0"/>
              <a:t>Russia and the CIS; China; The Non-Aligned Movement…</a:t>
            </a:r>
            <a:endParaRPr lang="en-GB" sz="4200" b="1" dirty="0"/>
          </a:p>
        </p:txBody>
      </p:sp>
    </p:spTree>
    <p:extLst>
      <p:ext uri="{BB962C8B-B14F-4D97-AF65-F5344CB8AC3E}">
        <p14:creationId xmlns:p14="http://schemas.microsoft.com/office/powerpoint/2010/main" val="422866711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190</TotalTime>
  <Words>785</Words>
  <Application>Microsoft Office PowerPoint</Application>
  <PresentationFormat>On-screen Show (4:3)</PresentationFormat>
  <Paragraphs>114</Paragraphs>
  <Slides>20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Sustainable Development in an Era of Globalisation? HPAN4008 Part 6 Post-1945: Eastern Europe and the Cold War</vt:lpstr>
      <vt:lpstr> Post-1945: Eastern Europe and the Cold War</vt:lpstr>
      <vt:lpstr>Countdown to World War</vt:lpstr>
      <vt:lpstr>The Great War 1914-1918</vt:lpstr>
      <vt:lpstr>The instability of the Weimar Republic</vt:lpstr>
      <vt:lpstr>Hitler: internal repression and foreign expansion</vt:lpstr>
      <vt:lpstr>Meanwhile, Stalin’s foreign policy 1933-1939</vt:lpstr>
      <vt:lpstr>Nazi domination of Europe at its peak (1940-42)</vt:lpstr>
      <vt:lpstr>PowerPoint Presentation</vt:lpstr>
      <vt:lpstr> Post-1945: Eastern Europe and the Cold War</vt:lpstr>
      <vt:lpstr>May 1945: VE Day August 1945: VJ Day</vt:lpstr>
      <vt:lpstr>May 1945: VE Day August 1945: VJ Day</vt:lpstr>
      <vt:lpstr>The Cold War</vt:lpstr>
      <vt:lpstr>US Global strategy post-1945</vt:lpstr>
      <vt:lpstr>De-Colonisation and the UN</vt:lpstr>
      <vt:lpstr>The Non-Aligned movement</vt:lpstr>
      <vt:lpstr>Non-Aligned Movement members and associates (2012)</vt:lpstr>
      <vt:lpstr>From Cold War to Détente and Peaceful Co-existence (and back again)</vt:lpstr>
      <vt:lpstr>Gorbachev, Perestroika and Glasnost</vt:lpstr>
      <vt:lpstr>Fukuyama and “The End of History” Article in The National Interest, Summer 1989</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CSPH4028 Sustainable Development in an Era of Globalisation? Week 6 Post-1945: Eastern Europe and the Cold War</dc:title>
  <dc:creator>Administrator</dc:creator>
  <cp:lastModifiedBy>Andy Bevan</cp:lastModifiedBy>
  <cp:revision>45</cp:revision>
  <dcterms:created xsi:type="dcterms:W3CDTF">2016-09-16T09:45:55Z</dcterms:created>
  <dcterms:modified xsi:type="dcterms:W3CDTF">2020-01-14T08:49:41Z</dcterms:modified>
</cp:coreProperties>
</file>