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72"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90" d="100"/>
          <a:sy n="90" d="100"/>
        </p:scale>
        <p:origin x="1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62903-9E7A-4653-9E37-CE9A488A09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955EA8-5CCE-4338-B605-C936DED8B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22E6E2-5BA9-4027-BA8F-F056FE704568}"/>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5" name="Footer Placeholder 4">
            <a:extLst>
              <a:ext uri="{FF2B5EF4-FFF2-40B4-BE49-F238E27FC236}">
                <a16:creationId xmlns:a16="http://schemas.microsoft.com/office/drawing/2014/main" id="{5B650E3B-33E9-4FE1-A7B7-78C171E3EB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09B85-964C-490A-9BF9-E9255B64008D}"/>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2030545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2684-9C63-443F-81C0-ED1FFD5464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6C7D5F-1CD1-4A2C-A944-9F2CED9D29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78F711-E723-493C-8E53-96C79385E983}"/>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5" name="Footer Placeholder 4">
            <a:extLst>
              <a:ext uri="{FF2B5EF4-FFF2-40B4-BE49-F238E27FC236}">
                <a16:creationId xmlns:a16="http://schemas.microsoft.com/office/drawing/2014/main" id="{FEBAB99D-3858-4742-8C8C-6D87C1F24E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827B7F-2DE1-4B71-9AA7-C1C106646E12}"/>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306041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8F32-7330-4EA5-8175-4D1EFE4732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3F649D-AC37-407D-9DFE-2F99DC71C3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6978C-D332-402D-AB64-EB1946330106}"/>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5" name="Footer Placeholder 4">
            <a:extLst>
              <a:ext uri="{FF2B5EF4-FFF2-40B4-BE49-F238E27FC236}">
                <a16:creationId xmlns:a16="http://schemas.microsoft.com/office/drawing/2014/main" id="{62A07CBF-9785-47A8-A0BD-3981DB94F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67179-A86E-43CC-95EC-FA3933C9894A}"/>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695798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19091-7A5F-47F4-9305-D1DB9B6A3B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F0AC16-968C-4D4B-A3DC-43E6CFBCF0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24EDE9-AEED-4D5B-996C-A7C7AA3FA8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1566F9-E300-4C3D-A545-9FC74A42E197}"/>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6" name="Footer Placeholder 5">
            <a:extLst>
              <a:ext uri="{FF2B5EF4-FFF2-40B4-BE49-F238E27FC236}">
                <a16:creationId xmlns:a16="http://schemas.microsoft.com/office/drawing/2014/main" id="{697B1A67-44D0-4912-BCDE-CCF9212B43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FD705A-D83A-43DF-82CA-91BA58303C16}"/>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3408886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7616D-35F4-4AA5-A267-10ACD704C2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E30DBE-698D-484A-81A6-EAB400AA8C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E49625-5AA7-4F9B-B88F-D778788BFC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6CBEDC-FAF2-4023-9EB0-C310372650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6280BC-F318-463C-B1BD-19F08A66BD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7EDD8C-C5CD-4335-A7EB-EFD0B8DE30AD}"/>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8" name="Footer Placeholder 7">
            <a:extLst>
              <a:ext uri="{FF2B5EF4-FFF2-40B4-BE49-F238E27FC236}">
                <a16:creationId xmlns:a16="http://schemas.microsoft.com/office/drawing/2014/main" id="{C4488C52-4658-4208-A691-41A11896EB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BBF67E-6C43-465C-A6D3-4211DA48417C}"/>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329865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4E832-A4F8-4A82-A902-D8CE2D8EA2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EB7ECF-72AD-4AE9-8836-D287A85065D0}"/>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4" name="Footer Placeholder 3">
            <a:extLst>
              <a:ext uri="{FF2B5EF4-FFF2-40B4-BE49-F238E27FC236}">
                <a16:creationId xmlns:a16="http://schemas.microsoft.com/office/drawing/2014/main" id="{FAED765A-4765-4CD5-B273-1CC8485DBC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6E6535-9D75-4A8F-B6B6-C69F180CDDC5}"/>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558279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DDF3AC-BC0C-49C5-A39D-C8D0C48E6D4C}"/>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3" name="Footer Placeholder 2">
            <a:extLst>
              <a:ext uri="{FF2B5EF4-FFF2-40B4-BE49-F238E27FC236}">
                <a16:creationId xmlns:a16="http://schemas.microsoft.com/office/drawing/2014/main" id="{B17E05CF-73A1-4FBD-B108-577DB5888D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5CE7EF-6787-446B-8D11-4EB49AD9355D}"/>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2360924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AF60D-98E4-4B3D-A9D7-DEC90C54E8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47AF39-81CE-4F14-B0CD-FEF36ED3FD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4B7170-581C-49D9-88D9-02A3689FA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FD260-790F-4D65-A9F5-9ADCAB1FA812}"/>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6" name="Footer Placeholder 5">
            <a:extLst>
              <a:ext uri="{FF2B5EF4-FFF2-40B4-BE49-F238E27FC236}">
                <a16:creationId xmlns:a16="http://schemas.microsoft.com/office/drawing/2014/main" id="{70B5FF85-510A-4968-A4EB-0976E5B672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CCFDD-3350-4DA6-A403-EB3C95F5798F}"/>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1262833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C3660-03D7-41D7-A092-8ECE01272E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E4762C-49E4-4390-80DB-CC0CE67FF5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DB2687-3F4F-4F66-A2B2-9CE1398538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30A1F5-216F-46AE-853B-51EBA944E736}"/>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6" name="Footer Placeholder 5">
            <a:extLst>
              <a:ext uri="{FF2B5EF4-FFF2-40B4-BE49-F238E27FC236}">
                <a16:creationId xmlns:a16="http://schemas.microsoft.com/office/drawing/2014/main" id="{A7F8E33F-14C4-48C1-8DA2-16F3D4516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2E3AF0-1D92-41CF-8BCE-6562D25ED6CC}"/>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1750832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77D0-BD4C-4449-A89B-04D8FAA10F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D7F174-7AA7-4830-90B3-CA96A93F4A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5D13AD-ABE7-48F9-9F2A-145CA5A1973C}"/>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5" name="Footer Placeholder 4">
            <a:extLst>
              <a:ext uri="{FF2B5EF4-FFF2-40B4-BE49-F238E27FC236}">
                <a16:creationId xmlns:a16="http://schemas.microsoft.com/office/drawing/2014/main" id="{EDF59C71-8E56-48A0-8D6B-81CE3BCE5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9FA77-44F8-42B9-ADAC-5729FFBF47CF}"/>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1250330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882644-78D8-4B10-BD79-9EF1F0721D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BF736-12A4-455D-837C-48683AAB86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D279A-E439-4482-82EF-255F7294F4C8}"/>
              </a:ext>
            </a:extLst>
          </p:cNvPr>
          <p:cNvSpPr>
            <a:spLocks noGrp="1"/>
          </p:cNvSpPr>
          <p:nvPr>
            <p:ph type="dt" sz="half" idx="10"/>
          </p:nvPr>
        </p:nvSpPr>
        <p:spPr/>
        <p:txBody>
          <a:bodyPr/>
          <a:lstStyle/>
          <a:p>
            <a:fld id="{87AE7FA0-5CEE-473C-814E-125374AD3EC3}" type="datetimeFigureOut">
              <a:rPr lang="en-GB" smtClean="0"/>
              <a:t>23/07/2020</a:t>
            </a:fld>
            <a:endParaRPr lang="en-GB"/>
          </a:p>
        </p:txBody>
      </p:sp>
      <p:sp>
        <p:nvSpPr>
          <p:cNvPr id="5" name="Footer Placeholder 4">
            <a:extLst>
              <a:ext uri="{FF2B5EF4-FFF2-40B4-BE49-F238E27FC236}">
                <a16:creationId xmlns:a16="http://schemas.microsoft.com/office/drawing/2014/main" id="{3A9BED31-4606-42E3-87C4-6AF68FBE6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9117A9-B35C-4966-BC98-E97D85BAF113}"/>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98557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00AB89-4E2B-4A05-B924-3F1ABD8A53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C6FAC9-CA50-448D-9A7D-0C32EF5AC4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084EE-EB05-4914-AD5A-04C132F06C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AE7FA0-5CEE-473C-814E-125374AD3EC3}" type="datetimeFigureOut">
              <a:rPr lang="en-GB" smtClean="0"/>
              <a:t>23/07/2020</a:t>
            </a:fld>
            <a:endParaRPr lang="en-GB"/>
          </a:p>
        </p:txBody>
      </p:sp>
      <p:sp>
        <p:nvSpPr>
          <p:cNvPr id="5" name="Footer Placeholder 4">
            <a:extLst>
              <a:ext uri="{FF2B5EF4-FFF2-40B4-BE49-F238E27FC236}">
                <a16:creationId xmlns:a16="http://schemas.microsoft.com/office/drawing/2014/main" id="{BD599155-8BB4-4246-9013-3CEECD5F1E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490DCC-1E23-4FB7-B3EC-B0E6AC8A9B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94EBAB-9411-4572-BE55-5AE9D7B3BF28}" type="slidenum">
              <a:rPr lang="en-GB" smtClean="0"/>
              <a:t>‹#›</a:t>
            </a:fld>
            <a:endParaRPr lang="en-GB"/>
          </a:p>
        </p:txBody>
      </p:sp>
    </p:spTree>
    <p:extLst>
      <p:ext uri="{BB962C8B-B14F-4D97-AF65-F5344CB8AC3E}">
        <p14:creationId xmlns:p14="http://schemas.microsoft.com/office/powerpoint/2010/main" val="723279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ransformation.ai/customer-journey-definition/" TargetMode="External"/><Relationship Id="rId2" Type="http://schemas.openxmlformats.org/officeDocument/2006/relationships/hyperlink" Target="https://en.ryte.com/wiki/Customer_Journe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eedough.com/customer-touch-points/" TargetMode="External"/><Relationship Id="rId2" Type="http://schemas.openxmlformats.org/officeDocument/2006/relationships/hyperlink" Target="https://www.makeitclear.co.uk/what-are-customer-touchpoint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3522-9DB8-466D-800C-BA49075F9EBA}"/>
              </a:ext>
            </a:extLst>
          </p:cNvPr>
          <p:cNvSpPr>
            <a:spLocks noGrp="1"/>
          </p:cNvSpPr>
          <p:nvPr>
            <p:ph type="ctrTitle"/>
          </p:nvPr>
        </p:nvSpPr>
        <p:spPr/>
        <p:txBody>
          <a:bodyPr>
            <a:normAutofit/>
          </a:bodyPr>
          <a:lstStyle/>
          <a:p>
            <a:r>
              <a:rPr lang="en-GB" sz="2400" dirty="0">
                <a:solidFill>
                  <a:srgbClr val="000000"/>
                </a:solidFill>
              </a:rPr>
              <a:t>It has recently been recognised that ‘to maximize customer satisfaction, companies have long emphasized touchpoints. But doing so can divert attention from the more important issue: the customer’s end-to-end journey,’ (</a:t>
            </a:r>
            <a:r>
              <a:rPr lang="en-GB" sz="2400" dirty="0" err="1">
                <a:solidFill>
                  <a:srgbClr val="000000"/>
                </a:solidFill>
              </a:rPr>
              <a:t>Neher</a:t>
            </a:r>
            <a:r>
              <a:rPr lang="en-GB" sz="2400" dirty="0">
                <a:solidFill>
                  <a:srgbClr val="000000"/>
                </a:solidFill>
              </a:rPr>
              <a:t> et al, March 2016).</a:t>
            </a:r>
            <a:endParaRPr lang="en-GB" sz="2400" dirty="0"/>
          </a:p>
        </p:txBody>
      </p:sp>
      <p:sp>
        <p:nvSpPr>
          <p:cNvPr id="3" name="Subtitle 2">
            <a:extLst>
              <a:ext uri="{FF2B5EF4-FFF2-40B4-BE49-F238E27FC236}">
                <a16:creationId xmlns:a16="http://schemas.microsoft.com/office/drawing/2014/main" id="{7137D8A3-5B7A-4F8B-8CDB-1C70E3F41901}"/>
              </a:ext>
            </a:extLst>
          </p:cNvPr>
          <p:cNvSpPr>
            <a:spLocks noGrp="1"/>
          </p:cNvSpPr>
          <p:nvPr>
            <p:ph type="subTitle" idx="1"/>
          </p:nvPr>
        </p:nvSpPr>
        <p:spPr/>
        <p:txBody>
          <a:bodyPr>
            <a:normAutofit fontScale="92500" lnSpcReduction="20000"/>
          </a:bodyPr>
          <a:lstStyle/>
          <a:p>
            <a:r>
              <a:rPr lang="en-GB" dirty="0">
                <a:solidFill>
                  <a:srgbClr val="000000"/>
                </a:solidFill>
              </a:rPr>
              <a:t>With this quotation in mind and following on from your report, you have been tasked </a:t>
            </a:r>
            <a:r>
              <a:rPr lang="en-GB" b="1" u="sng" dirty="0">
                <a:solidFill>
                  <a:srgbClr val="000000"/>
                </a:solidFill>
              </a:rPr>
              <a:t>with critically appraising how your chosen organisation can create innovative marketing strategies for raising awareness of the brand as well as managing and evaluating the customer journey across a variety of communication channels to ensure current and future stakeholders’ expectations are fulfilled.</a:t>
            </a:r>
            <a:endParaRPr lang="en-GB" dirty="0">
              <a:solidFill>
                <a:srgbClr val="000000"/>
              </a:solidFill>
            </a:endParaRPr>
          </a:p>
          <a:p>
            <a:endParaRPr lang="en-GB" dirty="0"/>
          </a:p>
        </p:txBody>
      </p:sp>
    </p:spTree>
    <p:extLst>
      <p:ext uri="{BB962C8B-B14F-4D97-AF65-F5344CB8AC3E}">
        <p14:creationId xmlns:p14="http://schemas.microsoft.com/office/powerpoint/2010/main" val="3568311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14596-3C07-4868-948F-C782821ADA70}"/>
              </a:ext>
            </a:extLst>
          </p:cNvPr>
          <p:cNvSpPr>
            <a:spLocks noGrp="1"/>
          </p:cNvSpPr>
          <p:nvPr>
            <p:ph type="title"/>
          </p:nvPr>
        </p:nvSpPr>
        <p:spPr>
          <a:xfrm>
            <a:off x="838200" y="894027"/>
            <a:ext cx="3494362" cy="4782873"/>
          </a:xfrm>
        </p:spPr>
        <p:txBody>
          <a:bodyPr>
            <a:normAutofit/>
          </a:bodyPr>
          <a:lstStyle/>
          <a:p>
            <a:pPr algn="r"/>
            <a:r>
              <a:rPr lang="en-GB" b="1">
                <a:solidFill>
                  <a:schemeClr val="bg1"/>
                </a:solidFill>
              </a:rPr>
              <a:t>Structure</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4976032" y="894027"/>
            <a:ext cx="6377768" cy="4782873"/>
          </a:xfrm>
        </p:spPr>
        <p:txBody>
          <a:bodyPr anchor="ctr">
            <a:normAutofit/>
          </a:bodyPr>
          <a:lstStyle/>
          <a:p>
            <a:pPr lvl="0"/>
            <a:r>
              <a:rPr lang="en-GB" sz="1700" dirty="0">
                <a:solidFill>
                  <a:schemeClr val="bg1"/>
                </a:solidFill>
              </a:rPr>
              <a:t>Include an introduction</a:t>
            </a:r>
          </a:p>
          <a:p>
            <a:pPr lvl="0"/>
            <a:r>
              <a:rPr lang="en-GB" sz="1700" dirty="0">
                <a:solidFill>
                  <a:schemeClr val="bg1"/>
                </a:solidFill>
              </a:rPr>
              <a:t>Include a definition of communication</a:t>
            </a:r>
          </a:p>
          <a:p>
            <a:pPr lvl="0"/>
            <a:r>
              <a:rPr lang="en-GB" sz="1700" dirty="0">
                <a:solidFill>
                  <a:schemeClr val="bg1"/>
                </a:solidFill>
              </a:rPr>
              <a:t>Include a diagram and briefly explain a communication model</a:t>
            </a:r>
          </a:p>
          <a:p>
            <a:pPr lvl="0"/>
            <a:r>
              <a:rPr lang="en-GB" sz="1700" dirty="0">
                <a:solidFill>
                  <a:schemeClr val="bg1"/>
                </a:solidFill>
              </a:rPr>
              <a:t>Provide a definition of Integrated Marketing Communications</a:t>
            </a:r>
          </a:p>
          <a:p>
            <a:pPr lvl="0"/>
            <a:r>
              <a:rPr lang="en-GB" sz="1700" dirty="0">
                <a:solidFill>
                  <a:schemeClr val="bg1"/>
                </a:solidFill>
              </a:rPr>
              <a:t>Determine the current promotions used by your company </a:t>
            </a:r>
          </a:p>
          <a:p>
            <a:pPr lvl="0"/>
            <a:r>
              <a:rPr lang="en-GB" sz="1700" dirty="0">
                <a:solidFill>
                  <a:schemeClr val="bg1"/>
                </a:solidFill>
              </a:rPr>
              <a:t>Explain what new promotional strategies your company can use to raise awareness of the brand</a:t>
            </a:r>
          </a:p>
          <a:p>
            <a:pPr lvl="0"/>
            <a:r>
              <a:rPr lang="en-GB" sz="1700" dirty="0">
                <a:solidFill>
                  <a:schemeClr val="bg1"/>
                </a:solidFill>
              </a:rPr>
              <a:t>Include a definition of branding and brand equity</a:t>
            </a:r>
          </a:p>
          <a:p>
            <a:pPr lvl="0"/>
            <a:r>
              <a:rPr lang="en-GB" sz="1700" dirty="0">
                <a:solidFill>
                  <a:schemeClr val="bg1"/>
                </a:solidFill>
              </a:rPr>
              <a:t>Explain and relate either Keller’s Brand Equity model or Aaker’s Brand Equity model to your company. (You could also include the advantages and disadvantages of one of the brand equity models).</a:t>
            </a:r>
          </a:p>
          <a:p>
            <a:endParaRPr lang="en-GB" sz="1700" dirty="0">
              <a:solidFill>
                <a:schemeClr val="bg1"/>
              </a:solidFill>
            </a:endParaRPr>
          </a:p>
        </p:txBody>
      </p:sp>
    </p:spTree>
    <p:extLst>
      <p:ext uri="{BB962C8B-B14F-4D97-AF65-F5344CB8AC3E}">
        <p14:creationId xmlns:p14="http://schemas.microsoft.com/office/powerpoint/2010/main" val="25335470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57751-D9F8-4192-94B8-0D51F400C489}"/>
              </a:ext>
            </a:extLst>
          </p:cNvPr>
          <p:cNvSpPr>
            <a:spLocks noGrp="1"/>
          </p:cNvSpPr>
          <p:nvPr>
            <p:ph type="title"/>
          </p:nvPr>
        </p:nvSpPr>
        <p:spPr>
          <a:xfrm>
            <a:off x="838200" y="894027"/>
            <a:ext cx="3494362" cy="4782873"/>
          </a:xfrm>
        </p:spPr>
        <p:txBody>
          <a:bodyPr>
            <a:normAutofit/>
          </a:bodyPr>
          <a:lstStyle/>
          <a:p>
            <a:pPr algn="r"/>
            <a:r>
              <a:rPr lang="en-GB" b="1">
                <a:solidFill>
                  <a:schemeClr val="bg1"/>
                </a:solidFill>
              </a:rPr>
              <a:t>Structure</a:t>
            </a:r>
            <a:endParaRPr lang="en-GB">
              <a:solidFill>
                <a:schemeClr val="bg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4D6C82-B507-4A0E-88C2-E516C69C3E9C}"/>
              </a:ext>
            </a:extLst>
          </p:cNvPr>
          <p:cNvSpPr>
            <a:spLocks noGrp="1"/>
          </p:cNvSpPr>
          <p:nvPr>
            <p:ph idx="1"/>
          </p:nvPr>
        </p:nvSpPr>
        <p:spPr>
          <a:xfrm>
            <a:off x="4976032" y="894027"/>
            <a:ext cx="6377768" cy="4782873"/>
          </a:xfrm>
        </p:spPr>
        <p:txBody>
          <a:bodyPr anchor="ctr">
            <a:normAutofit/>
          </a:bodyPr>
          <a:lstStyle/>
          <a:p>
            <a:pPr lvl="0"/>
            <a:r>
              <a:rPr lang="en-GB" sz="2400" dirty="0">
                <a:solidFill>
                  <a:schemeClr val="bg1"/>
                </a:solidFill>
              </a:rPr>
              <a:t>Discuss the customer journey and customer touchpoints for your organisation </a:t>
            </a:r>
          </a:p>
          <a:p>
            <a:pPr lvl="0"/>
            <a:r>
              <a:rPr lang="en-GB" sz="2400" dirty="0">
                <a:solidFill>
                  <a:schemeClr val="bg1"/>
                </a:solidFill>
              </a:rPr>
              <a:t>You could include a diagram and explanation of a customer journey map for your organisation</a:t>
            </a:r>
          </a:p>
          <a:p>
            <a:pPr lvl="0"/>
            <a:r>
              <a:rPr lang="en-GB" sz="2400" dirty="0">
                <a:solidFill>
                  <a:schemeClr val="bg1"/>
                </a:solidFill>
              </a:rPr>
              <a:t>The Total Engagement Model could be explained and related to your company</a:t>
            </a:r>
          </a:p>
          <a:p>
            <a:pPr lvl="0"/>
            <a:r>
              <a:rPr lang="en-GB" sz="2400" dirty="0">
                <a:solidFill>
                  <a:schemeClr val="bg1"/>
                </a:solidFill>
              </a:rPr>
              <a:t>Include a conclusion</a:t>
            </a:r>
          </a:p>
          <a:p>
            <a:endParaRPr lang="en-GB" sz="2400" dirty="0">
              <a:solidFill>
                <a:schemeClr val="bg1"/>
              </a:solidFill>
            </a:endParaRPr>
          </a:p>
        </p:txBody>
      </p:sp>
    </p:spTree>
    <p:extLst>
      <p:ext uri="{BB962C8B-B14F-4D97-AF65-F5344CB8AC3E}">
        <p14:creationId xmlns:p14="http://schemas.microsoft.com/office/powerpoint/2010/main" val="37674470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9EFA-F49F-49FA-920D-590F05247718}"/>
              </a:ext>
            </a:extLst>
          </p:cNvPr>
          <p:cNvSpPr>
            <a:spLocks noGrp="1"/>
          </p:cNvSpPr>
          <p:nvPr>
            <p:ph type="title"/>
          </p:nvPr>
        </p:nvSpPr>
        <p:spPr/>
        <p:txBody>
          <a:bodyPr/>
          <a:lstStyle/>
          <a:p>
            <a:r>
              <a:rPr lang="en-GB" dirty="0"/>
              <a:t>What is the Customer Journey?</a:t>
            </a:r>
          </a:p>
        </p:txBody>
      </p:sp>
      <p:sp>
        <p:nvSpPr>
          <p:cNvPr id="3" name="Content Placeholder 2">
            <a:extLst>
              <a:ext uri="{FF2B5EF4-FFF2-40B4-BE49-F238E27FC236}">
                <a16:creationId xmlns:a16="http://schemas.microsoft.com/office/drawing/2014/main" id="{67E148D2-4293-4FBE-A2F2-0A774F692A46}"/>
              </a:ext>
            </a:extLst>
          </p:cNvPr>
          <p:cNvSpPr>
            <a:spLocks noGrp="1"/>
          </p:cNvSpPr>
          <p:nvPr>
            <p:ph idx="1"/>
          </p:nvPr>
        </p:nvSpPr>
        <p:spPr/>
        <p:txBody>
          <a:bodyPr/>
          <a:lstStyle/>
          <a:p>
            <a:pPr marL="0" indent="0">
              <a:buNone/>
            </a:pPr>
            <a:r>
              <a:rPr lang="en-GB" dirty="0"/>
              <a:t>The customer journey in marketing refers to the customer’s path, via touchpoints, to their decision to purchase an item.</a:t>
            </a:r>
          </a:p>
          <a:p>
            <a:pPr marL="0" indent="0">
              <a:buNone/>
            </a:pPr>
            <a:r>
              <a:rPr lang="en-GB" sz="1600" b="1" dirty="0"/>
              <a:t>Source: </a:t>
            </a:r>
            <a:r>
              <a:rPr lang="en-GB" sz="1600" dirty="0">
                <a:hlinkClick r:id="rId2">
                  <a:extLst>
                    <a:ext uri="{A12FA001-AC4F-418D-AE19-62706E023703}">
                      <ahyp:hlinkClr xmlns:ahyp="http://schemas.microsoft.com/office/drawing/2018/hyperlinkcolor" val="tx"/>
                    </a:ext>
                  </a:extLst>
                </a:hlinkClick>
              </a:rPr>
              <a:t>https://en.ryte.com/wiki/Customer_Journey</a:t>
            </a:r>
            <a:endParaRPr lang="en-GB" sz="1600" dirty="0"/>
          </a:p>
          <a:p>
            <a:pPr marL="0" indent="0">
              <a:buNone/>
            </a:pPr>
            <a:endParaRPr lang="en-GB" sz="1600" dirty="0"/>
          </a:p>
          <a:p>
            <a:pPr marL="0" indent="0">
              <a:buNone/>
            </a:pPr>
            <a:r>
              <a:rPr lang="en-GB" dirty="0"/>
              <a:t>A common end-to-end customer journey represents all the interactions in between a customer being completely unaware of a company through becoming aware, investigating it, buying it, using and assimilating it, through to becoming an advocate - telling others that they should buy it and use it too.</a:t>
            </a:r>
          </a:p>
          <a:p>
            <a:pPr marL="0" indent="0">
              <a:buNone/>
            </a:pPr>
            <a:r>
              <a:rPr lang="en-GB" sz="1600" dirty="0"/>
              <a:t>Source: </a:t>
            </a:r>
            <a:r>
              <a:rPr lang="en-GB" sz="1600" dirty="0">
                <a:hlinkClick r:id="rId3">
                  <a:extLst>
                    <a:ext uri="{A12FA001-AC4F-418D-AE19-62706E023703}">
                      <ahyp:hlinkClr xmlns:ahyp="http://schemas.microsoft.com/office/drawing/2018/hyperlinkcolor" val="tx"/>
                    </a:ext>
                  </a:extLst>
                </a:hlinkClick>
              </a:rPr>
              <a:t>https://transformation.ai/customer-journey-definition/</a:t>
            </a:r>
            <a:endParaRPr lang="en-GB" sz="16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5377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FCD4-6D66-46A8-B006-2B296B887586}"/>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9BCA8B56-65EE-44F4-B586-C89C616157B4}"/>
              </a:ext>
            </a:extLst>
          </p:cNvPr>
          <p:cNvSpPr>
            <a:spLocks noGrp="1"/>
          </p:cNvSpPr>
          <p:nvPr>
            <p:ph idx="1"/>
          </p:nvPr>
        </p:nvSpPr>
        <p:spPr/>
        <p:txBody>
          <a:bodyPr/>
          <a:lstStyle/>
          <a:p>
            <a:r>
              <a:rPr lang="en-GB" b="1" dirty="0"/>
              <a:t>The main stages of the customer journey are:</a:t>
            </a:r>
            <a:endParaRPr lang="en-GB" dirty="0"/>
          </a:p>
          <a:p>
            <a:r>
              <a:rPr lang="en-GB" dirty="0"/>
              <a:t>Awareness</a:t>
            </a:r>
          </a:p>
          <a:p>
            <a:r>
              <a:rPr lang="en-GB" dirty="0"/>
              <a:t>Consideration</a:t>
            </a:r>
          </a:p>
          <a:p>
            <a:r>
              <a:rPr lang="en-GB" dirty="0"/>
              <a:t>Decision</a:t>
            </a:r>
          </a:p>
          <a:p>
            <a:r>
              <a:rPr lang="en-GB" dirty="0"/>
              <a:t>Retention</a:t>
            </a:r>
          </a:p>
          <a:p>
            <a:r>
              <a:rPr lang="en-GB" dirty="0"/>
              <a:t>Advocacy</a:t>
            </a:r>
          </a:p>
          <a:p>
            <a:pPr marL="0" indent="0">
              <a:buNone/>
            </a:pPr>
            <a:endParaRPr lang="en-GB" dirty="0"/>
          </a:p>
        </p:txBody>
      </p:sp>
    </p:spTree>
    <p:extLst>
      <p:ext uri="{BB962C8B-B14F-4D97-AF65-F5344CB8AC3E}">
        <p14:creationId xmlns:p14="http://schemas.microsoft.com/office/powerpoint/2010/main" val="236864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46AB-D511-4F7D-B5F2-9E9D1A43051D}"/>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29D312D4-40ED-4A34-89F7-B084921C2CA0}"/>
              </a:ext>
            </a:extLst>
          </p:cNvPr>
          <p:cNvSpPr>
            <a:spLocks noGrp="1"/>
          </p:cNvSpPr>
          <p:nvPr>
            <p:ph idx="1"/>
          </p:nvPr>
        </p:nvSpPr>
        <p:spPr/>
        <p:txBody>
          <a:bodyPr/>
          <a:lstStyle/>
          <a:p>
            <a:pPr marL="0" indent="0">
              <a:buNone/>
            </a:pPr>
            <a:r>
              <a:rPr lang="en-GB" b="1" dirty="0"/>
              <a:t>Customer Journey Stage 1: Awareness</a:t>
            </a:r>
          </a:p>
          <a:p>
            <a:pPr marL="0" indent="0">
              <a:buNone/>
            </a:pPr>
            <a:r>
              <a:rPr lang="en-GB" dirty="0"/>
              <a:t>The first stage of the customer journey is Awareness where a potential customer is aware that they have a need or a problem and they are now researching information and actively seeking out answers to try and solve their problem or need. </a:t>
            </a:r>
          </a:p>
          <a:p>
            <a:pPr marL="0" indent="0">
              <a:buNone/>
            </a:pPr>
            <a:r>
              <a:rPr lang="en-GB" dirty="0"/>
              <a:t>Think of the awareness stage of the customer journey as your first impression.</a:t>
            </a:r>
          </a:p>
          <a:p>
            <a:endParaRPr lang="en-GB" dirty="0"/>
          </a:p>
        </p:txBody>
      </p:sp>
    </p:spTree>
    <p:extLst>
      <p:ext uri="{BB962C8B-B14F-4D97-AF65-F5344CB8AC3E}">
        <p14:creationId xmlns:p14="http://schemas.microsoft.com/office/powerpoint/2010/main" val="266470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A4CD-0BDF-4637-9C5B-59C20E8A7C49}"/>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01FEBB7D-2982-4856-8119-7E94CA79E4FC}"/>
              </a:ext>
            </a:extLst>
          </p:cNvPr>
          <p:cNvSpPr>
            <a:spLocks noGrp="1"/>
          </p:cNvSpPr>
          <p:nvPr>
            <p:ph idx="1"/>
          </p:nvPr>
        </p:nvSpPr>
        <p:spPr/>
        <p:txBody>
          <a:bodyPr/>
          <a:lstStyle/>
          <a:p>
            <a:pPr marL="0" indent="0">
              <a:buNone/>
            </a:pPr>
            <a:r>
              <a:rPr lang="en-GB" b="1" dirty="0"/>
              <a:t>Customer Journey Stage 2: Evaluation &amp; Consideration</a:t>
            </a:r>
          </a:p>
          <a:p>
            <a:r>
              <a:rPr lang="en-GB" dirty="0"/>
              <a:t>The next stage in the customer journey is the consideration stage. By now, your prospects have done their initial research and are aware of some of the options they can choose from. However, the research phase isn’t over yet. They have narrowed down their options but they are still going to search for more information.</a:t>
            </a:r>
          </a:p>
          <a:p>
            <a:r>
              <a:rPr lang="en-GB" dirty="0"/>
              <a:t>This is the stage where they are comparing your product or service to other solutions in the market</a:t>
            </a:r>
          </a:p>
          <a:p>
            <a:endParaRPr lang="en-GB" dirty="0"/>
          </a:p>
        </p:txBody>
      </p:sp>
    </p:spTree>
    <p:extLst>
      <p:ext uri="{BB962C8B-B14F-4D97-AF65-F5344CB8AC3E}">
        <p14:creationId xmlns:p14="http://schemas.microsoft.com/office/powerpoint/2010/main" val="1531810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05278-6647-49FB-9157-8D2A2B883A32}"/>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D89D13DB-7F9E-4856-A199-29BD159D94CC}"/>
              </a:ext>
            </a:extLst>
          </p:cNvPr>
          <p:cNvSpPr>
            <a:spLocks noGrp="1"/>
          </p:cNvSpPr>
          <p:nvPr>
            <p:ph idx="1"/>
          </p:nvPr>
        </p:nvSpPr>
        <p:spPr/>
        <p:txBody>
          <a:bodyPr/>
          <a:lstStyle/>
          <a:p>
            <a:pPr marL="0" indent="0">
              <a:buNone/>
            </a:pPr>
            <a:r>
              <a:rPr lang="en-GB" b="1" dirty="0"/>
              <a:t>Customer Journey Stage 3: Decision</a:t>
            </a:r>
          </a:p>
          <a:p>
            <a:r>
              <a:rPr lang="en-GB" dirty="0"/>
              <a:t>The third stage in the customer journey is the Decision Stage where a prospective customer is ready to select from their options and make a purchase. By now the potential buyer has done all the research they need to be well informed on which products/services will best fit their needs and which companies they believe will be the best fit. </a:t>
            </a:r>
          </a:p>
          <a:p>
            <a:r>
              <a:rPr lang="en-GB" dirty="0"/>
              <a:t>It’s at this stage of the customer journey when customer reviews are crucial.</a:t>
            </a:r>
          </a:p>
        </p:txBody>
      </p:sp>
    </p:spTree>
    <p:extLst>
      <p:ext uri="{BB962C8B-B14F-4D97-AF65-F5344CB8AC3E}">
        <p14:creationId xmlns:p14="http://schemas.microsoft.com/office/powerpoint/2010/main" val="35953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CD0F7-ED25-477A-98DC-4F137542E07D}"/>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ADEBEF09-6C9B-4EB1-8508-9F3170F2520E}"/>
              </a:ext>
            </a:extLst>
          </p:cNvPr>
          <p:cNvSpPr>
            <a:spLocks noGrp="1"/>
          </p:cNvSpPr>
          <p:nvPr>
            <p:ph idx="1"/>
          </p:nvPr>
        </p:nvSpPr>
        <p:spPr/>
        <p:txBody>
          <a:bodyPr/>
          <a:lstStyle/>
          <a:p>
            <a:pPr marL="0" indent="0">
              <a:buNone/>
            </a:pPr>
            <a:r>
              <a:rPr lang="en-GB" b="1" dirty="0"/>
              <a:t>Customer Journey Stage 4: Retention</a:t>
            </a:r>
          </a:p>
          <a:p>
            <a:r>
              <a:rPr lang="en-GB" dirty="0"/>
              <a:t>The fourth stage of the customer journey is the Retention stage.</a:t>
            </a:r>
          </a:p>
          <a:p>
            <a:r>
              <a:rPr lang="en-GB" dirty="0"/>
              <a:t>Customer retention refer to the ability of a company to retain its customers over a specified time period.</a:t>
            </a:r>
          </a:p>
          <a:p>
            <a:r>
              <a:rPr lang="en-GB" dirty="0"/>
              <a:t>In this stage the customer becomes loyal through regular usage and value gained over time.</a:t>
            </a:r>
          </a:p>
        </p:txBody>
      </p:sp>
    </p:spTree>
    <p:extLst>
      <p:ext uri="{BB962C8B-B14F-4D97-AF65-F5344CB8AC3E}">
        <p14:creationId xmlns:p14="http://schemas.microsoft.com/office/powerpoint/2010/main" val="3379756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720DE-C98B-4688-BA20-274D54CEF9BA}"/>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13A7AD71-1099-4A88-AAF0-43CC238ECA4D}"/>
              </a:ext>
            </a:extLst>
          </p:cNvPr>
          <p:cNvSpPr>
            <a:spLocks noGrp="1"/>
          </p:cNvSpPr>
          <p:nvPr>
            <p:ph idx="1"/>
          </p:nvPr>
        </p:nvSpPr>
        <p:spPr/>
        <p:txBody>
          <a:bodyPr/>
          <a:lstStyle/>
          <a:p>
            <a:pPr marL="0" indent="0">
              <a:buNone/>
            </a:pPr>
            <a:r>
              <a:rPr lang="en-GB" b="1" dirty="0"/>
              <a:t>Customer Journey Stage 5: Advocacy</a:t>
            </a:r>
          </a:p>
          <a:p>
            <a:r>
              <a:rPr lang="en-GB" dirty="0"/>
              <a:t>This is the stage of the customer journey is when the customer becomes an active advocate for a company’s brand. They say great things about the company and spread positive word-of-mouth.</a:t>
            </a:r>
          </a:p>
        </p:txBody>
      </p:sp>
    </p:spTree>
    <p:extLst>
      <p:ext uri="{BB962C8B-B14F-4D97-AF65-F5344CB8AC3E}">
        <p14:creationId xmlns:p14="http://schemas.microsoft.com/office/powerpoint/2010/main" val="3155449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9248-C02A-4E26-BDC4-9B6D6CCA92A5}"/>
              </a:ext>
            </a:extLst>
          </p:cNvPr>
          <p:cNvSpPr>
            <a:spLocks noGrp="1"/>
          </p:cNvSpPr>
          <p:nvPr>
            <p:ph type="title"/>
          </p:nvPr>
        </p:nvSpPr>
        <p:spPr/>
        <p:txBody>
          <a:bodyPr/>
          <a:lstStyle/>
          <a:p>
            <a:r>
              <a:rPr lang="en-GB" dirty="0"/>
              <a:t>What is a Customer Touchpoint?</a:t>
            </a:r>
          </a:p>
        </p:txBody>
      </p:sp>
      <p:sp>
        <p:nvSpPr>
          <p:cNvPr id="3" name="Content Placeholder 2">
            <a:extLst>
              <a:ext uri="{FF2B5EF4-FFF2-40B4-BE49-F238E27FC236}">
                <a16:creationId xmlns:a16="http://schemas.microsoft.com/office/drawing/2014/main" id="{F768C94A-BFE0-4E0F-8EE3-FE0ADE6D3C8F}"/>
              </a:ext>
            </a:extLst>
          </p:cNvPr>
          <p:cNvSpPr>
            <a:spLocks noGrp="1"/>
          </p:cNvSpPr>
          <p:nvPr>
            <p:ph idx="1"/>
          </p:nvPr>
        </p:nvSpPr>
        <p:spPr/>
        <p:txBody>
          <a:bodyPr/>
          <a:lstStyle/>
          <a:p>
            <a:r>
              <a:rPr lang="en-GB" dirty="0"/>
              <a:t>A customer touchpoint is created every time your customer or audience interacts with your brand or service.</a:t>
            </a:r>
          </a:p>
          <a:p>
            <a:pPr marL="0" indent="0">
              <a:buNone/>
            </a:pPr>
            <a:r>
              <a:rPr lang="en-GB" sz="1400" b="1" dirty="0"/>
              <a:t>Source: </a:t>
            </a:r>
            <a:r>
              <a:rPr lang="en-GB" sz="1400" dirty="0">
                <a:hlinkClick r:id="rId2">
                  <a:extLst>
                    <a:ext uri="{A12FA001-AC4F-418D-AE19-62706E023703}">
                      <ahyp:hlinkClr xmlns:ahyp="http://schemas.microsoft.com/office/drawing/2018/hyperlinkcolor" val="tx"/>
                    </a:ext>
                  </a:extLst>
                </a:hlinkClick>
              </a:rPr>
              <a:t>https://www.makeitclear.co.uk/what-are-customer-touchpoints/</a:t>
            </a:r>
            <a:endParaRPr lang="en-GB" sz="1400" dirty="0"/>
          </a:p>
          <a:p>
            <a:pPr marL="0" indent="0">
              <a:buNone/>
            </a:pPr>
            <a:endParaRPr lang="en-GB" sz="1400" dirty="0"/>
          </a:p>
          <a:p>
            <a:r>
              <a:rPr lang="en-GB" dirty="0"/>
              <a:t>Customer touchpoints refer to the points of interaction of the brand and the customer. These interactions take place at various places (online and offline) and at various times.</a:t>
            </a:r>
          </a:p>
          <a:p>
            <a:pPr marL="0" indent="0">
              <a:buNone/>
            </a:pPr>
            <a:r>
              <a:rPr lang="en-GB" sz="1400" b="1" dirty="0"/>
              <a:t>Source: </a:t>
            </a:r>
            <a:r>
              <a:rPr lang="en-GB" sz="1400" dirty="0">
                <a:hlinkClick r:id="rId3">
                  <a:extLst>
                    <a:ext uri="{A12FA001-AC4F-418D-AE19-62706E023703}">
                      <ahyp:hlinkClr xmlns:ahyp="http://schemas.microsoft.com/office/drawing/2018/hyperlinkcolor" val="tx"/>
                    </a:ext>
                  </a:extLst>
                </a:hlinkClick>
              </a:rPr>
              <a:t>https://www.feedough.com/customer-touch-points/</a:t>
            </a:r>
            <a:endParaRPr lang="en-GB" sz="1400" dirty="0"/>
          </a:p>
        </p:txBody>
      </p:sp>
    </p:spTree>
    <p:extLst>
      <p:ext uri="{BB962C8B-B14F-4D97-AF65-F5344CB8AC3E}">
        <p14:creationId xmlns:p14="http://schemas.microsoft.com/office/powerpoint/2010/main" val="265979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E548-CB4A-46C0-8CBE-90613CFF0C4B}"/>
              </a:ext>
            </a:extLst>
          </p:cNvPr>
          <p:cNvSpPr>
            <a:spLocks noGrp="1"/>
          </p:cNvSpPr>
          <p:nvPr>
            <p:ph type="title"/>
          </p:nvPr>
        </p:nvSpPr>
        <p:spPr/>
        <p:txBody>
          <a:bodyPr/>
          <a:lstStyle/>
          <a:p>
            <a:r>
              <a:rPr lang="en-GB" dirty="0"/>
              <a:t>Customer Touchpoints</a:t>
            </a:r>
          </a:p>
        </p:txBody>
      </p:sp>
      <p:pic>
        <p:nvPicPr>
          <p:cNvPr id="2050" name="Picture 2" descr="CJM">
            <a:extLst>
              <a:ext uri="{FF2B5EF4-FFF2-40B4-BE49-F238E27FC236}">
                <a16:creationId xmlns:a16="http://schemas.microsoft.com/office/drawing/2014/main" id="{942D4C10-997E-4FD2-B113-B7F9230BEB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4504" y="1876540"/>
            <a:ext cx="5667375" cy="4616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40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365DE-A014-4F18-8F32-7BDBD4D41D07}"/>
              </a:ext>
            </a:extLst>
          </p:cNvPr>
          <p:cNvSpPr>
            <a:spLocks noGrp="1"/>
          </p:cNvSpPr>
          <p:nvPr>
            <p:ph type="title"/>
          </p:nvPr>
        </p:nvSpPr>
        <p:spPr>
          <a:xfrm>
            <a:off x="7859437" y="957695"/>
            <a:ext cx="3494362" cy="4930246"/>
          </a:xfrm>
        </p:spPr>
        <p:txBody>
          <a:bodyPr>
            <a:normAutofit/>
          </a:bodyPr>
          <a:lstStyle/>
          <a:p>
            <a:pPr algn="r"/>
            <a:r>
              <a:rPr lang="en-GB">
                <a:solidFill>
                  <a:schemeClr val="accent1"/>
                </a:solidFill>
              </a:rPr>
              <a:t>Touchpoints Before a Purchase</a:t>
            </a:r>
            <a:br>
              <a:rPr lang="en-GB">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D68DCC4E-43E2-46EA-A509-048CE279F69C}"/>
              </a:ext>
            </a:extLst>
          </p:cNvPr>
          <p:cNvSpPr>
            <a:spLocks noGrp="1"/>
          </p:cNvSpPr>
          <p:nvPr>
            <p:ph idx="1"/>
          </p:nvPr>
        </p:nvSpPr>
        <p:spPr>
          <a:xfrm>
            <a:off x="857266" y="963877"/>
            <a:ext cx="6377769" cy="4930246"/>
          </a:xfrm>
        </p:spPr>
        <p:txBody>
          <a:bodyPr anchor="ctr">
            <a:normAutofit/>
          </a:bodyPr>
          <a:lstStyle/>
          <a:p>
            <a:pPr marL="514350" indent="-514350">
              <a:buFont typeface="+mj-lt"/>
              <a:buAutoNum type="arabicPeriod"/>
            </a:pPr>
            <a:r>
              <a:rPr lang="en-GB" sz="2400" b="1"/>
              <a:t>Social Media</a:t>
            </a:r>
          </a:p>
          <a:p>
            <a:pPr marL="0" indent="0">
              <a:buNone/>
            </a:pPr>
            <a:endParaRPr lang="en-GB" sz="2400" b="1"/>
          </a:p>
          <a:p>
            <a:pPr marL="0" indent="0">
              <a:buNone/>
            </a:pPr>
            <a:r>
              <a:rPr lang="en-GB" sz="2400" b="1"/>
              <a:t>2. Online Advertisement</a:t>
            </a:r>
          </a:p>
          <a:p>
            <a:pPr marL="0" indent="0">
              <a:buNone/>
            </a:pPr>
            <a:endParaRPr lang="en-GB" sz="2400" b="1"/>
          </a:p>
          <a:p>
            <a:pPr marL="0" indent="0">
              <a:buNone/>
            </a:pPr>
            <a:r>
              <a:rPr lang="en-GB" sz="2400" b="1"/>
              <a:t>3. Digital Marketing Content</a:t>
            </a:r>
          </a:p>
          <a:p>
            <a:pPr marL="0" indent="0">
              <a:buNone/>
            </a:pPr>
            <a:endParaRPr lang="en-GB" sz="2400" b="1"/>
          </a:p>
          <a:p>
            <a:pPr marL="0" indent="0">
              <a:buNone/>
            </a:pPr>
            <a:r>
              <a:rPr lang="en-GB" sz="2400" b="1"/>
              <a:t>4. Company Events</a:t>
            </a:r>
          </a:p>
          <a:p>
            <a:pPr marL="0" indent="0">
              <a:buNone/>
            </a:pPr>
            <a:endParaRPr lang="en-GB" sz="2400" b="1"/>
          </a:p>
          <a:p>
            <a:pPr marL="0" indent="0">
              <a:buNone/>
            </a:pPr>
            <a:r>
              <a:rPr lang="en-GB" sz="2400" b="1"/>
              <a:t>5. Peer Referral</a:t>
            </a:r>
          </a:p>
          <a:p>
            <a:pPr marL="0" indent="0">
              <a:buNone/>
            </a:pPr>
            <a:endParaRPr lang="en-GB" sz="2400" b="1"/>
          </a:p>
          <a:p>
            <a:pPr marL="0" indent="0">
              <a:buNone/>
            </a:pPr>
            <a:endParaRPr lang="en-GB" sz="2400" b="1"/>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48571" y="2209249"/>
            <a:ext cx="0" cy="2506648"/>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72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76FF0-F853-43BF-8FC7-4C2162301258}"/>
              </a:ext>
            </a:extLst>
          </p:cNvPr>
          <p:cNvSpPr>
            <a:spLocks noGrp="1"/>
          </p:cNvSpPr>
          <p:nvPr>
            <p:ph type="title"/>
          </p:nvPr>
        </p:nvSpPr>
        <p:spPr>
          <a:xfrm>
            <a:off x="7859437" y="957695"/>
            <a:ext cx="3494362" cy="4930246"/>
          </a:xfrm>
        </p:spPr>
        <p:txBody>
          <a:bodyPr>
            <a:normAutofit/>
          </a:bodyPr>
          <a:lstStyle/>
          <a:p>
            <a:pPr algn="r"/>
            <a:r>
              <a:rPr lang="en-GB">
                <a:solidFill>
                  <a:schemeClr val="accent1"/>
                </a:solidFill>
              </a:rPr>
              <a:t>Touchpoints During a Purchase</a:t>
            </a:r>
            <a:br>
              <a:rPr lang="en-GB">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9B547F23-0AE8-4AA2-B63E-7418FD5F558A}"/>
              </a:ext>
            </a:extLst>
          </p:cNvPr>
          <p:cNvSpPr>
            <a:spLocks noGrp="1"/>
          </p:cNvSpPr>
          <p:nvPr>
            <p:ph idx="1"/>
          </p:nvPr>
        </p:nvSpPr>
        <p:spPr>
          <a:xfrm>
            <a:off x="857266" y="963877"/>
            <a:ext cx="6377769" cy="4930246"/>
          </a:xfrm>
        </p:spPr>
        <p:txBody>
          <a:bodyPr anchor="ctr">
            <a:normAutofit/>
          </a:bodyPr>
          <a:lstStyle/>
          <a:p>
            <a:pPr marL="514350" indent="-514350">
              <a:buFont typeface="+mj-lt"/>
              <a:buAutoNum type="arabicPeriod"/>
            </a:pPr>
            <a:r>
              <a:rPr lang="en-GB" sz="2400" b="1" dirty="0"/>
              <a:t>Conversations With Company Representatives</a:t>
            </a:r>
          </a:p>
          <a:p>
            <a:pPr marL="514350" indent="-514350">
              <a:buFont typeface="+mj-lt"/>
              <a:buAutoNum type="arabicPeriod"/>
            </a:pPr>
            <a:r>
              <a:rPr lang="en-GB" sz="2400" b="1" dirty="0"/>
              <a:t>Product Catalogues</a:t>
            </a:r>
          </a:p>
          <a:p>
            <a:pPr marL="514350" indent="-514350">
              <a:buFont typeface="+mj-lt"/>
              <a:buAutoNum type="arabicPeriod"/>
            </a:pPr>
            <a:r>
              <a:rPr lang="en-GB" sz="2400" b="1" dirty="0"/>
              <a:t>Product Reviews</a:t>
            </a:r>
          </a:p>
          <a:p>
            <a:pPr marL="514350" indent="-514350">
              <a:buFont typeface="+mj-lt"/>
              <a:buAutoNum type="arabicPeriod"/>
            </a:pPr>
            <a:r>
              <a:rPr lang="en-GB" sz="2400" b="1" dirty="0"/>
              <a:t>Website</a:t>
            </a:r>
          </a:p>
          <a:p>
            <a:pPr marL="514350" indent="-514350">
              <a:buFont typeface="+mj-lt"/>
              <a:buAutoNum type="arabicPeriod"/>
            </a:pPr>
            <a:r>
              <a:rPr lang="en-GB" sz="2400" b="1"/>
              <a:t>Point </a:t>
            </a:r>
            <a:r>
              <a:rPr lang="en-GB" sz="2400" b="1" dirty="0"/>
              <a:t>of Sale</a:t>
            </a:r>
          </a:p>
          <a:p>
            <a:endParaRPr lang="en-GB" sz="2400" b="1" dirty="0"/>
          </a:p>
          <a:p>
            <a:endParaRPr lang="en-GB" sz="2400" dirty="0"/>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48571" y="2209249"/>
            <a:ext cx="0" cy="2506648"/>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700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144AF2-E4D1-469E-A1BA-E3D52FE8E2E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Touchpoints After a Purchase</a:t>
            </a:r>
            <a:br>
              <a:rPr lang="en-GB">
                <a:solidFill>
                  <a:schemeClr val="accent1"/>
                </a:solidFill>
              </a:rPr>
            </a:b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7DE192-4722-4644-9431-88D9AD953F7A}"/>
              </a:ext>
            </a:extLst>
          </p:cNvPr>
          <p:cNvSpPr>
            <a:spLocks noGrp="1"/>
          </p:cNvSpPr>
          <p:nvPr>
            <p:ph idx="1"/>
          </p:nvPr>
        </p:nvSpPr>
        <p:spPr>
          <a:xfrm>
            <a:off x="4976031" y="963877"/>
            <a:ext cx="6377769" cy="4930246"/>
          </a:xfrm>
        </p:spPr>
        <p:txBody>
          <a:bodyPr anchor="ctr">
            <a:normAutofit/>
          </a:bodyPr>
          <a:lstStyle/>
          <a:p>
            <a:pPr marL="514350" indent="-514350">
              <a:buFont typeface="+mj-lt"/>
              <a:buAutoNum type="arabicPeriod"/>
            </a:pPr>
            <a:r>
              <a:rPr lang="en-GB" sz="2400" b="1"/>
              <a:t>Thank You Letters</a:t>
            </a:r>
          </a:p>
          <a:p>
            <a:pPr marL="514350" indent="-514350">
              <a:buFont typeface="+mj-lt"/>
              <a:buAutoNum type="arabicPeriod"/>
            </a:pPr>
            <a:r>
              <a:rPr lang="en-GB" sz="2400" b="1"/>
              <a:t>Product Feedback Surveys</a:t>
            </a:r>
          </a:p>
          <a:p>
            <a:pPr marL="514350" indent="-514350">
              <a:buFont typeface="+mj-lt"/>
              <a:buAutoNum type="arabicPeriod"/>
            </a:pPr>
            <a:r>
              <a:rPr lang="en-GB" sz="2400" b="1"/>
              <a:t>Upselling/Cross-selling Emails</a:t>
            </a:r>
          </a:p>
          <a:p>
            <a:pPr marL="514350" indent="-514350">
              <a:buFont typeface="+mj-lt"/>
              <a:buAutoNum type="arabicPeriod"/>
            </a:pPr>
            <a:r>
              <a:rPr lang="en-GB" sz="2400" b="1"/>
              <a:t>Subscription Renewals</a:t>
            </a:r>
          </a:p>
          <a:p>
            <a:pPr marL="0" indent="0">
              <a:buNone/>
            </a:pPr>
            <a:endParaRPr lang="en-GB" sz="2400" b="1"/>
          </a:p>
          <a:p>
            <a:pPr marL="0" indent="0">
              <a:buNone/>
            </a:pPr>
            <a:endParaRPr lang="en-GB" sz="2400"/>
          </a:p>
        </p:txBody>
      </p:sp>
    </p:spTree>
    <p:extLst>
      <p:ext uri="{BB962C8B-B14F-4D97-AF65-F5344CB8AC3E}">
        <p14:creationId xmlns:p14="http://schemas.microsoft.com/office/powerpoint/2010/main" val="351881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1107</TotalTime>
  <Words>857</Words>
  <Application>Microsoft Office PowerPoint</Application>
  <PresentationFormat>Widescreen</PresentationFormat>
  <Paragraphs>77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It has recently been recognised that ‘to maximize customer satisfaction, companies have long emphasized touchpoints. But doing so can divert attention from the more important issue: the customer’s end-to-end journey,’ (Neher et al, March 2016).</vt:lpstr>
      <vt:lpstr>Structure</vt:lpstr>
      <vt:lpstr>Structure</vt:lpstr>
      <vt:lpstr>What is the Customer Journey?</vt:lpstr>
      <vt:lpstr>The Stages in a Customer Journey</vt:lpstr>
      <vt:lpstr>The Stages in a Customer Journey</vt:lpstr>
      <vt:lpstr>The Stages in a Customer Journey</vt:lpstr>
      <vt:lpstr>The Stages in a Customer Journey</vt:lpstr>
      <vt:lpstr>The Stages in a Customer Journey</vt:lpstr>
      <vt:lpstr>The Stages in a Customer Journey</vt:lpstr>
      <vt:lpstr>What is a Customer Touchpoint?</vt:lpstr>
      <vt:lpstr>Customer Touchpoints</vt:lpstr>
      <vt:lpstr>Touchpoints Before a Purchase </vt:lpstr>
      <vt:lpstr>Touchpoints During a Purchase </vt:lpstr>
      <vt:lpstr>Touchpoints After a Purchase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has recently been recognised that ‘to maximize customer satisfaction, companies have long emphasized touchpoints. But doing so can divert attention from the more important issue: the customer’s end-to-end journey,’ (Neher et al, March 2016).</dc:title>
  <dc:creator>Tushara Balendran</dc:creator>
  <cp:lastModifiedBy>Tushara Balendran</cp:lastModifiedBy>
  <cp:revision>21</cp:revision>
  <dcterms:created xsi:type="dcterms:W3CDTF">2020-04-07T15:12:46Z</dcterms:created>
  <dcterms:modified xsi:type="dcterms:W3CDTF">2020-07-23T14:47:00Z</dcterms:modified>
</cp:coreProperties>
</file>