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comment1.xml" ContentType="application/vnd.openxmlformats-officedocument.presentationml.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59" r:id="rId5"/>
    <p:sldId id="265" r:id="rId6"/>
    <p:sldId id="272" r:id="rId7"/>
    <p:sldId id="261" r:id="rId8"/>
    <p:sldId id="262" r:id="rId9"/>
    <p:sldId id="263" r:id="rId10"/>
    <p:sldId id="264" r:id="rId11"/>
    <p:sldId id="267" r:id="rId12"/>
    <p:sldId id="266" r:id="rId13"/>
    <p:sldId id="268" r:id="rId14"/>
    <p:sldId id="269" r:id="rId15"/>
    <p:sldId id="270" r:id="rId16"/>
    <p:sldId id="271"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illy clarke" initials="bc" lastIdx="1" clrIdx="0">
    <p:extLst>
      <p:ext uri="{19B8F6BF-5375-455C-9EA6-DF929625EA0E}">
        <p15:presenceInfo xmlns:p15="http://schemas.microsoft.com/office/powerpoint/2012/main" userId="337d66f17ba88f24"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8E3DB7-2C39-4CD1-BE5A-F51BF931F4EA}" v="924" dt="2021-03-23T17:37:03.5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p:scale>
          <a:sx n="60" d="100"/>
          <a:sy n="60" d="100"/>
        </p:scale>
        <p:origin x="936" y="2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3-23T20:15:39.999" idx="1">
    <p:pos x="4070" y="264"/>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880B05-34F7-4238-B486-06725EF3362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CDD8479-FBED-4726-B0EC-1AA8A7A34DC0}">
      <dgm:prSet/>
      <dgm:spPr/>
      <dgm:t>
        <a:bodyPr/>
        <a:lstStyle/>
        <a:p>
          <a:r>
            <a:rPr lang="en-GB"/>
            <a:t>(Volkswagen Group, 2021) - "Shapping Mobility – For Generations to Come". </a:t>
          </a:r>
          <a:endParaRPr lang="en-US"/>
        </a:p>
      </dgm:t>
    </dgm:pt>
    <dgm:pt modelId="{B3618F4F-044A-4B51-84A9-083450E438D0}" type="parTrans" cxnId="{EB3C48F2-45D8-443B-B6E3-4BC4F08597AB}">
      <dgm:prSet/>
      <dgm:spPr/>
      <dgm:t>
        <a:bodyPr/>
        <a:lstStyle/>
        <a:p>
          <a:endParaRPr lang="en-US"/>
        </a:p>
      </dgm:t>
    </dgm:pt>
    <dgm:pt modelId="{329FCBFA-CE7B-4927-BA24-FD6FDC893F3B}" type="sibTrans" cxnId="{EB3C48F2-45D8-443B-B6E3-4BC4F08597AB}">
      <dgm:prSet/>
      <dgm:spPr/>
      <dgm:t>
        <a:bodyPr/>
        <a:lstStyle/>
        <a:p>
          <a:endParaRPr lang="en-US"/>
        </a:p>
      </dgm:t>
    </dgm:pt>
    <dgm:pt modelId="{C4F982CF-796A-4B40-9E38-C510972C84DE}">
      <dgm:prSet/>
      <dgm:spPr/>
      <dgm:t>
        <a:bodyPr/>
        <a:lstStyle/>
        <a:p>
          <a:r>
            <a:rPr lang="en-GB"/>
            <a:t>(Volkswagen Group, 2021) - "goTOzero" use website for talking. </a:t>
          </a:r>
          <a:endParaRPr lang="en-US"/>
        </a:p>
      </dgm:t>
    </dgm:pt>
    <dgm:pt modelId="{2BBCE903-614F-4CCE-8D52-29DC3D6C6043}" type="parTrans" cxnId="{B30A4153-AA7C-4D62-9753-67C99F5CB0BA}">
      <dgm:prSet/>
      <dgm:spPr/>
      <dgm:t>
        <a:bodyPr/>
        <a:lstStyle/>
        <a:p>
          <a:endParaRPr lang="en-US"/>
        </a:p>
      </dgm:t>
    </dgm:pt>
    <dgm:pt modelId="{C894BA9C-2656-4B9D-BA98-C64C242833A8}" type="sibTrans" cxnId="{B30A4153-AA7C-4D62-9753-67C99F5CB0BA}">
      <dgm:prSet/>
      <dgm:spPr/>
      <dgm:t>
        <a:bodyPr/>
        <a:lstStyle/>
        <a:p>
          <a:endParaRPr lang="en-US"/>
        </a:p>
      </dgm:t>
    </dgm:pt>
    <dgm:pt modelId="{9D226E52-D24E-4AFC-862D-AB43151E7DA0}" type="pres">
      <dgm:prSet presAssocID="{4F880B05-34F7-4238-B486-06725EF33626}" presName="vert0" presStyleCnt="0">
        <dgm:presLayoutVars>
          <dgm:dir/>
          <dgm:animOne val="branch"/>
          <dgm:animLvl val="lvl"/>
        </dgm:presLayoutVars>
      </dgm:prSet>
      <dgm:spPr/>
    </dgm:pt>
    <dgm:pt modelId="{75A84D0B-C6B3-4392-8FC2-FDF17616FBEE}" type="pres">
      <dgm:prSet presAssocID="{7CDD8479-FBED-4726-B0EC-1AA8A7A34DC0}" presName="thickLine" presStyleLbl="alignNode1" presStyleIdx="0" presStyleCnt="2"/>
      <dgm:spPr/>
    </dgm:pt>
    <dgm:pt modelId="{4047A6C3-F84A-4A21-9595-E7E8F94A535F}" type="pres">
      <dgm:prSet presAssocID="{7CDD8479-FBED-4726-B0EC-1AA8A7A34DC0}" presName="horz1" presStyleCnt="0"/>
      <dgm:spPr/>
    </dgm:pt>
    <dgm:pt modelId="{F1B75EB5-63FB-44A0-ABA1-B8874B31B47F}" type="pres">
      <dgm:prSet presAssocID="{7CDD8479-FBED-4726-B0EC-1AA8A7A34DC0}" presName="tx1" presStyleLbl="revTx" presStyleIdx="0" presStyleCnt="2"/>
      <dgm:spPr/>
    </dgm:pt>
    <dgm:pt modelId="{566F86A6-8ACE-4C04-A72F-BC79C29FB8D9}" type="pres">
      <dgm:prSet presAssocID="{7CDD8479-FBED-4726-B0EC-1AA8A7A34DC0}" presName="vert1" presStyleCnt="0"/>
      <dgm:spPr/>
    </dgm:pt>
    <dgm:pt modelId="{FD497402-68A0-495A-9D60-3628B1F7942D}" type="pres">
      <dgm:prSet presAssocID="{C4F982CF-796A-4B40-9E38-C510972C84DE}" presName="thickLine" presStyleLbl="alignNode1" presStyleIdx="1" presStyleCnt="2"/>
      <dgm:spPr/>
    </dgm:pt>
    <dgm:pt modelId="{D6588C9F-5DCD-4C4B-9CA0-33AF31C71B24}" type="pres">
      <dgm:prSet presAssocID="{C4F982CF-796A-4B40-9E38-C510972C84DE}" presName="horz1" presStyleCnt="0"/>
      <dgm:spPr/>
    </dgm:pt>
    <dgm:pt modelId="{28838367-F70D-47BC-BBBE-14D6B705DF1E}" type="pres">
      <dgm:prSet presAssocID="{C4F982CF-796A-4B40-9E38-C510972C84DE}" presName="tx1" presStyleLbl="revTx" presStyleIdx="1" presStyleCnt="2"/>
      <dgm:spPr/>
    </dgm:pt>
    <dgm:pt modelId="{8EFD9F40-0F05-404A-BF5C-11C3C2553BFA}" type="pres">
      <dgm:prSet presAssocID="{C4F982CF-796A-4B40-9E38-C510972C84DE}" presName="vert1" presStyleCnt="0"/>
      <dgm:spPr/>
    </dgm:pt>
  </dgm:ptLst>
  <dgm:cxnLst>
    <dgm:cxn modelId="{08A5C12D-5BE6-4B09-ADFC-CC00BFD6FC56}" type="presOf" srcId="{4F880B05-34F7-4238-B486-06725EF33626}" destId="{9D226E52-D24E-4AFC-862D-AB43151E7DA0}" srcOrd="0" destOrd="0" presId="urn:microsoft.com/office/officeart/2008/layout/LinedList"/>
    <dgm:cxn modelId="{B30A4153-AA7C-4D62-9753-67C99F5CB0BA}" srcId="{4F880B05-34F7-4238-B486-06725EF33626}" destId="{C4F982CF-796A-4B40-9E38-C510972C84DE}" srcOrd="1" destOrd="0" parTransId="{2BBCE903-614F-4CCE-8D52-29DC3D6C6043}" sibTransId="{C894BA9C-2656-4B9D-BA98-C64C242833A8}"/>
    <dgm:cxn modelId="{A57E7CAA-07E9-4AF9-8C33-9D3EF34F4BBE}" type="presOf" srcId="{7CDD8479-FBED-4726-B0EC-1AA8A7A34DC0}" destId="{F1B75EB5-63FB-44A0-ABA1-B8874B31B47F}" srcOrd="0" destOrd="0" presId="urn:microsoft.com/office/officeart/2008/layout/LinedList"/>
    <dgm:cxn modelId="{A78D97F1-86B2-43C2-887F-F76E59555BF9}" type="presOf" srcId="{C4F982CF-796A-4B40-9E38-C510972C84DE}" destId="{28838367-F70D-47BC-BBBE-14D6B705DF1E}" srcOrd="0" destOrd="0" presId="urn:microsoft.com/office/officeart/2008/layout/LinedList"/>
    <dgm:cxn modelId="{EB3C48F2-45D8-443B-B6E3-4BC4F08597AB}" srcId="{4F880B05-34F7-4238-B486-06725EF33626}" destId="{7CDD8479-FBED-4726-B0EC-1AA8A7A34DC0}" srcOrd="0" destOrd="0" parTransId="{B3618F4F-044A-4B51-84A9-083450E438D0}" sibTransId="{329FCBFA-CE7B-4927-BA24-FD6FDC893F3B}"/>
    <dgm:cxn modelId="{3BD7305A-10EC-4E16-B441-9751320682FE}" type="presParOf" srcId="{9D226E52-D24E-4AFC-862D-AB43151E7DA0}" destId="{75A84D0B-C6B3-4392-8FC2-FDF17616FBEE}" srcOrd="0" destOrd="0" presId="urn:microsoft.com/office/officeart/2008/layout/LinedList"/>
    <dgm:cxn modelId="{39CDF49C-C42E-48B8-894A-2B79F1F6BF1A}" type="presParOf" srcId="{9D226E52-D24E-4AFC-862D-AB43151E7DA0}" destId="{4047A6C3-F84A-4A21-9595-E7E8F94A535F}" srcOrd="1" destOrd="0" presId="urn:microsoft.com/office/officeart/2008/layout/LinedList"/>
    <dgm:cxn modelId="{41BE31A2-9FC3-4043-9EA5-8CCBC8B6D7E4}" type="presParOf" srcId="{4047A6C3-F84A-4A21-9595-E7E8F94A535F}" destId="{F1B75EB5-63FB-44A0-ABA1-B8874B31B47F}" srcOrd="0" destOrd="0" presId="urn:microsoft.com/office/officeart/2008/layout/LinedList"/>
    <dgm:cxn modelId="{7207F9D8-D0C0-4ED1-919F-48CD68BB6B0F}" type="presParOf" srcId="{4047A6C3-F84A-4A21-9595-E7E8F94A535F}" destId="{566F86A6-8ACE-4C04-A72F-BC79C29FB8D9}" srcOrd="1" destOrd="0" presId="urn:microsoft.com/office/officeart/2008/layout/LinedList"/>
    <dgm:cxn modelId="{B64C2708-240B-42DA-B0A3-09E461C307C4}" type="presParOf" srcId="{9D226E52-D24E-4AFC-862D-AB43151E7DA0}" destId="{FD497402-68A0-495A-9D60-3628B1F7942D}" srcOrd="2" destOrd="0" presId="urn:microsoft.com/office/officeart/2008/layout/LinedList"/>
    <dgm:cxn modelId="{75FDD2BA-4767-448F-A278-EDBAC5D8A70F}" type="presParOf" srcId="{9D226E52-D24E-4AFC-862D-AB43151E7DA0}" destId="{D6588C9F-5DCD-4C4B-9CA0-33AF31C71B24}" srcOrd="3" destOrd="0" presId="urn:microsoft.com/office/officeart/2008/layout/LinedList"/>
    <dgm:cxn modelId="{43410103-A795-4EE1-AC59-6D4DE4CB1BD6}" type="presParOf" srcId="{D6588C9F-5DCD-4C4B-9CA0-33AF31C71B24}" destId="{28838367-F70D-47BC-BBBE-14D6B705DF1E}" srcOrd="0" destOrd="0" presId="urn:microsoft.com/office/officeart/2008/layout/LinedList"/>
    <dgm:cxn modelId="{5555C8AA-D922-47CE-A058-035AFA861C6B}" type="presParOf" srcId="{D6588C9F-5DCD-4C4B-9CA0-33AF31C71B24}" destId="{8EFD9F40-0F05-404A-BF5C-11C3C2553BFA}"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2A9C76-D03F-4351-951C-E9BFCB8561AE}" type="doc">
      <dgm:prSet loTypeId="urn:microsoft.com/office/officeart/2005/8/layout/list1" loCatId="list" qsTypeId="urn:microsoft.com/office/officeart/2005/8/quickstyle/simple5" qsCatId="simple" csTypeId="urn:microsoft.com/office/officeart/2005/8/colors/colorful1" csCatId="colorful" phldr="1"/>
      <dgm:spPr/>
      <dgm:t>
        <a:bodyPr/>
        <a:lstStyle/>
        <a:p>
          <a:endParaRPr lang="en-US"/>
        </a:p>
      </dgm:t>
    </dgm:pt>
    <dgm:pt modelId="{3BD80654-F565-4A3D-BC9E-C7126E3D3F6D}">
      <dgm:prSet/>
      <dgm:spPr/>
      <dgm:t>
        <a:bodyPr/>
        <a:lstStyle/>
        <a:p>
          <a:r>
            <a:rPr lang="en-GB" dirty="0"/>
            <a:t>Political – Trade tariffs, deals, Brexit. </a:t>
          </a:r>
          <a:endParaRPr lang="en-US" dirty="0"/>
        </a:p>
      </dgm:t>
    </dgm:pt>
    <dgm:pt modelId="{DB177C8E-D692-4A9E-AA9E-DCCB33758C9C}" type="parTrans" cxnId="{FC9A1F5A-931C-49E8-9E9A-AF73A1EDA2E0}">
      <dgm:prSet/>
      <dgm:spPr/>
      <dgm:t>
        <a:bodyPr/>
        <a:lstStyle/>
        <a:p>
          <a:endParaRPr lang="en-US"/>
        </a:p>
      </dgm:t>
    </dgm:pt>
    <dgm:pt modelId="{E8E94982-6569-4481-B7C0-46CFDBB64EDC}" type="sibTrans" cxnId="{FC9A1F5A-931C-49E8-9E9A-AF73A1EDA2E0}">
      <dgm:prSet/>
      <dgm:spPr/>
      <dgm:t>
        <a:bodyPr/>
        <a:lstStyle/>
        <a:p>
          <a:endParaRPr lang="en-US"/>
        </a:p>
      </dgm:t>
    </dgm:pt>
    <dgm:pt modelId="{8E55EE2D-E2DB-476D-A953-0D6E2192D038}">
      <dgm:prSet/>
      <dgm:spPr/>
      <dgm:t>
        <a:bodyPr/>
        <a:lstStyle/>
        <a:p>
          <a:r>
            <a:rPr lang="en-GB" dirty="0"/>
            <a:t>Economical – Covid, Recession, decrease in consumer spending.  </a:t>
          </a:r>
          <a:endParaRPr lang="en-US" dirty="0"/>
        </a:p>
      </dgm:t>
    </dgm:pt>
    <dgm:pt modelId="{8E70F711-6A5A-46A2-AD6F-C379125D2A0D}" type="parTrans" cxnId="{08FDC593-6FE3-4A64-9FFE-AC797884B9E8}">
      <dgm:prSet/>
      <dgm:spPr/>
      <dgm:t>
        <a:bodyPr/>
        <a:lstStyle/>
        <a:p>
          <a:endParaRPr lang="en-US"/>
        </a:p>
      </dgm:t>
    </dgm:pt>
    <dgm:pt modelId="{F27BE2D2-34F3-42BE-B0DF-1B63A850AB91}" type="sibTrans" cxnId="{08FDC593-6FE3-4A64-9FFE-AC797884B9E8}">
      <dgm:prSet/>
      <dgm:spPr/>
      <dgm:t>
        <a:bodyPr/>
        <a:lstStyle/>
        <a:p>
          <a:endParaRPr lang="en-US"/>
        </a:p>
      </dgm:t>
    </dgm:pt>
    <dgm:pt modelId="{441B77C7-842A-410B-AA33-E942EC10911D}">
      <dgm:prSet/>
      <dgm:spPr/>
      <dgm:t>
        <a:bodyPr/>
        <a:lstStyle/>
        <a:p>
          <a:r>
            <a:rPr lang="en-GB" dirty="0"/>
            <a:t>Social – Shift away from driving to public transport. </a:t>
          </a:r>
          <a:endParaRPr lang="en-US" dirty="0"/>
        </a:p>
      </dgm:t>
    </dgm:pt>
    <dgm:pt modelId="{5DC220CE-3A63-48A4-8BB1-25B6E10AEF04}" type="parTrans" cxnId="{3B6633DD-0FA9-4C00-8745-803673FE2B29}">
      <dgm:prSet/>
      <dgm:spPr/>
      <dgm:t>
        <a:bodyPr/>
        <a:lstStyle/>
        <a:p>
          <a:endParaRPr lang="en-US"/>
        </a:p>
      </dgm:t>
    </dgm:pt>
    <dgm:pt modelId="{95ECE887-0DAC-41A0-ACCE-9C31EABDAFCE}" type="sibTrans" cxnId="{3B6633DD-0FA9-4C00-8745-803673FE2B29}">
      <dgm:prSet/>
      <dgm:spPr/>
      <dgm:t>
        <a:bodyPr/>
        <a:lstStyle/>
        <a:p>
          <a:endParaRPr lang="en-US"/>
        </a:p>
      </dgm:t>
    </dgm:pt>
    <dgm:pt modelId="{484C3C8C-7A35-4954-9D1F-8C6A8353AE21}">
      <dgm:prSet/>
      <dgm:spPr/>
      <dgm:t>
        <a:bodyPr/>
        <a:lstStyle/>
        <a:p>
          <a:r>
            <a:rPr lang="en-GB" dirty="0"/>
            <a:t>Technological – Self driving cars, green technology</a:t>
          </a:r>
          <a:endParaRPr lang="en-US" dirty="0"/>
        </a:p>
      </dgm:t>
    </dgm:pt>
    <dgm:pt modelId="{3BE40468-70BC-4482-A32D-DE70A147C3D0}" type="parTrans" cxnId="{8077BD79-8760-4B7A-A4D8-5B30E52C8BD2}">
      <dgm:prSet/>
      <dgm:spPr/>
      <dgm:t>
        <a:bodyPr/>
        <a:lstStyle/>
        <a:p>
          <a:endParaRPr lang="en-US"/>
        </a:p>
      </dgm:t>
    </dgm:pt>
    <dgm:pt modelId="{D7353690-8B77-444E-8AA4-72841396E5C7}" type="sibTrans" cxnId="{8077BD79-8760-4B7A-A4D8-5B30E52C8BD2}">
      <dgm:prSet/>
      <dgm:spPr/>
      <dgm:t>
        <a:bodyPr/>
        <a:lstStyle/>
        <a:p>
          <a:endParaRPr lang="en-US"/>
        </a:p>
      </dgm:t>
    </dgm:pt>
    <dgm:pt modelId="{80A3651C-F7DB-4F06-BC23-AB04371F8E17}">
      <dgm:prSet/>
      <dgm:spPr/>
      <dgm:t>
        <a:bodyPr/>
        <a:lstStyle/>
        <a:p>
          <a:r>
            <a:rPr lang="en-GB" dirty="0"/>
            <a:t>Legal – Emission scandal</a:t>
          </a:r>
          <a:endParaRPr lang="en-US" dirty="0"/>
        </a:p>
      </dgm:t>
    </dgm:pt>
    <dgm:pt modelId="{7BB21F78-95FA-4743-A553-42DA0F413448}" type="parTrans" cxnId="{916ACB7E-EA42-449F-9CD5-B49751A79815}">
      <dgm:prSet/>
      <dgm:spPr/>
      <dgm:t>
        <a:bodyPr/>
        <a:lstStyle/>
        <a:p>
          <a:endParaRPr lang="en-US"/>
        </a:p>
      </dgm:t>
    </dgm:pt>
    <dgm:pt modelId="{42B92347-0DF1-4604-A31C-1919F37F1FA7}" type="sibTrans" cxnId="{916ACB7E-EA42-449F-9CD5-B49751A79815}">
      <dgm:prSet/>
      <dgm:spPr/>
      <dgm:t>
        <a:bodyPr/>
        <a:lstStyle/>
        <a:p>
          <a:endParaRPr lang="en-US"/>
        </a:p>
      </dgm:t>
    </dgm:pt>
    <dgm:pt modelId="{F6CB0891-099A-482E-A145-F38B14A6867B}">
      <dgm:prSet/>
      <dgm:spPr/>
      <dgm:t>
        <a:bodyPr/>
        <a:lstStyle/>
        <a:p>
          <a:r>
            <a:rPr lang="en-GB" dirty="0"/>
            <a:t>Environmental – Green technology, new regulations </a:t>
          </a:r>
          <a:r>
            <a:rPr lang="en-GB" dirty="0" err="1"/>
            <a:t>e.g</a:t>
          </a:r>
          <a:r>
            <a:rPr lang="en-GB" dirty="0"/>
            <a:t> only electric by 2030. </a:t>
          </a:r>
          <a:endParaRPr lang="en-US" dirty="0"/>
        </a:p>
      </dgm:t>
    </dgm:pt>
    <dgm:pt modelId="{51CAE895-CC43-42FA-A0EC-CF8D13164AA7}" type="parTrans" cxnId="{A6915E92-A532-4577-B6C0-BB4346E938DC}">
      <dgm:prSet/>
      <dgm:spPr/>
      <dgm:t>
        <a:bodyPr/>
        <a:lstStyle/>
        <a:p>
          <a:endParaRPr lang="en-US"/>
        </a:p>
      </dgm:t>
    </dgm:pt>
    <dgm:pt modelId="{7AAE5FEF-AD29-4F81-83FE-5B3A742A617F}" type="sibTrans" cxnId="{A6915E92-A532-4577-B6C0-BB4346E938DC}">
      <dgm:prSet/>
      <dgm:spPr/>
      <dgm:t>
        <a:bodyPr/>
        <a:lstStyle/>
        <a:p>
          <a:endParaRPr lang="en-US"/>
        </a:p>
      </dgm:t>
    </dgm:pt>
    <dgm:pt modelId="{F4256CE6-94FE-4620-BBD3-85EDB0D5C3D8}" type="pres">
      <dgm:prSet presAssocID="{5F2A9C76-D03F-4351-951C-E9BFCB8561AE}" presName="linear" presStyleCnt="0">
        <dgm:presLayoutVars>
          <dgm:dir/>
          <dgm:animLvl val="lvl"/>
          <dgm:resizeHandles val="exact"/>
        </dgm:presLayoutVars>
      </dgm:prSet>
      <dgm:spPr/>
    </dgm:pt>
    <dgm:pt modelId="{B01DBA79-E00E-4323-8D1B-475690D24FB5}" type="pres">
      <dgm:prSet presAssocID="{3BD80654-F565-4A3D-BC9E-C7126E3D3F6D}" presName="parentLin" presStyleCnt="0"/>
      <dgm:spPr/>
    </dgm:pt>
    <dgm:pt modelId="{A33ACAFA-B020-4B3C-8330-5F68349004AA}" type="pres">
      <dgm:prSet presAssocID="{3BD80654-F565-4A3D-BC9E-C7126E3D3F6D}" presName="parentLeftMargin" presStyleLbl="node1" presStyleIdx="0" presStyleCnt="6"/>
      <dgm:spPr/>
    </dgm:pt>
    <dgm:pt modelId="{4C5DEE09-D412-4844-80A8-40FB9643CA0E}" type="pres">
      <dgm:prSet presAssocID="{3BD80654-F565-4A3D-BC9E-C7126E3D3F6D}" presName="parentText" presStyleLbl="node1" presStyleIdx="0" presStyleCnt="6">
        <dgm:presLayoutVars>
          <dgm:chMax val="0"/>
          <dgm:bulletEnabled val="1"/>
        </dgm:presLayoutVars>
      </dgm:prSet>
      <dgm:spPr/>
    </dgm:pt>
    <dgm:pt modelId="{8479FA93-F320-4004-87A5-F266613CE5C9}" type="pres">
      <dgm:prSet presAssocID="{3BD80654-F565-4A3D-BC9E-C7126E3D3F6D}" presName="negativeSpace" presStyleCnt="0"/>
      <dgm:spPr/>
    </dgm:pt>
    <dgm:pt modelId="{F27ADBAE-50B0-4EAB-A3C8-D5D0E607F390}" type="pres">
      <dgm:prSet presAssocID="{3BD80654-F565-4A3D-BC9E-C7126E3D3F6D}" presName="childText" presStyleLbl="conFgAcc1" presStyleIdx="0" presStyleCnt="6">
        <dgm:presLayoutVars>
          <dgm:bulletEnabled val="1"/>
        </dgm:presLayoutVars>
      </dgm:prSet>
      <dgm:spPr/>
    </dgm:pt>
    <dgm:pt modelId="{FD9E1EAD-8934-4D75-92CF-678BF5E7B31F}" type="pres">
      <dgm:prSet presAssocID="{E8E94982-6569-4481-B7C0-46CFDBB64EDC}" presName="spaceBetweenRectangles" presStyleCnt="0"/>
      <dgm:spPr/>
    </dgm:pt>
    <dgm:pt modelId="{B611E332-04A3-43B4-8066-D00EE0B71F7B}" type="pres">
      <dgm:prSet presAssocID="{8E55EE2D-E2DB-476D-A953-0D6E2192D038}" presName="parentLin" presStyleCnt="0"/>
      <dgm:spPr/>
    </dgm:pt>
    <dgm:pt modelId="{D08212CB-F314-46F8-98BF-9BA6F16FE459}" type="pres">
      <dgm:prSet presAssocID="{8E55EE2D-E2DB-476D-A953-0D6E2192D038}" presName="parentLeftMargin" presStyleLbl="node1" presStyleIdx="0" presStyleCnt="6"/>
      <dgm:spPr/>
    </dgm:pt>
    <dgm:pt modelId="{3901C497-5E10-49C0-ABF5-B74586EAF758}" type="pres">
      <dgm:prSet presAssocID="{8E55EE2D-E2DB-476D-A953-0D6E2192D038}" presName="parentText" presStyleLbl="node1" presStyleIdx="1" presStyleCnt="6">
        <dgm:presLayoutVars>
          <dgm:chMax val="0"/>
          <dgm:bulletEnabled val="1"/>
        </dgm:presLayoutVars>
      </dgm:prSet>
      <dgm:spPr/>
    </dgm:pt>
    <dgm:pt modelId="{8B39807D-ECEF-4A32-ADDE-1389E7FA4253}" type="pres">
      <dgm:prSet presAssocID="{8E55EE2D-E2DB-476D-A953-0D6E2192D038}" presName="negativeSpace" presStyleCnt="0"/>
      <dgm:spPr/>
    </dgm:pt>
    <dgm:pt modelId="{65DFD4BA-A80D-43EB-97E7-03A91D03BB5E}" type="pres">
      <dgm:prSet presAssocID="{8E55EE2D-E2DB-476D-A953-0D6E2192D038}" presName="childText" presStyleLbl="conFgAcc1" presStyleIdx="1" presStyleCnt="6">
        <dgm:presLayoutVars>
          <dgm:bulletEnabled val="1"/>
        </dgm:presLayoutVars>
      </dgm:prSet>
      <dgm:spPr/>
    </dgm:pt>
    <dgm:pt modelId="{822BE119-41A7-4B76-8205-277712BE5C43}" type="pres">
      <dgm:prSet presAssocID="{F27BE2D2-34F3-42BE-B0DF-1B63A850AB91}" presName="spaceBetweenRectangles" presStyleCnt="0"/>
      <dgm:spPr/>
    </dgm:pt>
    <dgm:pt modelId="{95F51D52-1D9B-4BF8-A23E-84FD2AF12F86}" type="pres">
      <dgm:prSet presAssocID="{441B77C7-842A-410B-AA33-E942EC10911D}" presName="parentLin" presStyleCnt="0"/>
      <dgm:spPr/>
    </dgm:pt>
    <dgm:pt modelId="{1099CCAB-2CDE-483A-A646-3ADA6B9A4C47}" type="pres">
      <dgm:prSet presAssocID="{441B77C7-842A-410B-AA33-E942EC10911D}" presName="parentLeftMargin" presStyleLbl="node1" presStyleIdx="1" presStyleCnt="6"/>
      <dgm:spPr/>
    </dgm:pt>
    <dgm:pt modelId="{98012FCB-596A-4964-9D2C-063180F200A2}" type="pres">
      <dgm:prSet presAssocID="{441B77C7-842A-410B-AA33-E942EC10911D}" presName="parentText" presStyleLbl="node1" presStyleIdx="2" presStyleCnt="6">
        <dgm:presLayoutVars>
          <dgm:chMax val="0"/>
          <dgm:bulletEnabled val="1"/>
        </dgm:presLayoutVars>
      </dgm:prSet>
      <dgm:spPr/>
    </dgm:pt>
    <dgm:pt modelId="{820DAA38-1338-434D-8940-6892B465435E}" type="pres">
      <dgm:prSet presAssocID="{441B77C7-842A-410B-AA33-E942EC10911D}" presName="negativeSpace" presStyleCnt="0"/>
      <dgm:spPr/>
    </dgm:pt>
    <dgm:pt modelId="{CD87E182-D529-4510-875D-6C29C972E9F7}" type="pres">
      <dgm:prSet presAssocID="{441B77C7-842A-410B-AA33-E942EC10911D}" presName="childText" presStyleLbl="conFgAcc1" presStyleIdx="2" presStyleCnt="6">
        <dgm:presLayoutVars>
          <dgm:bulletEnabled val="1"/>
        </dgm:presLayoutVars>
      </dgm:prSet>
      <dgm:spPr/>
    </dgm:pt>
    <dgm:pt modelId="{76EFF32E-BC89-4DCC-949B-B85DED90DD9E}" type="pres">
      <dgm:prSet presAssocID="{95ECE887-0DAC-41A0-ACCE-9C31EABDAFCE}" presName="spaceBetweenRectangles" presStyleCnt="0"/>
      <dgm:spPr/>
    </dgm:pt>
    <dgm:pt modelId="{A89703C1-4AD0-460A-84ED-2654F100EE1B}" type="pres">
      <dgm:prSet presAssocID="{484C3C8C-7A35-4954-9D1F-8C6A8353AE21}" presName="parentLin" presStyleCnt="0"/>
      <dgm:spPr/>
    </dgm:pt>
    <dgm:pt modelId="{0D3D1D4B-F869-4C53-A9AD-F40DB520BA57}" type="pres">
      <dgm:prSet presAssocID="{484C3C8C-7A35-4954-9D1F-8C6A8353AE21}" presName="parentLeftMargin" presStyleLbl="node1" presStyleIdx="2" presStyleCnt="6"/>
      <dgm:spPr/>
    </dgm:pt>
    <dgm:pt modelId="{AB507019-D238-4814-ABE1-16BD486A634B}" type="pres">
      <dgm:prSet presAssocID="{484C3C8C-7A35-4954-9D1F-8C6A8353AE21}" presName="parentText" presStyleLbl="node1" presStyleIdx="3" presStyleCnt="6">
        <dgm:presLayoutVars>
          <dgm:chMax val="0"/>
          <dgm:bulletEnabled val="1"/>
        </dgm:presLayoutVars>
      </dgm:prSet>
      <dgm:spPr/>
    </dgm:pt>
    <dgm:pt modelId="{5A19671E-31EB-4C0F-AE09-099FDE95285F}" type="pres">
      <dgm:prSet presAssocID="{484C3C8C-7A35-4954-9D1F-8C6A8353AE21}" presName="negativeSpace" presStyleCnt="0"/>
      <dgm:spPr/>
    </dgm:pt>
    <dgm:pt modelId="{3AF8EB26-D03E-492C-BB9F-4D962B3A9AFD}" type="pres">
      <dgm:prSet presAssocID="{484C3C8C-7A35-4954-9D1F-8C6A8353AE21}" presName="childText" presStyleLbl="conFgAcc1" presStyleIdx="3" presStyleCnt="6">
        <dgm:presLayoutVars>
          <dgm:bulletEnabled val="1"/>
        </dgm:presLayoutVars>
      </dgm:prSet>
      <dgm:spPr/>
    </dgm:pt>
    <dgm:pt modelId="{E538779E-A5F4-4D47-B573-CC14B6A4C72F}" type="pres">
      <dgm:prSet presAssocID="{D7353690-8B77-444E-8AA4-72841396E5C7}" presName="spaceBetweenRectangles" presStyleCnt="0"/>
      <dgm:spPr/>
    </dgm:pt>
    <dgm:pt modelId="{A39340AB-F37D-40CD-8037-9CD52F77439C}" type="pres">
      <dgm:prSet presAssocID="{80A3651C-F7DB-4F06-BC23-AB04371F8E17}" presName="parentLin" presStyleCnt="0"/>
      <dgm:spPr/>
    </dgm:pt>
    <dgm:pt modelId="{12BDE4F8-C143-4B88-BA83-D0BD876A4DF3}" type="pres">
      <dgm:prSet presAssocID="{80A3651C-F7DB-4F06-BC23-AB04371F8E17}" presName="parentLeftMargin" presStyleLbl="node1" presStyleIdx="3" presStyleCnt="6"/>
      <dgm:spPr/>
    </dgm:pt>
    <dgm:pt modelId="{67CE4D40-6285-4268-ABA8-A095451FB839}" type="pres">
      <dgm:prSet presAssocID="{80A3651C-F7DB-4F06-BC23-AB04371F8E17}" presName="parentText" presStyleLbl="node1" presStyleIdx="4" presStyleCnt="6">
        <dgm:presLayoutVars>
          <dgm:chMax val="0"/>
          <dgm:bulletEnabled val="1"/>
        </dgm:presLayoutVars>
      </dgm:prSet>
      <dgm:spPr/>
    </dgm:pt>
    <dgm:pt modelId="{B5F36013-DCC9-416A-807B-0A261C2D17F2}" type="pres">
      <dgm:prSet presAssocID="{80A3651C-F7DB-4F06-BC23-AB04371F8E17}" presName="negativeSpace" presStyleCnt="0"/>
      <dgm:spPr/>
    </dgm:pt>
    <dgm:pt modelId="{376A1889-93EC-46CB-A391-805A26E0CABB}" type="pres">
      <dgm:prSet presAssocID="{80A3651C-F7DB-4F06-BC23-AB04371F8E17}" presName="childText" presStyleLbl="conFgAcc1" presStyleIdx="4" presStyleCnt="6">
        <dgm:presLayoutVars>
          <dgm:bulletEnabled val="1"/>
        </dgm:presLayoutVars>
      </dgm:prSet>
      <dgm:spPr/>
    </dgm:pt>
    <dgm:pt modelId="{88A9FED5-2817-423C-B7DF-BAFB56A7D90C}" type="pres">
      <dgm:prSet presAssocID="{42B92347-0DF1-4604-A31C-1919F37F1FA7}" presName="spaceBetweenRectangles" presStyleCnt="0"/>
      <dgm:spPr/>
    </dgm:pt>
    <dgm:pt modelId="{D3B8A9C1-FD56-4BB5-B216-C22171E55FFF}" type="pres">
      <dgm:prSet presAssocID="{F6CB0891-099A-482E-A145-F38B14A6867B}" presName="parentLin" presStyleCnt="0"/>
      <dgm:spPr/>
    </dgm:pt>
    <dgm:pt modelId="{47378F6D-8A5D-4499-89C8-CE16C68721C4}" type="pres">
      <dgm:prSet presAssocID="{F6CB0891-099A-482E-A145-F38B14A6867B}" presName="parentLeftMargin" presStyleLbl="node1" presStyleIdx="4" presStyleCnt="6"/>
      <dgm:spPr/>
    </dgm:pt>
    <dgm:pt modelId="{00AD8E2D-A96B-4480-8376-847A1840CA27}" type="pres">
      <dgm:prSet presAssocID="{F6CB0891-099A-482E-A145-F38B14A6867B}" presName="parentText" presStyleLbl="node1" presStyleIdx="5" presStyleCnt="6">
        <dgm:presLayoutVars>
          <dgm:chMax val="0"/>
          <dgm:bulletEnabled val="1"/>
        </dgm:presLayoutVars>
      </dgm:prSet>
      <dgm:spPr/>
    </dgm:pt>
    <dgm:pt modelId="{4F216338-C2BA-4836-B0D5-113CC5E464C6}" type="pres">
      <dgm:prSet presAssocID="{F6CB0891-099A-482E-A145-F38B14A6867B}" presName="negativeSpace" presStyleCnt="0"/>
      <dgm:spPr/>
    </dgm:pt>
    <dgm:pt modelId="{B75D84BA-50FD-42BC-8D4E-1E18AD970A62}" type="pres">
      <dgm:prSet presAssocID="{F6CB0891-099A-482E-A145-F38B14A6867B}" presName="childText" presStyleLbl="conFgAcc1" presStyleIdx="5" presStyleCnt="6">
        <dgm:presLayoutVars>
          <dgm:bulletEnabled val="1"/>
        </dgm:presLayoutVars>
      </dgm:prSet>
      <dgm:spPr/>
    </dgm:pt>
  </dgm:ptLst>
  <dgm:cxnLst>
    <dgm:cxn modelId="{3B223C10-6ED9-4EE9-B612-3CF1CFF01D2D}" type="presOf" srcId="{5F2A9C76-D03F-4351-951C-E9BFCB8561AE}" destId="{F4256CE6-94FE-4620-BBD3-85EDB0D5C3D8}" srcOrd="0" destOrd="0" presId="urn:microsoft.com/office/officeart/2005/8/layout/list1"/>
    <dgm:cxn modelId="{2CEDF420-FC48-41E9-BA8E-3C13006F8910}" type="presOf" srcId="{484C3C8C-7A35-4954-9D1F-8C6A8353AE21}" destId="{AB507019-D238-4814-ABE1-16BD486A634B}" srcOrd="1" destOrd="0" presId="urn:microsoft.com/office/officeart/2005/8/layout/list1"/>
    <dgm:cxn modelId="{BC952F5F-2574-433D-AB82-481EB82C387B}" type="presOf" srcId="{3BD80654-F565-4A3D-BC9E-C7126E3D3F6D}" destId="{A33ACAFA-B020-4B3C-8330-5F68349004AA}" srcOrd="0" destOrd="0" presId="urn:microsoft.com/office/officeart/2005/8/layout/list1"/>
    <dgm:cxn modelId="{16A32D44-CFDC-4731-BDF3-DF8355E458CB}" type="presOf" srcId="{441B77C7-842A-410B-AA33-E942EC10911D}" destId="{98012FCB-596A-4964-9D2C-063180F200A2}" srcOrd="1" destOrd="0" presId="urn:microsoft.com/office/officeart/2005/8/layout/list1"/>
    <dgm:cxn modelId="{F3CC5465-E243-41F4-88F6-7E0BD933C4D7}" type="presOf" srcId="{F6CB0891-099A-482E-A145-F38B14A6867B}" destId="{47378F6D-8A5D-4499-89C8-CE16C68721C4}" srcOrd="0" destOrd="0" presId="urn:microsoft.com/office/officeart/2005/8/layout/list1"/>
    <dgm:cxn modelId="{8077BD79-8760-4B7A-A4D8-5B30E52C8BD2}" srcId="{5F2A9C76-D03F-4351-951C-E9BFCB8561AE}" destId="{484C3C8C-7A35-4954-9D1F-8C6A8353AE21}" srcOrd="3" destOrd="0" parTransId="{3BE40468-70BC-4482-A32D-DE70A147C3D0}" sibTransId="{D7353690-8B77-444E-8AA4-72841396E5C7}"/>
    <dgm:cxn modelId="{FC9A1F5A-931C-49E8-9E9A-AF73A1EDA2E0}" srcId="{5F2A9C76-D03F-4351-951C-E9BFCB8561AE}" destId="{3BD80654-F565-4A3D-BC9E-C7126E3D3F6D}" srcOrd="0" destOrd="0" parTransId="{DB177C8E-D692-4A9E-AA9E-DCCB33758C9C}" sibTransId="{E8E94982-6569-4481-B7C0-46CFDBB64EDC}"/>
    <dgm:cxn modelId="{A863037C-FD34-47FA-AD0B-97FF2CEB1A09}" type="presOf" srcId="{484C3C8C-7A35-4954-9D1F-8C6A8353AE21}" destId="{0D3D1D4B-F869-4C53-A9AD-F40DB520BA57}" srcOrd="0" destOrd="0" presId="urn:microsoft.com/office/officeart/2005/8/layout/list1"/>
    <dgm:cxn modelId="{916ACB7E-EA42-449F-9CD5-B49751A79815}" srcId="{5F2A9C76-D03F-4351-951C-E9BFCB8561AE}" destId="{80A3651C-F7DB-4F06-BC23-AB04371F8E17}" srcOrd="4" destOrd="0" parTransId="{7BB21F78-95FA-4743-A553-42DA0F413448}" sibTransId="{42B92347-0DF1-4604-A31C-1919F37F1FA7}"/>
    <dgm:cxn modelId="{34B11D84-9307-4BDB-9D48-58E5BF6E9A5F}" type="presOf" srcId="{80A3651C-F7DB-4F06-BC23-AB04371F8E17}" destId="{67CE4D40-6285-4268-ABA8-A095451FB839}" srcOrd="1" destOrd="0" presId="urn:microsoft.com/office/officeart/2005/8/layout/list1"/>
    <dgm:cxn modelId="{A6915E92-A532-4577-B6C0-BB4346E938DC}" srcId="{5F2A9C76-D03F-4351-951C-E9BFCB8561AE}" destId="{F6CB0891-099A-482E-A145-F38B14A6867B}" srcOrd="5" destOrd="0" parTransId="{51CAE895-CC43-42FA-A0EC-CF8D13164AA7}" sibTransId="{7AAE5FEF-AD29-4F81-83FE-5B3A742A617F}"/>
    <dgm:cxn modelId="{08FDC593-6FE3-4A64-9FFE-AC797884B9E8}" srcId="{5F2A9C76-D03F-4351-951C-E9BFCB8561AE}" destId="{8E55EE2D-E2DB-476D-A953-0D6E2192D038}" srcOrd="1" destOrd="0" parTransId="{8E70F711-6A5A-46A2-AD6F-C379125D2A0D}" sibTransId="{F27BE2D2-34F3-42BE-B0DF-1B63A850AB91}"/>
    <dgm:cxn modelId="{8F7F3F98-34FA-422C-8ACA-F822E01CC8B7}" type="presOf" srcId="{441B77C7-842A-410B-AA33-E942EC10911D}" destId="{1099CCAB-2CDE-483A-A646-3ADA6B9A4C47}" srcOrd="0" destOrd="0" presId="urn:microsoft.com/office/officeart/2005/8/layout/list1"/>
    <dgm:cxn modelId="{AAB729AE-054C-42BE-AE09-172EB027D2E8}" type="presOf" srcId="{3BD80654-F565-4A3D-BC9E-C7126E3D3F6D}" destId="{4C5DEE09-D412-4844-80A8-40FB9643CA0E}" srcOrd="1" destOrd="0" presId="urn:microsoft.com/office/officeart/2005/8/layout/list1"/>
    <dgm:cxn modelId="{8E2CA5B4-37E2-4365-9221-1564E408F10B}" type="presOf" srcId="{80A3651C-F7DB-4F06-BC23-AB04371F8E17}" destId="{12BDE4F8-C143-4B88-BA83-D0BD876A4DF3}" srcOrd="0" destOrd="0" presId="urn:microsoft.com/office/officeart/2005/8/layout/list1"/>
    <dgm:cxn modelId="{17F1BDB7-F00D-4C67-A951-D6E5AFD0B115}" type="presOf" srcId="{F6CB0891-099A-482E-A145-F38B14A6867B}" destId="{00AD8E2D-A96B-4480-8376-847A1840CA27}" srcOrd="1" destOrd="0" presId="urn:microsoft.com/office/officeart/2005/8/layout/list1"/>
    <dgm:cxn modelId="{9EEDC5BA-4341-435D-89CF-D71CC25A0D02}" type="presOf" srcId="{8E55EE2D-E2DB-476D-A953-0D6E2192D038}" destId="{3901C497-5E10-49C0-ABF5-B74586EAF758}" srcOrd="1" destOrd="0" presId="urn:microsoft.com/office/officeart/2005/8/layout/list1"/>
    <dgm:cxn modelId="{3B6633DD-0FA9-4C00-8745-803673FE2B29}" srcId="{5F2A9C76-D03F-4351-951C-E9BFCB8561AE}" destId="{441B77C7-842A-410B-AA33-E942EC10911D}" srcOrd="2" destOrd="0" parTransId="{5DC220CE-3A63-48A4-8BB1-25B6E10AEF04}" sibTransId="{95ECE887-0DAC-41A0-ACCE-9C31EABDAFCE}"/>
    <dgm:cxn modelId="{1A437FED-3D8E-45BE-8683-E26EF202786C}" type="presOf" srcId="{8E55EE2D-E2DB-476D-A953-0D6E2192D038}" destId="{D08212CB-F314-46F8-98BF-9BA6F16FE459}" srcOrd="0" destOrd="0" presId="urn:microsoft.com/office/officeart/2005/8/layout/list1"/>
    <dgm:cxn modelId="{53489A22-1312-4AD4-ACCF-83E2D61976AB}" type="presParOf" srcId="{F4256CE6-94FE-4620-BBD3-85EDB0D5C3D8}" destId="{B01DBA79-E00E-4323-8D1B-475690D24FB5}" srcOrd="0" destOrd="0" presId="urn:microsoft.com/office/officeart/2005/8/layout/list1"/>
    <dgm:cxn modelId="{F21EE83E-BCD7-40BF-9C28-BA56ED9E26C2}" type="presParOf" srcId="{B01DBA79-E00E-4323-8D1B-475690D24FB5}" destId="{A33ACAFA-B020-4B3C-8330-5F68349004AA}" srcOrd="0" destOrd="0" presId="urn:microsoft.com/office/officeart/2005/8/layout/list1"/>
    <dgm:cxn modelId="{E3CA8230-E291-4E51-902D-EF8A0AEFBC5F}" type="presParOf" srcId="{B01DBA79-E00E-4323-8D1B-475690D24FB5}" destId="{4C5DEE09-D412-4844-80A8-40FB9643CA0E}" srcOrd="1" destOrd="0" presId="urn:microsoft.com/office/officeart/2005/8/layout/list1"/>
    <dgm:cxn modelId="{CD647AFC-48E1-4196-94FD-766E4CF87F81}" type="presParOf" srcId="{F4256CE6-94FE-4620-BBD3-85EDB0D5C3D8}" destId="{8479FA93-F320-4004-87A5-F266613CE5C9}" srcOrd="1" destOrd="0" presId="urn:microsoft.com/office/officeart/2005/8/layout/list1"/>
    <dgm:cxn modelId="{6E8B866B-5357-4B3F-8301-5350D39F3822}" type="presParOf" srcId="{F4256CE6-94FE-4620-BBD3-85EDB0D5C3D8}" destId="{F27ADBAE-50B0-4EAB-A3C8-D5D0E607F390}" srcOrd="2" destOrd="0" presId="urn:microsoft.com/office/officeart/2005/8/layout/list1"/>
    <dgm:cxn modelId="{2BD4D86C-1519-4435-B0B9-70FE87319CD1}" type="presParOf" srcId="{F4256CE6-94FE-4620-BBD3-85EDB0D5C3D8}" destId="{FD9E1EAD-8934-4D75-92CF-678BF5E7B31F}" srcOrd="3" destOrd="0" presId="urn:microsoft.com/office/officeart/2005/8/layout/list1"/>
    <dgm:cxn modelId="{A3C8B0F2-75DF-426A-B3B8-014E5576CF9C}" type="presParOf" srcId="{F4256CE6-94FE-4620-BBD3-85EDB0D5C3D8}" destId="{B611E332-04A3-43B4-8066-D00EE0B71F7B}" srcOrd="4" destOrd="0" presId="urn:microsoft.com/office/officeart/2005/8/layout/list1"/>
    <dgm:cxn modelId="{0C291C19-2D0B-4ADD-AABA-3F4D75D62272}" type="presParOf" srcId="{B611E332-04A3-43B4-8066-D00EE0B71F7B}" destId="{D08212CB-F314-46F8-98BF-9BA6F16FE459}" srcOrd="0" destOrd="0" presId="urn:microsoft.com/office/officeart/2005/8/layout/list1"/>
    <dgm:cxn modelId="{4F5BEB0B-6B95-47E6-A84D-C8D4F74BDB67}" type="presParOf" srcId="{B611E332-04A3-43B4-8066-D00EE0B71F7B}" destId="{3901C497-5E10-49C0-ABF5-B74586EAF758}" srcOrd="1" destOrd="0" presId="urn:microsoft.com/office/officeart/2005/8/layout/list1"/>
    <dgm:cxn modelId="{18D2373E-D075-4D92-96BA-AA3FD5879419}" type="presParOf" srcId="{F4256CE6-94FE-4620-BBD3-85EDB0D5C3D8}" destId="{8B39807D-ECEF-4A32-ADDE-1389E7FA4253}" srcOrd="5" destOrd="0" presId="urn:microsoft.com/office/officeart/2005/8/layout/list1"/>
    <dgm:cxn modelId="{3308E9F6-6156-4D03-9AF8-0AB7B7124159}" type="presParOf" srcId="{F4256CE6-94FE-4620-BBD3-85EDB0D5C3D8}" destId="{65DFD4BA-A80D-43EB-97E7-03A91D03BB5E}" srcOrd="6" destOrd="0" presId="urn:microsoft.com/office/officeart/2005/8/layout/list1"/>
    <dgm:cxn modelId="{39AC8CCE-B91E-421E-888D-9950F7BE84B8}" type="presParOf" srcId="{F4256CE6-94FE-4620-BBD3-85EDB0D5C3D8}" destId="{822BE119-41A7-4B76-8205-277712BE5C43}" srcOrd="7" destOrd="0" presId="urn:microsoft.com/office/officeart/2005/8/layout/list1"/>
    <dgm:cxn modelId="{AADE54DB-1C83-491D-BCE7-D65511CC69CD}" type="presParOf" srcId="{F4256CE6-94FE-4620-BBD3-85EDB0D5C3D8}" destId="{95F51D52-1D9B-4BF8-A23E-84FD2AF12F86}" srcOrd="8" destOrd="0" presId="urn:microsoft.com/office/officeart/2005/8/layout/list1"/>
    <dgm:cxn modelId="{2BFFB9F9-C1D0-42C1-9B14-8B5E049FE203}" type="presParOf" srcId="{95F51D52-1D9B-4BF8-A23E-84FD2AF12F86}" destId="{1099CCAB-2CDE-483A-A646-3ADA6B9A4C47}" srcOrd="0" destOrd="0" presId="urn:microsoft.com/office/officeart/2005/8/layout/list1"/>
    <dgm:cxn modelId="{D4E365B4-4DD7-4AFD-B30D-AA91BF344283}" type="presParOf" srcId="{95F51D52-1D9B-4BF8-A23E-84FD2AF12F86}" destId="{98012FCB-596A-4964-9D2C-063180F200A2}" srcOrd="1" destOrd="0" presId="urn:microsoft.com/office/officeart/2005/8/layout/list1"/>
    <dgm:cxn modelId="{DC27CB2D-33EC-44C6-8479-5FAAF139274C}" type="presParOf" srcId="{F4256CE6-94FE-4620-BBD3-85EDB0D5C3D8}" destId="{820DAA38-1338-434D-8940-6892B465435E}" srcOrd="9" destOrd="0" presId="urn:microsoft.com/office/officeart/2005/8/layout/list1"/>
    <dgm:cxn modelId="{319529FC-7ADD-47A4-9BB8-530A68281EDA}" type="presParOf" srcId="{F4256CE6-94FE-4620-BBD3-85EDB0D5C3D8}" destId="{CD87E182-D529-4510-875D-6C29C972E9F7}" srcOrd="10" destOrd="0" presId="urn:microsoft.com/office/officeart/2005/8/layout/list1"/>
    <dgm:cxn modelId="{8C5AD80E-A631-4966-AC34-26064DD47E4A}" type="presParOf" srcId="{F4256CE6-94FE-4620-BBD3-85EDB0D5C3D8}" destId="{76EFF32E-BC89-4DCC-949B-B85DED90DD9E}" srcOrd="11" destOrd="0" presId="urn:microsoft.com/office/officeart/2005/8/layout/list1"/>
    <dgm:cxn modelId="{B648D778-34D6-4781-9595-8DD9624CD999}" type="presParOf" srcId="{F4256CE6-94FE-4620-BBD3-85EDB0D5C3D8}" destId="{A89703C1-4AD0-460A-84ED-2654F100EE1B}" srcOrd="12" destOrd="0" presId="urn:microsoft.com/office/officeart/2005/8/layout/list1"/>
    <dgm:cxn modelId="{21527F87-898B-4246-8FB7-199156CFAD9B}" type="presParOf" srcId="{A89703C1-4AD0-460A-84ED-2654F100EE1B}" destId="{0D3D1D4B-F869-4C53-A9AD-F40DB520BA57}" srcOrd="0" destOrd="0" presId="urn:microsoft.com/office/officeart/2005/8/layout/list1"/>
    <dgm:cxn modelId="{CBE4AE83-6E0C-476E-B536-E288A187877F}" type="presParOf" srcId="{A89703C1-4AD0-460A-84ED-2654F100EE1B}" destId="{AB507019-D238-4814-ABE1-16BD486A634B}" srcOrd="1" destOrd="0" presId="urn:microsoft.com/office/officeart/2005/8/layout/list1"/>
    <dgm:cxn modelId="{420D1C38-4283-44AF-9F7C-6C4FFED46373}" type="presParOf" srcId="{F4256CE6-94FE-4620-BBD3-85EDB0D5C3D8}" destId="{5A19671E-31EB-4C0F-AE09-099FDE95285F}" srcOrd="13" destOrd="0" presId="urn:microsoft.com/office/officeart/2005/8/layout/list1"/>
    <dgm:cxn modelId="{2A6BFCD8-2CA5-4441-BC80-8DF7A3B7EE5A}" type="presParOf" srcId="{F4256CE6-94FE-4620-BBD3-85EDB0D5C3D8}" destId="{3AF8EB26-D03E-492C-BB9F-4D962B3A9AFD}" srcOrd="14" destOrd="0" presId="urn:microsoft.com/office/officeart/2005/8/layout/list1"/>
    <dgm:cxn modelId="{A2F623D5-0F0D-463D-A185-6F46F6436990}" type="presParOf" srcId="{F4256CE6-94FE-4620-BBD3-85EDB0D5C3D8}" destId="{E538779E-A5F4-4D47-B573-CC14B6A4C72F}" srcOrd="15" destOrd="0" presId="urn:microsoft.com/office/officeart/2005/8/layout/list1"/>
    <dgm:cxn modelId="{F971C152-9649-40C5-A47B-F6CB4FF81F9C}" type="presParOf" srcId="{F4256CE6-94FE-4620-BBD3-85EDB0D5C3D8}" destId="{A39340AB-F37D-40CD-8037-9CD52F77439C}" srcOrd="16" destOrd="0" presId="urn:microsoft.com/office/officeart/2005/8/layout/list1"/>
    <dgm:cxn modelId="{4A79F0D8-304B-4724-B5DB-4457728F30A1}" type="presParOf" srcId="{A39340AB-F37D-40CD-8037-9CD52F77439C}" destId="{12BDE4F8-C143-4B88-BA83-D0BD876A4DF3}" srcOrd="0" destOrd="0" presId="urn:microsoft.com/office/officeart/2005/8/layout/list1"/>
    <dgm:cxn modelId="{75959BC8-8268-4034-8164-C02D04FE81E7}" type="presParOf" srcId="{A39340AB-F37D-40CD-8037-9CD52F77439C}" destId="{67CE4D40-6285-4268-ABA8-A095451FB839}" srcOrd="1" destOrd="0" presId="urn:microsoft.com/office/officeart/2005/8/layout/list1"/>
    <dgm:cxn modelId="{2F9D195A-C0B7-45F1-967F-90D2017CDACC}" type="presParOf" srcId="{F4256CE6-94FE-4620-BBD3-85EDB0D5C3D8}" destId="{B5F36013-DCC9-416A-807B-0A261C2D17F2}" srcOrd="17" destOrd="0" presId="urn:microsoft.com/office/officeart/2005/8/layout/list1"/>
    <dgm:cxn modelId="{6B2CE0C6-8E5B-4821-B05F-F71661D89ACB}" type="presParOf" srcId="{F4256CE6-94FE-4620-BBD3-85EDB0D5C3D8}" destId="{376A1889-93EC-46CB-A391-805A26E0CABB}" srcOrd="18" destOrd="0" presId="urn:microsoft.com/office/officeart/2005/8/layout/list1"/>
    <dgm:cxn modelId="{65D85060-749A-4670-BC3E-7BF224851A5D}" type="presParOf" srcId="{F4256CE6-94FE-4620-BBD3-85EDB0D5C3D8}" destId="{88A9FED5-2817-423C-B7DF-BAFB56A7D90C}" srcOrd="19" destOrd="0" presId="urn:microsoft.com/office/officeart/2005/8/layout/list1"/>
    <dgm:cxn modelId="{F1508A44-9CE1-4347-8710-BC7B6AC45570}" type="presParOf" srcId="{F4256CE6-94FE-4620-BBD3-85EDB0D5C3D8}" destId="{D3B8A9C1-FD56-4BB5-B216-C22171E55FFF}" srcOrd="20" destOrd="0" presId="urn:microsoft.com/office/officeart/2005/8/layout/list1"/>
    <dgm:cxn modelId="{894646AF-872D-42CD-A5D5-A4AE22DF51AA}" type="presParOf" srcId="{D3B8A9C1-FD56-4BB5-B216-C22171E55FFF}" destId="{47378F6D-8A5D-4499-89C8-CE16C68721C4}" srcOrd="0" destOrd="0" presId="urn:microsoft.com/office/officeart/2005/8/layout/list1"/>
    <dgm:cxn modelId="{69DEE986-B5EE-449E-81D7-6080414A607C}" type="presParOf" srcId="{D3B8A9C1-FD56-4BB5-B216-C22171E55FFF}" destId="{00AD8E2D-A96B-4480-8376-847A1840CA27}" srcOrd="1" destOrd="0" presId="urn:microsoft.com/office/officeart/2005/8/layout/list1"/>
    <dgm:cxn modelId="{372AC2C6-4DC9-4D70-8EC9-0C92167144B7}" type="presParOf" srcId="{F4256CE6-94FE-4620-BBD3-85EDB0D5C3D8}" destId="{4F216338-C2BA-4836-B0D5-113CC5E464C6}" srcOrd="21" destOrd="0" presId="urn:microsoft.com/office/officeart/2005/8/layout/list1"/>
    <dgm:cxn modelId="{758F0630-413F-4EC7-944B-B40D00505F0C}" type="presParOf" srcId="{F4256CE6-94FE-4620-BBD3-85EDB0D5C3D8}" destId="{B75D84BA-50FD-42BC-8D4E-1E18AD970A62}" srcOrd="22"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7DDFD1-91E9-4A25-B459-AA993E55B80A}"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0FA3CFC9-79E9-450C-A587-4CE5CB49E1B0}">
      <dgm:prSet/>
      <dgm:spPr/>
      <dgm:t>
        <a:bodyPr/>
        <a:lstStyle/>
        <a:p>
          <a:r>
            <a:rPr lang="en-US"/>
            <a:t>Volkswagen have not always been the best in terms of CSR, this is why in their business activities they have made the following promises. </a:t>
          </a:r>
        </a:p>
      </dgm:t>
    </dgm:pt>
    <dgm:pt modelId="{71561897-A6AE-4D4D-8704-EAF8F9D7947F}" type="parTrans" cxnId="{89DE1E06-2310-4C26-ABC6-76D4593AC8EF}">
      <dgm:prSet/>
      <dgm:spPr/>
      <dgm:t>
        <a:bodyPr/>
        <a:lstStyle/>
        <a:p>
          <a:endParaRPr lang="en-US"/>
        </a:p>
      </dgm:t>
    </dgm:pt>
    <dgm:pt modelId="{CDA2331C-7054-43A6-9654-C760EF84DD9A}" type="sibTrans" cxnId="{89DE1E06-2310-4C26-ABC6-76D4593AC8EF}">
      <dgm:prSet/>
      <dgm:spPr/>
      <dgm:t>
        <a:bodyPr/>
        <a:lstStyle/>
        <a:p>
          <a:endParaRPr lang="en-US"/>
        </a:p>
      </dgm:t>
    </dgm:pt>
    <dgm:pt modelId="{2875432F-E22A-46FD-8812-C9CF47F18DF0}">
      <dgm:prSet/>
      <dgm:spPr/>
      <dgm:t>
        <a:bodyPr/>
        <a:lstStyle/>
        <a:p>
          <a:r>
            <a:rPr lang="en-US"/>
            <a:t>The business has created seven group essentials which are the foundations of their values and culture: 1) Responsibility, 2) Honesty, 3) Bravery, 4) Diversity, 5) Pride, 6) Solidarity and 7) Reliability. </a:t>
          </a:r>
        </a:p>
      </dgm:t>
    </dgm:pt>
    <dgm:pt modelId="{9B6C3933-A2B1-4EA3-9646-9F49642B32C9}" type="parTrans" cxnId="{F951C08B-522F-4CCB-B59A-5CC625D4AC1F}">
      <dgm:prSet/>
      <dgm:spPr/>
      <dgm:t>
        <a:bodyPr/>
        <a:lstStyle/>
        <a:p>
          <a:endParaRPr lang="en-US"/>
        </a:p>
      </dgm:t>
    </dgm:pt>
    <dgm:pt modelId="{DE040D72-4E3F-4D6B-8A5E-9527D7CBC66C}" type="sibTrans" cxnId="{F951C08B-522F-4CCB-B59A-5CC625D4AC1F}">
      <dgm:prSet/>
      <dgm:spPr/>
      <dgm:t>
        <a:bodyPr/>
        <a:lstStyle/>
        <a:p>
          <a:endParaRPr lang="en-US"/>
        </a:p>
      </dgm:t>
    </dgm:pt>
    <dgm:pt modelId="{EE827D2B-FFFE-4E31-8272-73EED9708A7A}">
      <dgm:prSet/>
      <dgm:spPr/>
      <dgm:t>
        <a:bodyPr/>
        <a:lstStyle/>
        <a:p>
          <a:r>
            <a:rPr lang="en-US" dirty="0"/>
            <a:t>They also have an updated action plan including creating the best governance, excellent leadership and best performance. </a:t>
          </a:r>
        </a:p>
      </dgm:t>
    </dgm:pt>
    <dgm:pt modelId="{F03E0D0B-37C9-4DFF-BB93-9B147E4FBFE2}" type="parTrans" cxnId="{B73BF586-380E-467E-BEA0-A684BF30069B}">
      <dgm:prSet/>
      <dgm:spPr/>
      <dgm:t>
        <a:bodyPr/>
        <a:lstStyle/>
        <a:p>
          <a:endParaRPr lang="en-US"/>
        </a:p>
      </dgm:t>
    </dgm:pt>
    <dgm:pt modelId="{E5D85E57-71D8-4051-AFA7-3CFFADE2E4C0}" type="sibTrans" cxnId="{B73BF586-380E-467E-BEA0-A684BF30069B}">
      <dgm:prSet/>
      <dgm:spPr/>
      <dgm:t>
        <a:bodyPr/>
        <a:lstStyle/>
        <a:p>
          <a:endParaRPr lang="en-US"/>
        </a:p>
      </dgm:t>
    </dgm:pt>
    <dgm:pt modelId="{A26B655D-B085-471B-A3FA-5F57796DE0FC}">
      <dgm:prSet/>
      <dgm:spPr/>
      <dgm:t>
        <a:bodyPr/>
        <a:lstStyle/>
        <a:p>
          <a:r>
            <a:rPr lang="en-US" dirty="0"/>
            <a:t>Their vision is also of being excellent employers and a role model for Environment, Safety and Integrity. </a:t>
          </a:r>
        </a:p>
      </dgm:t>
    </dgm:pt>
    <dgm:pt modelId="{879740B0-46D7-4A36-AF98-0FBA48C73F01}" type="parTrans" cxnId="{219948E3-7BA3-4FCA-B13A-4083243FD1F9}">
      <dgm:prSet/>
      <dgm:spPr/>
      <dgm:t>
        <a:bodyPr/>
        <a:lstStyle/>
        <a:p>
          <a:endParaRPr lang="en-US"/>
        </a:p>
      </dgm:t>
    </dgm:pt>
    <dgm:pt modelId="{C45D3376-6B8C-4D0E-BFE1-5FA9040E3FFC}" type="sibTrans" cxnId="{219948E3-7BA3-4FCA-B13A-4083243FD1F9}">
      <dgm:prSet/>
      <dgm:spPr/>
      <dgm:t>
        <a:bodyPr/>
        <a:lstStyle/>
        <a:p>
          <a:endParaRPr lang="en-US"/>
        </a:p>
      </dgm:t>
    </dgm:pt>
    <dgm:pt modelId="{7B20CD5F-6636-4C5E-894E-CB19488F2196}">
      <dgm:prSet/>
      <dgm:spPr/>
      <dgm:t>
        <a:bodyPr/>
        <a:lstStyle/>
        <a:p>
          <a:r>
            <a:rPr lang="en-US" dirty="0"/>
            <a:t>The organisation is part of over a 100 CSR projects.</a:t>
          </a:r>
        </a:p>
      </dgm:t>
    </dgm:pt>
    <dgm:pt modelId="{EA3BE52B-55A3-46AC-AF1D-1FDCE323ADDB}" type="parTrans" cxnId="{6EAD0477-1BBE-4E53-BBD2-F16CA90AEBBA}">
      <dgm:prSet/>
      <dgm:spPr/>
      <dgm:t>
        <a:bodyPr/>
        <a:lstStyle/>
        <a:p>
          <a:endParaRPr lang="en-GB"/>
        </a:p>
      </dgm:t>
    </dgm:pt>
    <dgm:pt modelId="{0F06CC54-36D0-458C-9D3D-7A4019761A79}" type="sibTrans" cxnId="{6EAD0477-1BBE-4E53-BBD2-F16CA90AEBBA}">
      <dgm:prSet/>
      <dgm:spPr/>
      <dgm:t>
        <a:bodyPr/>
        <a:lstStyle/>
        <a:p>
          <a:endParaRPr lang="en-GB"/>
        </a:p>
      </dgm:t>
    </dgm:pt>
    <dgm:pt modelId="{3567EA8A-7C5B-4914-BF94-6BF8D298370E}" type="pres">
      <dgm:prSet presAssocID="{CD7DDFD1-91E9-4A25-B459-AA993E55B80A}" presName="vert0" presStyleCnt="0">
        <dgm:presLayoutVars>
          <dgm:dir/>
          <dgm:animOne val="branch"/>
          <dgm:animLvl val="lvl"/>
        </dgm:presLayoutVars>
      </dgm:prSet>
      <dgm:spPr/>
    </dgm:pt>
    <dgm:pt modelId="{95A4EAB0-FFC5-4F63-BC06-E71FB643EFE1}" type="pres">
      <dgm:prSet presAssocID="{0FA3CFC9-79E9-450C-A587-4CE5CB49E1B0}" presName="thickLine" presStyleLbl="alignNode1" presStyleIdx="0" presStyleCnt="5"/>
      <dgm:spPr/>
    </dgm:pt>
    <dgm:pt modelId="{07B0CEE3-742B-41FB-B0F2-013FED413D9D}" type="pres">
      <dgm:prSet presAssocID="{0FA3CFC9-79E9-450C-A587-4CE5CB49E1B0}" presName="horz1" presStyleCnt="0"/>
      <dgm:spPr/>
    </dgm:pt>
    <dgm:pt modelId="{3559D148-A9CC-4C9B-B808-053D589EFF1B}" type="pres">
      <dgm:prSet presAssocID="{0FA3CFC9-79E9-450C-A587-4CE5CB49E1B0}" presName="tx1" presStyleLbl="revTx" presStyleIdx="0" presStyleCnt="5"/>
      <dgm:spPr/>
    </dgm:pt>
    <dgm:pt modelId="{5DFBD1E2-4647-4FB4-9156-1286C4BD3048}" type="pres">
      <dgm:prSet presAssocID="{0FA3CFC9-79E9-450C-A587-4CE5CB49E1B0}" presName="vert1" presStyleCnt="0"/>
      <dgm:spPr/>
    </dgm:pt>
    <dgm:pt modelId="{A2F7DB21-59F8-4306-A3FD-9A78292D5F78}" type="pres">
      <dgm:prSet presAssocID="{2875432F-E22A-46FD-8812-C9CF47F18DF0}" presName="thickLine" presStyleLbl="alignNode1" presStyleIdx="1" presStyleCnt="5"/>
      <dgm:spPr/>
    </dgm:pt>
    <dgm:pt modelId="{FD8A0333-BFB7-4796-B2C9-9A50C9395BD2}" type="pres">
      <dgm:prSet presAssocID="{2875432F-E22A-46FD-8812-C9CF47F18DF0}" presName="horz1" presStyleCnt="0"/>
      <dgm:spPr/>
    </dgm:pt>
    <dgm:pt modelId="{B240CECD-E743-4222-BCB5-72D1337E0519}" type="pres">
      <dgm:prSet presAssocID="{2875432F-E22A-46FD-8812-C9CF47F18DF0}" presName="tx1" presStyleLbl="revTx" presStyleIdx="1" presStyleCnt="5"/>
      <dgm:spPr/>
    </dgm:pt>
    <dgm:pt modelId="{B2FBD597-B54F-48D5-9AD4-63720BDB72CC}" type="pres">
      <dgm:prSet presAssocID="{2875432F-E22A-46FD-8812-C9CF47F18DF0}" presName="vert1" presStyleCnt="0"/>
      <dgm:spPr/>
    </dgm:pt>
    <dgm:pt modelId="{E28BCCEE-34EB-4D13-8B62-BEDD1AE5A75D}" type="pres">
      <dgm:prSet presAssocID="{EE827D2B-FFFE-4E31-8272-73EED9708A7A}" presName="thickLine" presStyleLbl="alignNode1" presStyleIdx="2" presStyleCnt="5"/>
      <dgm:spPr/>
    </dgm:pt>
    <dgm:pt modelId="{45C5B60C-13C7-488D-9BA5-1376A28E35A7}" type="pres">
      <dgm:prSet presAssocID="{EE827D2B-FFFE-4E31-8272-73EED9708A7A}" presName="horz1" presStyleCnt="0"/>
      <dgm:spPr/>
    </dgm:pt>
    <dgm:pt modelId="{79898140-3DA8-492B-B9EC-7A628944BC76}" type="pres">
      <dgm:prSet presAssocID="{EE827D2B-FFFE-4E31-8272-73EED9708A7A}" presName="tx1" presStyleLbl="revTx" presStyleIdx="2" presStyleCnt="5"/>
      <dgm:spPr/>
    </dgm:pt>
    <dgm:pt modelId="{904A43F0-FB14-4B44-9669-B457A950B6F2}" type="pres">
      <dgm:prSet presAssocID="{EE827D2B-FFFE-4E31-8272-73EED9708A7A}" presName="vert1" presStyleCnt="0"/>
      <dgm:spPr/>
    </dgm:pt>
    <dgm:pt modelId="{B9671CE0-FAD1-49A2-BDAA-616897B95F7A}" type="pres">
      <dgm:prSet presAssocID="{A26B655D-B085-471B-A3FA-5F57796DE0FC}" presName="thickLine" presStyleLbl="alignNode1" presStyleIdx="3" presStyleCnt="5"/>
      <dgm:spPr/>
    </dgm:pt>
    <dgm:pt modelId="{545701E5-926F-4744-9DBC-AE469C8F8217}" type="pres">
      <dgm:prSet presAssocID="{A26B655D-B085-471B-A3FA-5F57796DE0FC}" presName="horz1" presStyleCnt="0"/>
      <dgm:spPr/>
    </dgm:pt>
    <dgm:pt modelId="{F795A994-99B5-42CE-8330-5C80364EDAF0}" type="pres">
      <dgm:prSet presAssocID="{A26B655D-B085-471B-A3FA-5F57796DE0FC}" presName="tx1" presStyleLbl="revTx" presStyleIdx="3" presStyleCnt="5"/>
      <dgm:spPr/>
    </dgm:pt>
    <dgm:pt modelId="{AC5E2268-4699-4B0C-859C-100EF26F7B0A}" type="pres">
      <dgm:prSet presAssocID="{A26B655D-B085-471B-A3FA-5F57796DE0FC}" presName="vert1" presStyleCnt="0"/>
      <dgm:spPr/>
    </dgm:pt>
    <dgm:pt modelId="{105A372F-7BC6-4BFB-A312-F7E4640D2803}" type="pres">
      <dgm:prSet presAssocID="{7B20CD5F-6636-4C5E-894E-CB19488F2196}" presName="thickLine" presStyleLbl="alignNode1" presStyleIdx="4" presStyleCnt="5"/>
      <dgm:spPr/>
    </dgm:pt>
    <dgm:pt modelId="{E6186BD4-3733-4553-B375-EDF409F84066}" type="pres">
      <dgm:prSet presAssocID="{7B20CD5F-6636-4C5E-894E-CB19488F2196}" presName="horz1" presStyleCnt="0"/>
      <dgm:spPr/>
    </dgm:pt>
    <dgm:pt modelId="{31B8E145-761E-40C7-AF0C-D56C061F77F4}" type="pres">
      <dgm:prSet presAssocID="{7B20CD5F-6636-4C5E-894E-CB19488F2196}" presName="tx1" presStyleLbl="revTx" presStyleIdx="4" presStyleCnt="5"/>
      <dgm:spPr/>
    </dgm:pt>
    <dgm:pt modelId="{235B42C3-197A-4C7D-A3E9-26212151FB5A}" type="pres">
      <dgm:prSet presAssocID="{7B20CD5F-6636-4C5E-894E-CB19488F2196}" presName="vert1" presStyleCnt="0"/>
      <dgm:spPr/>
    </dgm:pt>
  </dgm:ptLst>
  <dgm:cxnLst>
    <dgm:cxn modelId="{89DE1E06-2310-4C26-ABC6-76D4593AC8EF}" srcId="{CD7DDFD1-91E9-4A25-B459-AA993E55B80A}" destId="{0FA3CFC9-79E9-450C-A587-4CE5CB49E1B0}" srcOrd="0" destOrd="0" parTransId="{71561897-A6AE-4D4D-8704-EAF8F9D7947F}" sibTransId="{CDA2331C-7054-43A6-9654-C760EF84DD9A}"/>
    <dgm:cxn modelId="{8124182A-B745-42E3-B94E-BF6EEE8AAB97}" type="presOf" srcId="{7B20CD5F-6636-4C5E-894E-CB19488F2196}" destId="{31B8E145-761E-40C7-AF0C-D56C061F77F4}" srcOrd="0" destOrd="0" presId="urn:microsoft.com/office/officeart/2008/layout/LinedList"/>
    <dgm:cxn modelId="{5A0C146F-CB3A-4A8B-8C18-F3EE20C14D74}" type="presOf" srcId="{EE827D2B-FFFE-4E31-8272-73EED9708A7A}" destId="{79898140-3DA8-492B-B9EC-7A628944BC76}" srcOrd="0" destOrd="0" presId="urn:microsoft.com/office/officeart/2008/layout/LinedList"/>
    <dgm:cxn modelId="{6EAD0477-1BBE-4E53-BBD2-F16CA90AEBBA}" srcId="{CD7DDFD1-91E9-4A25-B459-AA993E55B80A}" destId="{7B20CD5F-6636-4C5E-894E-CB19488F2196}" srcOrd="4" destOrd="0" parTransId="{EA3BE52B-55A3-46AC-AF1D-1FDCE323ADDB}" sibTransId="{0F06CC54-36D0-458C-9D3D-7A4019761A79}"/>
    <dgm:cxn modelId="{36B72084-E4EE-4DC5-A8D2-F9464CADE9ED}" type="presOf" srcId="{2875432F-E22A-46FD-8812-C9CF47F18DF0}" destId="{B240CECD-E743-4222-BCB5-72D1337E0519}" srcOrd="0" destOrd="0" presId="urn:microsoft.com/office/officeart/2008/layout/LinedList"/>
    <dgm:cxn modelId="{B73BF586-380E-467E-BEA0-A684BF30069B}" srcId="{CD7DDFD1-91E9-4A25-B459-AA993E55B80A}" destId="{EE827D2B-FFFE-4E31-8272-73EED9708A7A}" srcOrd="2" destOrd="0" parTransId="{F03E0D0B-37C9-4DFF-BB93-9B147E4FBFE2}" sibTransId="{E5D85E57-71D8-4051-AFA7-3CFFADE2E4C0}"/>
    <dgm:cxn modelId="{F951C08B-522F-4CCB-B59A-5CC625D4AC1F}" srcId="{CD7DDFD1-91E9-4A25-B459-AA993E55B80A}" destId="{2875432F-E22A-46FD-8812-C9CF47F18DF0}" srcOrd="1" destOrd="0" parTransId="{9B6C3933-A2B1-4EA3-9646-9F49642B32C9}" sibTransId="{DE040D72-4E3F-4D6B-8A5E-9527D7CBC66C}"/>
    <dgm:cxn modelId="{8E5EB3AC-AD4C-40E0-AB52-AC6A54BC3A7B}" type="presOf" srcId="{CD7DDFD1-91E9-4A25-B459-AA993E55B80A}" destId="{3567EA8A-7C5B-4914-BF94-6BF8D298370E}" srcOrd="0" destOrd="0" presId="urn:microsoft.com/office/officeart/2008/layout/LinedList"/>
    <dgm:cxn modelId="{DEE876C9-07F0-4373-AE24-7B184E1C9671}" type="presOf" srcId="{A26B655D-B085-471B-A3FA-5F57796DE0FC}" destId="{F795A994-99B5-42CE-8330-5C80364EDAF0}" srcOrd="0" destOrd="0" presId="urn:microsoft.com/office/officeart/2008/layout/LinedList"/>
    <dgm:cxn modelId="{33C87AE2-7A7A-4387-8B98-0A1C0A5FCC1A}" type="presOf" srcId="{0FA3CFC9-79E9-450C-A587-4CE5CB49E1B0}" destId="{3559D148-A9CC-4C9B-B808-053D589EFF1B}" srcOrd="0" destOrd="0" presId="urn:microsoft.com/office/officeart/2008/layout/LinedList"/>
    <dgm:cxn modelId="{219948E3-7BA3-4FCA-B13A-4083243FD1F9}" srcId="{CD7DDFD1-91E9-4A25-B459-AA993E55B80A}" destId="{A26B655D-B085-471B-A3FA-5F57796DE0FC}" srcOrd="3" destOrd="0" parTransId="{879740B0-46D7-4A36-AF98-0FBA48C73F01}" sibTransId="{C45D3376-6B8C-4D0E-BFE1-5FA9040E3FFC}"/>
    <dgm:cxn modelId="{E443B666-20EF-4474-BEE1-562B3247317B}" type="presParOf" srcId="{3567EA8A-7C5B-4914-BF94-6BF8D298370E}" destId="{95A4EAB0-FFC5-4F63-BC06-E71FB643EFE1}" srcOrd="0" destOrd="0" presId="urn:microsoft.com/office/officeart/2008/layout/LinedList"/>
    <dgm:cxn modelId="{A77FC6A6-6512-41F7-8A50-ACC3342E4CD5}" type="presParOf" srcId="{3567EA8A-7C5B-4914-BF94-6BF8D298370E}" destId="{07B0CEE3-742B-41FB-B0F2-013FED413D9D}" srcOrd="1" destOrd="0" presId="urn:microsoft.com/office/officeart/2008/layout/LinedList"/>
    <dgm:cxn modelId="{DF23F4F7-587B-4100-B98A-731D4B6C5849}" type="presParOf" srcId="{07B0CEE3-742B-41FB-B0F2-013FED413D9D}" destId="{3559D148-A9CC-4C9B-B808-053D589EFF1B}" srcOrd="0" destOrd="0" presId="urn:microsoft.com/office/officeart/2008/layout/LinedList"/>
    <dgm:cxn modelId="{5D84DF2E-1C9E-4631-A6EE-54A1D6668765}" type="presParOf" srcId="{07B0CEE3-742B-41FB-B0F2-013FED413D9D}" destId="{5DFBD1E2-4647-4FB4-9156-1286C4BD3048}" srcOrd="1" destOrd="0" presId="urn:microsoft.com/office/officeart/2008/layout/LinedList"/>
    <dgm:cxn modelId="{AA390DD3-F89F-4854-A9DC-C5F6AD73A5B8}" type="presParOf" srcId="{3567EA8A-7C5B-4914-BF94-6BF8D298370E}" destId="{A2F7DB21-59F8-4306-A3FD-9A78292D5F78}" srcOrd="2" destOrd="0" presId="urn:microsoft.com/office/officeart/2008/layout/LinedList"/>
    <dgm:cxn modelId="{F7EDFD7B-739B-496D-B0CE-4CBFDF656A25}" type="presParOf" srcId="{3567EA8A-7C5B-4914-BF94-6BF8D298370E}" destId="{FD8A0333-BFB7-4796-B2C9-9A50C9395BD2}" srcOrd="3" destOrd="0" presId="urn:microsoft.com/office/officeart/2008/layout/LinedList"/>
    <dgm:cxn modelId="{5F156BA7-C8DB-413C-BB9D-355226C165C2}" type="presParOf" srcId="{FD8A0333-BFB7-4796-B2C9-9A50C9395BD2}" destId="{B240CECD-E743-4222-BCB5-72D1337E0519}" srcOrd="0" destOrd="0" presId="urn:microsoft.com/office/officeart/2008/layout/LinedList"/>
    <dgm:cxn modelId="{37374F98-473E-42C0-8D20-EEB9F383BA06}" type="presParOf" srcId="{FD8A0333-BFB7-4796-B2C9-9A50C9395BD2}" destId="{B2FBD597-B54F-48D5-9AD4-63720BDB72CC}" srcOrd="1" destOrd="0" presId="urn:microsoft.com/office/officeart/2008/layout/LinedList"/>
    <dgm:cxn modelId="{9ED3203A-D8D4-4EF8-9AFA-BE02C2C8D41A}" type="presParOf" srcId="{3567EA8A-7C5B-4914-BF94-6BF8D298370E}" destId="{E28BCCEE-34EB-4D13-8B62-BEDD1AE5A75D}" srcOrd="4" destOrd="0" presId="urn:microsoft.com/office/officeart/2008/layout/LinedList"/>
    <dgm:cxn modelId="{389FFDB1-AC48-4158-B6A2-93C20E4EDEA8}" type="presParOf" srcId="{3567EA8A-7C5B-4914-BF94-6BF8D298370E}" destId="{45C5B60C-13C7-488D-9BA5-1376A28E35A7}" srcOrd="5" destOrd="0" presId="urn:microsoft.com/office/officeart/2008/layout/LinedList"/>
    <dgm:cxn modelId="{287C9796-C859-4248-952E-61B7F5092A14}" type="presParOf" srcId="{45C5B60C-13C7-488D-9BA5-1376A28E35A7}" destId="{79898140-3DA8-492B-B9EC-7A628944BC76}" srcOrd="0" destOrd="0" presId="urn:microsoft.com/office/officeart/2008/layout/LinedList"/>
    <dgm:cxn modelId="{6975393B-4150-4097-A475-D93B0B769E8C}" type="presParOf" srcId="{45C5B60C-13C7-488D-9BA5-1376A28E35A7}" destId="{904A43F0-FB14-4B44-9669-B457A950B6F2}" srcOrd="1" destOrd="0" presId="urn:microsoft.com/office/officeart/2008/layout/LinedList"/>
    <dgm:cxn modelId="{FEA7D3A7-6655-4470-9A9F-1FB2E494C2B3}" type="presParOf" srcId="{3567EA8A-7C5B-4914-BF94-6BF8D298370E}" destId="{B9671CE0-FAD1-49A2-BDAA-616897B95F7A}" srcOrd="6" destOrd="0" presId="urn:microsoft.com/office/officeart/2008/layout/LinedList"/>
    <dgm:cxn modelId="{5E4393F1-995B-49F4-BEAD-1D3FE4CBC5A6}" type="presParOf" srcId="{3567EA8A-7C5B-4914-BF94-6BF8D298370E}" destId="{545701E5-926F-4744-9DBC-AE469C8F8217}" srcOrd="7" destOrd="0" presId="urn:microsoft.com/office/officeart/2008/layout/LinedList"/>
    <dgm:cxn modelId="{39FF5323-7848-4329-BE83-1BF7206FAD4C}" type="presParOf" srcId="{545701E5-926F-4744-9DBC-AE469C8F8217}" destId="{F795A994-99B5-42CE-8330-5C80364EDAF0}" srcOrd="0" destOrd="0" presId="urn:microsoft.com/office/officeart/2008/layout/LinedList"/>
    <dgm:cxn modelId="{CF674741-77FC-45AD-9E95-CF806C145AE6}" type="presParOf" srcId="{545701E5-926F-4744-9DBC-AE469C8F8217}" destId="{AC5E2268-4699-4B0C-859C-100EF26F7B0A}" srcOrd="1" destOrd="0" presId="urn:microsoft.com/office/officeart/2008/layout/LinedList"/>
    <dgm:cxn modelId="{E24EA061-65E4-4240-B608-F4AAF9525CE6}" type="presParOf" srcId="{3567EA8A-7C5B-4914-BF94-6BF8D298370E}" destId="{105A372F-7BC6-4BFB-A312-F7E4640D2803}" srcOrd="8" destOrd="0" presId="urn:microsoft.com/office/officeart/2008/layout/LinedList"/>
    <dgm:cxn modelId="{9DC77255-ED76-469A-994B-3C3A22AE41B8}" type="presParOf" srcId="{3567EA8A-7C5B-4914-BF94-6BF8D298370E}" destId="{E6186BD4-3733-4553-B375-EDF409F84066}" srcOrd="9" destOrd="0" presId="urn:microsoft.com/office/officeart/2008/layout/LinedList"/>
    <dgm:cxn modelId="{80A34F83-F11C-4E96-B2DF-BA6C2BF97BF1}" type="presParOf" srcId="{E6186BD4-3733-4553-B375-EDF409F84066}" destId="{31B8E145-761E-40C7-AF0C-D56C061F77F4}" srcOrd="0" destOrd="0" presId="urn:microsoft.com/office/officeart/2008/layout/LinedList"/>
    <dgm:cxn modelId="{18684615-116A-4203-B37D-E2BF9CD20B19}" type="presParOf" srcId="{E6186BD4-3733-4553-B375-EDF409F84066}" destId="{235B42C3-197A-4C7D-A3E9-26212151FB5A}"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62F4C2A-4874-443C-B752-526D39EAD118}"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9030AED1-3150-4756-A970-8908D1CB9843}">
      <dgm:prSet/>
      <dgm:spPr/>
      <dgm:t>
        <a:bodyPr/>
        <a:lstStyle/>
        <a:p>
          <a:r>
            <a:rPr lang="en-US" dirty="0"/>
            <a:t>In the recent past the organisation has been seen as extremely negative with several aspects. Varying from CSR to the leadership styles which they adopted. </a:t>
          </a:r>
        </a:p>
      </dgm:t>
    </dgm:pt>
    <dgm:pt modelId="{21EA118D-1108-4BE3-A439-3C57D59D6E95}" type="parTrans" cxnId="{D6D571F2-F4CB-489C-8120-D139040D68FF}">
      <dgm:prSet/>
      <dgm:spPr/>
      <dgm:t>
        <a:bodyPr/>
        <a:lstStyle/>
        <a:p>
          <a:endParaRPr lang="en-US"/>
        </a:p>
      </dgm:t>
    </dgm:pt>
    <dgm:pt modelId="{A8A5EBB0-C611-418C-AF18-DDD3CE11958C}" type="sibTrans" cxnId="{D6D571F2-F4CB-489C-8120-D139040D68FF}">
      <dgm:prSet/>
      <dgm:spPr/>
      <dgm:t>
        <a:bodyPr/>
        <a:lstStyle/>
        <a:p>
          <a:endParaRPr lang="en-US" dirty="0"/>
        </a:p>
      </dgm:t>
    </dgm:pt>
    <dgm:pt modelId="{48D9BDA1-2181-4F3E-B774-6008DC989F34}">
      <dgm:prSet/>
      <dgm:spPr/>
      <dgm:t>
        <a:bodyPr/>
        <a:lstStyle/>
        <a:p>
          <a:r>
            <a:rPr lang="en-GB" dirty="0"/>
            <a:t>The organisation now however, has made and attempted to make huge changes to how they operate and are perceived. </a:t>
          </a:r>
          <a:endParaRPr lang="en-US" dirty="0"/>
        </a:p>
      </dgm:t>
    </dgm:pt>
    <dgm:pt modelId="{329F2CA3-4B5E-4CB6-B5D5-721FBB046C4D}" type="parTrans" cxnId="{6455C4CB-C154-499F-B018-8F8E2AC75413}">
      <dgm:prSet/>
      <dgm:spPr/>
      <dgm:t>
        <a:bodyPr/>
        <a:lstStyle/>
        <a:p>
          <a:endParaRPr lang="en-US"/>
        </a:p>
      </dgm:t>
    </dgm:pt>
    <dgm:pt modelId="{D6D6B85F-423D-4A70-8776-764866974455}" type="sibTrans" cxnId="{6455C4CB-C154-499F-B018-8F8E2AC75413}">
      <dgm:prSet/>
      <dgm:spPr/>
      <dgm:t>
        <a:bodyPr/>
        <a:lstStyle/>
        <a:p>
          <a:endParaRPr lang="en-US"/>
        </a:p>
      </dgm:t>
    </dgm:pt>
    <dgm:pt modelId="{9F4E10ED-0E20-483D-B121-7AA521B76176}">
      <dgm:prSet/>
      <dgm:spPr/>
      <dgm:t>
        <a:bodyPr/>
        <a:lstStyle/>
        <a:p>
          <a:r>
            <a:rPr lang="en-GB" dirty="0"/>
            <a:t>This can be seen with the changes or promise of changes made in each aspect of the organisation. </a:t>
          </a:r>
          <a:endParaRPr lang="en-US" dirty="0"/>
        </a:p>
      </dgm:t>
    </dgm:pt>
    <dgm:pt modelId="{157443FD-73A8-4B76-94A8-941ADB0037F3}" type="parTrans" cxnId="{0EECB23B-0FE2-458F-A3C0-02B9171F767E}">
      <dgm:prSet/>
      <dgm:spPr/>
      <dgm:t>
        <a:bodyPr/>
        <a:lstStyle/>
        <a:p>
          <a:endParaRPr lang="en-US"/>
        </a:p>
      </dgm:t>
    </dgm:pt>
    <dgm:pt modelId="{14FCA42E-FC26-4914-BD60-BCB162DEC069}" type="sibTrans" cxnId="{0EECB23B-0FE2-458F-A3C0-02B9171F767E}">
      <dgm:prSet/>
      <dgm:spPr/>
      <dgm:t>
        <a:bodyPr/>
        <a:lstStyle/>
        <a:p>
          <a:endParaRPr lang="en-US"/>
        </a:p>
      </dgm:t>
    </dgm:pt>
    <dgm:pt modelId="{F3F9A3D0-7F86-4319-B92C-FEA5BB165BAD}" type="pres">
      <dgm:prSet presAssocID="{C62F4C2A-4874-443C-B752-526D39EAD118}" presName="outerComposite" presStyleCnt="0">
        <dgm:presLayoutVars>
          <dgm:chMax val="5"/>
          <dgm:dir/>
          <dgm:resizeHandles val="exact"/>
        </dgm:presLayoutVars>
      </dgm:prSet>
      <dgm:spPr/>
    </dgm:pt>
    <dgm:pt modelId="{10349B13-87E0-48E1-9C8F-7E11C4DBD017}" type="pres">
      <dgm:prSet presAssocID="{C62F4C2A-4874-443C-B752-526D39EAD118}" presName="dummyMaxCanvas" presStyleCnt="0">
        <dgm:presLayoutVars/>
      </dgm:prSet>
      <dgm:spPr/>
    </dgm:pt>
    <dgm:pt modelId="{822EC236-C711-46DF-8826-7FE64BB9C1AE}" type="pres">
      <dgm:prSet presAssocID="{C62F4C2A-4874-443C-B752-526D39EAD118}" presName="ThreeNodes_1" presStyleLbl="node1" presStyleIdx="0" presStyleCnt="3">
        <dgm:presLayoutVars>
          <dgm:bulletEnabled val="1"/>
        </dgm:presLayoutVars>
      </dgm:prSet>
      <dgm:spPr/>
    </dgm:pt>
    <dgm:pt modelId="{11A3A383-846C-4BCA-B70D-4A4D967E16ED}" type="pres">
      <dgm:prSet presAssocID="{C62F4C2A-4874-443C-B752-526D39EAD118}" presName="ThreeNodes_2" presStyleLbl="node1" presStyleIdx="1" presStyleCnt="3">
        <dgm:presLayoutVars>
          <dgm:bulletEnabled val="1"/>
        </dgm:presLayoutVars>
      </dgm:prSet>
      <dgm:spPr/>
    </dgm:pt>
    <dgm:pt modelId="{BD6EB57E-AF12-49D8-B9AD-D87DA939FCFD}" type="pres">
      <dgm:prSet presAssocID="{C62F4C2A-4874-443C-B752-526D39EAD118}" presName="ThreeNodes_3" presStyleLbl="node1" presStyleIdx="2" presStyleCnt="3">
        <dgm:presLayoutVars>
          <dgm:bulletEnabled val="1"/>
        </dgm:presLayoutVars>
      </dgm:prSet>
      <dgm:spPr/>
    </dgm:pt>
    <dgm:pt modelId="{248D16C9-62FC-4C14-BAF9-30B5DC1BA47F}" type="pres">
      <dgm:prSet presAssocID="{C62F4C2A-4874-443C-B752-526D39EAD118}" presName="ThreeConn_1-2" presStyleLbl="fgAccFollowNode1" presStyleIdx="0" presStyleCnt="2">
        <dgm:presLayoutVars>
          <dgm:bulletEnabled val="1"/>
        </dgm:presLayoutVars>
      </dgm:prSet>
      <dgm:spPr/>
    </dgm:pt>
    <dgm:pt modelId="{4F4D06BC-F81E-4333-B6E2-5D878905E87B}" type="pres">
      <dgm:prSet presAssocID="{C62F4C2A-4874-443C-B752-526D39EAD118}" presName="ThreeConn_2-3" presStyleLbl="fgAccFollowNode1" presStyleIdx="1" presStyleCnt="2">
        <dgm:presLayoutVars>
          <dgm:bulletEnabled val="1"/>
        </dgm:presLayoutVars>
      </dgm:prSet>
      <dgm:spPr/>
    </dgm:pt>
    <dgm:pt modelId="{3AE7D661-B9D6-41A3-A4DB-D2FBE1625EB4}" type="pres">
      <dgm:prSet presAssocID="{C62F4C2A-4874-443C-B752-526D39EAD118}" presName="ThreeNodes_1_text" presStyleLbl="node1" presStyleIdx="2" presStyleCnt="3">
        <dgm:presLayoutVars>
          <dgm:bulletEnabled val="1"/>
        </dgm:presLayoutVars>
      </dgm:prSet>
      <dgm:spPr/>
    </dgm:pt>
    <dgm:pt modelId="{64BC5881-98B6-4056-8BCD-02F1DF48794B}" type="pres">
      <dgm:prSet presAssocID="{C62F4C2A-4874-443C-B752-526D39EAD118}" presName="ThreeNodes_2_text" presStyleLbl="node1" presStyleIdx="2" presStyleCnt="3">
        <dgm:presLayoutVars>
          <dgm:bulletEnabled val="1"/>
        </dgm:presLayoutVars>
      </dgm:prSet>
      <dgm:spPr/>
    </dgm:pt>
    <dgm:pt modelId="{023836F4-98DA-4AE3-ABEB-16784FB088E9}" type="pres">
      <dgm:prSet presAssocID="{C62F4C2A-4874-443C-B752-526D39EAD118}" presName="ThreeNodes_3_text" presStyleLbl="node1" presStyleIdx="2" presStyleCnt="3">
        <dgm:presLayoutVars>
          <dgm:bulletEnabled val="1"/>
        </dgm:presLayoutVars>
      </dgm:prSet>
      <dgm:spPr/>
    </dgm:pt>
  </dgm:ptLst>
  <dgm:cxnLst>
    <dgm:cxn modelId="{ED1C0A0F-36E5-4233-BC5D-B6B1351A46D5}" type="presOf" srcId="{9030AED1-3150-4756-A970-8908D1CB9843}" destId="{822EC236-C711-46DF-8826-7FE64BB9C1AE}" srcOrd="0" destOrd="0" presId="urn:microsoft.com/office/officeart/2005/8/layout/vProcess5"/>
    <dgm:cxn modelId="{DAFC491D-E69D-421D-B71F-2B4859DF144F}" type="presOf" srcId="{48D9BDA1-2181-4F3E-B774-6008DC989F34}" destId="{11A3A383-846C-4BCA-B70D-4A4D967E16ED}" srcOrd="0" destOrd="0" presId="urn:microsoft.com/office/officeart/2005/8/layout/vProcess5"/>
    <dgm:cxn modelId="{DAF6AD20-0862-4012-95D4-BED944230AE9}" type="presOf" srcId="{48D9BDA1-2181-4F3E-B774-6008DC989F34}" destId="{64BC5881-98B6-4056-8BCD-02F1DF48794B}" srcOrd="1" destOrd="0" presId="urn:microsoft.com/office/officeart/2005/8/layout/vProcess5"/>
    <dgm:cxn modelId="{0BC98321-4073-4185-9048-0FC2ED178176}" type="presOf" srcId="{9F4E10ED-0E20-483D-B121-7AA521B76176}" destId="{BD6EB57E-AF12-49D8-B9AD-D87DA939FCFD}" srcOrd="0" destOrd="0" presId="urn:microsoft.com/office/officeart/2005/8/layout/vProcess5"/>
    <dgm:cxn modelId="{0EECB23B-0FE2-458F-A3C0-02B9171F767E}" srcId="{C62F4C2A-4874-443C-B752-526D39EAD118}" destId="{9F4E10ED-0E20-483D-B121-7AA521B76176}" srcOrd="2" destOrd="0" parTransId="{157443FD-73A8-4B76-94A8-941ADB0037F3}" sibTransId="{14FCA42E-FC26-4914-BD60-BCB162DEC069}"/>
    <dgm:cxn modelId="{26F70663-96C2-418C-B437-F9507D76A63F}" type="presOf" srcId="{9030AED1-3150-4756-A970-8908D1CB9843}" destId="{3AE7D661-B9D6-41A3-A4DB-D2FBE1625EB4}" srcOrd="1" destOrd="0" presId="urn:microsoft.com/office/officeart/2005/8/layout/vProcess5"/>
    <dgm:cxn modelId="{A8BDC563-D719-42D0-8C04-1D80B132176C}" type="presOf" srcId="{D6D6B85F-423D-4A70-8776-764866974455}" destId="{4F4D06BC-F81E-4333-B6E2-5D878905E87B}" srcOrd="0" destOrd="0" presId="urn:microsoft.com/office/officeart/2005/8/layout/vProcess5"/>
    <dgm:cxn modelId="{7C164A8C-B1C7-4E6F-8666-D19359FE5DF3}" type="presOf" srcId="{C62F4C2A-4874-443C-B752-526D39EAD118}" destId="{F3F9A3D0-7F86-4319-B92C-FEA5BB165BAD}" srcOrd="0" destOrd="0" presId="urn:microsoft.com/office/officeart/2005/8/layout/vProcess5"/>
    <dgm:cxn modelId="{6455C4CB-C154-499F-B018-8F8E2AC75413}" srcId="{C62F4C2A-4874-443C-B752-526D39EAD118}" destId="{48D9BDA1-2181-4F3E-B774-6008DC989F34}" srcOrd="1" destOrd="0" parTransId="{329F2CA3-4B5E-4CB6-B5D5-721FBB046C4D}" sibTransId="{D6D6B85F-423D-4A70-8776-764866974455}"/>
    <dgm:cxn modelId="{5A318DD3-3E74-449E-AB63-A163B33D2CA7}" type="presOf" srcId="{A8A5EBB0-C611-418C-AF18-DDD3CE11958C}" destId="{248D16C9-62FC-4C14-BAF9-30B5DC1BA47F}" srcOrd="0" destOrd="0" presId="urn:microsoft.com/office/officeart/2005/8/layout/vProcess5"/>
    <dgm:cxn modelId="{E901ACDB-7768-4DF4-9AD2-779FB5506140}" type="presOf" srcId="{9F4E10ED-0E20-483D-B121-7AA521B76176}" destId="{023836F4-98DA-4AE3-ABEB-16784FB088E9}" srcOrd="1" destOrd="0" presId="urn:microsoft.com/office/officeart/2005/8/layout/vProcess5"/>
    <dgm:cxn modelId="{D6D571F2-F4CB-489C-8120-D139040D68FF}" srcId="{C62F4C2A-4874-443C-B752-526D39EAD118}" destId="{9030AED1-3150-4756-A970-8908D1CB9843}" srcOrd="0" destOrd="0" parTransId="{21EA118D-1108-4BE3-A439-3C57D59D6E95}" sibTransId="{A8A5EBB0-C611-418C-AF18-DDD3CE11958C}"/>
    <dgm:cxn modelId="{9FEA620A-5053-4DBE-BE8B-4BF5ADED37D3}" type="presParOf" srcId="{F3F9A3D0-7F86-4319-B92C-FEA5BB165BAD}" destId="{10349B13-87E0-48E1-9C8F-7E11C4DBD017}" srcOrd="0" destOrd="0" presId="urn:microsoft.com/office/officeart/2005/8/layout/vProcess5"/>
    <dgm:cxn modelId="{5BB0CDA9-5D76-464F-B322-CAE68708A503}" type="presParOf" srcId="{F3F9A3D0-7F86-4319-B92C-FEA5BB165BAD}" destId="{822EC236-C711-46DF-8826-7FE64BB9C1AE}" srcOrd="1" destOrd="0" presId="urn:microsoft.com/office/officeart/2005/8/layout/vProcess5"/>
    <dgm:cxn modelId="{BAA60696-5C7E-4193-862E-8828D3C8EB94}" type="presParOf" srcId="{F3F9A3D0-7F86-4319-B92C-FEA5BB165BAD}" destId="{11A3A383-846C-4BCA-B70D-4A4D967E16ED}" srcOrd="2" destOrd="0" presId="urn:microsoft.com/office/officeart/2005/8/layout/vProcess5"/>
    <dgm:cxn modelId="{09C40B00-B18F-4FA1-A86E-5C599F100E8E}" type="presParOf" srcId="{F3F9A3D0-7F86-4319-B92C-FEA5BB165BAD}" destId="{BD6EB57E-AF12-49D8-B9AD-D87DA939FCFD}" srcOrd="3" destOrd="0" presId="urn:microsoft.com/office/officeart/2005/8/layout/vProcess5"/>
    <dgm:cxn modelId="{9AA57B46-0109-460B-A5FB-68708D01A2E3}" type="presParOf" srcId="{F3F9A3D0-7F86-4319-B92C-FEA5BB165BAD}" destId="{248D16C9-62FC-4C14-BAF9-30B5DC1BA47F}" srcOrd="4" destOrd="0" presId="urn:microsoft.com/office/officeart/2005/8/layout/vProcess5"/>
    <dgm:cxn modelId="{14436F6F-396B-4218-AB75-BF968AF99D5A}" type="presParOf" srcId="{F3F9A3D0-7F86-4319-B92C-FEA5BB165BAD}" destId="{4F4D06BC-F81E-4333-B6E2-5D878905E87B}" srcOrd="5" destOrd="0" presId="urn:microsoft.com/office/officeart/2005/8/layout/vProcess5"/>
    <dgm:cxn modelId="{214C4272-E967-4EC7-8F78-ECD0F4523ADC}" type="presParOf" srcId="{F3F9A3D0-7F86-4319-B92C-FEA5BB165BAD}" destId="{3AE7D661-B9D6-41A3-A4DB-D2FBE1625EB4}" srcOrd="6" destOrd="0" presId="urn:microsoft.com/office/officeart/2005/8/layout/vProcess5"/>
    <dgm:cxn modelId="{4F796F64-8480-478B-953A-E260CA210905}" type="presParOf" srcId="{F3F9A3D0-7F86-4319-B92C-FEA5BB165BAD}" destId="{64BC5881-98B6-4056-8BCD-02F1DF48794B}" srcOrd="7" destOrd="0" presId="urn:microsoft.com/office/officeart/2005/8/layout/vProcess5"/>
    <dgm:cxn modelId="{8F470065-22B3-48CB-A486-CF4B5F998F30}" type="presParOf" srcId="{F3F9A3D0-7F86-4319-B92C-FEA5BB165BAD}" destId="{023836F4-98DA-4AE3-ABEB-16784FB088E9}"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A84D0B-C6B3-4392-8FC2-FDF17616FBEE}">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B75EB5-63FB-44A0-ABA1-B8874B31B47F}">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t>(Volkswagen Group, 2021) - "Shapping Mobility – For Generations to Come". </a:t>
          </a:r>
          <a:endParaRPr lang="en-US" sz="4800" kern="1200"/>
        </a:p>
      </dsp:txBody>
      <dsp:txXfrm>
        <a:off x="0" y="0"/>
        <a:ext cx="6900512" cy="2768070"/>
      </dsp:txXfrm>
    </dsp:sp>
    <dsp:sp modelId="{FD497402-68A0-495A-9D60-3628B1F7942D}">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838367-F70D-47BC-BBBE-14D6B705DF1E}">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t>(Volkswagen Group, 2021) - "goTOzero" use website for talking. </a:t>
          </a:r>
          <a:endParaRPr lang="en-US" sz="4800" kern="1200"/>
        </a:p>
      </dsp:txBody>
      <dsp:txXfrm>
        <a:off x="0" y="2768070"/>
        <a:ext cx="6900512" cy="27680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7ADBAE-50B0-4EAB-A3C8-D5D0E607F390}">
      <dsp:nvSpPr>
        <dsp:cNvPr id="0" name=""/>
        <dsp:cNvSpPr/>
      </dsp:nvSpPr>
      <dsp:spPr>
        <a:xfrm>
          <a:off x="0" y="277748"/>
          <a:ext cx="10515600" cy="4032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4C5DEE09-D412-4844-80A8-40FB9643CA0E}">
      <dsp:nvSpPr>
        <dsp:cNvPr id="0" name=""/>
        <dsp:cNvSpPr/>
      </dsp:nvSpPr>
      <dsp:spPr>
        <a:xfrm>
          <a:off x="525780" y="41588"/>
          <a:ext cx="7360920" cy="4723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11200">
            <a:lnSpc>
              <a:spcPct val="90000"/>
            </a:lnSpc>
            <a:spcBef>
              <a:spcPct val="0"/>
            </a:spcBef>
            <a:spcAft>
              <a:spcPct val="35000"/>
            </a:spcAft>
            <a:buNone/>
          </a:pPr>
          <a:r>
            <a:rPr lang="en-GB" sz="1600" kern="1200" dirty="0"/>
            <a:t>Political – Trade tariffs, deals, Brexit. </a:t>
          </a:r>
          <a:endParaRPr lang="en-US" sz="1600" kern="1200" dirty="0"/>
        </a:p>
      </dsp:txBody>
      <dsp:txXfrm>
        <a:off x="548837" y="64645"/>
        <a:ext cx="7314806" cy="426206"/>
      </dsp:txXfrm>
    </dsp:sp>
    <dsp:sp modelId="{65DFD4BA-A80D-43EB-97E7-03A91D03BB5E}">
      <dsp:nvSpPr>
        <dsp:cNvPr id="0" name=""/>
        <dsp:cNvSpPr/>
      </dsp:nvSpPr>
      <dsp:spPr>
        <a:xfrm>
          <a:off x="0" y="1003508"/>
          <a:ext cx="10515600" cy="4032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3901C497-5E10-49C0-ABF5-B74586EAF758}">
      <dsp:nvSpPr>
        <dsp:cNvPr id="0" name=""/>
        <dsp:cNvSpPr/>
      </dsp:nvSpPr>
      <dsp:spPr>
        <a:xfrm>
          <a:off x="525780" y="767349"/>
          <a:ext cx="7360920" cy="4723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11200">
            <a:lnSpc>
              <a:spcPct val="90000"/>
            </a:lnSpc>
            <a:spcBef>
              <a:spcPct val="0"/>
            </a:spcBef>
            <a:spcAft>
              <a:spcPct val="35000"/>
            </a:spcAft>
            <a:buNone/>
          </a:pPr>
          <a:r>
            <a:rPr lang="en-GB" sz="1600" kern="1200" dirty="0"/>
            <a:t>Economical – Covid, Recession, decrease in consumer spending.  </a:t>
          </a:r>
          <a:endParaRPr lang="en-US" sz="1600" kern="1200" dirty="0"/>
        </a:p>
      </dsp:txBody>
      <dsp:txXfrm>
        <a:off x="548837" y="790406"/>
        <a:ext cx="7314806" cy="426206"/>
      </dsp:txXfrm>
    </dsp:sp>
    <dsp:sp modelId="{CD87E182-D529-4510-875D-6C29C972E9F7}">
      <dsp:nvSpPr>
        <dsp:cNvPr id="0" name=""/>
        <dsp:cNvSpPr/>
      </dsp:nvSpPr>
      <dsp:spPr>
        <a:xfrm>
          <a:off x="0" y="1729268"/>
          <a:ext cx="10515600" cy="403200"/>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98012FCB-596A-4964-9D2C-063180F200A2}">
      <dsp:nvSpPr>
        <dsp:cNvPr id="0" name=""/>
        <dsp:cNvSpPr/>
      </dsp:nvSpPr>
      <dsp:spPr>
        <a:xfrm>
          <a:off x="525780" y="1493108"/>
          <a:ext cx="7360920" cy="47232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11200">
            <a:lnSpc>
              <a:spcPct val="90000"/>
            </a:lnSpc>
            <a:spcBef>
              <a:spcPct val="0"/>
            </a:spcBef>
            <a:spcAft>
              <a:spcPct val="35000"/>
            </a:spcAft>
            <a:buNone/>
          </a:pPr>
          <a:r>
            <a:rPr lang="en-GB" sz="1600" kern="1200" dirty="0"/>
            <a:t>Social – Shift away from driving to public transport. </a:t>
          </a:r>
          <a:endParaRPr lang="en-US" sz="1600" kern="1200" dirty="0"/>
        </a:p>
      </dsp:txBody>
      <dsp:txXfrm>
        <a:off x="548837" y="1516165"/>
        <a:ext cx="7314806" cy="426206"/>
      </dsp:txXfrm>
    </dsp:sp>
    <dsp:sp modelId="{3AF8EB26-D03E-492C-BB9F-4D962B3A9AFD}">
      <dsp:nvSpPr>
        <dsp:cNvPr id="0" name=""/>
        <dsp:cNvSpPr/>
      </dsp:nvSpPr>
      <dsp:spPr>
        <a:xfrm>
          <a:off x="0" y="2455028"/>
          <a:ext cx="10515600" cy="40320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AB507019-D238-4814-ABE1-16BD486A634B}">
      <dsp:nvSpPr>
        <dsp:cNvPr id="0" name=""/>
        <dsp:cNvSpPr/>
      </dsp:nvSpPr>
      <dsp:spPr>
        <a:xfrm>
          <a:off x="525780" y="2218868"/>
          <a:ext cx="7360920" cy="4723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11200">
            <a:lnSpc>
              <a:spcPct val="90000"/>
            </a:lnSpc>
            <a:spcBef>
              <a:spcPct val="0"/>
            </a:spcBef>
            <a:spcAft>
              <a:spcPct val="35000"/>
            </a:spcAft>
            <a:buNone/>
          </a:pPr>
          <a:r>
            <a:rPr lang="en-GB" sz="1600" kern="1200" dirty="0"/>
            <a:t>Technological – Self driving cars, green technology</a:t>
          </a:r>
          <a:endParaRPr lang="en-US" sz="1600" kern="1200" dirty="0"/>
        </a:p>
      </dsp:txBody>
      <dsp:txXfrm>
        <a:off x="548837" y="2241925"/>
        <a:ext cx="7314806" cy="426206"/>
      </dsp:txXfrm>
    </dsp:sp>
    <dsp:sp modelId="{376A1889-93EC-46CB-A391-805A26E0CABB}">
      <dsp:nvSpPr>
        <dsp:cNvPr id="0" name=""/>
        <dsp:cNvSpPr/>
      </dsp:nvSpPr>
      <dsp:spPr>
        <a:xfrm>
          <a:off x="0" y="3180789"/>
          <a:ext cx="10515600" cy="403200"/>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67CE4D40-6285-4268-ABA8-A095451FB839}">
      <dsp:nvSpPr>
        <dsp:cNvPr id="0" name=""/>
        <dsp:cNvSpPr/>
      </dsp:nvSpPr>
      <dsp:spPr>
        <a:xfrm>
          <a:off x="525780" y="2944629"/>
          <a:ext cx="7360920" cy="47232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11200">
            <a:lnSpc>
              <a:spcPct val="90000"/>
            </a:lnSpc>
            <a:spcBef>
              <a:spcPct val="0"/>
            </a:spcBef>
            <a:spcAft>
              <a:spcPct val="35000"/>
            </a:spcAft>
            <a:buNone/>
          </a:pPr>
          <a:r>
            <a:rPr lang="en-GB" sz="1600" kern="1200" dirty="0"/>
            <a:t>Legal – Emission scandal</a:t>
          </a:r>
          <a:endParaRPr lang="en-US" sz="1600" kern="1200" dirty="0"/>
        </a:p>
      </dsp:txBody>
      <dsp:txXfrm>
        <a:off x="548837" y="2967686"/>
        <a:ext cx="7314806" cy="426206"/>
      </dsp:txXfrm>
    </dsp:sp>
    <dsp:sp modelId="{B75D84BA-50FD-42BC-8D4E-1E18AD970A62}">
      <dsp:nvSpPr>
        <dsp:cNvPr id="0" name=""/>
        <dsp:cNvSpPr/>
      </dsp:nvSpPr>
      <dsp:spPr>
        <a:xfrm>
          <a:off x="0" y="3906549"/>
          <a:ext cx="10515600" cy="4032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00AD8E2D-A96B-4480-8376-847A1840CA27}">
      <dsp:nvSpPr>
        <dsp:cNvPr id="0" name=""/>
        <dsp:cNvSpPr/>
      </dsp:nvSpPr>
      <dsp:spPr>
        <a:xfrm>
          <a:off x="525780" y="3670389"/>
          <a:ext cx="7360920" cy="4723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11200">
            <a:lnSpc>
              <a:spcPct val="90000"/>
            </a:lnSpc>
            <a:spcBef>
              <a:spcPct val="0"/>
            </a:spcBef>
            <a:spcAft>
              <a:spcPct val="35000"/>
            </a:spcAft>
            <a:buNone/>
          </a:pPr>
          <a:r>
            <a:rPr lang="en-GB" sz="1600" kern="1200" dirty="0"/>
            <a:t>Environmental – Green technology, new regulations </a:t>
          </a:r>
          <a:r>
            <a:rPr lang="en-GB" sz="1600" kern="1200" dirty="0" err="1"/>
            <a:t>e.g</a:t>
          </a:r>
          <a:r>
            <a:rPr lang="en-GB" sz="1600" kern="1200" dirty="0"/>
            <a:t> only electric by 2030. </a:t>
          </a:r>
          <a:endParaRPr lang="en-US" sz="1600" kern="1200" dirty="0"/>
        </a:p>
      </dsp:txBody>
      <dsp:txXfrm>
        <a:off x="548837" y="3693446"/>
        <a:ext cx="7314806" cy="4262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A4EAB0-FFC5-4F63-BC06-E71FB643EFE1}">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59D148-A9CC-4C9B-B808-053D589EFF1B}">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Volkswagen have not always been the best in terms of CSR, this is why in their business activities they have made the following promises. </a:t>
          </a:r>
        </a:p>
      </dsp:txBody>
      <dsp:txXfrm>
        <a:off x="0" y="675"/>
        <a:ext cx="6900512" cy="1106957"/>
      </dsp:txXfrm>
    </dsp:sp>
    <dsp:sp modelId="{A2F7DB21-59F8-4306-A3FD-9A78292D5F78}">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40CECD-E743-4222-BCB5-72D1337E0519}">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business has created seven group essentials which are the foundations of their values and culture: 1) Responsibility, 2) Honesty, 3) Bravery, 4) Diversity, 5) Pride, 6) Solidarity and 7) Reliability. </a:t>
          </a:r>
        </a:p>
      </dsp:txBody>
      <dsp:txXfrm>
        <a:off x="0" y="1107633"/>
        <a:ext cx="6900512" cy="1106957"/>
      </dsp:txXfrm>
    </dsp:sp>
    <dsp:sp modelId="{E28BCCEE-34EB-4D13-8B62-BEDD1AE5A75D}">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898140-3DA8-492B-B9EC-7A628944BC76}">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They also have an updated action plan including creating the best governance, excellent leadership and best performance. </a:t>
          </a:r>
        </a:p>
      </dsp:txBody>
      <dsp:txXfrm>
        <a:off x="0" y="2214591"/>
        <a:ext cx="6900512" cy="1106957"/>
      </dsp:txXfrm>
    </dsp:sp>
    <dsp:sp modelId="{B9671CE0-FAD1-49A2-BDAA-616897B95F7A}">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95A994-99B5-42CE-8330-5C80364EDAF0}">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Their vision is also of being excellent employers and a role model for Environment, Safety and Integrity. </a:t>
          </a:r>
        </a:p>
      </dsp:txBody>
      <dsp:txXfrm>
        <a:off x="0" y="3321549"/>
        <a:ext cx="6900512" cy="1106957"/>
      </dsp:txXfrm>
    </dsp:sp>
    <dsp:sp modelId="{105A372F-7BC6-4BFB-A312-F7E4640D2803}">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B8E145-761E-40C7-AF0C-D56C061F77F4}">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The organisation is part of over a 100 CSR projects.</a:t>
          </a:r>
        </a:p>
      </dsp:txBody>
      <dsp:txXfrm>
        <a:off x="0" y="4428507"/>
        <a:ext cx="6900512" cy="11069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2EC236-C711-46DF-8826-7FE64BB9C1AE}">
      <dsp:nvSpPr>
        <dsp:cNvPr id="0" name=""/>
        <dsp:cNvSpPr/>
      </dsp:nvSpPr>
      <dsp:spPr>
        <a:xfrm>
          <a:off x="0" y="0"/>
          <a:ext cx="8938260" cy="130725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In the recent past the organisation has been seen as extremely negative with several aspects. Varying from CSR to the leadership styles which they adopted. </a:t>
          </a:r>
        </a:p>
      </dsp:txBody>
      <dsp:txXfrm>
        <a:off x="38288" y="38288"/>
        <a:ext cx="7527628" cy="1230681"/>
      </dsp:txXfrm>
    </dsp:sp>
    <dsp:sp modelId="{11A3A383-846C-4BCA-B70D-4A4D967E16ED}">
      <dsp:nvSpPr>
        <dsp:cNvPr id="0" name=""/>
        <dsp:cNvSpPr/>
      </dsp:nvSpPr>
      <dsp:spPr>
        <a:xfrm>
          <a:off x="788669" y="1525133"/>
          <a:ext cx="8938260" cy="130725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The organisation now however, has made and attempted to make huge changes to how they operate and are perceived. </a:t>
          </a:r>
          <a:endParaRPr lang="en-US" sz="2400" kern="1200" dirty="0"/>
        </a:p>
      </dsp:txBody>
      <dsp:txXfrm>
        <a:off x="826957" y="1563421"/>
        <a:ext cx="7223296" cy="1230681"/>
      </dsp:txXfrm>
    </dsp:sp>
    <dsp:sp modelId="{BD6EB57E-AF12-49D8-B9AD-D87DA939FCFD}">
      <dsp:nvSpPr>
        <dsp:cNvPr id="0" name=""/>
        <dsp:cNvSpPr/>
      </dsp:nvSpPr>
      <dsp:spPr>
        <a:xfrm>
          <a:off x="1577339" y="3050266"/>
          <a:ext cx="8938260" cy="130725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This can be seen with the changes or promise of changes made in each aspect of the organisation. </a:t>
          </a:r>
          <a:endParaRPr lang="en-US" sz="2400" kern="1200" dirty="0"/>
        </a:p>
      </dsp:txBody>
      <dsp:txXfrm>
        <a:off x="1615627" y="3088554"/>
        <a:ext cx="7223296" cy="1230681"/>
      </dsp:txXfrm>
    </dsp:sp>
    <dsp:sp modelId="{248D16C9-62FC-4C14-BAF9-30B5DC1BA47F}">
      <dsp:nvSpPr>
        <dsp:cNvPr id="0" name=""/>
        <dsp:cNvSpPr/>
      </dsp:nvSpPr>
      <dsp:spPr>
        <a:xfrm>
          <a:off x="8088542" y="991336"/>
          <a:ext cx="849717" cy="84971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8279728" y="991336"/>
        <a:ext cx="467345" cy="639412"/>
      </dsp:txXfrm>
    </dsp:sp>
    <dsp:sp modelId="{4F4D06BC-F81E-4333-B6E2-5D878905E87B}">
      <dsp:nvSpPr>
        <dsp:cNvPr id="0" name=""/>
        <dsp:cNvSpPr/>
      </dsp:nvSpPr>
      <dsp:spPr>
        <a:xfrm>
          <a:off x="8877212" y="2507755"/>
          <a:ext cx="849717" cy="84971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8398" y="2507755"/>
        <a:ext cx="467345" cy="63941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27C5E6-60BE-43B4-8704-06D8F5A2A434}" type="datetimeFigureOut">
              <a:rPr lang="en-GB" smtClean="0"/>
              <a:t>25/03/2021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D8BAFD-6E5D-42E5-8B2D-137B55C1ACB6}" type="slidenum">
              <a:rPr lang="en-GB" smtClean="0"/>
              <a:t>‹#›</a:t>
            </a:fld>
            <a:endParaRPr lang="en-GB"/>
          </a:p>
        </p:txBody>
      </p:sp>
    </p:spTree>
    <p:extLst>
      <p:ext uri="{BB962C8B-B14F-4D97-AF65-F5344CB8AC3E}">
        <p14:creationId xmlns:p14="http://schemas.microsoft.com/office/powerpoint/2010/main" val="39853072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Title, Name and Student Number</a:t>
            </a:r>
          </a:p>
        </p:txBody>
      </p:sp>
      <p:sp>
        <p:nvSpPr>
          <p:cNvPr id="4" name="Slide Number Placeholder 3"/>
          <p:cNvSpPr>
            <a:spLocks noGrp="1"/>
          </p:cNvSpPr>
          <p:nvPr>
            <p:ph type="sldNum" sz="quarter" idx="5"/>
          </p:nvPr>
        </p:nvSpPr>
        <p:spPr/>
        <p:txBody>
          <a:bodyPr/>
          <a:lstStyle/>
          <a:p>
            <a:fld id="{74D8BAFD-6E5D-42E5-8B2D-137B55C1ACB6}" type="slidenum">
              <a:rPr lang="en-GB" smtClean="0"/>
              <a:t>1</a:t>
            </a:fld>
            <a:endParaRPr lang="en-GB"/>
          </a:p>
        </p:txBody>
      </p:sp>
    </p:spTree>
    <p:extLst>
      <p:ext uri="{BB962C8B-B14F-4D97-AF65-F5344CB8AC3E}">
        <p14:creationId xmlns:p14="http://schemas.microsoft.com/office/powerpoint/2010/main" val="2304631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the presentation, looking at Volkswagen in 4 key aspects, </a:t>
            </a:r>
          </a:p>
          <a:p>
            <a:r>
              <a:rPr lang="en-GB" dirty="0" err="1"/>
              <a:t>Aproaches</a:t>
            </a:r>
            <a:r>
              <a:rPr lang="en-GB" dirty="0"/>
              <a:t> to strategy</a:t>
            </a:r>
          </a:p>
          <a:p>
            <a:r>
              <a:rPr lang="en-GB" dirty="0"/>
              <a:t>Approaches to management and organisation</a:t>
            </a:r>
          </a:p>
          <a:p>
            <a:r>
              <a:rPr lang="en-GB" dirty="0"/>
              <a:t>Group and Team work </a:t>
            </a:r>
          </a:p>
          <a:p>
            <a:r>
              <a:rPr lang="en-GB" dirty="0"/>
              <a:t>CSR</a:t>
            </a:r>
          </a:p>
        </p:txBody>
      </p:sp>
      <p:sp>
        <p:nvSpPr>
          <p:cNvPr id="4" name="Slide Number Placeholder 3"/>
          <p:cNvSpPr>
            <a:spLocks noGrp="1"/>
          </p:cNvSpPr>
          <p:nvPr>
            <p:ph type="sldNum" sz="quarter" idx="5"/>
          </p:nvPr>
        </p:nvSpPr>
        <p:spPr/>
        <p:txBody>
          <a:bodyPr/>
          <a:lstStyle/>
          <a:p>
            <a:fld id="{74D8BAFD-6E5D-42E5-8B2D-137B55C1ACB6}" type="slidenum">
              <a:rPr lang="en-GB" smtClean="0"/>
              <a:t>2</a:t>
            </a:fld>
            <a:endParaRPr lang="en-GB"/>
          </a:p>
        </p:txBody>
      </p:sp>
    </p:spTree>
    <p:extLst>
      <p:ext uri="{BB962C8B-B14F-4D97-AF65-F5344CB8AC3E}">
        <p14:creationId xmlns:p14="http://schemas.microsoft.com/office/powerpoint/2010/main" val="3493428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Highly successful organisation, began in 1973 , now largest importer to UK. </a:t>
            </a:r>
          </a:p>
          <a:p>
            <a:r>
              <a:rPr lang="en-GB" dirty="0"/>
              <a:t>Range of different vehicles, 12 different brands, purpose, quality and target market.</a:t>
            </a:r>
          </a:p>
          <a:p>
            <a:r>
              <a:rPr lang="en-GB" dirty="0"/>
              <a:t>(</a:t>
            </a:r>
            <a:r>
              <a:rPr lang="en-GB" dirty="0" err="1"/>
              <a:t>AutoNews</a:t>
            </a:r>
            <a:r>
              <a:rPr lang="en-GB" dirty="0"/>
              <a:t>, 2021) 19.3 billion operating profit -2021</a:t>
            </a:r>
          </a:p>
        </p:txBody>
      </p:sp>
      <p:sp>
        <p:nvSpPr>
          <p:cNvPr id="4" name="Slide Number Placeholder 3"/>
          <p:cNvSpPr>
            <a:spLocks noGrp="1"/>
          </p:cNvSpPr>
          <p:nvPr>
            <p:ph type="sldNum" sz="quarter" idx="5"/>
          </p:nvPr>
        </p:nvSpPr>
        <p:spPr/>
        <p:txBody>
          <a:bodyPr/>
          <a:lstStyle/>
          <a:p>
            <a:fld id="{74D8BAFD-6E5D-42E5-8B2D-137B55C1ACB6}" type="slidenum">
              <a:rPr lang="en-GB" smtClean="0"/>
              <a:t>3</a:t>
            </a:fld>
            <a:endParaRPr lang="en-GB"/>
          </a:p>
        </p:txBody>
      </p:sp>
    </p:spTree>
    <p:extLst>
      <p:ext uri="{BB962C8B-B14F-4D97-AF65-F5344CB8AC3E}">
        <p14:creationId xmlns:p14="http://schemas.microsoft.com/office/powerpoint/2010/main" val="14732476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mission statements, one for general business and the other more specific – the environment.</a:t>
            </a:r>
          </a:p>
          <a:p>
            <a:r>
              <a:rPr lang="en-GB" dirty="0"/>
              <a:t>General business purpose, constantly progressing, not stagnant or stale, meeting the demands or changes of customer.</a:t>
            </a:r>
          </a:p>
          <a:p>
            <a:r>
              <a:rPr lang="en-GB" dirty="0"/>
              <a:t>Environment, carbon neutral, environment and economic sustainable, customers expectations</a:t>
            </a:r>
          </a:p>
          <a:p>
            <a:r>
              <a:rPr lang="en-GB" dirty="0"/>
              <a:t>Mission statement only important if Volkswagen align with their activities. </a:t>
            </a:r>
          </a:p>
        </p:txBody>
      </p:sp>
      <p:sp>
        <p:nvSpPr>
          <p:cNvPr id="4" name="Slide Number Placeholder 3"/>
          <p:cNvSpPr>
            <a:spLocks noGrp="1"/>
          </p:cNvSpPr>
          <p:nvPr>
            <p:ph type="sldNum" sz="quarter" idx="5"/>
          </p:nvPr>
        </p:nvSpPr>
        <p:spPr/>
        <p:txBody>
          <a:bodyPr/>
          <a:lstStyle/>
          <a:p>
            <a:fld id="{74D8BAFD-6E5D-42E5-8B2D-137B55C1ACB6}" type="slidenum">
              <a:rPr lang="en-GB" smtClean="0"/>
              <a:t>4</a:t>
            </a:fld>
            <a:endParaRPr lang="en-GB"/>
          </a:p>
        </p:txBody>
      </p:sp>
    </p:spTree>
    <p:extLst>
      <p:ext uri="{BB962C8B-B14F-4D97-AF65-F5344CB8AC3E}">
        <p14:creationId xmlns:p14="http://schemas.microsoft.com/office/powerpoint/2010/main" val="2495875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Aim of Volkswagen, achieved by Goals, achieved by Objectives. </a:t>
            </a:r>
          </a:p>
          <a:p>
            <a:r>
              <a:rPr lang="en-GB" dirty="0"/>
              <a:t>(</a:t>
            </a:r>
            <a:r>
              <a:rPr lang="en-GB" dirty="0" err="1"/>
              <a:t>Juneja</a:t>
            </a:r>
            <a:r>
              <a:rPr lang="en-GB" dirty="0"/>
              <a:t>, 2015) states Goal setting as a form of motivation. Good as well as bad. Limitation in lack of working beyond goal.</a:t>
            </a:r>
          </a:p>
        </p:txBody>
      </p:sp>
      <p:sp>
        <p:nvSpPr>
          <p:cNvPr id="4" name="Slide Number Placeholder 3"/>
          <p:cNvSpPr>
            <a:spLocks noGrp="1"/>
          </p:cNvSpPr>
          <p:nvPr>
            <p:ph type="sldNum" sz="quarter" idx="5"/>
          </p:nvPr>
        </p:nvSpPr>
        <p:spPr/>
        <p:txBody>
          <a:bodyPr/>
          <a:lstStyle/>
          <a:p>
            <a:fld id="{74D8BAFD-6E5D-42E5-8B2D-137B55C1ACB6}" type="slidenum">
              <a:rPr lang="en-GB" smtClean="0"/>
              <a:t>5</a:t>
            </a:fld>
            <a:endParaRPr lang="en-GB"/>
          </a:p>
        </p:txBody>
      </p:sp>
    </p:spTree>
    <p:extLst>
      <p:ext uri="{BB962C8B-B14F-4D97-AF65-F5344CB8AC3E}">
        <p14:creationId xmlns:p14="http://schemas.microsoft.com/office/powerpoint/2010/main" val="35206157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Manage carefully or exploit and capitalise. </a:t>
            </a:r>
          </a:p>
          <a:p>
            <a:r>
              <a:rPr lang="en-GB" dirty="0"/>
              <a:t>Strengths and opportunities - market leading, 8</a:t>
            </a:r>
            <a:r>
              <a:rPr lang="en-GB" baseline="30000" dirty="0"/>
              <a:t>th</a:t>
            </a:r>
            <a:r>
              <a:rPr lang="en-GB" dirty="0"/>
              <a:t> highest income in world, ensure sustainability through exploiting the opportunities and strengths.</a:t>
            </a:r>
          </a:p>
          <a:p>
            <a:r>
              <a:rPr lang="en-GB" dirty="0"/>
              <a:t>Weaknesses and threats -  issues or problems within or for Volkswagen, place their sustainability and success at risk. </a:t>
            </a:r>
          </a:p>
        </p:txBody>
      </p:sp>
      <p:sp>
        <p:nvSpPr>
          <p:cNvPr id="4" name="Slide Number Placeholder 3"/>
          <p:cNvSpPr>
            <a:spLocks noGrp="1"/>
          </p:cNvSpPr>
          <p:nvPr>
            <p:ph type="sldNum" sz="quarter" idx="5"/>
          </p:nvPr>
        </p:nvSpPr>
        <p:spPr/>
        <p:txBody>
          <a:bodyPr/>
          <a:lstStyle/>
          <a:p>
            <a:fld id="{74D8BAFD-6E5D-42E5-8B2D-137B55C1ACB6}" type="slidenum">
              <a:rPr lang="en-GB" smtClean="0"/>
              <a:t>6</a:t>
            </a:fld>
            <a:endParaRPr lang="en-GB"/>
          </a:p>
        </p:txBody>
      </p:sp>
    </p:spTree>
    <p:extLst>
      <p:ext uri="{BB962C8B-B14F-4D97-AF65-F5344CB8AC3E}">
        <p14:creationId xmlns:p14="http://schemas.microsoft.com/office/powerpoint/2010/main" val="1520617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Poor use in past, ignorance or arrogance, external factors on internal issues.</a:t>
            </a:r>
          </a:p>
          <a:p>
            <a:r>
              <a:rPr lang="en-GB" dirty="0"/>
              <a:t>Impact on Volkswagen, now in much stronger position to deal with issues is occur. </a:t>
            </a:r>
          </a:p>
        </p:txBody>
      </p:sp>
      <p:sp>
        <p:nvSpPr>
          <p:cNvPr id="4" name="Slide Number Placeholder 3"/>
          <p:cNvSpPr>
            <a:spLocks noGrp="1"/>
          </p:cNvSpPr>
          <p:nvPr>
            <p:ph type="sldNum" sz="quarter" idx="5"/>
          </p:nvPr>
        </p:nvSpPr>
        <p:spPr/>
        <p:txBody>
          <a:bodyPr/>
          <a:lstStyle/>
          <a:p>
            <a:fld id="{74D8BAFD-6E5D-42E5-8B2D-137B55C1ACB6}" type="slidenum">
              <a:rPr lang="en-GB" smtClean="0"/>
              <a:t>7</a:t>
            </a:fld>
            <a:endParaRPr lang="en-GB"/>
          </a:p>
        </p:txBody>
      </p:sp>
    </p:spTree>
    <p:extLst>
      <p:ext uri="{BB962C8B-B14F-4D97-AF65-F5344CB8AC3E}">
        <p14:creationId xmlns:p14="http://schemas.microsoft.com/office/powerpoint/2010/main" val="103495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Mixture of different styles, Frederick Taylor classical scientific, Elton Mayo behavioural, hybrid of two. </a:t>
            </a:r>
          </a:p>
          <a:p>
            <a:r>
              <a:rPr lang="en-GB" dirty="0"/>
              <a:t>Classical management theory, certain aspects of organisation, not to deviate from policy and procedure. </a:t>
            </a:r>
          </a:p>
          <a:p>
            <a:r>
              <a:rPr lang="en-GB" dirty="0"/>
              <a:t>Behaviour management, design and creative staff, less regulation. </a:t>
            </a:r>
          </a:p>
        </p:txBody>
      </p:sp>
      <p:sp>
        <p:nvSpPr>
          <p:cNvPr id="4" name="Slide Number Placeholder 3"/>
          <p:cNvSpPr>
            <a:spLocks noGrp="1"/>
          </p:cNvSpPr>
          <p:nvPr>
            <p:ph type="sldNum" sz="quarter" idx="5"/>
          </p:nvPr>
        </p:nvSpPr>
        <p:spPr/>
        <p:txBody>
          <a:bodyPr/>
          <a:lstStyle/>
          <a:p>
            <a:fld id="{74D8BAFD-6E5D-42E5-8B2D-137B55C1ACB6}" type="slidenum">
              <a:rPr lang="en-GB" smtClean="0"/>
              <a:t>8</a:t>
            </a:fld>
            <a:endParaRPr lang="en-GB"/>
          </a:p>
        </p:txBody>
      </p:sp>
    </p:spTree>
    <p:extLst>
      <p:ext uri="{BB962C8B-B14F-4D97-AF65-F5344CB8AC3E}">
        <p14:creationId xmlns:p14="http://schemas.microsoft.com/office/powerpoint/2010/main" val="37439324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style not effective, proportion of team, whole process of creating a car, more than on style required due to diversity of task.</a:t>
            </a:r>
          </a:p>
          <a:p>
            <a:r>
              <a:rPr lang="en-GB" dirty="0"/>
              <a:t>Behaviour, little legal requirement in designing, gives freedom, demands creativity.</a:t>
            </a:r>
          </a:p>
          <a:p>
            <a:r>
              <a:rPr lang="en-GB" dirty="0"/>
              <a:t>Assembling, assessing, mechanical, legal aspects, standard, consistency. </a:t>
            </a:r>
          </a:p>
          <a:p>
            <a:r>
              <a:rPr lang="en-GB" dirty="0"/>
              <a:t>Volkswagen sustain as leading organisation must continue use of hybrid. </a:t>
            </a:r>
          </a:p>
        </p:txBody>
      </p:sp>
      <p:sp>
        <p:nvSpPr>
          <p:cNvPr id="4" name="Slide Number Placeholder 3"/>
          <p:cNvSpPr>
            <a:spLocks noGrp="1"/>
          </p:cNvSpPr>
          <p:nvPr>
            <p:ph type="sldNum" sz="quarter" idx="5"/>
          </p:nvPr>
        </p:nvSpPr>
        <p:spPr/>
        <p:txBody>
          <a:bodyPr/>
          <a:lstStyle/>
          <a:p>
            <a:fld id="{74D8BAFD-6E5D-42E5-8B2D-137B55C1ACB6}" type="slidenum">
              <a:rPr lang="en-GB" smtClean="0"/>
              <a:t>9</a:t>
            </a:fld>
            <a:endParaRPr lang="en-GB"/>
          </a:p>
        </p:txBody>
      </p:sp>
    </p:spTree>
    <p:extLst>
      <p:ext uri="{BB962C8B-B14F-4D97-AF65-F5344CB8AC3E}">
        <p14:creationId xmlns:p14="http://schemas.microsoft.com/office/powerpoint/2010/main" val="17986325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Past scandal, Poor leadership, Poor leadership style, contributing cause. </a:t>
            </a:r>
          </a:p>
          <a:p>
            <a:r>
              <a:rPr lang="en-GB" dirty="0"/>
              <a:t>Now, changes to democratic from authotarian, prevent scandal again, aid sustainability. </a:t>
            </a:r>
          </a:p>
        </p:txBody>
      </p:sp>
      <p:sp>
        <p:nvSpPr>
          <p:cNvPr id="4" name="Slide Number Placeholder 3"/>
          <p:cNvSpPr>
            <a:spLocks noGrp="1"/>
          </p:cNvSpPr>
          <p:nvPr>
            <p:ph type="sldNum" sz="quarter" idx="5"/>
          </p:nvPr>
        </p:nvSpPr>
        <p:spPr/>
        <p:txBody>
          <a:bodyPr/>
          <a:lstStyle/>
          <a:p>
            <a:fld id="{74D8BAFD-6E5D-42E5-8B2D-137B55C1ACB6}" type="slidenum">
              <a:rPr lang="en-GB" smtClean="0"/>
              <a:t>10</a:t>
            </a:fld>
            <a:endParaRPr lang="en-GB"/>
          </a:p>
        </p:txBody>
      </p:sp>
    </p:spTree>
    <p:extLst>
      <p:ext uri="{BB962C8B-B14F-4D97-AF65-F5344CB8AC3E}">
        <p14:creationId xmlns:p14="http://schemas.microsoft.com/office/powerpoint/2010/main" val="10594540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Formal teams, every brand and department.</a:t>
            </a:r>
          </a:p>
          <a:p>
            <a:r>
              <a:rPr lang="en-GB" dirty="0"/>
              <a:t>Virtuoso teams for specific products, for expertise. </a:t>
            </a:r>
          </a:p>
          <a:p>
            <a:r>
              <a:rPr lang="en-GB" dirty="0"/>
              <a:t>Virtual teams, access staff and skills remotely.</a:t>
            </a:r>
          </a:p>
          <a:p>
            <a:r>
              <a:rPr lang="en-GB" dirty="0"/>
              <a:t>External teams, </a:t>
            </a:r>
            <a:r>
              <a:rPr lang="en-GB" dirty="0" err="1"/>
              <a:t>mircrosoft</a:t>
            </a:r>
            <a:r>
              <a:rPr lang="en-GB" dirty="0"/>
              <a:t>, access skills of other departments.</a:t>
            </a:r>
          </a:p>
          <a:p>
            <a:r>
              <a:rPr lang="en-GB" dirty="0"/>
              <a:t>Use of teams for sustainability. </a:t>
            </a:r>
          </a:p>
          <a:p>
            <a:r>
              <a:rPr lang="en-GB" dirty="0"/>
              <a:t>Informal teams needs improvement, staff morale and lower staff turnover. </a:t>
            </a:r>
          </a:p>
        </p:txBody>
      </p:sp>
      <p:sp>
        <p:nvSpPr>
          <p:cNvPr id="4" name="Slide Number Placeholder 3"/>
          <p:cNvSpPr>
            <a:spLocks noGrp="1"/>
          </p:cNvSpPr>
          <p:nvPr>
            <p:ph type="sldNum" sz="quarter" idx="5"/>
          </p:nvPr>
        </p:nvSpPr>
        <p:spPr/>
        <p:txBody>
          <a:bodyPr/>
          <a:lstStyle/>
          <a:p>
            <a:fld id="{74D8BAFD-6E5D-42E5-8B2D-137B55C1ACB6}" type="slidenum">
              <a:rPr lang="en-GB" smtClean="0"/>
              <a:t>11</a:t>
            </a:fld>
            <a:endParaRPr lang="en-GB"/>
          </a:p>
        </p:txBody>
      </p:sp>
    </p:spTree>
    <p:extLst>
      <p:ext uri="{BB962C8B-B14F-4D97-AF65-F5344CB8AC3E}">
        <p14:creationId xmlns:p14="http://schemas.microsoft.com/office/powerpoint/2010/main" val="26859191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the organisation into 3, each team has each Belbin role, created role to match theory. </a:t>
            </a:r>
          </a:p>
          <a:p>
            <a:r>
              <a:rPr lang="en-GB" dirty="0"/>
              <a:t>Major restructuring, used each stage of the theory in creating the team. </a:t>
            </a:r>
          </a:p>
          <a:p>
            <a:r>
              <a:rPr lang="en-GB" dirty="0"/>
              <a:t>Two theories used by Volkswagen, basis to build teams to rebuild organisation, not only sustain but transform. </a:t>
            </a:r>
          </a:p>
        </p:txBody>
      </p:sp>
      <p:sp>
        <p:nvSpPr>
          <p:cNvPr id="4" name="Slide Number Placeholder 3"/>
          <p:cNvSpPr>
            <a:spLocks noGrp="1"/>
          </p:cNvSpPr>
          <p:nvPr>
            <p:ph type="sldNum" sz="quarter" idx="5"/>
          </p:nvPr>
        </p:nvSpPr>
        <p:spPr/>
        <p:txBody>
          <a:bodyPr/>
          <a:lstStyle/>
          <a:p>
            <a:fld id="{74D8BAFD-6E5D-42E5-8B2D-137B55C1ACB6}" type="slidenum">
              <a:rPr lang="en-GB" smtClean="0"/>
              <a:t>12</a:t>
            </a:fld>
            <a:endParaRPr lang="en-GB"/>
          </a:p>
        </p:txBody>
      </p:sp>
    </p:spTree>
    <p:extLst>
      <p:ext uri="{BB962C8B-B14F-4D97-AF65-F5344CB8AC3E}">
        <p14:creationId xmlns:p14="http://schemas.microsoft.com/office/powerpoint/2010/main" val="11120387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Emission scandal, past reputation, lied to customers.</a:t>
            </a:r>
          </a:p>
          <a:p>
            <a:r>
              <a:rPr lang="en-GB" dirty="0"/>
              <a:t>Counter reputation, essentials, act in accordance.</a:t>
            </a:r>
          </a:p>
          <a:p>
            <a:r>
              <a:rPr lang="en-GB" dirty="0"/>
              <a:t>Seen in action plan and vision, ethically and morally correct, 100 social projects. </a:t>
            </a:r>
          </a:p>
        </p:txBody>
      </p:sp>
      <p:sp>
        <p:nvSpPr>
          <p:cNvPr id="4" name="Slide Number Placeholder 3"/>
          <p:cNvSpPr>
            <a:spLocks noGrp="1"/>
          </p:cNvSpPr>
          <p:nvPr>
            <p:ph type="sldNum" sz="quarter" idx="5"/>
          </p:nvPr>
        </p:nvSpPr>
        <p:spPr/>
        <p:txBody>
          <a:bodyPr/>
          <a:lstStyle/>
          <a:p>
            <a:fld id="{74D8BAFD-6E5D-42E5-8B2D-137B55C1ACB6}" type="slidenum">
              <a:rPr lang="en-GB" smtClean="0"/>
              <a:t>13</a:t>
            </a:fld>
            <a:endParaRPr lang="en-GB"/>
          </a:p>
        </p:txBody>
      </p:sp>
    </p:spTree>
    <p:extLst>
      <p:ext uri="{BB962C8B-B14F-4D97-AF65-F5344CB8AC3E}">
        <p14:creationId xmlns:p14="http://schemas.microsoft.com/office/powerpoint/2010/main" val="34620366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so than other organisations, seen as poor in press, negative reputation. </a:t>
            </a:r>
          </a:p>
          <a:p>
            <a:r>
              <a:rPr lang="en-GB" dirty="0"/>
              <a:t>Still seen by some as poor, trust of customers, reputation of organisation. </a:t>
            </a:r>
          </a:p>
          <a:p>
            <a:r>
              <a:rPr lang="en-GB" dirty="0"/>
              <a:t>Sustaining a business, importance of CSR, staff, customer, official bodies. </a:t>
            </a:r>
          </a:p>
        </p:txBody>
      </p:sp>
      <p:sp>
        <p:nvSpPr>
          <p:cNvPr id="4" name="Slide Number Placeholder 3"/>
          <p:cNvSpPr>
            <a:spLocks noGrp="1"/>
          </p:cNvSpPr>
          <p:nvPr>
            <p:ph type="sldNum" sz="quarter" idx="5"/>
          </p:nvPr>
        </p:nvSpPr>
        <p:spPr/>
        <p:txBody>
          <a:bodyPr/>
          <a:lstStyle/>
          <a:p>
            <a:fld id="{74D8BAFD-6E5D-42E5-8B2D-137B55C1ACB6}" type="slidenum">
              <a:rPr lang="en-GB" smtClean="0"/>
              <a:t>14</a:t>
            </a:fld>
            <a:endParaRPr lang="en-GB"/>
          </a:p>
        </p:txBody>
      </p:sp>
    </p:spTree>
    <p:extLst>
      <p:ext uri="{BB962C8B-B14F-4D97-AF65-F5344CB8AC3E}">
        <p14:creationId xmlns:p14="http://schemas.microsoft.com/office/powerpoint/2010/main" val="33625121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Must be successful, high profits. Most theories are excellent.</a:t>
            </a:r>
          </a:p>
          <a:p>
            <a:r>
              <a:rPr lang="en-GB" dirty="0"/>
              <a:t>Area of improvement, motivation, Maslow's theory or other to be used instead of only one. </a:t>
            </a:r>
          </a:p>
        </p:txBody>
      </p:sp>
      <p:sp>
        <p:nvSpPr>
          <p:cNvPr id="4" name="Slide Number Placeholder 3"/>
          <p:cNvSpPr>
            <a:spLocks noGrp="1"/>
          </p:cNvSpPr>
          <p:nvPr>
            <p:ph type="sldNum" sz="quarter" idx="5"/>
          </p:nvPr>
        </p:nvSpPr>
        <p:spPr/>
        <p:txBody>
          <a:bodyPr/>
          <a:lstStyle/>
          <a:p>
            <a:fld id="{74D8BAFD-6E5D-42E5-8B2D-137B55C1ACB6}" type="slidenum">
              <a:rPr lang="en-GB" smtClean="0"/>
              <a:t>15</a:t>
            </a:fld>
            <a:endParaRPr lang="en-GB"/>
          </a:p>
        </p:txBody>
      </p:sp>
    </p:spTree>
    <p:extLst>
      <p:ext uri="{BB962C8B-B14F-4D97-AF65-F5344CB8AC3E}">
        <p14:creationId xmlns:p14="http://schemas.microsoft.com/office/powerpoint/2010/main" val="27339474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 have the references </a:t>
            </a:r>
            <a:r>
              <a:rPr lang="en-GB"/>
              <a:t>for my presentation</a:t>
            </a:r>
            <a:r>
              <a:rPr lang="en-GB" dirty="0"/>
              <a:t>.</a:t>
            </a:r>
          </a:p>
        </p:txBody>
      </p:sp>
      <p:sp>
        <p:nvSpPr>
          <p:cNvPr id="4" name="Slide Number Placeholder 3"/>
          <p:cNvSpPr>
            <a:spLocks noGrp="1"/>
          </p:cNvSpPr>
          <p:nvPr>
            <p:ph type="sldNum" sz="quarter" idx="5"/>
          </p:nvPr>
        </p:nvSpPr>
        <p:spPr/>
        <p:txBody>
          <a:bodyPr/>
          <a:lstStyle/>
          <a:p>
            <a:fld id="{74D8BAFD-6E5D-42E5-8B2D-137B55C1ACB6}" type="slidenum">
              <a:rPr lang="en-GB" smtClean="0"/>
              <a:t>16</a:t>
            </a:fld>
            <a:endParaRPr lang="en-GB"/>
          </a:p>
        </p:txBody>
      </p:sp>
    </p:spTree>
    <p:extLst>
      <p:ext uri="{BB962C8B-B14F-4D97-AF65-F5344CB8AC3E}">
        <p14:creationId xmlns:p14="http://schemas.microsoft.com/office/powerpoint/2010/main" val="1611841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24/03/2021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2.xml"/><Relationship Id="rId11" Type="http://schemas.openxmlformats.org/officeDocument/2006/relationships/comments" Target="../comments/comment1.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7.xm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13.xml"/><Relationship Id="rId9" Type="http://schemas.microsoft.com/office/2007/relationships/diagramDrawing" Target="../diagrams/drawing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15.xml"/><Relationship Id="rId9" Type="http://schemas.microsoft.com/office/2007/relationships/diagramDrawing" Target="../diagrams/drawing4.xml"/></Relationships>
</file>

<file path=ppt/slides/_rels/slide16.xml.rels><?xml version="1.0" encoding="UTF-8" standalone="yes"?>
<Relationships xmlns="http://schemas.openxmlformats.org/package/2006/relationships"><Relationship Id="rId8" Type="http://schemas.openxmlformats.org/officeDocument/2006/relationships/hyperlink" Target="https://annualreport2018.volkswagenag.com/group-management-report/structure-and-business-activities.html" TargetMode="External"/><Relationship Id="rId3" Type="http://schemas.openxmlformats.org/officeDocument/2006/relationships/hyperlink" Target="https://www.academia.edu/6322902/Managment_Theory_Application_to_business_Organization" TargetMode="External"/><Relationship Id="rId7" Type="http://schemas.openxmlformats.org/officeDocument/2006/relationships/hyperlink" Target="https://www.volkswagen.co.uk/need-help/company/volkswagen-uk"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orkplaceinsight.net/volkswagen-to-apply-agile-working-at-new-berlin-campus/" TargetMode="External"/><Relationship Id="rId5" Type="http://schemas.openxmlformats.org/officeDocument/2006/relationships/hyperlink" Target="https://www.theguardian.com/business/2015/oct/10/volkswagen-executives-martin-winterkorn-company-culture" TargetMode="External"/><Relationship Id="rId10" Type="http://schemas.openxmlformats.org/officeDocument/2006/relationships/hyperlink" Target="https://www.volkswagenag.com/en/group/strategy.html" TargetMode="External"/><Relationship Id="rId4" Type="http://schemas.openxmlformats.org/officeDocument/2006/relationships/hyperlink" Target="https://pestleanalysis.com/pestle-analysis-of-volkswagen-group/" TargetMode="External"/><Relationship Id="rId9" Type="http://schemas.openxmlformats.org/officeDocument/2006/relationships/hyperlink" Target="https://www.volkswagengroup.co.uk/en-gb/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451381"/>
            <a:ext cx="10512552" cy="4066540"/>
          </a:xfrm>
        </p:spPr>
        <p:txBody>
          <a:bodyPr anchor="b">
            <a:normAutofit/>
          </a:bodyPr>
          <a:lstStyle/>
          <a:p>
            <a:pPr algn="l"/>
            <a:r>
              <a:rPr lang="en-GB" sz="6600" dirty="0">
                <a:cs typeface="Calibri Light"/>
              </a:rPr>
              <a:t>Volkswagen the    Organisation </a:t>
            </a:r>
            <a:endParaRPr lang="en-GB" sz="6600" dirty="0"/>
          </a:p>
        </p:txBody>
      </p:sp>
      <p:sp>
        <p:nvSpPr>
          <p:cNvPr id="3" name="Subtitle 2"/>
          <p:cNvSpPr>
            <a:spLocks noGrp="1"/>
          </p:cNvSpPr>
          <p:nvPr>
            <p:ph type="subTitle" idx="1"/>
          </p:nvPr>
        </p:nvSpPr>
        <p:spPr>
          <a:xfrm>
            <a:off x="838199" y="4983276"/>
            <a:ext cx="10512552" cy="1126680"/>
          </a:xfrm>
        </p:spPr>
        <p:txBody>
          <a:bodyPr vert="horz" lIns="91440" tIns="45720" rIns="91440" bIns="45720" rtlCol="0">
            <a:normAutofit/>
          </a:bodyPr>
          <a:lstStyle/>
          <a:p>
            <a:pPr algn="l"/>
            <a:r>
              <a:rPr lang="en-GB">
                <a:cs typeface="Calibri"/>
              </a:rPr>
              <a:t>Billy Clarke, Student number: 2004276 </a:t>
            </a:r>
          </a:p>
          <a:p>
            <a:pPr algn="l"/>
            <a:r>
              <a:rPr lang="en-GB">
                <a:cs typeface="Calibri"/>
              </a:rPr>
              <a:t>Module number: BMSP4002</a:t>
            </a:r>
          </a:p>
          <a:p>
            <a:pPr algn="l"/>
            <a:endParaRPr lang="en-GB">
              <a:cs typeface="Calibri"/>
            </a:endParaRPr>
          </a:p>
        </p:txBody>
      </p:sp>
      <p:sp>
        <p:nvSpPr>
          <p:cNvPr id="1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Audio 8">
            <a:hlinkClick r:id="" action="ppaction://media"/>
            <a:extLst>
              <a:ext uri="{FF2B5EF4-FFF2-40B4-BE49-F238E27FC236}">
                <a16:creationId xmlns:a16="http://schemas.microsoft.com/office/drawing/2014/main" id="{3413F1B2-FD0C-4853-B15F-1F14D60FB6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8508"/>
    </mc:Choice>
    <mc:Fallback>
      <p:transition spd="slow" advTm="8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2EEA3-419C-4805-834C-D5FA87772A9C}"/>
              </a:ext>
            </a:extLst>
          </p:cNvPr>
          <p:cNvSpPr>
            <a:spLocks noGrp="1"/>
          </p:cNvSpPr>
          <p:nvPr>
            <p:ph type="title"/>
          </p:nvPr>
        </p:nvSpPr>
        <p:spPr>
          <a:xfrm>
            <a:off x="841248" y="548640"/>
            <a:ext cx="3600860" cy="5431536"/>
          </a:xfrm>
        </p:spPr>
        <p:txBody>
          <a:bodyPr>
            <a:normAutofit/>
          </a:bodyPr>
          <a:lstStyle/>
          <a:p>
            <a:r>
              <a:rPr lang="en-GB" sz="5400">
                <a:cs typeface="Calibri Light"/>
              </a:rPr>
              <a:t>Table Of Contents </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A25BED-2979-4C48-A2BE-004E75AE6F24}"/>
              </a:ext>
            </a:extLst>
          </p:cNvPr>
          <p:cNvSpPr>
            <a:spLocks noGrp="1"/>
          </p:cNvSpPr>
          <p:nvPr>
            <p:ph idx="1"/>
          </p:nvPr>
        </p:nvSpPr>
        <p:spPr>
          <a:xfrm>
            <a:off x="5126418" y="552091"/>
            <a:ext cx="6224335" cy="5431536"/>
          </a:xfrm>
        </p:spPr>
        <p:txBody>
          <a:bodyPr vert="horz" lIns="91440" tIns="45720" rIns="91440" bIns="45720" rtlCol="0" anchor="ctr">
            <a:normAutofit fontScale="92500" lnSpcReduction="10000"/>
          </a:bodyPr>
          <a:lstStyle/>
          <a:p>
            <a:pPr marL="514350" indent="-514350">
              <a:buAutoNum type="arabicPeriod"/>
            </a:pPr>
            <a:r>
              <a:rPr lang="en-GB" sz="1900" dirty="0">
                <a:cs typeface="Calibri"/>
              </a:rPr>
              <a:t>Introduction to Volkswagen.</a:t>
            </a:r>
          </a:p>
          <a:p>
            <a:pPr marL="514350" indent="-514350">
              <a:buAutoNum type="arabicPeriod"/>
            </a:pPr>
            <a:r>
              <a:rPr lang="en-GB" sz="1900" dirty="0">
                <a:cs typeface="Calibri"/>
              </a:rPr>
              <a:t>Mission Statement.</a:t>
            </a:r>
          </a:p>
          <a:p>
            <a:pPr marL="514350" indent="-514350">
              <a:buAutoNum type="arabicPeriod"/>
            </a:pPr>
            <a:r>
              <a:rPr lang="en-GB" sz="1900" dirty="0">
                <a:cs typeface="Calibri"/>
              </a:rPr>
              <a:t>Goals and Objectives. </a:t>
            </a:r>
          </a:p>
          <a:p>
            <a:pPr marL="514350" indent="-514350">
              <a:buAutoNum type="arabicPeriod"/>
            </a:pPr>
            <a:r>
              <a:rPr lang="en-GB" sz="1900" dirty="0">
                <a:cs typeface="Calibri"/>
              </a:rPr>
              <a:t>Swot.</a:t>
            </a:r>
          </a:p>
          <a:p>
            <a:pPr marL="514350" indent="-514350">
              <a:buAutoNum type="arabicPeriod"/>
            </a:pPr>
            <a:r>
              <a:rPr lang="en-GB" sz="1900" dirty="0">
                <a:cs typeface="Calibri"/>
              </a:rPr>
              <a:t>Pestle. </a:t>
            </a:r>
          </a:p>
          <a:p>
            <a:pPr marL="514350" indent="-514350">
              <a:buAutoNum type="arabicPeriod"/>
            </a:pPr>
            <a:r>
              <a:rPr lang="en-GB" sz="1900" dirty="0">
                <a:cs typeface="Calibri"/>
              </a:rPr>
              <a:t>Approaches to Organisation and Management.                 The approach.</a:t>
            </a:r>
          </a:p>
          <a:p>
            <a:pPr marL="514350" indent="-514350">
              <a:buAutoNum type="arabicPeriod"/>
            </a:pPr>
            <a:r>
              <a:rPr lang="en-GB" sz="1900" dirty="0">
                <a:cs typeface="Calibri"/>
              </a:rPr>
              <a:t>Approaches to Organisation and Management                      Why the approach?</a:t>
            </a:r>
          </a:p>
          <a:p>
            <a:pPr marL="514350" indent="-514350">
              <a:buAutoNum type="arabicPeriod"/>
            </a:pPr>
            <a:r>
              <a:rPr lang="en-GB" sz="1900" dirty="0">
                <a:cs typeface="Calibri"/>
              </a:rPr>
              <a:t>Leadership </a:t>
            </a:r>
          </a:p>
          <a:p>
            <a:pPr marL="514350" indent="-514350">
              <a:buAutoNum type="arabicPeriod"/>
            </a:pPr>
            <a:r>
              <a:rPr lang="en-GB" sz="1900" dirty="0">
                <a:cs typeface="Calibri"/>
              </a:rPr>
              <a:t>The Teams in Volkswagen.  </a:t>
            </a:r>
          </a:p>
          <a:p>
            <a:pPr marL="514350" indent="-514350">
              <a:buAutoNum type="arabicPeriod"/>
            </a:pPr>
            <a:r>
              <a:rPr lang="en-GB" sz="1900" dirty="0">
                <a:cs typeface="Calibri"/>
              </a:rPr>
              <a:t>Belbin and Tuckman.</a:t>
            </a:r>
          </a:p>
          <a:p>
            <a:pPr marL="514350" indent="-514350">
              <a:buAutoNum type="arabicPeriod"/>
            </a:pPr>
            <a:r>
              <a:rPr lang="en-GB" sz="1900" dirty="0">
                <a:cs typeface="Calibri"/>
              </a:rPr>
              <a:t>Approaches to CSR. </a:t>
            </a:r>
          </a:p>
          <a:p>
            <a:pPr marL="514350" indent="-514350">
              <a:buAutoNum type="arabicPeriod"/>
            </a:pPr>
            <a:r>
              <a:rPr lang="en-GB" sz="1900" dirty="0">
                <a:cs typeface="Calibri"/>
              </a:rPr>
              <a:t>Reasoning for CSR.</a:t>
            </a:r>
          </a:p>
          <a:p>
            <a:pPr marL="514350" indent="-514350">
              <a:buAutoNum type="arabicPeriod"/>
            </a:pPr>
            <a:r>
              <a:rPr lang="en-GB" sz="1900" dirty="0">
                <a:cs typeface="Calibri"/>
              </a:rPr>
              <a:t>Volkwagen as a whole. </a:t>
            </a:r>
          </a:p>
          <a:p>
            <a:pPr marL="514350" indent="-514350">
              <a:buAutoNum type="arabicPeriod"/>
            </a:pPr>
            <a:r>
              <a:rPr lang="en-GB" sz="1900" dirty="0">
                <a:cs typeface="Calibri"/>
              </a:rPr>
              <a:t>References. </a:t>
            </a:r>
          </a:p>
        </p:txBody>
      </p:sp>
      <p:pic>
        <p:nvPicPr>
          <p:cNvPr id="11" name="Audio 10">
            <a:hlinkClick r:id="" action="ppaction://media"/>
            <a:extLst>
              <a:ext uri="{FF2B5EF4-FFF2-40B4-BE49-F238E27FC236}">
                <a16:creationId xmlns:a16="http://schemas.microsoft.com/office/drawing/2014/main" id="{285B4B4E-77D6-4D5C-AC14-D1C6E9E32B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047449392"/>
      </p:ext>
    </p:extLst>
  </p:cSld>
  <p:clrMapOvr>
    <a:masterClrMapping/>
  </p:clrMapOvr>
  <mc:AlternateContent xmlns:mc="http://schemas.openxmlformats.org/markup-compatibility/2006">
    <mc:Choice xmlns:p14="http://schemas.microsoft.com/office/powerpoint/2010/main" Requires="p14">
      <p:transition spd="slow" p14:dur="2000" advTm="26094"/>
    </mc:Choice>
    <mc:Fallback>
      <p:transition spd="slow" advTm="260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7982DE-0AC9-435E-8BC1-B43C4E5790AC}"/>
              </a:ext>
            </a:extLst>
          </p:cNvPr>
          <p:cNvSpPr>
            <a:spLocks noGrp="1"/>
          </p:cNvSpPr>
          <p:nvPr>
            <p:ph type="title"/>
          </p:nvPr>
        </p:nvSpPr>
        <p:spPr>
          <a:xfrm>
            <a:off x="838200" y="365125"/>
            <a:ext cx="10515600" cy="1325563"/>
          </a:xfrm>
        </p:spPr>
        <p:txBody>
          <a:bodyPr>
            <a:normAutofit/>
          </a:bodyPr>
          <a:lstStyle/>
          <a:p>
            <a:r>
              <a:rPr lang="en-GB" sz="5400">
                <a:cs typeface="Calibri Light"/>
              </a:rPr>
              <a:t>Introduction to Volkswagen.</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C0E6B5-0551-48ED-B1D9-BC5672D0999C}"/>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200" dirty="0">
                <a:ea typeface="+mn-lt"/>
                <a:cs typeface="+mn-lt"/>
              </a:rPr>
              <a:t>(Volkswagen Group, 2020) stated trading by selling moto vehicles in the U.K in 1952, and started prior to this in Germany in 1937.</a:t>
            </a:r>
          </a:p>
          <a:p>
            <a:endParaRPr lang="en-GB" sz="2200" dirty="0">
              <a:ea typeface="+mn-lt"/>
              <a:cs typeface="+mn-lt"/>
            </a:endParaRPr>
          </a:p>
          <a:p>
            <a:r>
              <a:rPr lang="en-GB" sz="2200" dirty="0">
                <a:ea typeface="+mn-lt"/>
                <a:cs typeface="+mn-lt"/>
              </a:rPr>
              <a:t>As a business they sell a range of different cars, lorries and vehicles. These range from motorcycles, a huge range of cars to lorries, machinery and different equipment. </a:t>
            </a:r>
          </a:p>
          <a:p>
            <a:endParaRPr lang="en-GB" sz="2200" dirty="0">
              <a:ea typeface="+mn-lt"/>
              <a:cs typeface="+mn-lt"/>
            </a:endParaRPr>
          </a:p>
          <a:p>
            <a:r>
              <a:rPr lang="en-GB" sz="2200" dirty="0">
                <a:ea typeface="+mn-lt"/>
                <a:cs typeface="+mn-lt"/>
              </a:rPr>
              <a:t>Volkswagen now own 12 different brands of cars, these are Volkswagen, Volkswagen commercial, Skoda, Seat, Bentley, Bugatti, Lamborghini, Porsche, Ducati, Scania and Man.</a:t>
            </a:r>
            <a:endParaRPr lang="en-GB" sz="2200" dirty="0"/>
          </a:p>
          <a:p>
            <a:endParaRPr lang="en-GB" sz="2200" dirty="0">
              <a:ea typeface="+mn-lt"/>
              <a:cs typeface="+mn-lt"/>
            </a:endParaRPr>
          </a:p>
          <a:p>
            <a:r>
              <a:rPr lang="en-GB" sz="2200" dirty="0">
                <a:ea typeface="+mn-lt"/>
                <a:cs typeface="+mn-lt"/>
              </a:rPr>
              <a:t>(Volkswagen, 2021) Volkswagen group is the largest importer of cars in the U.K. </a:t>
            </a:r>
            <a:endParaRPr lang="en-GB" sz="2200" dirty="0">
              <a:cs typeface="Calibri"/>
            </a:endParaRPr>
          </a:p>
          <a:p>
            <a:endParaRPr lang="en-GB" sz="2200" dirty="0">
              <a:cs typeface="Calibri"/>
            </a:endParaRPr>
          </a:p>
          <a:p>
            <a:endParaRPr lang="en-GB" sz="2200" dirty="0">
              <a:cs typeface="Calibri"/>
            </a:endParaRPr>
          </a:p>
        </p:txBody>
      </p:sp>
      <p:pic>
        <p:nvPicPr>
          <p:cNvPr id="12" name="Audio 11">
            <a:hlinkClick r:id="" action="ppaction://media"/>
            <a:extLst>
              <a:ext uri="{FF2B5EF4-FFF2-40B4-BE49-F238E27FC236}">
                <a16:creationId xmlns:a16="http://schemas.microsoft.com/office/drawing/2014/main" id="{EAE0053D-60ED-4DFC-924E-7EA37D3DFDD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188707881"/>
      </p:ext>
    </p:extLst>
  </p:cSld>
  <p:clrMapOvr>
    <a:masterClrMapping/>
  </p:clrMapOvr>
  <mc:AlternateContent xmlns:mc="http://schemas.openxmlformats.org/markup-compatibility/2006">
    <mc:Choice xmlns:p14="http://schemas.microsoft.com/office/powerpoint/2010/main" Requires="p14">
      <p:transition spd="slow" p14:dur="2000" advTm="44266"/>
    </mc:Choice>
    <mc:Fallback>
      <p:transition spd="slow" advTm="44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DCDCFA-CD92-4349-A74A-1F6B3B6C6843}"/>
              </a:ext>
            </a:extLst>
          </p:cNvPr>
          <p:cNvSpPr>
            <a:spLocks noGrp="1"/>
          </p:cNvSpPr>
          <p:nvPr>
            <p:ph type="title"/>
          </p:nvPr>
        </p:nvSpPr>
        <p:spPr>
          <a:xfrm>
            <a:off x="635000" y="640823"/>
            <a:ext cx="3418659" cy="5583148"/>
          </a:xfrm>
        </p:spPr>
        <p:txBody>
          <a:bodyPr anchor="ctr">
            <a:normAutofit/>
          </a:bodyPr>
          <a:lstStyle/>
          <a:p>
            <a:r>
              <a:rPr lang="en-GB" sz="5400">
                <a:cs typeface="Calibri Light"/>
              </a:rPr>
              <a:t>Mission Statement </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97565B5-75CD-4DB4-A39A-5330B48F3B24}"/>
              </a:ext>
            </a:extLst>
          </p:cNvPr>
          <p:cNvGraphicFramePr>
            <a:graphicFrameLocks noGrp="1"/>
          </p:cNvGraphicFramePr>
          <p:nvPr>
            <p:ph idx="1"/>
            <p:extLst>
              <p:ext uri="{D42A27DB-BD31-4B8C-83A1-F6EECF244321}">
                <p14:modId xmlns:p14="http://schemas.microsoft.com/office/powerpoint/2010/main" val="43776497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92BB2F7A-109A-419A-99BE-52CD6427FE3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065919186"/>
      </p:ext>
    </p:extLst>
  </p:cSld>
  <p:clrMapOvr>
    <a:masterClrMapping/>
  </p:clrMapOvr>
  <mc:AlternateContent xmlns:mc="http://schemas.openxmlformats.org/markup-compatibility/2006">
    <mc:Choice xmlns:p14="http://schemas.microsoft.com/office/powerpoint/2010/main" Requires="p14">
      <p:transition spd="slow" p14:dur="2000" advTm="70276"/>
    </mc:Choice>
    <mc:Fallback>
      <p:transition spd="slow" advTm="70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747FA2-F34B-4518-9BC0-FA737E303A70}"/>
              </a:ext>
            </a:extLst>
          </p:cNvPr>
          <p:cNvSpPr>
            <a:spLocks noGrp="1"/>
          </p:cNvSpPr>
          <p:nvPr>
            <p:ph type="title"/>
          </p:nvPr>
        </p:nvSpPr>
        <p:spPr>
          <a:xfrm>
            <a:off x="841246" y="673770"/>
            <a:ext cx="3644489" cy="2414488"/>
          </a:xfrm>
        </p:spPr>
        <p:txBody>
          <a:bodyPr anchor="t">
            <a:normAutofit/>
          </a:bodyPr>
          <a:lstStyle/>
          <a:p>
            <a:r>
              <a:rPr lang="en-GB" sz="5400" dirty="0">
                <a:solidFill>
                  <a:srgbClr val="FFFFFF"/>
                </a:solidFill>
                <a:cs typeface="Calibri Light"/>
              </a:rPr>
              <a:t>Aims, Goals and Objectives </a:t>
            </a:r>
            <a:endParaRPr lang="en-GB" sz="5400" dirty="0">
              <a:solidFill>
                <a:srgbClr val="FFFFFF"/>
              </a:solidFill>
            </a:endParaRPr>
          </a:p>
        </p:txBody>
      </p:sp>
      <p:sp>
        <p:nvSpPr>
          <p:cNvPr id="3" name="Content Placeholder 2">
            <a:extLst>
              <a:ext uri="{FF2B5EF4-FFF2-40B4-BE49-F238E27FC236}">
                <a16:creationId xmlns:a16="http://schemas.microsoft.com/office/drawing/2014/main" id="{8FB362E7-261A-4938-BFB9-D1301305A9B5}"/>
              </a:ext>
            </a:extLst>
          </p:cNvPr>
          <p:cNvSpPr>
            <a:spLocks noGrp="1"/>
          </p:cNvSpPr>
          <p:nvPr>
            <p:ph idx="1"/>
          </p:nvPr>
        </p:nvSpPr>
        <p:spPr>
          <a:xfrm>
            <a:off x="6095999" y="882315"/>
            <a:ext cx="5254754" cy="5294647"/>
          </a:xfrm>
        </p:spPr>
        <p:txBody>
          <a:bodyPr vert="horz" lIns="91440" tIns="45720" rIns="91440" bIns="45720" rtlCol="0">
            <a:normAutofit lnSpcReduction="10000"/>
          </a:bodyPr>
          <a:lstStyle/>
          <a:p>
            <a:r>
              <a:rPr lang="en-GB" sz="2200" dirty="0">
                <a:cs typeface="Calibri"/>
              </a:rPr>
              <a:t>(Volkswagen Group, 2021)</a:t>
            </a:r>
          </a:p>
          <a:p>
            <a:r>
              <a:rPr lang="en-GB" sz="2200" dirty="0">
                <a:cs typeface="Calibri"/>
              </a:rPr>
              <a:t>Goals:</a:t>
            </a:r>
          </a:p>
          <a:p>
            <a:pPr marL="514350" indent="-514350">
              <a:buAutoNum type="arabicPeriod"/>
            </a:pPr>
            <a:r>
              <a:rPr lang="en-GB" sz="2200" dirty="0">
                <a:cs typeface="Calibri"/>
              </a:rPr>
              <a:t>Excited Customers</a:t>
            </a:r>
          </a:p>
          <a:p>
            <a:pPr marL="514350" indent="-514350">
              <a:buAutoNum type="arabicPeriod"/>
            </a:pPr>
            <a:r>
              <a:rPr lang="en-GB" sz="2200" dirty="0">
                <a:cs typeface="Calibri"/>
              </a:rPr>
              <a:t>Excellent Employer.</a:t>
            </a:r>
          </a:p>
          <a:p>
            <a:pPr marL="514350" indent="-514350">
              <a:buAutoNum type="arabicPeriod"/>
            </a:pPr>
            <a:r>
              <a:rPr lang="en-GB" sz="2200" dirty="0">
                <a:cs typeface="Calibri"/>
              </a:rPr>
              <a:t>Role for environment, Safety and Integrity.</a:t>
            </a:r>
          </a:p>
          <a:p>
            <a:pPr marL="514350" indent="-514350">
              <a:buAutoNum type="arabicPeriod"/>
            </a:pPr>
            <a:r>
              <a:rPr lang="en-GB" sz="2200" dirty="0">
                <a:cs typeface="Calibri"/>
              </a:rPr>
              <a:t>Competitive Profitability.</a:t>
            </a:r>
          </a:p>
          <a:p>
            <a:pPr marL="514350" indent="-514350">
              <a:buAutoNum type="arabicPeriod"/>
            </a:pPr>
            <a:endParaRPr lang="en-GB" sz="2200" dirty="0">
              <a:cs typeface="Calibri"/>
            </a:endParaRPr>
          </a:p>
          <a:p>
            <a:pPr marL="0" indent="0">
              <a:buNone/>
            </a:pPr>
            <a:r>
              <a:rPr lang="en-GB" sz="2200" dirty="0">
                <a:cs typeface="Calibri"/>
              </a:rPr>
              <a:t>Volkswagen state these main goals and have more specific objectives under each title. </a:t>
            </a:r>
          </a:p>
          <a:p>
            <a:pPr marL="0" indent="0">
              <a:buNone/>
            </a:pPr>
            <a:endParaRPr lang="en-GB" sz="2200" dirty="0">
              <a:cs typeface="Calibri"/>
            </a:endParaRPr>
          </a:p>
          <a:p>
            <a:pPr marL="0" indent="0">
              <a:buNone/>
            </a:pPr>
            <a:r>
              <a:rPr lang="en-GB" sz="2200" dirty="0">
                <a:cs typeface="Calibri"/>
              </a:rPr>
              <a:t>They use the concept of having larger goals with more specific objectives which one complete obtain the goal. </a:t>
            </a:r>
          </a:p>
        </p:txBody>
      </p:sp>
      <p:pic>
        <p:nvPicPr>
          <p:cNvPr id="6" name="Audio 5">
            <a:hlinkClick r:id="" action="ppaction://media"/>
            <a:extLst>
              <a:ext uri="{FF2B5EF4-FFF2-40B4-BE49-F238E27FC236}">
                <a16:creationId xmlns:a16="http://schemas.microsoft.com/office/drawing/2014/main" id="{AFD98D54-B460-4758-A389-309BD3406F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513510617"/>
      </p:ext>
    </p:extLst>
  </p:cSld>
  <p:clrMapOvr>
    <a:masterClrMapping/>
  </p:clrMapOvr>
  <mc:AlternateContent xmlns:mc="http://schemas.openxmlformats.org/markup-compatibility/2006">
    <mc:Choice xmlns:p14="http://schemas.microsoft.com/office/powerpoint/2010/main" Requires="p14">
      <p:transition spd="slow" p14:dur="2000" advTm="72276"/>
    </mc:Choice>
    <mc:Fallback>
      <p:transition spd="slow" advTm="72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6DE38C-AAED-46F9-A8EC-F351D2D8091D}"/>
              </a:ext>
            </a:extLst>
          </p:cNvPr>
          <p:cNvSpPr>
            <a:spLocks noGrp="1"/>
          </p:cNvSpPr>
          <p:nvPr>
            <p:ph type="title"/>
          </p:nvPr>
        </p:nvSpPr>
        <p:spPr>
          <a:xfrm>
            <a:off x="1808669" y="822815"/>
            <a:ext cx="3722933" cy="2181133"/>
          </a:xfrm>
          <a:ln w="25400" cap="sq">
            <a:solidFill>
              <a:srgbClr val="FFFFFF"/>
            </a:solidFill>
            <a:miter lim="800000"/>
          </a:ln>
        </p:spPr>
        <p:txBody>
          <a:bodyPr wrap="square">
            <a:normAutofit/>
          </a:bodyPr>
          <a:lstStyle/>
          <a:p>
            <a:pPr algn="ctr"/>
            <a:r>
              <a:rPr lang="en-GB" sz="4800" dirty="0">
                <a:solidFill>
                  <a:srgbClr val="FFFFFF"/>
                </a:solidFill>
              </a:rPr>
              <a:t>SWOT</a:t>
            </a:r>
            <a:br>
              <a:rPr lang="en-GB" sz="4800" dirty="0">
                <a:solidFill>
                  <a:srgbClr val="FFFFFF"/>
                </a:solidFill>
              </a:rPr>
            </a:br>
            <a:r>
              <a:rPr lang="en-GB" sz="4800" dirty="0">
                <a:solidFill>
                  <a:srgbClr val="FFFFFF"/>
                </a:solidFill>
              </a:rPr>
              <a:t>Analysis </a:t>
            </a:r>
          </a:p>
        </p:txBody>
      </p:sp>
      <p:sp>
        <p:nvSpPr>
          <p:cNvPr id="13" name="Rectangle 12">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D96347-F5D9-461F-92FB-7E3999A1B3DD}"/>
              </a:ext>
            </a:extLst>
          </p:cNvPr>
          <p:cNvSpPr>
            <a:spLocks noGrp="1"/>
          </p:cNvSpPr>
          <p:nvPr>
            <p:ph sz="half" idx="1"/>
          </p:nvPr>
        </p:nvSpPr>
        <p:spPr>
          <a:xfrm>
            <a:off x="6574536" y="640080"/>
            <a:ext cx="5053066" cy="2546604"/>
          </a:xfrm>
        </p:spPr>
        <p:txBody>
          <a:bodyPr>
            <a:normAutofit/>
          </a:bodyPr>
          <a:lstStyle/>
          <a:p>
            <a:r>
              <a:rPr lang="en-GB" sz="2000" dirty="0"/>
              <a:t>Strengths – Excellent brand recognition, strong financial performance, Impressive portfolio of brands, highly diverse brands covering a number of demographics and strong global production and sales.</a:t>
            </a:r>
          </a:p>
          <a:p>
            <a:r>
              <a:rPr lang="en-GB" sz="2000" dirty="0"/>
              <a:t>Weaknesses - tainted reputation, weak global marketing plan, emission scandals.</a:t>
            </a:r>
          </a:p>
        </p:txBody>
      </p:sp>
      <p:sp>
        <p:nvSpPr>
          <p:cNvPr id="4" name="Content Placeholder 3">
            <a:extLst>
              <a:ext uri="{FF2B5EF4-FFF2-40B4-BE49-F238E27FC236}">
                <a16:creationId xmlns:a16="http://schemas.microsoft.com/office/drawing/2014/main" id="{F3DDB46D-323B-45A6-8BC7-EFE54AD4F8FF}"/>
              </a:ext>
            </a:extLst>
          </p:cNvPr>
          <p:cNvSpPr>
            <a:spLocks noGrp="1"/>
          </p:cNvSpPr>
          <p:nvPr>
            <p:ph sz="half" idx="2"/>
          </p:nvPr>
        </p:nvSpPr>
        <p:spPr>
          <a:xfrm>
            <a:off x="6570204" y="3671315"/>
            <a:ext cx="5057398" cy="2546605"/>
          </a:xfrm>
        </p:spPr>
        <p:txBody>
          <a:bodyPr>
            <a:normAutofit/>
          </a:bodyPr>
          <a:lstStyle/>
          <a:p>
            <a:r>
              <a:rPr lang="en-GB" sz="2000" dirty="0"/>
              <a:t>Opportunities – Electric cars, diversify for the modern generation e.g. app for car sharing with other Volkswagen group owners, emerging markets such as autonomous cars.</a:t>
            </a:r>
          </a:p>
          <a:p>
            <a:r>
              <a:rPr lang="en-GB" sz="2000" dirty="0"/>
              <a:t>Threats – Increased competition, more stringent environmental regulations, global recession, trade negotiations.  </a:t>
            </a:r>
          </a:p>
        </p:txBody>
      </p:sp>
      <p:sp>
        <p:nvSpPr>
          <p:cNvPr id="5" name="Rectangle 4">
            <a:extLst>
              <a:ext uri="{FF2B5EF4-FFF2-40B4-BE49-F238E27FC236}">
                <a16:creationId xmlns:a16="http://schemas.microsoft.com/office/drawing/2014/main" id="{35D6BE2D-346F-49E9-8BE4-2CC9D0D4667B}"/>
              </a:ext>
            </a:extLst>
          </p:cNvPr>
          <p:cNvSpPr/>
          <p:nvPr/>
        </p:nvSpPr>
        <p:spPr>
          <a:xfrm>
            <a:off x="1789043" y="4479235"/>
            <a:ext cx="3843288" cy="1577008"/>
          </a:xfrm>
          <a:prstGeom prst="rect">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0" i="0" dirty="0">
                <a:solidFill>
                  <a:schemeClr val="bg1"/>
                </a:solidFill>
                <a:effectLst/>
                <a:latin typeface="Open Sans"/>
              </a:rPr>
              <a:t>(Parker, 2020)</a:t>
            </a:r>
            <a:endParaRPr lang="en-GB" dirty="0">
              <a:solidFill>
                <a:schemeClr val="bg1"/>
              </a:solidFill>
            </a:endParaRPr>
          </a:p>
        </p:txBody>
      </p:sp>
      <p:pic>
        <p:nvPicPr>
          <p:cNvPr id="7" name="Audio 6">
            <a:hlinkClick r:id="" action="ppaction://media"/>
            <a:extLst>
              <a:ext uri="{FF2B5EF4-FFF2-40B4-BE49-F238E27FC236}">
                <a16:creationId xmlns:a16="http://schemas.microsoft.com/office/drawing/2014/main" id="{C8D29E02-A338-4AF4-9509-B673ECD9B9E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348137778"/>
      </p:ext>
    </p:extLst>
  </p:cSld>
  <p:clrMapOvr>
    <a:masterClrMapping/>
  </p:clrMapOvr>
  <mc:AlternateContent xmlns:mc="http://schemas.openxmlformats.org/markup-compatibility/2006">
    <mc:Choice xmlns:p14="http://schemas.microsoft.com/office/powerpoint/2010/main" Requires="p14">
      <p:transition spd="slow" p14:dur="2000" advTm="70737"/>
    </mc:Choice>
    <mc:Fallback>
      <p:transition spd="slow" advTm="707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8A34926-B526-4859-812F-6EE398CFA719}"/>
              </a:ext>
            </a:extLst>
          </p:cNvPr>
          <p:cNvSpPr>
            <a:spLocks noGrp="1"/>
          </p:cNvSpPr>
          <p:nvPr>
            <p:ph type="title"/>
          </p:nvPr>
        </p:nvSpPr>
        <p:spPr>
          <a:xfrm>
            <a:off x="838200" y="365125"/>
            <a:ext cx="10515600" cy="1325563"/>
          </a:xfrm>
        </p:spPr>
        <p:txBody>
          <a:bodyPr>
            <a:normAutofit/>
          </a:bodyPr>
          <a:lstStyle/>
          <a:p>
            <a:r>
              <a:rPr lang="en-GB" dirty="0">
                <a:cs typeface="Calibri Light"/>
              </a:rPr>
              <a:t>PESTLE - </a:t>
            </a:r>
            <a:r>
              <a:rPr lang="en-GB" b="0" i="0" dirty="0">
                <a:solidFill>
                  <a:srgbClr val="000000"/>
                </a:solidFill>
                <a:effectLst/>
                <a:latin typeface="Open Sans"/>
              </a:rPr>
              <a:t>(Bush, 2021)</a:t>
            </a:r>
            <a:r>
              <a:rPr lang="en-GB" dirty="0">
                <a:cs typeface="Calibri Light"/>
              </a:rPr>
              <a:t> </a:t>
            </a:r>
            <a:endParaRPr lang="en-GB" dirty="0"/>
          </a:p>
        </p:txBody>
      </p:sp>
      <p:graphicFrame>
        <p:nvGraphicFramePr>
          <p:cNvPr id="5" name="Content Placeholder 2">
            <a:extLst>
              <a:ext uri="{FF2B5EF4-FFF2-40B4-BE49-F238E27FC236}">
                <a16:creationId xmlns:a16="http://schemas.microsoft.com/office/drawing/2014/main" id="{87A220E3-FACC-405A-BA7E-4F52F3225D20}"/>
              </a:ext>
            </a:extLst>
          </p:cNvPr>
          <p:cNvGraphicFramePr>
            <a:graphicFrameLocks noGrp="1"/>
          </p:cNvGraphicFramePr>
          <p:nvPr>
            <p:ph idx="1"/>
            <p:extLst>
              <p:ext uri="{D42A27DB-BD31-4B8C-83A1-F6EECF244321}">
                <p14:modId xmlns:p14="http://schemas.microsoft.com/office/powerpoint/2010/main" val="38800752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7DA67C7D-EC7B-4AED-B9FA-FA207BA8D6B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246744576"/>
      </p:ext>
    </p:extLst>
  </p:cSld>
  <p:clrMapOvr>
    <a:masterClrMapping/>
  </p:clrMapOvr>
  <mc:AlternateContent xmlns:mc="http://schemas.openxmlformats.org/markup-compatibility/2006">
    <mc:Choice xmlns:p14="http://schemas.microsoft.com/office/powerpoint/2010/main" Requires="p14">
      <p:transition spd="slow" p14:dur="2000" advTm="62819"/>
    </mc:Choice>
    <mc:Fallback>
      <p:transition spd="slow" advTm="62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6A10C-5B10-4A85-9C6C-9CFFF8CB6C79}"/>
              </a:ext>
            </a:extLst>
          </p:cNvPr>
          <p:cNvSpPr>
            <a:spLocks noGrp="1"/>
          </p:cNvSpPr>
          <p:nvPr>
            <p:ph type="title"/>
          </p:nvPr>
        </p:nvSpPr>
        <p:spPr>
          <a:xfrm>
            <a:off x="838200" y="365125"/>
            <a:ext cx="10515600" cy="1325563"/>
          </a:xfrm>
        </p:spPr>
        <p:txBody>
          <a:bodyPr>
            <a:normAutofit/>
          </a:bodyPr>
          <a:lstStyle/>
          <a:p>
            <a:r>
              <a:rPr lang="en-GB" sz="4200" dirty="0">
                <a:cs typeface="Calibri Light"/>
              </a:rPr>
              <a:t>Approaches to Organisation and Management - the approach. </a:t>
            </a:r>
            <a:endParaRPr lang="en-GB" sz="42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7C3E84-E8F9-461C-AE13-3BD348DDADA7}"/>
              </a:ext>
            </a:extLst>
          </p:cNvPr>
          <p:cNvSpPr>
            <a:spLocks noGrp="1"/>
          </p:cNvSpPr>
          <p:nvPr>
            <p:ph idx="1"/>
          </p:nvPr>
        </p:nvSpPr>
        <p:spPr>
          <a:xfrm>
            <a:off x="838200" y="1929384"/>
            <a:ext cx="10515600" cy="4251960"/>
          </a:xfrm>
        </p:spPr>
        <p:txBody>
          <a:bodyPr>
            <a:normAutofit/>
          </a:bodyPr>
          <a:lstStyle/>
          <a:p>
            <a:r>
              <a:rPr lang="en-GB" sz="2200" u="sng" dirty="0"/>
              <a:t>Classical management theory – Scientific management </a:t>
            </a:r>
          </a:p>
          <a:p>
            <a:r>
              <a:rPr lang="en-GB" sz="2200" dirty="0"/>
              <a:t>One way to complete the task and must be followed. </a:t>
            </a:r>
          </a:p>
          <a:p>
            <a:r>
              <a:rPr lang="en-GB" sz="2200" dirty="0"/>
              <a:t>Suited to most departments in the organisation but not all. </a:t>
            </a:r>
          </a:p>
          <a:p>
            <a:r>
              <a:rPr lang="en-GB" sz="2200" dirty="0"/>
              <a:t>Including but not limited to manufacturing, logistics and finance.</a:t>
            </a:r>
          </a:p>
          <a:p>
            <a:r>
              <a:rPr lang="en-GB" sz="2200" u="sng" dirty="0"/>
              <a:t>Behaviour management theory. </a:t>
            </a:r>
          </a:p>
          <a:p>
            <a:r>
              <a:rPr lang="en-GB" sz="2200" dirty="0"/>
              <a:t>Focuses on the employee and their own ideas and thoughts more so than above. </a:t>
            </a:r>
          </a:p>
          <a:p>
            <a:r>
              <a:rPr lang="en-GB" sz="2200" dirty="0"/>
              <a:t>Provides more freedom to the staff.</a:t>
            </a:r>
          </a:p>
          <a:p>
            <a:r>
              <a:rPr lang="en-GB" sz="2200" dirty="0"/>
              <a:t>Suited in departments where creativity is required. </a:t>
            </a:r>
          </a:p>
          <a:p>
            <a:r>
              <a:rPr lang="en-GB" sz="2200" dirty="0"/>
              <a:t>Used in product design and marketing. </a:t>
            </a:r>
          </a:p>
          <a:p>
            <a:r>
              <a:rPr lang="en-GB" sz="1600" b="0" i="0" dirty="0">
                <a:solidFill>
                  <a:srgbClr val="000000"/>
                </a:solidFill>
                <a:effectLst/>
                <a:latin typeface="Open Sans"/>
              </a:rPr>
              <a:t>(</a:t>
            </a:r>
            <a:r>
              <a:rPr lang="en-GB" sz="1600" b="0" i="0" dirty="0" err="1">
                <a:solidFill>
                  <a:srgbClr val="000000"/>
                </a:solidFill>
                <a:effectLst/>
                <a:latin typeface="Open Sans"/>
              </a:rPr>
              <a:t>Antonie</a:t>
            </a:r>
            <a:r>
              <a:rPr lang="en-GB" sz="1600" b="0" i="0" dirty="0">
                <a:solidFill>
                  <a:srgbClr val="000000"/>
                </a:solidFill>
                <a:effectLst/>
                <a:latin typeface="Open Sans"/>
              </a:rPr>
              <a:t>, n.d.)</a:t>
            </a:r>
            <a:endParaRPr lang="en-GB" sz="2200" dirty="0"/>
          </a:p>
        </p:txBody>
      </p:sp>
      <p:pic>
        <p:nvPicPr>
          <p:cNvPr id="11" name="Audio 10">
            <a:hlinkClick r:id="" action="ppaction://media"/>
            <a:extLst>
              <a:ext uri="{FF2B5EF4-FFF2-40B4-BE49-F238E27FC236}">
                <a16:creationId xmlns:a16="http://schemas.microsoft.com/office/drawing/2014/main" id="{B9114D2B-F4B4-42B5-9F45-F4123089FE9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979129162"/>
      </p:ext>
    </p:extLst>
  </p:cSld>
  <p:clrMapOvr>
    <a:masterClrMapping/>
  </p:clrMapOvr>
  <mc:AlternateContent xmlns:mc="http://schemas.openxmlformats.org/markup-compatibility/2006">
    <mc:Choice xmlns:p14="http://schemas.microsoft.com/office/powerpoint/2010/main" Requires="p14">
      <p:transition spd="slow" p14:dur="2000" advTm="55642"/>
    </mc:Choice>
    <mc:Fallback>
      <p:transition spd="slow" advTm="55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8261EA-04CB-4D72-9BAE-F2691548ED45}"/>
              </a:ext>
            </a:extLst>
          </p:cNvPr>
          <p:cNvSpPr>
            <a:spLocks noGrp="1"/>
          </p:cNvSpPr>
          <p:nvPr>
            <p:ph type="title"/>
          </p:nvPr>
        </p:nvSpPr>
        <p:spPr>
          <a:xfrm>
            <a:off x="841248" y="548640"/>
            <a:ext cx="3600860" cy="5431536"/>
          </a:xfrm>
        </p:spPr>
        <p:txBody>
          <a:bodyPr>
            <a:normAutofit/>
          </a:bodyPr>
          <a:lstStyle/>
          <a:p>
            <a:r>
              <a:rPr lang="en-GB" sz="4200" dirty="0">
                <a:ea typeface="+mj-lt"/>
                <a:cs typeface="+mj-lt"/>
              </a:rPr>
              <a:t>Approaches to Organisation and Management - why the approach. </a:t>
            </a:r>
            <a:endParaRPr lang="en-US" sz="4200" dirty="0">
              <a:ea typeface="+mj-lt"/>
              <a:cs typeface="+mj-lt"/>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E279604-737E-493A-8DB9-699A04C396D3}"/>
              </a:ext>
            </a:extLst>
          </p:cNvPr>
          <p:cNvSpPr>
            <a:spLocks noGrp="1"/>
          </p:cNvSpPr>
          <p:nvPr>
            <p:ph idx="1"/>
          </p:nvPr>
        </p:nvSpPr>
        <p:spPr>
          <a:xfrm>
            <a:off x="5126418" y="552091"/>
            <a:ext cx="6224335" cy="5431536"/>
          </a:xfrm>
        </p:spPr>
        <p:txBody>
          <a:bodyPr anchor="ctr">
            <a:normAutofit/>
          </a:bodyPr>
          <a:lstStyle/>
          <a:p>
            <a:r>
              <a:rPr lang="en-GB" sz="2200" dirty="0"/>
              <a:t>There is a need for the hybrid style used in the organisation due to the diversity in tasks, nature of tasks and requirements of the staff. </a:t>
            </a:r>
          </a:p>
          <a:p>
            <a:r>
              <a:rPr lang="en-GB" sz="2200" dirty="0"/>
              <a:t>One style would prevent or limit staff in one department but be perfect or essential for another. </a:t>
            </a:r>
          </a:p>
          <a:p>
            <a:r>
              <a:rPr lang="en-GB" sz="2200" dirty="0"/>
              <a:t>In one part of the business everything has to be the same, has to be controlled and is a science. </a:t>
            </a:r>
          </a:p>
          <a:p>
            <a:r>
              <a:rPr lang="en-GB" sz="2200" dirty="0"/>
              <a:t>In other aspects it is an art with more freedom to design and be creative.</a:t>
            </a:r>
          </a:p>
          <a:p>
            <a:r>
              <a:rPr lang="en-GB" sz="2400" dirty="0"/>
              <a:t>One style would allow one aspect to flourish and then constrain or stifle another aspect.   </a:t>
            </a:r>
            <a:endParaRPr lang="en-GB" sz="2200" dirty="0"/>
          </a:p>
          <a:p>
            <a:r>
              <a:rPr lang="en-GB" sz="1600" b="0" i="0" dirty="0">
                <a:solidFill>
                  <a:srgbClr val="000000"/>
                </a:solidFill>
                <a:effectLst/>
                <a:latin typeface="Open Sans"/>
              </a:rPr>
              <a:t>(</a:t>
            </a:r>
            <a:r>
              <a:rPr lang="en-GB" sz="1600" b="0" i="0" dirty="0" err="1">
                <a:solidFill>
                  <a:srgbClr val="000000"/>
                </a:solidFill>
                <a:effectLst/>
                <a:latin typeface="Open Sans"/>
              </a:rPr>
              <a:t>Antonie</a:t>
            </a:r>
            <a:r>
              <a:rPr lang="en-GB" sz="1600" b="0" i="0" dirty="0">
                <a:solidFill>
                  <a:srgbClr val="000000"/>
                </a:solidFill>
                <a:effectLst/>
                <a:latin typeface="Open Sans"/>
              </a:rPr>
              <a:t>, n.d.)</a:t>
            </a:r>
            <a:endParaRPr lang="en-GB" sz="2200" dirty="0"/>
          </a:p>
        </p:txBody>
      </p:sp>
      <p:pic>
        <p:nvPicPr>
          <p:cNvPr id="5" name="Audio 4">
            <a:hlinkClick r:id="" action="ppaction://media"/>
            <a:extLst>
              <a:ext uri="{FF2B5EF4-FFF2-40B4-BE49-F238E27FC236}">
                <a16:creationId xmlns:a16="http://schemas.microsoft.com/office/drawing/2014/main" id="{7B6BE0D6-50B9-4DB7-8C90-528A915987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889013552"/>
      </p:ext>
    </p:extLst>
  </p:cSld>
  <p:clrMapOvr>
    <a:masterClrMapping/>
  </p:clrMapOvr>
  <mc:AlternateContent xmlns:mc="http://schemas.openxmlformats.org/markup-compatibility/2006">
    <mc:Choice xmlns:p14="http://schemas.microsoft.com/office/powerpoint/2010/main" Requires="p14">
      <p:transition spd="slow" p14:dur="2000" advTm="65961"/>
    </mc:Choice>
    <mc:Fallback>
      <p:transition spd="slow" advTm="659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ACD7E4-17D9-4252-A5B6-99E3505F0695}"/>
              </a:ext>
            </a:extLst>
          </p:cNvPr>
          <p:cNvSpPr>
            <a:spLocks noGrp="1"/>
          </p:cNvSpPr>
          <p:nvPr>
            <p:ph type="title"/>
          </p:nvPr>
        </p:nvSpPr>
        <p:spPr>
          <a:xfrm>
            <a:off x="686834" y="591344"/>
            <a:ext cx="3200400" cy="5585619"/>
          </a:xfrm>
        </p:spPr>
        <p:txBody>
          <a:bodyPr>
            <a:normAutofit/>
          </a:bodyPr>
          <a:lstStyle/>
          <a:p>
            <a:r>
              <a:rPr lang="en-GB">
                <a:solidFill>
                  <a:srgbClr val="FFFFFF"/>
                </a:solidFill>
                <a:cs typeface="Calibri Light"/>
              </a:rPr>
              <a:t>Leadership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EA34A78-2AEE-4774-8A1F-379B290EDC91}"/>
              </a:ext>
            </a:extLst>
          </p:cNvPr>
          <p:cNvSpPr>
            <a:spLocks noGrp="1"/>
          </p:cNvSpPr>
          <p:nvPr>
            <p:ph idx="1"/>
          </p:nvPr>
        </p:nvSpPr>
        <p:spPr>
          <a:xfrm>
            <a:off x="4447308" y="591344"/>
            <a:ext cx="6906491" cy="5585619"/>
          </a:xfrm>
        </p:spPr>
        <p:txBody>
          <a:bodyPr anchor="ctr">
            <a:normAutofit/>
          </a:bodyPr>
          <a:lstStyle/>
          <a:p>
            <a:r>
              <a:rPr lang="en-GB" sz="2600" dirty="0"/>
              <a:t>In the past the leaders in Volkswagen have been seen to use an authoritarian style of leadership, </a:t>
            </a:r>
            <a:r>
              <a:rPr lang="en-GB" sz="2600" b="0" i="0" dirty="0">
                <a:effectLst/>
                <a:latin typeface="Open Sans"/>
              </a:rPr>
              <a:t>(Guardian, 2015).</a:t>
            </a:r>
          </a:p>
          <a:p>
            <a:r>
              <a:rPr lang="en-GB" sz="2600" dirty="0">
                <a:latin typeface="Open Sans"/>
              </a:rPr>
              <a:t>They found this to be however, a huge issue.</a:t>
            </a:r>
          </a:p>
          <a:p>
            <a:r>
              <a:rPr lang="en-GB" sz="2600" dirty="0">
                <a:latin typeface="Open Sans"/>
              </a:rPr>
              <a:t>It was the style used during the scandal surrounding the emissions issue.</a:t>
            </a:r>
          </a:p>
          <a:p>
            <a:r>
              <a:rPr lang="en-GB" sz="2600" dirty="0">
                <a:latin typeface="Open Sans"/>
              </a:rPr>
              <a:t>They have now adopted a mainly democratic style of leadership. </a:t>
            </a:r>
          </a:p>
          <a:p>
            <a:r>
              <a:rPr lang="en-GB" sz="2600" dirty="0">
                <a:latin typeface="Open Sans"/>
              </a:rPr>
              <a:t>There is a culture where employees are encouraged to provide input and question the management in order to ensure the best for the business. </a:t>
            </a:r>
            <a:endParaRPr lang="en-GB" sz="2600" dirty="0"/>
          </a:p>
        </p:txBody>
      </p:sp>
      <p:pic>
        <p:nvPicPr>
          <p:cNvPr id="6" name="Audio 5">
            <a:hlinkClick r:id="" action="ppaction://media"/>
            <a:extLst>
              <a:ext uri="{FF2B5EF4-FFF2-40B4-BE49-F238E27FC236}">
                <a16:creationId xmlns:a16="http://schemas.microsoft.com/office/drawing/2014/main" id="{58E306D5-B5FD-4856-9543-7F2C7EEE0C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054776709"/>
      </p:ext>
    </p:extLst>
  </p:cSld>
  <p:clrMapOvr>
    <a:masterClrMapping/>
  </p:clrMapOvr>
  <mc:AlternateContent xmlns:mc="http://schemas.openxmlformats.org/markup-compatibility/2006">
    <mc:Choice xmlns:p14="http://schemas.microsoft.com/office/powerpoint/2010/main" Requires="p14">
      <p:transition spd="slow" p14:dur="2000" advTm="47531"/>
    </mc:Choice>
    <mc:Fallback>
      <p:transition spd="slow" advTm="47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1C0AE1F-89FA-432D-A3E1-570249C9ABA0}"/>
              </a:ext>
            </a:extLst>
          </p:cNvPr>
          <p:cNvSpPr>
            <a:spLocks noGrp="1"/>
          </p:cNvSpPr>
          <p:nvPr>
            <p:ph type="title"/>
          </p:nvPr>
        </p:nvSpPr>
        <p:spPr>
          <a:xfrm>
            <a:off x="838200" y="365125"/>
            <a:ext cx="10515600" cy="1325563"/>
          </a:xfrm>
        </p:spPr>
        <p:txBody>
          <a:bodyPr>
            <a:normAutofit/>
          </a:bodyPr>
          <a:lstStyle/>
          <a:p>
            <a:r>
              <a:rPr lang="en-US" dirty="0"/>
              <a:t>The Teams in Volkswagen</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27FF571-D16B-45B3-BCA2-CC20C3F69FE7}"/>
              </a:ext>
            </a:extLst>
          </p:cNvPr>
          <p:cNvSpPr>
            <a:spLocks noGrp="1"/>
          </p:cNvSpPr>
          <p:nvPr>
            <p:ph idx="1"/>
          </p:nvPr>
        </p:nvSpPr>
        <p:spPr>
          <a:xfrm>
            <a:off x="838200" y="1825625"/>
            <a:ext cx="10515600" cy="4351338"/>
          </a:xfrm>
        </p:spPr>
        <p:txBody>
          <a:bodyPr>
            <a:normAutofit/>
          </a:bodyPr>
          <a:lstStyle/>
          <a:p>
            <a:r>
              <a:rPr lang="en-GB" sz="2600"/>
              <a:t>Formal - </a:t>
            </a:r>
            <a:r>
              <a:rPr lang="en-GB" sz="2600" b="0" i="0">
                <a:effectLst/>
                <a:latin typeface="Open Sans"/>
              </a:rPr>
              <a:t>(Volkswagen AG, 2019) implies that Volkswagen use extremely formal teams. Their teams form part of their structure and each member has distinct roles and responsibilities to fulfil. </a:t>
            </a:r>
            <a:endParaRPr lang="en-GB" sz="2600"/>
          </a:p>
          <a:p>
            <a:r>
              <a:rPr lang="en-GB" sz="2600"/>
              <a:t>Externally – Volkswagen can be seen to team up with a number of organisations. </a:t>
            </a:r>
            <a:r>
              <a:rPr lang="en-GB" sz="2600" b="0" i="0">
                <a:effectLst/>
                <a:latin typeface="Open Sans"/>
              </a:rPr>
              <a:t>(Microsoft Centre, 2021) explain how the two organisations have formed a team to work on the automation of cars. </a:t>
            </a:r>
          </a:p>
          <a:p>
            <a:r>
              <a:rPr lang="en-GB" sz="2600"/>
              <a:t>Virtual – Volkswagen are now using and planning to create more virtual teams in their organisation. This is due to the globalisation of their organisation as well as the futurisation of demands from workers. </a:t>
            </a:r>
            <a:r>
              <a:rPr lang="en-GB" sz="2600" b="0" i="0">
                <a:effectLst/>
                <a:latin typeface="Open Sans"/>
              </a:rPr>
              <a:t>(Steele, 2021)</a:t>
            </a:r>
            <a:endParaRPr lang="en-GB" sz="2600"/>
          </a:p>
        </p:txBody>
      </p:sp>
      <p:pic>
        <p:nvPicPr>
          <p:cNvPr id="5" name="Audio 4">
            <a:hlinkClick r:id="" action="ppaction://media"/>
            <a:extLst>
              <a:ext uri="{FF2B5EF4-FFF2-40B4-BE49-F238E27FC236}">
                <a16:creationId xmlns:a16="http://schemas.microsoft.com/office/drawing/2014/main" id="{6646C098-C4BF-49CD-B40A-65113200AC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488605386"/>
      </p:ext>
    </p:extLst>
  </p:cSld>
  <p:clrMapOvr>
    <a:masterClrMapping/>
  </p:clrMapOvr>
  <mc:AlternateContent xmlns:mc="http://schemas.openxmlformats.org/markup-compatibility/2006">
    <mc:Choice xmlns:p14="http://schemas.microsoft.com/office/powerpoint/2010/main" Requires="p14">
      <p:transition spd="slow" p14:dur="2000" advTm="89065"/>
    </mc:Choice>
    <mc:Fallback>
      <p:transition spd="slow" advTm="89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F33D1E-FB76-4AA5-B488-1CFB2541A32F}"/>
              </a:ext>
            </a:extLst>
          </p:cNvPr>
          <p:cNvSpPr>
            <a:spLocks noGrp="1"/>
          </p:cNvSpPr>
          <p:nvPr>
            <p:ph type="title"/>
          </p:nvPr>
        </p:nvSpPr>
        <p:spPr>
          <a:xfrm>
            <a:off x="841248" y="548640"/>
            <a:ext cx="3600860" cy="5431536"/>
          </a:xfrm>
        </p:spPr>
        <p:txBody>
          <a:bodyPr>
            <a:normAutofit/>
          </a:bodyPr>
          <a:lstStyle/>
          <a:p>
            <a:r>
              <a:rPr lang="en-US" sz="5400" dirty="0"/>
              <a:t>Belbin and Tuckman</a:t>
            </a:r>
            <a:endParaRPr lang="en-GB" sz="54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556618-2226-40DA-8FE3-1FD2FE1EED3D}"/>
              </a:ext>
            </a:extLst>
          </p:cNvPr>
          <p:cNvSpPr>
            <a:spLocks noGrp="1"/>
          </p:cNvSpPr>
          <p:nvPr>
            <p:ph idx="1"/>
          </p:nvPr>
        </p:nvSpPr>
        <p:spPr>
          <a:xfrm>
            <a:off x="5126418" y="552091"/>
            <a:ext cx="6224335" cy="5431536"/>
          </a:xfrm>
        </p:spPr>
        <p:txBody>
          <a:bodyPr anchor="ctr">
            <a:normAutofit/>
          </a:bodyPr>
          <a:lstStyle/>
          <a:p>
            <a:r>
              <a:rPr lang="en-US" sz="2200"/>
              <a:t>Belbin - </a:t>
            </a:r>
            <a:r>
              <a:rPr lang="en-GB" sz="2200" b="0" i="0">
                <a:effectLst/>
                <a:latin typeface="Open Sans"/>
              </a:rPr>
              <a:t>(Euro News, 2018)</a:t>
            </a:r>
            <a:r>
              <a:rPr lang="en-US" sz="2200" b="0" i="0">
                <a:effectLst/>
                <a:latin typeface="Open Sans"/>
              </a:rPr>
              <a:t>, Volkswagen have split their business into three different teams. This bein</a:t>
            </a:r>
            <a:r>
              <a:rPr lang="en-US" sz="2200">
                <a:latin typeface="Open Sans"/>
              </a:rPr>
              <a:t>g volume, premium and super premium. Within each of these teams there are a number of different members fulfilling a number of roles. Within each team, Belbins different roles are all filled. The different roles are all present within each team. </a:t>
            </a:r>
          </a:p>
          <a:p>
            <a:r>
              <a:rPr lang="en-US" sz="2200">
                <a:latin typeface="Open Sans"/>
              </a:rPr>
              <a:t>Tuckmans - </a:t>
            </a:r>
            <a:r>
              <a:rPr lang="en-GB" sz="2200" b="0" i="0">
                <a:effectLst/>
                <a:latin typeface="Open Sans"/>
              </a:rPr>
              <a:t>(Euro News, 2018)</a:t>
            </a:r>
            <a:r>
              <a:rPr lang="en-US" sz="2200" b="0" i="0">
                <a:effectLst/>
                <a:latin typeface="Open Sans"/>
              </a:rPr>
              <a:t> </a:t>
            </a:r>
            <a:r>
              <a:rPr lang="en-US" sz="2200">
                <a:latin typeface="Open Sans"/>
              </a:rPr>
              <a:t>Recently Volkswagen has undergone a major restructuring. After the emissions scandal, Volkswagen created new teams with new leaders. They followed the 5 stage model in creating their new teams. </a:t>
            </a:r>
            <a:endParaRPr lang="en-GB" sz="2200"/>
          </a:p>
        </p:txBody>
      </p:sp>
      <p:pic>
        <p:nvPicPr>
          <p:cNvPr id="7" name="Audio 6">
            <a:hlinkClick r:id="" action="ppaction://media"/>
            <a:extLst>
              <a:ext uri="{FF2B5EF4-FFF2-40B4-BE49-F238E27FC236}">
                <a16:creationId xmlns:a16="http://schemas.microsoft.com/office/drawing/2014/main" id="{F8B31FA4-88EA-447E-B552-76888EAC8AC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292615820"/>
      </p:ext>
    </p:extLst>
  </p:cSld>
  <p:clrMapOvr>
    <a:masterClrMapping/>
  </p:clrMapOvr>
  <mc:AlternateContent xmlns:mc="http://schemas.openxmlformats.org/markup-compatibility/2006">
    <mc:Choice xmlns:p14="http://schemas.microsoft.com/office/powerpoint/2010/main" Requires="p14">
      <p:transition spd="slow" p14:dur="2000" advTm="82056"/>
    </mc:Choice>
    <mc:Fallback>
      <p:transition spd="slow" advTm="82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65AEC9-739D-41C2-8655-4A5766EDE733}"/>
              </a:ext>
            </a:extLst>
          </p:cNvPr>
          <p:cNvSpPr>
            <a:spLocks noGrp="1"/>
          </p:cNvSpPr>
          <p:nvPr>
            <p:ph type="title"/>
          </p:nvPr>
        </p:nvSpPr>
        <p:spPr>
          <a:xfrm>
            <a:off x="635000" y="640823"/>
            <a:ext cx="3418659" cy="5583148"/>
          </a:xfrm>
        </p:spPr>
        <p:txBody>
          <a:bodyPr anchor="ctr">
            <a:normAutofit/>
          </a:bodyPr>
          <a:lstStyle/>
          <a:p>
            <a:r>
              <a:rPr lang="en-GB" sz="5000" dirty="0">
                <a:cs typeface="Calibri Light"/>
              </a:rPr>
              <a:t>Approaches to CSR.</a:t>
            </a:r>
            <a:br>
              <a:rPr lang="en-GB" sz="5000" dirty="0">
                <a:cs typeface="Calibri Light"/>
              </a:rPr>
            </a:br>
            <a:br>
              <a:rPr lang="en-GB" sz="5000" dirty="0">
                <a:cs typeface="Calibri Light"/>
              </a:rPr>
            </a:br>
            <a:r>
              <a:rPr lang="en-GB" sz="2400" b="0" i="0" dirty="0"/>
              <a:t>(Volkswagen Group, 2021)</a:t>
            </a:r>
            <a:br>
              <a:rPr lang="en-GB" sz="2400" dirty="0"/>
            </a:br>
            <a:endParaRPr lang="en-GB" sz="50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CC75B45-EB97-44BA-9571-1A2547FB8280}"/>
              </a:ext>
            </a:extLst>
          </p:cNvPr>
          <p:cNvGraphicFramePr>
            <a:graphicFrameLocks noGrp="1"/>
          </p:cNvGraphicFramePr>
          <p:nvPr>
            <p:ph idx="1"/>
            <p:extLst>
              <p:ext uri="{D42A27DB-BD31-4B8C-83A1-F6EECF244321}">
                <p14:modId xmlns:p14="http://schemas.microsoft.com/office/powerpoint/2010/main" val="130590940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C489CFFC-95B8-47C3-A482-42F118CD0B4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710258727"/>
      </p:ext>
    </p:extLst>
  </p:cSld>
  <p:clrMapOvr>
    <a:masterClrMapping/>
  </p:clrMapOvr>
  <mc:AlternateContent xmlns:mc="http://schemas.openxmlformats.org/markup-compatibility/2006">
    <mc:Choice xmlns:p14="http://schemas.microsoft.com/office/powerpoint/2010/main" Requires="p14">
      <p:transition spd="slow" p14:dur="2000" advTm="69451"/>
    </mc:Choice>
    <mc:Fallback>
      <p:transition spd="slow" advTm="69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32DF3D-3F59-481D-A237-77C31AD49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A61044-02FC-4A8E-B4A7-639B2A8D2E77}"/>
              </a:ext>
            </a:extLst>
          </p:cNvPr>
          <p:cNvSpPr>
            <a:spLocks noGrp="1"/>
          </p:cNvSpPr>
          <p:nvPr>
            <p:ph type="title"/>
          </p:nvPr>
        </p:nvSpPr>
        <p:spPr>
          <a:xfrm>
            <a:off x="841248" y="643467"/>
            <a:ext cx="3840480" cy="5571066"/>
          </a:xfrm>
        </p:spPr>
        <p:txBody>
          <a:bodyPr anchor="ctr">
            <a:normAutofit/>
          </a:bodyPr>
          <a:lstStyle/>
          <a:p>
            <a:r>
              <a:rPr lang="en-GB" sz="5400">
                <a:cs typeface="Calibri Light"/>
              </a:rPr>
              <a:t>Reasoning for CSR</a:t>
            </a:r>
            <a:endParaRPr lang="en-GB" sz="5400"/>
          </a:p>
        </p:txBody>
      </p:sp>
      <p:sp>
        <p:nvSpPr>
          <p:cNvPr id="10" name="Freeform: Shape 9">
            <a:extLst>
              <a:ext uri="{FF2B5EF4-FFF2-40B4-BE49-F238E27FC236}">
                <a16:creationId xmlns:a16="http://schemas.microsoft.com/office/drawing/2014/main" id="{32F02326-30C4-4095-988F-932A425AE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686" y="0"/>
            <a:ext cx="7152315" cy="6858000"/>
          </a:xfrm>
          <a:custGeom>
            <a:avLst/>
            <a:gdLst>
              <a:gd name="connsiteX0" fmla="*/ 17101 w 7152315"/>
              <a:gd name="connsiteY0" fmla="*/ 0 h 6858000"/>
              <a:gd name="connsiteX1" fmla="*/ 7152315 w 7152315"/>
              <a:gd name="connsiteY1" fmla="*/ 0 h 6858000"/>
              <a:gd name="connsiteX2" fmla="*/ 7152315 w 7152315"/>
              <a:gd name="connsiteY2" fmla="*/ 6858000 h 6858000"/>
              <a:gd name="connsiteX3" fmla="*/ 15999 w 7152315"/>
              <a:gd name="connsiteY3" fmla="*/ 6858000 h 6858000"/>
              <a:gd name="connsiteX4" fmla="*/ 9729 w 7152315"/>
              <a:gd name="connsiteY4" fmla="*/ 6734157 h 6858000"/>
              <a:gd name="connsiteX5" fmla="*/ 15819 w 7152315"/>
              <a:gd name="connsiteY5" fmla="*/ 6122264 h 6858000"/>
              <a:gd name="connsiteX6" fmla="*/ 11379 w 7152315"/>
              <a:gd name="connsiteY6" fmla="*/ 5614784 h 6858000"/>
              <a:gd name="connsiteX7" fmla="*/ 20006 w 7152315"/>
              <a:gd name="connsiteY7" fmla="*/ 5204359 h 6858000"/>
              <a:gd name="connsiteX8" fmla="*/ 16962 w 7152315"/>
              <a:gd name="connsiteY8" fmla="*/ 4811696 h 6858000"/>
              <a:gd name="connsiteX9" fmla="*/ 13409 w 7152315"/>
              <a:gd name="connsiteY9" fmla="*/ 4358135 h 6858000"/>
              <a:gd name="connsiteX10" fmla="*/ 12774 w 7152315"/>
              <a:gd name="connsiteY10" fmla="*/ 4038423 h 6858000"/>
              <a:gd name="connsiteX11" fmla="*/ 10110 w 7152315"/>
              <a:gd name="connsiteY11" fmla="*/ 3630663 h 6858000"/>
              <a:gd name="connsiteX12" fmla="*/ 16581 w 7152315"/>
              <a:gd name="connsiteY12" fmla="*/ 3275427 h 6858000"/>
              <a:gd name="connsiteX13" fmla="*/ 27872 w 7152315"/>
              <a:gd name="connsiteY13" fmla="*/ 2871219 h 6858000"/>
              <a:gd name="connsiteX14" fmla="*/ 17596 w 7152315"/>
              <a:gd name="connsiteY14" fmla="*/ 2235600 h 6858000"/>
              <a:gd name="connsiteX15" fmla="*/ 14170 w 7152315"/>
              <a:gd name="connsiteY15" fmla="*/ 1894827 h 6858000"/>
              <a:gd name="connsiteX16" fmla="*/ 11632 w 7152315"/>
              <a:gd name="connsiteY16" fmla="*/ 1603026 h 6858000"/>
              <a:gd name="connsiteX17" fmla="*/ 14551 w 7152315"/>
              <a:gd name="connsiteY17" fmla="*/ 1307799 h 6858000"/>
              <a:gd name="connsiteX18" fmla="*/ 14551 w 7152315"/>
              <a:gd name="connsiteY18" fmla="*/ 887733 h 6858000"/>
              <a:gd name="connsiteX19" fmla="*/ 849 w 7152315"/>
              <a:gd name="connsiteY19" fmla="*/ 349169 h 6858000"/>
              <a:gd name="connsiteX20" fmla="*/ 1404 w 7152315"/>
              <a:gd name="connsiteY20" fmla="*/ 1605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52315" h="6858000">
                <a:moveTo>
                  <a:pt x="17101" y="0"/>
                </a:moveTo>
                <a:lnTo>
                  <a:pt x="7152315" y="0"/>
                </a:lnTo>
                <a:lnTo>
                  <a:pt x="7152315" y="6858000"/>
                </a:lnTo>
                <a:lnTo>
                  <a:pt x="15999" y="6858000"/>
                </a:lnTo>
                <a:lnTo>
                  <a:pt x="9729" y="6734157"/>
                </a:lnTo>
                <a:cubicBezTo>
                  <a:pt x="5924" y="6530150"/>
                  <a:pt x="12521" y="6326271"/>
                  <a:pt x="15819" y="6122264"/>
                </a:cubicBezTo>
                <a:cubicBezTo>
                  <a:pt x="18484" y="5952766"/>
                  <a:pt x="-1689" y="5783013"/>
                  <a:pt x="11379" y="5614784"/>
                </a:cubicBezTo>
                <a:cubicBezTo>
                  <a:pt x="22112" y="5478259"/>
                  <a:pt x="24992" y="5341214"/>
                  <a:pt x="20006" y="5204359"/>
                </a:cubicBezTo>
                <a:cubicBezTo>
                  <a:pt x="14932" y="5073429"/>
                  <a:pt x="13917" y="4942537"/>
                  <a:pt x="16962" y="4811696"/>
                </a:cubicBezTo>
                <a:cubicBezTo>
                  <a:pt x="20640" y="4660467"/>
                  <a:pt x="16962" y="4509238"/>
                  <a:pt x="13409" y="4358135"/>
                </a:cubicBezTo>
                <a:cubicBezTo>
                  <a:pt x="10872" y="4251565"/>
                  <a:pt x="10998" y="4144994"/>
                  <a:pt x="12774" y="4038423"/>
                </a:cubicBezTo>
                <a:cubicBezTo>
                  <a:pt x="15185" y="3902545"/>
                  <a:pt x="19879" y="3766540"/>
                  <a:pt x="10110" y="3630663"/>
                </a:cubicBezTo>
                <a:cubicBezTo>
                  <a:pt x="1178" y="3512306"/>
                  <a:pt x="3347" y="3393378"/>
                  <a:pt x="16581" y="3275427"/>
                </a:cubicBezTo>
                <a:cubicBezTo>
                  <a:pt x="33403" y="3141377"/>
                  <a:pt x="37183" y="3006006"/>
                  <a:pt x="27872" y="2871219"/>
                </a:cubicBezTo>
                <a:cubicBezTo>
                  <a:pt x="11315" y="2659765"/>
                  <a:pt x="7890" y="2447486"/>
                  <a:pt x="17596" y="2235600"/>
                </a:cubicBezTo>
                <a:cubicBezTo>
                  <a:pt x="22797" y="2122038"/>
                  <a:pt x="21655" y="2008261"/>
                  <a:pt x="14170" y="1894827"/>
                </a:cubicBezTo>
                <a:cubicBezTo>
                  <a:pt x="8144" y="1797670"/>
                  <a:pt x="7294" y="1700272"/>
                  <a:pt x="11632" y="1603026"/>
                </a:cubicBezTo>
                <a:cubicBezTo>
                  <a:pt x="15566" y="1504575"/>
                  <a:pt x="17215" y="1406124"/>
                  <a:pt x="14551" y="1307799"/>
                </a:cubicBezTo>
                <a:cubicBezTo>
                  <a:pt x="10872" y="1168242"/>
                  <a:pt x="10110" y="1027798"/>
                  <a:pt x="14551" y="887733"/>
                </a:cubicBezTo>
                <a:cubicBezTo>
                  <a:pt x="20894" y="708085"/>
                  <a:pt x="3132" y="528817"/>
                  <a:pt x="849" y="349169"/>
                </a:cubicBezTo>
                <a:cubicBezTo>
                  <a:pt x="24" y="286241"/>
                  <a:pt x="-769" y="223346"/>
                  <a:pt x="1404" y="16059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5412654-7895-491C-9CAD-80C6EA5ACD13}"/>
              </a:ext>
            </a:extLst>
          </p:cNvPr>
          <p:cNvSpPr>
            <a:spLocks noGrp="1"/>
          </p:cNvSpPr>
          <p:nvPr>
            <p:ph idx="1"/>
          </p:nvPr>
        </p:nvSpPr>
        <p:spPr>
          <a:xfrm>
            <a:off x="5568696" y="643467"/>
            <a:ext cx="5788152" cy="5571066"/>
          </a:xfrm>
        </p:spPr>
        <p:txBody>
          <a:bodyPr anchor="ctr">
            <a:normAutofit/>
          </a:bodyPr>
          <a:lstStyle/>
          <a:p>
            <a:r>
              <a:rPr lang="en-GB" sz="2200" b="0" i="0" dirty="0">
                <a:solidFill>
                  <a:srgbClr val="FFFFFF"/>
                </a:solidFill>
                <a:effectLst/>
                <a:latin typeface="Open Sans"/>
              </a:rPr>
              <a:t>(Volkswagen Group, 2015) provide a list of reasons for completing their CSR activities. These include: </a:t>
            </a:r>
          </a:p>
          <a:p>
            <a:r>
              <a:rPr lang="en-GB" sz="2200" dirty="0">
                <a:solidFill>
                  <a:srgbClr val="FFFFFF"/>
                </a:solidFill>
                <a:latin typeface="Open Sans"/>
              </a:rPr>
              <a:t>Create enduring value.</a:t>
            </a:r>
          </a:p>
          <a:p>
            <a:r>
              <a:rPr lang="en-GB" sz="2200" b="0" i="0" dirty="0">
                <a:solidFill>
                  <a:srgbClr val="FFFFFF"/>
                </a:solidFill>
                <a:effectLst/>
                <a:latin typeface="Open Sans"/>
              </a:rPr>
              <a:t>Provide </a:t>
            </a:r>
            <a:r>
              <a:rPr lang="en-GB" sz="2200" dirty="0">
                <a:solidFill>
                  <a:srgbClr val="FFFFFF"/>
                </a:solidFill>
                <a:latin typeface="Open Sans"/>
              </a:rPr>
              <a:t>good working conditions.</a:t>
            </a:r>
          </a:p>
          <a:p>
            <a:r>
              <a:rPr lang="en-GB" sz="2200" b="0" i="0" dirty="0">
                <a:solidFill>
                  <a:srgbClr val="FFFFFF"/>
                </a:solidFill>
                <a:effectLst/>
                <a:latin typeface="Open Sans"/>
              </a:rPr>
              <a:t>Handle the environment and resources with care.</a:t>
            </a:r>
          </a:p>
          <a:p>
            <a:r>
              <a:rPr lang="en-GB" sz="2200" dirty="0">
                <a:solidFill>
                  <a:srgbClr val="FFFFFF"/>
                </a:solidFill>
                <a:latin typeface="Open Sans"/>
              </a:rPr>
              <a:t>Permanently boost the reputation of the company. </a:t>
            </a:r>
          </a:p>
          <a:p>
            <a:r>
              <a:rPr lang="en-US" sz="2200" b="0" i="0" dirty="0">
                <a:solidFill>
                  <a:srgbClr val="FFFFFF"/>
                </a:solidFill>
                <a:effectLst/>
                <a:latin typeface="Open Sans"/>
              </a:rPr>
              <a:t>(Chamber of Commerce Foundation, 2019)</a:t>
            </a:r>
            <a:r>
              <a:rPr lang="en-GB" sz="2200" b="0" i="0" dirty="0">
                <a:solidFill>
                  <a:srgbClr val="FFFFFF"/>
                </a:solidFill>
                <a:effectLst/>
                <a:latin typeface="Open Sans"/>
              </a:rPr>
              <a:t> state a range of other positives </a:t>
            </a:r>
            <a:r>
              <a:rPr lang="en-GB" sz="2200" dirty="0">
                <a:solidFill>
                  <a:srgbClr val="FFFFFF"/>
                </a:solidFill>
                <a:latin typeface="Open Sans"/>
              </a:rPr>
              <a:t>or reasoning behind CSR such as positive public attention, higher sales, larger market, loyal customers and engaged employees. </a:t>
            </a:r>
            <a:endParaRPr lang="en-GB" sz="2200" b="0" i="0" dirty="0">
              <a:solidFill>
                <a:srgbClr val="FFFFFF"/>
              </a:solidFill>
              <a:effectLst/>
              <a:latin typeface="Open Sans"/>
            </a:endParaRPr>
          </a:p>
        </p:txBody>
      </p:sp>
      <p:pic>
        <p:nvPicPr>
          <p:cNvPr id="5" name="Audio 4">
            <a:hlinkClick r:id="" action="ppaction://media"/>
            <a:extLst>
              <a:ext uri="{FF2B5EF4-FFF2-40B4-BE49-F238E27FC236}">
                <a16:creationId xmlns:a16="http://schemas.microsoft.com/office/drawing/2014/main" id="{6A12E82A-0649-4561-9F0D-317B2B514C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59572638"/>
      </p:ext>
    </p:extLst>
  </p:cSld>
  <p:clrMapOvr>
    <a:masterClrMapping/>
  </p:clrMapOvr>
  <mc:AlternateContent xmlns:mc="http://schemas.openxmlformats.org/markup-compatibility/2006">
    <mc:Choice xmlns:p14="http://schemas.microsoft.com/office/powerpoint/2010/main" Requires="p14">
      <p:transition spd="slow" p14:dur="2000" advTm="101365"/>
    </mc:Choice>
    <mc:Fallback>
      <p:transition spd="slow" advTm="1013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4415B7-05CC-4903-B24B-81ABD4CEA160}"/>
              </a:ext>
            </a:extLst>
          </p:cNvPr>
          <p:cNvSpPr>
            <a:spLocks noGrp="1"/>
          </p:cNvSpPr>
          <p:nvPr>
            <p:ph type="title"/>
          </p:nvPr>
        </p:nvSpPr>
        <p:spPr>
          <a:xfrm>
            <a:off x="841248" y="256032"/>
            <a:ext cx="10506456" cy="1014984"/>
          </a:xfrm>
        </p:spPr>
        <p:txBody>
          <a:bodyPr anchor="b">
            <a:normAutofit/>
          </a:bodyPr>
          <a:lstStyle/>
          <a:p>
            <a:r>
              <a:rPr lang="en-GB">
                <a:cs typeface="Calibri Light"/>
              </a:rPr>
              <a:t>Volkswagen as a whole </a:t>
            </a:r>
            <a:endParaRPr lang="en-GB"/>
          </a:p>
        </p:txBody>
      </p:sp>
      <p:sp>
        <p:nvSpPr>
          <p:cNvPr id="20" name="Rectangle 1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30D8E09-5E49-4339-9102-3D4DE2A3DA48}"/>
              </a:ext>
            </a:extLst>
          </p:cNvPr>
          <p:cNvGraphicFramePr>
            <a:graphicFrameLocks noGrp="1"/>
          </p:cNvGraphicFramePr>
          <p:nvPr>
            <p:ph idx="1"/>
            <p:extLst>
              <p:ext uri="{D42A27DB-BD31-4B8C-83A1-F6EECF244321}">
                <p14:modId xmlns:p14="http://schemas.microsoft.com/office/powerpoint/2010/main" val="94603823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Audio 7">
            <a:hlinkClick r:id="" action="ppaction://media"/>
            <a:extLst>
              <a:ext uri="{FF2B5EF4-FFF2-40B4-BE49-F238E27FC236}">
                <a16:creationId xmlns:a16="http://schemas.microsoft.com/office/drawing/2014/main" id="{43D33519-98C2-4715-9B9C-B29907C8711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998550325"/>
      </p:ext>
    </p:extLst>
  </p:cSld>
  <p:clrMapOvr>
    <a:masterClrMapping/>
  </p:clrMapOvr>
  <mc:AlternateContent xmlns:mc="http://schemas.openxmlformats.org/markup-compatibility/2006">
    <mc:Choice xmlns:p14="http://schemas.microsoft.com/office/powerpoint/2010/main" Requires="p14">
      <p:transition spd="slow" p14:dur="2000" advTm="43200"/>
    </mc:Choice>
    <mc:Fallback>
      <p:transition spd="slow" advTm="43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2DB09-3406-4B30-8C35-2F5BDC62DB37}"/>
              </a:ext>
            </a:extLst>
          </p:cNvPr>
          <p:cNvSpPr>
            <a:spLocks noGrp="1"/>
          </p:cNvSpPr>
          <p:nvPr>
            <p:ph type="title"/>
          </p:nvPr>
        </p:nvSpPr>
        <p:spPr>
          <a:xfrm>
            <a:off x="838200" y="44284"/>
            <a:ext cx="10515600" cy="757822"/>
          </a:xfrm>
        </p:spPr>
        <p:txBody>
          <a:bodyPr/>
          <a:lstStyle/>
          <a:p>
            <a:r>
              <a:rPr lang="en-GB" dirty="0">
                <a:cs typeface="Calibri Light"/>
              </a:rPr>
              <a:t>References </a:t>
            </a:r>
            <a:endParaRPr lang="en-GB" dirty="0"/>
          </a:p>
        </p:txBody>
      </p:sp>
      <p:sp>
        <p:nvSpPr>
          <p:cNvPr id="3" name="Content Placeholder 2">
            <a:extLst>
              <a:ext uri="{FF2B5EF4-FFF2-40B4-BE49-F238E27FC236}">
                <a16:creationId xmlns:a16="http://schemas.microsoft.com/office/drawing/2014/main" id="{A747CC7A-5AC4-495B-99AB-F1235CED9F6C}"/>
              </a:ext>
            </a:extLst>
          </p:cNvPr>
          <p:cNvSpPr>
            <a:spLocks noGrp="1"/>
          </p:cNvSpPr>
          <p:nvPr>
            <p:ph idx="1"/>
          </p:nvPr>
        </p:nvSpPr>
        <p:spPr>
          <a:xfrm>
            <a:off x="838200" y="802106"/>
            <a:ext cx="10515600" cy="5690769"/>
          </a:xfrm>
        </p:spPr>
        <p:txBody>
          <a:bodyPr vert="horz" lIns="91440" tIns="45720" rIns="91440" bIns="45720" rtlCol="0" anchor="t">
            <a:normAutofit fontScale="92500" lnSpcReduction="10000"/>
          </a:bodyPr>
          <a:lstStyle/>
          <a:p>
            <a:r>
              <a:rPr lang="en-US" sz="1200" b="0" i="0" dirty="0" err="1">
                <a:solidFill>
                  <a:srgbClr val="000000"/>
                </a:solidFill>
                <a:effectLst/>
                <a:latin typeface="Open Sans"/>
              </a:rPr>
              <a:t>Antonie</a:t>
            </a:r>
            <a:r>
              <a:rPr lang="en-US" sz="1200" b="0" i="0" dirty="0">
                <a:solidFill>
                  <a:srgbClr val="000000"/>
                </a:solidFill>
                <a:effectLst/>
                <a:latin typeface="Open Sans"/>
              </a:rPr>
              <a:t>, N. </a:t>
            </a:r>
            <a:r>
              <a:rPr lang="en-US" sz="1200" b="0" i="0" dirty="0" err="1">
                <a:solidFill>
                  <a:srgbClr val="000000"/>
                </a:solidFill>
                <a:effectLst/>
                <a:latin typeface="Open Sans"/>
              </a:rPr>
              <a:t>Managment</a:t>
            </a:r>
            <a:r>
              <a:rPr lang="en-US" sz="1200" b="0" i="0" dirty="0">
                <a:solidFill>
                  <a:srgbClr val="000000"/>
                </a:solidFill>
                <a:effectLst/>
                <a:latin typeface="Open Sans"/>
              </a:rPr>
              <a:t> Theory Application to business Organization. Retrieved 23 March 2021, from </a:t>
            </a:r>
            <a:r>
              <a:rPr lang="en-US" sz="1200" b="0" i="0" dirty="0">
                <a:solidFill>
                  <a:srgbClr val="000000"/>
                </a:solidFill>
                <a:effectLst/>
                <a:latin typeface="Open Sans"/>
                <a:hlinkClick r:id="rId3"/>
              </a:rPr>
              <a:t>https://www.academia.edu/6322902/Managment_Theory_Application_to_business_Organization</a:t>
            </a:r>
            <a:endParaRPr lang="en-US" sz="1200" b="0" i="0" dirty="0">
              <a:solidFill>
                <a:srgbClr val="000000"/>
              </a:solidFill>
              <a:effectLst/>
              <a:latin typeface="Open Sans"/>
            </a:endParaRPr>
          </a:p>
          <a:p>
            <a:r>
              <a:rPr lang="en-US" sz="1200" b="0" i="0" dirty="0" err="1">
                <a:solidFill>
                  <a:srgbClr val="000000"/>
                </a:solidFill>
                <a:effectLst/>
                <a:latin typeface="Open Sans"/>
              </a:rPr>
              <a:t>AutoNews</a:t>
            </a:r>
            <a:r>
              <a:rPr lang="en-US" sz="1200" b="0" i="0" dirty="0">
                <a:solidFill>
                  <a:srgbClr val="000000"/>
                </a:solidFill>
                <a:effectLst/>
                <a:latin typeface="Open Sans"/>
              </a:rPr>
              <a:t>. (2021). VW Group operating profit drops by half in 2020. Retrieved 26 March 2021, from https://www.autonews.com/automakers-suppliers/vw-group-operating-profit-drops-half-2020</a:t>
            </a:r>
          </a:p>
          <a:p>
            <a:r>
              <a:rPr lang="en-US" sz="1200" b="0" i="0" dirty="0">
                <a:solidFill>
                  <a:srgbClr val="000000"/>
                </a:solidFill>
                <a:effectLst/>
                <a:latin typeface="Open Sans"/>
              </a:rPr>
              <a:t>Bush, T. (2021). PESTLE Analysis of Volkswagen Group. Retrieved 23 March 2021, from </a:t>
            </a:r>
            <a:r>
              <a:rPr lang="en-US" sz="1200" b="0" i="0" dirty="0">
                <a:solidFill>
                  <a:srgbClr val="000000"/>
                </a:solidFill>
                <a:effectLst/>
                <a:latin typeface="Open Sans"/>
                <a:hlinkClick r:id="rId4"/>
              </a:rPr>
              <a:t>https://pestleanalysis.com/pestle-analysis-of-volkswagen-group/</a:t>
            </a:r>
            <a:endParaRPr lang="en-US" sz="1200" b="0" i="0" dirty="0">
              <a:solidFill>
                <a:srgbClr val="000000"/>
              </a:solidFill>
              <a:effectLst/>
              <a:latin typeface="Open Sans"/>
            </a:endParaRPr>
          </a:p>
          <a:p>
            <a:r>
              <a:rPr lang="en-US" sz="1200" b="0" i="0" dirty="0">
                <a:solidFill>
                  <a:srgbClr val="000000"/>
                </a:solidFill>
                <a:effectLst/>
                <a:latin typeface="Open Sans"/>
              </a:rPr>
              <a:t>Chamber of Commerce Foundation. (2019). Three Reasons Why CSR is Important for Your Business. Retrieved 24 March 2021, from https://www.uschamberfoundation.org/blog/post/three-reasons-why-csr-important-your-business</a:t>
            </a:r>
          </a:p>
          <a:p>
            <a:r>
              <a:rPr lang="en-US" sz="1200" b="0" i="0" dirty="0">
                <a:solidFill>
                  <a:srgbClr val="000000"/>
                </a:solidFill>
                <a:effectLst/>
                <a:latin typeface="Open Sans"/>
              </a:rPr>
              <a:t>Euro News. (2018). New streamlined structure for VW. Retrieved 24 March 2021, from https://www.euronews.com/2018/04/13/new-streamlined-structure-for-vw</a:t>
            </a:r>
          </a:p>
          <a:p>
            <a:r>
              <a:rPr lang="en-US" sz="1200" b="0" i="0" dirty="0">
                <a:solidFill>
                  <a:srgbClr val="000000"/>
                </a:solidFill>
                <a:effectLst/>
                <a:latin typeface="Open Sans"/>
              </a:rPr>
              <a:t>Guardian. (2015). Volkswagen executives describe authoritarian culture under former CEO. Retrieved 23 March 2021, from </a:t>
            </a:r>
            <a:r>
              <a:rPr lang="en-US" sz="1200" b="0" i="0" dirty="0">
                <a:solidFill>
                  <a:srgbClr val="000000"/>
                </a:solidFill>
                <a:effectLst/>
                <a:latin typeface="Open Sans"/>
                <a:hlinkClick r:id="rId5"/>
              </a:rPr>
              <a:t>https://www.theguardian.com/business/2015/oct/10/volkswagen-executives-martin-winterkorn-company-culture</a:t>
            </a:r>
            <a:endParaRPr lang="en-US" sz="1200" b="0" i="0" dirty="0">
              <a:solidFill>
                <a:srgbClr val="000000"/>
              </a:solidFill>
              <a:effectLst/>
              <a:latin typeface="Open Sans"/>
            </a:endParaRPr>
          </a:p>
          <a:p>
            <a:r>
              <a:rPr lang="en-US" sz="1200" b="0" i="0" dirty="0" err="1">
                <a:solidFill>
                  <a:srgbClr val="000000"/>
                </a:solidFill>
                <a:effectLst/>
                <a:latin typeface="Open Sans"/>
              </a:rPr>
              <a:t>Juneja</a:t>
            </a:r>
            <a:r>
              <a:rPr lang="en-US" sz="1200" b="0" i="0" dirty="0">
                <a:solidFill>
                  <a:srgbClr val="000000"/>
                </a:solidFill>
                <a:effectLst/>
                <a:latin typeface="Open Sans"/>
              </a:rPr>
              <a:t>, P. (2015). Goal Setting Theory of Motivation. Retrieved 25 March 2021, from https://www.managementstudyguide.com/goal-setting-theory-motivation.htm</a:t>
            </a:r>
          </a:p>
          <a:p>
            <a:r>
              <a:rPr lang="en-US" sz="1200" b="0" i="0" dirty="0">
                <a:solidFill>
                  <a:srgbClr val="000000"/>
                </a:solidFill>
                <a:effectLst/>
                <a:latin typeface="Open Sans"/>
              </a:rPr>
              <a:t>Microsoft Center. (2021). Volkswagen Group teams up with Microsoft to accelerate the development of automated driving - Stories. Retrieved 23 March 2021, from https://news.microsoft.com/2021/02/10/volkswagen-group-teams-up-with-microsoft-to-accelerate-the-development-of-automated-driving/</a:t>
            </a:r>
            <a:endParaRPr lang="en-GB" sz="1200" b="0" i="0" u="none" strike="noStrike" dirty="0">
              <a:solidFill>
                <a:srgbClr val="000000"/>
              </a:solidFill>
              <a:effectLst/>
              <a:latin typeface="Calibri" panose="020F0502020204030204" pitchFamily="34" charset="0"/>
            </a:endParaRPr>
          </a:p>
          <a:p>
            <a:r>
              <a:rPr lang="en-GB" sz="1200" b="0" i="0" u="none" strike="noStrike" dirty="0">
                <a:solidFill>
                  <a:srgbClr val="000000"/>
                </a:solidFill>
                <a:effectLst/>
                <a:latin typeface="Calibri" panose="020F0502020204030204" pitchFamily="34" charset="0"/>
              </a:rPr>
              <a:t>Parker, B. (2020). Volkswagen SWOT Analysis (2020) | Business Strategy Hub. Retrieved 23 March 2021, from https://bstrategyhub.com/volkswagen-swot-analysis/</a:t>
            </a:r>
          </a:p>
          <a:p>
            <a:r>
              <a:rPr lang="en-US" sz="1200" b="0" i="0" dirty="0">
                <a:solidFill>
                  <a:srgbClr val="000000"/>
                </a:solidFill>
                <a:effectLst/>
                <a:latin typeface="Open Sans"/>
              </a:rPr>
              <a:t>Steele, F. (2021). Volkswagen to apply agile working at new Berlin campus - Workplace Insight. Retrieved 23 March 2021, from </a:t>
            </a:r>
            <a:r>
              <a:rPr lang="en-US" sz="1200" b="0" i="0" dirty="0">
                <a:solidFill>
                  <a:srgbClr val="000000"/>
                </a:solidFill>
                <a:effectLst/>
                <a:latin typeface="Open Sans"/>
                <a:hlinkClick r:id="rId6"/>
              </a:rPr>
              <a:t>https://workplaceinsight.net/volkswagen-to-apply-agile-working-at-new-berlin-campus/</a:t>
            </a:r>
            <a:endParaRPr lang="en-US" sz="1200" b="0" i="0" dirty="0">
              <a:solidFill>
                <a:srgbClr val="000000"/>
              </a:solidFill>
              <a:effectLst/>
              <a:latin typeface="Open Sans"/>
            </a:endParaRPr>
          </a:p>
          <a:p>
            <a:r>
              <a:rPr lang="en-GB" sz="1200" dirty="0">
                <a:ea typeface="+mn-lt"/>
                <a:cs typeface="+mn-lt"/>
              </a:rPr>
              <a:t>Volkswagen. (2021). About Volkswagen UK | Volkswagen. Retrieved 23 March 2021, from </a:t>
            </a:r>
            <a:r>
              <a:rPr lang="en-GB" sz="1200" dirty="0">
                <a:ea typeface="+mn-lt"/>
                <a:cs typeface="+mn-lt"/>
                <a:hlinkClick r:id="rId7"/>
              </a:rPr>
              <a:t>https://www.volkswagen.co.uk/need-help/company/volkswagen-uk</a:t>
            </a:r>
            <a:endParaRPr lang="en-GB" sz="1200" b="0" i="0" u="none" strike="noStrike" dirty="0">
              <a:solidFill>
                <a:srgbClr val="000000"/>
              </a:solidFill>
              <a:effectLst/>
              <a:latin typeface="Calibri" panose="020F0502020204030204" pitchFamily="34" charset="0"/>
            </a:endParaRPr>
          </a:p>
          <a:p>
            <a:r>
              <a:rPr lang="en-US" sz="1200" b="0" i="0" dirty="0">
                <a:solidFill>
                  <a:srgbClr val="000000"/>
                </a:solidFill>
                <a:effectLst/>
                <a:latin typeface="Open Sans"/>
              </a:rPr>
              <a:t>Volkswagen AG. (2019). Volkswagen </a:t>
            </a:r>
            <a:r>
              <a:rPr lang="en-US" sz="1200" b="0" i="0" dirty="0" err="1">
                <a:solidFill>
                  <a:srgbClr val="000000"/>
                </a:solidFill>
                <a:effectLst/>
                <a:latin typeface="Open Sans"/>
              </a:rPr>
              <a:t>Konzern</a:t>
            </a:r>
            <a:r>
              <a:rPr lang="en-US" sz="1200" b="0" i="0" dirty="0">
                <a:solidFill>
                  <a:srgbClr val="000000"/>
                </a:solidFill>
                <a:effectLst/>
                <a:latin typeface="Open Sans"/>
              </a:rPr>
              <a:t> - AR 2018 - Structure and Business Activities. Retrieved 23 March 2021, from </a:t>
            </a:r>
            <a:r>
              <a:rPr lang="en-US" sz="1200" b="0" i="0" dirty="0">
                <a:solidFill>
                  <a:srgbClr val="000000"/>
                </a:solidFill>
                <a:effectLst/>
                <a:latin typeface="Open Sans"/>
                <a:hlinkClick r:id="rId8"/>
              </a:rPr>
              <a:t>https://annualreport2018.volkswagenag.com/group-management-report/structure-and-business-activities.html</a:t>
            </a:r>
            <a:endParaRPr lang="en-US" sz="1200" b="0" i="0" dirty="0">
              <a:solidFill>
                <a:srgbClr val="000000"/>
              </a:solidFill>
              <a:effectLst/>
              <a:latin typeface="Open Sans"/>
            </a:endParaRPr>
          </a:p>
          <a:p>
            <a:r>
              <a:rPr lang="en-GB" sz="1200" dirty="0">
                <a:cs typeface="Calibri" panose="020F0502020204030204"/>
              </a:rPr>
              <a:t>Volkswagen Group. (2020). About Volkswagen Group UK - VWGUK Newsroom. Retrieved 23 March 2021, from </a:t>
            </a:r>
            <a:r>
              <a:rPr lang="en-GB" sz="1200" dirty="0">
                <a:cs typeface="Calibri" panose="020F0502020204030204"/>
                <a:hlinkClick r:id="rId9"/>
              </a:rPr>
              <a:t>https://www.volkswagengroup.co.uk/en-gb/about</a:t>
            </a:r>
            <a:endParaRPr lang="en-GB" sz="1200" dirty="0">
              <a:ea typeface="+mn-lt"/>
              <a:cs typeface="+mn-lt"/>
            </a:endParaRPr>
          </a:p>
          <a:p>
            <a:r>
              <a:rPr lang="en-US" sz="1200" b="0" i="0" dirty="0">
                <a:solidFill>
                  <a:srgbClr val="000000"/>
                </a:solidFill>
                <a:effectLst/>
                <a:latin typeface="Open Sans"/>
              </a:rPr>
              <a:t>Volkswagen Group. (2021). The Volkswagen Group Essentials. Retrieved 24 March 2021, from https://www.volkswagenag.com/en/group/volkswagen-group-essentials.html</a:t>
            </a:r>
            <a:endParaRPr lang="en-GB" sz="1200" dirty="0">
              <a:cs typeface="Calibri" panose="020F0502020204030204"/>
              <a:hlinkClick r:id="rId9"/>
            </a:endParaRPr>
          </a:p>
          <a:p>
            <a:r>
              <a:rPr lang="en-GB" sz="1200" dirty="0">
                <a:ea typeface="+mn-lt"/>
                <a:cs typeface="+mn-lt"/>
              </a:rPr>
              <a:t>Volkswagen Group. (2021). Strategy | Volkswagen Group. Retrieved 23 March 2021, from </a:t>
            </a:r>
            <a:r>
              <a:rPr lang="en-GB" sz="1200" dirty="0">
                <a:ea typeface="+mn-lt"/>
                <a:cs typeface="+mn-lt"/>
                <a:hlinkClick r:id="rId10"/>
              </a:rPr>
              <a:t>https://www.volkswagenag.com/en/group/strategy.html</a:t>
            </a:r>
            <a:endParaRPr lang="en-GB" sz="1200" dirty="0">
              <a:ea typeface="+mn-lt"/>
              <a:cs typeface="+mn-lt"/>
            </a:endParaRPr>
          </a:p>
          <a:p>
            <a:r>
              <a:rPr lang="en-US" sz="1200" b="0" i="0" dirty="0">
                <a:solidFill>
                  <a:srgbClr val="000000"/>
                </a:solidFill>
                <a:effectLst/>
                <a:latin typeface="Open Sans"/>
              </a:rPr>
              <a:t>Volkswagen Group. (2015). Volkswagen </a:t>
            </a:r>
            <a:r>
              <a:rPr lang="en-US" sz="1200" b="0" i="0" dirty="0" err="1">
                <a:solidFill>
                  <a:srgbClr val="000000"/>
                </a:solidFill>
                <a:effectLst/>
                <a:latin typeface="Open Sans"/>
              </a:rPr>
              <a:t>Konzern</a:t>
            </a:r>
            <a:r>
              <a:rPr lang="en-US" sz="1200" b="0" i="0" dirty="0">
                <a:solidFill>
                  <a:srgbClr val="000000"/>
                </a:solidFill>
                <a:effectLst/>
                <a:latin typeface="Open Sans"/>
              </a:rPr>
              <a:t> - AR 2015 - CSR and Sustainability. Retrieved 24 March 2021, from https://annualreport2015.volkswagenag.com/group-management-report/sustainable-value-enhancement/csr-and-sustainability.html#:~:text=We%20want%20to%20create%20enduring,environment%20and%20resources%20with%20care.&amp;text=In%20this%20way%2C%20our%20corporate,again%20in%20the%20long%20term.</a:t>
            </a:r>
          </a:p>
          <a:p>
            <a:endParaRPr lang="en-GB" sz="900" dirty="0">
              <a:ea typeface="+mn-lt"/>
              <a:cs typeface="+mn-lt"/>
            </a:endParaRPr>
          </a:p>
        </p:txBody>
      </p:sp>
    </p:spTree>
    <p:extLst>
      <p:ext uri="{BB962C8B-B14F-4D97-AF65-F5344CB8AC3E}">
        <p14:creationId xmlns:p14="http://schemas.microsoft.com/office/powerpoint/2010/main" val="4152385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2364</TotalTime>
  <Words>2487</Words>
  <Application>Microsoft Office PowerPoint</Application>
  <PresentationFormat>Widescreen</PresentationFormat>
  <Paragraphs>181</Paragraphs>
  <Slides>16</Slides>
  <Notes>16</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Open Sans</vt:lpstr>
      <vt:lpstr>office theme</vt:lpstr>
      <vt:lpstr>Volkswagen the    Organisation </vt:lpstr>
      <vt:lpstr>Table Of Contents </vt:lpstr>
      <vt:lpstr>Introduction to Volkswagen.</vt:lpstr>
      <vt:lpstr>Mission Statement </vt:lpstr>
      <vt:lpstr>Aims, Goals and Objectives </vt:lpstr>
      <vt:lpstr>SWOT Analysis </vt:lpstr>
      <vt:lpstr>PESTLE - (Bush, 2021) </vt:lpstr>
      <vt:lpstr>Approaches to Organisation and Management - the approach. </vt:lpstr>
      <vt:lpstr>Approaches to Organisation and Management - why the approach. </vt:lpstr>
      <vt:lpstr>Leadership </vt:lpstr>
      <vt:lpstr>The Teams in Volkswagen</vt:lpstr>
      <vt:lpstr>Belbin and Tuckman</vt:lpstr>
      <vt:lpstr>Approaches to CSR.  (Volkswagen Group, 2021) </vt:lpstr>
      <vt:lpstr>Reasoning for CSR</vt:lpstr>
      <vt:lpstr>Volkswagen as a whole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billy clarke</cp:lastModifiedBy>
  <cp:revision>229</cp:revision>
  <dcterms:created xsi:type="dcterms:W3CDTF">2021-03-23T16:00:33Z</dcterms:created>
  <dcterms:modified xsi:type="dcterms:W3CDTF">2021-03-26T00:22:42Z</dcterms:modified>
</cp:coreProperties>
</file>