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47"/>
  </p:notesMasterIdLst>
  <p:sldIdLst>
    <p:sldId id="261" r:id="rId5"/>
    <p:sldId id="262" r:id="rId6"/>
    <p:sldId id="265" r:id="rId7"/>
    <p:sldId id="257" r:id="rId8"/>
    <p:sldId id="263" r:id="rId9"/>
    <p:sldId id="264" r:id="rId10"/>
    <p:sldId id="258" r:id="rId11"/>
    <p:sldId id="259" r:id="rId12"/>
    <p:sldId id="267" r:id="rId13"/>
    <p:sldId id="266" r:id="rId14"/>
    <p:sldId id="260" r:id="rId15"/>
    <p:sldId id="268" r:id="rId16"/>
    <p:sldId id="269" r:id="rId17"/>
    <p:sldId id="270" r:id="rId18"/>
    <p:sldId id="256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86" r:id="rId27"/>
    <p:sldId id="287" r:id="rId28"/>
    <p:sldId id="288" r:id="rId29"/>
    <p:sldId id="289" r:id="rId30"/>
    <p:sldId id="290" r:id="rId31"/>
    <p:sldId id="291" r:id="rId32"/>
    <p:sldId id="292" r:id="rId33"/>
    <p:sldId id="293" r:id="rId34"/>
    <p:sldId id="294" r:id="rId35"/>
    <p:sldId id="295" r:id="rId36"/>
    <p:sldId id="296" r:id="rId37"/>
    <p:sldId id="297" r:id="rId38"/>
    <p:sldId id="278" r:id="rId39"/>
    <p:sldId id="279" r:id="rId40"/>
    <p:sldId id="280" r:id="rId41"/>
    <p:sldId id="281" r:id="rId42"/>
    <p:sldId id="282" r:id="rId43"/>
    <p:sldId id="283" r:id="rId44"/>
    <p:sldId id="284" r:id="rId45"/>
    <p:sldId id="285" r:id="rId4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F60991DD-C103-4A86-A0D5-CF60047F7E20}">
          <p14:sldIdLst>
            <p14:sldId id="261"/>
            <p14:sldId id="262"/>
            <p14:sldId id="265"/>
            <p14:sldId id="257"/>
            <p14:sldId id="263"/>
            <p14:sldId id="264"/>
            <p14:sldId id="258"/>
            <p14:sldId id="259"/>
            <p14:sldId id="267"/>
            <p14:sldId id="266"/>
            <p14:sldId id="260"/>
            <p14:sldId id="268"/>
            <p14:sldId id="269"/>
            <p14:sldId id="270"/>
            <p14:sldId id="256"/>
            <p14:sldId id="271"/>
            <p14:sldId id="272"/>
            <p14:sldId id="273"/>
            <p14:sldId id="274"/>
            <p14:sldId id="275"/>
            <p14:sldId id="276"/>
            <p14:sldId id="277"/>
            <p14:sldId id="286"/>
            <p14:sldId id="287"/>
            <p14:sldId id="288"/>
            <p14:sldId id="289"/>
            <p14:sldId id="290"/>
            <p14:sldId id="291"/>
            <p14:sldId id="292"/>
            <p14:sldId id="293"/>
            <p14:sldId id="294"/>
            <p14:sldId id="295"/>
            <p14:sldId id="296"/>
            <p14:sldId id="297"/>
            <p14:sldId id="278"/>
            <p14:sldId id="279"/>
            <p14:sldId id="280"/>
            <p14:sldId id="281"/>
            <p14:sldId id="282"/>
            <p14:sldId id="283"/>
            <p14:sldId id="284"/>
            <p14:sldId id="28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1BA36E6-4005-43BD-D456-A99118B2DB78}" v="9" dt="2025-10-10T22:52:56.760"/>
    <p1510:client id="{06856A3F-F250-1210-D7FD-4474F8FB356A}" v="71" dt="2025-10-12T13:26:37.845"/>
    <p1510:client id="{1396AE84-8159-0109-151A-3526D93B8109}" v="7" dt="2025-10-12T13:20:37.777"/>
    <p1510:client id="{4AF6D67C-6971-20A8-58E0-9FDA89EC7B6A}" v="1" dt="2025-10-10T22:45:19.990"/>
    <p1510:client id="{59C86678-E7D3-4C01-B358-2A97A1E30C61}" v="10" dt="2025-10-10T16:59:46.426"/>
    <p1510:client id="{86B8B8B9-37E6-DDAB-FB58-2B81F757F003}" v="904" dt="2025-10-11T21:53:42.212"/>
    <p1510:client id="{9E85A8F5-B27F-CF0A-E044-A84A606B480F}" v="43" dt="2025-10-12T13:34:27.336"/>
    <p1510:client id="{B469B578-A296-627D-4A99-8F2C47E736D7}" v="8" dt="2025-10-12T13:29:41.861"/>
    <p1510:client id="{B55337CF-7E10-40DA-28A8-207D20FF8F35}" v="25" dt="2025-10-11T12:51:51.943"/>
    <p1510:client id="{D4852411-67EF-4D60-A788-F22495235D59}" v="44" dt="2025-10-12T13:40:58.765"/>
    <p1510:client id="{EA098315-615D-BFE2-A44E-440225F7D70B}" v="1" dt="2025-10-10T17:02:44.544"/>
    <p1510:client id="{EEF26095-EC14-D11E-2881-938FEC7A5BD8}" v="22" dt="2025-10-12T00:46:06.754"/>
    <p1510:client id="{F84F6E94-66AA-BA81-775C-1B89C3F82B79}" v="12" dt="2025-10-12T12:50:42.04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1500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sv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svg"/><Relationship Id="rId1" Type="http://schemas.openxmlformats.org/officeDocument/2006/relationships/image" Target="../media/image22.png"/><Relationship Id="rId6" Type="http://schemas.openxmlformats.org/officeDocument/2006/relationships/image" Target="../media/image27.svg"/><Relationship Id="rId5" Type="http://schemas.openxmlformats.org/officeDocument/2006/relationships/image" Target="../media/image26.png"/><Relationship Id="rId4" Type="http://schemas.openxmlformats.org/officeDocument/2006/relationships/image" Target="../media/image25.sv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svg"/><Relationship Id="rId1" Type="http://schemas.openxmlformats.org/officeDocument/2006/relationships/image" Target="../media/image30.png"/><Relationship Id="rId6" Type="http://schemas.openxmlformats.org/officeDocument/2006/relationships/image" Target="../media/image35.svg"/><Relationship Id="rId5" Type="http://schemas.openxmlformats.org/officeDocument/2006/relationships/image" Target="../media/image34.png"/><Relationship Id="rId4" Type="http://schemas.openxmlformats.org/officeDocument/2006/relationships/image" Target="../media/image33.svg"/></Relationships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svg"/><Relationship Id="rId13" Type="http://schemas.openxmlformats.org/officeDocument/2006/relationships/image" Target="../media/image49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12" Type="http://schemas.openxmlformats.org/officeDocument/2006/relationships/image" Target="../media/image48.svg"/><Relationship Id="rId2" Type="http://schemas.openxmlformats.org/officeDocument/2006/relationships/image" Target="../media/image38.svg"/><Relationship Id="rId1" Type="http://schemas.openxmlformats.org/officeDocument/2006/relationships/image" Target="../media/image37.png"/><Relationship Id="rId6" Type="http://schemas.openxmlformats.org/officeDocument/2006/relationships/image" Target="../media/image42.svg"/><Relationship Id="rId11" Type="http://schemas.openxmlformats.org/officeDocument/2006/relationships/image" Target="../media/image47.png"/><Relationship Id="rId5" Type="http://schemas.openxmlformats.org/officeDocument/2006/relationships/image" Target="../media/image41.png"/><Relationship Id="rId10" Type="http://schemas.openxmlformats.org/officeDocument/2006/relationships/image" Target="../media/image46.svg"/><Relationship Id="rId4" Type="http://schemas.openxmlformats.org/officeDocument/2006/relationships/image" Target="../media/image40.svg"/><Relationship Id="rId9" Type="http://schemas.openxmlformats.org/officeDocument/2006/relationships/image" Target="../media/image45.png"/><Relationship Id="rId14" Type="http://schemas.openxmlformats.org/officeDocument/2006/relationships/image" Target="../media/image50.svg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svg"/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2" Type="http://schemas.openxmlformats.org/officeDocument/2006/relationships/image" Target="../media/image53.svg"/><Relationship Id="rId1" Type="http://schemas.openxmlformats.org/officeDocument/2006/relationships/image" Target="../media/image52.png"/><Relationship Id="rId6" Type="http://schemas.openxmlformats.org/officeDocument/2006/relationships/image" Target="../media/image57.svg"/><Relationship Id="rId5" Type="http://schemas.openxmlformats.org/officeDocument/2006/relationships/image" Target="../media/image56.png"/><Relationship Id="rId4" Type="http://schemas.openxmlformats.org/officeDocument/2006/relationships/image" Target="../media/image55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sv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svg"/><Relationship Id="rId1" Type="http://schemas.openxmlformats.org/officeDocument/2006/relationships/image" Target="../media/image22.png"/><Relationship Id="rId6" Type="http://schemas.openxmlformats.org/officeDocument/2006/relationships/image" Target="../media/image27.svg"/><Relationship Id="rId5" Type="http://schemas.openxmlformats.org/officeDocument/2006/relationships/image" Target="../media/image26.png"/><Relationship Id="rId4" Type="http://schemas.openxmlformats.org/officeDocument/2006/relationships/image" Target="../media/image25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svg"/><Relationship Id="rId1" Type="http://schemas.openxmlformats.org/officeDocument/2006/relationships/image" Target="../media/image30.png"/><Relationship Id="rId6" Type="http://schemas.openxmlformats.org/officeDocument/2006/relationships/image" Target="../media/image35.svg"/><Relationship Id="rId5" Type="http://schemas.openxmlformats.org/officeDocument/2006/relationships/image" Target="../media/image34.png"/><Relationship Id="rId4" Type="http://schemas.openxmlformats.org/officeDocument/2006/relationships/image" Target="../media/image33.sv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svg"/><Relationship Id="rId13" Type="http://schemas.openxmlformats.org/officeDocument/2006/relationships/image" Target="../media/image49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12" Type="http://schemas.openxmlformats.org/officeDocument/2006/relationships/image" Target="../media/image48.svg"/><Relationship Id="rId2" Type="http://schemas.openxmlformats.org/officeDocument/2006/relationships/image" Target="../media/image38.svg"/><Relationship Id="rId1" Type="http://schemas.openxmlformats.org/officeDocument/2006/relationships/image" Target="../media/image37.png"/><Relationship Id="rId6" Type="http://schemas.openxmlformats.org/officeDocument/2006/relationships/image" Target="../media/image42.svg"/><Relationship Id="rId11" Type="http://schemas.openxmlformats.org/officeDocument/2006/relationships/image" Target="../media/image47.png"/><Relationship Id="rId5" Type="http://schemas.openxmlformats.org/officeDocument/2006/relationships/image" Target="../media/image41.png"/><Relationship Id="rId10" Type="http://schemas.openxmlformats.org/officeDocument/2006/relationships/image" Target="../media/image46.svg"/><Relationship Id="rId4" Type="http://schemas.openxmlformats.org/officeDocument/2006/relationships/image" Target="../media/image40.svg"/><Relationship Id="rId9" Type="http://schemas.openxmlformats.org/officeDocument/2006/relationships/image" Target="../media/image45.png"/><Relationship Id="rId14" Type="http://schemas.openxmlformats.org/officeDocument/2006/relationships/image" Target="../media/image50.svg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svg"/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2" Type="http://schemas.openxmlformats.org/officeDocument/2006/relationships/image" Target="../media/image53.svg"/><Relationship Id="rId1" Type="http://schemas.openxmlformats.org/officeDocument/2006/relationships/image" Target="../media/image52.png"/><Relationship Id="rId6" Type="http://schemas.openxmlformats.org/officeDocument/2006/relationships/image" Target="../media/image57.svg"/><Relationship Id="rId5" Type="http://schemas.openxmlformats.org/officeDocument/2006/relationships/image" Target="../media/image56.png"/><Relationship Id="rId4" Type="http://schemas.openxmlformats.org/officeDocument/2006/relationships/image" Target="../media/image5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>
        <a:alpha val="0"/>
      </a:schemeClr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A473FA1-A4B8-4B6D-82AE-6F4B1EF49465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6D70401A-557E-45F0-BAE8-1937073FB565}">
      <dgm:prSet/>
      <dgm:spPr/>
      <dgm:t>
        <a:bodyPr/>
        <a:lstStyle/>
        <a:p>
          <a:r>
            <a:rPr lang="en-GB"/>
            <a:t>• Missed emails or unread messages</a:t>
          </a:r>
          <a:endParaRPr lang="en-US"/>
        </a:p>
      </dgm:t>
    </dgm:pt>
    <dgm:pt modelId="{37C09DAD-4E63-4326-9893-581F006E4560}" type="parTrans" cxnId="{D340CD08-42DB-4DF5-A80C-C9107CAFB52C}">
      <dgm:prSet/>
      <dgm:spPr/>
      <dgm:t>
        <a:bodyPr/>
        <a:lstStyle/>
        <a:p>
          <a:endParaRPr lang="en-US"/>
        </a:p>
      </dgm:t>
    </dgm:pt>
    <dgm:pt modelId="{F79D858B-8573-45A1-AA84-CBFA309BE38F}" type="sibTrans" cxnId="{D340CD08-42DB-4DF5-A80C-C9107CAFB52C}">
      <dgm:prSet/>
      <dgm:spPr/>
      <dgm:t>
        <a:bodyPr/>
        <a:lstStyle/>
        <a:p>
          <a:endParaRPr lang="en-US"/>
        </a:p>
      </dgm:t>
    </dgm:pt>
    <dgm:pt modelId="{28EBBCAC-E4A6-49AC-B020-E6FCF585D0F4}">
      <dgm:prSet/>
      <dgm:spPr/>
      <dgm:t>
        <a:bodyPr/>
        <a:lstStyle/>
        <a:p>
          <a:r>
            <a:rPr lang="en-GB"/>
            <a:t>• Poor handover due to weak digital reporting</a:t>
          </a:r>
          <a:endParaRPr lang="en-US"/>
        </a:p>
      </dgm:t>
    </dgm:pt>
    <dgm:pt modelId="{5F6F0E36-9BE3-45B6-B60D-E8A964F297AA}" type="parTrans" cxnId="{38DC09D6-229D-4314-9103-B0A409A40691}">
      <dgm:prSet/>
      <dgm:spPr/>
      <dgm:t>
        <a:bodyPr/>
        <a:lstStyle/>
        <a:p>
          <a:endParaRPr lang="en-US"/>
        </a:p>
      </dgm:t>
    </dgm:pt>
    <dgm:pt modelId="{43930EE2-1E97-4A95-83AC-07DAC0426417}" type="sibTrans" cxnId="{38DC09D6-229D-4314-9103-B0A409A40691}">
      <dgm:prSet/>
      <dgm:spPr/>
      <dgm:t>
        <a:bodyPr/>
        <a:lstStyle/>
        <a:p>
          <a:endParaRPr lang="en-US"/>
        </a:p>
      </dgm:t>
    </dgm:pt>
    <dgm:pt modelId="{752865B7-F80C-4FCF-9C00-C20A1E1542DB}">
      <dgm:prSet/>
      <dgm:spPr/>
      <dgm:t>
        <a:bodyPr/>
        <a:lstStyle/>
        <a:p>
          <a:r>
            <a:rPr lang="en-GB"/>
            <a:t>• Visiting professionals expect digital updates</a:t>
          </a:r>
          <a:endParaRPr lang="en-US"/>
        </a:p>
      </dgm:t>
    </dgm:pt>
    <dgm:pt modelId="{69E9BC7E-DE5E-4A25-A502-E587D07F362F}" type="parTrans" cxnId="{C5353CF4-F5C1-4D07-BD8E-DC43DC80757F}">
      <dgm:prSet/>
      <dgm:spPr/>
      <dgm:t>
        <a:bodyPr/>
        <a:lstStyle/>
        <a:p>
          <a:endParaRPr lang="en-US"/>
        </a:p>
      </dgm:t>
    </dgm:pt>
    <dgm:pt modelId="{2B46C57E-026A-4CE4-8B86-83B44AF8B647}" type="sibTrans" cxnId="{C5353CF4-F5C1-4D07-BD8E-DC43DC80757F}">
      <dgm:prSet/>
      <dgm:spPr/>
      <dgm:t>
        <a:bodyPr/>
        <a:lstStyle/>
        <a:p>
          <a:endParaRPr lang="en-US"/>
        </a:p>
      </dgm:t>
    </dgm:pt>
    <dgm:pt modelId="{42BF8913-2B0B-47DE-978A-E39E73E1DB26}">
      <dgm:prSet/>
      <dgm:spPr/>
      <dgm:t>
        <a:bodyPr/>
        <a:lstStyle/>
        <a:p>
          <a:r>
            <a:rPr lang="en-GB"/>
            <a:t>• Lack of transparency and audit trail</a:t>
          </a:r>
          <a:endParaRPr lang="en-US"/>
        </a:p>
      </dgm:t>
    </dgm:pt>
    <dgm:pt modelId="{3856D6B3-032A-4B97-8CFD-F58EBE3104BE}" type="parTrans" cxnId="{10880032-5AF3-43BC-860D-E7E6E8A3CA83}">
      <dgm:prSet/>
      <dgm:spPr/>
      <dgm:t>
        <a:bodyPr/>
        <a:lstStyle/>
        <a:p>
          <a:endParaRPr lang="en-US"/>
        </a:p>
      </dgm:t>
    </dgm:pt>
    <dgm:pt modelId="{954AD328-418A-4726-8B29-A1255949A3F6}" type="sibTrans" cxnId="{10880032-5AF3-43BC-860D-E7E6E8A3CA83}">
      <dgm:prSet/>
      <dgm:spPr/>
      <dgm:t>
        <a:bodyPr/>
        <a:lstStyle/>
        <a:p>
          <a:endParaRPr lang="en-US"/>
        </a:p>
      </dgm:t>
    </dgm:pt>
    <dgm:pt modelId="{CAC1912D-C9DE-4582-A6FD-8B87342AED1A}" type="pres">
      <dgm:prSet presAssocID="{5A473FA1-A4B8-4B6D-82AE-6F4B1EF49465}" presName="root" presStyleCnt="0">
        <dgm:presLayoutVars>
          <dgm:dir/>
          <dgm:resizeHandles val="exact"/>
        </dgm:presLayoutVars>
      </dgm:prSet>
      <dgm:spPr/>
    </dgm:pt>
    <dgm:pt modelId="{1C09B71F-A657-4DEE-A7AE-F92BBE3706E0}" type="pres">
      <dgm:prSet presAssocID="{6D70401A-557E-45F0-BAE8-1937073FB565}" presName="compNode" presStyleCnt="0"/>
      <dgm:spPr/>
    </dgm:pt>
    <dgm:pt modelId="{F0D81C96-A8AE-4977-B9FC-04A6EB0EB44E}" type="pres">
      <dgm:prSet presAssocID="{6D70401A-557E-45F0-BAE8-1937073FB565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mail"/>
        </a:ext>
      </dgm:extLst>
    </dgm:pt>
    <dgm:pt modelId="{B03AE1F7-68DA-4078-A098-7AEE3338FF2F}" type="pres">
      <dgm:prSet presAssocID="{6D70401A-557E-45F0-BAE8-1937073FB565}" presName="spaceRect" presStyleCnt="0"/>
      <dgm:spPr/>
    </dgm:pt>
    <dgm:pt modelId="{E3192229-EFF4-4EB1-B0FE-6B91348EE5D5}" type="pres">
      <dgm:prSet presAssocID="{6D70401A-557E-45F0-BAE8-1937073FB565}" presName="textRect" presStyleLbl="revTx" presStyleIdx="0" presStyleCnt="4">
        <dgm:presLayoutVars>
          <dgm:chMax val="1"/>
          <dgm:chPref val="1"/>
        </dgm:presLayoutVars>
      </dgm:prSet>
      <dgm:spPr/>
    </dgm:pt>
    <dgm:pt modelId="{F5BEADCB-C0EA-4569-9AC9-7ABE22CEF068}" type="pres">
      <dgm:prSet presAssocID="{F79D858B-8573-45A1-AA84-CBFA309BE38F}" presName="sibTrans" presStyleCnt="0"/>
      <dgm:spPr/>
    </dgm:pt>
    <dgm:pt modelId="{577407B1-F77F-4708-A369-6D3577A06C02}" type="pres">
      <dgm:prSet presAssocID="{28EBBCAC-E4A6-49AC-B020-E6FCF585D0F4}" presName="compNode" presStyleCnt="0"/>
      <dgm:spPr/>
    </dgm:pt>
    <dgm:pt modelId="{84C7AA65-EB1D-40EC-9596-8DE756DE392D}" type="pres">
      <dgm:prSet presAssocID="{28EBBCAC-E4A6-49AC-B020-E6FCF585D0F4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arning"/>
        </a:ext>
      </dgm:extLst>
    </dgm:pt>
    <dgm:pt modelId="{033D8AC0-ED6B-44DB-A9AF-FFC78E1AF84C}" type="pres">
      <dgm:prSet presAssocID="{28EBBCAC-E4A6-49AC-B020-E6FCF585D0F4}" presName="spaceRect" presStyleCnt="0"/>
      <dgm:spPr/>
    </dgm:pt>
    <dgm:pt modelId="{519195C0-908A-4238-AB9B-AA22FA44F512}" type="pres">
      <dgm:prSet presAssocID="{28EBBCAC-E4A6-49AC-B020-E6FCF585D0F4}" presName="textRect" presStyleLbl="revTx" presStyleIdx="1" presStyleCnt="4">
        <dgm:presLayoutVars>
          <dgm:chMax val="1"/>
          <dgm:chPref val="1"/>
        </dgm:presLayoutVars>
      </dgm:prSet>
      <dgm:spPr/>
    </dgm:pt>
    <dgm:pt modelId="{7BAE1E67-2B32-4505-9FA5-1CBAF79C026E}" type="pres">
      <dgm:prSet presAssocID="{43930EE2-1E97-4A95-83AC-07DAC0426417}" presName="sibTrans" presStyleCnt="0"/>
      <dgm:spPr/>
    </dgm:pt>
    <dgm:pt modelId="{7696DEC3-52B8-4DA7-B47A-14185B1A8607}" type="pres">
      <dgm:prSet presAssocID="{752865B7-F80C-4FCF-9C00-C20A1E1542DB}" presName="compNode" presStyleCnt="0"/>
      <dgm:spPr/>
    </dgm:pt>
    <dgm:pt modelId="{DE8F20DF-F79B-4679-AFB7-0C06303768D4}" type="pres">
      <dgm:prSet presAssocID="{752865B7-F80C-4FCF-9C00-C20A1E1542DB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aptop"/>
        </a:ext>
      </dgm:extLst>
    </dgm:pt>
    <dgm:pt modelId="{6FFF72B7-D7DA-40D5-8242-0F9D60807353}" type="pres">
      <dgm:prSet presAssocID="{752865B7-F80C-4FCF-9C00-C20A1E1542DB}" presName="spaceRect" presStyleCnt="0"/>
      <dgm:spPr/>
    </dgm:pt>
    <dgm:pt modelId="{A9C24076-28FF-402F-AE2F-52A7B962D8A0}" type="pres">
      <dgm:prSet presAssocID="{752865B7-F80C-4FCF-9C00-C20A1E1542DB}" presName="textRect" presStyleLbl="revTx" presStyleIdx="2" presStyleCnt="4">
        <dgm:presLayoutVars>
          <dgm:chMax val="1"/>
          <dgm:chPref val="1"/>
        </dgm:presLayoutVars>
      </dgm:prSet>
      <dgm:spPr/>
    </dgm:pt>
    <dgm:pt modelId="{57D23729-FCA1-4495-A74F-431F029041B8}" type="pres">
      <dgm:prSet presAssocID="{2B46C57E-026A-4CE4-8B86-83B44AF8B647}" presName="sibTrans" presStyleCnt="0"/>
      <dgm:spPr/>
    </dgm:pt>
    <dgm:pt modelId="{6505D6D1-1146-4D91-968C-8BDBBFE0434C}" type="pres">
      <dgm:prSet presAssocID="{42BF8913-2B0B-47DE-978A-E39E73E1DB26}" presName="compNode" presStyleCnt="0"/>
      <dgm:spPr/>
    </dgm:pt>
    <dgm:pt modelId="{D40A4B5C-44D4-4CE7-8F17-D83594378DE4}" type="pres">
      <dgm:prSet presAssocID="{42BF8913-2B0B-47DE-978A-E39E73E1DB26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A6C098E0-0F18-4CA1-8CC4-030DEC54D06D}" type="pres">
      <dgm:prSet presAssocID="{42BF8913-2B0B-47DE-978A-E39E73E1DB26}" presName="spaceRect" presStyleCnt="0"/>
      <dgm:spPr/>
    </dgm:pt>
    <dgm:pt modelId="{F43F0FC3-E090-47F1-978F-834943E73A9B}" type="pres">
      <dgm:prSet presAssocID="{42BF8913-2B0B-47DE-978A-E39E73E1DB26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D340CD08-42DB-4DF5-A80C-C9107CAFB52C}" srcId="{5A473FA1-A4B8-4B6D-82AE-6F4B1EF49465}" destId="{6D70401A-557E-45F0-BAE8-1937073FB565}" srcOrd="0" destOrd="0" parTransId="{37C09DAD-4E63-4326-9893-581F006E4560}" sibTransId="{F79D858B-8573-45A1-AA84-CBFA309BE38F}"/>
    <dgm:cxn modelId="{10880032-5AF3-43BC-860D-E7E6E8A3CA83}" srcId="{5A473FA1-A4B8-4B6D-82AE-6F4B1EF49465}" destId="{42BF8913-2B0B-47DE-978A-E39E73E1DB26}" srcOrd="3" destOrd="0" parTransId="{3856D6B3-032A-4B97-8CFD-F58EBE3104BE}" sibTransId="{954AD328-418A-4726-8B29-A1255949A3F6}"/>
    <dgm:cxn modelId="{63525B35-509E-4923-A115-9086472B662F}" type="presOf" srcId="{752865B7-F80C-4FCF-9C00-C20A1E1542DB}" destId="{A9C24076-28FF-402F-AE2F-52A7B962D8A0}" srcOrd="0" destOrd="0" presId="urn:microsoft.com/office/officeart/2018/2/layout/IconLabelList"/>
    <dgm:cxn modelId="{8911F076-C1B9-4968-9DB1-1EB67973FD20}" type="presOf" srcId="{28EBBCAC-E4A6-49AC-B020-E6FCF585D0F4}" destId="{519195C0-908A-4238-AB9B-AA22FA44F512}" srcOrd="0" destOrd="0" presId="urn:microsoft.com/office/officeart/2018/2/layout/IconLabelList"/>
    <dgm:cxn modelId="{4991F787-4E9F-4719-AA22-E589AF155806}" type="presOf" srcId="{5A473FA1-A4B8-4B6D-82AE-6F4B1EF49465}" destId="{CAC1912D-C9DE-4582-A6FD-8B87342AED1A}" srcOrd="0" destOrd="0" presId="urn:microsoft.com/office/officeart/2018/2/layout/IconLabelList"/>
    <dgm:cxn modelId="{FBFE449D-38AC-4ED7-A863-BD288CF4DB8A}" type="presOf" srcId="{42BF8913-2B0B-47DE-978A-E39E73E1DB26}" destId="{F43F0FC3-E090-47F1-978F-834943E73A9B}" srcOrd="0" destOrd="0" presId="urn:microsoft.com/office/officeart/2018/2/layout/IconLabelList"/>
    <dgm:cxn modelId="{BC3AFFA4-8185-489C-986C-BE91A44433D0}" type="presOf" srcId="{6D70401A-557E-45F0-BAE8-1937073FB565}" destId="{E3192229-EFF4-4EB1-B0FE-6B91348EE5D5}" srcOrd="0" destOrd="0" presId="urn:microsoft.com/office/officeart/2018/2/layout/IconLabelList"/>
    <dgm:cxn modelId="{38DC09D6-229D-4314-9103-B0A409A40691}" srcId="{5A473FA1-A4B8-4B6D-82AE-6F4B1EF49465}" destId="{28EBBCAC-E4A6-49AC-B020-E6FCF585D0F4}" srcOrd="1" destOrd="0" parTransId="{5F6F0E36-9BE3-45B6-B60D-E8A964F297AA}" sibTransId="{43930EE2-1E97-4A95-83AC-07DAC0426417}"/>
    <dgm:cxn modelId="{C5353CF4-F5C1-4D07-BD8E-DC43DC80757F}" srcId="{5A473FA1-A4B8-4B6D-82AE-6F4B1EF49465}" destId="{752865B7-F80C-4FCF-9C00-C20A1E1542DB}" srcOrd="2" destOrd="0" parTransId="{69E9BC7E-DE5E-4A25-A502-E587D07F362F}" sibTransId="{2B46C57E-026A-4CE4-8B86-83B44AF8B647}"/>
    <dgm:cxn modelId="{F975CC4A-92A3-494D-8157-90B67975E9A4}" type="presParOf" srcId="{CAC1912D-C9DE-4582-A6FD-8B87342AED1A}" destId="{1C09B71F-A657-4DEE-A7AE-F92BBE3706E0}" srcOrd="0" destOrd="0" presId="urn:microsoft.com/office/officeart/2018/2/layout/IconLabelList"/>
    <dgm:cxn modelId="{74D61BB5-8D06-4DC6-BB5E-454BEE543F1A}" type="presParOf" srcId="{1C09B71F-A657-4DEE-A7AE-F92BBE3706E0}" destId="{F0D81C96-A8AE-4977-B9FC-04A6EB0EB44E}" srcOrd="0" destOrd="0" presId="urn:microsoft.com/office/officeart/2018/2/layout/IconLabelList"/>
    <dgm:cxn modelId="{CBC7DD1C-EAE1-437F-9A9B-D79D5B768BB2}" type="presParOf" srcId="{1C09B71F-A657-4DEE-A7AE-F92BBE3706E0}" destId="{B03AE1F7-68DA-4078-A098-7AEE3338FF2F}" srcOrd="1" destOrd="0" presId="urn:microsoft.com/office/officeart/2018/2/layout/IconLabelList"/>
    <dgm:cxn modelId="{B3A3EE3B-65BA-4C3B-BAC7-5A6EC9A9271C}" type="presParOf" srcId="{1C09B71F-A657-4DEE-A7AE-F92BBE3706E0}" destId="{E3192229-EFF4-4EB1-B0FE-6B91348EE5D5}" srcOrd="2" destOrd="0" presId="urn:microsoft.com/office/officeart/2018/2/layout/IconLabelList"/>
    <dgm:cxn modelId="{4B5CF081-6E9B-4474-A44D-CEE6E4F1BB4D}" type="presParOf" srcId="{CAC1912D-C9DE-4582-A6FD-8B87342AED1A}" destId="{F5BEADCB-C0EA-4569-9AC9-7ABE22CEF068}" srcOrd="1" destOrd="0" presId="urn:microsoft.com/office/officeart/2018/2/layout/IconLabelList"/>
    <dgm:cxn modelId="{120F59AC-9252-4F0B-84F1-043E09BFC411}" type="presParOf" srcId="{CAC1912D-C9DE-4582-A6FD-8B87342AED1A}" destId="{577407B1-F77F-4708-A369-6D3577A06C02}" srcOrd="2" destOrd="0" presId="urn:microsoft.com/office/officeart/2018/2/layout/IconLabelList"/>
    <dgm:cxn modelId="{4F0C31FC-0FD9-4493-87F3-86CEF4969EC3}" type="presParOf" srcId="{577407B1-F77F-4708-A369-6D3577A06C02}" destId="{84C7AA65-EB1D-40EC-9596-8DE756DE392D}" srcOrd="0" destOrd="0" presId="urn:microsoft.com/office/officeart/2018/2/layout/IconLabelList"/>
    <dgm:cxn modelId="{F89897D1-967B-4AA2-AB9C-F1ECFFC6E2FE}" type="presParOf" srcId="{577407B1-F77F-4708-A369-6D3577A06C02}" destId="{033D8AC0-ED6B-44DB-A9AF-FFC78E1AF84C}" srcOrd="1" destOrd="0" presId="urn:microsoft.com/office/officeart/2018/2/layout/IconLabelList"/>
    <dgm:cxn modelId="{DFA671EE-A047-4F90-8B38-055573C614AF}" type="presParOf" srcId="{577407B1-F77F-4708-A369-6D3577A06C02}" destId="{519195C0-908A-4238-AB9B-AA22FA44F512}" srcOrd="2" destOrd="0" presId="urn:microsoft.com/office/officeart/2018/2/layout/IconLabelList"/>
    <dgm:cxn modelId="{494864DD-3CBB-428E-9B40-4AE72D79DC3F}" type="presParOf" srcId="{CAC1912D-C9DE-4582-A6FD-8B87342AED1A}" destId="{7BAE1E67-2B32-4505-9FA5-1CBAF79C026E}" srcOrd="3" destOrd="0" presId="urn:microsoft.com/office/officeart/2018/2/layout/IconLabelList"/>
    <dgm:cxn modelId="{0E4DEE8B-DD8E-4655-B98C-547F24FD1563}" type="presParOf" srcId="{CAC1912D-C9DE-4582-A6FD-8B87342AED1A}" destId="{7696DEC3-52B8-4DA7-B47A-14185B1A8607}" srcOrd="4" destOrd="0" presId="urn:microsoft.com/office/officeart/2018/2/layout/IconLabelList"/>
    <dgm:cxn modelId="{EC177F5C-5F81-45A2-969A-C03E4587B357}" type="presParOf" srcId="{7696DEC3-52B8-4DA7-B47A-14185B1A8607}" destId="{DE8F20DF-F79B-4679-AFB7-0C06303768D4}" srcOrd="0" destOrd="0" presId="urn:microsoft.com/office/officeart/2018/2/layout/IconLabelList"/>
    <dgm:cxn modelId="{AEF90F3F-2EBF-4A8E-ADA1-50138992ABA3}" type="presParOf" srcId="{7696DEC3-52B8-4DA7-B47A-14185B1A8607}" destId="{6FFF72B7-D7DA-40D5-8242-0F9D60807353}" srcOrd="1" destOrd="0" presId="urn:microsoft.com/office/officeart/2018/2/layout/IconLabelList"/>
    <dgm:cxn modelId="{3FAE2485-8C4D-4C90-86EE-B829F4F55259}" type="presParOf" srcId="{7696DEC3-52B8-4DA7-B47A-14185B1A8607}" destId="{A9C24076-28FF-402F-AE2F-52A7B962D8A0}" srcOrd="2" destOrd="0" presId="urn:microsoft.com/office/officeart/2018/2/layout/IconLabelList"/>
    <dgm:cxn modelId="{196302C4-6756-41E6-9740-00AB8F8D5ACB}" type="presParOf" srcId="{CAC1912D-C9DE-4582-A6FD-8B87342AED1A}" destId="{57D23729-FCA1-4495-A74F-431F029041B8}" srcOrd="5" destOrd="0" presId="urn:microsoft.com/office/officeart/2018/2/layout/IconLabelList"/>
    <dgm:cxn modelId="{6D1B96FF-97AC-44FD-BE77-6438706C3F1B}" type="presParOf" srcId="{CAC1912D-C9DE-4582-A6FD-8B87342AED1A}" destId="{6505D6D1-1146-4D91-968C-8BDBBFE0434C}" srcOrd="6" destOrd="0" presId="urn:microsoft.com/office/officeart/2018/2/layout/IconLabelList"/>
    <dgm:cxn modelId="{6100F8F6-742D-403F-89C0-B326FFC16355}" type="presParOf" srcId="{6505D6D1-1146-4D91-968C-8BDBBFE0434C}" destId="{D40A4B5C-44D4-4CE7-8F17-D83594378DE4}" srcOrd="0" destOrd="0" presId="urn:microsoft.com/office/officeart/2018/2/layout/IconLabelList"/>
    <dgm:cxn modelId="{1C7A05CD-7209-4A94-A915-9151487DC77D}" type="presParOf" srcId="{6505D6D1-1146-4D91-968C-8BDBBFE0434C}" destId="{A6C098E0-0F18-4CA1-8CC4-030DEC54D06D}" srcOrd="1" destOrd="0" presId="urn:microsoft.com/office/officeart/2018/2/layout/IconLabelList"/>
    <dgm:cxn modelId="{F1498A44-92BB-4E09-947D-1ED0A18A43CB}" type="presParOf" srcId="{6505D6D1-1146-4D91-968C-8BDBBFE0434C}" destId="{F43F0FC3-E090-47F1-978F-834943E73A9B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16D9BE5-45B5-41AC-98F0-BC531CDC4E8A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B2D72F23-BA0D-4AC0-ABD3-5B20EC09C9B8}">
      <dgm:prSet/>
      <dgm:spPr/>
      <dgm:t>
        <a:bodyPr/>
        <a:lstStyle/>
        <a:p>
          <a:r>
            <a:rPr lang="en-GB"/>
            <a:t>• Staff digital skills influence:</a:t>
          </a:r>
          <a:endParaRPr lang="en-US"/>
        </a:p>
      </dgm:t>
    </dgm:pt>
    <dgm:pt modelId="{9744A366-929D-4B8C-AA3D-7FCFAF9CFD76}" type="parTrans" cxnId="{78F7FCAD-83EC-4456-95EC-BDC0371DE0FC}">
      <dgm:prSet/>
      <dgm:spPr/>
      <dgm:t>
        <a:bodyPr/>
        <a:lstStyle/>
        <a:p>
          <a:endParaRPr lang="en-US"/>
        </a:p>
      </dgm:t>
    </dgm:pt>
    <dgm:pt modelId="{57C0D235-9F9D-4775-9AEC-4B13103868E5}" type="sibTrans" cxnId="{78F7FCAD-83EC-4456-95EC-BDC0371DE0FC}">
      <dgm:prSet/>
      <dgm:spPr/>
      <dgm:t>
        <a:bodyPr/>
        <a:lstStyle/>
        <a:p>
          <a:endParaRPr lang="en-US"/>
        </a:p>
      </dgm:t>
    </dgm:pt>
    <dgm:pt modelId="{174555CE-1AD7-438B-896A-24AE115FA562}">
      <dgm:prSet/>
      <dgm:spPr/>
      <dgm:t>
        <a:bodyPr/>
        <a:lstStyle/>
        <a:p>
          <a:r>
            <a:rPr lang="en-GB"/>
            <a:t>- Care quality</a:t>
          </a:r>
          <a:endParaRPr lang="en-US"/>
        </a:p>
      </dgm:t>
    </dgm:pt>
    <dgm:pt modelId="{ACEB05EB-A55B-4745-8640-1B2A2FF0F6A1}" type="parTrans" cxnId="{ADC70130-3D80-476E-BC13-3A06C0680856}">
      <dgm:prSet/>
      <dgm:spPr/>
      <dgm:t>
        <a:bodyPr/>
        <a:lstStyle/>
        <a:p>
          <a:endParaRPr lang="en-US"/>
        </a:p>
      </dgm:t>
    </dgm:pt>
    <dgm:pt modelId="{53AD3D58-8DDC-4DEA-8F47-9F36A660DD57}" type="sibTrans" cxnId="{ADC70130-3D80-476E-BC13-3A06C0680856}">
      <dgm:prSet/>
      <dgm:spPr/>
      <dgm:t>
        <a:bodyPr/>
        <a:lstStyle/>
        <a:p>
          <a:endParaRPr lang="en-US"/>
        </a:p>
      </dgm:t>
    </dgm:pt>
    <dgm:pt modelId="{A488ED3A-D81E-4A02-A156-EBFCF5EA2F09}">
      <dgm:prSet/>
      <dgm:spPr/>
      <dgm:t>
        <a:bodyPr/>
        <a:lstStyle/>
        <a:p>
          <a:r>
            <a:rPr lang="en-GB"/>
            <a:t>- Communication</a:t>
          </a:r>
          <a:endParaRPr lang="en-US"/>
        </a:p>
      </dgm:t>
    </dgm:pt>
    <dgm:pt modelId="{577F8274-8097-482F-A8AA-6E6829A6898E}" type="parTrans" cxnId="{DCAA53A3-46E5-4404-B593-2D2CD7C90011}">
      <dgm:prSet/>
      <dgm:spPr/>
      <dgm:t>
        <a:bodyPr/>
        <a:lstStyle/>
        <a:p>
          <a:endParaRPr lang="en-US"/>
        </a:p>
      </dgm:t>
    </dgm:pt>
    <dgm:pt modelId="{2DBC64F3-92C1-44E6-B491-D8F915BD007A}" type="sibTrans" cxnId="{DCAA53A3-46E5-4404-B593-2D2CD7C90011}">
      <dgm:prSet/>
      <dgm:spPr/>
      <dgm:t>
        <a:bodyPr/>
        <a:lstStyle/>
        <a:p>
          <a:endParaRPr lang="en-US"/>
        </a:p>
      </dgm:t>
    </dgm:pt>
    <dgm:pt modelId="{19C25104-92C3-41D4-81F1-3F69A840C693}">
      <dgm:prSet/>
      <dgm:spPr/>
      <dgm:t>
        <a:bodyPr/>
        <a:lstStyle/>
        <a:p>
          <a:r>
            <a:rPr lang="en-GB"/>
            <a:t>- Team collaboration</a:t>
          </a:r>
          <a:endParaRPr lang="en-US"/>
        </a:p>
      </dgm:t>
    </dgm:pt>
    <dgm:pt modelId="{12C70AC6-C3AB-48E9-B14D-BD1B7DD4DB41}" type="parTrans" cxnId="{96DBFF55-9D73-4FF5-8029-AF3EF439AC51}">
      <dgm:prSet/>
      <dgm:spPr/>
      <dgm:t>
        <a:bodyPr/>
        <a:lstStyle/>
        <a:p>
          <a:endParaRPr lang="en-US"/>
        </a:p>
      </dgm:t>
    </dgm:pt>
    <dgm:pt modelId="{27163376-995F-45E8-9684-654613B92306}" type="sibTrans" cxnId="{96DBFF55-9D73-4FF5-8029-AF3EF439AC51}">
      <dgm:prSet/>
      <dgm:spPr/>
      <dgm:t>
        <a:bodyPr/>
        <a:lstStyle/>
        <a:p>
          <a:endParaRPr lang="en-US"/>
        </a:p>
      </dgm:t>
    </dgm:pt>
    <dgm:pt modelId="{A7F840A8-41B1-4E98-B591-645939927939}">
      <dgm:prSet/>
      <dgm:spPr/>
      <dgm:t>
        <a:bodyPr/>
        <a:lstStyle/>
        <a:p>
          <a:r>
            <a:rPr lang="en-GB"/>
            <a:t>- Innovation, efficiency, safety</a:t>
          </a:r>
          <a:endParaRPr lang="en-US"/>
        </a:p>
      </dgm:t>
    </dgm:pt>
    <dgm:pt modelId="{9A562959-7EBC-4193-B8D5-14F401E9FF21}" type="parTrans" cxnId="{A0191967-AB22-4379-9EDF-57E62F716EEF}">
      <dgm:prSet/>
      <dgm:spPr/>
      <dgm:t>
        <a:bodyPr/>
        <a:lstStyle/>
        <a:p>
          <a:endParaRPr lang="en-US"/>
        </a:p>
      </dgm:t>
    </dgm:pt>
    <dgm:pt modelId="{A88A7BF8-5DCB-4401-AB26-987C05CDBA1E}" type="sibTrans" cxnId="{A0191967-AB22-4379-9EDF-57E62F716EEF}">
      <dgm:prSet/>
      <dgm:spPr/>
      <dgm:t>
        <a:bodyPr/>
        <a:lstStyle/>
        <a:p>
          <a:endParaRPr lang="en-US"/>
        </a:p>
      </dgm:t>
    </dgm:pt>
    <dgm:pt modelId="{35409978-88BA-48C5-BB7F-7E41E86A82E0}">
      <dgm:prSet/>
      <dgm:spPr/>
      <dgm:t>
        <a:bodyPr/>
        <a:lstStyle/>
        <a:p>
          <a:r>
            <a:rPr lang="en-GB"/>
            <a:t>• Improving skills lifts all areas</a:t>
          </a:r>
          <a:endParaRPr lang="en-US"/>
        </a:p>
      </dgm:t>
    </dgm:pt>
    <dgm:pt modelId="{32B0C4A6-F1AB-4FEB-8727-E095269C56F0}" type="parTrans" cxnId="{C4BFBB3D-E6EA-4CE8-A85D-4D46B46A28CF}">
      <dgm:prSet/>
      <dgm:spPr/>
      <dgm:t>
        <a:bodyPr/>
        <a:lstStyle/>
        <a:p>
          <a:endParaRPr lang="en-US"/>
        </a:p>
      </dgm:t>
    </dgm:pt>
    <dgm:pt modelId="{498B0877-7C78-4DEC-8CD4-2053FD403916}" type="sibTrans" cxnId="{C4BFBB3D-E6EA-4CE8-A85D-4D46B46A28CF}">
      <dgm:prSet/>
      <dgm:spPr/>
      <dgm:t>
        <a:bodyPr/>
        <a:lstStyle/>
        <a:p>
          <a:endParaRPr lang="en-US"/>
        </a:p>
      </dgm:t>
    </dgm:pt>
    <dgm:pt modelId="{BF32B00A-2973-4E69-866B-7BF7BC8CA249}" type="pres">
      <dgm:prSet presAssocID="{616D9BE5-45B5-41AC-98F0-BC531CDC4E8A}" presName="linear" presStyleCnt="0">
        <dgm:presLayoutVars>
          <dgm:animLvl val="lvl"/>
          <dgm:resizeHandles val="exact"/>
        </dgm:presLayoutVars>
      </dgm:prSet>
      <dgm:spPr/>
    </dgm:pt>
    <dgm:pt modelId="{F0ED15F8-B1FB-4CF5-ADAC-A1C35ECA3BE5}" type="pres">
      <dgm:prSet presAssocID="{B2D72F23-BA0D-4AC0-ABD3-5B20EC09C9B8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62B3A392-F08A-4244-BEE0-74CE59078358}" type="pres">
      <dgm:prSet presAssocID="{B2D72F23-BA0D-4AC0-ABD3-5B20EC09C9B8}" presName="childText" presStyleLbl="revTx" presStyleIdx="0" presStyleCnt="1">
        <dgm:presLayoutVars>
          <dgm:bulletEnabled val="1"/>
        </dgm:presLayoutVars>
      </dgm:prSet>
      <dgm:spPr/>
    </dgm:pt>
    <dgm:pt modelId="{159BBC3F-B221-45CB-A4E0-3190868FC648}" type="pres">
      <dgm:prSet presAssocID="{35409978-88BA-48C5-BB7F-7E41E86A82E0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BA47A400-517C-43CE-9F92-E30FCB9ABE1F}" type="presOf" srcId="{A7F840A8-41B1-4E98-B591-645939927939}" destId="{62B3A392-F08A-4244-BEE0-74CE59078358}" srcOrd="0" destOrd="3" presId="urn:microsoft.com/office/officeart/2005/8/layout/vList2"/>
    <dgm:cxn modelId="{C23A7A21-4C75-4D1A-AAEE-5EED9F7D17F3}" type="presOf" srcId="{35409978-88BA-48C5-BB7F-7E41E86A82E0}" destId="{159BBC3F-B221-45CB-A4E0-3190868FC648}" srcOrd="0" destOrd="0" presId="urn:microsoft.com/office/officeart/2005/8/layout/vList2"/>
    <dgm:cxn modelId="{ADC70130-3D80-476E-BC13-3A06C0680856}" srcId="{B2D72F23-BA0D-4AC0-ABD3-5B20EC09C9B8}" destId="{174555CE-1AD7-438B-896A-24AE115FA562}" srcOrd="0" destOrd="0" parTransId="{ACEB05EB-A55B-4745-8640-1B2A2FF0F6A1}" sibTransId="{53AD3D58-8DDC-4DEA-8F47-9F36A660DD57}"/>
    <dgm:cxn modelId="{C4BFBB3D-E6EA-4CE8-A85D-4D46B46A28CF}" srcId="{616D9BE5-45B5-41AC-98F0-BC531CDC4E8A}" destId="{35409978-88BA-48C5-BB7F-7E41E86A82E0}" srcOrd="1" destOrd="0" parTransId="{32B0C4A6-F1AB-4FEB-8727-E095269C56F0}" sibTransId="{498B0877-7C78-4DEC-8CD4-2053FD403916}"/>
    <dgm:cxn modelId="{A0191967-AB22-4379-9EDF-57E62F716EEF}" srcId="{B2D72F23-BA0D-4AC0-ABD3-5B20EC09C9B8}" destId="{A7F840A8-41B1-4E98-B591-645939927939}" srcOrd="3" destOrd="0" parTransId="{9A562959-7EBC-4193-B8D5-14F401E9FF21}" sibTransId="{A88A7BF8-5DCB-4401-AB26-987C05CDBA1E}"/>
    <dgm:cxn modelId="{64014568-45DA-491C-8A92-110751662D1A}" type="presOf" srcId="{19C25104-92C3-41D4-81F1-3F69A840C693}" destId="{62B3A392-F08A-4244-BEE0-74CE59078358}" srcOrd="0" destOrd="2" presId="urn:microsoft.com/office/officeart/2005/8/layout/vList2"/>
    <dgm:cxn modelId="{C000BA54-DBF8-4357-BAE4-87E9E2B5CA5D}" type="presOf" srcId="{616D9BE5-45B5-41AC-98F0-BC531CDC4E8A}" destId="{BF32B00A-2973-4E69-866B-7BF7BC8CA249}" srcOrd="0" destOrd="0" presId="urn:microsoft.com/office/officeart/2005/8/layout/vList2"/>
    <dgm:cxn modelId="{96DBFF55-9D73-4FF5-8029-AF3EF439AC51}" srcId="{B2D72F23-BA0D-4AC0-ABD3-5B20EC09C9B8}" destId="{19C25104-92C3-41D4-81F1-3F69A840C693}" srcOrd="2" destOrd="0" parTransId="{12C70AC6-C3AB-48E9-B14D-BD1B7DD4DB41}" sibTransId="{27163376-995F-45E8-9684-654613B92306}"/>
    <dgm:cxn modelId="{DCAA53A3-46E5-4404-B593-2D2CD7C90011}" srcId="{B2D72F23-BA0D-4AC0-ABD3-5B20EC09C9B8}" destId="{A488ED3A-D81E-4A02-A156-EBFCF5EA2F09}" srcOrd="1" destOrd="0" parTransId="{577F8274-8097-482F-A8AA-6E6829A6898E}" sibTransId="{2DBC64F3-92C1-44E6-B491-D8F915BD007A}"/>
    <dgm:cxn modelId="{78F7FCAD-83EC-4456-95EC-BDC0371DE0FC}" srcId="{616D9BE5-45B5-41AC-98F0-BC531CDC4E8A}" destId="{B2D72F23-BA0D-4AC0-ABD3-5B20EC09C9B8}" srcOrd="0" destOrd="0" parTransId="{9744A366-929D-4B8C-AA3D-7FCFAF9CFD76}" sibTransId="{57C0D235-9F9D-4775-9AEC-4B13103868E5}"/>
    <dgm:cxn modelId="{6573EDB6-F8C6-403A-AE2E-31A535CA4362}" type="presOf" srcId="{B2D72F23-BA0D-4AC0-ABD3-5B20EC09C9B8}" destId="{F0ED15F8-B1FB-4CF5-ADAC-A1C35ECA3BE5}" srcOrd="0" destOrd="0" presId="urn:microsoft.com/office/officeart/2005/8/layout/vList2"/>
    <dgm:cxn modelId="{E1A528CF-5B7A-4B0E-BCE8-1BF2A1F7777C}" type="presOf" srcId="{A488ED3A-D81E-4A02-A156-EBFCF5EA2F09}" destId="{62B3A392-F08A-4244-BEE0-74CE59078358}" srcOrd="0" destOrd="1" presId="urn:microsoft.com/office/officeart/2005/8/layout/vList2"/>
    <dgm:cxn modelId="{18CA1CE1-7C2F-440B-8CB9-F79D82C9553D}" type="presOf" srcId="{174555CE-1AD7-438B-896A-24AE115FA562}" destId="{62B3A392-F08A-4244-BEE0-74CE59078358}" srcOrd="0" destOrd="0" presId="urn:microsoft.com/office/officeart/2005/8/layout/vList2"/>
    <dgm:cxn modelId="{30A13B85-BEAB-4710-B492-4F9375987A75}" type="presParOf" srcId="{BF32B00A-2973-4E69-866B-7BF7BC8CA249}" destId="{F0ED15F8-B1FB-4CF5-ADAC-A1C35ECA3BE5}" srcOrd="0" destOrd="0" presId="urn:microsoft.com/office/officeart/2005/8/layout/vList2"/>
    <dgm:cxn modelId="{D7B13B3B-B976-422B-8FA8-94B2A503DAA1}" type="presParOf" srcId="{BF32B00A-2973-4E69-866B-7BF7BC8CA249}" destId="{62B3A392-F08A-4244-BEE0-74CE59078358}" srcOrd="1" destOrd="0" presId="urn:microsoft.com/office/officeart/2005/8/layout/vList2"/>
    <dgm:cxn modelId="{3F552F8F-D595-4C7A-91BF-F0CAF6FC80DE}" type="presParOf" srcId="{BF32B00A-2973-4E69-866B-7BF7BC8CA249}" destId="{159BBC3F-B221-45CB-A4E0-3190868FC648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593BD5E-42FF-4709-B17A-A7F886B5BDD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2F440985-FA1B-4626-961F-1BF5633EAEE8}">
      <dgm:prSet/>
      <dgm:spPr/>
      <dgm:t>
        <a:bodyPr/>
        <a:lstStyle/>
        <a:p>
          <a:r>
            <a:rPr lang="en-GB"/>
            <a:t>Missed medication update due to paper-based note</a:t>
          </a:r>
          <a:endParaRPr lang="en-US"/>
        </a:p>
      </dgm:t>
    </dgm:pt>
    <dgm:pt modelId="{0F1426B7-12A5-4104-A114-BF42637FCD6D}" type="parTrans" cxnId="{80C10F31-2EF9-46A6-982C-42B50C24BC08}">
      <dgm:prSet/>
      <dgm:spPr/>
      <dgm:t>
        <a:bodyPr/>
        <a:lstStyle/>
        <a:p>
          <a:endParaRPr lang="en-US"/>
        </a:p>
      </dgm:t>
    </dgm:pt>
    <dgm:pt modelId="{BAC29BAC-30FD-48E7-B200-B055DC9F3E06}" type="sibTrans" cxnId="{80C10F31-2EF9-46A6-982C-42B50C24BC08}">
      <dgm:prSet/>
      <dgm:spPr/>
      <dgm:t>
        <a:bodyPr/>
        <a:lstStyle/>
        <a:p>
          <a:endParaRPr lang="en-US"/>
        </a:p>
      </dgm:t>
    </dgm:pt>
    <dgm:pt modelId="{B3B21019-095C-4AD4-95EF-1481D4906EB6}">
      <dgm:prSet/>
      <dgm:spPr/>
      <dgm:t>
        <a:bodyPr/>
        <a:lstStyle/>
        <a:p>
          <a:r>
            <a:rPr lang="en-GB"/>
            <a:t>Exercise plan emailed but unread ? no therapy given</a:t>
          </a:r>
          <a:endParaRPr lang="en-US"/>
        </a:p>
      </dgm:t>
    </dgm:pt>
    <dgm:pt modelId="{6742FD00-D141-4107-8A18-D072CA36169C}" type="parTrans" cxnId="{2DF77228-CA3E-4F99-B0EB-164DA223F964}">
      <dgm:prSet/>
      <dgm:spPr/>
      <dgm:t>
        <a:bodyPr/>
        <a:lstStyle/>
        <a:p>
          <a:endParaRPr lang="en-US"/>
        </a:p>
      </dgm:t>
    </dgm:pt>
    <dgm:pt modelId="{DACBF7F7-5A96-4D1C-A983-BC28E0454ED7}" type="sibTrans" cxnId="{2DF77228-CA3E-4F99-B0EB-164DA223F964}">
      <dgm:prSet/>
      <dgm:spPr/>
      <dgm:t>
        <a:bodyPr/>
        <a:lstStyle/>
        <a:p>
          <a:endParaRPr lang="en-US"/>
        </a:p>
      </dgm:t>
    </dgm:pt>
    <dgm:pt modelId="{24F40153-2C81-4237-82A6-9C65045BF81A}">
      <dgm:prSet/>
      <dgm:spPr/>
      <dgm:t>
        <a:bodyPr/>
        <a:lstStyle/>
        <a:p>
          <a:r>
            <a:rPr lang="en-GB"/>
            <a:t>Preventable incidents caused by poor digital confidence</a:t>
          </a:r>
          <a:endParaRPr lang="en-US"/>
        </a:p>
      </dgm:t>
    </dgm:pt>
    <dgm:pt modelId="{57E94F4D-AC19-4763-8A07-D48AEADC4152}" type="parTrans" cxnId="{089FE089-F15E-4FBB-9981-F8DD9688C00F}">
      <dgm:prSet/>
      <dgm:spPr/>
      <dgm:t>
        <a:bodyPr/>
        <a:lstStyle/>
        <a:p>
          <a:endParaRPr lang="en-US"/>
        </a:p>
      </dgm:t>
    </dgm:pt>
    <dgm:pt modelId="{413C1AB5-0754-454C-887A-303252B94BB3}" type="sibTrans" cxnId="{089FE089-F15E-4FBB-9981-F8DD9688C00F}">
      <dgm:prSet/>
      <dgm:spPr/>
      <dgm:t>
        <a:bodyPr/>
        <a:lstStyle/>
        <a:p>
          <a:endParaRPr lang="en-US"/>
        </a:p>
      </dgm:t>
    </dgm:pt>
    <dgm:pt modelId="{F1645035-E616-4441-9449-B6262407FEC5}" type="pres">
      <dgm:prSet presAssocID="{9593BD5E-42FF-4709-B17A-A7F886B5BDD7}" presName="root" presStyleCnt="0">
        <dgm:presLayoutVars>
          <dgm:dir/>
          <dgm:resizeHandles val="exact"/>
        </dgm:presLayoutVars>
      </dgm:prSet>
      <dgm:spPr/>
    </dgm:pt>
    <dgm:pt modelId="{A9741AEB-1542-4487-A9A6-1EB6CE32AD26}" type="pres">
      <dgm:prSet presAssocID="{2F440985-FA1B-4626-961F-1BF5633EAEE8}" presName="compNode" presStyleCnt="0"/>
      <dgm:spPr/>
    </dgm:pt>
    <dgm:pt modelId="{4B46F86F-29DA-42EA-991E-DC15FCD0E02C}" type="pres">
      <dgm:prSet presAssocID="{2F440985-FA1B-4626-961F-1BF5633EAEE8}" presName="bgRect" presStyleLbl="bgShp" presStyleIdx="0" presStyleCnt="3"/>
      <dgm:spPr/>
    </dgm:pt>
    <dgm:pt modelId="{E3ED3488-E4CA-429B-86F9-0A886709CFCB}" type="pres">
      <dgm:prSet presAssocID="{2F440985-FA1B-4626-961F-1BF5633EAEE8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dicine"/>
        </a:ext>
      </dgm:extLst>
    </dgm:pt>
    <dgm:pt modelId="{4C4AFC49-7628-423B-836C-20A59F68D6A0}" type="pres">
      <dgm:prSet presAssocID="{2F440985-FA1B-4626-961F-1BF5633EAEE8}" presName="spaceRect" presStyleCnt="0"/>
      <dgm:spPr/>
    </dgm:pt>
    <dgm:pt modelId="{E4C93476-380A-4286-9403-3F96AFBCC150}" type="pres">
      <dgm:prSet presAssocID="{2F440985-FA1B-4626-961F-1BF5633EAEE8}" presName="parTx" presStyleLbl="revTx" presStyleIdx="0" presStyleCnt="3">
        <dgm:presLayoutVars>
          <dgm:chMax val="0"/>
          <dgm:chPref val="0"/>
        </dgm:presLayoutVars>
      </dgm:prSet>
      <dgm:spPr/>
    </dgm:pt>
    <dgm:pt modelId="{800104C6-04D4-479F-A741-7162C7E9A393}" type="pres">
      <dgm:prSet presAssocID="{BAC29BAC-30FD-48E7-B200-B055DC9F3E06}" presName="sibTrans" presStyleCnt="0"/>
      <dgm:spPr/>
    </dgm:pt>
    <dgm:pt modelId="{9300B6F3-41EF-45E7-B292-C2919FA19182}" type="pres">
      <dgm:prSet presAssocID="{B3B21019-095C-4AD4-95EF-1481D4906EB6}" presName="compNode" presStyleCnt="0"/>
      <dgm:spPr/>
    </dgm:pt>
    <dgm:pt modelId="{3FA83D9E-EBA2-4EE2-AAE8-E3C59084F51D}" type="pres">
      <dgm:prSet presAssocID="{B3B21019-095C-4AD4-95EF-1481D4906EB6}" presName="bgRect" presStyleLbl="bgShp" presStyleIdx="1" presStyleCnt="3"/>
      <dgm:spPr/>
    </dgm:pt>
    <dgm:pt modelId="{FA99279B-D7DA-469A-8FEA-757A3824FBD8}" type="pres">
      <dgm:prSet presAssocID="{B3B21019-095C-4AD4-95EF-1481D4906EB6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nvelope"/>
        </a:ext>
      </dgm:extLst>
    </dgm:pt>
    <dgm:pt modelId="{7A03B683-609D-4DAF-A9F9-E8BB14B69BFA}" type="pres">
      <dgm:prSet presAssocID="{B3B21019-095C-4AD4-95EF-1481D4906EB6}" presName="spaceRect" presStyleCnt="0"/>
      <dgm:spPr/>
    </dgm:pt>
    <dgm:pt modelId="{41EF7C9E-7FC7-48E4-A8E5-4D1FBADEE77B}" type="pres">
      <dgm:prSet presAssocID="{B3B21019-095C-4AD4-95EF-1481D4906EB6}" presName="parTx" presStyleLbl="revTx" presStyleIdx="1" presStyleCnt="3">
        <dgm:presLayoutVars>
          <dgm:chMax val="0"/>
          <dgm:chPref val="0"/>
        </dgm:presLayoutVars>
      </dgm:prSet>
      <dgm:spPr/>
    </dgm:pt>
    <dgm:pt modelId="{DC949757-0D3D-43E7-BEEA-28A7E3DCA1CB}" type="pres">
      <dgm:prSet presAssocID="{DACBF7F7-5A96-4D1C-A983-BC28E0454ED7}" presName="sibTrans" presStyleCnt="0"/>
      <dgm:spPr/>
    </dgm:pt>
    <dgm:pt modelId="{38283D9E-1A4B-4352-BE80-01B12ADD4B25}" type="pres">
      <dgm:prSet presAssocID="{24F40153-2C81-4237-82A6-9C65045BF81A}" presName="compNode" presStyleCnt="0"/>
      <dgm:spPr/>
    </dgm:pt>
    <dgm:pt modelId="{25EAEEA5-CCF6-4E79-9844-84B3FC0B6F3F}" type="pres">
      <dgm:prSet presAssocID="{24F40153-2C81-4237-82A6-9C65045BF81A}" presName="bgRect" presStyleLbl="bgShp" presStyleIdx="2" presStyleCnt="3"/>
      <dgm:spPr/>
    </dgm:pt>
    <dgm:pt modelId="{9D1AD275-0EE2-4C7D-B5BA-14D72CEDA4F4}" type="pres">
      <dgm:prSet presAssocID="{24F40153-2C81-4237-82A6-9C65045BF81A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arning"/>
        </a:ext>
      </dgm:extLst>
    </dgm:pt>
    <dgm:pt modelId="{F670D6A0-ED7A-4F6F-A402-6C9CF4361784}" type="pres">
      <dgm:prSet presAssocID="{24F40153-2C81-4237-82A6-9C65045BF81A}" presName="spaceRect" presStyleCnt="0"/>
      <dgm:spPr/>
    </dgm:pt>
    <dgm:pt modelId="{770385ED-14D9-47E5-8524-BD22292A1544}" type="pres">
      <dgm:prSet presAssocID="{24F40153-2C81-4237-82A6-9C65045BF81A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EF2BD103-5ECA-4992-86BE-084153B44F2A}" type="presOf" srcId="{9593BD5E-42FF-4709-B17A-A7F886B5BDD7}" destId="{F1645035-E616-4441-9449-B6262407FEC5}" srcOrd="0" destOrd="0" presId="urn:microsoft.com/office/officeart/2018/2/layout/IconVerticalSolidList"/>
    <dgm:cxn modelId="{2DF77228-CA3E-4F99-B0EB-164DA223F964}" srcId="{9593BD5E-42FF-4709-B17A-A7F886B5BDD7}" destId="{B3B21019-095C-4AD4-95EF-1481D4906EB6}" srcOrd="1" destOrd="0" parTransId="{6742FD00-D141-4107-8A18-D072CA36169C}" sibTransId="{DACBF7F7-5A96-4D1C-A983-BC28E0454ED7}"/>
    <dgm:cxn modelId="{80C10F31-2EF9-46A6-982C-42B50C24BC08}" srcId="{9593BD5E-42FF-4709-B17A-A7F886B5BDD7}" destId="{2F440985-FA1B-4626-961F-1BF5633EAEE8}" srcOrd="0" destOrd="0" parTransId="{0F1426B7-12A5-4104-A114-BF42637FCD6D}" sibTransId="{BAC29BAC-30FD-48E7-B200-B055DC9F3E06}"/>
    <dgm:cxn modelId="{5A2E0263-1456-4C89-8C7F-9A681E15132A}" type="presOf" srcId="{B3B21019-095C-4AD4-95EF-1481D4906EB6}" destId="{41EF7C9E-7FC7-48E4-A8E5-4D1FBADEE77B}" srcOrd="0" destOrd="0" presId="urn:microsoft.com/office/officeart/2018/2/layout/IconVerticalSolidList"/>
    <dgm:cxn modelId="{E803196E-284A-48F8-9E8B-E224ECFC891F}" type="presOf" srcId="{2F440985-FA1B-4626-961F-1BF5633EAEE8}" destId="{E4C93476-380A-4286-9403-3F96AFBCC150}" srcOrd="0" destOrd="0" presId="urn:microsoft.com/office/officeart/2018/2/layout/IconVerticalSolidList"/>
    <dgm:cxn modelId="{089FE089-F15E-4FBB-9981-F8DD9688C00F}" srcId="{9593BD5E-42FF-4709-B17A-A7F886B5BDD7}" destId="{24F40153-2C81-4237-82A6-9C65045BF81A}" srcOrd="2" destOrd="0" parTransId="{57E94F4D-AC19-4763-8A07-D48AEADC4152}" sibTransId="{413C1AB5-0754-454C-887A-303252B94BB3}"/>
    <dgm:cxn modelId="{B725178A-FE48-4381-8C76-04605E10EB31}" type="presOf" srcId="{24F40153-2C81-4237-82A6-9C65045BF81A}" destId="{770385ED-14D9-47E5-8524-BD22292A1544}" srcOrd="0" destOrd="0" presId="urn:microsoft.com/office/officeart/2018/2/layout/IconVerticalSolidList"/>
    <dgm:cxn modelId="{231AB8FE-379B-44CE-BB59-3C0BADC74F43}" type="presParOf" srcId="{F1645035-E616-4441-9449-B6262407FEC5}" destId="{A9741AEB-1542-4487-A9A6-1EB6CE32AD26}" srcOrd="0" destOrd="0" presId="urn:microsoft.com/office/officeart/2018/2/layout/IconVerticalSolidList"/>
    <dgm:cxn modelId="{D0DFD3CD-F95E-4CF0-ABEE-13FAE8B58A34}" type="presParOf" srcId="{A9741AEB-1542-4487-A9A6-1EB6CE32AD26}" destId="{4B46F86F-29DA-42EA-991E-DC15FCD0E02C}" srcOrd="0" destOrd="0" presId="urn:microsoft.com/office/officeart/2018/2/layout/IconVerticalSolidList"/>
    <dgm:cxn modelId="{26684AB5-4CF4-420A-A26A-D6ED49D4A038}" type="presParOf" srcId="{A9741AEB-1542-4487-A9A6-1EB6CE32AD26}" destId="{E3ED3488-E4CA-429B-86F9-0A886709CFCB}" srcOrd="1" destOrd="0" presId="urn:microsoft.com/office/officeart/2018/2/layout/IconVerticalSolidList"/>
    <dgm:cxn modelId="{C96661B3-618C-4A16-9233-327317D9F588}" type="presParOf" srcId="{A9741AEB-1542-4487-A9A6-1EB6CE32AD26}" destId="{4C4AFC49-7628-423B-836C-20A59F68D6A0}" srcOrd="2" destOrd="0" presId="urn:microsoft.com/office/officeart/2018/2/layout/IconVerticalSolidList"/>
    <dgm:cxn modelId="{44501C14-A88B-4048-B708-2ECB03360C6D}" type="presParOf" srcId="{A9741AEB-1542-4487-A9A6-1EB6CE32AD26}" destId="{E4C93476-380A-4286-9403-3F96AFBCC150}" srcOrd="3" destOrd="0" presId="urn:microsoft.com/office/officeart/2018/2/layout/IconVerticalSolidList"/>
    <dgm:cxn modelId="{42DA2980-30A2-4B3B-8D0F-A403D901EF4D}" type="presParOf" srcId="{F1645035-E616-4441-9449-B6262407FEC5}" destId="{800104C6-04D4-479F-A741-7162C7E9A393}" srcOrd="1" destOrd="0" presId="urn:microsoft.com/office/officeart/2018/2/layout/IconVerticalSolidList"/>
    <dgm:cxn modelId="{B9D6912D-654C-41AC-AA38-60BC6248A718}" type="presParOf" srcId="{F1645035-E616-4441-9449-B6262407FEC5}" destId="{9300B6F3-41EF-45E7-B292-C2919FA19182}" srcOrd="2" destOrd="0" presId="urn:microsoft.com/office/officeart/2018/2/layout/IconVerticalSolidList"/>
    <dgm:cxn modelId="{8112D7BA-4FE5-455E-A7DC-E39013424E48}" type="presParOf" srcId="{9300B6F3-41EF-45E7-B292-C2919FA19182}" destId="{3FA83D9E-EBA2-4EE2-AAE8-E3C59084F51D}" srcOrd="0" destOrd="0" presId="urn:microsoft.com/office/officeart/2018/2/layout/IconVerticalSolidList"/>
    <dgm:cxn modelId="{2CFCD569-291B-48C0-810C-185F9CBE3471}" type="presParOf" srcId="{9300B6F3-41EF-45E7-B292-C2919FA19182}" destId="{FA99279B-D7DA-469A-8FEA-757A3824FBD8}" srcOrd="1" destOrd="0" presId="urn:microsoft.com/office/officeart/2018/2/layout/IconVerticalSolidList"/>
    <dgm:cxn modelId="{4EEB00DA-EE58-4159-9FF6-BDD3A8F29044}" type="presParOf" srcId="{9300B6F3-41EF-45E7-B292-C2919FA19182}" destId="{7A03B683-609D-4DAF-A9F9-E8BB14B69BFA}" srcOrd="2" destOrd="0" presId="urn:microsoft.com/office/officeart/2018/2/layout/IconVerticalSolidList"/>
    <dgm:cxn modelId="{0073A21F-F592-46CF-8C9B-E9A2D38CB140}" type="presParOf" srcId="{9300B6F3-41EF-45E7-B292-C2919FA19182}" destId="{41EF7C9E-7FC7-48E4-A8E5-4D1FBADEE77B}" srcOrd="3" destOrd="0" presId="urn:microsoft.com/office/officeart/2018/2/layout/IconVerticalSolidList"/>
    <dgm:cxn modelId="{412B9847-FBE0-4F41-81A5-E1C18F09251C}" type="presParOf" srcId="{F1645035-E616-4441-9449-B6262407FEC5}" destId="{DC949757-0D3D-43E7-BEEA-28A7E3DCA1CB}" srcOrd="3" destOrd="0" presId="urn:microsoft.com/office/officeart/2018/2/layout/IconVerticalSolidList"/>
    <dgm:cxn modelId="{4CEE1619-E45D-443F-AE07-8B127A20EA81}" type="presParOf" srcId="{F1645035-E616-4441-9449-B6262407FEC5}" destId="{38283D9E-1A4B-4352-BE80-01B12ADD4B25}" srcOrd="4" destOrd="0" presId="urn:microsoft.com/office/officeart/2018/2/layout/IconVerticalSolidList"/>
    <dgm:cxn modelId="{AD2A32A6-E9AC-4B7F-A3C6-19A0FFB5A29D}" type="presParOf" srcId="{38283D9E-1A4B-4352-BE80-01B12ADD4B25}" destId="{25EAEEA5-CCF6-4E79-9844-84B3FC0B6F3F}" srcOrd="0" destOrd="0" presId="urn:microsoft.com/office/officeart/2018/2/layout/IconVerticalSolidList"/>
    <dgm:cxn modelId="{A853BD71-DA01-4553-90D4-EED271626014}" type="presParOf" srcId="{38283D9E-1A4B-4352-BE80-01B12ADD4B25}" destId="{9D1AD275-0EE2-4C7D-B5BA-14D72CEDA4F4}" srcOrd="1" destOrd="0" presId="urn:microsoft.com/office/officeart/2018/2/layout/IconVerticalSolidList"/>
    <dgm:cxn modelId="{8872A626-6787-4BBE-94DF-79A2B1E5D6F5}" type="presParOf" srcId="{38283D9E-1A4B-4352-BE80-01B12ADD4B25}" destId="{F670D6A0-ED7A-4F6F-A402-6C9CF4361784}" srcOrd="2" destOrd="0" presId="urn:microsoft.com/office/officeart/2018/2/layout/IconVerticalSolidList"/>
    <dgm:cxn modelId="{D3BCF764-EAF8-4368-9FDD-8447D1A0DE73}" type="presParOf" srcId="{38283D9E-1A4B-4352-BE80-01B12ADD4B25}" destId="{770385ED-14D9-47E5-8524-BD22292A154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B4260C9-2A00-44D5-80E3-C6084A5B41AC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accent0_3" csCatId="mainScheme" phldr="1"/>
      <dgm:spPr/>
      <dgm:t>
        <a:bodyPr/>
        <a:lstStyle/>
        <a:p>
          <a:endParaRPr lang="en-US"/>
        </a:p>
      </dgm:t>
    </dgm:pt>
    <dgm:pt modelId="{7DDDB38F-02D5-4B15-9EA5-8C6D181B83C2}">
      <dgm:prSet/>
      <dgm:spPr/>
      <dgm:t>
        <a:bodyPr/>
        <a:lstStyle/>
        <a:p>
          <a:r>
            <a:rPr lang="en-GB"/>
            <a:t>1. Skills audit</a:t>
          </a:r>
          <a:endParaRPr lang="en-US"/>
        </a:p>
      </dgm:t>
    </dgm:pt>
    <dgm:pt modelId="{0C9276F4-122D-4AE3-B02D-8FBBF5C25313}" type="parTrans" cxnId="{BE1BA6C9-542C-4E77-9B2A-D582190794F9}">
      <dgm:prSet/>
      <dgm:spPr/>
      <dgm:t>
        <a:bodyPr/>
        <a:lstStyle/>
        <a:p>
          <a:endParaRPr lang="en-US"/>
        </a:p>
      </dgm:t>
    </dgm:pt>
    <dgm:pt modelId="{0F6F24B4-B5F7-479F-BA74-2499CDB7D973}" type="sibTrans" cxnId="{BE1BA6C9-542C-4E77-9B2A-D582190794F9}">
      <dgm:prSet/>
      <dgm:spPr/>
      <dgm:t>
        <a:bodyPr/>
        <a:lstStyle/>
        <a:p>
          <a:endParaRPr lang="en-US"/>
        </a:p>
      </dgm:t>
    </dgm:pt>
    <dgm:pt modelId="{FDCF2AB5-EA3D-4ED6-A93F-7FDB644410FD}">
      <dgm:prSet/>
      <dgm:spPr/>
      <dgm:t>
        <a:bodyPr/>
        <a:lstStyle/>
        <a:p>
          <a:r>
            <a:rPr lang="en-GB"/>
            <a:t>2. Focus on key tools</a:t>
          </a:r>
          <a:endParaRPr lang="en-US"/>
        </a:p>
      </dgm:t>
    </dgm:pt>
    <dgm:pt modelId="{E6FEF7C9-E76E-458D-9AAA-4B4E8B003D3C}" type="parTrans" cxnId="{AED5E70B-76FB-4C33-86A6-56C2A1EB4E19}">
      <dgm:prSet/>
      <dgm:spPr/>
      <dgm:t>
        <a:bodyPr/>
        <a:lstStyle/>
        <a:p>
          <a:endParaRPr lang="en-US"/>
        </a:p>
      </dgm:t>
    </dgm:pt>
    <dgm:pt modelId="{FBD79F9E-E6E3-405B-A42D-9A48D32EA0C9}" type="sibTrans" cxnId="{AED5E70B-76FB-4C33-86A6-56C2A1EB4E19}">
      <dgm:prSet/>
      <dgm:spPr/>
      <dgm:t>
        <a:bodyPr/>
        <a:lstStyle/>
        <a:p>
          <a:endParaRPr lang="en-US"/>
        </a:p>
      </dgm:t>
    </dgm:pt>
    <dgm:pt modelId="{E4278719-F69E-46F6-BCA8-892FE40846B2}">
      <dgm:prSet/>
      <dgm:spPr/>
      <dgm:t>
        <a:bodyPr/>
        <a:lstStyle/>
        <a:p>
          <a:r>
            <a:rPr lang="en-GB"/>
            <a:t>3. Assign digital champions</a:t>
          </a:r>
          <a:endParaRPr lang="en-US"/>
        </a:p>
      </dgm:t>
    </dgm:pt>
    <dgm:pt modelId="{4ACB96CE-B20E-4D85-A9DC-5DB4304A0927}" type="parTrans" cxnId="{05C4B4C3-C5FE-40C1-A688-0A6E81AD65B0}">
      <dgm:prSet/>
      <dgm:spPr/>
      <dgm:t>
        <a:bodyPr/>
        <a:lstStyle/>
        <a:p>
          <a:endParaRPr lang="en-US"/>
        </a:p>
      </dgm:t>
    </dgm:pt>
    <dgm:pt modelId="{DA5C52CC-5D96-482E-A686-C9783927F922}" type="sibTrans" cxnId="{05C4B4C3-C5FE-40C1-A688-0A6E81AD65B0}">
      <dgm:prSet/>
      <dgm:spPr/>
      <dgm:t>
        <a:bodyPr/>
        <a:lstStyle/>
        <a:p>
          <a:endParaRPr lang="en-US"/>
        </a:p>
      </dgm:t>
    </dgm:pt>
    <dgm:pt modelId="{E388085E-6C78-44FC-B6AE-683328B5DD43}">
      <dgm:prSet/>
      <dgm:spPr/>
      <dgm:t>
        <a:bodyPr/>
        <a:lstStyle/>
        <a:p>
          <a:r>
            <a:rPr lang="en-GB"/>
            <a:t>4. Practical group + 1:1 training</a:t>
          </a:r>
          <a:endParaRPr lang="en-US"/>
        </a:p>
      </dgm:t>
    </dgm:pt>
    <dgm:pt modelId="{15CB61DE-D934-4569-8B7A-FDA0F85A6253}" type="parTrans" cxnId="{A6AB3861-5ABF-42F6-B2F5-968307E7E14B}">
      <dgm:prSet/>
      <dgm:spPr/>
      <dgm:t>
        <a:bodyPr/>
        <a:lstStyle/>
        <a:p>
          <a:endParaRPr lang="en-US"/>
        </a:p>
      </dgm:t>
    </dgm:pt>
    <dgm:pt modelId="{FC7DCB6A-E0C0-4419-9CED-E3F90DC3F6DA}" type="sibTrans" cxnId="{A6AB3861-5ABF-42F6-B2F5-968307E7E14B}">
      <dgm:prSet/>
      <dgm:spPr/>
      <dgm:t>
        <a:bodyPr/>
        <a:lstStyle/>
        <a:p>
          <a:endParaRPr lang="en-US"/>
        </a:p>
      </dgm:t>
    </dgm:pt>
    <dgm:pt modelId="{54C5F7EE-36A4-462C-84E4-F13CBF9C13F9}">
      <dgm:prSet/>
      <dgm:spPr/>
      <dgm:t>
        <a:bodyPr/>
        <a:lstStyle/>
        <a:p>
          <a:r>
            <a:rPr lang="en-GB"/>
            <a:t>5. Create supportive culture</a:t>
          </a:r>
          <a:endParaRPr lang="en-US"/>
        </a:p>
      </dgm:t>
    </dgm:pt>
    <dgm:pt modelId="{28A39DD2-7ED9-4F42-A3F8-F7A2DF683B84}" type="parTrans" cxnId="{1414B1D3-3D51-4D74-B2C1-BEBF3DD9CBB2}">
      <dgm:prSet/>
      <dgm:spPr/>
      <dgm:t>
        <a:bodyPr/>
        <a:lstStyle/>
        <a:p>
          <a:endParaRPr lang="en-US"/>
        </a:p>
      </dgm:t>
    </dgm:pt>
    <dgm:pt modelId="{FD550F82-FB67-4DDA-A39D-1FE80F23110F}" type="sibTrans" cxnId="{1414B1D3-3D51-4D74-B2C1-BEBF3DD9CBB2}">
      <dgm:prSet/>
      <dgm:spPr/>
      <dgm:t>
        <a:bodyPr/>
        <a:lstStyle/>
        <a:p>
          <a:endParaRPr lang="en-US"/>
        </a:p>
      </dgm:t>
    </dgm:pt>
    <dgm:pt modelId="{CD4090A0-D65E-4A03-B3B5-61AD3888ED9C}">
      <dgm:prSet/>
      <dgm:spPr/>
      <dgm:t>
        <a:bodyPr/>
        <a:lstStyle/>
        <a:p>
          <a:r>
            <a:rPr lang="en-GB"/>
            <a:t>6. Review in 3 months</a:t>
          </a:r>
          <a:endParaRPr lang="en-US"/>
        </a:p>
      </dgm:t>
    </dgm:pt>
    <dgm:pt modelId="{7D04D54F-8978-44FE-AC92-216A5C9E09E1}" type="parTrans" cxnId="{6F3B7FC1-1D75-4F2A-8FD8-B2560BC051AB}">
      <dgm:prSet/>
      <dgm:spPr/>
      <dgm:t>
        <a:bodyPr/>
        <a:lstStyle/>
        <a:p>
          <a:endParaRPr lang="en-US"/>
        </a:p>
      </dgm:t>
    </dgm:pt>
    <dgm:pt modelId="{CE23D1FE-E7CD-4E92-B42C-87EFFE30D2B7}" type="sibTrans" cxnId="{6F3B7FC1-1D75-4F2A-8FD8-B2560BC051AB}">
      <dgm:prSet/>
      <dgm:spPr/>
      <dgm:t>
        <a:bodyPr/>
        <a:lstStyle/>
        <a:p>
          <a:endParaRPr lang="en-US"/>
        </a:p>
      </dgm:t>
    </dgm:pt>
    <dgm:pt modelId="{5D93D8D0-5A42-4A38-ACC5-8A68D874B21F}">
      <dgm:prSet/>
      <dgm:spPr/>
      <dgm:t>
        <a:bodyPr/>
        <a:lstStyle/>
        <a:p>
          <a:r>
            <a:rPr lang="en-GB"/>
            <a:t>7. Expand to new tools</a:t>
          </a:r>
          <a:endParaRPr lang="en-US"/>
        </a:p>
      </dgm:t>
    </dgm:pt>
    <dgm:pt modelId="{E730EC17-F71D-4A12-844D-374385483D39}" type="parTrans" cxnId="{8049C52B-E646-491F-A7EF-CFF3120458DF}">
      <dgm:prSet/>
      <dgm:spPr/>
      <dgm:t>
        <a:bodyPr/>
        <a:lstStyle/>
        <a:p>
          <a:endParaRPr lang="en-US"/>
        </a:p>
      </dgm:t>
    </dgm:pt>
    <dgm:pt modelId="{66489420-4BBD-4747-88BE-B85DB337280A}" type="sibTrans" cxnId="{8049C52B-E646-491F-A7EF-CFF3120458DF}">
      <dgm:prSet/>
      <dgm:spPr/>
      <dgm:t>
        <a:bodyPr/>
        <a:lstStyle/>
        <a:p>
          <a:endParaRPr lang="en-US"/>
        </a:p>
      </dgm:t>
    </dgm:pt>
    <dgm:pt modelId="{E20FE2F4-4237-455E-BC77-CB209FE931D6}" type="pres">
      <dgm:prSet presAssocID="{CB4260C9-2A00-44D5-80E3-C6084A5B41AC}" presName="root" presStyleCnt="0">
        <dgm:presLayoutVars>
          <dgm:dir/>
          <dgm:resizeHandles val="exact"/>
        </dgm:presLayoutVars>
      </dgm:prSet>
      <dgm:spPr/>
    </dgm:pt>
    <dgm:pt modelId="{F4A443BF-D763-4442-8C92-AE6C1388D29F}" type="pres">
      <dgm:prSet presAssocID="{7DDDB38F-02D5-4B15-9EA5-8C6D181B83C2}" presName="compNode" presStyleCnt="0"/>
      <dgm:spPr/>
    </dgm:pt>
    <dgm:pt modelId="{3145B268-21A8-4BD3-B1D1-2307C5C34125}" type="pres">
      <dgm:prSet presAssocID="{7DDDB38F-02D5-4B15-9EA5-8C6D181B83C2}" presName="iconRect" presStyleLbl="node1" presStyleIdx="0" presStyleCnt="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05D0420F-0386-46EE-A38D-837B55E687BC}" type="pres">
      <dgm:prSet presAssocID="{7DDDB38F-02D5-4B15-9EA5-8C6D181B83C2}" presName="spaceRect" presStyleCnt="0"/>
      <dgm:spPr/>
    </dgm:pt>
    <dgm:pt modelId="{7F07E270-3FD5-42CE-955A-3D3BDEFAD916}" type="pres">
      <dgm:prSet presAssocID="{7DDDB38F-02D5-4B15-9EA5-8C6D181B83C2}" presName="textRect" presStyleLbl="revTx" presStyleIdx="0" presStyleCnt="7">
        <dgm:presLayoutVars>
          <dgm:chMax val="1"/>
          <dgm:chPref val="1"/>
        </dgm:presLayoutVars>
      </dgm:prSet>
      <dgm:spPr/>
    </dgm:pt>
    <dgm:pt modelId="{3154BCB7-6F13-4BA7-A81A-E9E6644AE501}" type="pres">
      <dgm:prSet presAssocID="{0F6F24B4-B5F7-479F-BA74-2499CDB7D973}" presName="sibTrans" presStyleCnt="0"/>
      <dgm:spPr/>
    </dgm:pt>
    <dgm:pt modelId="{16B5267E-2E7C-4B17-8C93-B4BC2175A087}" type="pres">
      <dgm:prSet presAssocID="{FDCF2AB5-EA3D-4ED6-A93F-7FDB644410FD}" presName="compNode" presStyleCnt="0"/>
      <dgm:spPr/>
    </dgm:pt>
    <dgm:pt modelId="{263E66C6-E3C2-4FE8-9203-779DB746D5F5}" type="pres">
      <dgm:prSet presAssocID="{FDCF2AB5-EA3D-4ED6-A93F-7FDB644410FD}" presName="iconRect" presStyleLbl="node1" presStyleIdx="1" presStyleCnt="7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Key"/>
        </a:ext>
      </dgm:extLst>
    </dgm:pt>
    <dgm:pt modelId="{9501A21D-C62D-4216-9C56-B7FA24892334}" type="pres">
      <dgm:prSet presAssocID="{FDCF2AB5-EA3D-4ED6-A93F-7FDB644410FD}" presName="spaceRect" presStyleCnt="0"/>
      <dgm:spPr/>
    </dgm:pt>
    <dgm:pt modelId="{A3FBD835-60D2-4E00-A099-E6B346E99063}" type="pres">
      <dgm:prSet presAssocID="{FDCF2AB5-EA3D-4ED6-A93F-7FDB644410FD}" presName="textRect" presStyleLbl="revTx" presStyleIdx="1" presStyleCnt="7">
        <dgm:presLayoutVars>
          <dgm:chMax val="1"/>
          <dgm:chPref val="1"/>
        </dgm:presLayoutVars>
      </dgm:prSet>
      <dgm:spPr/>
    </dgm:pt>
    <dgm:pt modelId="{B2FB6670-169C-4F6F-B04F-84F955C27442}" type="pres">
      <dgm:prSet presAssocID="{FBD79F9E-E6E3-405B-A42D-9A48D32EA0C9}" presName="sibTrans" presStyleCnt="0"/>
      <dgm:spPr/>
    </dgm:pt>
    <dgm:pt modelId="{4E8B1F4F-1F14-45CF-B69B-50FC2D33D6B5}" type="pres">
      <dgm:prSet presAssocID="{E4278719-F69E-46F6-BCA8-892FE40846B2}" presName="compNode" presStyleCnt="0"/>
      <dgm:spPr/>
    </dgm:pt>
    <dgm:pt modelId="{5C17959E-E3DC-436E-A0A8-9A4186308AD7}" type="pres">
      <dgm:prSet presAssocID="{E4278719-F69E-46F6-BCA8-892FE40846B2}" presName="iconRect" presStyleLbl="node1" presStyleIdx="2" presStyleCnt="7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ibbon"/>
        </a:ext>
      </dgm:extLst>
    </dgm:pt>
    <dgm:pt modelId="{DDC508E6-0EFB-4D75-AC48-251A1A3ABF6B}" type="pres">
      <dgm:prSet presAssocID="{E4278719-F69E-46F6-BCA8-892FE40846B2}" presName="spaceRect" presStyleCnt="0"/>
      <dgm:spPr/>
    </dgm:pt>
    <dgm:pt modelId="{D43367E7-36CD-4941-8441-F1B86B4DBE7E}" type="pres">
      <dgm:prSet presAssocID="{E4278719-F69E-46F6-BCA8-892FE40846B2}" presName="textRect" presStyleLbl="revTx" presStyleIdx="2" presStyleCnt="7">
        <dgm:presLayoutVars>
          <dgm:chMax val="1"/>
          <dgm:chPref val="1"/>
        </dgm:presLayoutVars>
      </dgm:prSet>
      <dgm:spPr/>
    </dgm:pt>
    <dgm:pt modelId="{E34D1F2E-93AE-43F7-955E-A6D4CB8148B4}" type="pres">
      <dgm:prSet presAssocID="{DA5C52CC-5D96-482E-A686-C9783927F922}" presName="sibTrans" presStyleCnt="0"/>
      <dgm:spPr/>
    </dgm:pt>
    <dgm:pt modelId="{90E852F0-77EF-4B57-AF09-C8A73D24A504}" type="pres">
      <dgm:prSet presAssocID="{E388085E-6C78-44FC-B6AE-683328B5DD43}" presName="compNode" presStyleCnt="0"/>
      <dgm:spPr/>
    </dgm:pt>
    <dgm:pt modelId="{E1347B16-72DB-47D2-8CB2-A6521E89EBE2}" type="pres">
      <dgm:prSet presAssocID="{E388085E-6C78-44FC-B6AE-683328B5DD43}" presName="iconRect" presStyleLbl="node1" presStyleIdx="3" presStyleCnt="7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eting"/>
        </a:ext>
      </dgm:extLst>
    </dgm:pt>
    <dgm:pt modelId="{16813CAC-C042-46A3-837C-510340DA2BE4}" type="pres">
      <dgm:prSet presAssocID="{E388085E-6C78-44FC-B6AE-683328B5DD43}" presName="spaceRect" presStyleCnt="0"/>
      <dgm:spPr/>
    </dgm:pt>
    <dgm:pt modelId="{5840B4C1-897C-4BC8-8089-D0D3B1FCE400}" type="pres">
      <dgm:prSet presAssocID="{E388085E-6C78-44FC-B6AE-683328B5DD43}" presName="textRect" presStyleLbl="revTx" presStyleIdx="3" presStyleCnt="7">
        <dgm:presLayoutVars>
          <dgm:chMax val="1"/>
          <dgm:chPref val="1"/>
        </dgm:presLayoutVars>
      </dgm:prSet>
      <dgm:spPr/>
    </dgm:pt>
    <dgm:pt modelId="{D38AFDFC-C664-4EDD-942E-7927D8C73E2B}" type="pres">
      <dgm:prSet presAssocID="{FC7DCB6A-E0C0-4419-9CED-E3F90DC3F6DA}" presName="sibTrans" presStyleCnt="0"/>
      <dgm:spPr/>
    </dgm:pt>
    <dgm:pt modelId="{41AC6C04-25BA-4D2D-B00B-F71338EE1108}" type="pres">
      <dgm:prSet presAssocID="{54C5F7EE-36A4-462C-84E4-F13CBF9C13F9}" presName="compNode" presStyleCnt="0"/>
      <dgm:spPr/>
    </dgm:pt>
    <dgm:pt modelId="{1805EA85-12B3-4F1D-A398-C31DB2BD729B}" type="pres">
      <dgm:prSet presAssocID="{54C5F7EE-36A4-462C-84E4-F13CBF9C13F9}" presName="iconRect" presStyleLbl="node1" presStyleIdx="4" presStyleCnt="7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5A7118CA-092D-4537-9F1C-ABDF5E61CDB1}" type="pres">
      <dgm:prSet presAssocID="{54C5F7EE-36A4-462C-84E4-F13CBF9C13F9}" presName="spaceRect" presStyleCnt="0"/>
      <dgm:spPr/>
    </dgm:pt>
    <dgm:pt modelId="{9A753954-BBF9-4982-9DB7-4290202082D7}" type="pres">
      <dgm:prSet presAssocID="{54C5F7EE-36A4-462C-84E4-F13CBF9C13F9}" presName="textRect" presStyleLbl="revTx" presStyleIdx="4" presStyleCnt="7">
        <dgm:presLayoutVars>
          <dgm:chMax val="1"/>
          <dgm:chPref val="1"/>
        </dgm:presLayoutVars>
      </dgm:prSet>
      <dgm:spPr/>
    </dgm:pt>
    <dgm:pt modelId="{8970FD68-4094-47B2-9FE9-DC50A5053E9B}" type="pres">
      <dgm:prSet presAssocID="{FD550F82-FB67-4DDA-A39D-1FE80F23110F}" presName="sibTrans" presStyleCnt="0"/>
      <dgm:spPr/>
    </dgm:pt>
    <dgm:pt modelId="{B3548CC4-5DF4-4AEA-90C3-0B2F4AC3BA19}" type="pres">
      <dgm:prSet presAssocID="{CD4090A0-D65E-4A03-B3B5-61AD3888ED9C}" presName="compNode" presStyleCnt="0"/>
      <dgm:spPr/>
    </dgm:pt>
    <dgm:pt modelId="{4E520BB7-EF6C-4910-BF61-5D3D5D6E58BE}" type="pres">
      <dgm:prSet presAssocID="{CD4090A0-D65E-4A03-B3B5-61AD3888ED9C}" presName="iconRect" presStyleLbl="node1" presStyleIdx="5" presStyleCnt="7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B1D33AFB-CB71-442E-A3D6-5DA121011574}" type="pres">
      <dgm:prSet presAssocID="{CD4090A0-D65E-4A03-B3B5-61AD3888ED9C}" presName="spaceRect" presStyleCnt="0"/>
      <dgm:spPr/>
    </dgm:pt>
    <dgm:pt modelId="{AAB5D928-2AD0-478D-A547-A820804377CF}" type="pres">
      <dgm:prSet presAssocID="{CD4090A0-D65E-4A03-B3B5-61AD3888ED9C}" presName="textRect" presStyleLbl="revTx" presStyleIdx="5" presStyleCnt="7">
        <dgm:presLayoutVars>
          <dgm:chMax val="1"/>
          <dgm:chPref val="1"/>
        </dgm:presLayoutVars>
      </dgm:prSet>
      <dgm:spPr/>
    </dgm:pt>
    <dgm:pt modelId="{4DF2466B-FD79-49F3-93EE-B4D957157306}" type="pres">
      <dgm:prSet presAssocID="{CE23D1FE-E7CD-4E92-B42C-87EFFE30D2B7}" presName="sibTrans" presStyleCnt="0"/>
      <dgm:spPr/>
    </dgm:pt>
    <dgm:pt modelId="{9AD12F6C-1F97-4E2A-987B-4C66F0D5A4BF}" type="pres">
      <dgm:prSet presAssocID="{5D93D8D0-5A42-4A38-ACC5-8A68D874B21F}" presName="compNode" presStyleCnt="0"/>
      <dgm:spPr/>
    </dgm:pt>
    <dgm:pt modelId="{54D1C79B-AB59-443B-88DD-ABDF3A377E70}" type="pres">
      <dgm:prSet presAssocID="{5D93D8D0-5A42-4A38-ACC5-8A68D874B21F}" presName="iconRect" presStyleLbl="node1" presStyleIdx="6" presStyleCnt="7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ools"/>
        </a:ext>
      </dgm:extLst>
    </dgm:pt>
    <dgm:pt modelId="{7D72D052-B493-489C-8251-E0943D1DE593}" type="pres">
      <dgm:prSet presAssocID="{5D93D8D0-5A42-4A38-ACC5-8A68D874B21F}" presName="spaceRect" presStyleCnt="0"/>
      <dgm:spPr/>
    </dgm:pt>
    <dgm:pt modelId="{F1AD9F80-79C5-43B5-AE88-D314FFA48110}" type="pres">
      <dgm:prSet presAssocID="{5D93D8D0-5A42-4A38-ACC5-8A68D874B21F}" presName="textRect" presStyleLbl="revTx" presStyleIdx="6" presStyleCnt="7">
        <dgm:presLayoutVars>
          <dgm:chMax val="1"/>
          <dgm:chPref val="1"/>
        </dgm:presLayoutVars>
      </dgm:prSet>
      <dgm:spPr/>
    </dgm:pt>
  </dgm:ptLst>
  <dgm:cxnLst>
    <dgm:cxn modelId="{AED5E70B-76FB-4C33-86A6-56C2A1EB4E19}" srcId="{CB4260C9-2A00-44D5-80E3-C6084A5B41AC}" destId="{FDCF2AB5-EA3D-4ED6-A93F-7FDB644410FD}" srcOrd="1" destOrd="0" parTransId="{E6FEF7C9-E76E-458D-9AAA-4B4E8B003D3C}" sibTransId="{FBD79F9E-E6E3-405B-A42D-9A48D32EA0C9}"/>
    <dgm:cxn modelId="{B156201A-D9F1-4840-943E-010CDB1708C9}" type="presOf" srcId="{5D93D8D0-5A42-4A38-ACC5-8A68D874B21F}" destId="{F1AD9F80-79C5-43B5-AE88-D314FFA48110}" srcOrd="0" destOrd="0" presId="urn:microsoft.com/office/officeart/2018/2/layout/IconLabelList"/>
    <dgm:cxn modelId="{8049C52B-E646-491F-A7EF-CFF3120458DF}" srcId="{CB4260C9-2A00-44D5-80E3-C6084A5B41AC}" destId="{5D93D8D0-5A42-4A38-ACC5-8A68D874B21F}" srcOrd="6" destOrd="0" parTransId="{E730EC17-F71D-4A12-844D-374385483D39}" sibTransId="{66489420-4BBD-4747-88BE-B85DB337280A}"/>
    <dgm:cxn modelId="{BEC9F540-93F2-406A-A87B-314679153B1A}" type="presOf" srcId="{E4278719-F69E-46F6-BCA8-892FE40846B2}" destId="{D43367E7-36CD-4941-8441-F1B86B4DBE7E}" srcOrd="0" destOrd="0" presId="urn:microsoft.com/office/officeart/2018/2/layout/IconLabelList"/>
    <dgm:cxn modelId="{F361415E-7270-40C7-B878-A00A8335F769}" type="presOf" srcId="{FDCF2AB5-EA3D-4ED6-A93F-7FDB644410FD}" destId="{A3FBD835-60D2-4E00-A099-E6B346E99063}" srcOrd="0" destOrd="0" presId="urn:microsoft.com/office/officeart/2018/2/layout/IconLabelList"/>
    <dgm:cxn modelId="{A6AB3861-5ABF-42F6-B2F5-968307E7E14B}" srcId="{CB4260C9-2A00-44D5-80E3-C6084A5B41AC}" destId="{E388085E-6C78-44FC-B6AE-683328B5DD43}" srcOrd="3" destOrd="0" parTransId="{15CB61DE-D934-4569-8B7A-FDA0F85A6253}" sibTransId="{FC7DCB6A-E0C0-4419-9CED-E3F90DC3F6DA}"/>
    <dgm:cxn modelId="{33CB3E62-9EAF-4AAE-8739-28B005F9D536}" type="presOf" srcId="{E388085E-6C78-44FC-B6AE-683328B5DD43}" destId="{5840B4C1-897C-4BC8-8089-D0D3B1FCE400}" srcOrd="0" destOrd="0" presId="urn:microsoft.com/office/officeart/2018/2/layout/IconLabelList"/>
    <dgm:cxn modelId="{25636F67-2DF3-4C34-9928-B62293E63C2E}" type="presOf" srcId="{CB4260C9-2A00-44D5-80E3-C6084A5B41AC}" destId="{E20FE2F4-4237-455E-BC77-CB209FE931D6}" srcOrd="0" destOrd="0" presId="urn:microsoft.com/office/officeart/2018/2/layout/IconLabelList"/>
    <dgm:cxn modelId="{F597E04C-F73D-4088-B8D3-A92C093B5535}" type="presOf" srcId="{7DDDB38F-02D5-4B15-9EA5-8C6D181B83C2}" destId="{7F07E270-3FD5-42CE-955A-3D3BDEFAD916}" srcOrd="0" destOrd="0" presId="urn:microsoft.com/office/officeart/2018/2/layout/IconLabelList"/>
    <dgm:cxn modelId="{C6869ABA-EA10-4207-A1D0-AAF47855985A}" type="presOf" srcId="{54C5F7EE-36A4-462C-84E4-F13CBF9C13F9}" destId="{9A753954-BBF9-4982-9DB7-4290202082D7}" srcOrd="0" destOrd="0" presId="urn:microsoft.com/office/officeart/2018/2/layout/IconLabelList"/>
    <dgm:cxn modelId="{6F3B7FC1-1D75-4F2A-8FD8-B2560BC051AB}" srcId="{CB4260C9-2A00-44D5-80E3-C6084A5B41AC}" destId="{CD4090A0-D65E-4A03-B3B5-61AD3888ED9C}" srcOrd="5" destOrd="0" parTransId="{7D04D54F-8978-44FE-AC92-216A5C9E09E1}" sibTransId="{CE23D1FE-E7CD-4E92-B42C-87EFFE30D2B7}"/>
    <dgm:cxn modelId="{05C4B4C3-C5FE-40C1-A688-0A6E81AD65B0}" srcId="{CB4260C9-2A00-44D5-80E3-C6084A5B41AC}" destId="{E4278719-F69E-46F6-BCA8-892FE40846B2}" srcOrd="2" destOrd="0" parTransId="{4ACB96CE-B20E-4D85-A9DC-5DB4304A0927}" sibTransId="{DA5C52CC-5D96-482E-A686-C9783927F922}"/>
    <dgm:cxn modelId="{49316AC6-4DE3-45FF-8588-4D45FE40309A}" type="presOf" srcId="{CD4090A0-D65E-4A03-B3B5-61AD3888ED9C}" destId="{AAB5D928-2AD0-478D-A547-A820804377CF}" srcOrd="0" destOrd="0" presId="urn:microsoft.com/office/officeart/2018/2/layout/IconLabelList"/>
    <dgm:cxn modelId="{BE1BA6C9-542C-4E77-9B2A-D582190794F9}" srcId="{CB4260C9-2A00-44D5-80E3-C6084A5B41AC}" destId="{7DDDB38F-02D5-4B15-9EA5-8C6D181B83C2}" srcOrd="0" destOrd="0" parTransId="{0C9276F4-122D-4AE3-B02D-8FBBF5C25313}" sibTransId="{0F6F24B4-B5F7-479F-BA74-2499CDB7D973}"/>
    <dgm:cxn modelId="{1414B1D3-3D51-4D74-B2C1-BEBF3DD9CBB2}" srcId="{CB4260C9-2A00-44D5-80E3-C6084A5B41AC}" destId="{54C5F7EE-36A4-462C-84E4-F13CBF9C13F9}" srcOrd="4" destOrd="0" parTransId="{28A39DD2-7ED9-4F42-A3F8-F7A2DF683B84}" sibTransId="{FD550F82-FB67-4DDA-A39D-1FE80F23110F}"/>
    <dgm:cxn modelId="{5212D044-0F5F-410C-A2BE-3B633EBDDCCE}" type="presParOf" srcId="{E20FE2F4-4237-455E-BC77-CB209FE931D6}" destId="{F4A443BF-D763-4442-8C92-AE6C1388D29F}" srcOrd="0" destOrd="0" presId="urn:microsoft.com/office/officeart/2018/2/layout/IconLabelList"/>
    <dgm:cxn modelId="{A03AC044-BF4C-41C1-9FB9-94F1DAFFAADA}" type="presParOf" srcId="{F4A443BF-D763-4442-8C92-AE6C1388D29F}" destId="{3145B268-21A8-4BD3-B1D1-2307C5C34125}" srcOrd="0" destOrd="0" presId="urn:microsoft.com/office/officeart/2018/2/layout/IconLabelList"/>
    <dgm:cxn modelId="{806CAAA1-6F5C-4FAC-A09B-A30FF0613A98}" type="presParOf" srcId="{F4A443BF-D763-4442-8C92-AE6C1388D29F}" destId="{05D0420F-0386-46EE-A38D-837B55E687BC}" srcOrd="1" destOrd="0" presId="urn:microsoft.com/office/officeart/2018/2/layout/IconLabelList"/>
    <dgm:cxn modelId="{CAA06BED-BA6C-4C2C-A85B-757CDA2E1C06}" type="presParOf" srcId="{F4A443BF-D763-4442-8C92-AE6C1388D29F}" destId="{7F07E270-3FD5-42CE-955A-3D3BDEFAD916}" srcOrd="2" destOrd="0" presId="urn:microsoft.com/office/officeart/2018/2/layout/IconLabelList"/>
    <dgm:cxn modelId="{B3B51747-0B69-45AD-AACA-28E5F9779181}" type="presParOf" srcId="{E20FE2F4-4237-455E-BC77-CB209FE931D6}" destId="{3154BCB7-6F13-4BA7-A81A-E9E6644AE501}" srcOrd="1" destOrd="0" presId="urn:microsoft.com/office/officeart/2018/2/layout/IconLabelList"/>
    <dgm:cxn modelId="{4213D00D-BE29-49A6-B4E3-CAD719042414}" type="presParOf" srcId="{E20FE2F4-4237-455E-BC77-CB209FE931D6}" destId="{16B5267E-2E7C-4B17-8C93-B4BC2175A087}" srcOrd="2" destOrd="0" presId="urn:microsoft.com/office/officeart/2018/2/layout/IconLabelList"/>
    <dgm:cxn modelId="{39FEC22D-671B-460A-91C3-08770ACCA152}" type="presParOf" srcId="{16B5267E-2E7C-4B17-8C93-B4BC2175A087}" destId="{263E66C6-E3C2-4FE8-9203-779DB746D5F5}" srcOrd="0" destOrd="0" presId="urn:microsoft.com/office/officeart/2018/2/layout/IconLabelList"/>
    <dgm:cxn modelId="{D2DA73EE-8349-4DA6-83A2-AB558D531B20}" type="presParOf" srcId="{16B5267E-2E7C-4B17-8C93-B4BC2175A087}" destId="{9501A21D-C62D-4216-9C56-B7FA24892334}" srcOrd="1" destOrd="0" presId="urn:microsoft.com/office/officeart/2018/2/layout/IconLabelList"/>
    <dgm:cxn modelId="{81742AAB-0C07-4BF0-9490-F418D6C1341B}" type="presParOf" srcId="{16B5267E-2E7C-4B17-8C93-B4BC2175A087}" destId="{A3FBD835-60D2-4E00-A099-E6B346E99063}" srcOrd="2" destOrd="0" presId="urn:microsoft.com/office/officeart/2018/2/layout/IconLabelList"/>
    <dgm:cxn modelId="{F7C9A010-0996-478F-92F3-AED1717A1D20}" type="presParOf" srcId="{E20FE2F4-4237-455E-BC77-CB209FE931D6}" destId="{B2FB6670-169C-4F6F-B04F-84F955C27442}" srcOrd="3" destOrd="0" presId="urn:microsoft.com/office/officeart/2018/2/layout/IconLabelList"/>
    <dgm:cxn modelId="{EADC20A0-9ECB-422F-87D1-BC83C1511F78}" type="presParOf" srcId="{E20FE2F4-4237-455E-BC77-CB209FE931D6}" destId="{4E8B1F4F-1F14-45CF-B69B-50FC2D33D6B5}" srcOrd="4" destOrd="0" presId="urn:microsoft.com/office/officeart/2018/2/layout/IconLabelList"/>
    <dgm:cxn modelId="{7AA1F0FE-2362-4462-A0FB-49FCE3665249}" type="presParOf" srcId="{4E8B1F4F-1F14-45CF-B69B-50FC2D33D6B5}" destId="{5C17959E-E3DC-436E-A0A8-9A4186308AD7}" srcOrd="0" destOrd="0" presId="urn:microsoft.com/office/officeart/2018/2/layout/IconLabelList"/>
    <dgm:cxn modelId="{AE426607-A828-47DC-A6F1-2D0B845B328D}" type="presParOf" srcId="{4E8B1F4F-1F14-45CF-B69B-50FC2D33D6B5}" destId="{DDC508E6-0EFB-4D75-AC48-251A1A3ABF6B}" srcOrd="1" destOrd="0" presId="urn:microsoft.com/office/officeart/2018/2/layout/IconLabelList"/>
    <dgm:cxn modelId="{E2B6B20F-A989-4CDE-906E-53C181BB54D2}" type="presParOf" srcId="{4E8B1F4F-1F14-45CF-B69B-50FC2D33D6B5}" destId="{D43367E7-36CD-4941-8441-F1B86B4DBE7E}" srcOrd="2" destOrd="0" presId="urn:microsoft.com/office/officeart/2018/2/layout/IconLabelList"/>
    <dgm:cxn modelId="{E0ACAFDA-E0B2-4B81-87F0-2E6C7D83B667}" type="presParOf" srcId="{E20FE2F4-4237-455E-BC77-CB209FE931D6}" destId="{E34D1F2E-93AE-43F7-955E-A6D4CB8148B4}" srcOrd="5" destOrd="0" presId="urn:microsoft.com/office/officeart/2018/2/layout/IconLabelList"/>
    <dgm:cxn modelId="{2E06DDF4-1FBE-4EBD-8764-E1D14D4A26FC}" type="presParOf" srcId="{E20FE2F4-4237-455E-BC77-CB209FE931D6}" destId="{90E852F0-77EF-4B57-AF09-C8A73D24A504}" srcOrd="6" destOrd="0" presId="urn:microsoft.com/office/officeart/2018/2/layout/IconLabelList"/>
    <dgm:cxn modelId="{8DF7FCD1-7370-4779-9608-B75747CC6F57}" type="presParOf" srcId="{90E852F0-77EF-4B57-AF09-C8A73D24A504}" destId="{E1347B16-72DB-47D2-8CB2-A6521E89EBE2}" srcOrd="0" destOrd="0" presId="urn:microsoft.com/office/officeart/2018/2/layout/IconLabelList"/>
    <dgm:cxn modelId="{2D953E69-8775-42EF-97CA-6CB05AC111D4}" type="presParOf" srcId="{90E852F0-77EF-4B57-AF09-C8A73D24A504}" destId="{16813CAC-C042-46A3-837C-510340DA2BE4}" srcOrd="1" destOrd="0" presId="urn:microsoft.com/office/officeart/2018/2/layout/IconLabelList"/>
    <dgm:cxn modelId="{8C0B7F37-B533-4ECB-83F3-9CA39D1145E5}" type="presParOf" srcId="{90E852F0-77EF-4B57-AF09-C8A73D24A504}" destId="{5840B4C1-897C-4BC8-8089-D0D3B1FCE400}" srcOrd="2" destOrd="0" presId="urn:microsoft.com/office/officeart/2018/2/layout/IconLabelList"/>
    <dgm:cxn modelId="{4CF28C2E-133C-4A85-9EA2-B597642B3027}" type="presParOf" srcId="{E20FE2F4-4237-455E-BC77-CB209FE931D6}" destId="{D38AFDFC-C664-4EDD-942E-7927D8C73E2B}" srcOrd="7" destOrd="0" presId="urn:microsoft.com/office/officeart/2018/2/layout/IconLabelList"/>
    <dgm:cxn modelId="{EA6CB586-AC65-41F5-A664-7A524B3A974E}" type="presParOf" srcId="{E20FE2F4-4237-455E-BC77-CB209FE931D6}" destId="{41AC6C04-25BA-4D2D-B00B-F71338EE1108}" srcOrd="8" destOrd="0" presId="urn:microsoft.com/office/officeart/2018/2/layout/IconLabelList"/>
    <dgm:cxn modelId="{F14CDBDA-F7A2-4B27-BA67-A8EA68F9886C}" type="presParOf" srcId="{41AC6C04-25BA-4D2D-B00B-F71338EE1108}" destId="{1805EA85-12B3-4F1D-A398-C31DB2BD729B}" srcOrd="0" destOrd="0" presId="urn:microsoft.com/office/officeart/2018/2/layout/IconLabelList"/>
    <dgm:cxn modelId="{8987BC93-6D9A-4A92-9D9F-1F8A9057B12C}" type="presParOf" srcId="{41AC6C04-25BA-4D2D-B00B-F71338EE1108}" destId="{5A7118CA-092D-4537-9F1C-ABDF5E61CDB1}" srcOrd="1" destOrd="0" presId="urn:microsoft.com/office/officeart/2018/2/layout/IconLabelList"/>
    <dgm:cxn modelId="{A11E03A5-74DA-48E3-82B5-F44E4126B19A}" type="presParOf" srcId="{41AC6C04-25BA-4D2D-B00B-F71338EE1108}" destId="{9A753954-BBF9-4982-9DB7-4290202082D7}" srcOrd="2" destOrd="0" presId="urn:microsoft.com/office/officeart/2018/2/layout/IconLabelList"/>
    <dgm:cxn modelId="{1AF6C6D3-306A-4C6E-AC06-06DE57238610}" type="presParOf" srcId="{E20FE2F4-4237-455E-BC77-CB209FE931D6}" destId="{8970FD68-4094-47B2-9FE9-DC50A5053E9B}" srcOrd="9" destOrd="0" presId="urn:microsoft.com/office/officeart/2018/2/layout/IconLabelList"/>
    <dgm:cxn modelId="{2A052079-48EE-435A-B559-DDEF7BB13058}" type="presParOf" srcId="{E20FE2F4-4237-455E-BC77-CB209FE931D6}" destId="{B3548CC4-5DF4-4AEA-90C3-0B2F4AC3BA19}" srcOrd="10" destOrd="0" presId="urn:microsoft.com/office/officeart/2018/2/layout/IconLabelList"/>
    <dgm:cxn modelId="{8E2BB50C-BA80-4F29-8078-2C80E372E889}" type="presParOf" srcId="{B3548CC4-5DF4-4AEA-90C3-0B2F4AC3BA19}" destId="{4E520BB7-EF6C-4910-BF61-5D3D5D6E58BE}" srcOrd="0" destOrd="0" presId="urn:microsoft.com/office/officeart/2018/2/layout/IconLabelList"/>
    <dgm:cxn modelId="{7EA5CBFD-8199-4341-BE9E-9599B2E82554}" type="presParOf" srcId="{B3548CC4-5DF4-4AEA-90C3-0B2F4AC3BA19}" destId="{B1D33AFB-CB71-442E-A3D6-5DA121011574}" srcOrd="1" destOrd="0" presId="urn:microsoft.com/office/officeart/2018/2/layout/IconLabelList"/>
    <dgm:cxn modelId="{254A563E-3441-4DF4-8FAC-C56894907564}" type="presParOf" srcId="{B3548CC4-5DF4-4AEA-90C3-0B2F4AC3BA19}" destId="{AAB5D928-2AD0-478D-A547-A820804377CF}" srcOrd="2" destOrd="0" presId="urn:microsoft.com/office/officeart/2018/2/layout/IconLabelList"/>
    <dgm:cxn modelId="{F1CE1311-C37E-456E-8EAC-6F127AB7C4F9}" type="presParOf" srcId="{E20FE2F4-4237-455E-BC77-CB209FE931D6}" destId="{4DF2466B-FD79-49F3-93EE-B4D957157306}" srcOrd="11" destOrd="0" presId="urn:microsoft.com/office/officeart/2018/2/layout/IconLabelList"/>
    <dgm:cxn modelId="{B7289FB1-5CB7-4ED1-9967-E7AD3A233103}" type="presParOf" srcId="{E20FE2F4-4237-455E-BC77-CB209FE931D6}" destId="{9AD12F6C-1F97-4E2A-987B-4C66F0D5A4BF}" srcOrd="12" destOrd="0" presId="urn:microsoft.com/office/officeart/2018/2/layout/IconLabelList"/>
    <dgm:cxn modelId="{263B6A81-D339-420C-B18D-E68EE5F98EF5}" type="presParOf" srcId="{9AD12F6C-1F97-4E2A-987B-4C66F0D5A4BF}" destId="{54D1C79B-AB59-443B-88DD-ABDF3A377E70}" srcOrd="0" destOrd="0" presId="urn:microsoft.com/office/officeart/2018/2/layout/IconLabelList"/>
    <dgm:cxn modelId="{B72DC84A-4D97-40ED-9CC3-19BEC677BF8F}" type="presParOf" srcId="{9AD12F6C-1F97-4E2A-987B-4C66F0D5A4BF}" destId="{7D72D052-B493-489C-8251-E0943D1DE593}" srcOrd="1" destOrd="0" presId="urn:microsoft.com/office/officeart/2018/2/layout/IconLabelList"/>
    <dgm:cxn modelId="{B6D25079-E44F-4F82-A76E-4E3B1608B482}" type="presParOf" srcId="{9AD12F6C-1F97-4E2A-987B-4C66F0D5A4BF}" destId="{F1AD9F80-79C5-43B5-AE88-D314FFA48110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4CAA98C-7679-4D32-8B22-593AA2DCC6B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2360EB8B-5412-4D95-9D43-E0994AC88293}">
      <dgm:prSet/>
      <dgm:spPr/>
      <dgm:t>
        <a:bodyPr/>
        <a:lstStyle/>
        <a:p>
          <a:r>
            <a:rPr lang="en-GB"/>
            <a:t>Digital tools are essential for care</a:t>
          </a:r>
          <a:endParaRPr lang="en-US"/>
        </a:p>
      </dgm:t>
    </dgm:pt>
    <dgm:pt modelId="{17D1B36A-B9C0-4F14-ABEF-C1DBD1235D64}" type="parTrans" cxnId="{E07A9717-B153-4F4C-81EF-A08CD7DB29A9}">
      <dgm:prSet/>
      <dgm:spPr/>
      <dgm:t>
        <a:bodyPr/>
        <a:lstStyle/>
        <a:p>
          <a:endParaRPr lang="en-US"/>
        </a:p>
      </dgm:t>
    </dgm:pt>
    <dgm:pt modelId="{900E9EB9-3C06-4F93-8E20-3173143FD641}" type="sibTrans" cxnId="{E07A9717-B153-4F4C-81EF-A08CD7DB29A9}">
      <dgm:prSet/>
      <dgm:spPr/>
      <dgm:t>
        <a:bodyPr/>
        <a:lstStyle/>
        <a:p>
          <a:endParaRPr lang="en-US"/>
        </a:p>
      </dgm:t>
    </dgm:pt>
    <dgm:pt modelId="{7AE5717F-32BD-4554-83BE-7072973563A2}">
      <dgm:prSet/>
      <dgm:spPr/>
      <dgm:t>
        <a:bodyPr/>
        <a:lstStyle/>
        <a:p>
          <a:r>
            <a:rPr lang="en-GB"/>
            <a:t>Limited skills = care risks and communication issues</a:t>
          </a:r>
          <a:endParaRPr lang="en-US"/>
        </a:p>
      </dgm:t>
    </dgm:pt>
    <dgm:pt modelId="{64C12A5F-0E51-445A-B5A3-B84E720E965E}" type="parTrans" cxnId="{4082B246-B08D-448E-928F-B3FE78EDEE47}">
      <dgm:prSet/>
      <dgm:spPr/>
      <dgm:t>
        <a:bodyPr/>
        <a:lstStyle/>
        <a:p>
          <a:endParaRPr lang="en-US"/>
        </a:p>
      </dgm:t>
    </dgm:pt>
    <dgm:pt modelId="{8FD8D015-932E-45CD-A5F7-7B4F4899DDE0}" type="sibTrans" cxnId="{4082B246-B08D-448E-928F-B3FE78EDEE47}">
      <dgm:prSet/>
      <dgm:spPr/>
      <dgm:t>
        <a:bodyPr/>
        <a:lstStyle/>
        <a:p>
          <a:endParaRPr lang="en-US"/>
        </a:p>
      </dgm:t>
    </dgm:pt>
    <dgm:pt modelId="{31B4F960-9420-42D6-A7EE-498945992120}">
      <dgm:prSet/>
      <dgm:spPr/>
      <dgm:t>
        <a:bodyPr/>
        <a:lstStyle/>
        <a:p>
          <a:r>
            <a:rPr lang="en-GB"/>
            <a:t>Training + support = stronger team, safer care</a:t>
          </a:r>
          <a:endParaRPr lang="en-US"/>
        </a:p>
      </dgm:t>
    </dgm:pt>
    <dgm:pt modelId="{65998419-ACDB-497B-9D73-6D10E9975DFD}" type="parTrans" cxnId="{492B8AD2-B4F2-4E13-9B01-B0A240224FDA}">
      <dgm:prSet/>
      <dgm:spPr/>
      <dgm:t>
        <a:bodyPr/>
        <a:lstStyle/>
        <a:p>
          <a:endParaRPr lang="en-US"/>
        </a:p>
      </dgm:t>
    </dgm:pt>
    <dgm:pt modelId="{195960F6-ABA4-4328-9E13-C150A1BFA0C4}" type="sibTrans" cxnId="{492B8AD2-B4F2-4E13-9B01-B0A240224FDA}">
      <dgm:prSet/>
      <dgm:spPr/>
      <dgm:t>
        <a:bodyPr/>
        <a:lstStyle/>
        <a:p>
          <a:endParaRPr lang="en-US"/>
        </a:p>
      </dgm:t>
    </dgm:pt>
    <dgm:pt modelId="{547D6A8F-CF98-44BB-A1F4-5D0CFE8AE64E}">
      <dgm:prSet/>
      <dgm:spPr/>
      <dgm:t>
        <a:bodyPr/>
        <a:lstStyle/>
        <a:p>
          <a:r>
            <a:rPr lang="en-GB"/>
            <a:t>Confidence leads to better outcomes for staff and residents</a:t>
          </a:r>
          <a:endParaRPr lang="en-US"/>
        </a:p>
      </dgm:t>
    </dgm:pt>
    <dgm:pt modelId="{3DFDB3D4-6617-4EE1-A0E8-4D3DB7784078}" type="parTrans" cxnId="{D433490D-3FEB-4E40-87FE-692296B86F00}">
      <dgm:prSet/>
      <dgm:spPr/>
      <dgm:t>
        <a:bodyPr/>
        <a:lstStyle/>
        <a:p>
          <a:endParaRPr lang="en-US"/>
        </a:p>
      </dgm:t>
    </dgm:pt>
    <dgm:pt modelId="{3AA84926-201F-428A-A0F5-FDB61AAAB73C}" type="sibTrans" cxnId="{D433490D-3FEB-4E40-87FE-692296B86F00}">
      <dgm:prSet/>
      <dgm:spPr/>
      <dgm:t>
        <a:bodyPr/>
        <a:lstStyle/>
        <a:p>
          <a:endParaRPr lang="en-US"/>
        </a:p>
      </dgm:t>
    </dgm:pt>
    <dgm:pt modelId="{B651A737-CDF7-43F0-9D6A-7DB625371E48}" type="pres">
      <dgm:prSet presAssocID="{34CAA98C-7679-4D32-8B22-593AA2DCC6B7}" presName="root" presStyleCnt="0">
        <dgm:presLayoutVars>
          <dgm:dir/>
          <dgm:resizeHandles val="exact"/>
        </dgm:presLayoutVars>
      </dgm:prSet>
      <dgm:spPr/>
    </dgm:pt>
    <dgm:pt modelId="{CCFAB622-35E5-433A-9866-CB2064466AD5}" type="pres">
      <dgm:prSet presAssocID="{2360EB8B-5412-4D95-9D43-E0994AC88293}" presName="compNode" presStyleCnt="0"/>
      <dgm:spPr/>
    </dgm:pt>
    <dgm:pt modelId="{C4608E28-F323-4DFF-A932-CB3956761564}" type="pres">
      <dgm:prSet presAssocID="{2360EB8B-5412-4D95-9D43-E0994AC88293}" presName="bgRect" presStyleLbl="bgShp" presStyleIdx="0" presStyleCnt="4"/>
      <dgm:spPr/>
    </dgm:pt>
    <dgm:pt modelId="{4D78F711-354B-4F80-B59E-C1B0A96D771E}" type="pres">
      <dgm:prSet presAssocID="{2360EB8B-5412-4D95-9D43-E0994AC88293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ools"/>
        </a:ext>
      </dgm:extLst>
    </dgm:pt>
    <dgm:pt modelId="{7CFA1C12-89DE-40B6-9073-39E7859AF225}" type="pres">
      <dgm:prSet presAssocID="{2360EB8B-5412-4D95-9D43-E0994AC88293}" presName="spaceRect" presStyleCnt="0"/>
      <dgm:spPr/>
    </dgm:pt>
    <dgm:pt modelId="{83D4170D-107A-4A55-B6F9-36A491E0F1F5}" type="pres">
      <dgm:prSet presAssocID="{2360EB8B-5412-4D95-9D43-E0994AC88293}" presName="parTx" presStyleLbl="revTx" presStyleIdx="0" presStyleCnt="4">
        <dgm:presLayoutVars>
          <dgm:chMax val="0"/>
          <dgm:chPref val="0"/>
        </dgm:presLayoutVars>
      </dgm:prSet>
      <dgm:spPr/>
    </dgm:pt>
    <dgm:pt modelId="{1651BE03-2614-4081-A79E-FF871D25F0DA}" type="pres">
      <dgm:prSet presAssocID="{900E9EB9-3C06-4F93-8E20-3173143FD641}" presName="sibTrans" presStyleCnt="0"/>
      <dgm:spPr/>
    </dgm:pt>
    <dgm:pt modelId="{21E63632-7D92-4990-9E8E-78125BCB9DAA}" type="pres">
      <dgm:prSet presAssocID="{7AE5717F-32BD-4554-83BE-7072973563A2}" presName="compNode" presStyleCnt="0"/>
      <dgm:spPr/>
    </dgm:pt>
    <dgm:pt modelId="{69069663-D3B3-4D07-9E50-57D150F0DD91}" type="pres">
      <dgm:prSet presAssocID="{7AE5717F-32BD-4554-83BE-7072973563A2}" presName="bgRect" presStyleLbl="bgShp" presStyleIdx="1" presStyleCnt="4"/>
      <dgm:spPr/>
    </dgm:pt>
    <dgm:pt modelId="{2CAAA5ED-BEC6-4175-8E80-90D6359319ED}" type="pres">
      <dgm:prSet presAssocID="{7AE5717F-32BD-4554-83BE-7072973563A2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52660E51-09AF-43B9-908D-326A4FF235BE}" type="pres">
      <dgm:prSet presAssocID="{7AE5717F-32BD-4554-83BE-7072973563A2}" presName="spaceRect" presStyleCnt="0"/>
      <dgm:spPr/>
    </dgm:pt>
    <dgm:pt modelId="{16BFB8F4-F456-4EE6-9C1C-D3824C7EAC4B}" type="pres">
      <dgm:prSet presAssocID="{7AE5717F-32BD-4554-83BE-7072973563A2}" presName="parTx" presStyleLbl="revTx" presStyleIdx="1" presStyleCnt="4">
        <dgm:presLayoutVars>
          <dgm:chMax val="0"/>
          <dgm:chPref val="0"/>
        </dgm:presLayoutVars>
      </dgm:prSet>
      <dgm:spPr/>
    </dgm:pt>
    <dgm:pt modelId="{F69F6E01-396B-4CDF-A838-E4DEA9F14358}" type="pres">
      <dgm:prSet presAssocID="{8FD8D015-932E-45CD-A5F7-7B4F4899DDE0}" presName="sibTrans" presStyleCnt="0"/>
      <dgm:spPr/>
    </dgm:pt>
    <dgm:pt modelId="{C5A07CBB-40DD-4EF3-B3A8-BA473EF4D8B4}" type="pres">
      <dgm:prSet presAssocID="{31B4F960-9420-42D6-A7EE-498945992120}" presName="compNode" presStyleCnt="0"/>
      <dgm:spPr/>
    </dgm:pt>
    <dgm:pt modelId="{0BEF4D2D-B13D-42F5-9659-1E551FA16641}" type="pres">
      <dgm:prSet presAssocID="{31B4F960-9420-42D6-A7EE-498945992120}" presName="bgRect" presStyleLbl="bgShp" presStyleIdx="2" presStyleCnt="4"/>
      <dgm:spPr/>
    </dgm:pt>
    <dgm:pt modelId="{B203160B-BF51-4A4A-8F57-7A9118882D6C}" type="pres">
      <dgm:prSet presAssocID="{31B4F960-9420-42D6-A7EE-498945992120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dy Builder"/>
        </a:ext>
      </dgm:extLst>
    </dgm:pt>
    <dgm:pt modelId="{E1549A59-42FA-4542-8AE6-C390F7670E09}" type="pres">
      <dgm:prSet presAssocID="{31B4F960-9420-42D6-A7EE-498945992120}" presName="spaceRect" presStyleCnt="0"/>
      <dgm:spPr/>
    </dgm:pt>
    <dgm:pt modelId="{FE5D9BA2-89C2-4A04-AB44-6B15EBEE2677}" type="pres">
      <dgm:prSet presAssocID="{31B4F960-9420-42D6-A7EE-498945992120}" presName="parTx" presStyleLbl="revTx" presStyleIdx="2" presStyleCnt="4">
        <dgm:presLayoutVars>
          <dgm:chMax val="0"/>
          <dgm:chPref val="0"/>
        </dgm:presLayoutVars>
      </dgm:prSet>
      <dgm:spPr/>
    </dgm:pt>
    <dgm:pt modelId="{6CC5EF77-79F3-4B79-AF61-88BB400CCB12}" type="pres">
      <dgm:prSet presAssocID="{195960F6-ABA4-4328-9E13-C150A1BFA0C4}" presName="sibTrans" presStyleCnt="0"/>
      <dgm:spPr/>
    </dgm:pt>
    <dgm:pt modelId="{CD6AB967-BB48-4F14-9359-659A2B9AE1FC}" type="pres">
      <dgm:prSet presAssocID="{547D6A8F-CF98-44BB-A1F4-5D0CFE8AE64E}" presName="compNode" presStyleCnt="0"/>
      <dgm:spPr/>
    </dgm:pt>
    <dgm:pt modelId="{245332DD-C319-4FD2-BE08-179EC1927A7D}" type="pres">
      <dgm:prSet presAssocID="{547D6A8F-CF98-44BB-A1F4-5D0CFE8AE64E}" presName="bgRect" presStyleLbl="bgShp" presStyleIdx="3" presStyleCnt="4"/>
      <dgm:spPr/>
    </dgm:pt>
    <dgm:pt modelId="{E96AA666-C6B2-4340-969D-B3B93D777151}" type="pres">
      <dgm:prSet presAssocID="{547D6A8F-CF98-44BB-A1F4-5D0CFE8AE64E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C1B961EE-FF3B-4429-925F-8E1D71C6B4F3}" type="pres">
      <dgm:prSet presAssocID="{547D6A8F-CF98-44BB-A1F4-5D0CFE8AE64E}" presName="spaceRect" presStyleCnt="0"/>
      <dgm:spPr/>
    </dgm:pt>
    <dgm:pt modelId="{892E4B13-D9D4-48EB-95B1-2357708170B9}" type="pres">
      <dgm:prSet presAssocID="{547D6A8F-CF98-44BB-A1F4-5D0CFE8AE64E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D433490D-3FEB-4E40-87FE-692296B86F00}" srcId="{34CAA98C-7679-4D32-8B22-593AA2DCC6B7}" destId="{547D6A8F-CF98-44BB-A1F4-5D0CFE8AE64E}" srcOrd="3" destOrd="0" parTransId="{3DFDB3D4-6617-4EE1-A0E8-4D3DB7784078}" sibTransId="{3AA84926-201F-428A-A0F5-FDB61AAAB73C}"/>
    <dgm:cxn modelId="{E07A9717-B153-4F4C-81EF-A08CD7DB29A9}" srcId="{34CAA98C-7679-4D32-8B22-593AA2DCC6B7}" destId="{2360EB8B-5412-4D95-9D43-E0994AC88293}" srcOrd="0" destOrd="0" parTransId="{17D1B36A-B9C0-4F14-ABEF-C1DBD1235D64}" sibTransId="{900E9EB9-3C06-4F93-8E20-3173143FD641}"/>
    <dgm:cxn modelId="{4082B246-B08D-448E-928F-B3FE78EDEE47}" srcId="{34CAA98C-7679-4D32-8B22-593AA2DCC6B7}" destId="{7AE5717F-32BD-4554-83BE-7072973563A2}" srcOrd="1" destOrd="0" parTransId="{64C12A5F-0E51-445A-B5A3-B84E720E965E}" sibTransId="{8FD8D015-932E-45CD-A5F7-7B4F4899DDE0}"/>
    <dgm:cxn modelId="{87FF0E47-B1E9-4C78-85F4-FDA13888C384}" type="presOf" srcId="{7AE5717F-32BD-4554-83BE-7072973563A2}" destId="{16BFB8F4-F456-4EE6-9C1C-D3824C7EAC4B}" srcOrd="0" destOrd="0" presId="urn:microsoft.com/office/officeart/2018/2/layout/IconVerticalSolidList"/>
    <dgm:cxn modelId="{2D02246F-0057-4AB0-B967-5D8EA31C3CF5}" type="presOf" srcId="{31B4F960-9420-42D6-A7EE-498945992120}" destId="{FE5D9BA2-89C2-4A04-AB44-6B15EBEE2677}" srcOrd="0" destOrd="0" presId="urn:microsoft.com/office/officeart/2018/2/layout/IconVerticalSolidList"/>
    <dgm:cxn modelId="{D3B96E71-CE72-4346-846F-CA0FADFF7CDB}" type="presOf" srcId="{547D6A8F-CF98-44BB-A1F4-5D0CFE8AE64E}" destId="{892E4B13-D9D4-48EB-95B1-2357708170B9}" srcOrd="0" destOrd="0" presId="urn:microsoft.com/office/officeart/2018/2/layout/IconVerticalSolidList"/>
    <dgm:cxn modelId="{CBE00A90-C75B-4CFA-98C9-3729B2E18C0A}" type="presOf" srcId="{34CAA98C-7679-4D32-8B22-593AA2DCC6B7}" destId="{B651A737-CDF7-43F0-9D6A-7DB625371E48}" srcOrd="0" destOrd="0" presId="urn:microsoft.com/office/officeart/2018/2/layout/IconVerticalSolidList"/>
    <dgm:cxn modelId="{1B317EC7-7F6B-48DD-9DAD-5D2AD53C7659}" type="presOf" srcId="{2360EB8B-5412-4D95-9D43-E0994AC88293}" destId="{83D4170D-107A-4A55-B6F9-36A491E0F1F5}" srcOrd="0" destOrd="0" presId="urn:microsoft.com/office/officeart/2018/2/layout/IconVerticalSolidList"/>
    <dgm:cxn modelId="{492B8AD2-B4F2-4E13-9B01-B0A240224FDA}" srcId="{34CAA98C-7679-4D32-8B22-593AA2DCC6B7}" destId="{31B4F960-9420-42D6-A7EE-498945992120}" srcOrd="2" destOrd="0" parTransId="{65998419-ACDB-497B-9D73-6D10E9975DFD}" sibTransId="{195960F6-ABA4-4328-9E13-C150A1BFA0C4}"/>
    <dgm:cxn modelId="{FE82A0E2-4A67-496C-A87C-62E93A6ECDCD}" type="presParOf" srcId="{B651A737-CDF7-43F0-9D6A-7DB625371E48}" destId="{CCFAB622-35E5-433A-9866-CB2064466AD5}" srcOrd="0" destOrd="0" presId="urn:microsoft.com/office/officeart/2018/2/layout/IconVerticalSolidList"/>
    <dgm:cxn modelId="{37204AB0-EADC-43C2-B743-38F00EEA8045}" type="presParOf" srcId="{CCFAB622-35E5-433A-9866-CB2064466AD5}" destId="{C4608E28-F323-4DFF-A932-CB3956761564}" srcOrd="0" destOrd="0" presId="urn:microsoft.com/office/officeart/2018/2/layout/IconVerticalSolidList"/>
    <dgm:cxn modelId="{BE8E922A-3F61-4AE3-8CFD-E264E1704B5E}" type="presParOf" srcId="{CCFAB622-35E5-433A-9866-CB2064466AD5}" destId="{4D78F711-354B-4F80-B59E-C1B0A96D771E}" srcOrd="1" destOrd="0" presId="urn:microsoft.com/office/officeart/2018/2/layout/IconVerticalSolidList"/>
    <dgm:cxn modelId="{A7425E4E-84DA-4CFD-8A56-176B7214893D}" type="presParOf" srcId="{CCFAB622-35E5-433A-9866-CB2064466AD5}" destId="{7CFA1C12-89DE-40B6-9073-39E7859AF225}" srcOrd="2" destOrd="0" presId="urn:microsoft.com/office/officeart/2018/2/layout/IconVerticalSolidList"/>
    <dgm:cxn modelId="{6C7B87A9-168C-453C-B797-0256F63905D7}" type="presParOf" srcId="{CCFAB622-35E5-433A-9866-CB2064466AD5}" destId="{83D4170D-107A-4A55-B6F9-36A491E0F1F5}" srcOrd="3" destOrd="0" presId="urn:microsoft.com/office/officeart/2018/2/layout/IconVerticalSolidList"/>
    <dgm:cxn modelId="{3C4F96D4-16F1-4DB8-8EC5-6FFD41C9A988}" type="presParOf" srcId="{B651A737-CDF7-43F0-9D6A-7DB625371E48}" destId="{1651BE03-2614-4081-A79E-FF871D25F0DA}" srcOrd="1" destOrd="0" presId="urn:microsoft.com/office/officeart/2018/2/layout/IconVerticalSolidList"/>
    <dgm:cxn modelId="{A37EF561-59CD-47ED-9C98-6467FD5888B9}" type="presParOf" srcId="{B651A737-CDF7-43F0-9D6A-7DB625371E48}" destId="{21E63632-7D92-4990-9E8E-78125BCB9DAA}" srcOrd="2" destOrd="0" presId="urn:microsoft.com/office/officeart/2018/2/layout/IconVerticalSolidList"/>
    <dgm:cxn modelId="{EEAC8057-1200-47F7-BDFC-B8714376E9E3}" type="presParOf" srcId="{21E63632-7D92-4990-9E8E-78125BCB9DAA}" destId="{69069663-D3B3-4D07-9E50-57D150F0DD91}" srcOrd="0" destOrd="0" presId="urn:microsoft.com/office/officeart/2018/2/layout/IconVerticalSolidList"/>
    <dgm:cxn modelId="{D7D6F8D1-E15E-43AB-A7AC-5A271BD8621A}" type="presParOf" srcId="{21E63632-7D92-4990-9E8E-78125BCB9DAA}" destId="{2CAAA5ED-BEC6-4175-8E80-90D6359319ED}" srcOrd="1" destOrd="0" presId="urn:microsoft.com/office/officeart/2018/2/layout/IconVerticalSolidList"/>
    <dgm:cxn modelId="{732F0C03-7860-4B28-9AA2-EE1238F9E4C8}" type="presParOf" srcId="{21E63632-7D92-4990-9E8E-78125BCB9DAA}" destId="{52660E51-09AF-43B9-908D-326A4FF235BE}" srcOrd="2" destOrd="0" presId="urn:microsoft.com/office/officeart/2018/2/layout/IconVerticalSolidList"/>
    <dgm:cxn modelId="{3868F098-DA70-4BDB-A0D2-027DFDCBFF0C}" type="presParOf" srcId="{21E63632-7D92-4990-9E8E-78125BCB9DAA}" destId="{16BFB8F4-F456-4EE6-9C1C-D3824C7EAC4B}" srcOrd="3" destOrd="0" presId="urn:microsoft.com/office/officeart/2018/2/layout/IconVerticalSolidList"/>
    <dgm:cxn modelId="{F836745E-8BC0-44FF-9F7E-60D132B85F5A}" type="presParOf" srcId="{B651A737-CDF7-43F0-9D6A-7DB625371E48}" destId="{F69F6E01-396B-4CDF-A838-E4DEA9F14358}" srcOrd="3" destOrd="0" presId="urn:microsoft.com/office/officeart/2018/2/layout/IconVerticalSolidList"/>
    <dgm:cxn modelId="{FA2019B9-47E1-4911-9118-C7893727C4C4}" type="presParOf" srcId="{B651A737-CDF7-43F0-9D6A-7DB625371E48}" destId="{C5A07CBB-40DD-4EF3-B3A8-BA473EF4D8B4}" srcOrd="4" destOrd="0" presId="urn:microsoft.com/office/officeart/2018/2/layout/IconVerticalSolidList"/>
    <dgm:cxn modelId="{FBA326AB-7335-4796-BE52-F58D46624A8D}" type="presParOf" srcId="{C5A07CBB-40DD-4EF3-B3A8-BA473EF4D8B4}" destId="{0BEF4D2D-B13D-42F5-9659-1E551FA16641}" srcOrd="0" destOrd="0" presId="urn:microsoft.com/office/officeart/2018/2/layout/IconVerticalSolidList"/>
    <dgm:cxn modelId="{32659667-74CB-40B7-A4D1-ECEB46AD8F7A}" type="presParOf" srcId="{C5A07CBB-40DD-4EF3-B3A8-BA473EF4D8B4}" destId="{B203160B-BF51-4A4A-8F57-7A9118882D6C}" srcOrd="1" destOrd="0" presId="urn:microsoft.com/office/officeart/2018/2/layout/IconVerticalSolidList"/>
    <dgm:cxn modelId="{E4D9C861-9805-4C82-9505-6ECB8E9AA774}" type="presParOf" srcId="{C5A07CBB-40DD-4EF3-B3A8-BA473EF4D8B4}" destId="{E1549A59-42FA-4542-8AE6-C390F7670E09}" srcOrd="2" destOrd="0" presId="urn:microsoft.com/office/officeart/2018/2/layout/IconVerticalSolidList"/>
    <dgm:cxn modelId="{CCB9B308-442D-4DA5-AA62-FFBB918FA9B0}" type="presParOf" srcId="{C5A07CBB-40DD-4EF3-B3A8-BA473EF4D8B4}" destId="{FE5D9BA2-89C2-4A04-AB44-6B15EBEE2677}" srcOrd="3" destOrd="0" presId="urn:microsoft.com/office/officeart/2018/2/layout/IconVerticalSolidList"/>
    <dgm:cxn modelId="{B1E3F98F-0C1F-492F-8B41-B73B1097FDC0}" type="presParOf" srcId="{B651A737-CDF7-43F0-9D6A-7DB625371E48}" destId="{6CC5EF77-79F3-4B79-AF61-88BB400CCB12}" srcOrd="5" destOrd="0" presId="urn:microsoft.com/office/officeart/2018/2/layout/IconVerticalSolidList"/>
    <dgm:cxn modelId="{CED723B0-E1DD-4564-AC85-FAF56E7E97BC}" type="presParOf" srcId="{B651A737-CDF7-43F0-9D6A-7DB625371E48}" destId="{CD6AB967-BB48-4F14-9359-659A2B9AE1FC}" srcOrd="6" destOrd="0" presId="urn:microsoft.com/office/officeart/2018/2/layout/IconVerticalSolidList"/>
    <dgm:cxn modelId="{3357B413-3AD2-4995-A94F-471AC365BFB6}" type="presParOf" srcId="{CD6AB967-BB48-4F14-9359-659A2B9AE1FC}" destId="{245332DD-C319-4FD2-BE08-179EC1927A7D}" srcOrd="0" destOrd="0" presId="urn:microsoft.com/office/officeart/2018/2/layout/IconVerticalSolidList"/>
    <dgm:cxn modelId="{B96A0ED0-C593-48E2-9E98-E1A39F323719}" type="presParOf" srcId="{CD6AB967-BB48-4F14-9359-659A2B9AE1FC}" destId="{E96AA666-C6B2-4340-969D-B3B93D777151}" srcOrd="1" destOrd="0" presId="urn:microsoft.com/office/officeart/2018/2/layout/IconVerticalSolidList"/>
    <dgm:cxn modelId="{3B376FC9-510A-412F-8BF8-C23A176C059E}" type="presParOf" srcId="{CD6AB967-BB48-4F14-9359-659A2B9AE1FC}" destId="{C1B961EE-FF3B-4429-925F-8E1D71C6B4F3}" srcOrd="2" destOrd="0" presId="urn:microsoft.com/office/officeart/2018/2/layout/IconVerticalSolidList"/>
    <dgm:cxn modelId="{B9B485CE-6341-4726-B0F6-C61D86F768F7}" type="presParOf" srcId="{CD6AB967-BB48-4F14-9359-659A2B9AE1FC}" destId="{892E4B13-D9D4-48EB-95B1-2357708170B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F526D0E-AF36-4DA2-91E9-4A374E3E87DA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GB"/>
        </a:p>
      </dgm:t>
    </dgm:pt>
    <dgm:pt modelId="{75CA8F1B-FE82-493B-8284-788014F7262B}">
      <dgm:prSet/>
      <dgm:spPr/>
      <dgm:t>
        <a:bodyPr/>
        <a:lstStyle/>
        <a:p>
          <a:r>
            <a:rPr lang="en-GB"/>
            <a:t>Strong digital safeguards like MFA, encryption, and DLP uphold GDPR and protect sensitive resident information.</a:t>
          </a:r>
        </a:p>
      </dgm:t>
    </dgm:pt>
    <dgm:pt modelId="{ED24FC3D-E480-43A5-A5C6-AB1A42AF9212}" type="parTrans" cxnId="{E8822BE8-9B23-4657-9704-625586B1A3FA}">
      <dgm:prSet/>
      <dgm:spPr/>
      <dgm:t>
        <a:bodyPr/>
        <a:lstStyle/>
        <a:p>
          <a:endParaRPr lang="en-GB"/>
        </a:p>
      </dgm:t>
    </dgm:pt>
    <dgm:pt modelId="{CCDF06E7-26A0-4124-A43D-637AE1CB318F}" type="sibTrans" cxnId="{E8822BE8-9B23-4657-9704-625586B1A3FA}">
      <dgm:prSet/>
      <dgm:spPr/>
      <dgm:t>
        <a:bodyPr/>
        <a:lstStyle/>
        <a:p>
          <a:endParaRPr lang="en-GB"/>
        </a:p>
      </dgm:t>
    </dgm:pt>
    <dgm:pt modelId="{C64255D2-EF69-4599-9972-E794AF1B4638}">
      <dgm:prSet/>
      <dgm:spPr/>
      <dgm:t>
        <a:bodyPr/>
        <a:lstStyle/>
        <a:p>
          <a:r>
            <a:rPr lang="en-GB"/>
            <a:t>Staff awareness and compliance through regular training and adherence to security protocols prevent data breaches.</a:t>
          </a:r>
        </a:p>
      </dgm:t>
    </dgm:pt>
    <dgm:pt modelId="{9F6ED843-B156-4745-B48C-DCA88D00237D}" type="parTrans" cxnId="{02298D9B-5FA5-4362-A39F-DD62FDB7FFE9}">
      <dgm:prSet/>
      <dgm:spPr/>
      <dgm:t>
        <a:bodyPr/>
        <a:lstStyle/>
        <a:p>
          <a:endParaRPr lang="en-GB"/>
        </a:p>
      </dgm:t>
    </dgm:pt>
    <dgm:pt modelId="{F7012F7A-BF4C-4F4C-B420-8C0CBDA81A2A}" type="sibTrans" cxnId="{02298D9B-5FA5-4362-A39F-DD62FDB7FFE9}">
      <dgm:prSet/>
      <dgm:spPr/>
      <dgm:t>
        <a:bodyPr/>
        <a:lstStyle/>
        <a:p>
          <a:endParaRPr lang="en-GB"/>
        </a:p>
      </dgm:t>
    </dgm:pt>
    <dgm:pt modelId="{E1561C18-58F9-42A5-A11F-10CCD99992A5}">
      <dgm:prSet/>
      <dgm:spPr/>
      <dgm:t>
        <a:bodyPr/>
        <a:lstStyle/>
        <a:p>
          <a:r>
            <a:rPr lang="en-GB"/>
            <a:t>Consistent governance and monitoring ensure accountability, system resilience, and trust in digital care operations.</a:t>
          </a:r>
        </a:p>
      </dgm:t>
    </dgm:pt>
    <dgm:pt modelId="{11CD2A60-4552-44C5-9810-32D983A96534}" type="parTrans" cxnId="{AE7F1BE2-513D-44A1-B22B-B1904B8810C1}">
      <dgm:prSet/>
      <dgm:spPr/>
      <dgm:t>
        <a:bodyPr/>
        <a:lstStyle/>
        <a:p>
          <a:endParaRPr lang="en-GB"/>
        </a:p>
      </dgm:t>
    </dgm:pt>
    <dgm:pt modelId="{3AFCF5DB-E6CD-4788-A279-C8A1BC859FA4}" type="sibTrans" cxnId="{AE7F1BE2-513D-44A1-B22B-B1904B8810C1}">
      <dgm:prSet/>
      <dgm:spPr/>
      <dgm:t>
        <a:bodyPr/>
        <a:lstStyle/>
        <a:p>
          <a:endParaRPr lang="en-GB"/>
        </a:p>
      </dgm:t>
    </dgm:pt>
    <dgm:pt modelId="{E8DB69A7-41CA-42F5-A308-982DBC383EB0}" type="pres">
      <dgm:prSet presAssocID="{2F526D0E-AF36-4DA2-91E9-4A374E3E87DA}" presName="Name0" presStyleCnt="0">
        <dgm:presLayoutVars>
          <dgm:chMax val="7"/>
          <dgm:dir/>
          <dgm:animLvl val="lvl"/>
          <dgm:resizeHandles val="exact"/>
        </dgm:presLayoutVars>
      </dgm:prSet>
      <dgm:spPr/>
    </dgm:pt>
    <dgm:pt modelId="{D859993F-B607-4D4C-BE93-1968A961830F}" type="pres">
      <dgm:prSet presAssocID="{75CA8F1B-FE82-493B-8284-788014F7262B}" presName="circle1" presStyleLbl="node1" presStyleIdx="0" presStyleCnt="3"/>
      <dgm:spPr/>
    </dgm:pt>
    <dgm:pt modelId="{F516C637-8B4D-4F97-B293-8A8A61D28966}" type="pres">
      <dgm:prSet presAssocID="{75CA8F1B-FE82-493B-8284-788014F7262B}" presName="space" presStyleCnt="0"/>
      <dgm:spPr/>
    </dgm:pt>
    <dgm:pt modelId="{1A8569EC-DEFD-4C67-BB60-3243C30057AC}" type="pres">
      <dgm:prSet presAssocID="{75CA8F1B-FE82-493B-8284-788014F7262B}" presName="rect1" presStyleLbl="alignAcc1" presStyleIdx="0" presStyleCnt="3" custLinFactNeighborX="8433" custLinFactNeighborY="-7768"/>
      <dgm:spPr/>
    </dgm:pt>
    <dgm:pt modelId="{DE604D5B-EA9A-4A17-9CE7-C541AAAE43CB}" type="pres">
      <dgm:prSet presAssocID="{C64255D2-EF69-4599-9972-E794AF1B4638}" presName="vertSpace2" presStyleLbl="node1" presStyleIdx="0" presStyleCnt="3"/>
      <dgm:spPr/>
    </dgm:pt>
    <dgm:pt modelId="{3A6384D8-BCDD-4D08-A894-208912D21BA7}" type="pres">
      <dgm:prSet presAssocID="{C64255D2-EF69-4599-9972-E794AF1B4638}" presName="circle2" presStyleLbl="node1" presStyleIdx="1" presStyleCnt="3"/>
      <dgm:spPr/>
    </dgm:pt>
    <dgm:pt modelId="{0C0F91D4-A83D-4502-9759-A510166CFF0D}" type="pres">
      <dgm:prSet presAssocID="{C64255D2-EF69-4599-9972-E794AF1B4638}" presName="rect2" presStyleLbl="alignAcc1" presStyleIdx="1" presStyleCnt="3"/>
      <dgm:spPr/>
    </dgm:pt>
    <dgm:pt modelId="{5E3E1CC8-587A-4B9E-9FCA-D2D3F1B94BF4}" type="pres">
      <dgm:prSet presAssocID="{E1561C18-58F9-42A5-A11F-10CCD99992A5}" presName="vertSpace3" presStyleLbl="node1" presStyleIdx="1" presStyleCnt="3"/>
      <dgm:spPr/>
    </dgm:pt>
    <dgm:pt modelId="{C306565D-B0F2-4ED7-8BE4-AD6316DAFF40}" type="pres">
      <dgm:prSet presAssocID="{E1561C18-58F9-42A5-A11F-10CCD99992A5}" presName="circle3" presStyleLbl="node1" presStyleIdx="2" presStyleCnt="3"/>
      <dgm:spPr/>
    </dgm:pt>
    <dgm:pt modelId="{BDBC5617-FD50-4B13-8356-6C7CBC434BC2}" type="pres">
      <dgm:prSet presAssocID="{E1561C18-58F9-42A5-A11F-10CCD99992A5}" presName="rect3" presStyleLbl="alignAcc1" presStyleIdx="2" presStyleCnt="3"/>
      <dgm:spPr/>
    </dgm:pt>
    <dgm:pt modelId="{8CF06AE4-7A4F-4C02-81A7-EEBFCB128A63}" type="pres">
      <dgm:prSet presAssocID="{75CA8F1B-FE82-493B-8284-788014F7262B}" presName="rect1ParTxNoCh" presStyleLbl="alignAcc1" presStyleIdx="2" presStyleCnt="3">
        <dgm:presLayoutVars>
          <dgm:chMax val="1"/>
          <dgm:bulletEnabled val="1"/>
        </dgm:presLayoutVars>
      </dgm:prSet>
      <dgm:spPr/>
    </dgm:pt>
    <dgm:pt modelId="{01CCC93A-47F9-4A49-B421-562B8FBCCD0D}" type="pres">
      <dgm:prSet presAssocID="{C64255D2-EF69-4599-9972-E794AF1B4638}" presName="rect2ParTxNoCh" presStyleLbl="alignAcc1" presStyleIdx="2" presStyleCnt="3">
        <dgm:presLayoutVars>
          <dgm:chMax val="1"/>
          <dgm:bulletEnabled val="1"/>
        </dgm:presLayoutVars>
      </dgm:prSet>
      <dgm:spPr/>
    </dgm:pt>
    <dgm:pt modelId="{0FC017D8-2E9C-43F6-BE1D-77E051035AF5}" type="pres">
      <dgm:prSet presAssocID="{E1561C18-58F9-42A5-A11F-10CCD99992A5}" presName="rect3ParTxNoCh" presStyleLbl="alignAcc1" presStyleIdx="2" presStyleCnt="3">
        <dgm:presLayoutVars>
          <dgm:chMax val="1"/>
          <dgm:bulletEnabled val="1"/>
        </dgm:presLayoutVars>
      </dgm:prSet>
      <dgm:spPr/>
    </dgm:pt>
  </dgm:ptLst>
  <dgm:cxnLst>
    <dgm:cxn modelId="{F7DFCE29-6D31-42B9-A9B0-2218D4C76B81}" type="presOf" srcId="{2F526D0E-AF36-4DA2-91E9-4A374E3E87DA}" destId="{E8DB69A7-41CA-42F5-A308-982DBC383EB0}" srcOrd="0" destOrd="0" presId="urn:microsoft.com/office/officeart/2005/8/layout/target3"/>
    <dgm:cxn modelId="{FABD3842-70D8-4261-A526-5F6FCE23E9E4}" type="presOf" srcId="{C64255D2-EF69-4599-9972-E794AF1B4638}" destId="{0C0F91D4-A83D-4502-9759-A510166CFF0D}" srcOrd="0" destOrd="0" presId="urn:microsoft.com/office/officeart/2005/8/layout/target3"/>
    <dgm:cxn modelId="{B2F5EA51-943D-4061-9576-63D643BECF89}" type="presOf" srcId="{75CA8F1B-FE82-493B-8284-788014F7262B}" destId="{1A8569EC-DEFD-4C67-BB60-3243C30057AC}" srcOrd="0" destOrd="0" presId="urn:microsoft.com/office/officeart/2005/8/layout/target3"/>
    <dgm:cxn modelId="{E3F7E052-A15C-4987-B28C-08A006625C26}" type="presOf" srcId="{C64255D2-EF69-4599-9972-E794AF1B4638}" destId="{01CCC93A-47F9-4A49-B421-562B8FBCCD0D}" srcOrd="1" destOrd="0" presId="urn:microsoft.com/office/officeart/2005/8/layout/target3"/>
    <dgm:cxn modelId="{7E4CD553-44F6-41E3-B4CC-CFB2E438E67D}" type="presOf" srcId="{75CA8F1B-FE82-493B-8284-788014F7262B}" destId="{8CF06AE4-7A4F-4C02-81A7-EEBFCB128A63}" srcOrd="1" destOrd="0" presId="urn:microsoft.com/office/officeart/2005/8/layout/target3"/>
    <dgm:cxn modelId="{DA11C193-6DC0-42ED-9CDD-74BBFB2C359D}" type="presOf" srcId="{E1561C18-58F9-42A5-A11F-10CCD99992A5}" destId="{0FC017D8-2E9C-43F6-BE1D-77E051035AF5}" srcOrd="1" destOrd="0" presId="urn:microsoft.com/office/officeart/2005/8/layout/target3"/>
    <dgm:cxn modelId="{02298D9B-5FA5-4362-A39F-DD62FDB7FFE9}" srcId="{2F526D0E-AF36-4DA2-91E9-4A374E3E87DA}" destId="{C64255D2-EF69-4599-9972-E794AF1B4638}" srcOrd="1" destOrd="0" parTransId="{9F6ED843-B156-4745-B48C-DCA88D00237D}" sibTransId="{F7012F7A-BF4C-4F4C-B420-8C0CBDA81A2A}"/>
    <dgm:cxn modelId="{37C9A1B4-EEFE-4538-80E1-BABD3D3DCF52}" type="presOf" srcId="{E1561C18-58F9-42A5-A11F-10CCD99992A5}" destId="{BDBC5617-FD50-4B13-8356-6C7CBC434BC2}" srcOrd="0" destOrd="0" presId="urn:microsoft.com/office/officeart/2005/8/layout/target3"/>
    <dgm:cxn modelId="{AE7F1BE2-513D-44A1-B22B-B1904B8810C1}" srcId="{2F526D0E-AF36-4DA2-91E9-4A374E3E87DA}" destId="{E1561C18-58F9-42A5-A11F-10CCD99992A5}" srcOrd="2" destOrd="0" parTransId="{11CD2A60-4552-44C5-9810-32D983A96534}" sibTransId="{3AFCF5DB-E6CD-4788-A279-C8A1BC859FA4}"/>
    <dgm:cxn modelId="{E8822BE8-9B23-4657-9704-625586B1A3FA}" srcId="{2F526D0E-AF36-4DA2-91E9-4A374E3E87DA}" destId="{75CA8F1B-FE82-493B-8284-788014F7262B}" srcOrd="0" destOrd="0" parTransId="{ED24FC3D-E480-43A5-A5C6-AB1A42AF9212}" sibTransId="{CCDF06E7-26A0-4124-A43D-637AE1CB318F}"/>
    <dgm:cxn modelId="{670ED1B1-9DDC-4F12-BD80-A5EB367137FD}" type="presParOf" srcId="{E8DB69A7-41CA-42F5-A308-982DBC383EB0}" destId="{D859993F-B607-4D4C-BE93-1968A961830F}" srcOrd="0" destOrd="0" presId="urn:microsoft.com/office/officeart/2005/8/layout/target3"/>
    <dgm:cxn modelId="{40D2AC95-832E-455D-9AA3-BF09AFB670BD}" type="presParOf" srcId="{E8DB69A7-41CA-42F5-A308-982DBC383EB0}" destId="{F516C637-8B4D-4F97-B293-8A8A61D28966}" srcOrd="1" destOrd="0" presId="urn:microsoft.com/office/officeart/2005/8/layout/target3"/>
    <dgm:cxn modelId="{87FDFFF6-1479-450C-B710-A089CB69D6BB}" type="presParOf" srcId="{E8DB69A7-41CA-42F5-A308-982DBC383EB0}" destId="{1A8569EC-DEFD-4C67-BB60-3243C30057AC}" srcOrd="2" destOrd="0" presId="urn:microsoft.com/office/officeart/2005/8/layout/target3"/>
    <dgm:cxn modelId="{7331C781-D1B1-463B-9BC6-735D7F81DFAA}" type="presParOf" srcId="{E8DB69A7-41CA-42F5-A308-982DBC383EB0}" destId="{DE604D5B-EA9A-4A17-9CE7-C541AAAE43CB}" srcOrd="3" destOrd="0" presId="urn:microsoft.com/office/officeart/2005/8/layout/target3"/>
    <dgm:cxn modelId="{6B1246AC-724A-44BD-90E5-0A3104A309D3}" type="presParOf" srcId="{E8DB69A7-41CA-42F5-A308-982DBC383EB0}" destId="{3A6384D8-BCDD-4D08-A894-208912D21BA7}" srcOrd="4" destOrd="0" presId="urn:microsoft.com/office/officeart/2005/8/layout/target3"/>
    <dgm:cxn modelId="{ACC6AA99-0B7B-40C8-A408-845D22A3C5BE}" type="presParOf" srcId="{E8DB69A7-41CA-42F5-A308-982DBC383EB0}" destId="{0C0F91D4-A83D-4502-9759-A510166CFF0D}" srcOrd="5" destOrd="0" presId="urn:microsoft.com/office/officeart/2005/8/layout/target3"/>
    <dgm:cxn modelId="{82604748-6C28-46EC-A009-FD130FAC5DE9}" type="presParOf" srcId="{E8DB69A7-41CA-42F5-A308-982DBC383EB0}" destId="{5E3E1CC8-587A-4B9E-9FCA-D2D3F1B94BF4}" srcOrd="6" destOrd="0" presId="urn:microsoft.com/office/officeart/2005/8/layout/target3"/>
    <dgm:cxn modelId="{D2B3104E-0CDC-429C-87EA-9BEAF666EB12}" type="presParOf" srcId="{E8DB69A7-41CA-42F5-A308-982DBC383EB0}" destId="{C306565D-B0F2-4ED7-8BE4-AD6316DAFF40}" srcOrd="7" destOrd="0" presId="urn:microsoft.com/office/officeart/2005/8/layout/target3"/>
    <dgm:cxn modelId="{870E5A67-51D4-4F60-AB18-2A02E8E193AF}" type="presParOf" srcId="{E8DB69A7-41CA-42F5-A308-982DBC383EB0}" destId="{BDBC5617-FD50-4B13-8356-6C7CBC434BC2}" srcOrd="8" destOrd="0" presId="urn:microsoft.com/office/officeart/2005/8/layout/target3"/>
    <dgm:cxn modelId="{FC0DC30A-0520-47AC-9EAE-EAA41B6D0AB1}" type="presParOf" srcId="{E8DB69A7-41CA-42F5-A308-982DBC383EB0}" destId="{8CF06AE4-7A4F-4C02-81A7-EEBFCB128A63}" srcOrd="9" destOrd="0" presId="urn:microsoft.com/office/officeart/2005/8/layout/target3"/>
    <dgm:cxn modelId="{C7705E48-58B3-455A-B498-698D5EC3C798}" type="presParOf" srcId="{E8DB69A7-41CA-42F5-A308-982DBC383EB0}" destId="{01CCC93A-47F9-4A49-B421-562B8FBCCD0D}" srcOrd="10" destOrd="0" presId="urn:microsoft.com/office/officeart/2005/8/layout/target3"/>
    <dgm:cxn modelId="{6C23D354-980B-4AA6-A6BC-3DED29A6C8F1}" type="presParOf" srcId="{E8DB69A7-41CA-42F5-A308-982DBC383EB0}" destId="{0FC017D8-2E9C-43F6-BE1D-77E051035AF5}" srcOrd="11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D81C96-A8AE-4977-B9FC-04A6EB0EB44E}">
      <dsp:nvSpPr>
        <dsp:cNvPr id="0" name=""/>
        <dsp:cNvSpPr/>
      </dsp:nvSpPr>
      <dsp:spPr>
        <a:xfrm>
          <a:off x="439885" y="600751"/>
          <a:ext cx="715869" cy="71586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192229-EFF4-4EB1-B0FE-6B91348EE5D5}">
      <dsp:nvSpPr>
        <dsp:cNvPr id="0" name=""/>
        <dsp:cNvSpPr/>
      </dsp:nvSpPr>
      <dsp:spPr>
        <a:xfrm>
          <a:off x="2409" y="1555340"/>
          <a:ext cx="1590820" cy="6363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• Missed emails or unread messages</a:t>
          </a:r>
          <a:endParaRPr lang="en-US" sz="1500" kern="1200"/>
        </a:p>
      </dsp:txBody>
      <dsp:txXfrm>
        <a:off x="2409" y="1555340"/>
        <a:ext cx="1590820" cy="636328"/>
      </dsp:txXfrm>
    </dsp:sp>
    <dsp:sp modelId="{84C7AA65-EB1D-40EC-9596-8DE756DE392D}">
      <dsp:nvSpPr>
        <dsp:cNvPr id="0" name=""/>
        <dsp:cNvSpPr/>
      </dsp:nvSpPr>
      <dsp:spPr>
        <a:xfrm>
          <a:off x="2309098" y="600751"/>
          <a:ext cx="715869" cy="71586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9195C0-908A-4238-AB9B-AA22FA44F512}">
      <dsp:nvSpPr>
        <dsp:cNvPr id="0" name=""/>
        <dsp:cNvSpPr/>
      </dsp:nvSpPr>
      <dsp:spPr>
        <a:xfrm>
          <a:off x="1871623" y="1555340"/>
          <a:ext cx="1590820" cy="6363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• Poor handover due to weak digital reporting</a:t>
          </a:r>
          <a:endParaRPr lang="en-US" sz="1500" kern="1200"/>
        </a:p>
      </dsp:txBody>
      <dsp:txXfrm>
        <a:off x="1871623" y="1555340"/>
        <a:ext cx="1590820" cy="636328"/>
      </dsp:txXfrm>
    </dsp:sp>
    <dsp:sp modelId="{DE8F20DF-F79B-4679-AFB7-0C06303768D4}">
      <dsp:nvSpPr>
        <dsp:cNvPr id="0" name=""/>
        <dsp:cNvSpPr/>
      </dsp:nvSpPr>
      <dsp:spPr>
        <a:xfrm>
          <a:off x="4178312" y="600751"/>
          <a:ext cx="715869" cy="71586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C24076-28FF-402F-AE2F-52A7B962D8A0}">
      <dsp:nvSpPr>
        <dsp:cNvPr id="0" name=""/>
        <dsp:cNvSpPr/>
      </dsp:nvSpPr>
      <dsp:spPr>
        <a:xfrm>
          <a:off x="3740837" y="1555340"/>
          <a:ext cx="1590820" cy="6363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• Visiting professionals expect digital updates</a:t>
          </a:r>
          <a:endParaRPr lang="en-US" sz="1500" kern="1200"/>
        </a:p>
      </dsp:txBody>
      <dsp:txXfrm>
        <a:off x="3740837" y="1555340"/>
        <a:ext cx="1590820" cy="636328"/>
      </dsp:txXfrm>
    </dsp:sp>
    <dsp:sp modelId="{D40A4B5C-44D4-4CE7-8F17-D83594378DE4}">
      <dsp:nvSpPr>
        <dsp:cNvPr id="0" name=""/>
        <dsp:cNvSpPr/>
      </dsp:nvSpPr>
      <dsp:spPr>
        <a:xfrm>
          <a:off x="6047526" y="600751"/>
          <a:ext cx="715869" cy="71586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3F0FC3-E090-47F1-978F-834943E73A9B}">
      <dsp:nvSpPr>
        <dsp:cNvPr id="0" name=""/>
        <dsp:cNvSpPr/>
      </dsp:nvSpPr>
      <dsp:spPr>
        <a:xfrm>
          <a:off x="5610051" y="1555340"/>
          <a:ext cx="1590820" cy="6363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• Lack of transparency and audit trail</a:t>
          </a:r>
          <a:endParaRPr lang="en-US" sz="1500" kern="1200"/>
        </a:p>
      </dsp:txBody>
      <dsp:txXfrm>
        <a:off x="5610051" y="1555340"/>
        <a:ext cx="1590820" cy="63632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ED15F8-B1FB-4CF5-ADAC-A1C35ECA3BE5}">
      <dsp:nvSpPr>
        <dsp:cNvPr id="0" name=""/>
        <dsp:cNvSpPr/>
      </dsp:nvSpPr>
      <dsp:spPr>
        <a:xfrm>
          <a:off x="0" y="422455"/>
          <a:ext cx="4435078" cy="6318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2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• Staff digital skills influence:</a:t>
          </a:r>
          <a:endParaRPr lang="en-US" sz="2700" kern="1200"/>
        </a:p>
      </dsp:txBody>
      <dsp:txXfrm>
        <a:off x="30842" y="453297"/>
        <a:ext cx="4373394" cy="570116"/>
      </dsp:txXfrm>
    </dsp:sp>
    <dsp:sp modelId="{62B3A392-F08A-4244-BEE0-74CE59078358}">
      <dsp:nvSpPr>
        <dsp:cNvPr id="0" name=""/>
        <dsp:cNvSpPr/>
      </dsp:nvSpPr>
      <dsp:spPr>
        <a:xfrm>
          <a:off x="0" y="1054255"/>
          <a:ext cx="4435078" cy="13693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814" tIns="34290" rIns="192024" bIns="34290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100" kern="1200"/>
            <a:t>- Care quality</a:t>
          </a:r>
          <a:endParaRPr lang="en-US" sz="2100" kern="120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100" kern="1200"/>
            <a:t>- Communication</a:t>
          </a:r>
          <a:endParaRPr lang="en-US" sz="2100" kern="120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100" kern="1200"/>
            <a:t>- Team collaboration</a:t>
          </a:r>
          <a:endParaRPr lang="en-US" sz="2100" kern="120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100" kern="1200"/>
            <a:t>- Innovation, efficiency, safety</a:t>
          </a:r>
          <a:endParaRPr lang="en-US" sz="2100" kern="1200"/>
        </a:p>
      </dsp:txBody>
      <dsp:txXfrm>
        <a:off x="0" y="1054255"/>
        <a:ext cx="4435078" cy="1369305"/>
      </dsp:txXfrm>
    </dsp:sp>
    <dsp:sp modelId="{159BBC3F-B221-45CB-A4E0-3190868FC648}">
      <dsp:nvSpPr>
        <dsp:cNvPr id="0" name=""/>
        <dsp:cNvSpPr/>
      </dsp:nvSpPr>
      <dsp:spPr>
        <a:xfrm>
          <a:off x="0" y="2423560"/>
          <a:ext cx="4435078" cy="631800"/>
        </a:xfrm>
        <a:prstGeom prst="roundRect">
          <a:avLst/>
        </a:prstGeom>
        <a:gradFill rotWithShape="0">
          <a:gsLst>
            <a:gs pos="0">
              <a:schemeClr val="accent2">
                <a:hueOff val="-3392975"/>
                <a:satOff val="11185"/>
                <a:lumOff val="11961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2">
                <a:hueOff val="-3392975"/>
                <a:satOff val="11185"/>
                <a:lumOff val="11961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2">
                <a:hueOff val="-3392975"/>
                <a:satOff val="11185"/>
                <a:lumOff val="11961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• Improving skills lifts all areas</a:t>
          </a:r>
          <a:endParaRPr lang="en-US" sz="2700" kern="1200"/>
        </a:p>
      </dsp:txBody>
      <dsp:txXfrm>
        <a:off x="30842" y="2454402"/>
        <a:ext cx="4373394" cy="57011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46F86F-29DA-42EA-991E-DC15FCD0E02C}">
      <dsp:nvSpPr>
        <dsp:cNvPr id="0" name=""/>
        <dsp:cNvSpPr/>
      </dsp:nvSpPr>
      <dsp:spPr>
        <a:xfrm>
          <a:off x="0" y="424"/>
          <a:ext cx="4435078" cy="99341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3ED3488-E4CA-429B-86F9-0A886709CFCB}">
      <dsp:nvSpPr>
        <dsp:cNvPr id="0" name=""/>
        <dsp:cNvSpPr/>
      </dsp:nvSpPr>
      <dsp:spPr>
        <a:xfrm>
          <a:off x="300509" y="223943"/>
          <a:ext cx="546380" cy="54638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C93476-380A-4286-9403-3F96AFBCC150}">
      <dsp:nvSpPr>
        <dsp:cNvPr id="0" name=""/>
        <dsp:cNvSpPr/>
      </dsp:nvSpPr>
      <dsp:spPr>
        <a:xfrm>
          <a:off x="1147399" y="424"/>
          <a:ext cx="3287678" cy="9934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5137" tIns="105137" rIns="105137" bIns="105137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Missed medication update due to paper-based note</a:t>
          </a:r>
          <a:endParaRPr lang="en-US" sz="2000" kern="1200"/>
        </a:p>
      </dsp:txBody>
      <dsp:txXfrm>
        <a:off x="1147399" y="424"/>
        <a:ext cx="3287678" cy="993419"/>
      </dsp:txXfrm>
    </dsp:sp>
    <dsp:sp modelId="{3FA83D9E-EBA2-4EE2-AAE8-E3C59084F51D}">
      <dsp:nvSpPr>
        <dsp:cNvPr id="0" name=""/>
        <dsp:cNvSpPr/>
      </dsp:nvSpPr>
      <dsp:spPr>
        <a:xfrm>
          <a:off x="0" y="1242198"/>
          <a:ext cx="4435078" cy="99341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A99279B-D7DA-469A-8FEA-757A3824FBD8}">
      <dsp:nvSpPr>
        <dsp:cNvPr id="0" name=""/>
        <dsp:cNvSpPr/>
      </dsp:nvSpPr>
      <dsp:spPr>
        <a:xfrm>
          <a:off x="300509" y="1465717"/>
          <a:ext cx="546380" cy="54638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EF7C9E-7FC7-48E4-A8E5-4D1FBADEE77B}">
      <dsp:nvSpPr>
        <dsp:cNvPr id="0" name=""/>
        <dsp:cNvSpPr/>
      </dsp:nvSpPr>
      <dsp:spPr>
        <a:xfrm>
          <a:off x="1147399" y="1242198"/>
          <a:ext cx="3287678" cy="9934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5137" tIns="105137" rIns="105137" bIns="105137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Exercise plan emailed but unread ? no therapy given</a:t>
          </a:r>
          <a:endParaRPr lang="en-US" sz="2000" kern="1200"/>
        </a:p>
      </dsp:txBody>
      <dsp:txXfrm>
        <a:off x="1147399" y="1242198"/>
        <a:ext cx="3287678" cy="993419"/>
      </dsp:txXfrm>
    </dsp:sp>
    <dsp:sp modelId="{25EAEEA5-CCF6-4E79-9844-84B3FC0B6F3F}">
      <dsp:nvSpPr>
        <dsp:cNvPr id="0" name=""/>
        <dsp:cNvSpPr/>
      </dsp:nvSpPr>
      <dsp:spPr>
        <a:xfrm>
          <a:off x="0" y="2483972"/>
          <a:ext cx="4435078" cy="99341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D1AD275-0EE2-4C7D-B5BA-14D72CEDA4F4}">
      <dsp:nvSpPr>
        <dsp:cNvPr id="0" name=""/>
        <dsp:cNvSpPr/>
      </dsp:nvSpPr>
      <dsp:spPr>
        <a:xfrm>
          <a:off x="300509" y="2707491"/>
          <a:ext cx="546380" cy="54638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0385ED-14D9-47E5-8524-BD22292A1544}">
      <dsp:nvSpPr>
        <dsp:cNvPr id="0" name=""/>
        <dsp:cNvSpPr/>
      </dsp:nvSpPr>
      <dsp:spPr>
        <a:xfrm>
          <a:off x="1147399" y="2483972"/>
          <a:ext cx="3287678" cy="9934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5137" tIns="105137" rIns="105137" bIns="105137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Preventable incidents caused by poor digital confidence</a:t>
          </a:r>
          <a:endParaRPr lang="en-US" sz="2000" kern="1200"/>
        </a:p>
      </dsp:txBody>
      <dsp:txXfrm>
        <a:off x="1147399" y="2483972"/>
        <a:ext cx="3287678" cy="99341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45B268-21A8-4BD3-B1D1-2307C5C34125}">
      <dsp:nvSpPr>
        <dsp:cNvPr id="0" name=""/>
        <dsp:cNvSpPr/>
      </dsp:nvSpPr>
      <dsp:spPr>
        <a:xfrm>
          <a:off x="366254" y="231194"/>
          <a:ext cx="460371" cy="46037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07E270-3FD5-42CE-955A-3D3BDEFAD916}">
      <dsp:nvSpPr>
        <dsp:cNvPr id="0" name=""/>
        <dsp:cNvSpPr/>
      </dsp:nvSpPr>
      <dsp:spPr>
        <a:xfrm>
          <a:off x="84916" y="859110"/>
          <a:ext cx="1023046" cy="4092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1. Skills audit</a:t>
          </a:r>
          <a:endParaRPr lang="en-US" sz="1100" kern="1200"/>
        </a:p>
      </dsp:txBody>
      <dsp:txXfrm>
        <a:off x="84916" y="859110"/>
        <a:ext cx="1023046" cy="409218"/>
      </dsp:txXfrm>
    </dsp:sp>
    <dsp:sp modelId="{263E66C6-E3C2-4FE8-9203-779DB746D5F5}">
      <dsp:nvSpPr>
        <dsp:cNvPr id="0" name=""/>
        <dsp:cNvSpPr/>
      </dsp:nvSpPr>
      <dsp:spPr>
        <a:xfrm>
          <a:off x="1568334" y="231194"/>
          <a:ext cx="460371" cy="46037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FBD835-60D2-4E00-A099-E6B346E99063}">
      <dsp:nvSpPr>
        <dsp:cNvPr id="0" name=""/>
        <dsp:cNvSpPr/>
      </dsp:nvSpPr>
      <dsp:spPr>
        <a:xfrm>
          <a:off x="1286996" y="859110"/>
          <a:ext cx="1023046" cy="4092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2. Focus on key tools</a:t>
          </a:r>
          <a:endParaRPr lang="en-US" sz="1100" kern="1200"/>
        </a:p>
      </dsp:txBody>
      <dsp:txXfrm>
        <a:off x="1286996" y="859110"/>
        <a:ext cx="1023046" cy="409218"/>
      </dsp:txXfrm>
    </dsp:sp>
    <dsp:sp modelId="{5C17959E-E3DC-436E-A0A8-9A4186308AD7}">
      <dsp:nvSpPr>
        <dsp:cNvPr id="0" name=""/>
        <dsp:cNvSpPr/>
      </dsp:nvSpPr>
      <dsp:spPr>
        <a:xfrm>
          <a:off x="2770414" y="231194"/>
          <a:ext cx="460371" cy="46037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3367E7-36CD-4941-8441-F1B86B4DBE7E}">
      <dsp:nvSpPr>
        <dsp:cNvPr id="0" name=""/>
        <dsp:cNvSpPr/>
      </dsp:nvSpPr>
      <dsp:spPr>
        <a:xfrm>
          <a:off x="2489077" y="859110"/>
          <a:ext cx="1023046" cy="4092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3. Assign digital champions</a:t>
          </a:r>
          <a:endParaRPr lang="en-US" sz="1100" kern="1200"/>
        </a:p>
      </dsp:txBody>
      <dsp:txXfrm>
        <a:off x="2489077" y="859110"/>
        <a:ext cx="1023046" cy="409218"/>
      </dsp:txXfrm>
    </dsp:sp>
    <dsp:sp modelId="{E1347B16-72DB-47D2-8CB2-A6521E89EBE2}">
      <dsp:nvSpPr>
        <dsp:cNvPr id="0" name=""/>
        <dsp:cNvSpPr/>
      </dsp:nvSpPr>
      <dsp:spPr>
        <a:xfrm>
          <a:off x="3972494" y="231194"/>
          <a:ext cx="460371" cy="46037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40B4C1-897C-4BC8-8089-D0D3B1FCE400}">
      <dsp:nvSpPr>
        <dsp:cNvPr id="0" name=""/>
        <dsp:cNvSpPr/>
      </dsp:nvSpPr>
      <dsp:spPr>
        <a:xfrm>
          <a:off x="3691157" y="859110"/>
          <a:ext cx="1023046" cy="4092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4. Practical group + 1:1 training</a:t>
          </a:r>
          <a:endParaRPr lang="en-US" sz="1100" kern="1200"/>
        </a:p>
      </dsp:txBody>
      <dsp:txXfrm>
        <a:off x="3691157" y="859110"/>
        <a:ext cx="1023046" cy="409218"/>
      </dsp:txXfrm>
    </dsp:sp>
    <dsp:sp modelId="{1805EA85-12B3-4F1D-A398-C31DB2BD729B}">
      <dsp:nvSpPr>
        <dsp:cNvPr id="0" name=""/>
        <dsp:cNvSpPr/>
      </dsp:nvSpPr>
      <dsp:spPr>
        <a:xfrm>
          <a:off x="5174575" y="231194"/>
          <a:ext cx="460371" cy="460371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753954-BBF9-4982-9DB7-4290202082D7}">
      <dsp:nvSpPr>
        <dsp:cNvPr id="0" name=""/>
        <dsp:cNvSpPr/>
      </dsp:nvSpPr>
      <dsp:spPr>
        <a:xfrm>
          <a:off x="4893237" y="859110"/>
          <a:ext cx="1023046" cy="4092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5. Create supportive culture</a:t>
          </a:r>
          <a:endParaRPr lang="en-US" sz="1100" kern="1200"/>
        </a:p>
      </dsp:txBody>
      <dsp:txXfrm>
        <a:off x="4893237" y="859110"/>
        <a:ext cx="1023046" cy="409218"/>
      </dsp:txXfrm>
    </dsp:sp>
    <dsp:sp modelId="{4E520BB7-EF6C-4910-BF61-5D3D5D6E58BE}">
      <dsp:nvSpPr>
        <dsp:cNvPr id="0" name=""/>
        <dsp:cNvSpPr/>
      </dsp:nvSpPr>
      <dsp:spPr>
        <a:xfrm>
          <a:off x="6376655" y="231194"/>
          <a:ext cx="460371" cy="460371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5D928-2AD0-478D-A547-A820804377CF}">
      <dsp:nvSpPr>
        <dsp:cNvPr id="0" name=""/>
        <dsp:cNvSpPr/>
      </dsp:nvSpPr>
      <dsp:spPr>
        <a:xfrm>
          <a:off x="6095317" y="859110"/>
          <a:ext cx="1023046" cy="4092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6. Review in 3 months</a:t>
          </a:r>
          <a:endParaRPr lang="en-US" sz="1100" kern="1200"/>
        </a:p>
      </dsp:txBody>
      <dsp:txXfrm>
        <a:off x="6095317" y="859110"/>
        <a:ext cx="1023046" cy="409218"/>
      </dsp:txXfrm>
    </dsp:sp>
    <dsp:sp modelId="{54D1C79B-AB59-443B-88DD-ABDF3A377E70}">
      <dsp:nvSpPr>
        <dsp:cNvPr id="0" name=""/>
        <dsp:cNvSpPr/>
      </dsp:nvSpPr>
      <dsp:spPr>
        <a:xfrm>
          <a:off x="3371454" y="1524090"/>
          <a:ext cx="460371" cy="460371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AD9F80-79C5-43B5-AE88-D314FFA48110}">
      <dsp:nvSpPr>
        <dsp:cNvPr id="0" name=""/>
        <dsp:cNvSpPr/>
      </dsp:nvSpPr>
      <dsp:spPr>
        <a:xfrm>
          <a:off x="3090117" y="2152007"/>
          <a:ext cx="1023046" cy="4092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7. Expand to new tools</a:t>
          </a:r>
          <a:endParaRPr lang="en-US" sz="1100" kern="1200"/>
        </a:p>
      </dsp:txBody>
      <dsp:txXfrm>
        <a:off x="3090117" y="2152007"/>
        <a:ext cx="1023046" cy="40921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608E28-F323-4DFF-A932-CB3956761564}">
      <dsp:nvSpPr>
        <dsp:cNvPr id="0" name=""/>
        <dsp:cNvSpPr/>
      </dsp:nvSpPr>
      <dsp:spPr>
        <a:xfrm>
          <a:off x="0" y="1443"/>
          <a:ext cx="4435078" cy="73156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78F711-354B-4F80-B59E-C1B0A96D771E}">
      <dsp:nvSpPr>
        <dsp:cNvPr id="0" name=""/>
        <dsp:cNvSpPr/>
      </dsp:nvSpPr>
      <dsp:spPr>
        <a:xfrm>
          <a:off x="221298" y="166045"/>
          <a:ext cx="402360" cy="40236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D4170D-107A-4A55-B6F9-36A491E0F1F5}">
      <dsp:nvSpPr>
        <dsp:cNvPr id="0" name=""/>
        <dsp:cNvSpPr/>
      </dsp:nvSpPr>
      <dsp:spPr>
        <a:xfrm>
          <a:off x="844956" y="1443"/>
          <a:ext cx="3590121" cy="7315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7424" tIns="77424" rIns="77424" bIns="77424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Digital tools are essential for care</a:t>
          </a:r>
          <a:endParaRPr lang="en-US" sz="2000" kern="1200"/>
        </a:p>
      </dsp:txBody>
      <dsp:txXfrm>
        <a:off x="844956" y="1443"/>
        <a:ext cx="3590121" cy="731564"/>
      </dsp:txXfrm>
    </dsp:sp>
    <dsp:sp modelId="{69069663-D3B3-4D07-9E50-57D150F0DD91}">
      <dsp:nvSpPr>
        <dsp:cNvPr id="0" name=""/>
        <dsp:cNvSpPr/>
      </dsp:nvSpPr>
      <dsp:spPr>
        <a:xfrm>
          <a:off x="0" y="915898"/>
          <a:ext cx="4435078" cy="73156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AAA5ED-BEC6-4175-8E80-90D6359319ED}">
      <dsp:nvSpPr>
        <dsp:cNvPr id="0" name=""/>
        <dsp:cNvSpPr/>
      </dsp:nvSpPr>
      <dsp:spPr>
        <a:xfrm>
          <a:off x="221298" y="1080500"/>
          <a:ext cx="402360" cy="40236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BFB8F4-F456-4EE6-9C1C-D3824C7EAC4B}">
      <dsp:nvSpPr>
        <dsp:cNvPr id="0" name=""/>
        <dsp:cNvSpPr/>
      </dsp:nvSpPr>
      <dsp:spPr>
        <a:xfrm>
          <a:off x="844956" y="915898"/>
          <a:ext cx="3590121" cy="7315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7424" tIns="77424" rIns="77424" bIns="77424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Limited skills = care risks and communication issues</a:t>
          </a:r>
          <a:endParaRPr lang="en-US" sz="2000" kern="1200"/>
        </a:p>
      </dsp:txBody>
      <dsp:txXfrm>
        <a:off x="844956" y="915898"/>
        <a:ext cx="3590121" cy="731564"/>
      </dsp:txXfrm>
    </dsp:sp>
    <dsp:sp modelId="{0BEF4D2D-B13D-42F5-9659-1E551FA16641}">
      <dsp:nvSpPr>
        <dsp:cNvPr id="0" name=""/>
        <dsp:cNvSpPr/>
      </dsp:nvSpPr>
      <dsp:spPr>
        <a:xfrm>
          <a:off x="0" y="1830353"/>
          <a:ext cx="4435078" cy="73156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03160B-BF51-4A4A-8F57-7A9118882D6C}">
      <dsp:nvSpPr>
        <dsp:cNvPr id="0" name=""/>
        <dsp:cNvSpPr/>
      </dsp:nvSpPr>
      <dsp:spPr>
        <a:xfrm>
          <a:off x="221298" y="1994955"/>
          <a:ext cx="402360" cy="40236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5D9BA2-89C2-4A04-AB44-6B15EBEE2677}">
      <dsp:nvSpPr>
        <dsp:cNvPr id="0" name=""/>
        <dsp:cNvSpPr/>
      </dsp:nvSpPr>
      <dsp:spPr>
        <a:xfrm>
          <a:off x="844956" y="1830353"/>
          <a:ext cx="3590121" cy="7315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7424" tIns="77424" rIns="77424" bIns="77424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Training + support = stronger team, safer care</a:t>
          </a:r>
          <a:endParaRPr lang="en-US" sz="2000" kern="1200"/>
        </a:p>
      </dsp:txBody>
      <dsp:txXfrm>
        <a:off x="844956" y="1830353"/>
        <a:ext cx="3590121" cy="731564"/>
      </dsp:txXfrm>
    </dsp:sp>
    <dsp:sp modelId="{245332DD-C319-4FD2-BE08-179EC1927A7D}">
      <dsp:nvSpPr>
        <dsp:cNvPr id="0" name=""/>
        <dsp:cNvSpPr/>
      </dsp:nvSpPr>
      <dsp:spPr>
        <a:xfrm>
          <a:off x="0" y="2744808"/>
          <a:ext cx="4435078" cy="73156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6AA666-C6B2-4340-969D-B3B93D777151}">
      <dsp:nvSpPr>
        <dsp:cNvPr id="0" name=""/>
        <dsp:cNvSpPr/>
      </dsp:nvSpPr>
      <dsp:spPr>
        <a:xfrm>
          <a:off x="221298" y="2909410"/>
          <a:ext cx="402360" cy="40236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2E4B13-D9D4-48EB-95B1-2357708170B9}">
      <dsp:nvSpPr>
        <dsp:cNvPr id="0" name=""/>
        <dsp:cNvSpPr/>
      </dsp:nvSpPr>
      <dsp:spPr>
        <a:xfrm>
          <a:off x="844956" y="2744808"/>
          <a:ext cx="3590121" cy="7315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7424" tIns="77424" rIns="77424" bIns="77424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Confidence leads to better outcomes for staff and residents</a:t>
          </a:r>
          <a:endParaRPr lang="en-US" sz="2000" kern="1200"/>
        </a:p>
      </dsp:txBody>
      <dsp:txXfrm>
        <a:off x="844956" y="2744808"/>
        <a:ext cx="3590121" cy="73156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59993F-B607-4D4C-BE93-1968A961830F}">
      <dsp:nvSpPr>
        <dsp:cNvPr id="0" name=""/>
        <dsp:cNvSpPr/>
      </dsp:nvSpPr>
      <dsp:spPr>
        <a:xfrm>
          <a:off x="0" y="0"/>
          <a:ext cx="2655964" cy="26559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8569EC-DEFD-4C67-BB60-3243C30057AC}">
      <dsp:nvSpPr>
        <dsp:cNvPr id="0" name=""/>
        <dsp:cNvSpPr/>
      </dsp:nvSpPr>
      <dsp:spPr>
        <a:xfrm>
          <a:off x="1327982" y="0"/>
          <a:ext cx="5046672" cy="26559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Strong digital safeguards like MFA, encryption, and DLP uphold GDPR and protect sensitive resident information.</a:t>
          </a:r>
        </a:p>
      </dsp:txBody>
      <dsp:txXfrm>
        <a:off x="1327982" y="0"/>
        <a:ext cx="5046672" cy="796790"/>
      </dsp:txXfrm>
    </dsp:sp>
    <dsp:sp modelId="{3A6384D8-BCDD-4D08-A894-208912D21BA7}">
      <dsp:nvSpPr>
        <dsp:cNvPr id="0" name=""/>
        <dsp:cNvSpPr/>
      </dsp:nvSpPr>
      <dsp:spPr>
        <a:xfrm>
          <a:off x="464794" y="796790"/>
          <a:ext cx="1726374" cy="17263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0F91D4-A83D-4502-9759-A510166CFF0D}">
      <dsp:nvSpPr>
        <dsp:cNvPr id="0" name=""/>
        <dsp:cNvSpPr/>
      </dsp:nvSpPr>
      <dsp:spPr>
        <a:xfrm>
          <a:off x="1327982" y="796790"/>
          <a:ext cx="5046672" cy="17263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Staff awareness and compliance through regular training and adherence to security protocols prevent data breaches.</a:t>
          </a:r>
        </a:p>
      </dsp:txBody>
      <dsp:txXfrm>
        <a:off x="1327982" y="796790"/>
        <a:ext cx="5046672" cy="796788"/>
      </dsp:txXfrm>
    </dsp:sp>
    <dsp:sp modelId="{C306565D-B0F2-4ED7-8BE4-AD6316DAFF40}">
      <dsp:nvSpPr>
        <dsp:cNvPr id="0" name=""/>
        <dsp:cNvSpPr/>
      </dsp:nvSpPr>
      <dsp:spPr>
        <a:xfrm>
          <a:off x="929587" y="1593579"/>
          <a:ext cx="796788" cy="7967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BC5617-FD50-4B13-8356-6C7CBC434BC2}">
      <dsp:nvSpPr>
        <dsp:cNvPr id="0" name=""/>
        <dsp:cNvSpPr/>
      </dsp:nvSpPr>
      <dsp:spPr>
        <a:xfrm>
          <a:off x="1327982" y="1593579"/>
          <a:ext cx="5046672" cy="7967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Consistent governance and monitoring ensure accountability, system resilience, and trust in digital care operations.</a:t>
          </a:r>
        </a:p>
      </dsp:txBody>
      <dsp:txXfrm>
        <a:off x="1327982" y="1593579"/>
        <a:ext cx="5046672" cy="7967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F7A765-4229-470E-962D-0A093C9AAD96}" type="datetimeFigureOut">
              <a:t>10/12/2025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D9FB33-5F6B-4E5E-9072-7000C927A32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6703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2DACB2C-1A44-46AE-B1D5-57D3D1D24BD7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37615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96319" y="802299"/>
            <a:ext cx="5618515" cy="2541431"/>
          </a:xfrm>
        </p:spPr>
        <p:txBody>
          <a:bodyPr bIns="0"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96319" y="3531205"/>
            <a:ext cx="5618515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600" b="0" cap="all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96319" y="329308"/>
            <a:ext cx="3086292" cy="3092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4703" y="798973"/>
            <a:ext cx="802005" cy="503578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396319" y="3528542"/>
            <a:ext cx="561851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54805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8526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1756130"/>
            <a:ext cx="5617002" cy="1887950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2" y="3806196"/>
            <a:ext cx="5617002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43491" y="3804985"/>
            <a:ext cx="561700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4798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804890"/>
            <a:ext cx="6571343" cy="105930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3490" y="2013936"/>
            <a:ext cx="3125871" cy="34375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89182" y="2013936"/>
            <a:ext cx="3125652" cy="34375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83743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Straight Connector 35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804164"/>
            <a:ext cx="6571344" cy="10563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1" y="2019550"/>
            <a:ext cx="3125766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3491" y="2824270"/>
            <a:ext cx="3125766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9182" y="2023004"/>
            <a:ext cx="31256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89182" y="2821491"/>
            <a:ext cx="31256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5435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" name="Straight Connector 31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76395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288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042" y="798973"/>
            <a:ext cx="2425950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86656" y="798974"/>
            <a:ext cx="3828178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9042" y="3205492"/>
            <a:ext cx="2427369" cy="2248181"/>
          </a:xfrm>
        </p:spPr>
        <p:txBody>
          <a:bodyPr>
            <a:normAutofit/>
          </a:bodyPr>
          <a:lstStyle>
            <a:lvl1pPr marL="0" indent="0" algn="l"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1748" y="3205491"/>
            <a:ext cx="242327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87554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4996501" y="482171"/>
            <a:ext cx="3511387" cy="5149101"/>
            <a:chOff x="6852919" y="583365"/>
            <a:chExt cx="4681849" cy="5181928"/>
          </a:xfrm>
        </p:grpSpPr>
        <p:sp>
          <p:nvSpPr>
            <p:cNvPr id="14" name="Rectangle 13"/>
            <p:cNvSpPr/>
            <p:nvPr/>
          </p:nvSpPr>
          <p:spPr>
            <a:xfrm>
              <a:off x="6852919" y="583365"/>
              <a:ext cx="4681849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14"/>
            <p:cNvSpPr/>
            <p:nvPr/>
          </p:nvSpPr>
          <p:spPr>
            <a:xfrm>
              <a:off x="7273787" y="915806"/>
              <a:ext cx="3844017" cy="4507918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148" y="1129513"/>
            <a:ext cx="3244935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40128" y="1122543"/>
            <a:ext cx="2234998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3492" y="3145992"/>
            <a:ext cx="3240286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36664" y="5469857"/>
            <a:ext cx="3252420" cy="320123"/>
          </a:xfrm>
        </p:spPr>
        <p:txBody>
          <a:bodyPr/>
          <a:lstStyle>
            <a:lvl1pPr algn="l">
              <a:defRPr/>
            </a:lvl1pPr>
          </a:lstStyle>
          <a:p>
            <a:fld id="{5BCAD085-E8A6-8845-BD4E-CB4CCA059FC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37530" y="318641"/>
            <a:ext cx="3251553" cy="320931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1281" y="3143605"/>
            <a:ext cx="324201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34938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1552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18028" y="798974"/>
            <a:ext cx="1103027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3491" y="798974"/>
            <a:ext cx="5301095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6918028" y="798974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71500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6995D1-FA3D-A1C3-7953-E23E5A16E1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87FCF6-E2D6-F47C-4CA7-00281B21B42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526FA1-A72E-E875-2E53-67AA78118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BD039-B45C-4C86-B200-96622EE1575C}" type="datetimeFigureOut">
              <a:rPr lang="en-GB" smtClean="0"/>
              <a:t>12/10/2025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825C31-FB59-BB75-D793-B1D327A3D3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BF443C-DE39-65F4-7DD6-B7063C2B72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D9E66-A9EC-4FAF-A396-2AD44A3D79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8834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015734"/>
            <a:ext cx="9144000" cy="407952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t="1538" r="12500" b="-1538"/>
          <a:stretch/>
        </p:blipFill>
        <p:spPr>
          <a:xfrm>
            <a:off x="-1" y="6095253"/>
            <a:ext cx="9144001" cy="774727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0" y="6101127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43491" y="804520"/>
            <a:ext cx="6571343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1" y="2015733"/>
            <a:ext cx="6571343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46542" y="330370"/>
            <a:ext cx="2368292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3491" y="329308"/>
            <a:ext cx="4034004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7725" y="798973"/>
            <a:ext cx="795746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5822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6858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ublicdomainpictures.net/en/view-image.php?image=221&amp;picture=sunrise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sgaguilarjramos.blogspot.com/2018/09/microsoft-teams-y-one-note-comenzamos.html" TargetMode="Externa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jphotostyle.com/handwriting/b/benefits.html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thebluediamondgallery.com/hand-held-card/l/limitations.html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support.microsoft.com/en-gb/excel" TargetMode="External"/><Relationship Id="rId2" Type="http://schemas.openxmlformats.org/officeDocument/2006/relationships/hyperlink" Target="https://www.almabetter.com/bytes/articles/advantages-and-disadvantages-of-ms-excel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umatechnology.org/how-is-microsoft-excel-used-in-the-medical-field/" TargetMode="External"/><Relationship Id="rId4" Type="http://schemas.openxmlformats.org/officeDocument/2006/relationships/hyperlink" Target="https://www.skillsforcare.org.uk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ngall.com/question-mark-png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Microsoft_Teams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ngall.com/communication-png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guides.himmelfarb.gwu.edu/interprofessional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s://centricconsulting.com/blog/microsoft-teams-and-healthcare-lessons-learned-from-early-adopters/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centricconsulting.com/blog/microsoft-teams-and-healthcare-lessons-learned-from-early-adopters/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freepngimg.com/png/85354-text-question-blog-questions-logo-any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freepngimg.com/png/19306-thank-you-free-download-png" TargetMode="External"/><Relationship Id="rId4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8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ngall.com/question-mark-png/download/29735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icpedia.org/chalkboard/e/evidence-based.html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hanging-files-filing-cabinet-1920437/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28402283@N07/3346906435" TargetMode="External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ikist.com/free-photo-svofh" TargetMode="External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sv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svg"/><Relationship Id="rId5" Type="http://schemas.openxmlformats.org/officeDocument/2006/relationships/image" Target="../media/image63.png"/><Relationship Id="rId4" Type="http://schemas.openxmlformats.org/officeDocument/2006/relationships/image" Target="../media/image62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sv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svg"/><Relationship Id="rId5" Type="http://schemas.openxmlformats.org/officeDocument/2006/relationships/image" Target="../media/image66.png"/><Relationship Id="rId4" Type="http://schemas.openxmlformats.org/officeDocument/2006/relationships/image" Target="../media/image65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svg"/><Relationship Id="rId5" Type="http://schemas.openxmlformats.org/officeDocument/2006/relationships/image" Target="../media/image69.png"/><Relationship Id="rId4" Type="http://schemas.openxmlformats.org/officeDocument/2006/relationships/image" Target="../media/image67.sv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0.svg"/></Relationships>
</file>

<file path=ppt/slides/_rels/slide4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70.svg"/><Relationship Id="rId7" Type="http://schemas.openxmlformats.org/officeDocument/2006/relationships/diagramColors" Target="../diagrams/colors6.xml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sv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sv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5272C4-2651-88AB-A9C9-DDA1EAA7FA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5568" y="1129372"/>
            <a:ext cx="6661035" cy="592035"/>
          </a:xfrm>
        </p:spPr>
        <p:txBody>
          <a:bodyPr>
            <a:noAutofit/>
          </a:bodyPr>
          <a:lstStyle/>
          <a:p>
            <a:r>
              <a:rPr lang="en-GB"/>
              <a:t>Sunrise Residential Care Home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BE47C2-6AEE-1BDE-8215-5022D5F3A6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270884" y="2087924"/>
            <a:ext cx="5455966" cy="3980002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b="1"/>
              <a:t>Module Name and Code: </a:t>
            </a:r>
            <a:endParaRPr lang="en-GB" b="1" u="sng"/>
          </a:p>
          <a:p>
            <a:pPr marL="0" indent="0" algn="ctr">
              <a:buNone/>
            </a:pPr>
            <a:r>
              <a:rPr lang="en-GB" b="1"/>
              <a:t>Digital Skills and Research Methods (LCHS4007_BIRM)</a:t>
            </a:r>
            <a:endParaRPr lang="en-GB" b="1" u="sng"/>
          </a:p>
          <a:p>
            <a:pPr marL="0" indent="0" algn="ctr">
              <a:buNone/>
            </a:pPr>
            <a:r>
              <a:rPr lang="en-GB" b="1"/>
              <a:t>Lecturer: Masud Siddiqui</a:t>
            </a:r>
          </a:p>
          <a:p>
            <a:pPr marL="0" indent="0" algn="ctr">
              <a:buNone/>
            </a:pPr>
            <a:r>
              <a:rPr lang="en-GB" b="1" u="sng"/>
              <a:t>Presented By:</a:t>
            </a:r>
            <a:endParaRPr lang="en-GB" b="1"/>
          </a:p>
          <a:p>
            <a:pPr algn="ctr"/>
            <a:r>
              <a:rPr lang="en-GB" b="1"/>
              <a:t>Shazia Kausar (2512942)</a:t>
            </a:r>
          </a:p>
          <a:p>
            <a:pPr algn="ctr"/>
            <a:r>
              <a:rPr lang="en-GB" b="1"/>
              <a:t>Razwana </a:t>
            </a:r>
            <a:r>
              <a:rPr lang="en-GB" b="1" err="1"/>
              <a:t>Ifthkar</a:t>
            </a:r>
            <a:r>
              <a:rPr lang="en-GB" b="1"/>
              <a:t> (2511282</a:t>
            </a:r>
            <a:r>
              <a:rPr lang="en-GB" sz="2100" b="1"/>
              <a:t>)</a:t>
            </a:r>
          </a:p>
          <a:p>
            <a:pPr algn="ctr"/>
            <a:r>
              <a:rPr lang="en-GB" b="1"/>
              <a:t>Azra </a:t>
            </a:r>
            <a:r>
              <a:rPr lang="en-GB" b="1" err="1"/>
              <a:t>Munirali</a:t>
            </a:r>
            <a:r>
              <a:rPr lang="en-GB" b="1"/>
              <a:t>. Habib (2507358)</a:t>
            </a:r>
          </a:p>
          <a:p>
            <a:pPr algn="ctr"/>
            <a:r>
              <a:rPr lang="en-GB" b="1"/>
              <a:t>Salma Shahzad (2332701)</a:t>
            </a:r>
          </a:p>
          <a:p>
            <a:pPr algn="ctr"/>
            <a:endParaRPr lang="en-GB"/>
          </a:p>
          <a:p>
            <a:endParaRPr lang="en-GB"/>
          </a:p>
        </p:txBody>
      </p:sp>
      <p:pic>
        <p:nvPicPr>
          <p:cNvPr id="5" name="Picture 4" descr="A sun shining through the grass&#10;&#10;AI-generated content may be incorrect.">
            <a:extLst>
              <a:ext uri="{FF2B5EF4-FFF2-40B4-BE49-F238E27FC236}">
                <a16:creationId xmlns:a16="http://schemas.microsoft.com/office/drawing/2014/main" id="{7456D2A4-44C1-5F89-C099-51E6F6C69B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494807" y="3012968"/>
            <a:ext cx="3109154" cy="1888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730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8F51E9-0A83-B61C-2577-FC5DBD399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1186" y="1141799"/>
            <a:ext cx="3435901" cy="574547"/>
          </a:xfrm>
        </p:spPr>
        <p:txBody>
          <a:bodyPr/>
          <a:lstStyle/>
          <a:p>
            <a:r>
              <a:rPr lang="en-GB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5A55A3-8253-8A0C-D2AE-0EB066E27D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1163" y="2139624"/>
            <a:ext cx="7970424" cy="3551574"/>
          </a:xfrm>
        </p:spPr>
        <p:txBody>
          <a:bodyPr/>
          <a:lstStyle/>
          <a:p>
            <a:r>
              <a:rPr lang="en-GB"/>
              <a:t>Using Microsoft Excel</a:t>
            </a:r>
            <a:r>
              <a:rPr lang="en-GB" b="1">
                <a:solidFill>
                  <a:srgbClr val="FF0000"/>
                </a:solidFill>
              </a:rPr>
              <a:t> </a:t>
            </a:r>
            <a:r>
              <a:rPr lang="en-GB" b="1">
                <a:solidFill>
                  <a:srgbClr val="0070C0"/>
                </a:solidFill>
              </a:rPr>
              <a:t>(Shazia Kausar </a:t>
            </a:r>
            <a:r>
              <a:rPr lang="en-GB" sz="1900" b="1">
                <a:solidFill>
                  <a:srgbClr val="0070C0"/>
                </a:solidFill>
              </a:rPr>
              <a:t>2512942)</a:t>
            </a:r>
            <a:endParaRPr lang="en-GB" b="1">
              <a:solidFill>
                <a:srgbClr val="0070C0"/>
              </a:solidFill>
            </a:endParaRPr>
          </a:p>
          <a:p>
            <a:r>
              <a:rPr lang="en-GB"/>
              <a:t>Using MS Teams</a:t>
            </a:r>
            <a:r>
              <a:rPr lang="en-GB" b="1"/>
              <a:t> </a:t>
            </a:r>
            <a:r>
              <a:rPr lang="en-GB" b="1">
                <a:solidFill>
                  <a:srgbClr val="0070C0"/>
                </a:solidFill>
              </a:rPr>
              <a:t>(Razwana </a:t>
            </a:r>
            <a:r>
              <a:rPr lang="en-GB" sz="1900" b="1" err="1">
                <a:solidFill>
                  <a:srgbClr val="0070C0"/>
                </a:solidFill>
              </a:rPr>
              <a:t>Ifthkar</a:t>
            </a:r>
            <a:r>
              <a:rPr lang="en-GB" sz="1900" b="1">
                <a:solidFill>
                  <a:srgbClr val="0070C0"/>
                </a:solidFill>
              </a:rPr>
              <a:t> 2511282)</a:t>
            </a:r>
          </a:p>
          <a:p>
            <a:r>
              <a:rPr lang="en-GB"/>
              <a:t>The impact of limited digital skills </a:t>
            </a:r>
            <a:r>
              <a:rPr lang="en-GB" b="1">
                <a:solidFill>
                  <a:srgbClr val="0070C0"/>
                </a:solidFill>
              </a:rPr>
              <a:t>(</a:t>
            </a:r>
            <a:r>
              <a:rPr lang="en-GB" sz="1900" b="1">
                <a:solidFill>
                  <a:srgbClr val="0070C0"/>
                </a:solidFill>
              </a:rPr>
              <a:t>Azra </a:t>
            </a:r>
            <a:r>
              <a:rPr lang="en-GB" sz="1900" b="1" err="1">
                <a:solidFill>
                  <a:srgbClr val="0070C0"/>
                </a:solidFill>
              </a:rPr>
              <a:t>Munirali</a:t>
            </a:r>
            <a:r>
              <a:rPr lang="en-GB" sz="1900" b="1">
                <a:solidFill>
                  <a:srgbClr val="0070C0"/>
                </a:solidFill>
              </a:rPr>
              <a:t>. Habib 2507358)</a:t>
            </a:r>
            <a:endParaRPr lang="en-US" sz="1900" b="1">
              <a:solidFill>
                <a:srgbClr val="0070C0"/>
              </a:solidFill>
            </a:endParaRPr>
          </a:p>
          <a:p>
            <a:r>
              <a:rPr lang="en-GB"/>
              <a:t>A checklist for digital safety practices </a:t>
            </a:r>
            <a:r>
              <a:rPr lang="en-GB" b="1">
                <a:solidFill>
                  <a:srgbClr val="0070C0"/>
                </a:solidFill>
              </a:rPr>
              <a:t>(</a:t>
            </a:r>
            <a:r>
              <a:rPr lang="en-GB" sz="1900" b="1">
                <a:solidFill>
                  <a:srgbClr val="0070C0"/>
                </a:solidFill>
              </a:rPr>
              <a:t>Salma Shahzad 2332701)</a:t>
            </a:r>
            <a:endParaRPr lang="en-US" sz="1900" b="1">
              <a:solidFill>
                <a:srgbClr val="0070C0"/>
              </a:solidFill>
            </a:endParaRPr>
          </a:p>
          <a:p>
            <a:endParaRPr lang="en-GB"/>
          </a:p>
        </p:txBody>
      </p:sp>
      <p:pic>
        <p:nvPicPr>
          <p:cNvPr id="4" name="Picture 3" descr="The Powerful Tool - Checklist - Graduate &amp; Professional School | Texas A&amp;M  University">
            <a:extLst>
              <a:ext uri="{FF2B5EF4-FFF2-40B4-BE49-F238E27FC236}">
                <a16:creationId xmlns:a16="http://schemas.microsoft.com/office/drawing/2014/main" id="{411D2EF6-2062-0125-439F-C9158F2937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7014" y="4377527"/>
            <a:ext cx="1961148" cy="1305186"/>
          </a:xfrm>
          <a:prstGeom prst="rect">
            <a:avLst/>
          </a:prstGeom>
        </p:spPr>
      </p:pic>
      <p:pic>
        <p:nvPicPr>
          <p:cNvPr id="5" name="Picture 4" descr="Hands typing on a computer&#10;&#10;AI-generated content may be incorrect.">
            <a:extLst>
              <a:ext uri="{FF2B5EF4-FFF2-40B4-BE49-F238E27FC236}">
                <a16:creationId xmlns:a16="http://schemas.microsoft.com/office/drawing/2014/main" id="{D5991992-7D7B-CB71-47CE-D26EDE1339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9531" y="4382501"/>
            <a:ext cx="2116245" cy="1319301"/>
          </a:xfrm>
          <a:prstGeom prst="rect">
            <a:avLst/>
          </a:prstGeom>
        </p:spPr>
      </p:pic>
      <p:pic>
        <p:nvPicPr>
          <p:cNvPr id="6" name="Picture 5" descr="Microsoft Excel - Wikipedia">
            <a:extLst>
              <a:ext uri="{FF2B5EF4-FFF2-40B4-BE49-F238E27FC236}">
                <a16:creationId xmlns:a16="http://schemas.microsoft.com/office/drawing/2014/main" id="{6BC5CEB7-B00C-C9DF-7380-56B049B5DF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0710" y="4382502"/>
            <a:ext cx="1819465" cy="1294315"/>
          </a:xfrm>
          <a:prstGeom prst="rect">
            <a:avLst/>
          </a:prstGeom>
        </p:spPr>
      </p:pic>
      <p:pic>
        <p:nvPicPr>
          <p:cNvPr id="7" name="Picture 6" descr="A logo of a company&#10;&#10;AI-generated content may be incorrect.">
            <a:extLst>
              <a:ext uri="{FF2B5EF4-FFF2-40B4-BE49-F238E27FC236}">
                <a16:creationId xmlns:a16="http://schemas.microsoft.com/office/drawing/2014/main" id="{4714CBE7-35F7-BAEE-7943-9809C7C0E0E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2467131" y="4367446"/>
            <a:ext cx="1823804" cy="1308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546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DE1E23-E8BA-7605-D3F5-B761D0B0F1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84323" y="1165468"/>
            <a:ext cx="2576860" cy="555941"/>
          </a:xfrm>
        </p:spPr>
        <p:txBody>
          <a:bodyPr/>
          <a:lstStyle/>
          <a:p>
            <a:r>
              <a:rPr lang="en-GB"/>
              <a:t>Case study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A0407C-9A04-0F76-931E-CF39E6833D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1700">
                <a:latin typeface="Arial"/>
                <a:cs typeface="Arial"/>
              </a:rPr>
              <a:t>Sunrise residential care home is a medium-sized facility providing long-term care for older adults, many of whom live with dementia, mobility issues, or long-term health conditions. </a:t>
            </a:r>
            <a:endParaRPr lang="en-GB" sz="1700">
              <a:latin typeface="Gill Sans MT" panose="020B0502020104020203"/>
              <a:cs typeface="Arial"/>
            </a:endParaRPr>
          </a:p>
          <a:p>
            <a:r>
              <a:rPr lang="en-GB" sz="1700">
                <a:latin typeface="Arial"/>
                <a:cs typeface="Arial"/>
              </a:rPr>
              <a:t>The care home has around 35 residents and a team of nurses, care workers, administrators, and visiting health professionals. </a:t>
            </a:r>
            <a:endParaRPr lang="en-GB" sz="1700">
              <a:latin typeface="Gill Sans MT" panose="020B0502020104020203"/>
              <a:cs typeface="Arial"/>
            </a:endParaRPr>
          </a:p>
          <a:p>
            <a:r>
              <a:rPr lang="en-GB" sz="1700">
                <a:latin typeface="Arial"/>
                <a:cs typeface="Arial"/>
              </a:rPr>
              <a:t>In recent years, Sunrise has begun introducing digital tools to improve the quality and efficiency of care. </a:t>
            </a:r>
            <a:endParaRPr lang="en-GB" sz="1700">
              <a:latin typeface="Gill Sans MT" panose="020B0502020104020203"/>
              <a:cs typeface="Arial"/>
            </a:endParaRPr>
          </a:p>
          <a:p>
            <a:r>
              <a:rPr lang="en-GB" sz="1700">
                <a:latin typeface="Arial"/>
                <a:cs typeface="Arial"/>
              </a:rPr>
              <a:t>The home has access to the Microsoft 365 suite, but staff are still developing confidence in using its full range of applications.</a:t>
            </a:r>
            <a:endParaRPr lang="en-GB" sz="1700"/>
          </a:p>
        </p:txBody>
      </p:sp>
    </p:spTree>
    <p:extLst>
      <p:ext uri="{BB962C8B-B14F-4D97-AF65-F5344CB8AC3E}">
        <p14:creationId xmlns:p14="http://schemas.microsoft.com/office/powerpoint/2010/main" val="911569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754" y="804520"/>
            <a:ext cx="8107834" cy="936809"/>
          </a:xfrm>
        </p:spPr>
        <p:txBody>
          <a:bodyPr>
            <a:normAutofit fontScale="90000"/>
          </a:bodyPr>
          <a:lstStyle/>
          <a:p>
            <a:r>
              <a:rPr lang="en-GB"/>
              <a:t>                    </a:t>
            </a:r>
            <a:r>
              <a:rPr sz="3200"/>
              <a:t>Use of Excel in</a:t>
            </a:r>
            <a:r>
              <a:rPr lang="en-GB"/>
              <a:t> </a:t>
            </a:r>
            <a:br>
              <a:rPr lang="en-US"/>
            </a:br>
            <a:r>
              <a:rPr lang="en-GB"/>
              <a:t>       Sunrise Residential </a:t>
            </a:r>
            <a:r>
              <a:rPr lang="en-US"/>
              <a:t>Care Home</a:t>
            </a:r>
            <a:endParaRPr lang="en-US" sz="32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3491" y="2015733"/>
            <a:ext cx="6571343" cy="343812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>
                <a:solidFill>
                  <a:srgbClr val="003366"/>
                </a:solidFill>
              </a:rPr>
              <a:t>   </a:t>
            </a:r>
            <a:r>
              <a:rPr sz="2000" b="1" u="sng">
                <a:solidFill>
                  <a:schemeClr val="bg2">
                    <a:lumMod val="10000"/>
                  </a:schemeClr>
                </a:solidFill>
              </a:rPr>
              <a:t>Excel is used to:</a:t>
            </a:r>
            <a:endParaRPr lang="en-US" b="1" u="sng">
              <a:solidFill>
                <a:schemeClr val="bg2">
                  <a:lumMod val="10000"/>
                </a:schemeClr>
              </a:solidFill>
            </a:endParaRPr>
          </a:p>
          <a:p>
            <a:r>
              <a:rPr sz="2000"/>
              <a:t>Track residents' medication schedules </a:t>
            </a:r>
            <a:endParaRPr lang="en-GB" sz="2000"/>
          </a:p>
          <a:p>
            <a:r>
              <a:rPr sz="2000"/>
              <a:t>Manage staff </a:t>
            </a:r>
            <a:r>
              <a:rPr lang="en-GB"/>
              <a:t>rotas</a:t>
            </a:r>
            <a:r>
              <a:rPr sz="2000"/>
              <a:t> </a:t>
            </a:r>
            <a:r>
              <a:rPr sz="2000">
                <a:solidFill>
                  <a:srgbClr val="0070C0"/>
                </a:solidFill>
              </a:rPr>
              <a:t>(</a:t>
            </a:r>
            <a:r>
              <a:rPr lang="en-GB" sz="2000" err="1">
                <a:solidFill>
                  <a:srgbClr val="0070C0"/>
                </a:solidFill>
              </a:rPr>
              <a:t>UMATechnology</a:t>
            </a:r>
            <a:r>
              <a:rPr lang="en-GB">
                <a:solidFill>
                  <a:srgbClr val="0070C0"/>
                </a:solidFill>
              </a:rPr>
              <a:t>, 2025</a:t>
            </a:r>
            <a:r>
              <a:rPr sz="2000">
                <a:solidFill>
                  <a:srgbClr val="0070C0"/>
                </a:solidFill>
              </a:rPr>
              <a:t>)</a:t>
            </a:r>
          </a:p>
          <a:p>
            <a:r>
              <a:rPr sz="2000"/>
              <a:t>Monitor resident health data </a:t>
            </a:r>
            <a:r>
              <a:rPr lang="en-GB"/>
              <a:t>e.g. weight</a:t>
            </a:r>
            <a:r>
              <a:rPr lang="en-GB" sz="2000"/>
              <a:t>,</a:t>
            </a:r>
            <a:r>
              <a:rPr lang="en-GB"/>
              <a:t> BP</a:t>
            </a:r>
            <a:endParaRPr sz="2000"/>
          </a:p>
          <a:p>
            <a:r>
              <a:rPr sz="2000"/>
              <a:t>Identify trends with formulas and charts</a:t>
            </a:r>
            <a:r>
              <a:rPr lang="en-GB" sz="2000"/>
              <a:t> </a:t>
            </a:r>
            <a:r>
              <a:rPr lang="en-GB">
                <a:solidFill>
                  <a:srgbClr val="0070C0"/>
                </a:solidFill>
              </a:rPr>
              <a:t>(Microsoft, 2023)</a:t>
            </a:r>
            <a:endParaRPr sz="2000"/>
          </a:p>
          <a:p>
            <a:r>
              <a:rPr sz="2000"/>
              <a:t>Budgeting and financial planning </a:t>
            </a:r>
            <a:r>
              <a:rPr sz="2000">
                <a:solidFill>
                  <a:srgbClr val="0070C0"/>
                </a:solidFill>
              </a:rPr>
              <a:t>(Skills for Care, 2022)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688948-8A8F-A805-0F49-4F362D2A46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05426" y="1229241"/>
            <a:ext cx="4522687" cy="974285"/>
          </a:xfrm>
        </p:spPr>
        <p:txBody>
          <a:bodyPr>
            <a:normAutofit/>
          </a:bodyPr>
          <a:lstStyle/>
          <a:p>
            <a:r>
              <a:rPr lang="en-GB"/>
              <a:t>Feature of excel</a:t>
            </a:r>
          </a:p>
        </p:txBody>
      </p:sp>
      <p:pic>
        <p:nvPicPr>
          <p:cNvPr id="4" name="Content Placeholder 3" descr="A graph showing the amount of blood pressure&#10;&#10;AI-generated content may be incorrect.">
            <a:extLst>
              <a:ext uri="{FF2B5EF4-FFF2-40B4-BE49-F238E27FC236}">
                <a16:creationId xmlns:a16="http://schemas.microsoft.com/office/drawing/2014/main" id="{DAC0D559-126E-673E-2348-55892135A9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82153" y="2293323"/>
            <a:ext cx="4513944" cy="278714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41DB4B2-A1EA-5559-159C-1F09FDCAC0F4}"/>
              </a:ext>
            </a:extLst>
          </p:cNvPr>
          <p:cNvSpPr txBox="1"/>
          <p:nvPr/>
        </p:nvSpPr>
        <p:spPr>
          <a:xfrm>
            <a:off x="380285" y="2091710"/>
            <a:ext cx="3346571" cy="39703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ea typeface="+mn-lt"/>
                <a:cs typeface="+mn-lt"/>
              </a:rPr>
              <a:t>The chart makes it easy to spot patterns – for example, blood pressure is higher after meals.</a:t>
            </a:r>
            <a:endParaRPr lang="en-US"/>
          </a:p>
          <a:p>
            <a:endParaRPr lang="en-GB">
              <a:ea typeface="+mn-lt"/>
              <a:cs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ea typeface="+mn-lt"/>
                <a:cs typeface="+mn-lt"/>
              </a:rPr>
              <a:t>Patient data can be filtered, sorted, and analysed instantly to support better clinical decisions.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>
              <a:ea typeface="+mn-lt"/>
              <a:cs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ea typeface="+mn-lt"/>
                <a:cs typeface="+mn-lt"/>
              </a:rPr>
              <a:t>This helps staff save time, reduce errors, and identify risks quickly.</a:t>
            </a:r>
            <a:endParaRPr lang="en-GB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183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234609A-102B-89AD-047E-3934A1D893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FB510E92-5A4A-4190-C670-71EF4301EC04}"/>
              </a:ext>
            </a:extLst>
          </p:cNvPr>
          <p:cNvSpPr txBox="1">
            <a:spLocks/>
          </p:cNvSpPr>
          <p:nvPr/>
        </p:nvSpPr>
        <p:spPr>
          <a:xfrm>
            <a:off x="609992" y="734317"/>
            <a:ext cx="7917007" cy="97916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/>
              <a:t>Microsoft Excel at </a:t>
            </a:r>
            <a:endParaRPr lang="en-US"/>
          </a:p>
          <a:p>
            <a:pPr algn="ctr"/>
            <a:r>
              <a:rPr lang="en-GB"/>
              <a:t>Sunrise Residential Care Home</a:t>
            </a:r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707814B2-B3F0-DDCE-A2AA-B3011B8B0EF7}"/>
              </a:ext>
            </a:extLst>
          </p:cNvPr>
          <p:cNvSpPr txBox="1">
            <a:spLocks/>
          </p:cNvSpPr>
          <p:nvPr/>
        </p:nvSpPr>
        <p:spPr>
          <a:xfrm>
            <a:off x="1759237" y="2032189"/>
            <a:ext cx="5618515" cy="97762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6858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6858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6858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6858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6858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200"/>
              <a:t>Benefits and Limitations</a:t>
            </a:r>
            <a:endParaRPr lang="en-US" sz="3200"/>
          </a:p>
        </p:txBody>
      </p:sp>
      <p:pic>
        <p:nvPicPr>
          <p:cNvPr id="15" name="Picture 14" descr="A green and white logo&#10;&#10;AI-generated content may be incorrect.">
            <a:extLst>
              <a:ext uri="{FF2B5EF4-FFF2-40B4-BE49-F238E27FC236}">
                <a16:creationId xmlns:a16="http://schemas.microsoft.com/office/drawing/2014/main" id="{1FB962A2-0E9C-283E-10FB-FC25FF2F8C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827" y="3183064"/>
            <a:ext cx="5915972" cy="1796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5372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26863" y="1086356"/>
            <a:ext cx="4297835" cy="637007"/>
          </a:xfrm>
        </p:spPr>
        <p:txBody>
          <a:bodyPr/>
          <a:lstStyle/>
          <a:p>
            <a:pPr algn="ctr"/>
            <a:r>
              <a:rPr sz="3200"/>
              <a:t>Benefits of Excel</a:t>
            </a:r>
            <a:endParaRPr lang="en-US" sz="32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639" y="2253077"/>
            <a:ext cx="8482588" cy="3700449"/>
          </a:xfrm>
        </p:spPr>
        <p:txBody>
          <a:bodyPr>
            <a:normAutofit/>
          </a:bodyPr>
          <a:lstStyle/>
          <a:p>
            <a:r>
              <a:rPr lang="en-GB" sz="2200"/>
              <a:t> Organises</a:t>
            </a:r>
            <a:r>
              <a:rPr sz="2200"/>
              <a:t> large amounts of information into structured spreadsheets</a:t>
            </a:r>
            <a:endParaRPr lang="en-US" sz="2200"/>
          </a:p>
          <a:p>
            <a:r>
              <a:rPr sz="2200"/>
              <a:t> </a:t>
            </a:r>
            <a:r>
              <a:rPr lang="en-GB" sz="2200"/>
              <a:t>Quickly identifies trends and patterns</a:t>
            </a:r>
            <a:r>
              <a:rPr lang="en-GB" sz="2200">
                <a:solidFill>
                  <a:srgbClr val="0070C0"/>
                </a:solidFill>
              </a:rPr>
              <a:t> </a:t>
            </a:r>
            <a:r>
              <a:rPr sz="2200">
                <a:solidFill>
                  <a:srgbClr val="0070C0"/>
                </a:solidFill>
              </a:rPr>
              <a:t>(Microsoft, 2023)</a:t>
            </a:r>
          </a:p>
          <a:p>
            <a:r>
              <a:rPr sz="2200"/>
              <a:t> Supports financial planning through cost analysis</a:t>
            </a:r>
            <a:r>
              <a:rPr sz="2200">
                <a:solidFill>
                  <a:srgbClr val="003366"/>
                </a:solidFill>
              </a:rPr>
              <a:t> </a:t>
            </a:r>
            <a:r>
              <a:rPr sz="2200">
                <a:solidFill>
                  <a:srgbClr val="0070C0"/>
                </a:solidFill>
              </a:rPr>
              <a:t>(Skills for Care, 2022)</a:t>
            </a:r>
          </a:p>
          <a:p>
            <a:r>
              <a:rPr sz="2200">
                <a:solidFill>
                  <a:srgbClr val="003366"/>
                </a:solidFill>
              </a:rPr>
              <a:t> </a:t>
            </a:r>
            <a:r>
              <a:rPr sz="2200"/>
              <a:t>Increases efficiency and care quality</a:t>
            </a:r>
            <a:r>
              <a:rPr lang="en-GB" sz="2200"/>
              <a:t> </a:t>
            </a:r>
            <a:r>
              <a:rPr lang="en-GB" sz="2200">
                <a:solidFill>
                  <a:srgbClr val="0070C0"/>
                </a:solidFill>
              </a:rPr>
              <a:t>(Mehar, 2023)</a:t>
            </a:r>
            <a:endParaRPr sz="2200">
              <a:solidFill>
                <a:srgbClr val="0070C0"/>
              </a:solidFill>
            </a:endParaRPr>
          </a:p>
        </p:txBody>
      </p:sp>
      <p:pic>
        <p:nvPicPr>
          <p:cNvPr id="4" name="Picture 3" descr="A hand writing on a white board&#10;&#10;AI-generated content may be incorrect.">
            <a:extLst>
              <a:ext uri="{FF2B5EF4-FFF2-40B4-BE49-F238E27FC236}">
                <a16:creationId xmlns:a16="http://schemas.microsoft.com/office/drawing/2014/main" id="{47C4CCEF-EB30-4FFD-6C05-5415AC2F10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145930" y="4487976"/>
            <a:ext cx="2850960" cy="132695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AAAD5CA-119B-542F-2E36-EF848CA40E94}"/>
              </a:ext>
            </a:extLst>
          </p:cNvPr>
          <p:cNvSpPr txBox="1"/>
          <p:nvPr/>
        </p:nvSpPr>
        <p:spPr>
          <a:xfrm>
            <a:off x="6352081" y="9162737"/>
            <a:ext cx="2448394" cy="67665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1093277"/>
            <a:ext cx="6571343" cy="760478"/>
          </a:xfrm>
        </p:spPr>
        <p:txBody>
          <a:bodyPr/>
          <a:lstStyle/>
          <a:p>
            <a:pPr algn="ctr"/>
            <a:r>
              <a:rPr sz="3200">
                <a:solidFill>
                  <a:schemeClr val="bg2">
                    <a:lumMod val="10000"/>
                  </a:schemeClr>
                </a:solidFill>
              </a:rPr>
              <a:t>Limitations of Excel</a:t>
            </a:r>
            <a:endParaRPr lang="en-US" sz="320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26923" y="2015733"/>
            <a:ext cx="6836037" cy="3558897"/>
          </a:xfrm>
        </p:spPr>
        <p:txBody>
          <a:bodyPr>
            <a:normAutofit/>
          </a:bodyPr>
          <a:lstStyle/>
          <a:p>
            <a:pPr marL="342900" indent="-342900"/>
            <a:r>
              <a:rPr lang="en-GB" sz="2400">
                <a:solidFill>
                  <a:srgbClr val="000000"/>
                </a:solidFill>
              </a:rPr>
              <a:t>Possibility of human</a:t>
            </a:r>
            <a:r>
              <a:rPr lang="en-US" sz="2400">
                <a:solidFill>
                  <a:srgbClr val="000000"/>
                </a:solidFill>
              </a:rPr>
              <a:t> error in data entry </a:t>
            </a:r>
            <a:r>
              <a:rPr lang="en-US" sz="2400">
                <a:solidFill>
                  <a:srgbClr val="0070C0"/>
                </a:solidFill>
              </a:rPr>
              <a:t>(</a:t>
            </a:r>
            <a:r>
              <a:rPr lang="en-US" sz="2400" err="1">
                <a:solidFill>
                  <a:srgbClr val="0070C0"/>
                </a:solidFill>
              </a:rPr>
              <a:t>UMATechnology</a:t>
            </a:r>
            <a:r>
              <a:rPr lang="en-US" sz="2400">
                <a:solidFill>
                  <a:srgbClr val="0070C0"/>
                </a:solidFill>
              </a:rPr>
              <a:t>, 2025)</a:t>
            </a:r>
          </a:p>
          <a:p>
            <a:pPr marL="342900" indent="-342900"/>
            <a:r>
              <a:rPr lang="en-GB" sz="2400">
                <a:solidFill>
                  <a:srgbClr val="000000"/>
                </a:solidFill>
              </a:rPr>
              <a:t>May lack security</a:t>
            </a:r>
            <a:r>
              <a:rPr lang="en-US" sz="2400">
                <a:solidFill>
                  <a:srgbClr val="003366"/>
                </a:solidFill>
              </a:rPr>
              <a:t> </a:t>
            </a:r>
            <a:r>
              <a:rPr lang="en-US" sz="2400">
                <a:solidFill>
                  <a:srgbClr val="0070C0"/>
                </a:solidFill>
              </a:rPr>
              <a:t>(Microsoft, 2023)</a:t>
            </a:r>
          </a:p>
          <a:p>
            <a:pPr marL="342900" indent="-342900"/>
            <a:r>
              <a:rPr lang="en-US" sz="2400">
                <a:solidFill>
                  <a:srgbClr val="000000"/>
                </a:solidFill>
              </a:rPr>
              <a:t>Risky to rely on Excel alone for sensitive health </a:t>
            </a:r>
            <a:r>
              <a:rPr lang="en-GB" sz="2400">
                <a:solidFill>
                  <a:srgbClr val="000000"/>
                </a:solidFill>
              </a:rPr>
              <a:t>data</a:t>
            </a:r>
            <a:endParaRPr lang="en-US"/>
          </a:p>
          <a:p>
            <a:pPr marL="342900" indent="-342900"/>
            <a:r>
              <a:rPr lang="en-GB" sz="2400">
                <a:solidFill>
                  <a:srgbClr val="000000"/>
                </a:solidFill>
              </a:rPr>
              <a:t>Should</a:t>
            </a:r>
            <a:r>
              <a:rPr lang="en-US" sz="2400">
                <a:solidFill>
                  <a:srgbClr val="000000"/>
                </a:solidFill>
              </a:rPr>
              <a:t> be </a:t>
            </a:r>
            <a:r>
              <a:rPr lang="en-GB" sz="2400">
                <a:solidFill>
                  <a:srgbClr val="000000"/>
                </a:solidFill>
              </a:rPr>
              <a:t>assisted with</a:t>
            </a:r>
            <a:r>
              <a:rPr lang="en-US" sz="2400">
                <a:solidFill>
                  <a:srgbClr val="000000"/>
                </a:solidFill>
              </a:rPr>
              <a:t> </a:t>
            </a:r>
            <a:r>
              <a:rPr lang="en-US" sz="2400" err="1">
                <a:solidFill>
                  <a:srgbClr val="000000"/>
                </a:solidFill>
              </a:rPr>
              <a:t>specialised</a:t>
            </a:r>
            <a:r>
              <a:rPr lang="en-US" sz="2400">
                <a:solidFill>
                  <a:srgbClr val="000000"/>
                </a:solidFill>
              </a:rPr>
              <a:t> care management systems</a:t>
            </a:r>
          </a:p>
        </p:txBody>
      </p:sp>
      <p:pic>
        <p:nvPicPr>
          <p:cNvPr id="4" name="Picture 3" descr="A hand holding a card&#10;&#10;AI-generated content may be incorrect.">
            <a:extLst>
              <a:ext uri="{FF2B5EF4-FFF2-40B4-BE49-F238E27FC236}">
                <a16:creationId xmlns:a16="http://schemas.microsoft.com/office/drawing/2014/main" id="{462CD2BB-D7ED-3222-F33F-045AFD6AE7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725652" y="4523873"/>
            <a:ext cx="2153653" cy="143175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0B0458-C8A9-645B-B8D9-DE32342590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39192" y="1191207"/>
            <a:ext cx="6571343" cy="1049235"/>
          </a:xfrm>
        </p:spPr>
        <p:txBody>
          <a:bodyPr/>
          <a:lstStyle/>
          <a:p>
            <a:r>
              <a:rPr lang="en-US"/>
              <a:t>Addressing the limitations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0C00AE-CCD0-0ED2-F251-86A313E251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7969" y="2209076"/>
            <a:ext cx="7867879" cy="4644792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b="1">
                <a:ea typeface="+mn-lt"/>
                <a:cs typeface="+mn-lt"/>
              </a:rPr>
              <a:t>Training costs:</a:t>
            </a:r>
            <a:r>
              <a:rPr lang="en-US">
                <a:ea typeface="+mn-lt"/>
                <a:cs typeface="+mn-lt"/>
              </a:rPr>
              <a:t> Staff need regular training to use Excel properly, especially for more advanced features like formulas or charts. This can take time and cost the care home money.</a:t>
            </a:r>
            <a:endParaRPr lang="en-US"/>
          </a:p>
          <a:p>
            <a:r>
              <a:rPr lang="en-US" b="1">
                <a:ea typeface="+mn-lt"/>
                <a:cs typeface="+mn-lt"/>
              </a:rPr>
              <a:t>Takes time to learn:</a:t>
            </a:r>
            <a:r>
              <a:rPr lang="en-US">
                <a:ea typeface="+mn-lt"/>
                <a:cs typeface="+mn-lt"/>
              </a:rPr>
              <a:t> Some employees may find Excel complicated and need extra support before they feel confident using it for everyday tasks.</a:t>
            </a:r>
            <a:endParaRPr lang="en-US"/>
          </a:p>
          <a:p>
            <a:r>
              <a:rPr lang="en-US" b="1">
                <a:ea typeface="+mn-lt"/>
                <a:cs typeface="+mn-lt"/>
              </a:rPr>
              <a:t>Different skill levels:</a:t>
            </a:r>
            <a:r>
              <a:rPr lang="en-US">
                <a:ea typeface="+mn-lt"/>
                <a:cs typeface="+mn-lt"/>
              </a:rPr>
              <a:t> Not all staff have the same level of computer knowledge, which can lead to mistakes, slower work, or inconsistent record keeping.</a:t>
            </a:r>
            <a:endParaRPr lang="en-US"/>
          </a:p>
          <a:p>
            <a:endParaRPr lang="en-US" sz="2200"/>
          </a:p>
        </p:txBody>
      </p:sp>
    </p:spTree>
    <p:extLst>
      <p:ext uri="{BB962C8B-B14F-4D97-AF65-F5344CB8AC3E}">
        <p14:creationId xmlns:p14="http://schemas.microsoft.com/office/powerpoint/2010/main" val="779648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AD27AC-83CC-555A-EF03-CECF285F61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5249" y="1093278"/>
            <a:ext cx="4453786" cy="928920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120000"/>
              </a:lnSpc>
              <a:spcBef>
                <a:spcPts val="1000"/>
              </a:spcBef>
            </a:pPr>
            <a:r>
              <a:rPr lang="en-GB" sz="3400"/>
              <a:t>Conclusion</a:t>
            </a:r>
          </a:p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ED1F96-CF84-F7E6-E8E7-50D41AC7D2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913" y="1474011"/>
            <a:ext cx="7834657" cy="4232664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endParaRPr lang="en-GB" b="1"/>
          </a:p>
          <a:p>
            <a:r>
              <a:rPr lang="en-GB">
                <a:ea typeface="+mn-lt"/>
                <a:cs typeface="+mn-lt"/>
              </a:rPr>
              <a:t>Microsoft Excel helps Sunrise Residential Care Home complete tasks more efficiently by keeping residents’ details, staff schedules, and budgets well organised in one place.</a:t>
            </a:r>
            <a:endParaRPr lang="en-GB"/>
          </a:p>
          <a:p>
            <a:r>
              <a:rPr lang="en-GB">
                <a:ea typeface="+mn-lt"/>
                <a:cs typeface="+mn-lt"/>
              </a:rPr>
              <a:t>It reduces mistakes and supports better decisions by using automatic calculations and simple data analysis tools.</a:t>
            </a:r>
            <a:endParaRPr lang="en-GB"/>
          </a:p>
          <a:p>
            <a:r>
              <a:rPr lang="en-GB">
                <a:ea typeface="+mn-lt"/>
                <a:cs typeface="+mn-lt"/>
              </a:rPr>
              <a:t>Excel’s benefits depend on staff digital skills and how safely they handle residents’ information and other sensitive data.</a:t>
            </a:r>
            <a:endParaRPr lang="en-GB"/>
          </a:p>
          <a:p>
            <a:r>
              <a:rPr lang="en-GB">
                <a:ea typeface="+mn-lt"/>
                <a:cs typeface="+mn-lt"/>
              </a:rPr>
              <a:t>With the right training, staff can use Excel confidently to improve accuracy, teamwork, and coordination in daily care tasks.</a:t>
            </a:r>
            <a:endParaRPr lang="en-GB"/>
          </a:p>
          <a:p>
            <a:endParaRPr lang="en-GB" b="1"/>
          </a:p>
          <a:p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5543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5038" y="1235841"/>
            <a:ext cx="2646325" cy="646669"/>
          </a:xfrm>
        </p:spPr>
        <p:txBody>
          <a:bodyPr/>
          <a:lstStyle/>
          <a:p>
            <a:r>
              <a:rPr sz="3200"/>
              <a:t>References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5418" y="2204140"/>
            <a:ext cx="8296625" cy="320619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1600"/>
              <a:t>Mehar, A. (2023) </a:t>
            </a:r>
            <a:r>
              <a:rPr lang="en-GB" sz="1600" i="1"/>
              <a:t>What are the advantages and disadvantages of Ms Excel.</a:t>
            </a:r>
            <a:r>
              <a:rPr lang="en-GB" sz="1600"/>
              <a:t> Available at: </a:t>
            </a:r>
            <a:r>
              <a:rPr lang="en-GB" sz="1600">
                <a:solidFill>
                  <a:srgbClr val="0070C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https://www.almabetter.com/bytes/articles/advantages-and-disadvantages-of-ms-excel</a:t>
            </a:r>
            <a:r>
              <a:rPr lang="en-GB" sz="1600">
                <a:solidFill>
                  <a:srgbClr val="0070C0"/>
                </a:solidFill>
              </a:rPr>
              <a:t> </a:t>
            </a:r>
            <a:r>
              <a:rPr lang="en-GB" sz="1600"/>
              <a:t>(Accessed: 01 October 2025). </a:t>
            </a:r>
            <a:endParaRPr lang="en-US" sz="1600"/>
          </a:p>
          <a:p>
            <a:r>
              <a:rPr sz="1600"/>
              <a:t>Microsoft (2023) </a:t>
            </a:r>
            <a:r>
              <a:rPr sz="1600" i="1"/>
              <a:t>Overview of Excel features. </a:t>
            </a:r>
            <a:r>
              <a:rPr sz="1600"/>
              <a:t>Available at:</a:t>
            </a:r>
            <a:r>
              <a:rPr sz="1600">
                <a:solidFill>
                  <a:srgbClr val="003366"/>
                </a:solidFill>
              </a:rPr>
              <a:t> </a:t>
            </a:r>
            <a:r>
              <a:rPr sz="1600">
                <a:solidFill>
                  <a:srgbClr val="0070C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https://support.microsoft.com/en-</a:t>
            </a:r>
            <a:r>
              <a:rPr lang="en-GB" sz="1600">
                <a:solidFill>
                  <a:srgbClr val="0070C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gb</a:t>
            </a:r>
            <a:r>
              <a:rPr sz="1600">
                <a:solidFill>
                  <a:srgbClr val="0070C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/excel</a:t>
            </a:r>
            <a:r>
              <a:rPr sz="1600">
                <a:solidFill>
                  <a:srgbClr val="003366"/>
                </a:solidFill>
              </a:rPr>
              <a:t> </a:t>
            </a:r>
            <a:r>
              <a:rPr sz="1600"/>
              <a:t>(Accessed: 25 September 2025).</a:t>
            </a:r>
            <a:endParaRPr lang="en-US" sz="1600"/>
          </a:p>
          <a:p>
            <a:r>
              <a:rPr sz="1600"/>
              <a:t>Skills for Care (2022) </a:t>
            </a:r>
            <a:r>
              <a:rPr sz="1600" i="1"/>
              <a:t>Effective use of digital technology in social care. </a:t>
            </a:r>
            <a:r>
              <a:rPr lang="en-GB" sz="1600" i="1"/>
              <a:t> </a:t>
            </a:r>
            <a:r>
              <a:rPr sz="1600"/>
              <a:t>Available at:</a:t>
            </a:r>
            <a:r>
              <a:rPr sz="1600">
                <a:solidFill>
                  <a:srgbClr val="FF0000"/>
                </a:solidFill>
              </a:rPr>
              <a:t> </a:t>
            </a:r>
            <a:r>
              <a:rPr sz="1600">
                <a:solidFill>
                  <a:srgbClr val="0070C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https://www.skillsforcare.org.uk</a:t>
            </a:r>
            <a:r>
              <a:rPr sz="1600">
                <a:solidFill>
                  <a:srgbClr val="0070C0"/>
                </a:solidFill>
              </a:rPr>
              <a:t> </a:t>
            </a:r>
            <a:r>
              <a:rPr sz="1600"/>
              <a:t>(Accessed: 25 September 2025).</a:t>
            </a:r>
          </a:p>
          <a:p>
            <a:r>
              <a:rPr lang="en-GB" sz="1600" err="1">
                <a:solidFill>
                  <a:srgbClr val="000000"/>
                </a:solidFill>
              </a:rPr>
              <a:t>UMATechnology</a:t>
            </a:r>
            <a:r>
              <a:rPr lang="en-GB" sz="1600">
                <a:solidFill>
                  <a:srgbClr val="000000"/>
                </a:solidFill>
              </a:rPr>
              <a:t> </a:t>
            </a:r>
            <a:r>
              <a:rPr lang="en-US" sz="1600">
                <a:solidFill>
                  <a:srgbClr val="000000"/>
                </a:solidFill>
              </a:rPr>
              <a:t>(202</a:t>
            </a:r>
            <a:r>
              <a:rPr lang="en-GB" sz="1600">
                <a:solidFill>
                  <a:srgbClr val="000000"/>
                </a:solidFill>
              </a:rPr>
              <a:t>5</a:t>
            </a:r>
            <a:r>
              <a:rPr lang="en-US" sz="1600">
                <a:solidFill>
                  <a:srgbClr val="000000"/>
                </a:solidFill>
              </a:rPr>
              <a:t>) </a:t>
            </a:r>
            <a:r>
              <a:rPr lang="en-GB" sz="1600" i="1">
                <a:solidFill>
                  <a:srgbClr val="000000"/>
                </a:solidFill>
              </a:rPr>
              <a:t>How is Microsoft Excel used in the Medical Field</a:t>
            </a:r>
            <a:r>
              <a:rPr lang="en-US" sz="1600" i="1">
                <a:solidFill>
                  <a:srgbClr val="000000"/>
                </a:solidFill>
              </a:rPr>
              <a:t>.</a:t>
            </a:r>
            <a:r>
              <a:rPr lang="en-US" sz="1600">
                <a:solidFill>
                  <a:srgbClr val="000000"/>
                </a:solidFill>
              </a:rPr>
              <a:t> Available at</a:t>
            </a:r>
            <a:r>
              <a:rPr lang="en-GB" sz="1600">
                <a:solidFill>
                  <a:srgbClr val="FF0000"/>
                </a:solidFill>
              </a:rPr>
              <a:t>: </a:t>
            </a:r>
            <a:r>
              <a:rPr lang="en-GB" sz="1600">
                <a:solidFill>
                  <a:srgbClr val="0070C0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https://umatechnology.org/how-is-microsoft-excel-used-in-the-medical-field/</a:t>
            </a:r>
            <a:r>
              <a:rPr lang="en-GB" sz="1600">
                <a:solidFill>
                  <a:srgbClr val="0070C0"/>
                </a:solidFill>
              </a:rPr>
              <a:t> </a:t>
            </a:r>
            <a:r>
              <a:rPr lang="en-US" sz="1600">
                <a:solidFill>
                  <a:srgbClr val="000000"/>
                </a:solidFill>
              </a:rPr>
              <a:t>Accessed: 25 September 2025).</a:t>
            </a:r>
            <a:endParaRPr lang="en-GB" sz="1600">
              <a:solidFill>
                <a:srgbClr val="000000"/>
              </a:solidFill>
            </a:endParaRPr>
          </a:p>
          <a:p>
            <a:endParaRPr lang="en-GB" sz="160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081BD7-168C-F54A-F805-D8F2FB89F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0953" y="1088848"/>
            <a:ext cx="6571343" cy="867265"/>
          </a:xfrm>
        </p:spPr>
        <p:txBody>
          <a:bodyPr>
            <a:normAutofit fontScale="90000"/>
          </a:bodyPr>
          <a:lstStyle/>
          <a:p>
            <a:r>
              <a:rPr lang="en-US" sz="3600"/>
              <a:t>DO YOU HAVE ANY QUESTIONS?</a:t>
            </a:r>
          </a:p>
          <a:p>
            <a:endParaRPr lang="en-US" sz="36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423A19-A478-C0BC-0611-6AB57793BE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8984" y="1958867"/>
            <a:ext cx="7651790" cy="3473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/>
              <a:t>        </a:t>
            </a:r>
            <a:r>
              <a:rPr lang="en-US" sz="2600"/>
              <a:t>Presented by Shazia Kausar (</a:t>
            </a:r>
            <a:r>
              <a:rPr lang="en-GB" sz="2600"/>
              <a:t>2512942)</a:t>
            </a:r>
          </a:p>
          <a:p>
            <a:pPr marL="0" indent="0">
              <a:buNone/>
            </a:pPr>
            <a:endParaRPr lang="en-US" sz="3600"/>
          </a:p>
        </p:txBody>
      </p:sp>
      <p:pic>
        <p:nvPicPr>
          <p:cNvPr id="4" name="Picture 3" descr="A group of colorful circles with question marks&#10;&#10;AI-generated content may be incorrect.">
            <a:extLst>
              <a:ext uri="{FF2B5EF4-FFF2-40B4-BE49-F238E27FC236}">
                <a16:creationId xmlns:a16="http://schemas.microsoft.com/office/drawing/2014/main" id="{A39C35F3-3D9E-C275-D269-A3FEE23C9B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098342" y="2983512"/>
            <a:ext cx="5709315" cy="2449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8796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16341FB-1FA8-F4C4-8A18-FBD8579B01A1}"/>
              </a:ext>
            </a:extLst>
          </p:cNvPr>
          <p:cNvSpPr txBox="1"/>
          <p:nvPr/>
        </p:nvSpPr>
        <p:spPr>
          <a:xfrm rot="10800000" flipV="1">
            <a:off x="1144876" y="1676921"/>
            <a:ext cx="4549514" cy="200824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200" i="1">
                <a:latin typeface="Aptos Display"/>
              </a:rPr>
              <a:t>The role of collaboration tool Microsoft Teams</a:t>
            </a:r>
            <a:endParaRPr lang="en-GB" sz="135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7915624-221B-6473-63EE-B8D9F6B0DF51}"/>
              </a:ext>
            </a:extLst>
          </p:cNvPr>
          <p:cNvSpPr txBox="1"/>
          <p:nvPr/>
        </p:nvSpPr>
        <p:spPr>
          <a:xfrm>
            <a:off x="1938282" y="4523834"/>
            <a:ext cx="2057400" cy="2743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 sz="135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871815D-CC43-D4CC-4D31-1936B04E3C5C}"/>
              </a:ext>
            </a:extLst>
          </p:cNvPr>
          <p:cNvSpPr txBox="1"/>
          <p:nvPr/>
        </p:nvSpPr>
        <p:spPr>
          <a:xfrm rot="10800000" flipV="1">
            <a:off x="1041640" y="3880798"/>
            <a:ext cx="4559060" cy="6232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800" i="1"/>
              <a:t>In enhancing the efficiency of Sunrise Residential Care Home</a:t>
            </a:r>
            <a:r>
              <a:rPr lang="en-GB" sz="1800"/>
              <a:t>​</a:t>
            </a:r>
            <a:endParaRPr lang="en-GB" sz="1350"/>
          </a:p>
        </p:txBody>
      </p:sp>
      <p:pic>
        <p:nvPicPr>
          <p:cNvPr id="8" name="Picture 7" descr="A logo of a company&#10;&#10;AI-generated content may be incorrect.">
            <a:extLst>
              <a:ext uri="{FF2B5EF4-FFF2-40B4-BE49-F238E27FC236}">
                <a16:creationId xmlns:a16="http://schemas.microsoft.com/office/drawing/2014/main" id="{8AB2D82F-2A0A-890C-C6F9-5C13E127E1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848710" y="2289775"/>
            <a:ext cx="2665559" cy="2796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544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726A0D-CDC8-D0E4-C564-08C08D5780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6124" y="1078888"/>
            <a:ext cx="4917161" cy="951566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000000"/>
                </a:solidFill>
              </a:rPr>
              <a:t>What is MS Teams:</a:t>
            </a:r>
          </a:p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4F004C-D24C-4715-D357-61CFEA0246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9075" y="2938148"/>
            <a:ext cx="5094820" cy="1994133"/>
          </a:xfrm>
        </p:spPr>
        <p:txBody>
          <a:bodyPr vert="horz" lIns="68580" tIns="34290" rIns="68580" bIns="34290" rtlCol="0" anchor="t">
            <a:normAutofit/>
          </a:bodyPr>
          <a:lstStyle/>
          <a:p>
            <a:r>
              <a:rPr lang="en-GB" sz="2100">
                <a:solidFill>
                  <a:srgbClr val="000000"/>
                </a:solidFill>
              </a:rPr>
              <a:t>Microsoft Teams is a collaboration and communication platform in the Microsoft 365 suite, that serve as a central hub for communication, meetings, file sharing and app integration.</a:t>
            </a:r>
            <a:endParaRPr lang="en-GB" sz="2100">
              <a:solidFill>
                <a:srgbClr val="000000"/>
              </a:solidFill>
              <a:ea typeface="Calibri"/>
              <a:cs typeface="Calibri"/>
            </a:endParaRPr>
          </a:p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CA72DD5-53E5-969A-CD93-DE17B9B3FC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458904" y="855633"/>
            <a:ext cx="3682400" cy="4790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394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9503" y="951325"/>
            <a:ext cx="8661796" cy="603053"/>
          </a:xfrm>
        </p:spPr>
        <p:txBody>
          <a:bodyPr>
            <a:noAutofit/>
          </a:bodyPr>
          <a:lstStyle/>
          <a:p>
            <a:r>
              <a:rPr lang="en-GB" sz="2700">
                <a:latin typeface="Aptos"/>
              </a:rPr>
              <a:t>Use of MS Teams in Sunrises Residential Care home.</a:t>
            </a:r>
            <a:endParaRPr lang="en-US" sz="27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1058" y="1724272"/>
            <a:ext cx="6108778" cy="3280838"/>
          </a:xfrm>
        </p:spPr>
        <p:txBody>
          <a:bodyPr vert="horz" lIns="68580" tIns="34290" rIns="68580" bIns="34290" rtlCol="0" anchor="t">
            <a:noAutofit/>
          </a:bodyPr>
          <a:lstStyle/>
          <a:p>
            <a:pPr algn="l"/>
            <a:endParaRPr lang="en-GB" sz="900">
              <a:solidFill>
                <a:srgbClr val="637052"/>
              </a:solidFill>
              <a:ea typeface="Calibri Light"/>
              <a:cs typeface="Calibri Light"/>
            </a:endParaRPr>
          </a:p>
          <a:p>
            <a:pPr marL="342900" indent="-342900">
              <a:buFont typeface="Arial" panose="020F0502020204030204" pitchFamily="34" charset="0"/>
              <a:buChar char="•"/>
            </a:pPr>
            <a:r>
              <a:rPr lang="en-GB" sz="2100" cap="none">
                <a:ea typeface="Calibri Light"/>
                <a:cs typeface="Calibri Light"/>
              </a:rPr>
              <a:t>Virtual consultation enables staff to connect the doctors          via video call for quick consultation. </a:t>
            </a:r>
            <a:r>
              <a:rPr lang="en-GB" sz="2100" cap="none">
                <a:solidFill>
                  <a:srgbClr val="0070C0"/>
                </a:solidFill>
                <a:ea typeface="Calibri Light"/>
                <a:cs typeface="Calibri Light"/>
              </a:rPr>
              <a:t>(Warmoth  et al, 2022)</a:t>
            </a:r>
          </a:p>
          <a:p>
            <a:pPr marL="342900" indent="-342900">
              <a:buFont typeface="Arial" panose="020F0502020204030204" pitchFamily="34" charset="0"/>
              <a:buChar char="•"/>
            </a:pPr>
            <a:endParaRPr lang="en-GB" sz="2100" cap="none">
              <a:solidFill>
                <a:schemeClr val="tx1"/>
              </a:solidFill>
              <a:ea typeface="Calibri Light"/>
              <a:cs typeface="Calibri Light"/>
            </a:endParaRPr>
          </a:p>
          <a:p>
            <a:pPr marL="342900" indent="-342900">
              <a:buFont typeface="Arial" panose="020F0502020204030204" pitchFamily="34" charset="0"/>
              <a:buChar char="•"/>
            </a:pPr>
            <a:r>
              <a:rPr lang="en-GB" sz="2100" cap="none">
                <a:ea typeface="Calibri Light"/>
                <a:cs typeface="Calibri Light"/>
              </a:rPr>
              <a:t> All staff communicate and share information on a single unified platform.</a:t>
            </a:r>
          </a:p>
          <a:p>
            <a:endParaRPr lang="en-GB">
              <a:solidFill>
                <a:srgbClr val="637052"/>
              </a:solidFill>
              <a:ea typeface="Calibri Light"/>
              <a:cs typeface="Calibri Light"/>
            </a:endParaRPr>
          </a:p>
          <a:p>
            <a:endParaRPr lang="en-GB">
              <a:solidFill>
                <a:srgbClr val="637052"/>
              </a:solidFill>
              <a:ea typeface="Calibri Light"/>
              <a:cs typeface="Calibri Light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20504B3-695D-15CA-98BE-C52E515A2D46}"/>
              </a:ext>
            </a:extLst>
          </p:cNvPr>
          <p:cNvSpPr txBox="1"/>
          <p:nvPr/>
        </p:nvSpPr>
        <p:spPr>
          <a:xfrm>
            <a:off x="2242037" y="2592466"/>
            <a:ext cx="2057399" cy="27431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 sz="1350"/>
          </a:p>
        </p:txBody>
      </p:sp>
      <p:pic>
        <p:nvPicPr>
          <p:cNvPr id="12" name="Picture 11" descr="Consulting Training Learn · Free photo on Pixabay">
            <a:extLst>
              <a:ext uri="{FF2B5EF4-FFF2-40B4-BE49-F238E27FC236}">
                <a16:creationId xmlns:a16="http://schemas.microsoft.com/office/drawing/2014/main" id="{DBDC5062-F2E8-C71A-AF27-DE7C7D9E74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0612" y="1715758"/>
            <a:ext cx="2823830" cy="3450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6364502-AAB3-B2A7-DB0D-4CC8D26BF96E}"/>
              </a:ext>
            </a:extLst>
          </p:cNvPr>
          <p:cNvSpPr txBox="1"/>
          <p:nvPr/>
        </p:nvSpPr>
        <p:spPr>
          <a:xfrm>
            <a:off x="349388" y="553235"/>
            <a:ext cx="8128239" cy="4793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57175" indent="-257175">
              <a:lnSpc>
                <a:spcPct val="90000"/>
              </a:lnSpc>
              <a:spcBef>
                <a:spcPts val="750"/>
              </a:spcBef>
              <a:buFont typeface="Arial"/>
              <a:buChar char="•"/>
            </a:pPr>
            <a:r>
              <a:rPr lang="en-GB" sz="2100"/>
              <a:t>Staff meetings and virtual trainings can be held through MS Teams.</a:t>
            </a:r>
            <a:endParaRPr lang="en-GB" sz="2100">
              <a:ea typeface="Calibri" panose="020F0502020204030204"/>
              <a:cs typeface="Calibri" panose="020F0502020204030204"/>
            </a:endParaRPr>
          </a:p>
          <a:p>
            <a:pPr>
              <a:lnSpc>
                <a:spcPct val="90000"/>
              </a:lnSpc>
              <a:spcBef>
                <a:spcPts val="750"/>
              </a:spcBef>
            </a:pPr>
            <a:endParaRPr lang="en-GB" sz="2100">
              <a:ea typeface="Calibri" panose="020F0502020204030204"/>
              <a:cs typeface="Calibri" panose="020F0502020204030204"/>
            </a:endParaRPr>
          </a:p>
          <a:p>
            <a:pPr marL="257175" indent="-257175">
              <a:lnSpc>
                <a:spcPct val="90000"/>
              </a:lnSpc>
              <a:spcBef>
                <a:spcPts val="750"/>
              </a:spcBef>
              <a:buFont typeface="Arial"/>
              <a:buChar char="•"/>
            </a:pPr>
            <a:r>
              <a:rPr lang="en-GB" sz="2100"/>
              <a:t>Residents of Sunrise  care home can connect with family and friends through Ms Teams.</a:t>
            </a:r>
            <a:endParaRPr lang="en-US" sz="2100">
              <a:ea typeface="Calibri"/>
              <a:cs typeface="Calibri"/>
            </a:endParaRPr>
          </a:p>
          <a:p>
            <a:pPr marL="257175" indent="-257175">
              <a:lnSpc>
                <a:spcPct val="90000"/>
              </a:lnSpc>
              <a:spcBef>
                <a:spcPts val="750"/>
              </a:spcBef>
              <a:buFont typeface="Arial"/>
              <a:buChar char="•"/>
            </a:pPr>
            <a:endParaRPr lang="en-GB" sz="2100">
              <a:ea typeface="Calibri"/>
              <a:cs typeface="Calibri"/>
            </a:endParaRPr>
          </a:p>
          <a:p>
            <a:pPr marL="257175" indent="-257175">
              <a:lnSpc>
                <a:spcPct val="90000"/>
              </a:lnSpc>
              <a:spcBef>
                <a:spcPts val="750"/>
              </a:spcBef>
              <a:buFont typeface="Arial"/>
              <a:buChar char="•"/>
            </a:pPr>
            <a:r>
              <a:rPr lang="en-GB" sz="2100"/>
              <a:t>Families can participate in virtual appointments with care provider.</a:t>
            </a:r>
            <a:endParaRPr lang="en-US" sz="2100">
              <a:ea typeface="Calibri"/>
              <a:cs typeface="Calibri"/>
            </a:endParaRPr>
          </a:p>
          <a:p>
            <a:pPr marL="257175" indent="-257175">
              <a:lnSpc>
                <a:spcPct val="90000"/>
              </a:lnSpc>
              <a:spcBef>
                <a:spcPts val="750"/>
              </a:spcBef>
              <a:buFont typeface="Arial"/>
              <a:buChar char="•"/>
            </a:pPr>
            <a:endParaRPr lang="en-GB" sz="2100">
              <a:ea typeface="Calibri"/>
              <a:cs typeface="Calibri"/>
            </a:endParaRPr>
          </a:p>
          <a:p>
            <a:pPr marL="257175" indent="-257175">
              <a:lnSpc>
                <a:spcPct val="90000"/>
              </a:lnSpc>
              <a:spcBef>
                <a:spcPts val="750"/>
              </a:spcBef>
              <a:buFont typeface="Arial"/>
              <a:buChar char="•"/>
            </a:pPr>
            <a:r>
              <a:rPr lang="en-GB" sz="2100">
                <a:ea typeface="Calibri"/>
                <a:cs typeface="Calibri"/>
              </a:rPr>
              <a:t>Management can share important announcements with all staff at once.</a:t>
            </a:r>
          </a:p>
          <a:p>
            <a:pPr marL="257175" indent="-257175">
              <a:lnSpc>
                <a:spcPct val="90000"/>
              </a:lnSpc>
              <a:spcBef>
                <a:spcPts val="750"/>
              </a:spcBef>
              <a:buFont typeface="Arial"/>
              <a:buChar char="•"/>
            </a:pPr>
            <a:endParaRPr lang="en-GB" sz="2100">
              <a:ea typeface="Calibri"/>
              <a:cs typeface="Calibri"/>
            </a:endParaRPr>
          </a:p>
          <a:p>
            <a:pPr marL="257175" indent="-257175">
              <a:lnSpc>
                <a:spcPct val="90000"/>
              </a:lnSpc>
              <a:spcBef>
                <a:spcPts val="750"/>
              </a:spcBef>
              <a:buFont typeface="Arial"/>
              <a:buChar char="•"/>
            </a:pPr>
            <a:r>
              <a:rPr lang="en-GB" sz="2100">
                <a:ea typeface="Calibri"/>
                <a:cs typeface="Calibri"/>
              </a:rPr>
              <a:t>Teams can be created for different departments(</a:t>
            </a:r>
            <a:r>
              <a:rPr lang="en-GB" sz="2100" err="1">
                <a:ea typeface="Calibri"/>
                <a:cs typeface="Calibri"/>
              </a:rPr>
              <a:t>e.g</a:t>
            </a:r>
            <a:r>
              <a:rPr lang="en-GB" sz="2100">
                <a:ea typeface="Calibri"/>
                <a:cs typeface="Calibri"/>
              </a:rPr>
              <a:t> nursing, kitchen,</a:t>
            </a:r>
          </a:p>
          <a:p>
            <a:pPr>
              <a:lnSpc>
                <a:spcPct val="90000"/>
              </a:lnSpc>
              <a:spcBef>
                <a:spcPts val="750"/>
              </a:spcBef>
            </a:pPr>
            <a:r>
              <a:rPr lang="en-GB" sz="2100">
                <a:ea typeface="Calibri"/>
                <a:cs typeface="Calibri"/>
              </a:rPr>
              <a:t>    house keeping).</a:t>
            </a:r>
          </a:p>
          <a:p>
            <a:pPr marL="257175" indent="-257175">
              <a:lnSpc>
                <a:spcPct val="90000"/>
              </a:lnSpc>
              <a:spcBef>
                <a:spcPts val="750"/>
              </a:spcBef>
              <a:buFont typeface="Arial"/>
              <a:buChar char="•"/>
            </a:pPr>
            <a:endParaRPr lang="en-GB" sz="2100">
              <a:ea typeface="Calibri"/>
              <a:cs typeface="Calibri"/>
            </a:endParaRPr>
          </a:p>
          <a:p>
            <a:endParaRPr lang="en-GB" sz="1350"/>
          </a:p>
        </p:txBody>
      </p:sp>
    </p:spTree>
    <p:extLst>
      <p:ext uri="{BB962C8B-B14F-4D97-AF65-F5344CB8AC3E}">
        <p14:creationId xmlns:p14="http://schemas.microsoft.com/office/powerpoint/2010/main" val="9097244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C9CAA0A-E164-E5EE-2041-3A589FBD0352}"/>
              </a:ext>
            </a:extLst>
          </p:cNvPr>
          <p:cNvSpPr txBox="1"/>
          <p:nvPr/>
        </p:nvSpPr>
        <p:spPr>
          <a:xfrm>
            <a:off x="0" y="1310878"/>
            <a:ext cx="8850511" cy="609666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lnSpc>
                <a:spcPts val="1243"/>
              </a:lnSpc>
              <a:buFont typeface="Arial"/>
              <a:buChar char="•"/>
            </a:pPr>
            <a:r>
              <a:rPr lang="en-GB" sz="2100"/>
              <a:t>Using MS Teams can increases the efficiency and reduce</a:t>
            </a:r>
            <a:endParaRPr lang="en-US" sz="2100"/>
          </a:p>
          <a:p>
            <a:pPr>
              <a:lnSpc>
                <a:spcPts val="1243"/>
              </a:lnSpc>
            </a:pPr>
            <a:endParaRPr lang="en-GB" sz="2100"/>
          </a:p>
          <a:p>
            <a:pPr>
              <a:lnSpc>
                <a:spcPts val="1243"/>
              </a:lnSpc>
            </a:pPr>
            <a:r>
              <a:rPr lang="en-GB" sz="2100">
                <a:ea typeface="Calibri"/>
                <a:cs typeface="Calibri"/>
              </a:rPr>
              <a:t>     the time </a:t>
            </a:r>
            <a:r>
              <a:rPr lang="en-GB" sz="2100">
                <a:solidFill>
                  <a:srgbClr val="0070C0"/>
                </a:solidFill>
                <a:ea typeface="Calibri"/>
                <a:cs typeface="Calibri"/>
              </a:rPr>
              <a:t>(NHS England,2023). </a:t>
            </a:r>
            <a:endParaRPr lang="en-GB" sz="1350">
              <a:solidFill>
                <a:srgbClr val="0070C0"/>
              </a:solidFill>
              <a:ea typeface="Calibri" panose="020F0502020204030204"/>
              <a:cs typeface="Calibri" panose="020F0502020204030204"/>
            </a:endParaRPr>
          </a:p>
          <a:p>
            <a:pPr marL="342900" indent="-342900">
              <a:lnSpc>
                <a:spcPts val="1243"/>
              </a:lnSpc>
              <a:buFont typeface="Arial"/>
              <a:buChar char="•"/>
            </a:pPr>
            <a:endParaRPr lang="en-GB" sz="2100">
              <a:solidFill>
                <a:srgbClr val="0070C0"/>
              </a:solidFill>
              <a:ea typeface="Calibri"/>
              <a:cs typeface="Calibri"/>
            </a:endParaRPr>
          </a:p>
          <a:p>
            <a:pPr marL="342900" indent="-342900">
              <a:lnSpc>
                <a:spcPts val="1243"/>
              </a:lnSpc>
              <a:buFont typeface="Arial"/>
              <a:buChar char="•"/>
            </a:pPr>
            <a:endParaRPr lang="en-GB" sz="2100">
              <a:ea typeface="Calibri"/>
              <a:cs typeface="Calibri"/>
            </a:endParaRPr>
          </a:p>
          <a:p>
            <a:pPr marL="342900" indent="-342900">
              <a:lnSpc>
                <a:spcPts val="1243"/>
              </a:lnSpc>
              <a:buFont typeface="Arial"/>
              <a:buChar char="•"/>
            </a:pPr>
            <a:r>
              <a:rPr lang="en-GB" sz="2100"/>
              <a:t>Centralised documents and records. </a:t>
            </a:r>
            <a:endParaRPr lang="en-GB" sz="2100">
              <a:ea typeface="Calibri"/>
              <a:cs typeface="Calibri"/>
            </a:endParaRPr>
          </a:p>
          <a:p>
            <a:pPr marL="342900" indent="-342900">
              <a:lnSpc>
                <a:spcPts val="1243"/>
              </a:lnSpc>
              <a:buFont typeface="Arial"/>
              <a:buChar char="•"/>
            </a:pPr>
            <a:endParaRPr lang="en-GB" sz="2100">
              <a:ea typeface="Calibri"/>
              <a:cs typeface="Calibri"/>
            </a:endParaRPr>
          </a:p>
          <a:p>
            <a:pPr marL="342900" indent="-342900">
              <a:lnSpc>
                <a:spcPts val="1243"/>
              </a:lnSpc>
              <a:buFont typeface="Arial"/>
              <a:buChar char="•"/>
            </a:pPr>
            <a:endParaRPr lang="en-GB" sz="2100">
              <a:ea typeface="Calibri"/>
              <a:cs typeface="Calibri"/>
            </a:endParaRPr>
          </a:p>
          <a:p>
            <a:pPr marL="342900" indent="-342900">
              <a:lnSpc>
                <a:spcPts val="1243"/>
              </a:lnSpc>
              <a:buFont typeface="Arial"/>
              <a:buChar char="•"/>
            </a:pPr>
            <a:r>
              <a:rPr lang="en-GB" sz="2100"/>
              <a:t>Teams integrate deeply with other Ms 365 applications.</a:t>
            </a:r>
            <a:endParaRPr lang="en-GB" sz="2100">
              <a:ea typeface="Calibri"/>
              <a:cs typeface="Calibri"/>
            </a:endParaRPr>
          </a:p>
          <a:p>
            <a:pPr marL="342900" indent="-342900">
              <a:lnSpc>
                <a:spcPts val="1243"/>
              </a:lnSpc>
              <a:buFont typeface="Arial"/>
              <a:buChar char="•"/>
            </a:pPr>
            <a:endParaRPr lang="en-GB" sz="2100">
              <a:ea typeface="Calibri"/>
              <a:cs typeface="Calibri"/>
            </a:endParaRPr>
          </a:p>
          <a:p>
            <a:pPr marL="342900" indent="-342900">
              <a:lnSpc>
                <a:spcPts val="1243"/>
              </a:lnSpc>
              <a:buFont typeface="Arial"/>
              <a:buChar char="•"/>
            </a:pPr>
            <a:endParaRPr lang="en-GB" sz="2100">
              <a:ea typeface="Calibri"/>
              <a:cs typeface="Calibri"/>
            </a:endParaRPr>
          </a:p>
          <a:p>
            <a:pPr marL="342900" indent="-342900">
              <a:lnSpc>
                <a:spcPts val="1243"/>
              </a:lnSpc>
              <a:buFont typeface="Arial"/>
              <a:buChar char="•"/>
            </a:pPr>
            <a:r>
              <a:rPr lang="en-GB" sz="2100"/>
              <a:t> MS Teams can help to reduce the administrative load on</a:t>
            </a:r>
            <a:endParaRPr lang="en-GB" sz="2100">
              <a:ea typeface="Calibri"/>
              <a:cs typeface="Calibri"/>
            </a:endParaRPr>
          </a:p>
          <a:p>
            <a:pPr marL="342900" indent="-342900">
              <a:lnSpc>
                <a:spcPts val="1243"/>
              </a:lnSpc>
              <a:buFont typeface="Arial"/>
              <a:buChar char="•"/>
            </a:pPr>
            <a:endParaRPr lang="en-GB" sz="2100">
              <a:ea typeface="Calibri"/>
              <a:cs typeface="Calibri"/>
            </a:endParaRPr>
          </a:p>
          <a:p>
            <a:pPr>
              <a:lnSpc>
                <a:spcPts val="1243"/>
              </a:lnSpc>
            </a:pPr>
            <a:r>
              <a:rPr lang="en-GB" sz="2400"/>
              <a:t>     staff</a:t>
            </a:r>
            <a:r>
              <a:rPr lang="en-GB" sz="2100"/>
              <a:t> </a:t>
            </a:r>
            <a:r>
              <a:rPr lang="en-GB" sz="2100">
                <a:solidFill>
                  <a:srgbClr val="0070C0"/>
                </a:solidFill>
              </a:rPr>
              <a:t>(Kwan et al,2025).</a:t>
            </a:r>
          </a:p>
          <a:p>
            <a:pPr marL="342900" indent="-342900">
              <a:lnSpc>
                <a:spcPts val="1243"/>
              </a:lnSpc>
              <a:buFont typeface="Arial"/>
              <a:buChar char="•"/>
            </a:pPr>
            <a:endParaRPr lang="en-GB" sz="2100">
              <a:solidFill>
                <a:srgbClr val="0070C0"/>
              </a:solidFill>
              <a:ea typeface="Calibri"/>
              <a:cs typeface="Calibri"/>
            </a:endParaRPr>
          </a:p>
          <a:p>
            <a:pPr marL="342900" indent="-342900">
              <a:lnSpc>
                <a:spcPts val="1243"/>
              </a:lnSpc>
              <a:buFont typeface="Arial"/>
              <a:buChar char="•"/>
            </a:pPr>
            <a:endParaRPr lang="en-GB" sz="2100">
              <a:solidFill>
                <a:schemeClr val="accent4"/>
              </a:solidFill>
              <a:ea typeface="Calibri"/>
              <a:cs typeface="Calibri"/>
            </a:endParaRPr>
          </a:p>
          <a:p>
            <a:pPr marL="342900" indent="-342900">
              <a:lnSpc>
                <a:spcPts val="1243"/>
              </a:lnSpc>
              <a:buFont typeface="Arial"/>
              <a:buChar char="•"/>
            </a:pPr>
            <a:r>
              <a:rPr lang="en-GB" sz="2100">
                <a:solidFill>
                  <a:schemeClr val="tx1">
                    <a:lumMod val="95000"/>
                    <a:lumOff val="5000"/>
                  </a:schemeClr>
                </a:solidFill>
                <a:ea typeface="Calibri"/>
                <a:cs typeface="Calibri"/>
              </a:rPr>
              <a:t> Record sessions for those who can't attend live.</a:t>
            </a:r>
          </a:p>
          <a:p>
            <a:pPr marL="342900" indent="-342900">
              <a:lnSpc>
                <a:spcPts val="1243"/>
              </a:lnSpc>
              <a:buFont typeface="Arial"/>
              <a:buChar char="•"/>
            </a:pPr>
            <a:endParaRPr lang="en-GB" sz="2100">
              <a:solidFill>
                <a:schemeClr val="tx1">
                  <a:lumMod val="95000"/>
                  <a:lumOff val="5000"/>
                </a:schemeClr>
              </a:solidFill>
              <a:ea typeface="Calibri"/>
              <a:cs typeface="Calibri"/>
            </a:endParaRPr>
          </a:p>
          <a:p>
            <a:pPr marL="342900" indent="-342900">
              <a:lnSpc>
                <a:spcPts val="1243"/>
              </a:lnSpc>
              <a:buFont typeface="Arial"/>
              <a:buChar char="•"/>
            </a:pPr>
            <a:endParaRPr lang="en-GB" sz="2100">
              <a:solidFill>
                <a:schemeClr val="tx1">
                  <a:lumMod val="95000"/>
                  <a:lumOff val="5000"/>
                </a:schemeClr>
              </a:solidFill>
              <a:ea typeface="Calibri"/>
              <a:cs typeface="Calibri"/>
            </a:endParaRPr>
          </a:p>
          <a:p>
            <a:pPr marL="342900" indent="-342900">
              <a:lnSpc>
                <a:spcPts val="1243"/>
              </a:lnSpc>
              <a:buFont typeface="Arial"/>
              <a:buChar char="•"/>
            </a:pPr>
            <a:r>
              <a:rPr lang="en-GB" sz="2100">
                <a:solidFill>
                  <a:schemeClr val="tx1">
                    <a:lumMod val="95000"/>
                    <a:lumOff val="5000"/>
                  </a:schemeClr>
                </a:solidFill>
                <a:ea typeface="Calibri"/>
                <a:cs typeface="Calibri"/>
              </a:rPr>
              <a:t> Cuts down on printing, travel  and physical meetings time.</a:t>
            </a:r>
          </a:p>
          <a:p>
            <a:pPr marL="342900" indent="-342900">
              <a:lnSpc>
                <a:spcPts val="1243"/>
              </a:lnSpc>
              <a:buFont typeface="Arial"/>
              <a:buChar char="•"/>
            </a:pPr>
            <a:endParaRPr lang="en-GB" sz="2100">
              <a:solidFill>
                <a:schemeClr val="tx1">
                  <a:lumMod val="95000"/>
                  <a:lumOff val="5000"/>
                </a:schemeClr>
              </a:solidFill>
              <a:ea typeface="Calibri"/>
              <a:cs typeface="Calibri"/>
            </a:endParaRPr>
          </a:p>
          <a:p>
            <a:pPr marL="342900" indent="-342900">
              <a:lnSpc>
                <a:spcPts val="1243"/>
              </a:lnSpc>
              <a:buFont typeface="Arial"/>
              <a:buChar char="•"/>
            </a:pPr>
            <a:endParaRPr lang="en-GB" sz="2100">
              <a:solidFill>
                <a:schemeClr val="tx1">
                  <a:lumMod val="95000"/>
                  <a:lumOff val="5000"/>
                </a:schemeClr>
              </a:solidFill>
              <a:ea typeface="Calibri"/>
              <a:cs typeface="Calibri"/>
            </a:endParaRPr>
          </a:p>
          <a:p>
            <a:pPr marL="342900" indent="-342900">
              <a:lnSpc>
                <a:spcPts val="1243"/>
              </a:lnSpc>
              <a:buFont typeface="Arial"/>
              <a:buChar char="•"/>
            </a:pPr>
            <a:r>
              <a:rPr lang="en-GB" sz="2100">
                <a:solidFill>
                  <a:schemeClr val="tx1">
                    <a:lumMod val="95000"/>
                    <a:lumOff val="5000"/>
                  </a:schemeClr>
                </a:solidFill>
                <a:ea typeface="Calibri"/>
                <a:cs typeface="Calibri"/>
              </a:rPr>
              <a:t> Encourage staff to share ideas for improving care.</a:t>
            </a:r>
          </a:p>
          <a:p>
            <a:pPr marL="342900" indent="-342900">
              <a:lnSpc>
                <a:spcPts val="1243"/>
              </a:lnSpc>
              <a:buFont typeface="Arial"/>
              <a:buChar char="•"/>
            </a:pPr>
            <a:endParaRPr lang="en-GB" sz="2100">
              <a:solidFill>
                <a:schemeClr val="tx1">
                  <a:lumMod val="95000"/>
                  <a:lumOff val="5000"/>
                </a:schemeClr>
              </a:solidFill>
              <a:ea typeface="Calibri"/>
              <a:cs typeface="Calibri"/>
            </a:endParaRPr>
          </a:p>
          <a:p>
            <a:pPr marL="342900" indent="-342900">
              <a:lnSpc>
                <a:spcPts val="1243"/>
              </a:lnSpc>
              <a:buFont typeface="Arial"/>
              <a:buChar char="•"/>
            </a:pPr>
            <a:endParaRPr lang="en-GB" sz="2100">
              <a:solidFill>
                <a:schemeClr val="tx1">
                  <a:lumMod val="95000"/>
                  <a:lumOff val="5000"/>
                </a:schemeClr>
              </a:solidFill>
              <a:ea typeface="Calibri"/>
              <a:cs typeface="Calibri"/>
            </a:endParaRPr>
          </a:p>
          <a:p>
            <a:pPr>
              <a:lnSpc>
                <a:spcPts val="1243"/>
              </a:lnSpc>
            </a:pPr>
            <a:endParaRPr lang="en-GB" sz="2100">
              <a:solidFill>
                <a:schemeClr val="accent4"/>
              </a:solidFill>
              <a:ea typeface="Calibri"/>
              <a:cs typeface="Calibri"/>
            </a:endParaRPr>
          </a:p>
          <a:p>
            <a:pPr>
              <a:lnSpc>
                <a:spcPts val="1243"/>
              </a:lnSpc>
            </a:pPr>
            <a:endParaRPr lang="en-GB" sz="2100">
              <a:solidFill>
                <a:schemeClr val="accent4"/>
              </a:solidFill>
              <a:ea typeface="Calibri"/>
              <a:cs typeface="Calibri"/>
            </a:endParaRPr>
          </a:p>
          <a:p>
            <a:pPr>
              <a:lnSpc>
                <a:spcPts val="1243"/>
              </a:lnSpc>
            </a:pPr>
            <a:endParaRPr lang="en-GB" sz="2100">
              <a:solidFill>
                <a:schemeClr val="accent4"/>
              </a:solidFill>
              <a:ea typeface="Calibri"/>
              <a:cs typeface="Calibri"/>
            </a:endParaRPr>
          </a:p>
          <a:p>
            <a:pPr>
              <a:lnSpc>
                <a:spcPts val="1243"/>
              </a:lnSpc>
            </a:pPr>
            <a:endParaRPr lang="en-GB" sz="2100">
              <a:solidFill>
                <a:schemeClr val="accent4"/>
              </a:solidFill>
              <a:ea typeface="Calibri"/>
              <a:cs typeface="Calibri"/>
            </a:endParaRPr>
          </a:p>
          <a:p>
            <a:pPr>
              <a:lnSpc>
                <a:spcPts val="1243"/>
              </a:lnSpc>
            </a:pPr>
            <a:endParaRPr lang="en-GB" sz="2100">
              <a:solidFill>
                <a:schemeClr val="accent4"/>
              </a:solidFill>
              <a:ea typeface="Calibri"/>
              <a:cs typeface="Calibri"/>
            </a:endParaRPr>
          </a:p>
          <a:p>
            <a:pPr>
              <a:lnSpc>
                <a:spcPts val="1243"/>
              </a:lnSpc>
            </a:pPr>
            <a:endParaRPr lang="en-GB" sz="2100">
              <a:solidFill>
                <a:schemeClr val="accent4"/>
              </a:solidFill>
              <a:ea typeface="Calibri"/>
              <a:cs typeface="Calibri"/>
            </a:endParaRPr>
          </a:p>
          <a:p>
            <a:pPr>
              <a:lnSpc>
                <a:spcPts val="1243"/>
              </a:lnSpc>
            </a:pPr>
            <a:endParaRPr lang="en-GB" sz="2100">
              <a:solidFill>
                <a:schemeClr val="accent4"/>
              </a:solidFill>
              <a:ea typeface="Calibri"/>
              <a:cs typeface="Calibri"/>
            </a:endParaRPr>
          </a:p>
          <a:p>
            <a:pPr>
              <a:lnSpc>
                <a:spcPts val="1243"/>
              </a:lnSpc>
            </a:pPr>
            <a:endParaRPr lang="en-GB" sz="2100">
              <a:solidFill>
                <a:schemeClr val="accent4"/>
              </a:solidFill>
              <a:ea typeface="Calibri"/>
              <a:cs typeface="Calibri"/>
            </a:endParaRPr>
          </a:p>
          <a:p>
            <a:pPr>
              <a:lnSpc>
                <a:spcPts val="1243"/>
              </a:lnSpc>
            </a:pPr>
            <a:endParaRPr lang="en-GB" sz="2100">
              <a:solidFill>
                <a:schemeClr val="accent4"/>
              </a:solidFill>
              <a:ea typeface="Calibri"/>
              <a:cs typeface="Calibri"/>
            </a:endParaRPr>
          </a:p>
          <a:p>
            <a:pPr>
              <a:lnSpc>
                <a:spcPts val="1243"/>
              </a:lnSpc>
            </a:pPr>
            <a:endParaRPr lang="en-GB" sz="2100">
              <a:solidFill>
                <a:schemeClr val="accent4"/>
              </a:solidFill>
              <a:ea typeface="Calibri"/>
              <a:cs typeface="Calibri"/>
            </a:endParaRPr>
          </a:p>
          <a:p>
            <a:pPr>
              <a:lnSpc>
                <a:spcPts val="1243"/>
              </a:lnSpc>
            </a:pPr>
            <a:endParaRPr lang="en-GB" sz="2100">
              <a:solidFill>
                <a:schemeClr val="accent4"/>
              </a:solidFill>
              <a:ea typeface="Calibri"/>
              <a:cs typeface="Calibri"/>
            </a:endParaRPr>
          </a:p>
          <a:p>
            <a:pPr>
              <a:lnSpc>
                <a:spcPts val="1243"/>
              </a:lnSpc>
            </a:pPr>
            <a:endParaRPr lang="en-GB" sz="2100">
              <a:solidFill>
                <a:schemeClr val="accent4"/>
              </a:solidFill>
              <a:ea typeface="Calibri"/>
              <a:cs typeface="Calibri"/>
            </a:endParaRPr>
          </a:p>
          <a:p>
            <a:pPr>
              <a:lnSpc>
                <a:spcPts val="1243"/>
              </a:lnSpc>
            </a:pPr>
            <a:endParaRPr lang="en-GB" sz="2100">
              <a:solidFill>
                <a:schemeClr val="accent4"/>
              </a:solidFill>
              <a:ea typeface="Calibri"/>
              <a:cs typeface="Calibri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43EA5E9-806B-EC61-35A6-1E2D8DB61764}"/>
              </a:ext>
            </a:extLst>
          </p:cNvPr>
          <p:cNvSpPr txBox="1"/>
          <p:nvPr/>
        </p:nvSpPr>
        <p:spPr>
          <a:xfrm>
            <a:off x="295872" y="286942"/>
            <a:ext cx="5370313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700"/>
              <a:t>Benefits of using a Ms Teams ​</a:t>
            </a:r>
          </a:p>
        </p:txBody>
      </p:sp>
    </p:spTree>
    <p:extLst>
      <p:ext uri="{BB962C8B-B14F-4D97-AF65-F5344CB8AC3E}">
        <p14:creationId xmlns:p14="http://schemas.microsoft.com/office/powerpoint/2010/main" val="15316510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8558614-8B8C-1829-C5A7-9B6D090D76B5}"/>
              </a:ext>
            </a:extLst>
          </p:cNvPr>
          <p:cNvSpPr txBox="1"/>
          <p:nvPr/>
        </p:nvSpPr>
        <p:spPr>
          <a:xfrm>
            <a:off x="151776" y="1080626"/>
            <a:ext cx="7765297" cy="428187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ts val="1243"/>
              </a:lnSpc>
            </a:pPr>
            <a:endParaRPr lang="en-GB" sz="900"/>
          </a:p>
          <a:p>
            <a:pPr marL="257175" indent="-257175">
              <a:lnSpc>
                <a:spcPts val="1243"/>
              </a:lnSpc>
              <a:buFont typeface="Arial"/>
              <a:buChar char="•"/>
            </a:pPr>
            <a:r>
              <a:rPr lang="en-GB" sz="2000"/>
              <a:t>VPN constraints causing delays during video calls and file transfers</a:t>
            </a:r>
            <a:endParaRPr lang="en-GB" sz="2000">
              <a:ea typeface="Calibri"/>
              <a:cs typeface="Calibri"/>
            </a:endParaRPr>
          </a:p>
          <a:p>
            <a:pPr marL="257175" indent="-257175">
              <a:lnSpc>
                <a:spcPts val="1243"/>
              </a:lnSpc>
              <a:buFont typeface="Arial"/>
              <a:buChar char="•"/>
            </a:pPr>
            <a:endParaRPr lang="en-GB" sz="2000"/>
          </a:p>
          <a:p>
            <a:pPr>
              <a:lnSpc>
                <a:spcPts val="1243"/>
              </a:lnSpc>
            </a:pPr>
            <a:r>
              <a:rPr lang="en-GB" sz="2000"/>
              <a:t> </a:t>
            </a:r>
            <a:r>
              <a:rPr lang="en-GB" sz="2000">
                <a:solidFill>
                  <a:srgbClr val="000000"/>
                </a:solidFill>
              </a:rPr>
              <a:t>     </a:t>
            </a:r>
            <a:r>
              <a:rPr lang="en-GB" sz="2000">
                <a:solidFill>
                  <a:schemeClr val="accent4"/>
                </a:solidFill>
              </a:rPr>
              <a:t>(</a:t>
            </a:r>
            <a:r>
              <a:rPr lang="en-GB" sz="2000">
                <a:solidFill>
                  <a:srgbClr val="0070C0"/>
                </a:solidFill>
              </a:rPr>
              <a:t>Foster &amp; Charnok,2024). </a:t>
            </a:r>
          </a:p>
          <a:p>
            <a:pPr>
              <a:lnSpc>
                <a:spcPts val="1243"/>
              </a:lnSpc>
            </a:pPr>
            <a:endParaRPr lang="en-GB" sz="2000">
              <a:solidFill>
                <a:srgbClr val="0070C0"/>
              </a:solidFill>
            </a:endParaRPr>
          </a:p>
          <a:p>
            <a:pPr marL="257175" indent="-257175">
              <a:lnSpc>
                <a:spcPts val="1243"/>
              </a:lnSpc>
              <a:buFont typeface="Arial"/>
              <a:buChar char="•"/>
            </a:pPr>
            <a:endParaRPr lang="en-GB" sz="2000"/>
          </a:p>
          <a:p>
            <a:pPr marL="257175" indent="-257175">
              <a:lnSpc>
                <a:spcPts val="1243"/>
              </a:lnSpc>
              <a:buFont typeface="Arial"/>
              <a:buChar char="•"/>
            </a:pPr>
            <a:r>
              <a:rPr lang="en-GB" sz="2000"/>
              <a:t> Care home staff may have limited experience with technology. This can</a:t>
            </a:r>
          </a:p>
          <a:p>
            <a:pPr marL="257175" indent="-257175">
              <a:lnSpc>
                <a:spcPts val="1243"/>
              </a:lnSpc>
              <a:buFont typeface="Arial"/>
              <a:buChar char="•"/>
            </a:pPr>
            <a:endParaRPr lang="en-GB" sz="2000"/>
          </a:p>
          <a:p>
            <a:pPr>
              <a:lnSpc>
                <a:spcPts val="1243"/>
              </a:lnSpc>
            </a:pPr>
            <a:r>
              <a:rPr lang="en-GB" sz="2000"/>
              <a:t>        make challenging to use Ms Teams</a:t>
            </a:r>
            <a:r>
              <a:rPr lang="en-GB" sz="2000">
                <a:solidFill>
                  <a:srgbClr val="000000"/>
                </a:solidFill>
              </a:rPr>
              <a:t> </a:t>
            </a:r>
            <a:r>
              <a:rPr lang="en-GB" sz="2000">
                <a:solidFill>
                  <a:srgbClr val="0070C0"/>
                </a:solidFill>
              </a:rPr>
              <a:t>(Warmoth et al, 2022).</a:t>
            </a:r>
          </a:p>
          <a:p>
            <a:pPr>
              <a:lnSpc>
                <a:spcPts val="1243"/>
              </a:lnSpc>
            </a:pPr>
            <a:endParaRPr lang="en-GB" sz="2000">
              <a:solidFill>
                <a:srgbClr val="0070C0"/>
              </a:solidFill>
            </a:endParaRPr>
          </a:p>
          <a:p>
            <a:pPr marL="257175" indent="-257175">
              <a:lnSpc>
                <a:spcPts val="1243"/>
              </a:lnSpc>
              <a:buFont typeface="Arial"/>
              <a:buChar char="•"/>
            </a:pPr>
            <a:endParaRPr lang="en-GB" sz="2000"/>
          </a:p>
          <a:p>
            <a:pPr marL="257175" indent="-257175">
              <a:lnSpc>
                <a:spcPts val="1243"/>
              </a:lnSpc>
              <a:buFont typeface="Arial"/>
              <a:buChar char="•"/>
            </a:pPr>
            <a:r>
              <a:rPr lang="en-GB" sz="2000"/>
              <a:t>There is risk of unauthorised disclosure  of patient's sensitive </a:t>
            </a:r>
            <a:endParaRPr lang="en-GB" sz="2000">
              <a:ea typeface="Calibri" panose="020F0502020204030204"/>
              <a:cs typeface="Calibri" panose="020F0502020204030204"/>
            </a:endParaRPr>
          </a:p>
          <a:p>
            <a:pPr>
              <a:lnSpc>
                <a:spcPts val="1243"/>
              </a:lnSpc>
            </a:pPr>
            <a:endParaRPr lang="en-GB" sz="2000">
              <a:ea typeface="Calibri" panose="020F0502020204030204"/>
              <a:cs typeface="Calibri" panose="020F0502020204030204"/>
            </a:endParaRPr>
          </a:p>
          <a:p>
            <a:pPr>
              <a:lnSpc>
                <a:spcPts val="1243"/>
              </a:lnSpc>
              <a:buFont typeface="Arial"/>
            </a:pPr>
            <a:r>
              <a:rPr lang="en-GB" sz="2000"/>
              <a:t>      information. </a:t>
            </a:r>
            <a:endParaRPr lang="en-GB" sz="2000">
              <a:ea typeface="Calibri"/>
              <a:cs typeface="Calibri"/>
            </a:endParaRPr>
          </a:p>
          <a:p>
            <a:pPr marL="257175" indent="-257175">
              <a:lnSpc>
                <a:spcPts val="1243"/>
              </a:lnSpc>
              <a:buFont typeface="Arial"/>
              <a:buChar char="•"/>
            </a:pPr>
            <a:endParaRPr lang="en-GB" sz="2000"/>
          </a:p>
          <a:p>
            <a:pPr marL="257175" indent="-257175">
              <a:lnSpc>
                <a:spcPts val="1243"/>
              </a:lnSpc>
              <a:buFont typeface="Arial"/>
              <a:buChar char="•"/>
            </a:pPr>
            <a:endParaRPr lang="en-GB" sz="2000"/>
          </a:p>
          <a:p>
            <a:pPr marL="257175" indent="-257175">
              <a:lnSpc>
                <a:spcPts val="1243"/>
              </a:lnSpc>
              <a:buFont typeface="Arial"/>
              <a:buChar char="•"/>
            </a:pPr>
            <a:r>
              <a:rPr lang="en-GB" sz="2000"/>
              <a:t> In care home many patients deal with dementia, they cannot use MS </a:t>
            </a:r>
          </a:p>
          <a:p>
            <a:pPr marL="257175" indent="-257175">
              <a:lnSpc>
                <a:spcPts val="1243"/>
              </a:lnSpc>
              <a:buFont typeface="Arial"/>
              <a:buChar char="•"/>
            </a:pPr>
            <a:endParaRPr lang="en-GB" sz="2000"/>
          </a:p>
          <a:p>
            <a:pPr>
              <a:lnSpc>
                <a:spcPts val="1243"/>
              </a:lnSpc>
            </a:pPr>
            <a:r>
              <a:rPr lang="en-GB" sz="2000"/>
              <a:t>     Teams independently. </a:t>
            </a:r>
          </a:p>
          <a:p>
            <a:pPr>
              <a:lnSpc>
                <a:spcPts val="1243"/>
              </a:lnSpc>
            </a:pPr>
            <a:endParaRPr lang="en-GB" sz="2000">
              <a:ea typeface="Calibri" panose="020F0502020204030204"/>
              <a:cs typeface="Calibri" panose="020F0502020204030204"/>
            </a:endParaRPr>
          </a:p>
          <a:p>
            <a:pPr marL="257175" indent="-257175">
              <a:lnSpc>
                <a:spcPct val="90000"/>
              </a:lnSpc>
              <a:spcBef>
                <a:spcPts val="750"/>
              </a:spcBef>
              <a:buFont typeface="Arial,Sans-Serif"/>
              <a:buChar char="•"/>
            </a:pPr>
            <a:r>
              <a:rPr lang="en-GB" sz="2000">
                <a:ea typeface="Calibri" panose="020F0502020204030204"/>
                <a:cs typeface="Calibri" panose="020F0502020204030204"/>
              </a:rPr>
              <a:t>Before introducing MS Teams in care home, it is essential to assess the digital readiness </a:t>
            </a:r>
            <a:r>
              <a:rPr lang="en-GB" sz="2000">
                <a:solidFill>
                  <a:schemeClr val="accent4"/>
                </a:solidFill>
                <a:ea typeface="Calibri" panose="020F0502020204030204"/>
                <a:cs typeface="Calibri" panose="020F0502020204030204"/>
              </a:rPr>
              <a:t>(</a:t>
            </a:r>
            <a:r>
              <a:rPr lang="en-GB" sz="2000">
                <a:solidFill>
                  <a:srgbClr val="0070C0"/>
                </a:solidFill>
                <a:ea typeface="Calibri" panose="020F0502020204030204"/>
                <a:cs typeface="Calibri" panose="020F0502020204030204"/>
              </a:rPr>
              <a:t>Kwan, et al,2025).</a:t>
            </a:r>
            <a:endParaRPr lang="en-GB" sz="2000">
              <a:solidFill>
                <a:srgbClr val="0070C0"/>
              </a:solidFill>
            </a:endParaRPr>
          </a:p>
          <a:p>
            <a:pPr>
              <a:lnSpc>
                <a:spcPts val="1243"/>
              </a:lnSpc>
            </a:pPr>
            <a:endParaRPr lang="en-GB" sz="2000">
              <a:ea typeface="Calibri" panose="020F0502020204030204"/>
              <a:cs typeface="Calibri" panose="020F0502020204030204"/>
            </a:endParaRPr>
          </a:p>
          <a:p>
            <a:pPr>
              <a:lnSpc>
                <a:spcPts val="1243"/>
              </a:lnSpc>
            </a:pPr>
            <a:endParaRPr lang="en-GB" sz="2000">
              <a:ea typeface="Calibri" panose="020F0502020204030204"/>
              <a:cs typeface="Calibri" panose="020F0502020204030204"/>
            </a:endParaRPr>
          </a:p>
          <a:p>
            <a:pPr>
              <a:lnSpc>
                <a:spcPts val="1243"/>
              </a:lnSpc>
            </a:pPr>
            <a:endParaRPr lang="en-GB">
              <a:ea typeface="Calibri" panose="020F0502020204030204"/>
              <a:cs typeface="Calibri" panose="020F0502020204030204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2B9976-57B6-2551-185F-1A5C5AA1FAA0}"/>
              </a:ext>
            </a:extLst>
          </p:cNvPr>
          <p:cNvSpPr txBox="1"/>
          <p:nvPr/>
        </p:nvSpPr>
        <p:spPr>
          <a:xfrm>
            <a:off x="443364" y="375250"/>
            <a:ext cx="5033512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700"/>
              <a:t>Limitations and issues. </a:t>
            </a:r>
          </a:p>
        </p:txBody>
      </p:sp>
    </p:spTree>
    <p:extLst>
      <p:ext uri="{BB962C8B-B14F-4D97-AF65-F5344CB8AC3E}">
        <p14:creationId xmlns:p14="http://schemas.microsoft.com/office/powerpoint/2010/main" val="9984292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591CE83-4276-2166-567B-6CB2C73A62F0}"/>
              </a:ext>
            </a:extLst>
          </p:cNvPr>
          <p:cNvSpPr txBox="1"/>
          <p:nvPr/>
        </p:nvSpPr>
        <p:spPr>
          <a:xfrm>
            <a:off x="236221" y="2061499"/>
            <a:ext cx="6890636" cy="394909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ts val="1243"/>
              </a:lnSpc>
            </a:pPr>
            <a:endParaRPr lang="en-GB" sz="2100">
              <a:ea typeface="Calibri"/>
              <a:cs typeface="Calibri"/>
            </a:endParaRPr>
          </a:p>
          <a:p>
            <a:pPr marL="342900" indent="-342900">
              <a:lnSpc>
                <a:spcPts val="1243"/>
              </a:lnSpc>
              <a:buFont typeface="Arial"/>
              <a:buChar char="•"/>
            </a:pPr>
            <a:r>
              <a:rPr lang="en-GB" sz="2100">
                <a:ea typeface="Calibri"/>
                <a:cs typeface="Calibri"/>
              </a:rPr>
              <a:t>Introducing of MS Teams in Sunrises residential care home</a:t>
            </a:r>
          </a:p>
          <a:p>
            <a:pPr marL="342900" indent="-342900">
              <a:lnSpc>
                <a:spcPts val="1243"/>
              </a:lnSpc>
              <a:buFont typeface="Arial"/>
              <a:buChar char="•"/>
            </a:pPr>
            <a:endParaRPr lang="en-GB" sz="2100">
              <a:ea typeface="Calibri"/>
              <a:cs typeface="Calibri"/>
            </a:endParaRPr>
          </a:p>
          <a:p>
            <a:pPr>
              <a:lnSpc>
                <a:spcPts val="1243"/>
              </a:lnSpc>
            </a:pPr>
            <a:r>
              <a:rPr lang="en-GB" sz="2100">
                <a:ea typeface="Calibri"/>
                <a:cs typeface="Calibri"/>
              </a:rPr>
              <a:t>      can improve the communication and teamwork.</a:t>
            </a:r>
            <a:endParaRPr lang="en-GB" sz="1350">
              <a:ea typeface="Calibri" panose="020F0502020204030204"/>
              <a:cs typeface="Calibri" panose="020F0502020204030204"/>
            </a:endParaRPr>
          </a:p>
          <a:p>
            <a:pPr marL="342900" indent="-342900">
              <a:lnSpc>
                <a:spcPts val="1243"/>
              </a:lnSpc>
              <a:buFont typeface="Arial"/>
              <a:buChar char="•"/>
            </a:pPr>
            <a:endParaRPr lang="en-GB" sz="2100">
              <a:ea typeface="Calibri"/>
              <a:cs typeface="Calibri"/>
            </a:endParaRPr>
          </a:p>
          <a:p>
            <a:pPr marL="342900" indent="-342900">
              <a:lnSpc>
                <a:spcPts val="1243"/>
              </a:lnSpc>
              <a:buFont typeface="Arial"/>
              <a:buChar char="•"/>
            </a:pPr>
            <a:endParaRPr lang="en-GB" sz="2100">
              <a:ea typeface="Calibri"/>
              <a:cs typeface="Calibri"/>
            </a:endParaRPr>
          </a:p>
          <a:p>
            <a:pPr marL="342900" indent="-342900">
              <a:lnSpc>
                <a:spcPts val="1243"/>
              </a:lnSpc>
              <a:buFont typeface="Arial"/>
              <a:buChar char="•"/>
            </a:pPr>
            <a:r>
              <a:rPr lang="en-GB" sz="2100">
                <a:ea typeface="Calibri"/>
                <a:cs typeface="Calibri"/>
              </a:rPr>
              <a:t>It can support virtual meetings and trainings.</a:t>
            </a:r>
          </a:p>
          <a:p>
            <a:pPr marL="342900" indent="-342900">
              <a:lnSpc>
                <a:spcPts val="1243"/>
              </a:lnSpc>
              <a:buFont typeface="Arial"/>
              <a:buChar char="•"/>
            </a:pPr>
            <a:endParaRPr lang="en-GB" sz="2100">
              <a:ea typeface="Calibri"/>
              <a:cs typeface="Calibri"/>
            </a:endParaRPr>
          </a:p>
          <a:p>
            <a:pPr marL="342900" indent="-342900">
              <a:lnSpc>
                <a:spcPts val="1243"/>
              </a:lnSpc>
              <a:buFont typeface="Arial"/>
              <a:buChar char="•"/>
            </a:pPr>
            <a:endParaRPr lang="en-GB" sz="2100">
              <a:ea typeface="Calibri"/>
              <a:cs typeface="Calibri"/>
            </a:endParaRPr>
          </a:p>
          <a:p>
            <a:pPr marL="342900" indent="-342900">
              <a:lnSpc>
                <a:spcPts val="1243"/>
              </a:lnSpc>
              <a:buFont typeface="Arial"/>
              <a:buChar char="•"/>
            </a:pPr>
            <a:r>
              <a:rPr lang="en-GB" sz="2100">
                <a:ea typeface="Calibri"/>
                <a:cs typeface="Calibri"/>
              </a:rPr>
              <a:t> It can make sharing information and update quicker.</a:t>
            </a:r>
          </a:p>
          <a:p>
            <a:pPr marL="342900" indent="-342900">
              <a:lnSpc>
                <a:spcPts val="1243"/>
              </a:lnSpc>
              <a:buFont typeface="Arial"/>
              <a:buChar char="•"/>
            </a:pPr>
            <a:endParaRPr lang="en-GB" sz="2100">
              <a:ea typeface="Calibri"/>
              <a:cs typeface="Calibri"/>
            </a:endParaRPr>
          </a:p>
          <a:p>
            <a:pPr marL="342900" indent="-342900">
              <a:lnSpc>
                <a:spcPts val="1243"/>
              </a:lnSpc>
              <a:buFont typeface="Arial"/>
              <a:buChar char="•"/>
            </a:pPr>
            <a:endParaRPr lang="en-GB" sz="2100">
              <a:ea typeface="Calibri"/>
              <a:cs typeface="Calibri"/>
            </a:endParaRPr>
          </a:p>
          <a:p>
            <a:pPr marL="342900" indent="-342900">
              <a:lnSpc>
                <a:spcPts val="1243"/>
              </a:lnSpc>
              <a:buFont typeface="Arial"/>
              <a:buChar char="•"/>
            </a:pPr>
            <a:r>
              <a:rPr lang="en-GB" sz="2100">
                <a:ea typeface="Calibri"/>
                <a:cs typeface="Calibri"/>
              </a:rPr>
              <a:t>Strengthens collaboration between staff, management and </a:t>
            </a:r>
          </a:p>
          <a:p>
            <a:pPr marL="342900" indent="-342900">
              <a:lnSpc>
                <a:spcPts val="1243"/>
              </a:lnSpc>
              <a:buFont typeface="Arial"/>
              <a:buChar char="•"/>
            </a:pPr>
            <a:endParaRPr lang="en-GB" sz="2100">
              <a:ea typeface="Calibri"/>
              <a:cs typeface="Calibri"/>
            </a:endParaRPr>
          </a:p>
          <a:p>
            <a:pPr>
              <a:lnSpc>
                <a:spcPts val="1243"/>
              </a:lnSpc>
            </a:pPr>
            <a:r>
              <a:rPr lang="en-GB" sz="2100">
                <a:ea typeface="Calibri"/>
                <a:cs typeface="Calibri"/>
              </a:rPr>
              <a:t>      families.</a:t>
            </a:r>
          </a:p>
          <a:p>
            <a:pPr marL="342900" indent="-342900">
              <a:lnSpc>
                <a:spcPts val="1243"/>
              </a:lnSpc>
              <a:buFont typeface="Arial"/>
              <a:buChar char="•"/>
            </a:pPr>
            <a:endParaRPr lang="en-GB" sz="2100">
              <a:ea typeface="Calibri"/>
              <a:cs typeface="Calibri"/>
            </a:endParaRPr>
          </a:p>
          <a:p>
            <a:pPr marL="342900" indent="-342900">
              <a:lnSpc>
                <a:spcPts val="1243"/>
              </a:lnSpc>
              <a:buFont typeface="Arial"/>
              <a:buChar char="•"/>
            </a:pPr>
            <a:endParaRPr lang="en-GB" sz="2100">
              <a:ea typeface="Calibri"/>
              <a:cs typeface="Calibri"/>
            </a:endParaRPr>
          </a:p>
          <a:p>
            <a:pPr marL="342900" indent="-342900">
              <a:lnSpc>
                <a:spcPts val="1243"/>
              </a:lnSpc>
              <a:buFont typeface="Arial"/>
              <a:buChar char="•"/>
            </a:pPr>
            <a:r>
              <a:rPr lang="en-GB" sz="2100">
                <a:ea typeface="Calibri"/>
                <a:cs typeface="Calibri"/>
              </a:rPr>
              <a:t>The benefits of using MS Teams depend on the staff's </a:t>
            </a:r>
          </a:p>
          <a:p>
            <a:pPr marL="342900" indent="-342900">
              <a:lnSpc>
                <a:spcPts val="1243"/>
              </a:lnSpc>
              <a:buFont typeface="Arial"/>
              <a:buChar char="•"/>
            </a:pPr>
            <a:endParaRPr lang="en-GB" sz="2100">
              <a:ea typeface="Calibri"/>
              <a:cs typeface="Calibri"/>
            </a:endParaRPr>
          </a:p>
          <a:p>
            <a:pPr>
              <a:lnSpc>
                <a:spcPts val="1243"/>
              </a:lnSpc>
            </a:pPr>
            <a:r>
              <a:rPr lang="en-GB" sz="2100">
                <a:ea typeface="Calibri"/>
                <a:cs typeface="Calibri"/>
              </a:rPr>
              <a:t>      digital skills.</a:t>
            </a:r>
          </a:p>
          <a:p>
            <a:pPr marL="342900" indent="-342900">
              <a:lnSpc>
                <a:spcPts val="1243"/>
              </a:lnSpc>
              <a:buFont typeface="Arial"/>
              <a:buChar char="•"/>
            </a:pPr>
            <a:endParaRPr lang="en-GB" sz="2100">
              <a:ea typeface="Calibri"/>
              <a:cs typeface="Calibri"/>
            </a:endParaRPr>
          </a:p>
          <a:p>
            <a:pPr>
              <a:lnSpc>
                <a:spcPts val="1243"/>
              </a:lnSpc>
            </a:pPr>
            <a:endParaRPr lang="en-GB" sz="2100">
              <a:ea typeface="Calibri"/>
              <a:cs typeface="Calibri"/>
            </a:endParaRPr>
          </a:p>
          <a:p>
            <a:pPr>
              <a:lnSpc>
                <a:spcPts val="1243"/>
              </a:lnSpc>
            </a:pPr>
            <a:r>
              <a:rPr lang="en-GB" sz="2100">
                <a:ea typeface="Calibri"/>
                <a:cs typeface="Calibri"/>
              </a:rPr>
              <a:t>   </a:t>
            </a:r>
          </a:p>
          <a:p>
            <a:pPr marL="342900" indent="-342900">
              <a:lnSpc>
                <a:spcPts val="1243"/>
              </a:lnSpc>
              <a:buFont typeface="Arial"/>
              <a:buChar char="•"/>
            </a:pPr>
            <a:endParaRPr lang="en-GB" sz="2100">
              <a:ea typeface="Calibri"/>
              <a:cs typeface="Calibri"/>
            </a:endParaRPr>
          </a:p>
          <a:p>
            <a:pPr>
              <a:lnSpc>
                <a:spcPts val="1243"/>
              </a:lnSpc>
            </a:pPr>
            <a:endParaRPr lang="en-GB" sz="2100">
              <a:ea typeface="Calibri"/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C876982-BC3E-1001-CE7A-590DACFE1579}"/>
              </a:ext>
            </a:extLst>
          </p:cNvPr>
          <p:cNvSpPr txBox="1"/>
          <p:nvPr/>
        </p:nvSpPr>
        <p:spPr>
          <a:xfrm>
            <a:off x="3291921" y="1216399"/>
            <a:ext cx="2010673" cy="53091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000"/>
              <a:t>Conclusion</a:t>
            </a:r>
            <a:endParaRPr lang="en-US" sz="30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8938E3F-D767-CD7F-7C7B-61A44DB71CBE}"/>
              </a:ext>
            </a:extLst>
          </p:cNvPr>
          <p:cNvSpPr txBox="1"/>
          <p:nvPr/>
        </p:nvSpPr>
        <p:spPr>
          <a:xfrm>
            <a:off x="2475493" y="3751623"/>
            <a:ext cx="4214003" cy="8673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 sz="1350"/>
          </a:p>
        </p:txBody>
      </p:sp>
      <p:pic>
        <p:nvPicPr>
          <p:cNvPr id="10" name="Picture 9" descr="A group of people in a circle&#10;&#10;AI-generated content may be incorrect.">
            <a:extLst>
              <a:ext uri="{FF2B5EF4-FFF2-40B4-BE49-F238E27FC236}">
                <a16:creationId xmlns:a16="http://schemas.microsoft.com/office/drawing/2014/main" id="{2ABD9239-5CFE-EFD8-7F0F-29CD289A63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893178" y="3164555"/>
            <a:ext cx="2248427" cy="2494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7548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58D7A7-60F1-5CA0-69E8-6B60D6DA0C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37FA5-5006-9582-4D71-C3A81AF1B9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8200" y="1972122"/>
            <a:ext cx="7974572" cy="3847654"/>
          </a:xfrm>
        </p:spPr>
        <p:txBody>
          <a:bodyPr vert="horz" lIns="68580" tIns="34290" rIns="68580" bIns="34290" rtlCol="0" anchor="t">
            <a:noAutofit/>
          </a:bodyPr>
          <a:lstStyle/>
          <a:p>
            <a:pPr marL="0" indent="0">
              <a:buNone/>
            </a:pPr>
            <a:r>
              <a:rPr lang="en-GB" sz="1900"/>
              <a:t>Foster, G. and Charnock , R. (2024) </a:t>
            </a:r>
            <a:r>
              <a:rPr lang="en-GB" sz="1900" i="1"/>
              <a:t>To make the most of Microsoft Teams for better patient care, users need to tackle some important issues or challenges</a:t>
            </a:r>
            <a:r>
              <a:rPr lang="en-GB" sz="1900"/>
              <a:t>. Available at: </a:t>
            </a:r>
            <a:r>
              <a:rPr lang="en-GB" sz="1900">
                <a:solidFill>
                  <a:srgbClr val="0070C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https://centricconsulting.com/blog/microsoft-teams-and-healthcare-lessons-learned-from-early-adopters/</a:t>
            </a:r>
            <a:r>
              <a:rPr lang="en-GB" sz="1900"/>
              <a:t> (accessed 27th Sep 2025).</a:t>
            </a:r>
            <a:endParaRPr lang="en-US"/>
          </a:p>
          <a:p>
            <a:pPr marL="0" indent="0">
              <a:buNone/>
            </a:pPr>
            <a:endParaRPr lang="en-GB" sz="2100"/>
          </a:p>
          <a:p>
            <a:pPr marL="0" indent="0">
              <a:buNone/>
            </a:pPr>
            <a:r>
              <a:rPr lang="en-GB" sz="2100"/>
              <a:t>Kwan, B., Dickins, M., Batchelor, F., Williams, S., Hwang, K., Fulford, K., Walsh, T., Jakupovic, H. and Davison, T.(2025) 'Digital readiness of the in‐home aged care workforce: A latent profile analysis', Australasian Journal on Ageing, 44(1), p.e70010.</a:t>
            </a:r>
            <a:r>
              <a:rPr lang="en-GB" sz="1800"/>
              <a:t> </a:t>
            </a:r>
            <a:endParaRPr lang="en-GB" sz="21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1800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05199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6E0DEB-AE4A-DACD-3EBB-97D600D841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750988"/>
            <a:ext cx="7886700" cy="4462259"/>
          </a:xfrm>
        </p:spPr>
        <p:txBody>
          <a:bodyPr vert="horz" lIns="68580" tIns="34290" rIns="68580" bIns="34290" rtlCol="0" anchor="t">
            <a:normAutofit fontScale="92500"/>
          </a:bodyPr>
          <a:lstStyle/>
          <a:p>
            <a:endParaRPr lang="en-GB"/>
          </a:p>
          <a:p>
            <a:r>
              <a:rPr lang="en-GB" sz="3300">
                <a:ea typeface="Calibri"/>
                <a:cs typeface="Calibri"/>
              </a:rPr>
              <a:t>References (Cont.)</a:t>
            </a:r>
          </a:p>
          <a:p>
            <a:endParaRPr lang="en-GB" sz="210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2100">
                <a:ea typeface="Calibri"/>
                <a:cs typeface="Calibri"/>
              </a:rPr>
              <a:t>NHS England(2023)Microsoft Teams and remote working. Available at: https://www.england.nhs.uk&gt;long_read&gt;microsoft-teams (accessed 26th Sep 2025).</a:t>
            </a:r>
            <a:endParaRPr lang="en-GB"/>
          </a:p>
          <a:p>
            <a:pPr marL="0" indent="0">
              <a:buNone/>
            </a:pPr>
            <a:r>
              <a:rPr lang="en-GB" sz="2100"/>
              <a:t>Foster, G. and Charnock , R. (2024) </a:t>
            </a:r>
            <a:r>
              <a:rPr lang="en-GB" sz="2100" i="1"/>
              <a:t>To make the most of Microsoft Teams for better patient care, users need to tackle some important issues or challenges</a:t>
            </a:r>
            <a:r>
              <a:rPr lang="en-GB" sz="2100"/>
              <a:t>. Available at: </a:t>
            </a:r>
            <a:r>
              <a:rPr lang="en-GB" sz="2100">
                <a:solidFill>
                  <a:srgbClr val="0070C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https://centricconsulting.com/blog/microsoft-teams-and-healthcare-lessons-learned-from-early-adopters/</a:t>
            </a:r>
            <a:r>
              <a:rPr lang="en-GB" sz="2100"/>
              <a:t> (accessed  27th Sep 2025).</a:t>
            </a:r>
            <a:endParaRPr lang="en-US" sz="210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004375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C368DC8-1071-43CA-33B5-71E158208D96}"/>
              </a:ext>
            </a:extLst>
          </p:cNvPr>
          <p:cNvSpPr txBox="1"/>
          <p:nvPr/>
        </p:nvSpPr>
        <p:spPr>
          <a:xfrm>
            <a:off x="468522" y="1127243"/>
            <a:ext cx="8267700" cy="53091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000">
                <a:ea typeface="Calibri"/>
                <a:cs typeface="Calibri"/>
              </a:rPr>
              <a:t>Thank you for listening. Do you have any questions?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7C178C1-12E0-CB99-723B-A5333F019A85}"/>
              </a:ext>
            </a:extLst>
          </p:cNvPr>
          <p:cNvSpPr txBox="1"/>
          <p:nvPr/>
        </p:nvSpPr>
        <p:spPr>
          <a:xfrm>
            <a:off x="1446659" y="1924561"/>
            <a:ext cx="6019800" cy="43858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>
                <a:ea typeface="Calibri"/>
                <a:cs typeface="Calibri"/>
              </a:rPr>
              <a:t>Presented by Razwana </a:t>
            </a:r>
            <a:r>
              <a:rPr lang="en-GB" sz="2400" b="1" err="1">
                <a:ea typeface="Calibri"/>
                <a:cs typeface="Calibri"/>
              </a:rPr>
              <a:t>Iftkhar</a:t>
            </a:r>
            <a:r>
              <a:rPr lang="en-GB" sz="2400" b="1">
                <a:ea typeface="Calibri"/>
                <a:cs typeface="Calibri"/>
              </a:rPr>
              <a:t> (2511282)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831DE94-0910-4D0F-31F5-E12D25250BD1}"/>
              </a:ext>
            </a:extLst>
          </p:cNvPr>
          <p:cNvSpPr txBox="1"/>
          <p:nvPr/>
        </p:nvSpPr>
        <p:spPr>
          <a:xfrm>
            <a:off x="1988398" y="3743882"/>
            <a:ext cx="3345180" cy="2743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 sz="1350"/>
          </a:p>
        </p:txBody>
      </p:sp>
      <p:pic>
        <p:nvPicPr>
          <p:cNvPr id="8" name="Picture 7" descr="A blue and green logo&#10;&#10;AI-generated content may be incorrect.">
            <a:extLst>
              <a:ext uri="{FF2B5EF4-FFF2-40B4-BE49-F238E27FC236}">
                <a16:creationId xmlns:a16="http://schemas.microsoft.com/office/drawing/2014/main" id="{CFAE80C4-296F-89DB-8EF4-5CCBDB4A36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836702" y="4124325"/>
            <a:ext cx="2008556" cy="1405890"/>
          </a:xfrm>
          <a:prstGeom prst="rect">
            <a:avLst/>
          </a:prstGeom>
        </p:spPr>
      </p:pic>
      <p:pic>
        <p:nvPicPr>
          <p:cNvPr id="13" name="Picture 12" descr="A orange and white speech bubble with white text&#10;&#10;AI-generated content may be incorrect.">
            <a:extLst>
              <a:ext uri="{FF2B5EF4-FFF2-40B4-BE49-F238E27FC236}">
                <a16:creationId xmlns:a16="http://schemas.microsoft.com/office/drawing/2014/main" id="{27816B44-5B19-1ECF-B470-6DABC3B1DD0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1829515" y="2611993"/>
            <a:ext cx="4479131" cy="3272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4332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Video 4" descr="People Discussing">
            <a:extLst>
              <a:ext uri="{FF2B5EF4-FFF2-40B4-BE49-F238E27FC236}">
                <a16:creationId xmlns:a16="http://schemas.microsoft.com/office/drawing/2014/main" id="{7E1824D3-563A-9572-A50F-A51CF461BD6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t="284" r="1" b="1"/>
          <a:stretch>
            <a:fillRect/>
          </a:stretch>
        </p:blipFill>
        <p:spPr>
          <a:xfrm>
            <a:off x="3" y="857233"/>
            <a:ext cx="9143998" cy="514351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4EA8F8B-1C42-1CCA-A467-57C9BA7CB6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05" y="1403923"/>
            <a:ext cx="4089397" cy="2796461"/>
          </a:xfrm>
        </p:spPr>
        <p:txBody>
          <a:bodyPr anchor="t">
            <a:normAutofit fontScale="90000"/>
          </a:bodyPr>
          <a:lstStyle/>
          <a:p>
            <a:pPr algn="r"/>
            <a:r>
              <a:rPr lang="en-GB" sz="3900">
                <a:solidFill>
                  <a:srgbClr val="FFFFFF"/>
                </a:solidFill>
              </a:rPr>
              <a:t>Impact of Limited Digital Literacy Among Staff in Residential Care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D8A910A-A483-583B-0287-97F7DB0AA6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4292" y="4329163"/>
            <a:ext cx="4087109" cy="1124905"/>
          </a:xfrm>
        </p:spPr>
        <p:txBody>
          <a:bodyPr anchor="b">
            <a:normAutofit fontScale="70000" lnSpcReduction="20000"/>
          </a:bodyPr>
          <a:lstStyle/>
          <a:p>
            <a:pPr algn="r"/>
            <a:r>
              <a:rPr lang="en-GB" sz="975">
                <a:solidFill>
                  <a:srgbClr val="FFFFFF"/>
                </a:solidFill>
              </a:rPr>
              <a:t>Sunrise Residential Care Home – Effects on Care Delivery, Communication, and Teamwork</a:t>
            </a:r>
          </a:p>
          <a:p>
            <a:pPr algn="r"/>
            <a:r>
              <a:rPr lang="en-GB" sz="975">
                <a:solidFill>
                  <a:srgbClr val="FFFFFF"/>
                </a:solidFill>
              </a:rPr>
              <a:t>Presented by: Azra Habib</a:t>
            </a:r>
          </a:p>
          <a:p>
            <a:pPr algn="r"/>
            <a:r>
              <a:rPr lang="en-GB" sz="975">
                <a:solidFill>
                  <a:srgbClr val="FFFFFF"/>
                </a:solidFill>
              </a:rPr>
              <a:t>Date: 11/10/2025</a:t>
            </a:r>
          </a:p>
          <a:p>
            <a:pPr algn="r"/>
            <a:r>
              <a:rPr lang="en-GB" sz="975">
                <a:solidFill>
                  <a:srgbClr val="FFFFFF"/>
                </a:solidFill>
              </a:rPr>
              <a:t>Student number: 2507358</a:t>
            </a:r>
          </a:p>
        </p:txBody>
      </p:sp>
    </p:spTree>
    <p:extLst>
      <p:ext uri="{BB962C8B-B14F-4D97-AF65-F5344CB8AC3E}">
        <p14:creationId xmlns:p14="http://schemas.microsoft.com/office/powerpoint/2010/main" val="757322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3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91CE9B-E580-5641-788C-EA1AFBFA05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357" y="2057399"/>
            <a:ext cx="2654450" cy="3223260"/>
          </a:xfr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en-US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Context &amp; Overview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86FEF7-C763-410A-A6C1-7529D88906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93639" y="2057399"/>
            <a:ext cx="4597502" cy="3223260"/>
          </a:xfrm>
        </p:spPr>
        <p:txBody>
          <a:bodyPr vert="horz" lIns="68580" tIns="34290" rIns="68580" bIns="34290" rtlCol="0"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en-US" sz="1275"/>
              <a:t> Sunrise has ~35 residents with complex needs (dementia, mobility, chronic conditions)</a:t>
            </a:r>
          </a:p>
          <a:p>
            <a:pPr>
              <a:lnSpc>
                <a:spcPct val="110000"/>
              </a:lnSpc>
            </a:pPr>
            <a:r>
              <a:rPr lang="en-US" sz="1275"/>
              <a:t> Staff team: care workers, nurses, admin, visiting professionals</a:t>
            </a:r>
          </a:p>
          <a:p>
            <a:pPr>
              <a:lnSpc>
                <a:spcPct val="110000"/>
              </a:lnSpc>
            </a:pPr>
            <a:r>
              <a:rPr lang="en-US" sz="1275"/>
              <a:t> Microsoft 365 suite introduced to improve care</a:t>
            </a:r>
          </a:p>
          <a:p>
            <a:pPr>
              <a:lnSpc>
                <a:spcPct val="110000"/>
              </a:lnSpc>
            </a:pPr>
            <a:r>
              <a:rPr lang="en-US" sz="1275"/>
              <a:t> Staff confidence in digital tools varies</a:t>
            </a:r>
          </a:p>
          <a:p>
            <a:pPr>
              <a:lnSpc>
                <a:spcPct val="110000"/>
              </a:lnSpc>
            </a:pPr>
            <a:r>
              <a:rPr lang="en-US" sz="1275"/>
              <a:t> This presentation explores:</a:t>
            </a:r>
          </a:p>
          <a:p>
            <a:pPr>
              <a:lnSpc>
                <a:spcPct val="110000"/>
              </a:lnSpc>
            </a:pPr>
            <a:r>
              <a:rPr lang="en-US" sz="1275"/>
              <a:t>  - Care delivery impact</a:t>
            </a:r>
          </a:p>
          <a:p>
            <a:pPr>
              <a:lnSpc>
                <a:spcPct val="110000"/>
              </a:lnSpc>
            </a:pPr>
            <a:r>
              <a:rPr lang="en-US" sz="1275"/>
              <a:t>  - Communication challenges</a:t>
            </a:r>
          </a:p>
          <a:p>
            <a:pPr>
              <a:lnSpc>
                <a:spcPct val="110000"/>
              </a:lnSpc>
            </a:pPr>
            <a:r>
              <a:rPr lang="en-US" sz="1275"/>
              <a:t>  - Teamwork effects</a:t>
            </a:r>
          </a:p>
          <a:p>
            <a:pPr>
              <a:lnSpc>
                <a:spcPct val="110000"/>
              </a:lnSpc>
            </a:pPr>
            <a:r>
              <a:rPr lang="en-US" sz="1275"/>
              <a:t>  - Solutions</a:t>
            </a:r>
          </a:p>
        </p:txBody>
      </p:sp>
    </p:spTree>
    <p:extLst>
      <p:ext uri="{BB962C8B-B14F-4D97-AF65-F5344CB8AC3E}">
        <p14:creationId xmlns:p14="http://schemas.microsoft.com/office/powerpoint/2010/main" val="6316638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24F4F6-37EF-B6EA-6C32-EAA598A47F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686" y="1460641"/>
            <a:ext cx="3132383" cy="786926"/>
          </a:xfrm>
        </p:spPr>
        <p:txBody>
          <a:bodyPr vert="horz" lIns="68580" tIns="34290" rIns="68580" bIns="34290" rtlCol="0" anchor="t">
            <a:normAutofit/>
          </a:bodyPr>
          <a:lstStyle/>
          <a:p>
            <a:r>
              <a:rPr lang="en-US" sz="1875"/>
              <a:t>What is Digital Literacy in Health &amp; Care?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B76FCC-29CA-8D49-7CD2-EA09EEDDF5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88686" y="2369049"/>
            <a:ext cx="3129159" cy="2587960"/>
          </a:xfrm>
        </p:spPr>
        <p:txBody>
          <a:bodyPr vert="horz" lIns="68580" tIns="34290" rIns="68580" bIns="34290" rtlCol="0" anchor="t">
            <a:normAutofit fontScale="77500" lnSpcReduction="20000"/>
          </a:bodyPr>
          <a:lstStyle/>
          <a:p>
            <a:r>
              <a:rPr lang="en-US"/>
              <a:t> Ability to confidently and safely use digital tools in care settings</a:t>
            </a:r>
          </a:p>
          <a:p>
            <a:r>
              <a:rPr lang="en-US"/>
              <a:t> Includes: care records, Teams, SharePoint, mobile apps, data protection</a:t>
            </a:r>
          </a:p>
          <a:p>
            <a:r>
              <a:rPr lang="en-US"/>
              <a:t> Enables better coordination, faster decisions, accountability, safety</a:t>
            </a:r>
          </a:p>
        </p:txBody>
      </p:sp>
      <p:pic>
        <p:nvPicPr>
          <p:cNvPr id="5" name="Picture 4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DBC05340-8C71-4E71-8134-9CDB0FC8A8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683188" y="1461437"/>
            <a:ext cx="3495572" cy="3495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67124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halkboard with text on it next to a pair of books&#10;&#10;Description automatically generated">
            <a:extLst>
              <a:ext uri="{FF2B5EF4-FFF2-40B4-BE49-F238E27FC236}">
                <a16:creationId xmlns:a16="http://schemas.microsoft.com/office/drawing/2014/main" id="{9D2A19F6-4A3C-2999-A2A5-0C32FDD47B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9091" t="8655" b="13569"/>
          <a:stretch>
            <a:fillRect/>
          </a:stretch>
        </p:blipFill>
        <p:spPr>
          <a:xfrm>
            <a:off x="229" y="857253"/>
            <a:ext cx="9143771" cy="51434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E3A2192-31E5-B100-7F8C-09FE2D9736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7566" y="1460641"/>
            <a:ext cx="5111798" cy="786926"/>
          </a:xfrm>
          <a:solidFill>
            <a:schemeClr val="tx1"/>
          </a:solidFill>
        </p:spPr>
        <p:txBody>
          <a:bodyPr vert="horz" lIns="68580" tIns="34290" rIns="68580" bIns="34290" rtlCol="0" anchor="t">
            <a:normAutofit fontScale="90000"/>
          </a:bodyPr>
          <a:lstStyle/>
          <a:p>
            <a:r>
              <a:rPr lang="en-US" dirty="0">
                <a:solidFill>
                  <a:srgbClr val="FFFFFE"/>
                </a:solidFill>
              </a:rPr>
              <a:t>Evidence of Digital Literacy Gaps in Staff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C2A33F-E442-E40E-50CD-367AAE6020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47566" y="2369050"/>
            <a:ext cx="5111798" cy="3015950"/>
          </a:xfrm>
          <a:solidFill>
            <a:schemeClr val="tx1"/>
          </a:solidFill>
        </p:spPr>
        <p:txBody>
          <a:bodyPr vert="horz" lIns="68580" tIns="34290" rIns="68580" bIns="34290" rtlCol="0" anchor="t">
            <a:normAutofit fontScale="92500"/>
          </a:bodyPr>
          <a:lstStyle/>
          <a:p>
            <a:pPr>
              <a:buClr>
                <a:srgbClr val="D0AD81"/>
              </a:buClr>
            </a:pPr>
            <a:r>
              <a:rPr lang="en-US" dirty="0">
                <a:solidFill>
                  <a:srgbClr val="FFFFFE"/>
                </a:solidFill>
              </a:rPr>
              <a:t> 53% of care workers lack digital confidence (KCL, 2023)</a:t>
            </a:r>
          </a:p>
          <a:p>
            <a:pPr>
              <a:buClr>
                <a:srgbClr val="D0AD81"/>
              </a:buClr>
            </a:pPr>
            <a:r>
              <a:rPr lang="en-US" dirty="0">
                <a:solidFill>
                  <a:srgbClr val="FFFFFE"/>
                </a:solidFill>
              </a:rPr>
              <a:t> Barriers: lack of training, fear, complex systems</a:t>
            </a:r>
          </a:p>
          <a:p>
            <a:pPr>
              <a:buClr>
                <a:srgbClr val="D0AD81"/>
              </a:buClr>
            </a:pPr>
            <a:r>
              <a:rPr lang="en-US" dirty="0">
                <a:solidFill>
                  <a:srgbClr val="FFFFFE"/>
                </a:solidFill>
              </a:rPr>
              <a:t> Outcomes: low adoption, fragmented data, slow communication</a:t>
            </a:r>
          </a:p>
          <a:p>
            <a:pPr>
              <a:buClr>
                <a:srgbClr val="D0AD81"/>
              </a:buClr>
            </a:pPr>
            <a:r>
              <a:rPr lang="en-US" dirty="0">
                <a:solidFill>
                  <a:srgbClr val="FFFFFE"/>
                </a:solidFill>
              </a:rPr>
              <a:t> Sources: Kuek &amp; </a:t>
            </a:r>
            <a:r>
              <a:rPr lang="en-US" dirty="0" err="1">
                <a:solidFill>
                  <a:srgbClr val="FFFFFE"/>
                </a:solidFill>
              </a:rPr>
              <a:t>Hakkennes</a:t>
            </a:r>
            <a:r>
              <a:rPr lang="en-US" dirty="0">
                <a:solidFill>
                  <a:srgbClr val="FFFFFE"/>
                </a:solidFill>
              </a:rPr>
              <a:t> (2020), Skills for Care (2022), Frontiers (2023)</a:t>
            </a:r>
          </a:p>
        </p:txBody>
      </p:sp>
    </p:spTree>
    <p:extLst>
      <p:ext uri="{BB962C8B-B14F-4D97-AF65-F5344CB8AC3E}">
        <p14:creationId xmlns:p14="http://schemas.microsoft.com/office/powerpoint/2010/main" val="215669226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lose-up of a file folder&#10;&#10;Description automatically generated">
            <a:extLst>
              <a:ext uri="{FF2B5EF4-FFF2-40B4-BE49-F238E27FC236}">
                <a16:creationId xmlns:a16="http://schemas.microsoft.com/office/drawing/2014/main" id="{8A8ED0DD-4187-BEEF-744D-90705E039D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9091" t="17186"/>
          <a:stretch>
            <a:fillRect/>
          </a:stretch>
        </p:blipFill>
        <p:spPr>
          <a:xfrm>
            <a:off x="2" y="857257"/>
            <a:ext cx="9143771" cy="51434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DABCBB4-7966-5800-D2A4-A62C7F2A6A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7566" y="1460641"/>
            <a:ext cx="5111798" cy="786926"/>
          </a:xfrm>
          <a:solidFill>
            <a:schemeClr val="tx1"/>
          </a:solidFill>
        </p:spPr>
        <p:txBody>
          <a:bodyPr vert="horz" lIns="68580" tIns="34290" rIns="68580" bIns="34290" rtlCol="0" anchor="t">
            <a:normAutofit fontScale="90000"/>
          </a:bodyPr>
          <a:lstStyle/>
          <a:p>
            <a:r>
              <a:rPr lang="en-US" dirty="0">
                <a:solidFill>
                  <a:srgbClr val="FFFFFE"/>
                </a:solidFill>
              </a:rPr>
              <a:t>Impact on Care Delivery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90F976-4721-F586-2E2E-9DD7289832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47566" y="2369050"/>
            <a:ext cx="5111798" cy="3015950"/>
          </a:xfrm>
          <a:solidFill>
            <a:schemeClr val="tx1"/>
          </a:solidFill>
        </p:spPr>
        <p:txBody>
          <a:bodyPr vert="horz" lIns="68580" tIns="34290" rIns="68580" bIns="34290" rtlCol="0" anchor="t">
            <a:normAutofit/>
          </a:bodyPr>
          <a:lstStyle/>
          <a:p>
            <a:pPr marL="0">
              <a:buClr>
                <a:srgbClr val="9D7F4F"/>
              </a:buClr>
            </a:pPr>
            <a:r>
              <a:rPr lang="en-US" dirty="0">
                <a:solidFill>
                  <a:srgbClr val="FFFFFE"/>
                </a:solidFill>
              </a:rPr>
              <a:t>• Delays in documentation = errors, outdated info</a:t>
            </a:r>
          </a:p>
          <a:p>
            <a:pPr marL="0">
              <a:buClr>
                <a:srgbClr val="9D7F4F"/>
              </a:buClr>
            </a:pPr>
            <a:r>
              <a:rPr lang="en-US" dirty="0">
                <a:solidFill>
                  <a:srgbClr val="FFFFFE"/>
                </a:solidFill>
              </a:rPr>
              <a:t>• Underuse of monitoring tools</a:t>
            </a:r>
          </a:p>
          <a:p>
            <a:pPr marL="0">
              <a:buClr>
                <a:srgbClr val="9D7F4F"/>
              </a:buClr>
            </a:pPr>
            <a:r>
              <a:rPr lang="en-US" dirty="0">
                <a:solidFill>
                  <a:srgbClr val="FFFFFE"/>
                </a:solidFill>
              </a:rPr>
              <a:t>• Missed updates is a possibility which may lead to  poor decision-making</a:t>
            </a:r>
          </a:p>
          <a:p>
            <a:pPr marL="0">
              <a:buClr>
                <a:srgbClr val="9D7F4F"/>
              </a:buClr>
            </a:pPr>
            <a:r>
              <a:rPr lang="en-US" dirty="0">
                <a:solidFill>
                  <a:srgbClr val="FFFFFE"/>
                </a:solidFill>
              </a:rPr>
              <a:t>• Outcomes: medication errors, missed appointments, inefficiency</a:t>
            </a:r>
          </a:p>
        </p:txBody>
      </p:sp>
    </p:spTree>
    <p:extLst>
      <p:ext uri="{BB962C8B-B14F-4D97-AF65-F5344CB8AC3E}">
        <p14:creationId xmlns:p14="http://schemas.microsoft.com/office/powerpoint/2010/main" val="376538894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1CE660-E5A7-001D-B641-D2D0FC2F2E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685" y="1460640"/>
            <a:ext cx="7202456" cy="786926"/>
          </a:xfrm>
        </p:spPr>
        <p:txBody>
          <a:bodyPr vert="horz" lIns="68580" tIns="34290" rIns="68580" bIns="34290" rtlCol="0" anchor="t">
            <a:normAutofit fontScale="90000"/>
          </a:bodyPr>
          <a:lstStyle/>
          <a:p>
            <a:r>
              <a:rPr lang="en-US"/>
              <a:t>Effects on Communication &amp; Coordination</a:t>
            </a:r>
          </a:p>
        </p:txBody>
      </p:sp>
      <p:graphicFrame>
        <p:nvGraphicFramePr>
          <p:cNvPr id="5" name="Text Placeholder 2">
            <a:extLst>
              <a:ext uri="{FF2B5EF4-FFF2-40B4-BE49-F238E27FC236}">
                <a16:creationId xmlns:a16="http://schemas.microsoft.com/office/drawing/2014/main" id="{A138013E-614A-2EC5-8A26-7F7AC489BD43}"/>
              </a:ext>
            </a:extLst>
          </p:cNvPr>
          <p:cNvGraphicFramePr/>
          <p:nvPr/>
        </p:nvGraphicFramePr>
        <p:xfrm>
          <a:off x="1088232" y="2605873"/>
          <a:ext cx="7203281" cy="27924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5947566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AC67FB-4BFB-AA9E-DA30-2F0EC41C08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685" y="2584535"/>
            <a:ext cx="2454070" cy="2005649"/>
          </a:xfrm>
        </p:spPr>
        <p:txBody>
          <a:bodyPr vert="horz" lIns="68580" tIns="34290" rIns="68580" bIns="34290" rtlCol="0" anchor="t">
            <a:normAutofit/>
          </a:bodyPr>
          <a:lstStyle/>
          <a:p>
            <a:r>
              <a:rPr lang="en-US"/>
              <a:t>Digital Literacy as a Central Hub</a:t>
            </a:r>
          </a:p>
        </p:txBody>
      </p:sp>
      <p:graphicFrame>
        <p:nvGraphicFramePr>
          <p:cNvPr id="39" name="Text Placeholder 2">
            <a:extLst>
              <a:ext uri="{FF2B5EF4-FFF2-40B4-BE49-F238E27FC236}">
                <a16:creationId xmlns:a16="http://schemas.microsoft.com/office/drawing/2014/main" id="{2FA651C5-D8B9-2379-4132-752C61755E46}"/>
              </a:ext>
            </a:extLst>
          </p:cNvPr>
          <p:cNvGraphicFramePr/>
          <p:nvPr/>
        </p:nvGraphicFramePr>
        <p:xfrm>
          <a:off x="3856435" y="1459706"/>
          <a:ext cx="4435078" cy="34778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2404354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FEDC7F-65E9-5B2F-2E75-42A03E32FC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685" y="2584535"/>
            <a:ext cx="2454070" cy="2005649"/>
          </a:xfrm>
        </p:spPr>
        <p:txBody>
          <a:bodyPr vert="horz" lIns="68580" tIns="34290" rIns="68580" bIns="34290" rtlCol="0" anchor="t">
            <a:normAutofit/>
          </a:bodyPr>
          <a:lstStyle/>
          <a:p>
            <a:r>
              <a:rPr lang="en-US"/>
              <a:t>Sunrise Example Scenarios</a:t>
            </a:r>
          </a:p>
        </p:txBody>
      </p:sp>
      <p:graphicFrame>
        <p:nvGraphicFramePr>
          <p:cNvPr id="5" name="Text Placeholder 2">
            <a:extLst>
              <a:ext uri="{FF2B5EF4-FFF2-40B4-BE49-F238E27FC236}">
                <a16:creationId xmlns:a16="http://schemas.microsoft.com/office/drawing/2014/main" id="{70C6FC1D-4082-9B25-C257-B287633B5231}"/>
              </a:ext>
            </a:extLst>
          </p:cNvPr>
          <p:cNvGraphicFramePr/>
          <p:nvPr/>
        </p:nvGraphicFramePr>
        <p:xfrm>
          <a:off x="3856435" y="1459706"/>
          <a:ext cx="4435078" cy="34778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6639671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57B7C7-197B-C24D-184D-D71CBF870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685" y="1460640"/>
            <a:ext cx="7202456" cy="786926"/>
          </a:xfrm>
        </p:spPr>
        <p:txBody>
          <a:bodyPr vert="horz" lIns="68580" tIns="34290" rIns="68580" bIns="34290" rtlCol="0" anchor="t">
            <a:normAutofit fontScale="90000"/>
          </a:bodyPr>
          <a:lstStyle/>
          <a:p>
            <a:r>
              <a:rPr lang="en-US"/>
              <a:t>Solutions – Improving Digital Skills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7C82F4-84D0-F60F-DAF8-B7E8C81ACB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88685" y="2369051"/>
            <a:ext cx="4502261" cy="2587960"/>
          </a:xfrm>
        </p:spPr>
        <p:txBody>
          <a:bodyPr vert="horz" lIns="68580" tIns="34290" rIns="68580" bIns="34290" rtlCol="0" anchor="t">
            <a:normAutofit fontScale="77500" lnSpcReduction="20000"/>
          </a:bodyPr>
          <a:lstStyle/>
          <a:p>
            <a:r>
              <a:rPr lang="en-US"/>
              <a:t> Assess skills baseline: surveys + observations</a:t>
            </a:r>
          </a:p>
          <a:p>
            <a:r>
              <a:rPr lang="en-US"/>
              <a:t> Tailored, role-based training (e.g. Teams, care plans)</a:t>
            </a:r>
          </a:p>
          <a:p>
            <a:r>
              <a:rPr lang="en-US"/>
              <a:t> Peer learning and digital champions</a:t>
            </a:r>
          </a:p>
          <a:p>
            <a:r>
              <a:rPr lang="en-US"/>
              <a:t>Guides, cheat sheets, safe space to learn</a:t>
            </a:r>
          </a:p>
          <a:p>
            <a:r>
              <a:rPr lang="en-US"/>
              <a:t> Protected training time + leadership engagement</a:t>
            </a:r>
          </a:p>
          <a:p>
            <a:r>
              <a:rPr lang="en-US"/>
              <a:t> Celebrate progress</a:t>
            </a:r>
          </a:p>
        </p:txBody>
      </p:sp>
      <p:pic>
        <p:nvPicPr>
          <p:cNvPr id="5" name="Picture 4" descr="A light bulb with a light on&#10;&#10;Description automatically generated">
            <a:extLst>
              <a:ext uri="{FF2B5EF4-FFF2-40B4-BE49-F238E27FC236}">
                <a16:creationId xmlns:a16="http://schemas.microsoft.com/office/drawing/2014/main" id="{286C13E5-B02C-F862-61A9-1B4830655A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7203" r="16489" b="5"/>
          <a:stretch>
            <a:fillRect/>
          </a:stretch>
        </p:blipFill>
        <p:spPr>
          <a:xfrm>
            <a:off x="6096567" y="2487932"/>
            <a:ext cx="2071779" cy="2343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07668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17BE0B-5F2E-91B7-DA4A-3042559A01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685" y="1460640"/>
            <a:ext cx="7202456" cy="786926"/>
          </a:xfrm>
        </p:spPr>
        <p:txBody>
          <a:bodyPr vert="horz" lIns="68580" tIns="34290" rIns="68580" bIns="34290" rtlCol="0" anchor="t">
            <a:normAutofit fontScale="90000"/>
          </a:bodyPr>
          <a:lstStyle/>
          <a:p>
            <a:r>
              <a:rPr lang="en-US"/>
              <a:t>Sunrise Digital Skills Plan (Example)</a:t>
            </a:r>
          </a:p>
        </p:txBody>
      </p:sp>
      <p:graphicFrame>
        <p:nvGraphicFramePr>
          <p:cNvPr id="5" name="Text Placeholder 2">
            <a:extLst>
              <a:ext uri="{FF2B5EF4-FFF2-40B4-BE49-F238E27FC236}">
                <a16:creationId xmlns:a16="http://schemas.microsoft.com/office/drawing/2014/main" id="{280C3E64-8866-899F-A800-598C87C61181}"/>
              </a:ext>
            </a:extLst>
          </p:cNvPr>
          <p:cNvGraphicFramePr/>
          <p:nvPr/>
        </p:nvGraphicFramePr>
        <p:xfrm>
          <a:off x="1088232" y="2605873"/>
          <a:ext cx="7203281" cy="27924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9193167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732325-400E-60BB-9301-AFD4CFF20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685" y="1460641"/>
            <a:ext cx="2647618" cy="786926"/>
          </a:xfrm>
        </p:spPr>
        <p:txBody>
          <a:bodyPr vert="horz" lIns="68580" tIns="34290" rIns="68580" bIns="34290" rtlCol="0" anchor="t">
            <a:normAutofit/>
          </a:bodyPr>
          <a:lstStyle/>
          <a:p>
            <a:r>
              <a:rPr lang="en-US" sz="2250"/>
              <a:t>Resources &amp; Further Reading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FB86D9-B365-6497-2CD4-6D4378317E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88686" y="2369049"/>
            <a:ext cx="2644892" cy="2587960"/>
          </a:xfrm>
        </p:spPr>
        <p:txBody>
          <a:bodyPr vert="horz" lIns="68580" tIns="34290" rIns="68580" bIns="34290" rtlCol="0" anchor="t">
            <a:normAutofit/>
          </a:bodyPr>
          <a:lstStyle/>
          <a:p>
            <a:pPr>
              <a:lnSpc>
                <a:spcPct val="110000"/>
              </a:lnSpc>
            </a:pPr>
            <a:r>
              <a:rPr lang="en-US" sz="1050"/>
              <a:t>?? Studies:</a:t>
            </a:r>
          </a:p>
          <a:p>
            <a:pPr>
              <a:lnSpc>
                <a:spcPct val="110000"/>
              </a:lnSpc>
            </a:pPr>
            <a:r>
              <a:rPr lang="en-US" sz="1050"/>
              <a:t>• Kuek &amp; Hakkennes (2020), Frontiers (2023)</a:t>
            </a:r>
          </a:p>
          <a:p>
            <a:pPr>
              <a:lnSpc>
                <a:spcPct val="110000"/>
              </a:lnSpc>
            </a:pPr>
            <a:r>
              <a:rPr lang="en-US" sz="1050"/>
              <a:t>• JMIR Nursing (2025), KCL Mindset Report</a:t>
            </a:r>
          </a:p>
          <a:p>
            <a:pPr>
              <a:lnSpc>
                <a:spcPct val="110000"/>
              </a:lnSpc>
            </a:pPr>
            <a:r>
              <a:rPr lang="en-US" sz="1050"/>
              <a:t>• Skills for Care Digital Capabilities Guide</a:t>
            </a:r>
          </a:p>
          <a:p>
            <a:pPr>
              <a:lnSpc>
                <a:spcPct val="110000"/>
              </a:lnSpc>
            </a:pPr>
            <a:r>
              <a:rPr lang="en-US" sz="1050"/>
              <a:t>?? Support:</a:t>
            </a:r>
          </a:p>
          <a:p>
            <a:pPr>
              <a:lnSpc>
                <a:spcPct val="110000"/>
              </a:lnSpc>
            </a:pPr>
            <a:r>
              <a:rPr lang="en-US" sz="1050"/>
              <a:t>• Microsoft 365 Training Center</a:t>
            </a:r>
          </a:p>
          <a:p>
            <a:pPr>
              <a:lnSpc>
                <a:spcPct val="110000"/>
              </a:lnSpc>
            </a:pPr>
            <a:r>
              <a:rPr lang="en-US" sz="1050"/>
              <a:t>• Digital Literacy Toolkit – HEE</a:t>
            </a:r>
          </a:p>
        </p:txBody>
      </p:sp>
      <p:pic>
        <p:nvPicPr>
          <p:cNvPr id="5" name="Picture 4" descr="Open books and a pen on a table&#10;&#10;Description automatically generated">
            <a:extLst>
              <a:ext uri="{FF2B5EF4-FFF2-40B4-BE49-F238E27FC236}">
                <a16:creationId xmlns:a16="http://schemas.microsoft.com/office/drawing/2014/main" id="{8900A7B8-18C1-AECB-5452-8500AEDCD8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6467" r="-2" b="-2"/>
          <a:stretch>
            <a:fillRect/>
          </a:stretch>
        </p:blipFill>
        <p:spPr>
          <a:xfrm>
            <a:off x="4570445" y="1694509"/>
            <a:ext cx="3616163" cy="2899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8175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D045A-3938-7114-953D-B57B67AC4D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685" y="2584535"/>
            <a:ext cx="2454070" cy="2005649"/>
          </a:xfrm>
        </p:spPr>
        <p:txBody>
          <a:bodyPr vert="horz" lIns="68580" tIns="34290" rIns="68580" bIns="34290" rtlCol="0" anchor="t">
            <a:normAutofit/>
          </a:bodyPr>
          <a:lstStyle/>
          <a:p>
            <a:r>
              <a:rPr lang="en-US"/>
              <a:t>Final Summary &amp; Takeaways</a:t>
            </a:r>
          </a:p>
        </p:txBody>
      </p:sp>
      <p:graphicFrame>
        <p:nvGraphicFramePr>
          <p:cNvPr id="5" name="Text Placeholder 2">
            <a:extLst>
              <a:ext uri="{FF2B5EF4-FFF2-40B4-BE49-F238E27FC236}">
                <a16:creationId xmlns:a16="http://schemas.microsoft.com/office/drawing/2014/main" id="{0C27AAE2-DEFC-93F4-84D1-10D7B482B800}"/>
              </a:ext>
            </a:extLst>
          </p:cNvPr>
          <p:cNvGraphicFramePr/>
          <p:nvPr/>
        </p:nvGraphicFramePr>
        <p:xfrm>
          <a:off x="3856435" y="1459706"/>
          <a:ext cx="4435078" cy="34778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6193642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4">
            <a:extLst>
              <a:ext uri="{FF2B5EF4-FFF2-40B4-BE49-F238E27FC236}">
                <a16:creationId xmlns:a16="http://schemas.microsoft.com/office/drawing/2014/main" id="{14EC5377-ACA1-603A-11D5-A11A5A8BC8B8}"/>
              </a:ext>
            </a:extLst>
          </p:cNvPr>
          <p:cNvSpPr txBox="1"/>
          <p:nvPr/>
        </p:nvSpPr>
        <p:spPr>
          <a:xfrm>
            <a:off x="265079" y="376292"/>
            <a:ext cx="8610600" cy="54883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4750"/>
              </a:lnSpc>
            </a:pPr>
            <a:r>
              <a:rPr lang="en-US" sz="2400" b="1" spc="-69">
                <a:solidFill>
                  <a:srgbClr val="10418D"/>
                </a:solidFill>
                <a:latin typeface="Livvic Heavy"/>
                <a:ea typeface="Livvic Heavy"/>
                <a:cs typeface="Livvic Heavy"/>
                <a:sym typeface="Livvic Heavy"/>
              </a:rPr>
              <a:t>Sunrise Digital Safety Checklist 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87F5EFA-FCBF-99AC-C944-105714FA0B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1520175"/>
              </p:ext>
            </p:extLst>
          </p:nvPr>
        </p:nvGraphicFramePr>
        <p:xfrm>
          <a:off x="513945" y="1267348"/>
          <a:ext cx="7854315" cy="3928942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321419">
                  <a:extLst>
                    <a:ext uri="{9D8B030D-6E8A-4147-A177-3AD203B41FA5}">
                      <a16:colId xmlns:a16="http://schemas.microsoft.com/office/drawing/2014/main" val="2121551722"/>
                    </a:ext>
                  </a:extLst>
                </a:gridCol>
                <a:gridCol w="5737791">
                  <a:extLst>
                    <a:ext uri="{9D8B030D-6E8A-4147-A177-3AD203B41FA5}">
                      <a16:colId xmlns:a16="http://schemas.microsoft.com/office/drawing/2014/main" val="342363305"/>
                    </a:ext>
                  </a:extLst>
                </a:gridCol>
                <a:gridCol w="795105">
                  <a:extLst>
                    <a:ext uri="{9D8B030D-6E8A-4147-A177-3AD203B41FA5}">
                      <a16:colId xmlns:a16="http://schemas.microsoft.com/office/drawing/2014/main" val="3113740374"/>
                    </a:ext>
                  </a:extLst>
                </a:gridCol>
              </a:tblGrid>
              <a:tr h="384717"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n-US" sz="1100" b="1" u="none" strike="noStrike">
                          <a:solidFill>
                            <a:srgbClr val="000000"/>
                          </a:solidFill>
                          <a:effectLst/>
                        </a:rPr>
                        <a:t>Activities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79" marR="4479" marT="4479" marB="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n-US" sz="1100" b="1" u="none" strike="noStrike">
                          <a:solidFill>
                            <a:srgbClr val="000000"/>
                          </a:solidFill>
                          <a:effectLst/>
                        </a:rPr>
                        <a:t>Options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79" marR="4479" marT="4479" marB="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n-US" sz="1100" b="1" u="none" strike="noStrike">
                          <a:solidFill>
                            <a:srgbClr val="000000"/>
                          </a:solidFill>
                          <a:effectLst/>
                        </a:rPr>
                        <a:t>✓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79" marR="4479" marT="4479" marB="0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6474365"/>
                  </a:ext>
                </a:extLst>
              </a:tr>
              <a:tr h="250902">
                <a:tc rowSpan="4"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1100" b="1" u="none" strike="noStrike">
                          <a:solidFill>
                            <a:srgbClr val="000000"/>
                          </a:solidFill>
                          <a:effectLst/>
                        </a:rPr>
                        <a:t>Secure logins (Microsoft 365)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79" marR="4479" marT="4479" marB="0" anchor="ctr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  <a:buNone/>
                      </a:pPr>
                      <a:r>
                        <a:rPr lang="en-US" sz="1100" b="1" u="none" strike="noStrike">
                          <a:solidFill>
                            <a:srgbClr val="000000"/>
                          </a:solidFill>
                          <a:effectLst/>
                        </a:rPr>
                        <a:t>MFA turned on for all staff accounts (admins first).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479" marR="4479" marT="4479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79" marR="4479" marT="4479" marB="0" anchor="b"/>
                </a:tc>
                <a:extLst>
                  <a:ext uri="{0D108BD9-81ED-4DB2-BD59-A6C34878D82A}">
                    <a16:rowId xmlns:a16="http://schemas.microsoft.com/office/drawing/2014/main" val="2441307150"/>
                  </a:ext>
                </a:extLst>
              </a:tr>
              <a:tr h="250902">
                <a:tc vMerge="1"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8" marR="8958" marT="8958" marB="0" anchor="ctr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  <a:buNone/>
                      </a:pPr>
                      <a:r>
                        <a:rPr lang="en-US" sz="1100" b="1" u="none" strike="noStrike">
                          <a:solidFill>
                            <a:srgbClr val="000000"/>
                          </a:solidFill>
                          <a:effectLst/>
                        </a:rPr>
                        <a:t>No shared or generic logins; each user has a unique account.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79" marR="4479" marT="4479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79" marR="4479" marT="4479" marB="0" anchor="b"/>
                </a:tc>
                <a:extLst>
                  <a:ext uri="{0D108BD9-81ED-4DB2-BD59-A6C34878D82A}">
                    <a16:rowId xmlns:a16="http://schemas.microsoft.com/office/drawing/2014/main" val="1330876475"/>
                  </a:ext>
                </a:extLst>
              </a:tr>
              <a:tr h="211648">
                <a:tc vMerge="1"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8" marR="8958" marT="8958" marB="0" anchor="ctr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  <a:buNone/>
                      </a:pPr>
                      <a:r>
                        <a:rPr lang="en-US" sz="1100" b="1" u="none" strike="noStrike">
                          <a:solidFill>
                            <a:srgbClr val="000000"/>
                          </a:solidFill>
                          <a:effectLst/>
                        </a:rPr>
                        <a:t>Disable leavers’ accounts the same day and remove from all groups.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79" marR="4479" marT="4479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79" marR="4479" marT="4479" marB="0" anchor="b"/>
                </a:tc>
                <a:extLst>
                  <a:ext uri="{0D108BD9-81ED-4DB2-BD59-A6C34878D82A}">
                    <a16:rowId xmlns:a16="http://schemas.microsoft.com/office/drawing/2014/main" val="300301284"/>
                  </a:ext>
                </a:extLst>
              </a:tr>
              <a:tr h="250902">
                <a:tc vMerge="1"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8" marR="8958" marT="8958" marB="0" anchor="ctr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  <a:buNone/>
                      </a:pPr>
                      <a:r>
                        <a:rPr lang="en-US" sz="1100" b="1" u="none" strike="noStrike">
                          <a:solidFill>
                            <a:srgbClr val="000000"/>
                          </a:solidFill>
                          <a:effectLst/>
                        </a:rPr>
                        <a:t>Review privileged roles monthly; audit admin actions.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79" marR="4479" marT="4479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79" marR="4479" marT="4479" marB="0" anchor="b"/>
                </a:tc>
                <a:extLst>
                  <a:ext uri="{0D108BD9-81ED-4DB2-BD59-A6C34878D82A}">
                    <a16:rowId xmlns:a16="http://schemas.microsoft.com/office/drawing/2014/main" val="4235050101"/>
                  </a:ext>
                </a:extLst>
              </a:tr>
              <a:tr h="211648">
                <a:tc rowSpan="3"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1100" b="1" u="none" strike="noStrike">
                          <a:solidFill>
                            <a:srgbClr val="000000"/>
                          </a:solidFill>
                          <a:effectLst/>
                        </a:rPr>
                        <a:t>Email Safety (Outlook / Teams)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79" marR="4479" marT="4479" marB="0" anchor="ctr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  <a:buNone/>
                      </a:pPr>
                      <a:r>
                        <a:rPr lang="en-US" sz="1100" b="1" u="none" strike="noStrike">
                          <a:solidFill>
                            <a:srgbClr val="000000"/>
                          </a:solidFill>
                          <a:effectLst/>
                        </a:rPr>
                        <a:t>Treat unexpected links or attachments as suspicious; verify via a known contact.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79" marR="4479" marT="4479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79" marR="4479" marT="4479" marB="0" anchor="b"/>
                </a:tc>
                <a:extLst>
                  <a:ext uri="{0D108BD9-81ED-4DB2-BD59-A6C34878D82A}">
                    <a16:rowId xmlns:a16="http://schemas.microsoft.com/office/drawing/2014/main" val="3946688642"/>
                  </a:ext>
                </a:extLst>
              </a:tr>
              <a:tr h="211648">
                <a:tc vMerge="1"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8" marR="8958" marT="8958" marB="0" anchor="ctr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  <a:buNone/>
                      </a:pPr>
                      <a:r>
                        <a:rPr lang="en-US" sz="1100" b="1" u="none" strike="noStrike">
                          <a:solidFill>
                            <a:srgbClr val="000000"/>
                          </a:solidFill>
                          <a:effectLst/>
                        </a:rPr>
                        <a:t>Forward suspicious emails to report@phishing.gov.uk and delete.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79" marR="4479" marT="4479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79" marR="4479" marT="4479" marB="0" anchor="b"/>
                </a:tc>
                <a:extLst>
                  <a:ext uri="{0D108BD9-81ED-4DB2-BD59-A6C34878D82A}">
                    <a16:rowId xmlns:a16="http://schemas.microsoft.com/office/drawing/2014/main" val="3683311649"/>
                  </a:ext>
                </a:extLst>
              </a:tr>
              <a:tr h="211648">
                <a:tc vMerge="1"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8" marR="8958" marT="8958" marB="0" anchor="ctr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  <a:buNone/>
                      </a:pPr>
                      <a:r>
                        <a:rPr lang="en-US" sz="1100" b="1" u="none" strike="noStrike">
                          <a:solidFill>
                            <a:srgbClr val="000000"/>
                          </a:solidFill>
                          <a:effectLst/>
                        </a:rPr>
                        <a:t>Microsoft 365 anti-phishing and Safe Links policies enabled.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79" marR="4479" marT="4479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79" marR="4479" marT="4479" marB="0" anchor="b"/>
                </a:tc>
                <a:extLst>
                  <a:ext uri="{0D108BD9-81ED-4DB2-BD59-A6C34878D82A}">
                    <a16:rowId xmlns:a16="http://schemas.microsoft.com/office/drawing/2014/main" val="1166457353"/>
                  </a:ext>
                </a:extLst>
              </a:tr>
              <a:tr h="211648">
                <a:tc rowSpan="3"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1100" b="1" u="none" strike="noStrike">
                          <a:solidFill>
                            <a:srgbClr val="000000"/>
                          </a:solidFill>
                          <a:effectLst/>
                        </a:rPr>
                        <a:t>Safe Document Storage (SharePoint / OneDrive)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79" marR="4479" marT="4479" marB="0" anchor="ctr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  <a:buNone/>
                      </a:pPr>
                      <a:r>
                        <a:rPr lang="en-US" sz="1100" b="1" u="none" strike="noStrike">
                          <a:solidFill>
                            <a:srgbClr val="000000"/>
                          </a:solidFill>
                          <a:effectLst/>
                        </a:rPr>
                        <a:t>Store resident info only in approved SharePoint/OneDrive libraries.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79" marR="4479" marT="4479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79" marR="4479" marT="4479" marB="0" anchor="b"/>
                </a:tc>
                <a:extLst>
                  <a:ext uri="{0D108BD9-81ED-4DB2-BD59-A6C34878D82A}">
                    <a16:rowId xmlns:a16="http://schemas.microsoft.com/office/drawing/2014/main" val="91098479"/>
                  </a:ext>
                </a:extLst>
              </a:tr>
              <a:tr h="211648">
                <a:tc vMerge="1"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8" marR="8958" marT="8958" marB="0" anchor="ctr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  <a:buNone/>
                      </a:pPr>
                      <a:r>
                        <a:rPr lang="en-US" sz="1100" b="1" u="none" strike="noStrike">
                          <a:solidFill>
                            <a:srgbClr val="000000"/>
                          </a:solidFill>
                          <a:effectLst/>
                        </a:rPr>
                        <a:t>Apply Sensitivity Labels (e.g., “Highly Confidential—Patient”).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79" marR="4479" marT="4479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79" marR="4479" marT="4479" marB="0" anchor="b"/>
                </a:tc>
                <a:extLst>
                  <a:ext uri="{0D108BD9-81ED-4DB2-BD59-A6C34878D82A}">
                    <a16:rowId xmlns:a16="http://schemas.microsoft.com/office/drawing/2014/main" val="3136457718"/>
                  </a:ext>
                </a:extLst>
              </a:tr>
              <a:tr h="211648">
                <a:tc vMerge="1"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8" marR="8958" marT="8958" marB="0" anchor="ctr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  <a:buNone/>
                      </a:pPr>
                      <a:r>
                        <a:rPr lang="en-US" sz="1100" b="1" u="none" strike="noStrike">
                          <a:solidFill>
                            <a:srgbClr val="000000"/>
                          </a:solidFill>
                          <a:effectLst/>
                        </a:rPr>
                        <a:t>Use DLP (Data Loss Prevention) policies for identifiers such as NHS numbers or DOBs.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79" marR="4479" marT="4479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79" marR="4479" marT="4479" marB="0" anchor="b"/>
                </a:tc>
                <a:extLst>
                  <a:ext uri="{0D108BD9-81ED-4DB2-BD59-A6C34878D82A}">
                    <a16:rowId xmlns:a16="http://schemas.microsoft.com/office/drawing/2014/main" val="3823119311"/>
                  </a:ext>
                </a:extLst>
              </a:tr>
              <a:tr h="211648">
                <a:tc rowSpan="3"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1100" b="1" u="none" strike="noStrike">
                          <a:solidFill>
                            <a:srgbClr val="000000"/>
                          </a:solidFill>
                          <a:effectLst/>
                        </a:rPr>
                        <a:t>Patient Confidentiality (Day-to-Day)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79" marR="4479" marT="4479" marB="0" anchor="ctr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  <a:buNone/>
                      </a:pPr>
                      <a:r>
                        <a:rPr lang="en-US" sz="1100" b="1" u="none" strike="noStrike">
                          <a:solidFill>
                            <a:srgbClr val="000000"/>
                          </a:solidFill>
                          <a:effectLst/>
                        </a:rPr>
                        <a:t>Share the minimum necessary information with verified recipients.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79" marR="4479" marT="4479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79" marR="4479" marT="4479" marB="0" anchor="b"/>
                </a:tc>
                <a:extLst>
                  <a:ext uri="{0D108BD9-81ED-4DB2-BD59-A6C34878D82A}">
                    <a16:rowId xmlns:a16="http://schemas.microsoft.com/office/drawing/2014/main" val="4255785754"/>
                  </a:ext>
                </a:extLst>
              </a:tr>
              <a:tr h="211648">
                <a:tc vMerge="1"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8" marR="8958" marT="8958" marB="0" anchor="ctr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  <a:buNone/>
                      </a:pPr>
                      <a:r>
                        <a:rPr lang="en-US" sz="1100" b="1" u="none" strike="noStrike">
                          <a:solidFill>
                            <a:srgbClr val="000000"/>
                          </a:solidFill>
                          <a:effectLst/>
                        </a:rPr>
                        <a:t>Lock screens (Win + L); avoid discussing residents in public areas.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79" marR="4479" marT="4479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79" marR="4479" marT="4479" marB="0" anchor="b"/>
                </a:tc>
                <a:extLst>
                  <a:ext uri="{0D108BD9-81ED-4DB2-BD59-A6C34878D82A}">
                    <a16:rowId xmlns:a16="http://schemas.microsoft.com/office/drawing/2014/main" val="4047004689"/>
                  </a:ext>
                </a:extLst>
              </a:tr>
              <a:tr h="211648">
                <a:tc vMerge="1"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8" marR="8958" marT="8958" marB="0" anchor="ctr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  <a:buNone/>
                      </a:pPr>
                      <a:r>
                        <a:rPr lang="en-US" sz="1100" b="1" u="none" strike="noStrike">
                          <a:solidFill>
                            <a:srgbClr val="000000"/>
                          </a:solidFill>
                          <a:effectLst/>
                        </a:rPr>
                        <a:t>Use only approved devices/apps (no WhatsApp or personal accounts).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79" marR="4479" marT="4479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79" marR="4479" marT="4479" marB="0" anchor="b"/>
                </a:tc>
                <a:extLst>
                  <a:ext uri="{0D108BD9-81ED-4DB2-BD59-A6C34878D82A}">
                    <a16:rowId xmlns:a16="http://schemas.microsoft.com/office/drawing/2014/main" val="1305036599"/>
                  </a:ext>
                </a:extLst>
              </a:tr>
              <a:tr h="211648">
                <a:tc rowSpan="3"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1100" b="1" u="none" strike="noStrike">
                          <a:solidFill>
                            <a:srgbClr val="000000"/>
                          </a:solidFill>
                          <a:effectLst/>
                        </a:rPr>
                        <a:t>Governance, Training &amp; Incidents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79" marR="4479" marT="4479" marB="0" anchor="ctr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  <a:buNone/>
                      </a:pPr>
                      <a:r>
                        <a:rPr lang="en-US" sz="1100" b="1" u="none" strike="noStrike">
                          <a:solidFill>
                            <a:srgbClr val="000000"/>
                          </a:solidFill>
                          <a:effectLst/>
                        </a:rPr>
                        <a:t>Staff complete annual data security training (phishing, sharing, labels).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79" marR="4479" marT="4479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79" marR="4479" marT="4479" marB="0" anchor="b"/>
                </a:tc>
                <a:extLst>
                  <a:ext uri="{0D108BD9-81ED-4DB2-BD59-A6C34878D82A}">
                    <a16:rowId xmlns:a16="http://schemas.microsoft.com/office/drawing/2014/main" val="1143976582"/>
                  </a:ext>
                </a:extLst>
              </a:tr>
              <a:tr h="211648">
                <a:tc vMerge="1"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8" marR="8958" marT="8958" marB="0" anchor="ctr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  <a:buNone/>
                      </a:pPr>
                      <a:r>
                        <a:rPr lang="en-US" sz="1100" b="1" u="none" strike="noStrike">
                          <a:solidFill>
                            <a:srgbClr val="000000"/>
                          </a:solidFill>
                          <a:effectLst/>
                        </a:rPr>
                        <a:t>DSPT self-assessment completed yearly; evidence retained.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79" marR="4479" marT="4479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79" marR="4479" marT="4479" marB="0" anchor="b"/>
                </a:tc>
                <a:extLst>
                  <a:ext uri="{0D108BD9-81ED-4DB2-BD59-A6C34878D82A}">
                    <a16:rowId xmlns:a16="http://schemas.microsoft.com/office/drawing/2014/main" val="1975522134"/>
                  </a:ext>
                </a:extLst>
              </a:tr>
              <a:tr h="211648">
                <a:tc vMerge="1"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8" marR="8958" marT="8958" marB="0" anchor="ctr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  <a:buNone/>
                      </a:pPr>
                      <a:r>
                        <a:rPr lang="en-US" sz="1100" b="1" u="none" strike="noStrike">
                          <a:solidFill>
                            <a:srgbClr val="000000"/>
                          </a:solidFill>
                          <a:effectLst/>
                        </a:rPr>
                        <a:t>DPIA completed for new digital tools or process changes.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79" marR="4479" marT="4479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79" marR="4479" marT="4479" marB="0" anchor="b"/>
                </a:tc>
                <a:extLst>
                  <a:ext uri="{0D108BD9-81ED-4DB2-BD59-A6C34878D82A}">
                    <a16:rowId xmlns:a16="http://schemas.microsoft.com/office/drawing/2014/main" val="377732228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E80BE051-7D74-C666-E9CD-B6EE4775053D}"/>
              </a:ext>
            </a:extLst>
          </p:cNvPr>
          <p:cNvSpPr txBox="1"/>
          <p:nvPr/>
        </p:nvSpPr>
        <p:spPr>
          <a:xfrm>
            <a:off x="654453" y="1062084"/>
            <a:ext cx="8610600" cy="21544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400" b="1" spc="-69">
                <a:solidFill>
                  <a:srgbClr val="10418D"/>
                </a:solidFill>
                <a:latin typeface="Livvic Heavy"/>
                <a:ea typeface="Livvic Heavy"/>
                <a:cs typeface="Livvic Heavy"/>
                <a:sym typeface="Livvic Heavy"/>
              </a:rPr>
              <a:t>SALMA SHAHZAD ( 2332701 ) –LCHS4007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109037050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16889" y="5652114"/>
            <a:ext cx="9369817" cy="449423"/>
            <a:chOff x="0" y="0"/>
            <a:chExt cx="4935541" cy="23673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935541" cy="236733"/>
            </a:xfrm>
            <a:custGeom>
              <a:avLst/>
              <a:gdLst/>
              <a:ahLst/>
              <a:cxnLst/>
              <a:rect l="l" t="t" r="r" b="b"/>
              <a:pathLst>
                <a:path w="4935541" h="236733">
                  <a:moveTo>
                    <a:pt x="0" y="0"/>
                  </a:moveTo>
                  <a:lnTo>
                    <a:pt x="4935541" y="0"/>
                  </a:lnTo>
                  <a:lnTo>
                    <a:pt x="4935541" y="236733"/>
                  </a:lnTo>
                  <a:lnTo>
                    <a:pt x="0" y="236733"/>
                  </a:lnTo>
                  <a:close/>
                </a:path>
              </a:pathLst>
            </a:custGeom>
            <a:solidFill>
              <a:srgbClr val="164896"/>
            </a:solidFill>
          </p:spPr>
          <p:txBody>
            <a:bodyPr/>
            <a:lstStyle>
              <a:defPPr>
                <a:defRPr lang="en-US"/>
              </a:defPPr>
              <a:lvl1pPr marL="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25603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51206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76809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024128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28016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53619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179222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04825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504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935541" cy="274833"/>
            </a:xfrm>
            <a:prstGeom prst="rect">
              <a:avLst/>
            </a:prstGeom>
          </p:spPr>
          <p:txBody>
            <a:bodyPr lIns="25400" tIns="25400" rIns="25400" bIns="25400" rtlCol="0" anchor="ctr"/>
            <a:lstStyle>
              <a:defPPr>
                <a:defRPr lang="en-US"/>
              </a:defPPr>
              <a:lvl1pPr marL="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25603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51206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76809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024128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28016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53619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179222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04825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ts val="1330"/>
                </a:lnSpc>
              </a:pPr>
              <a:endParaRPr sz="901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704352" y="3429003"/>
            <a:ext cx="7805634" cy="1843619"/>
            <a:chOff x="0" y="0"/>
            <a:chExt cx="4111610" cy="971124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4111609" cy="971124"/>
            </a:xfrm>
            <a:custGeom>
              <a:avLst/>
              <a:gdLst/>
              <a:ahLst/>
              <a:cxnLst/>
              <a:rect l="l" t="t" r="r" b="b"/>
              <a:pathLst>
                <a:path w="4111609" h="971124">
                  <a:moveTo>
                    <a:pt x="25292" y="0"/>
                  </a:moveTo>
                  <a:lnTo>
                    <a:pt x="4086318" y="0"/>
                  </a:lnTo>
                  <a:cubicBezTo>
                    <a:pt x="4093025" y="0"/>
                    <a:pt x="4099459" y="2665"/>
                    <a:pt x="4104202" y="7408"/>
                  </a:cubicBezTo>
                  <a:cubicBezTo>
                    <a:pt x="4108945" y="12151"/>
                    <a:pt x="4111609" y="18584"/>
                    <a:pt x="4111609" y="25292"/>
                  </a:cubicBezTo>
                  <a:lnTo>
                    <a:pt x="4111609" y="945832"/>
                  </a:lnTo>
                  <a:cubicBezTo>
                    <a:pt x="4111609" y="952540"/>
                    <a:pt x="4108945" y="958973"/>
                    <a:pt x="4104202" y="963716"/>
                  </a:cubicBezTo>
                  <a:cubicBezTo>
                    <a:pt x="4099459" y="968459"/>
                    <a:pt x="4093025" y="971124"/>
                    <a:pt x="4086318" y="971124"/>
                  </a:cubicBezTo>
                  <a:lnTo>
                    <a:pt x="25292" y="971124"/>
                  </a:lnTo>
                  <a:cubicBezTo>
                    <a:pt x="18584" y="971124"/>
                    <a:pt x="12151" y="968459"/>
                    <a:pt x="7408" y="963716"/>
                  </a:cubicBezTo>
                  <a:cubicBezTo>
                    <a:pt x="2665" y="958973"/>
                    <a:pt x="0" y="952540"/>
                    <a:pt x="0" y="945832"/>
                  </a:cubicBezTo>
                  <a:lnTo>
                    <a:pt x="0" y="25292"/>
                  </a:lnTo>
                  <a:cubicBezTo>
                    <a:pt x="0" y="18584"/>
                    <a:pt x="2665" y="12151"/>
                    <a:pt x="7408" y="7408"/>
                  </a:cubicBezTo>
                  <a:cubicBezTo>
                    <a:pt x="12151" y="2665"/>
                    <a:pt x="18584" y="0"/>
                    <a:pt x="25292" y="0"/>
                  </a:cubicBezTo>
                  <a:close/>
                </a:path>
              </a:pathLst>
            </a:custGeom>
            <a:solidFill>
              <a:srgbClr val="77CCFF"/>
            </a:solidFill>
          </p:spPr>
          <p:txBody>
            <a:bodyPr/>
            <a:lstStyle>
              <a:defPPr>
                <a:defRPr lang="en-US"/>
              </a:defPPr>
              <a:lvl1pPr marL="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25603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51206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76809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024128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28016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53619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179222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04825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504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4111610" cy="1009224"/>
            </a:xfrm>
            <a:prstGeom prst="rect">
              <a:avLst/>
            </a:prstGeom>
          </p:spPr>
          <p:txBody>
            <a:bodyPr lIns="25400" tIns="25400" rIns="25400" bIns="25400" rtlCol="0" anchor="ctr"/>
            <a:lstStyle>
              <a:defPPr>
                <a:defRPr lang="en-US"/>
              </a:defPPr>
              <a:lvl1pPr marL="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25603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51206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76809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024128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28016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53619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179222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04825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ts val="1330"/>
                </a:lnSpc>
                <a:spcBef>
                  <a:spcPct val="0"/>
                </a:spcBef>
              </a:pPr>
              <a:endParaRPr sz="901"/>
            </a:p>
          </p:txBody>
        </p:sp>
      </p:grpSp>
      <p:sp>
        <p:nvSpPr>
          <p:cNvPr id="8" name="Freeform 8"/>
          <p:cNvSpPr/>
          <p:nvPr/>
        </p:nvSpPr>
        <p:spPr>
          <a:xfrm flipH="1" flipV="1">
            <a:off x="-3845" y="2166"/>
            <a:ext cx="4605981" cy="2291476"/>
          </a:xfrm>
          <a:custGeom>
            <a:avLst/>
            <a:gdLst/>
            <a:ahLst/>
            <a:cxnLst/>
            <a:rect l="l" t="t" r="r" b="b"/>
            <a:pathLst>
              <a:path w="9211962" h="4582951">
                <a:moveTo>
                  <a:pt x="9211962" y="4582951"/>
                </a:moveTo>
                <a:lnTo>
                  <a:pt x="0" y="4582951"/>
                </a:lnTo>
                <a:lnTo>
                  <a:pt x="0" y="0"/>
                </a:lnTo>
                <a:lnTo>
                  <a:pt x="9211962" y="0"/>
                </a:lnTo>
                <a:lnTo>
                  <a:pt x="9211962" y="4582951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4102" t="-4102"/>
            </a:stretch>
          </a:blipFill>
        </p:spPr>
        <p:txBody>
          <a:bodyPr/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04"/>
          </a:p>
        </p:txBody>
      </p:sp>
      <p:grpSp>
        <p:nvGrpSpPr>
          <p:cNvPr id="9" name="Group 9"/>
          <p:cNvGrpSpPr/>
          <p:nvPr/>
        </p:nvGrpSpPr>
        <p:grpSpPr>
          <a:xfrm>
            <a:off x="669184" y="1645087"/>
            <a:ext cx="4173334" cy="1541262"/>
            <a:chOff x="0" y="0"/>
            <a:chExt cx="1100425" cy="4064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100425" cy="406400"/>
            </a:xfrm>
            <a:custGeom>
              <a:avLst/>
              <a:gdLst/>
              <a:ahLst/>
              <a:cxnLst/>
              <a:rect l="l" t="t" r="r" b="b"/>
              <a:pathLst>
                <a:path w="1100425" h="406400">
                  <a:moveTo>
                    <a:pt x="897225" y="0"/>
                  </a:moveTo>
                  <a:cubicBezTo>
                    <a:pt x="1009455" y="0"/>
                    <a:pt x="1100425" y="90970"/>
                    <a:pt x="1100425" y="203200"/>
                  </a:cubicBezTo>
                  <a:cubicBezTo>
                    <a:pt x="1100425" y="315430"/>
                    <a:pt x="1009455" y="406400"/>
                    <a:pt x="897225" y="406400"/>
                  </a:cubicBezTo>
                  <a:lnTo>
                    <a:pt x="203200" y="406400"/>
                  </a:lnTo>
                  <a:cubicBezTo>
                    <a:pt x="90970" y="406400"/>
                    <a:pt x="0" y="315430"/>
                    <a:pt x="0" y="203200"/>
                  </a:cubicBezTo>
                  <a:cubicBezTo>
                    <a:pt x="0" y="90970"/>
                    <a:pt x="90970" y="0"/>
                    <a:pt x="203200" y="0"/>
                  </a:cubicBezTo>
                  <a:lnTo>
                    <a:pt x="897225" y="0"/>
                  </a:lnTo>
                </a:path>
              </a:pathLst>
            </a:custGeom>
            <a:blipFill>
              <a:blip r:embed="rId4"/>
              <a:stretch>
                <a:fillRect t="-46514" b="-34227"/>
              </a:stretch>
            </a:blipFill>
          </p:spPr>
          <p:txBody>
            <a:bodyPr/>
            <a:lstStyle>
              <a:defPPr>
                <a:defRPr lang="en-US"/>
              </a:defPPr>
              <a:lvl1pPr marL="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25603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51206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76809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024128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28016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53619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179222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04825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504"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5059072" y="1892996"/>
            <a:ext cx="3415749" cy="122732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ts val="4940"/>
              </a:lnSpc>
            </a:pPr>
            <a:r>
              <a:rPr lang="en-US" sz="3799" b="1" spc="-69">
                <a:solidFill>
                  <a:srgbClr val="10418D"/>
                </a:solidFill>
                <a:latin typeface="Livvic Heavy"/>
                <a:ea typeface="Livvic Heavy"/>
                <a:cs typeface="Livvic Heavy"/>
                <a:sym typeface="Livvic Heavy"/>
              </a:rPr>
              <a:t>Secure</a:t>
            </a:r>
          </a:p>
          <a:p>
            <a:pPr algn="r">
              <a:lnSpc>
                <a:spcPts val="4940"/>
              </a:lnSpc>
            </a:pPr>
            <a:r>
              <a:rPr lang="en-US" sz="3799" b="1" spc="-69">
                <a:solidFill>
                  <a:srgbClr val="000000"/>
                </a:solidFill>
                <a:latin typeface="Livvic Heavy"/>
                <a:ea typeface="Livvic Heavy"/>
                <a:cs typeface="Livvic Heavy"/>
                <a:sym typeface="Livvic Heavy"/>
              </a:rPr>
              <a:t>Logins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949434" y="3578035"/>
            <a:ext cx="7041158" cy="159274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000" b="1">
                <a:solidFill>
                  <a:srgbClr val="000000"/>
                </a:solidFill>
                <a:latin typeface="Bricolage Grotesque Semi-Bold"/>
                <a:ea typeface="Bricolage Grotesque Semi-Bold"/>
                <a:cs typeface="Bricolage Grotesque Semi-Bold"/>
                <a:sym typeface="Bricolage Grotesque Semi-Bold"/>
              </a:rPr>
              <a:t>Every staff member must use a unique Microsoft 365 account with multi-factor authentication (MFA) to prevent </a:t>
            </a:r>
            <a:r>
              <a:rPr lang="en-US" sz="1000" b="1" err="1">
                <a:solidFill>
                  <a:srgbClr val="000000"/>
                </a:solidFill>
                <a:latin typeface="Bricolage Grotesque Semi-Bold"/>
                <a:ea typeface="Bricolage Grotesque Semi-Bold"/>
                <a:cs typeface="Bricolage Grotesque Semi-Bold"/>
                <a:sym typeface="Bricolage Grotesque Semi-Bold"/>
              </a:rPr>
              <a:t>unauthorised</a:t>
            </a:r>
            <a:r>
              <a:rPr lang="en-US" sz="1000" b="1">
                <a:solidFill>
                  <a:srgbClr val="000000"/>
                </a:solidFill>
                <a:latin typeface="Bricolage Grotesque Semi-Bold"/>
                <a:ea typeface="Bricolage Grotesque Semi-Bold"/>
                <a:cs typeface="Bricolage Grotesque Semi-Bold"/>
                <a:sym typeface="Bricolage Grotesque Semi-Bold"/>
              </a:rPr>
              <a:t> access (NCSC, 2024).</a:t>
            </a:r>
          </a:p>
          <a:p>
            <a:pPr marL="171450" indent="-1714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000" b="1">
                <a:solidFill>
                  <a:srgbClr val="000000"/>
                </a:solidFill>
                <a:latin typeface="Bricolage Grotesque Semi-Bold"/>
                <a:ea typeface="Bricolage Grotesque Semi-Bold"/>
                <a:cs typeface="Bricolage Grotesque Semi-Bold"/>
                <a:sym typeface="Bricolage Grotesque Semi-Bold"/>
              </a:rPr>
              <a:t>Accounts should never be shared, and any leaver’s account must be disabled immediately (ICO, 2023).</a:t>
            </a:r>
          </a:p>
          <a:p>
            <a:pPr marL="171450" indent="-1714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000" b="1">
                <a:solidFill>
                  <a:srgbClr val="000000"/>
                </a:solidFill>
                <a:latin typeface="Bricolage Grotesque Semi-Bold"/>
                <a:ea typeface="Bricolage Grotesque Semi-Bold"/>
                <a:cs typeface="Bricolage Grotesque Semi-Bold"/>
                <a:sym typeface="Bricolage Grotesque Semi-Bold"/>
              </a:rPr>
              <a:t>Use strong passphrases, block common passwords, and monitor all sign-in activities (NCSC, n.d.).Review administrator roles and sign-in reports regularly to keep permissions up to date (NCSC, n.d.).</a:t>
            </a:r>
          </a:p>
          <a:p>
            <a:pPr marL="171450" indent="-1714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000" b="1">
                <a:solidFill>
                  <a:srgbClr val="000000"/>
                </a:solidFill>
                <a:latin typeface="Bricolage Grotesque Semi-Bold"/>
                <a:ea typeface="Bricolage Grotesque Semi-Bold"/>
                <a:cs typeface="Bricolage Grotesque Semi-Bold"/>
                <a:sym typeface="Bricolage Grotesque Semi-Bold"/>
              </a:rPr>
              <a:t>These controls ensure compliance with GDPR Article 32, which demands appropriate technical and </a:t>
            </a:r>
            <a:r>
              <a:rPr lang="en-US" sz="1000" b="1" err="1">
                <a:solidFill>
                  <a:srgbClr val="000000"/>
                </a:solidFill>
                <a:latin typeface="Bricolage Grotesque Semi-Bold"/>
                <a:ea typeface="Bricolage Grotesque Semi-Bold"/>
                <a:cs typeface="Bricolage Grotesque Semi-Bold"/>
                <a:sym typeface="Bricolage Grotesque Semi-Bold"/>
              </a:rPr>
              <a:t>organisational</a:t>
            </a:r>
            <a:r>
              <a:rPr lang="en-US" sz="1000" b="1">
                <a:solidFill>
                  <a:srgbClr val="000000"/>
                </a:solidFill>
                <a:latin typeface="Bricolage Grotesque Semi-Bold"/>
                <a:ea typeface="Bricolage Grotesque Semi-Bold"/>
                <a:cs typeface="Bricolage Grotesque Semi-Bold"/>
                <a:sym typeface="Bricolage Grotesque Semi-Bold"/>
              </a:rPr>
              <a:t> safeguards (GDPR, 2016/2018).</a:t>
            </a:r>
          </a:p>
        </p:txBody>
      </p:sp>
      <p:sp>
        <p:nvSpPr>
          <p:cNvPr id="13" name="Freeform 13"/>
          <p:cNvSpPr/>
          <p:nvPr/>
        </p:nvSpPr>
        <p:spPr>
          <a:xfrm rot="16200000">
            <a:off x="7916142" y="1160857"/>
            <a:ext cx="148901" cy="968455"/>
          </a:xfrm>
          <a:custGeom>
            <a:avLst/>
            <a:gdLst/>
            <a:ahLst/>
            <a:cxnLst/>
            <a:rect l="l" t="t" r="r" b="b"/>
            <a:pathLst>
              <a:path w="297800" h="1936910">
                <a:moveTo>
                  <a:pt x="0" y="0"/>
                </a:moveTo>
                <a:lnTo>
                  <a:pt x="297800" y="0"/>
                </a:lnTo>
                <a:lnTo>
                  <a:pt x="297800" y="1936911"/>
                </a:lnTo>
                <a:lnTo>
                  <a:pt x="0" y="193691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04"/>
          </a:p>
        </p:txBody>
      </p:sp>
    </p:spTree>
    <p:extLst>
      <p:ext uri="{BB962C8B-B14F-4D97-AF65-F5344CB8AC3E}">
        <p14:creationId xmlns:p14="http://schemas.microsoft.com/office/powerpoint/2010/main" val="179010650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910938" y="4159422"/>
            <a:ext cx="4605982" cy="2291476"/>
          </a:xfrm>
          <a:custGeom>
            <a:avLst/>
            <a:gdLst/>
            <a:ahLst/>
            <a:cxnLst/>
            <a:rect l="l" t="t" r="r" b="b"/>
            <a:pathLst>
              <a:path w="9211962" h="4582951">
                <a:moveTo>
                  <a:pt x="0" y="0"/>
                </a:moveTo>
                <a:lnTo>
                  <a:pt x="9211962" y="0"/>
                </a:lnTo>
                <a:lnTo>
                  <a:pt x="9211962" y="4582951"/>
                </a:lnTo>
                <a:lnTo>
                  <a:pt x="0" y="458295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4102" t="-4102"/>
            </a:stretch>
          </a:blipFill>
        </p:spPr>
        <p:txBody>
          <a:bodyPr/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04"/>
          </a:p>
        </p:txBody>
      </p:sp>
      <p:grpSp>
        <p:nvGrpSpPr>
          <p:cNvPr id="3" name="Group 3"/>
          <p:cNvGrpSpPr/>
          <p:nvPr/>
        </p:nvGrpSpPr>
        <p:grpSpPr>
          <a:xfrm>
            <a:off x="2945566" y="3176068"/>
            <a:ext cx="5579931" cy="2193957"/>
            <a:chOff x="0" y="0"/>
            <a:chExt cx="2939223" cy="11556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939223" cy="1155664"/>
            </a:xfrm>
            <a:custGeom>
              <a:avLst/>
              <a:gdLst/>
              <a:ahLst/>
              <a:cxnLst/>
              <a:rect l="l" t="t" r="r" b="b"/>
              <a:pathLst>
                <a:path w="2939223" h="1155664">
                  <a:moveTo>
                    <a:pt x="35380" y="0"/>
                  </a:moveTo>
                  <a:lnTo>
                    <a:pt x="2903843" y="0"/>
                  </a:lnTo>
                  <a:cubicBezTo>
                    <a:pt x="2913226" y="0"/>
                    <a:pt x="2922225" y="3728"/>
                    <a:pt x="2928860" y="10363"/>
                  </a:cubicBezTo>
                  <a:cubicBezTo>
                    <a:pt x="2935495" y="16998"/>
                    <a:pt x="2939223" y="25997"/>
                    <a:pt x="2939223" y="35380"/>
                  </a:cubicBezTo>
                  <a:lnTo>
                    <a:pt x="2939223" y="1120284"/>
                  </a:lnTo>
                  <a:cubicBezTo>
                    <a:pt x="2939223" y="1139824"/>
                    <a:pt x="2923383" y="1155664"/>
                    <a:pt x="2903843" y="1155664"/>
                  </a:cubicBezTo>
                  <a:lnTo>
                    <a:pt x="35380" y="1155664"/>
                  </a:lnTo>
                  <a:cubicBezTo>
                    <a:pt x="25997" y="1155664"/>
                    <a:pt x="16998" y="1151937"/>
                    <a:pt x="10363" y="1145302"/>
                  </a:cubicBezTo>
                  <a:cubicBezTo>
                    <a:pt x="3728" y="1138667"/>
                    <a:pt x="0" y="1129668"/>
                    <a:pt x="0" y="1120284"/>
                  </a:cubicBezTo>
                  <a:lnTo>
                    <a:pt x="0" y="35380"/>
                  </a:lnTo>
                  <a:cubicBezTo>
                    <a:pt x="0" y="25997"/>
                    <a:pt x="3728" y="16998"/>
                    <a:pt x="10363" y="10363"/>
                  </a:cubicBezTo>
                  <a:cubicBezTo>
                    <a:pt x="16998" y="3728"/>
                    <a:pt x="25997" y="0"/>
                    <a:pt x="35380" y="0"/>
                  </a:cubicBezTo>
                  <a:close/>
                </a:path>
              </a:pathLst>
            </a:custGeom>
            <a:solidFill>
              <a:srgbClr val="77CCFF"/>
            </a:solidFill>
          </p:spPr>
          <p:txBody>
            <a:bodyPr/>
            <a:lstStyle>
              <a:defPPr>
                <a:defRPr lang="en-US"/>
              </a:defPPr>
              <a:lvl1pPr marL="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25603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51206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76809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024128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28016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53619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179222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04825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504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2939223" cy="1193764"/>
            </a:xfrm>
            <a:prstGeom prst="rect">
              <a:avLst/>
            </a:prstGeom>
          </p:spPr>
          <p:txBody>
            <a:bodyPr lIns="25400" tIns="25400" rIns="25400" bIns="25400" rtlCol="0" anchor="ctr"/>
            <a:lstStyle>
              <a:defPPr>
                <a:defRPr lang="en-US"/>
              </a:defPPr>
              <a:lvl1pPr marL="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25603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51206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76809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024128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28016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53619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179222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04825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ts val="1330"/>
                </a:lnSpc>
                <a:spcBef>
                  <a:spcPct val="0"/>
                </a:spcBef>
              </a:pPr>
              <a:endParaRPr sz="901"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594694" y="510455"/>
            <a:ext cx="2933510" cy="4859567"/>
            <a:chOff x="0" y="0"/>
            <a:chExt cx="908955" cy="1505748"/>
          </a:xfrm>
        </p:grpSpPr>
        <p:sp>
          <p:nvSpPr>
            <p:cNvPr id="7" name="Freeform 7"/>
            <p:cNvSpPr/>
            <p:nvPr/>
          </p:nvSpPr>
          <p:spPr>
            <a:xfrm flipH="1">
              <a:off x="0" y="0"/>
              <a:ext cx="908955" cy="1505748"/>
            </a:xfrm>
            <a:custGeom>
              <a:avLst/>
              <a:gdLst/>
              <a:ahLst/>
              <a:cxnLst/>
              <a:rect l="l" t="t" r="r" b="b"/>
              <a:pathLst>
                <a:path w="908955" h="1505748">
                  <a:moveTo>
                    <a:pt x="842976" y="0"/>
                  </a:moveTo>
                  <a:lnTo>
                    <a:pt x="65978" y="0"/>
                  </a:lnTo>
                  <a:cubicBezTo>
                    <a:pt x="48480" y="0"/>
                    <a:pt x="31698" y="6951"/>
                    <a:pt x="19325" y="19325"/>
                  </a:cubicBezTo>
                  <a:cubicBezTo>
                    <a:pt x="6951" y="31698"/>
                    <a:pt x="0" y="48480"/>
                    <a:pt x="0" y="65978"/>
                  </a:cubicBezTo>
                  <a:lnTo>
                    <a:pt x="0" y="1439770"/>
                  </a:lnTo>
                  <a:cubicBezTo>
                    <a:pt x="0" y="1476209"/>
                    <a:pt x="29539" y="1505748"/>
                    <a:pt x="65978" y="1505748"/>
                  </a:cubicBezTo>
                  <a:lnTo>
                    <a:pt x="842976" y="1505748"/>
                  </a:lnTo>
                  <a:cubicBezTo>
                    <a:pt x="860475" y="1505748"/>
                    <a:pt x="877257" y="1498797"/>
                    <a:pt x="889630" y="1486424"/>
                  </a:cubicBezTo>
                  <a:cubicBezTo>
                    <a:pt x="902003" y="1474050"/>
                    <a:pt x="908955" y="1457269"/>
                    <a:pt x="908955" y="1439770"/>
                  </a:cubicBezTo>
                  <a:lnTo>
                    <a:pt x="908955" y="65978"/>
                  </a:lnTo>
                  <a:cubicBezTo>
                    <a:pt x="908955" y="48480"/>
                    <a:pt x="902003" y="31698"/>
                    <a:pt x="889630" y="19325"/>
                  </a:cubicBezTo>
                  <a:cubicBezTo>
                    <a:pt x="877257" y="6951"/>
                    <a:pt x="860475" y="0"/>
                    <a:pt x="842976" y="0"/>
                  </a:cubicBezTo>
                  <a:close/>
                </a:path>
              </a:pathLst>
            </a:custGeom>
            <a:blipFill>
              <a:blip r:embed="rId4"/>
              <a:stretch>
                <a:fillRect l="-156509" t="-327" r="-32597" b="-19000"/>
              </a:stretch>
            </a:blipFill>
          </p:spPr>
          <p:txBody>
            <a:bodyPr/>
            <a:lstStyle>
              <a:defPPr>
                <a:defRPr lang="en-US"/>
              </a:defPPr>
              <a:lvl1pPr marL="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25603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51206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76809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024128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28016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53619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179222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04825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504"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4092761" y="1702626"/>
            <a:ext cx="4190003" cy="122732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940"/>
              </a:lnSpc>
            </a:pPr>
            <a:r>
              <a:rPr lang="en-US" sz="3799" b="1" spc="-69">
                <a:solidFill>
                  <a:srgbClr val="10418D"/>
                </a:solidFill>
                <a:latin typeface="Livvic Heavy"/>
                <a:ea typeface="Livvic Heavy"/>
                <a:cs typeface="Livvic Heavy"/>
                <a:sym typeface="Livvic Heavy"/>
              </a:rPr>
              <a:t>Safe Document Storage</a:t>
            </a:r>
            <a:endParaRPr lang="en-US" sz="3799" b="1" spc="-69">
              <a:solidFill>
                <a:srgbClr val="000000"/>
              </a:solidFill>
              <a:latin typeface="Livvic Heavy"/>
              <a:ea typeface="Livvic Heavy"/>
              <a:cs typeface="Livvic Heavy"/>
              <a:sym typeface="Livvic Heavy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3948038" y="3230452"/>
            <a:ext cx="4143768" cy="145828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42875" indent="-142875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800" b="1">
                <a:solidFill>
                  <a:srgbClr val="000000"/>
                </a:solidFill>
                <a:latin typeface="Bricolage Grotesque Semi-Bold"/>
                <a:ea typeface="Bricolage Grotesque Semi-Bold"/>
                <a:cs typeface="Bricolage Grotesque Semi-Bold"/>
                <a:sym typeface="Bricolage Grotesque Semi-Bold"/>
              </a:rPr>
              <a:t>Store all resident records in approved SharePoint or OneDrive folders with restricted access (ICO, 2023).</a:t>
            </a:r>
          </a:p>
          <a:p>
            <a:pPr marL="142875" indent="-142875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800" b="1">
                <a:solidFill>
                  <a:srgbClr val="000000"/>
                </a:solidFill>
                <a:latin typeface="Bricolage Grotesque Semi-Bold"/>
                <a:ea typeface="Bricolage Grotesque Semi-Bold"/>
                <a:cs typeface="Bricolage Grotesque Semi-Bold"/>
                <a:sym typeface="Bricolage Grotesque Semi-Bold"/>
              </a:rPr>
              <a:t>Avoid saving confidential data on local drives or USB sticks to prevent loss or theft (ICO, 2023).</a:t>
            </a:r>
          </a:p>
          <a:p>
            <a:pPr marL="142875" indent="-142875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800" b="1">
                <a:solidFill>
                  <a:srgbClr val="000000"/>
                </a:solidFill>
                <a:latin typeface="Bricolage Grotesque Semi-Bold"/>
                <a:ea typeface="Bricolage Grotesque Semi-Bold"/>
                <a:cs typeface="Bricolage Grotesque Semi-Bold"/>
                <a:sym typeface="Bricolage Grotesque Semi-Bold"/>
              </a:rPr>
              <a:t>Apply Sensitivity Labels in Microsoft 365 to encrypt and classify documents (Microsoft, 2025).</a:t>
            </a:r>
          </a:p>
          <a:p>
            <a:pPr marL="142875" indent="-142875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800" b="1">
                <a:solidFill>
                  <a:srgbClr val="000000"/>
                </a:solidFill>
                <a:latin typeface="Bricolage Grotesque Semi-Bold"/>
                <a:ea typeface="Bricolage Grotesque Semi-Bold"/>
                <a:cs typeface="Bricolage Grotesque Semi-Bold"/>
                <a:sym typeface="Bricolage Grotesque Semi-Bold"/>
              </a:rPr>
              <a:t>Enable Data Loss Prevention (DLP) policies to detect identifiers like NHS numbers and block </a:t>
            </a:r>
            <a:r>
              <a:rPr lang="en-US" sz="800" b="1" err="1">
                <a:solidFill>
                  <a:srgbClr val="000000"/>
                </a:solidFill>
                <a:latin typeface="Bricolage Grotesque Semi-Bold"/>
                <a:ea typeface="Bricolage Grotesque Semi-Bold"/>
                <a:cs typeface="Bricolage Grotesque Semi-Bold"/>
                <a:sym typeface="Bricolage Grotesque Semi-Bold"/>
              </a:rPr>
              <a:t>unauthorised</a:t>
            </a:r>
            <a:r>
              <a:rPr lang="en-US" sz="800" b="1">
                <a:solidFill>
                  <a:srgbClr val="000000"/>
                </a:solidFill>
                <a:latin typeface="Bricolage Grotesque Semi-Bold"/>
                <a:ea typeface="Bricolage Grotesque Semi-Bold"/>
                <a:cs typeface="Bricolage Grotesque Semi-Bold"/>
                <a:sym typeface="Bricolage Grotesque Semi-Bold"/>
              </a:rPr>
              <a:t> sharing (Microsoft, 2025).</a:t>
            </a:r>
          </a:p>
          <a:p>
            <a:pPr marL="142875" indent="-142875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800" b="1">
                <a:solidFill>
                  <a:srgbClr val="000000"/>
                </a:solidFill>
                <a:latin typeface="Bricolage Grotesque Semi-Bold"/>
                <a:ea typeface="Bricolage Grotesque Semi-Bold"/>
                <a:cs typeface="Bricolage Grotesque Semi-Bold"/>
                <a:sym typeface="Bricolage Grotesque Semi-Bold"/>
              </a:rPr>
              <a:t>Test version-history and recovery options regularly to ensure data can be restored if damaged, meeting GDPR availability and resilience standards (GDPR, 2016/2018).</a:t>
            </a:r>
          </a:p>
        </p:txBody>
      </p:sp>
      <p:sp>
        <p:nvSpPr>
          <p:cNvPr id="10" name="Freeform 10"/>
          <p:cNvSpPr/>
          <p:nvPr/>
        </p:nvSpPr>
        <p:spPr>
          <a:xfrm>
            <a:off x="6600869" y="2558551"/>
            <a:ext cx="1578290" cy="214268"/>
          </a:xfrm>
          <a:custGeom>
            <a:avLst/>
            <a:gdLst/>
            <a:ahLst/>
            <a:cxnLst/>
            <a:rect l="l" t="t" r="r" b="b"/>
            <a:pathLst>
              <a:path w="3156579" h="428535">
                <a:moveTo>
                  <a:pt x="0" y="0"/>
                </a:moveTo>
                <a:lnTo>
                  <a:pt x="3156579" y="0"/>
                </a:lnTo>
                <a:lnTo>
                  <a:pt x="3156579" y="428535"/>
                </a:lnTo>
                <a:lnTo>
                  <a:pt x="0" y="42853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b="-110851"/>
            </a:stretch>
          </a:blipFill>
        </p:spPr>
        <p:txBody>
          <a:bodyPr/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04"/>
          </a:p>
        </p:txBody>
      </p:sp>
    </p:spTree>
    <p:extLst>
      <p:ext uri="{BB962C8B-B14F-4D97-AF65-F5344CB8AC3E}">
        <p14:creationId xmlns:p14="http://schemas.microsoft.com/office/powerpoint/2010/main" val="316838474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16889" y="5652114"/>
            <a:ext cx="9369817" cy="449423"/>
            <a:chOff x="0" y="0"/>
            <a:chExt cx="4935541" cy="23673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935541" cy="236733"/>
            </a:xfrm>
            <a:custGeom>
              <a:avLst/>
              <a:gdLst/>
              <a:ahLst/>
              <a:cxnLst/>
              <a:rect l="l" t="t" r="r" b="b"/>
              <a:pathLst>
                <a:path w="4935541" h="236733">
                  <a:moveTo>
                    <a:pt x="0" y="0"/>
                  </a:moveTo>
                  <a:lnTo>
                    <a:pt x="4935541" y="0"/>
                  </a:lnTo>
                  <a:lnTo>
                    <a:pt x="4935541" y="236733"/>
                  </a:lnTo>
                  <a:lnTo>
                    <a:pt x="0" y="236733"/>
                  </a:lnTo>
                  <a:close/>
                </a:path>
              </a:pathLst>
            </a:custGeom>
            <a:solidFill>
              <a:srgbClr val="164896"/>
            </a:solidFill>
          </p:spPr>
          <p:txBody>
            <a:bodyPr/>
            <a:lstStyle>
              <a:defPPr>
                <a:defRPr lang="en-US"/>
              </a:defPPr>
              <a:lvl1pPr marL="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25603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51206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76809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024128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28016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53619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179222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04825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504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935541" cy="274833"/>
            </a:xfrm>
            <a:prstGeom prst="rect">
              <a:avLst/>
            </a:prstGeom>
          </p:spPr>
          <p:txBody>
            <a:bodyPr lIns="25400" tIns="25400" rIns="25400" bIns="25400" rtlCol="0" anchor="ctr"/>
            <a:lstStyle>
              <a:defPPr>
                <a:defRPr lang="en-US"/>
              </a:defPPr>
              <a:lvl1pPr marL="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25603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51206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76809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024128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28016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53619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179222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04825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ts val="1330"/>
                </a:lnSpc>
              </a:pPr>
              <a:endParaRPr sz="901"/>
            </a:p>
          </p:txBody>
        </p:sp>
      </p:grpSp>
      <p:grpSp>
        <p:nvGrpSpPr>
          <p:cNvPr id="5" name="Group 5"/>
          <p:cNvGrpSpPr>
            <a:grpSpLocks noChangeAspect="1"/>
          </p:cNvGrpSpPr>
          <p:nvPr/>
        </p:nvGrpSpPr>
        <p:grpSpPr>
          <a:xfrm>
            <a:off x="5604528" y="228496"/>
            <a:ext cx="4205721" cy="4205721"/>
            <a:chOff x="0" y="0"/>
            <a:chExt cx="14840029" cy="14840029"/>
          </a:xfrm>
        </p:grpSpPr>
        <p:sp>
          <p:nvSpPr>
            <p:cNvPr id="6" name="Freeform 6"/>
            <p:cNvSpPr/>
            <p:nvPr/>
          </p:nvSpPr>
          <p:spPr>
            <a:xfrm>
              <a:off x="-366471" y="-11891"/>
              <a:ext cx="15572971" cy="14863810"/>
            </a:xfrm>
            <a:custGeom>
              <a:avLst/>
              <a:gdLst/>
              <a:ahLst/>
              <a:cxnLst/>
              <a:rect l="l" t="t" r="r" b="b"/>
              <a:pathLst>
                <a:path w="15572971" h="14863810">
                  <a:moveTo>
                    <a:pt x="7786486" y="11891"/>
                  </a:moveTo>
                  <a:cubicBezTo>
                    <a:pt x="5127664" y="0"/>
                    <a:pt x="2665709" y="1411641"/>
                    <a:pt x="1332855" y="3712286"/>
                  </a:cubicBezTo>
                  <a:cubicBezTo>
                    <a:pt x="0" y="6012931"/>
                    <a:pt x="0" y="8850880"/>
                    <a:pt x="1332855" y="11151525"/>
                  </a:cubicBezTo>
                  <a:cubicBezTo>
                    <a:pt x="2665709" y="13452170"/>
                    <a:pt x="5127664" y="14863811"/>
                    <a:pt x="7786486" y="14851920"/>
                  </a:cubicBezTo>
                  <a:cubicBezTo>
                    <a:pt x="10445306" y="14863811"/>
                    <a:pt x="12907262" y="13452170"/>
                    <a:pt x="14240117" y="11151525"/>
                  </a:cubicBezTo>
                  <a:cubicBezTo>
                    <a:pt x="15572971" y="8850880"/>
                    <a:pt x="15572971" y="6012931"/>
                    <a:pt x="14240117" y="3712286"/>
                  </a:cubicBezTo>
                  <a:cubicBezTo>
                    <a:pt x="12907262" y="1411641"/>
                    <a:pt x="10445306" y="0"/>
                    <a:pt x="7786486" y="11891"/>
                  </a:cubicBezTo>
                  <a:close/>
                </a:path>
              </a:pathLst>
            </a:custGeom>
            <a:solidFill>
              <a:srgbClr val="4BBCFF"/>
            </a:solidFill>
          </p:spPr>
          <p:txBody>
            <a:bodyPr/>
            <a:lstStyle>
              <a:defPPr>
                <a:defRPr lang="en-US"/>
              </a:defPPr>
              <a:lvl1pPr marL="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25603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51206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76809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024128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28016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53619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179222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04825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504"/>
            </a:p>
          </p:txBody>
        </p:sp>
        <p:sp>
          <p:nvSpPr>
            <p:cNvPr id="7" name="Freeform 7"/>
            <p:cNvSpPr/>
            <p:nvPr/>
          </p:nvSpPr>
          <p:spPr>
            <a:xfrm>
              <a:off x="-156193" y="188812"/>
              <a:ext cx="15152415" cy="14462405"/>
            </a:xfrm>
            <a:custGeom>
              <a:avLst/>
              <a:gdLst/>
              <a:ahLst/>
              <a:cxnLst/>
              <a:rect l="l" t="t" r="r" b="b"/>
              <a:pathLst>
                <a:path w="15152415" h="14462405">
                  <a:moveTo>
                    <a:pt x="7576208" y="11570"/>
                  </a:moveTo>
                  <a:cubicBezTo>
                    <a:pt x="4989189" y="0"/>
                    <a:pt x="2593721" y="1373519"/>
                    <a:pt x="1296860" y="3612034"/>
                  </a:cubicBezTo>
                  <a:cubicBezTo>
                    <a:pt x="0" y="5850548"/>
                    <a:pt x="0" y="8611857"/>
                    <a:pt x="1296860" y="10850372"/>
                  </a:cubicBezTo>
                  <a:cubicBezTo>
                    <a:pt x="2593721" y="13088886"/>
                    <a:pt x="4989189" y="14462405"/>
                    <a:pt x="7576208" y="14450835"/>
                  </a:cubicBezTo>
                  <a:cubicBezTo>
                    <a:pt x="10163226" y="14462405"/>
                    <a:pt x="12558694" y="13088886"/>
                    <a:pt x="13855555" y="10850372"/>
                  </a:cubicBezTo>
                  <a:cubicBezTo>
                    <a:pt x="15152416" y="8611857"/>
                    <a:pt x="15152416" y="5850548"/>
                    <a:pt x="13855555" y="3612034"/>
                  </a:cubicBezTo>
                  <a:cubicBezTo>
                    <a:pt x="12558694" y="1373519"/>
                    <a:pt x="10163226" y="0"/>
                    <a:pt x="7576208" y="11570"/>
                  </a:cubicBezTo>
                  <a:close/>
                </a:path>
              </a:pathLst>
            </a:custGeom>
            <a:solidFill>
              <a:srgbClr val="4BBCFF"/>
            </a:solidFill>
          </p:spPr>
          <p:txBody>
            <a:bodyPr/>
            <a:lstStyle>
              <a:defPPr>
                <a:defRPr lang="en-US"/>
              </a:defPPr>
              <a:lvl1pPr marL="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25603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51206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76809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024128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28016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53619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179222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04825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504"/>
            </a:p>
          </p:txBody>
        </p:sp>
        <p:sp>
          <p:nvSpPr>
            <p:cNvPr id="8" name="Freeform 8"/>
            <p:cNvSpPr/>
            <p:nvPr/>
          </p:nvSpPr>
          <p:spPr>
            <a:xfrm>
              <a:off x="223301" y="551024"/>
              <a:ext cx="14393427" cy="13737979"/>
            </a:xfrm>
            <a:custGeom>
              <a:avLst/>
              <a:gdLst/>
              <a:ahLst/>
              <a:cxnLst/>
              <a:rect l="l" t="t" r="r" b="b"/>
              <a:pathLst>
                <a:path w="14393427" h="13737979">
                  <a:moveTo>
                    <a:pt x="7196714" y="10990"/>
                  </a:moveTo>
                  <a:cubicBezTo>
                    <a:pt x="4739280" y="0"/>
                    <a:pt x="2463801" y="1304719"/>
                    <a:pt x="1231900" y="3431106"/>
                  </a:cubicBezTo>
                  <a:cubicBezTo>
                    <a:pt x="0" y="5557493"/>
                    <a:pt x="0" y="8180487"/>
                    <a:pt x="1231900" y="10306874"/>
                  </a:cubicBezTo>
                  <a:cubicBezTo>
                    <a:pt x="2463801" y="12433261"/>
                    <a:pt x="4739280" y="13737980"/>
                    <a:pt x="7196714" y="13726990"/>
                  </a:cubicBezTo>
                  <a:cubicBezTo>
                    <a:pt x="9654147" y="13737980"/>
                    <a:pt x="11929626" y="12433261"/>
                    <a:pt x="13161527" y="10306874"/>
                  </a:cubicBezTo>
                  <a:cubicBezTo>
                    <a:pt x="14393427" y="8180487"/>
                    <a:pt x="14393427" y="5557493"/>
                    <a:pt x="13161527" y="3431106"/>
                  </a:cubicBezTo>
                  <a:cubicBezTo>
                    <a:pt x="11929626" y="1304719"/>
                    <a:pt x="9654147" y="0"/>
                    <a:pt x="7196714" y="10990"/>
                  </a:cubicBezTo>
                  <a:close/>
                </a:path>
              </a:pathLst>
            </a:custGeom>
            <a:blipFill>
              <a:blip r:embed="rId2"/>
              <a:stretch>
                <a:fillRect l="-27834" r="-21309"/>
              </a:stretch>
            </a:blipFill>
          </p:spPr>
          <p:txBody>
            <a:bodyPr/>
            <a:lstStyle>
              <a:defPPr>
                <a:defRPr lang="en-US"/>
              </a:defPPr>
              <a:lvl1pPr marL="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25603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51206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76809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024128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28016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53619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179222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04825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504"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658769" y="1741126"/>
            <a:ext cx="4741433" cy="59990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940"/>
              </a:lnSpc>
            </a:pPr>
            <a:r>
              <a:rPr lang="en-US" sz="3799" b="1" spc="-69">
                <a:solidFill>
                  <a:srgbClr val="000000"/>
                </a:solidFill>
                <a:latin typeface="Livvic Heavy"/>
                <a:ea typeface="Livvic Heavy"/>
                <a:cs typeface="Livvic Heavy"/>
                <a:sym typeface="Livvic Heavy"/>
              </a:rPr>
              <a:t>Email Safety</a:t>
            </a:r>
            <a:endParaRPr lang="en-US" sz="3799" b="1" spc="-69">
              <a:solidFill>
                <a:srgbClr val="10418D"/>
              </a:solidFill>
              <a:latin typeface="Livvic Heavy"/>
              <a:ea typeface="Livvic Heavy"/>
              <a:cs typeface="Livvic Heavy"/>
              <a:sym typeface="Livvic Heavy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648378" y="2592142"/>
            <a:ext cx="4045388" cy="22844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42875" indent="-142875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000" b="1">
                <a:solidFill>
                  <a:srgbClr val="000000"/>
                </a:solidFill>
                <a:latin typeface="Bricolage Grotesque Semi-Bold"/>
                <a:ea typeface="Bricolage Grotesque Semi-Bold"/>
                <a:cs typeface="Bricolage Grotesque Semi-Bold"/>
                <a:sym typeface="Bricolage Grotesque Semi-Bold"/>
              </a:rPr>
              <a:t>Phishing is the most common cyber-attack route; always verify before opening links or attachments (NCSC, n.d.).</a:t>
            </a:r>
          </a:p>
          <a:p>
            <a:pPr marL="142875" indent="-142875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000" b="1">
                <a:solidFill>
                  <a:srgbClr val="000000"/>
                </a:solidFill>
                <a:latin typeface="Bricolage Grotesque Semi-Bold"/>
                <a:ea typeface="Bricolage Grotesque Semi-Bold"/>
                <a:cs typeface="Bricolage Grotesque Semi-Bold"/>
                <a:sym typeface="Bricolage Grotesque Semi-Bold"/>
              </a:rPr>
              <a:t>Report suspicious emails to report@phishing.gov.uk and delete them immediately (GOV.UK, n.d.).</a:t>
            </a:r>
          </a:p>
          <a:p>
            <a:pPr marL="142875" indent="-142875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000" b="1">
                <a:solidFill>
                  <a:srgbClr val="000000"/>
                </a:solidFill>
                <a:latin typeface="Bricolage Grotesque Semi-Bold"/>
                <a:ea typeface="Bricolage Grotesque Semi-Bold"/>
                <a:cs typeface="Bricolage Grotesque Semi-Bold"/>
                <a:sym typeface="Bricolage Grotesque Semi-Bold"/>
              </a:rPr>
              <a:t>Never send resident information from personal or unencrypted email accounts (ICO, 2023).</a:t>
            </a:r>
          </a:p>
          <a:p>
            <a:pPr marL="142875" indent="-142875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000" b="1">
                <a:solidFill>
                  <a:srgbClr val="000000"/>
                </a:solidFill>
                <a:latin typeface="Bricolage Grotesque Semi-Bold"/>
                <a:ea typeface="Bricolage Grotesque Semi-Bold"/>
                <a:cs typeface="Bricolage Grotesque Semi-Bold"/>
                <a:sym typeface="Bricolage Grotesque Semi-Bold"/>
              </a:rPr>
              <a:t>Microsoft 365 provides anti-phishing and Safe Links features that automatically scan messages for malicious content (Microsoft, 2025).</a:t>
            </a:r>
          </a:p>
          <a:p>
            <a:pPr marL="142875" indent="-142875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000" b="1">
                <a:solidFill>
                  <a:srgbClr val="000000"/>
                </a:solidFill>
                <a:latin typeface="Bricolage Grotesque Semi-Bold"/>
                <a:ea typeface="Bricolage Grotesque Semi-Bold"/>
                <a:cs typeface="Bricolage Grotesque Semi-Bold"/>
                <a:sym typeface="Bricolage Grotesque Semi-Bold"/>
              </a:rPr>
              <a:t>Regular training and awareness sessions are essential because phishing tactics evolve rapidly (NCSC, n.d.).</a:t>
            </a:r>
          </a:p>
        </p:txBody>
      </p:sp>
      <p:sp>
        <p:nvSpPr>
          <p:cNvPr id="11" name="Freeform 11"/>
          <p:cNvSpPr/>
          <p:nvPr/>
        </p:nvSpPr>
        <p:spPr>
          <a:xfrm>
            <a:off x="5604909" y="4731771"/>
            <a:ext cx="1924626" cy="261286"/>
          </a:xfrm>
          <a:custGeom>
            <a:avLst/>
            <a:gdLst/>
            <a:ahLst/>
            <a:cxnLst/>
            <a:rect l="l" t="t" r="r" b="b"/>
            <a:pathLst>
              <a:path w="3849252" h="522572">
                <a:moveTo>
                  <a:pt x="0" y="0"/>
                </a:moveTo>
                <a:lnTo>
                  <a:pt x="3849252" y="0"/>
                </a:lnTo>
                <a:lnTo>
                  <a:pt x="3849252" y="522571"/>
                </a:lnTo>
                <a:lnTo>
                  <a:pt x="0" y="52257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b="-110851"/>
            </a:stretch>
          </a:blipFill>
        </p:spPr>
        <p:txBody>
          <a:bodyPr/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04"/>
          </a:p>
        </p:txBody>
      </p:sp>
      <p:sp>
        <p:nvSpPr>
          <p:cNvPr id="12" name="Freeform 12"/>
          <p:cNvSpPr/>
          <p:nvPr/>
        </p:nvSpPr>
        <p:spPr>
          <a:xfrm flipH="1" flipV="1">
            <a:off x="4295148" y="1902974"/>
            <a:ext cx="553709" cy="332225"/>
          </a:xfrm>
          <a:custGeom>
            <a:avLst/>
            <a:gdLst/>
            <a:ahLst/>
            <a:cxnLst/>
            <a:rect l="l" t="t" r="r" b="b"/>
            <a:pathLst>
              <a:path w="1107416" h="664450">
                <a:moveTo>
                  <a:pt x="1107416" y="664449"/>
                </a:moveTo>
                <a:lnTo>
                  <a:pt x="0" y="664449"/>
                </a:lnTo>
                <a:lnTo>
                  <a:pt x="0" y="0"/>
                </a:lnTo>
                <a:lnTo>
                  <a:pt x="1107416" y="0"/>
                </a:lnTo>
                <a:lnTo>
                  <a:pt x="1107416" y="664449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04"/>
          </a:p>
        </p:txBody>
      </p:sp>
    </p:spTree>
    <p:extLst>
      <p:ext uri="{BB962C8B-B14F-4D97-AF65-F5344CB8AC3E}">
        <p14:creationId xmlns:p14="http://schemas.microsoft.com/office/powerpoint/2010/main" val="242116502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16889" y="5652114"/>
            <a:ext cx="9369817" cy="449423"/>
            <a:chOff x="0" y="0"/>
            <a:chExt cx="4935541" cy="23673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935541" cy="236733"/>
            </a:xfrm>
            <a:custGeom>
              <a:avLst/>
              <a:gdLst/>
              <a:ahLst/>
              <a:cxnLst/>
              <a:rect l="l" t="t" r="r" b="b"/>
              <a:pathLst>
                <a:path w="4935541" h="236733">
                  <a:moveTo>
                    <a:pt x="0" y="0"/>
                  </a:moveTo>
                  <a:lnTo>
                    <a:pt x="4935541" y="0"/>
                  </a:lnTo>
                  <a:lnTo>
                    <a:pt x="4935541" y="236733"/>
                  </a:lnTo>
                  <a:lnTo>
                    <a:pt x="0" y="236733"/>
                  </a:lnTo>
                  <a:close/>
                </a:path>
              </a:pathLst>
            </a:custGeom>
            <a:solidFill>
              <a:srgbClr val="164896"/>
            </a:solidFill>
          </p:spPr>
          <p:txBody>
            <a:bodyPr/>
            <a:lstStyle>
              <a:defPPr>
                <a:defRPr lang="en-US"/>
              </a:defPPr>
              <a:lvl1pPr marL="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25603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51206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76809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024128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28016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53619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179222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04825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504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935541" cy="274833"/>
            </a:xfrm>
            <a:prstGeom prst="rect">
              <a:avLst/>
            </a:prstGeom>
          </p:spPr>
          <p:txBody>
            <a:bodyPr lIns="25400" tIns="25400" rIns="25400" bIns="25400" rtlCol="0" anchor="ctr"/>
            <a:lstStyle>
              <a:defPPr>
                <a:defRPr lang="en-US"/>
              </a:defPPr>
              <a:lvl1pPr marL="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25603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51206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76809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024128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28016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53619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179222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04825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ts val="1330"/>
                </a:lnSpc>
              </a:pPr>
              <a:endParaRPr sz="901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590942" y="2836804"/>
            <a:ext cx="5778772" cy="2327038"/>
            <a:chOff x="0" y="0"/>
            <a:chExt cx="3043962" cy="1225765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043962" cy="1225765"/>
            </a:xfrm>
            <a:custGeom>
              <a:avLst/>
              <a:gdLst/>
              <a:ahLst/>
              <a:cxnLst/>
              <a:rect l="l" t="t" r="r" b="b"/>
              <a:pathLst>
                <a:path w="3043962" h="1225765">
                  <a:moveTo>
                    <a:pt x="34163" y="0"/>
                  </a:moveTo>
                  <a:lnTo>
                    <a:pt x="3009799" y="0"/>
                  </a:lnTo>
                  <a:cubicBezTo>
                    <a:pt x="3028667" y="0"/>
                    <a:pt x="3043962" y="15295"/>
                    <a:pt x="3043962" y="34163"/>
                  </a:cubicBezTo>
                  <a:lnTo>
                    <a:pt x="3043962" y="1191602"/>
                  </a:lnTo>
                  <a:cubicBezTo>
                    <a:pt x="3043962" y="1210470"/>
                    <a:pt x="3028667" y="1225765"/>
                    <a:pt x="3009799" y="1225765"/>
                  </a:cubicBezTo>
                  <a:lnTo>
                    <a:pt x="34163" y="1225765"/>
                  </a:lnTo>
                  <a:cubicBezTo>
                    <a:pt x="15295" y="1225765"/>
                    <a:pt x="0" y="1210470"/>
                    <a:pt x="0" y="1191602"/>
                  </a:cubicBezTo>
                  <a:lnTo>
                    <a:pt x="0" y="34163"/>
                  </a:lnTo>
                  <a:cubicBezTo>
                    <a:pt x="0" y="15295"/>
                    <a:pt x="15295" y="0"/>
                    <a:pt x="34163" y="0"/>
                  </a:cubicBezTo>
                  <a:close/>
                </a:path>
              </a:pathLst>
            </a:custGeom>
            <a:solidFill>
              <a:srgbClr val="77CCFF"/>
            </a:solidFill>
          </p:spPr>
          <p:txBody>
            <a:bodyPr/>
            <a:lstStyle>
              <a:defPPr>
                <a:defRPr lang="en-US"/>
              </a:defPPr>
              <a:lvl1pPr marL="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25603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51206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76809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024128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28016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53619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179222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04825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504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3043962" cy="1263865"/>
            </a:xfrm>
            <a:prstGeom prst="rect">
              <a:avLst/>
            </a:prstGeom>
          </p:spPr>
          <p:txBody>
            <a:bodyPr lIns="25400" tIns="25400" rIns="25400" bIns="25400" rtlCol="0" anchor="ctr"/>
            <a:lstStyle>
              <a:defPPr>
                <a:defRPr lang="en-US"/>
              </a:defPPr>
              <a:lvl1pPr marL="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25603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51206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76809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024128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28016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53619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179222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04825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ts val="1330"/>
                </a:lnSpc>
                <a:spcBef>
                  <a:spcPct val="0"/>
                </a:spcBef>
              </a:pPr>
              <a:endParaRPr sz="901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4513315" y="2814625"/>
            <a:ext cx="3978372" cy="2371398"/>
            <a:chOff x="0" y="0"/>
            <a:chExt cx="659453" cy="393082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659453" cy="393082"/>
            </a:xfrm>
            <a:custGeom>
              <a:avLst/>
              <a:gdLst/>
              <a:ahLst/>
              <a:cxnLst/>
              <a:rect l="l" t="t" r="r" b="b"/>
              <a:pathLst>
                <a:path w="659453" h="393082">
                  <a:moveTo>
                    <a:pt x="456253" y="0"/>
                  </a:moveTo>
                  <a:cubicBezTo>
                    <a:pt x="568483" y="0"/>
                    <a:pt x="659453" y="87989"/>
                    <a:pt x="659453" y="196541"/>
                  </a:cubicBezTo>
                  <a:cubicBezTo>
                    <a:pt x="659453" y="305093"/>
                    <a:pt x="568483" y="393082"/>
                    <a:pt x="456253" y="393082"/>
                  </a:cubicBezTo>
                  <a:lnTo>
                    <a:pt x="203200" y="393082"/>
                  </a:lnTo>
                  <a:cubicBezTo>
                    <a:pt x="90970" y="393082"/>
                    <a:pt x="0" y="305093"/>
                    <a:pt x="0" y="196541"/>
                  </a:cubicBezTo>
                  <a:cubicBezTo>
                    <a:pt x="0" y="87989"/>
                    <a:pt x="90970" y="0"/>
                    <a:pt x="203200" y="0"/>
                  </a:cubicBezTo>
                  <a:lnTo>
                    <a:pt x="456253" y="0"/>
                  </a:lnTo>
                </a:path>
              </a:pathLst>
            </a:custGeom>
            <a:blipFill>
              <a:blip r:embed="rId2"/>
              <a:stretch>
                <a:fillRect t="-5676" b="-5676"/>
              </a:stretch>
            </a:blipFill>
          </p:spPr>
          <p:txBody>
            <a:bodyPr/>
            <a:lstStyle>
              <a:defPPr>
                <a:defRPr lang="en-US"/>
              </a:defPPr>
              <a:lvl1pPr marL="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25603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51206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76809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024128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28016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53619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179222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04825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504"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1380692" y="1815150"/>
            <a:ext cx="6374655" cy="54967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4940"/>
              </a:lnSpc>
            </a:pPr>
            <a:r>
              <a:rPr lang="en-US" sz="2400" b="1" spc="-69">
                <a:solidFill>
                  <a:srgbClr val="000000"/>
                </a:solidFill>
                <a:latin typeface="Livvic Heavy"/>
                <a:ea typeface="Livvic Heavy"/>
                <a:cs typeface="Livvic Heavy"/>
                <a:sym typeface="Livvic Heavy"/>
              </a:rPr>
              <a:t>Patient Confidentiality and Governance</a:t>
            </a:r>
            <a:endParaRPr lang="en-US" sz="2400" b="1" spc="-69">
              <a:solidFill>
                <a:srgbClr val="10418D"/>
              </a:solidFill>
              <a:latin typeface="Livvic Heavy"/>
              <a:ea typeface="Livvic Heavy"/>
              <a:cs typeface="Livvic Heavy"/>
              <a:sym typeface="Livvic Heavy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2314" y="2935799"/>
            <a:ext cx="3793316" cy="199727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42875" indent="-142875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500" b="1">
                <a:solidFill>
                  <a:srgbClr val="000000"/>
                </a:solidFill>
                <a:latin typeface="Bricolage Grotesque Semi-Bold"/>
                <a:ea typeface="Bricolage Grotesque Semi-Bold"/>
                <a:cs typeface="Bricolage Grotesque Semi-Bold"/>
                <a:sym typeface="Bricolage Grotesque Semi-Bold"/>
              </a:rPr>
              <a:t>Always share the minimum necessary information and verify the recipient’s identity (ICO, 2023).</a:t>
            </a:r>
          </a:p>
          <a:p>
            <a:pPr marL="142875" indent="-142875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100" b="1">
                <a:solidFill>
                  <a:srgbClr val="000000"/>
                </a:solidFill>
                <a:latin typeface="Bricolage Grotesque Semi-Bold"/>
                <a:ea typeface="Bricolage Grotesque Semi-Bold"/>
                <a:cs typeface="Bricolage Grotesque Semi-Bold"/>
                <a:sym typeface="Bricolage Grotesque Semi-Bold"/>
              </a:rPr>
              <a:t>Lock screens when unattended and avoid discussing residents in public spaces (ICO, 2023).</a:t>
            </a:r>
            <a:endParaRPr lang="en-US" sz="1100" b="1">
              <a:solidFill>
                <a:srgbClr val="000000"/>
              </a:solidFill>
              <a:latin typeface="Bricolage Grotesque Semi-Bold"/>
              <a:ea typeface="Bricolage Grotesque Semi-Bold"/>
              <a:cs typeface="Bricolage Grotesque Semi-Bold"/>
            </a:endParaRPr>
          </a:p>
          <a:p>
            <a:pPr marL="142875" indent="-142875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100" b="1">
                <a:solidFill>
                  <a:srgbClr val="000000"/>
                </a:solidFill>
                <a:latin typeface="Bricolage Grotesque Semi-Bold"/>
                <a:ea typeface="Bricolage Grotesque Semi-Bold"/>
                <a:cs typeface="Bricolage Grotesque Semi-Bold"/>
                <a:sym typeface="Bricolage Grotesque Semi-Bold"/>
              </a:rPr>
              <a:t>Use only approved devices and work applications; never use WhatsApp or personal accounts for care data (ICO, 2023).</a:t>
            </a:r>
            <a:endParaRPr lang="en-US" sz="1100" b="1">
              <a:solidFill>
                <a:srgbClr val="000000"/>
              </a:solidFill>
              <a:latin typeface="Bricolage Grotesque Semi-Bold"/>
              <a:ea typeface="Bricolage Grotesque Semi-Bold"/>
              <a:cs typeface="Bricolage Grotesque Semi-Bold"/>
            </a:endParaRPr>
          </a:p>
          <a:p>
            <a:pPr marL="142875" indent="-142875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100" b="1">
                <a:solidFill>
                  <a:srgbClr val="000000"/>
                </a:solidFill>
                <a:latin typeface="Bricolage Grotesque Semi-Bold"/>
                <a:ea typeface="Bricolage Grotesque Semi-Bold"/>
                <a:cs typeface="Bricolage Grotesque Semi-Bold"/>
                <a:sym typeface="Bricolage Grotesque Semi-Bold"/>
              </a:rPr>
              <a:t>Complete the Data Security and Protection Toolkit (DSPT) each year as required by NHS and CQC (Digital Care Hub, n.d.).</a:t>
            </a:r>
            <a:endParaRPr lang="en-US" sz="1100" b="1">
              <a:solidFill>
                <a:srgbClr val="000000"/>
              </a:solidFill>
              <a:latin typeface="Bricolage Grotesque Semi-Bold"/>
              <a:ea typeface="Bricolage Grotesque Semi-Bold"/>
              <a:cs typeface="Bricolage Grotesque Semi-Bold"/>
            </a:endParaRPr>
          </a:p>
          <a:p>
            <a:pPr marL="142875" indent="-142875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100" b="1">
                <a:solidFill>
                  <a:srgbClr val="000000"/>
                </a:solidFill>
                <a:latin typeface="Bricolage Grotesque Semi-Bold"/>
                <a:ea typeface="Bricolage Grotesque Semi-Bold"/>
                <a:cs typeface="Bricolage Grotesque Semi-Bold"/>
                <a:sym typeface="Bricolage Grotesque Semi-Bold"/>
              </a:rPr>
              <a:t>If a data breach occurs, report, contain, assess, </a:t>
            </a:r>
            <a:r>
              <a:rPr lang="en-US" sz="500" b="1">
                <a:solidFill>
                  <a:srgbClr val="000000"/>
                </a:solidFill>
                <a:latin typeface="Bricolage Grotesque Semi-Bold"/>
                <a:ea typeface="Bricolage Grotesque Semi-Bold"/>
                <a:cs typeface="Bricolage Grotesque Semi-Bold"/>
                <a:sym typeface="Bricolage Grotesque Semi-Bold"/>
              </a:rPr>
              <a:t>and notify the ICO within legal time limits (GDPR, 2016/2018).</a:t>
            </a:r>
            <a:endParaRPr lang="en-US" sz="500" b="1">
              <a:solidFill>
                <a:srgbClr val="000000"/>
              </a:solidFill>
              <a:latin typeface="Bricolage Grotesque Semi-Bold"/>
              <a:ea typeface="Bricolage Grotesque Semi-Bold"/>
              <a:cs typeface="Bricolage Grotesque Semi-Bold"/>
            </a:endParaRPr>
          </a:p>
        </p:txBody>
      </p:sp>
      <p:sp>
        <p:nvSpPr>
          <p:cNvPr id="12" name="Freeform 12"/>
          <p:cNvSpPr/>
          <p:nvPr/>
        </p:nvSpPr>
        <p:spPr>
          <a:xfrm flipH="1" flipV="1">
            <a:off x="7616055" y="1930604"/>
            <a:ext cx="695493" cy="417295"/>
          </a:xfrm>
          <a:custGeom>
            <a:avLst/>
            <a:gdLst/>
            <a:ahLst/>
            <a:cxnLst/>
            <a:rect l="l" t="t" r="r" b="b"/>
            <a:pathLst>
              <a:path w="1390985" h="834591">
                <a:moveTo>
                  <a:pt x="1390985" y="834591"/>
                </a:moveTo>
                <a:lnTo>
                  <a:pt x="0" y="834591"/>
                </a:lnTo>
                <a:lnTo>
                  <a:pt x="0" y="0"/>
                </a:lnTo>
                <a:lnTo>
                  <a:pt x="1390985" y="0"/>
                </a:lnTo>
                <a:lnTo>
                  <a:pt x="1390985" y="834591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04"/>
          </a:p>
        </p:txBody>
      </p:sp>
      <p:sp>
        <p:nvSpPr>
          <p:cNvPr id="13" name="Freeform 13"/>
          <p:cNvSpPr/>
          <p:nvPr/>
        </p:nvSpPr>
        <p:spPr>
          <a:xfrm>
            <a:off x="685202" y="1928972"/>
            <a:ext cx="695493" cy="417295"/>
          </a:xfrm>
          <a:custGeom>
            <a:avLst/>
            <a:gdLst/>
            <a:ahLst/>
            <a:cxnLst/>
            <a:rect l="l" t="t" r="r" b="b"/>
            <a:pathLst>
              <a:path w="1390985" h="834591">
                <a:moveTo>
                  <a:pt x="0" y="0"/>
                </a:moveTo>
                <a:lnTo>
                  <a:pt x="1390986" y="0"/>
                </a:lnTo>
                <a:lnTo>
                  <a:pt x="1390986" y="834591"/>
                </a:lnTo>
                <a:lnTo>
                  <a:pt x="0" y="83459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04"/>
          </a:p>
        </p:txBody>
      </p:sp>
    </p:spTree>
    <p:extLst>
      <p:ext uri="{BB962C8B-B14F-4D97-AF65-F5344CB8AC3E}">
        <p14:creationId xmlns:p14="http://schemas.microsoft.com/office/powerpoint/2010/main" val="28052513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0">
            <a:extLst>
              <a:ext uri="{FF2B5EF4-FFF2-40B4-BE49-F238E27FC236}">
                <a16:creationId xmlns:a16="http://schemas.microsoft.com/office/drawing/2014/main" id="{A83162D6-9BB1-3ED4-5488-A501FF82EC69}"/>
              </a:ext>
            </a:extLst>
          </p:cNvPr>
          <p:cNvSpPr txBox="1"/>
          <p:nvPr/>
        </p:nvSpPr>
        <p:spPr>
          <a:xfrm>
            <a:off x="1447800" y="1195466"/>
            <a:ext cx="6374655" cy="54967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4940"/>
              </a:lnSpc>
            </a:pPr>
            <a:r>
              <a:rPr lang="en-US" sz="2400" b="1" spc="-69">
                <a:latin typeface="Livvic Heavy"/>
                <a:ea typeface="Livvic Heavy"/>
                <a:cs typeface="Livvic Heavy"/>
                <a:sym typeface="Livvic Heavy"/>
              </a:rPr>
              <a:t>Conclusion</a:t>
            </a:r>
          </a:p>
        </p:txBody>
      </p:sp>
      <p:sp>
        <p:nvSpPr>
          <p:cNvPr id="3" name="Freeform 12">
            <a:extLst>
              <a:ext uri="{FF2B5EF4-FFF2-40B4-BE49-F238E27FC236}">
                <a16:creationId xmlns:a16="http://schemas.microsoft.com/office/drawing/2014/main" id="{4AA23034-FCBA-FCAD-3852-B3DC3F469AD8}"/>
              </a:ext>
            </a:extLst>
          </p:cNvPr>
          <p:cNvSpPr/>
          <p:nvPr/>
        </p:nvSpPr>
        <p:spPr>
          <a:xfrm flipH="1" flipV="1">
            <a:off x="6096000" y="1400172"/>
            <a:ext cx="695493" cy="417295"/>
          </a:xfrm>
          <a:custGeom>
            <a:avLst/>
            <a:gdLst/>
            <a:ahLst/>
            <a:cxnLst/>
            <a:rect l="l" t="t" r="r" b="b"/>
            <a:pathLst>
              <a:path w="1390985" h="834591">
                <a:moveTo>
                  <a:pt x="1390985" y="834591"/>
                </a:moveTo>
                <a:lnTo>
                  <a:pt x="0" y="834591"/>
                </a:lnTo>
                <a:lnTo>
                  <a:pt x="0" y="0"/>
                </a:lnTo>
                <a:lnTo>
                  <a:pt x="1390985" y="0"/>
                </a:lnTo>
                <a:lnTo>
                  <a:pt x="1390985" y="834591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04"/>
          </a:p>
        </p:txBody>
      </p:sp>
      <p:sp>
        <p:nvSpPr>
          <p:cNvPr id="4" name="Freeform 13">
            <a:extLst>
              <a:ext uri="{FF2B5EF4-FFF2-40B4-BE49-F238E27FC236}">
                <a16:creationId xmlns:a16="http://schemas.microsoft.com/office/drawing/2014/main" id="{74A57224-3AE5-D500-1357-2744EBC24908}"/>
              </a:ext>
            </a:extLst>
          </p:cNvPr>
          <p:cNvSpPr/>
          <p:nvPr/>
        </p:nvSpPr>
        <p:spPr>
          <a:xfrm>
            <a:off x="2590800" y="1400172"/>
            <a:ext cx="695493" cy="417295"/>
          </a:xfrm>
          <a:custGeom>
            <a:avLst/>
            <a:gdLst/>
            <a:ahLst/>
            <a:cxnLst/>
            <a:rect l="l" t="t" r="r" b="b"/>
            <a:pathLst>
              <a:path w="1390985" h="834591">
                <a:moveTo>
                  <a:pt x="0" y="0"/>
                </a:moveTo>
                <a:lnTo>
                  <a:pt x="1390986" y="0"/>
                </a:lnTo>
                <a:lnTo>
                  <a:pt x="1390986" y="834591"/>
                </a:lnTo>
                <a:lnTo>
                  <a:pt x="0" y="83459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04"/>
          </a:p>
        </p:txBody>
      </p:sp>
      <p:grpSp>
        <p:nvGrpSpPr>
          <p:cNvPr id="5" name="Group 2">
            <a:extLst>
              <a:ext uri="{FF2B5EF4-FFF2-40B4-BE49-F238E27FC236}">
                <a16:creationId xmlns:a16="http://schemas.microsoft.com/office/drawing/2014/main" id="{F22BBBE4-291F-491B-547E-E8D2E1D19F99}"/>
              </a:ext>
            </a:extLst>
          </p:cNvPr>
          <p:cNvGrpSpPr/>
          <p:nvPr/>
        </p:nvGrpSpPr>
        <p:grpSpPr>
          <a:xfrm>
            <a:off x="-116889" y="5652114"/>
            <a:ext cx="9369817" cy="449423"/>
            <a:chOff x="0" y="0"/>
            <a:chExt cx="4935541" cy="236733"/>
          </a:xfrm>
        </p:grpSpPr>
        <p:sp>
          <p:nvSpPr>
            <p:cNvPr id="6" name="Freeform 3">
              <a:extLst>
                <a:ext uri="{FF2B5EF4-FFF2-40B4-BE49-F238E27FC236}">
                  <a16:creationId xmlns:a16="http://schemas.microsoft.com/office/drawing/2014/main" id="{3D22649F-76A1-9D05-E342-0F4C03F93EB7}"/>
                </a:ext>
              </a:extLst>
            </p:cNvPr>
            <p:cNvSpPr/>
            <p:nvPr/>
          </p:nvSpPr>
          <p:spPr>
            <a:xfrm>
              <a:off x="0" y="0"/>
              <a:ext cx="4935541" cy="236733"/>
            </a:xfrm>
            <a:custGeom>
              <a:avLst/>
              <a:gdLst/>
              <a:ahLst/>
              <a:cxnLst/>
              <a:rect l="l" t="t" r="r" b="b"/>
              <a:pathLst>
                <a:path w="4935541" h="236733">
                  <a:moveTo>
                    <a:pt x="0" y="0"/>
                  </a:moveTo>
                  <a:lnTo>
                    <a:pt x="4935541" y="0"/>
                  </a:lnTo>
                  <a:lnTo>
                    <a:pt x="4935541" y="236733"/>
                  </a:lnTo>
                  <a:lnTo>
                    <a:pt x="0" y="236733"/>
                  </a:lnTo>
                  <a:close/>
                </a:path>
              </a:pathLst>
            </a:custGeom>
            <a:solidFill>
              <a:srgbClr val="164896"/>
            </a:solidFill>
          </p:spPr>
          <p:txBody>
            <a:bodyPr/>
            <a:lstStyle>
              <a:defPPr>
                <a:defRPr lang="en-US"/>
              </a:defPPr>
              <a:lvl1pPr marL="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25603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51206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76809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024128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28016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53619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179222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04825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504"/>
            </a:p>
          </p:txBody>
        </p:sp>
        <p:sp>
          <p:nvSpPr>
            <p:cNvPr id="7" name="TextBox 4">
              <a:extLst>
                <a:ext uri="{FF2B5EF4-FFF2-40B4-BE49-F238E27FC236}">
                  <a16:creationId xmlns:a16="http://schemas.microsoft.com/office/drawing/2014/main" id="{55EE8619-D06B-62E5-5E8D-F4A7CDF2FB6D}"/>
                </a:ext>
              </a:extLst>
            </p:cNvPr>
            <p:cNvSpPr txBox="1"/>
            <p:nvPr/>
          </p:nvSpPr>
          <p:spPr>
            <a:xfrm>
              <a:off x="0" y="-38100"/>
              <a:ext cx="4935541" cy="274833"/>
            </a:xfrm>
            <a:prstGeom prst="rect">
              <a:avLst/>
            </a:prstGeom>
          </p:spPr>
          <p:txBody>
            <a:bodyPr lIns="25400" tIns="25400" rIns="25400" bIns="25400" rtlCol="0" anchor="ctr"/>
            <a:lstStyle>
              <a:defPPr>
                <a:defRPr lang="en-US"/>
              </a:defPPr>
              <a:lvl1pPr marL="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25603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51206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76809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024128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280160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536192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1792224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048256" algn="l" defTabSz="512064" rtl="0" eaLnBrk="1" latinLnBrk="0" hangingPunct="1">
                <a:defRPr sz="1008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ts val="1330"/>
                </a:lnSpc>
              </a:pPr>
              <a:endParaRPr sz="901"/>
            </a:p>
          </p:txBody>
        </p:sp>
      </p:grpSp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CB93E95F-643C-4EA4-1BA9-A4E03E09C3D7}"/>
              </a:ext>
            </a:extLst>
          </p:cNvPr>
          <p:cNvGraphicFramePr/>
          <p:nvPr/>
        </p:nvGraphicFramePr>
        <p:xfrm>
          <a:off x="1257300" y="2380776"/>
          <a:ext cx="6374655" cy="26559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5368715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621414" y="442755"/>
            <a:ext cx="7725327" cy="59990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4940"/>
              </a:lnSpc>
            </a:pPr>
            <a:r>
              <a:rPr lang="en-US" sz="3799" b="1" spc="-69">
                <a:solidFill>
                  <a:srgbClr val="10418D"/>
                </a:solidFill>
                <a:latin typeface="Livvic Heavy"/>
                <a:ea typeface="Livvic Heavy"/>
                <a:cs typeface="Livvic Heavy"/>
                <a:sym typeface="Livvic Heavy"/>
              </a:rPr>
              <a:t>References</a:t>
            </a:r>
            <a:endParaRPr lang="en-US" sz="3799" b="1" spc="-69">
              <a:solidFill>
                <a:srgbClr val="000000"/>
              </a:solidFill>
              <a:latin typeface="Livvic Heavy"/>
              <a:ea typeface="Livvic Heavy"/>
              <a:cs typeface="Livvic Heavy"/>
              <a:sym typeface="Livvic Heavy"/>
            </a:endParaRPr>
          </a:p>
        </p:txBody>
      </p:sp>
      <p:sp>
        <p:nvSpPr>
          <p:cNvPr id="3" name="Freeform 3"/>
          <p:cNvSpPr/>
          <p:nvPr/>
        </p:nvSpPr>
        <p:spPr>
          <a:xfrm flipH="1">
            <a:off x="-650" y="3811665"/>
            <a:ext cx="4501366" cy="2239430"/>
          </a:xfrm>
          <a:custGeom>
            <a:avLst/>
            <a:gdLst/>
            <a:ahLst/>
            <a:cxnLst/>
            <a:rect l="l" t="t" r="r" b="b"/>
            <a:pathLst>
              <a:path w="9002732" h="4478859">
                <a:moveTo>
                  <a:pt x="9002732" y="0"/>
                </a:moveTo>
                <a:lnTo>
                  <a:pt x="0" y="0"/>
                </a:lnTo>
                <a:lnTo>
                  <a:pt x="0" y="4478859"/>
                </a:lnTo>
                <a:lnTo>
                  <a:pt x="9002732" y="4478859"/>
                </a:lnTo>
                <a:lnTo>
                  <a:pt x="9002732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4102" t="-4102"/>
            </a:stretch>
          </a:blipFill>
        </p:spPr>
        <p:txBody>
          <a:bodyPr/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04"/>
          </a:p>
        </p:txBody>
      </p:sp>
      <p:sp>
        <p:nvSpPr>
          <p:cNvPr id="4" name="Freeform 4"/>
          <p:cNvSpPr/>
          <p:nvPr/>
        </p:nvSpPr>
        <p:spPr>
          <a:xfrm>
            <a:off x="4639027" y="3811665"/>
            <a:ext cx="4501366" cy="2239430"/>
          </a:xfrm>
          <a:custGeom>
            <a:avLst/>
            <a:gdLst/>
            <a:ahLst/>
            <a:cxnLst/>
            <a:rect l="l" t="t" r="r" b="b"/>
            <a:pathLst>
              <a:path w="9002732" h="4478859">
                <a:moveTo>
                  <a:pt x="0" y="0"/>
                </a:moveTo>
                <a:lnTo>
                  <a:pt x="9002732" y="0"/>
                </a:lnTo>
                <a:lnTo>
                  <a:pt x="9002732" y="4478859"/>
                </a:lnTo>
                <a:lnTo>
                  <a:pt x="0" y="44788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4102" t="-4102"/>
            </a:stretch>
          </a:blipFill>
        </p:spPr>
        <p:txBody>
          <a:bodyPr/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04"/>
          </a:p>
        </p:txBody>
      </p:sp>
      <p:sp>
        <p:nvSpPr>
          <p:cNvPr id="7" name="TextBox 7"/>
          <p:cNvSpPr txBox="1"/>
          <p:nvPr/>
        </p:nvSpPr>
        <p:spPr>
          <a:xfrm>
            <a:off x="1515412" y="2796322"/>
            <a:ext cx="6113181" cy="2415293"/>
          </a:xfrm>
          <a:prstGeom prst="rect">
            <a:avLst/>
          </a:prstGeom>
        </p:spPr>
        <p:txBody>
          <a:bodyPr lIns="25400" tIns="25400" rIns="25400" bIns="25400" rtlCol="0" anchor="ctr"/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1330"/>
              </a:lnSpc>
              <a:spcBef>
                <a:spcPct val="0"/>
              </a:spcBef>
            </a:pPr>
            <a:endParaRPr sz="901"/>
          </a:p>
        </p:txBody>
      </p:sp>
      <p:sp>
        <p:nvSpPr>
          <p:cNvPr id="8" name="TextBox 8"/>
          <p:cNvSpPr txBox="1"/>
          <p:nvPr/>
        </p:nvSpPr>
        <p:spPr>
          <a:xfrm>
            <a:off x="924157" y="1246070"/>
            <a:ext cx="7712907" cy="274613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000" b="1">
                <a:solidFill>
                  <a:srgbClr val="000000"/>
                </a:solidFill>
                <a:latin typeface="Bricolage Grotesque Semi-Bold"/>
                <a:ea typeface="Bricolage Grotesque Semi-Bold"/>
                <a:cs typeface="Bricolage Grotesque Semi-Bold"/>
                <a:sym typeface="Bricolage Grotesque Semi-Bold"/>
              </a:rPr>
              <a:t>Digital Care Hub. (n.d.). Data Security and Protection Toolkit (DSPT) for adult social care providers. https://www.digitalcarehub.co.uk</a:t>
            </a:r>
            <a:endParaRPr lang="en-US" sz="1000" b="1">
              <a:solidFill>
                <a:srgbClr val="000000"/>
              </a:solidFill>
              <a:latin typeface="Bricolage Grotesque Semi-Bold"/>
              <a:ea typeface="Bricolage Grotesque Semi-Bold"/>
              <a:cs typeface="Bricolage Grotesque Semi-Bold"/>
            </a:endParaRPr>
          </a:p>
          <a:p>
            <a:pPr marL="228600" indent="-2286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000" b="1">
                <a:solidFill>
                  <a:srgbClr val="000000"/>
                </a:solidFill>
                <a:latin typeface="Bricolage Grotesque Semi-Bold"/>
                <a:ea typeface="Bricolage Grotesque Semi-Bold"/>
                <a:cs typeface="Bricolage Grotesque Semi-Bold"/>
                <a:sym typeface="Bricolage Grotesque Semi-Bold"/>
              </a:rPr>
              <a:t>GOV.UK. (n.d.). Avoid and report internet scams and phishing. https://www.gov.uk</a:t>
            </a:r>
            <a:endParaRPr lang="en-US" sz="1000" b="1">
              <a:solidFill>
                <a:srgbClr val="000000"/>
              </a:solidFill>
              <a:latin typeface="Bricolage Grotesque Semi-Bold"/>
              <a:ea typeface="Bricolage Grotesque Semi-Bold"/>
              <a:cs typeface="Bricolage Grotesque Semi-Bold"/>
            </a:endParaRPr>
          </a:p>
          <a:p>
            <a:pPr marL="228600" indent="-2286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000" b="1">
                <a:solidFill>
                  <a:srgbClr val="000000"/>
                </a:solidFill>
                <a:latin typeface="Bricolage Grotesque Semi-Bold"/>
                <a:ea typeface="Bricolage Grotesque Semi-Bold"/>
                <a:cs typeface="Bricolage Grotesque Semi-Bold"/>
                <a:sym typeface="Bricolage Grotesque Semi-Bold"/>
              </a:rPr>
              <a:t>Information Commissioner’s Office. (2023, May 19). A guide to the data protection principles (UK GDPR). https://ico.org.uk</a:t>
            </a:r>
            <a:endParaRPr lang="en-US" sz="1000" b="1">
              <a:solidFill>
                <a:srgbClr val="000000"/>
              </a:solidFill>
              <a:latin typeface="Bricolage Grotesque Semi-Bold"/>
              <a:ea typeface="Bricolage Grotesque Semi-Bold"/>
              <a:cs typeface="Bricolage Grotesque Semi-Bold"/>
            </a:endParaRPr>
          </a:p>
          <a:p>
            <a:pPr marL="228600" indent="-2286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000" b="1">
                <a:solidFill>
                  <a:srgbClr val="000000"/>
                </a:solidFill>
                <a:latin typeface="Bricolage Grotesque Semi-Bold"/>
                <a:ea typeface="Bricolage Grotesque Semi-Bold"/>
                <a:cs typeface="Bricolage Grotesque Semi-Bold"/>
                <a:sym typeface="Bricolage Grotesque Semi-Bold"/>
              </a:rPr>
              <a:t>Information Commissioner’s Office. (2023). Principle (f): Integrity and confidentiality (security). https://ico.org.uk</a:t>
            </a:r>
            <a:endParaRPr lang="en-US" sz="1000" b="1">
              <a:solidFill>
                <a:srgbClr val="000000"/>
              </a:solidFill>
              <a:latin typeface="Bricolage Grotesque Semi-Bold"/>
              <a:ea typeface="Bricolage Grotesque Semi-Bold"/>
              <a:cs typeface="Bricolage Grotesque Semi-Bold"/>
            </a:endParaRPr>
          </a:p>
          <a:p>
            <a:pPr marL="228600" indent="-2286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000" b="1">
                <a:solidFill>
                  <a:srgbClr val="000000"/>
                </a:solidFill>
                <a:latin typeface="Bricolage Grotesque Semi-Bold"/>
                <a:ea typeface="Bricolage Grotesque Semi-Bold"/>
                <a:cs typeface="Bricolage Grotesque Semi-Bold"/>
                <a:sym typeface="Bricolage Grotesque Semi-Bold"/>
              </a:rPr>
              <a:t>Microsoft. (2025, July 17). Learn about sensitivity labels (Microsoft Purview Information Protection). https://learn.microsoft.com</a:t>
            </a:r>
            <a:endParaRPr lang="en-US" sz="1000" b="1">
              <a:solidFill>
                <a:srgbClr val="000000"/>
              </a:solidFill>
              <a:latin typeface="Bricolage Grotesque Semi-Bold"/>
              <a:ea typeface="Bricolage Grotesque Semi-Bold"/>
              <a:cs typeface="Bricolage Grotesque Semi-Bold"/>
            </a:endParaRPr>
          </a:p>
          <a:p>
            <a:pPr marL="228600" indent="-2286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000" b="1">
                <a:solidFill>
                  <a:srgbClr val="000000"/>
                </a:solidFill>
                <a:latin typeface="Bricolage Grotesque Semi-Bold"/>
                <a:ea typeface="Bricolage Grotesque Semi-Bold"/>
                <a:cs typeface="Bricolage Grotesque Semi-Bold"/>
                <a:sym typeface="Bricolage Grotesque Semi-Bold"/>
              </a:rPr>
              <a:t>Microsoft. (2025, August 7). Enable sensitivity labels for files in SharePoint and OneDrive. https://learn.microsoft.com</a:t>
            </a:r>
            <a:endParaRPr lang="en-US" sz="1000" b="1">
              <a:solidFill>
                <a:srgbClr val="000000"/>
              </a:solidFill>
              <a:latin typeface="Bricolage Grotesque Semi-Bold"/>
              <a:ea typeface="Bricolage Grotesque Semi-Bold"/>
              <a:cs typeface="Bricolage Grotesque Semi-Bold"/>
            </a:endParaRPr>
          </a:p>
          <a:p>
            <a:pPr marL="228600" indent="-2286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000" b="1">
                <a:solidFill>
                  <a:srgbClr val="000000"/>
                </a:solidFill>
                <a:latin typeface="Bricolage Grotesque Semi-Bold"/>
                <a:ea typeface="Bricolage Grotesque Semi-Bold"/>
                <a:cs typeface="Bricolage Grotesque Semi-Bold"/>
                <a:sym typeface="Bricolage Grotesque Semi-Bold"/>
              </a:rPr>
              <a:t>Microsoft. (2025, July 2). Anti-phishing policies in Microsoft 365. https://learn.microsoft.com</a:t>
            </a:r>
            <a:endParaRPr lang="en-US" sz="1000" b="1">
              <a:solidFill>
                <a:srgbClr val="000000"/>
              </a:solidFill>
              <a:latin typeface="Bricolage Grotesque Semi-Bold"/>
              <a:ea typeface="Bricolage Grotesque Semi-Bold"/>
              <a:cs typeface="Bricolage Grotesque Semi-Bold"/>
            </a:endParaRPr>
          </a:p>
          <a:p>
            <a:pPr marL="228600" indent="-2286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000" b="1">
                <a:solidFill>
                  <a:srgbClr val="000000"/>
                </a:solidFill>
                <a:latin typeface="Bricolage Grotesque Semi-Bold"/>
                <a:ea typeface="Bricolage Grotesque Semi-Bold"/>
                <a:cs typeface="Bricolage Grotesque Semi-Bold"/>
                <a:sym typeface="Bricolage Grotesque Semi-Bold"/>
              </a:rPr>
              <a:t>Microsoft. (2025, May 9). Safe Links policies in Microsoft Defender for Office 365. https://learn.microsoft.com</a:t>
            </a:r>
            <a:endParaRPr lang="en-US" sz="1000" b="1">
              <a:solidFill>
                <a:srgbClr val="000000"/>
              </a:solidFill>
              <a:latin typeface="Bricolage Grotesque Semi-Bold"/>
              <a:ea typeface="Bricolage Grotesque Semi-Bold"/>
              <a:cs typeface="Bricolage Grotesque Semi-Bold"/>
            </a:endParaRPr>
          </a:p>
          <a:p>
            <a:pPr marL="228600" indent="-2286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000" b="1">
                <a:solidFill>
                  <a:srgbClr val="000000"/>
                </a:solidFill>
                <a:latin typeface="Bricolage Grotesque Semi-Bold"/>
                <a:ea typeface="Bricolage Grotesque Semi-Bold"/>
                <a:cs typeface="Bricolage Grotesque Semi-Bold"/>
                <a:sym typeface="Bricolage Grotesque Semi-Bold"/>
              </a:rPr>
              <a:t>National Cyber Security Centre. (2024, September 26). Recommended types of multi-factor authentication (MFA). https://www.ncsc.gov.uk</a:t>
            </a:r>
            <a:endParaRPr lang="en-US" sz="1000" b="1">
              <a:solidFill>
                <a:srgbClr val="000000"/>
              </a:solidFill>
              <a:latin typeface="Bricolage Grotesque Semi-Bold"/>
              <a:ea typeface="Bricolage Grotesque Semi-Bold"/>
              <a:cs typeface="Bricolage Grotesque Semi-Bold"/>
            </a:endParaRPr>
          </a:p>
          <a:p>
            <a:pPr marL="228600" indent="-2286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000" b="1">
                <a:solidFill>
                  <a:srgbClr val="000000"/>
                </a:solidFill>
                <a:latin typeface="Bricolage Grotesque Semi-Bold"/>
                <a:ea typeface="Bricolage Grotesque Semi-Bold"/>
                <a:cs typeface="Bricolage Grotesque Semi-Bold"/>
                <a:sym typeface="Bricolage Grotesque Semi-Bold"/>
              </a:rPr>
              <a:t>National Cyber Security Centre. (n.d.). Multi-factor authentication for your online services. https://www.ncsc.gov.uk</a:t>
            </a:r>
            <a:endParaRPr lang="en-US" sz="1000" b="1">
              <a:solidFill>
                <a:srgbClr val="000000"/>
              </a:solidFill>
              <a:latin typeface="Bricolage Grotesque Semi-Bold"/>
              <a:ea typeface="Bricolage Grotesque Semi-Bold"/>
              <a:cs typeface="Bricolage Grotesque Semi-Bold"/>
            </a:endParaRPr>
          </a:p>
          <a:p>
            <a:pPr marL="228600" indent="-2286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000" b="1">
                <a:solidFill>
                  <a:srgbClr val="000000"/>
                </a:solidFill>
                <a:latin typeface="Bricolage Grotesque Semi-Bold"/>
                <a:ea typeface="Bricolage Grotesque Semi-Bold"/>
                <a:cs typeface="Bricolage Grotesque Semi-Bold"/>
                <a:sym typeface="Bricolage Grotesque Semi-Bold"/>
              </a:rPr>
              <a:t>National Cyber Security Centre. (n.d.). Phishing: Spot and report scam emails, texts, websites and calls. https://www.ncsc.gov.uk</a:t>
            </a:r>
            <a:endParaRPr lang="en-US" sz="1000" b="1">
              <a:solidFill>
                <a:srgbClr val="000000"/>
              </a:solidFill>
              <a:latin typeface="Bricolage Grotesque Semi-Bold"/>
              <a:ea typeface="Bricolage Grotesque Semi-Bold"/>
              <a:cs typeface="Bricolage Grotesque Semi-Bold"/>
            </a:endParaRPr>
          </a:p>
          <a:p>
            <a:pPr marL="228600" indent="-2286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000" b="1">
                <a:solidFill>
                  <a:srgbClr val="000000"/>
                </a:solidFill>
                <a:latin typeface="Bricolage Grotesque Semi-Bold"/>
                <a:ea typeface="Bricolage Grotesque Semi-Bold"/>
                <a:cs typeface="Bricolage Grotesque Semi-Bold"/>
                <a:sym typeface="Bricolage Grotesque Semi-Bold"/>
              </a:rPr>
              <a:t>General Data Protection Regulation (GDPR). (2016/2018). Article 32 — Security of processing. https://gdpr-info.eu/art-32-gdpr</a:t>
            </a:r>
            <a:endParaRPr lang="en-US" sz="1000" b="1">
              <a:solidFill>
                <a:srgbClr val="000000"/>
              </a:solidFill>
              <a:latin typeface="Bricolage Grotesque Semi-Bold"/>
              <a:ea typeface="Bricolage Grotesque Semi-Bold"/>
              <a:cs typeface="Bricolage Grotesque Semi-Bold"/>
            </a:endParaRPr>
          </a:p>
        </p:txBody>
      </p:sp>
    </p:spTree>
    <p:extLst>
      <p:ext uri="{BB962C8B-B14F-4D97-AF65-F5344CB8AC3E}">
        <p14:creationId xmlns:p14="http://schemas.microsoft.com/office/powerpoint/2010/main" val="122938122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"/>
          <p:cNvSpPr/>
          <p:nvPr/>
        </p:nvSpPr>
        <p:spPr>
          <a:xfrm flipH="1">
            <a:off x="-276980" y="4201038"/>
            <a:ext cx="4501366" cy="2239430"/>
          </a:xfrm>
          <a:custGeom>
            <a:avLst/>
            <a:gdLst/>
            <a:ahLst/>
            <a:cxnLst/>
            <a:rect l="l" t="t" r="r" b="b"/>
            <a:pathLst>
              <a:path w="9002732" h="4478859">
                <a:moveTo>
                  <a:pt x="9002732" y="0"/>
                </a:moveTo>
                <a:lnTo>
                  <a:pt x="0" y="0"/>
                </a:lnTo>
                <a:lnTo>
                  <a:pt x="0" y="4478859"/>
                </a:lnTo>
                <a:lnTo>
                  <a:pt x="9002732" y="4478859"/>
                </a:lnTo>
                <a:lnTo>
                  <a:pt x="9002732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4102" t="-4102"/>
            </a:stretch>
          </a:blipFill>
        </p:spPr>
        <p:txBody>
          <a:bodyPr/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04"/>
          </a:p>
        </p:txBody>
      </p:sp>
      <p:sp>
        <p:nvSpPr>
          <p:cNvPr id="4" name="Freeform 4"/>
          <p:cNvSpPr/>
          <p:nvPr/>
        </p:nvSpPr>
        <p:spPr>
          <a:xfrm>
            <a:off x="4789752" y="4201039"/>
            <a:ext cx="4501366" cy="2239430"/>
          </a:xfrm>
          <a:custGeom>
            <a:avLst/>
            <a:gdLst/>
            <a:ahLst/>
            <a:cxnLst/>
            <a:rect l="l" t="t" r="r" b="b"/>
            <a:pathLst>
              <a:path w="9002732" h="4478859">
                <a:moveTo>
                  <a:pt x="0" y="0"/>
                </a:moveTo>
                <a:lnTo>
                  <a:pt x="9002732" y="0"/>
                </a:lnTo>
                <a:lnTo>
                  <a:pt x="9002732" y="4478859"/>
                </a:lnTo>
                <a:lnTo>
                  <a:pt x="0" y="44788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4102" t="-4102"/>
            </a:stretch>
          </a:blipFill>
        </p:spPr>
        <p:txBody>
          <a:bodyPr/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04"/>
          </a:p>
        </p:txBody>
      </p:sp>
      <p:sp>
        <p:nvSpPr>
          <p:cNvPr id="7" name="TextBox 7"/>
          <p:cNvSpPr txBox="1"/>
          <p:nvPr/>
        </p:nvSpPr>
        <p:spPr>
          <a:xfrm>
            <a:off x="1515412" y="2796322"/>
            <a:ext cx="6113181" cy="2415293"/>
          </a:xfrm>
          <a:prstGeom prst="rect">
            <a:avLst/>
          </a:prstGeom>
        </p:spPr>
        <p:txBody>
          <a:bodyPr lIns="25400" tIns="25400" rIns="25400" bIns="25400" rtlCol="0" anchor="ctr"/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1330"/>
              </a:lnSpc>
              <a:spcBef>
                <a:spcPct val="0"/>
              </a:spcBef>
            </a:pPr>
            <a:endParaRPr sz="901"/>
          </a:p>
        </p:txBody>
      </p:sp>
      <p:pic>
        <p:nvPicPr>
          <p:cNvPr id="11" name="Picture 10" descr="Single yellow balloon">
            <a:extLst>
              <a:ext uri="{FF2B5EF4-FFF2-40B4-BE49-F238E27FC236}">
                <a16:creationId xmlns:a16="http://schemas.microsoft.com/office/drawing/2014/main" id="{D0469197-B910-F873-4A6C-482A94EBBB9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6550" y="1257300"/>
            <a:ext cx="1885950" cy="188595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373CB41-23A4-5B40-06D9-2C5DC3515605}"/>
              </a:ext>
            </a:extLst>
          </p:cNvPr>
          <p:cNvSpPr txBox="1"/>
          <p:nvPr/>
        </p:nvSpPr>
        <p:spPr>
          <a:xfrm>
            <a:off x="1905000" y="1447800"/>
            <a:ext cx="4781550" cy="377321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603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206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9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4128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0160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36192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92224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algn="l" defTabSz="512064" rtl="0" eaLnBrk="1" latinLnBrk="0" hangingPunct="1">
              <a:defRPr sz="100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ts val="49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799" b="1" spc="-69">
                <a:solidFill>
                  <a:srgbClr val="10418D"/>
                </a:solidFill>
                <a:latin typeface="Livvic Heavy"/>
                <a:ea typeface="Livvic Heavy"/>
                <a:cs typeface="Livvic Heavy"/>
                <a:sym typeface="Livvic Heavy"/>
              </a:rPr>
              <a:t>THANK YOU </a:t>
            </a:r>
          </a:p>
          <a:p>
            <a:pPr marL="0" marR="0" lvl="0" indent="0" algn="ctr" defTabSz="457200" rtl="0" eaLnBrk="1" fontAlgn="auto" latinLnBrk="0" hangingPunct="1">
              <a:lnSpc>
                <a:spcPts val="49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spc="-69">
                <a:solidFill>
                  <a:srgbClr val="10418D"/>
                </a:solidFill>
                <a:latin typeface="Livvic Heavy"/>
                <a:ea typeface="Livvic Heavy"/>
                <a:cs typeface="Livvic Heavy"/>
                <a:sym typeface="Livvic Heavy"/>
              </a:rPr>
              <a:t>ALL OF YOUR TIME AND ATTENTION </a:t>
            </a:r>
          </a:p>
          <a:p>
            <a:pPr marL="0" marR="0" lvl="0" indent="0" algn="ctr" defTabSz="457200" rtl="0" eaLnBrk="1" fontAlgn="auto" latinLnBrk="0" hangingPunct="1">
              <a:lnSpc>
                <a:spcPts val="49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-69" normalizeH="0" baseline="0" noProof="0">
                <a:ln>
                  <a:noFill/>
                </a:ln>
                <a:solidFill>
                  <a:srgbClr val="10418D"/>
                </a:solidFill>
                <a:effectLst/>
                <a:uLnTx/>
                <a:uFillTx/>
                <a:latin typeface="Livvic Heavy"/>
                <a:ea typeface="Livvic Heavy"/>
                <a:cs typeface="Livvic Heavy"/>
                <a:sym typeface="Livvic Heavy"/>
              </a:rPr>
              <a:t>ON BEHALF O</a:t>
            </a:r>
            <a:r>
              <a:rPr lang="en-US" sz="2000" spc="-69">
                <a:solidFill>
                  <a:srgbClr val="10418D"/>
                </a:solidFill>
                <a:latin typeface="Livvic Heavy"/>
                <a:ea typeface="Livvic Heavy"/>
                <a:cs typeface="Livvic Heavy"/>
                <a:sym typeface="Livvic Heavy"/>
              </a:rPr>
              <a:t>F MY GROUP</a:t>
            </a:r>
          </a:p>
          <a:p>
            <a:pPr marL="0" marR="0" lvl="0" indent="0" algn="ctr" defTabSz="457200" rtl="0" eaLnBrk="1" fontAlgn="auto" latinLnBrk="0" hangingPunct="1">
              <a:lnSpc>
                <a:spcPts val="49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-69" normalizeH="0" baseline="0" noProof="0">
                <a:ln>
                  <a:noFill/>
                </a:ln>
                <a:solidFill>
                  <a:srgbClr val="10418D"/>
                </a:solidFill>
                <a:effectLst/>
                <a:uLnTx/>
                <a:uFillTx/>
                <a:latin typeface="Livvic Heavy"/>
                <a:ea typeface="Livvic Heavy"/>
                <a:cs typeface="Livvic Heavy"/>
                <a:sym typeface="Livvic Heavy"/>
              </a:rPr>
              <a:t>DO YOU HAVE ANY QUESTIONS?</a:t>
            </a:r>
          </a:p>
          <a:p>
            <a:pPr marL="0" marR="0" lvl="0" indent="0" algn="ctr" defTabSz="457200" rtl="0" eaLnBrk="1" fontAlgn="auto" latinLnBrk="0" hangingPunct="1">
              <a:lnSpc>
                <a:spcPts val="49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i="0" u="none" strike="noStrike" kern="1200" cap="none" spc="-69" normalizeH="0" baseline="0" noProof="0">
              <a:ln>
                <a:noFill/>
              </a:ln>
              <a:solidFill>
                <a:srgbClr val="10418D"/>
              </a:solidFill>
              <a:effectLst/>
              <a:uLnTx/>
              <a:uFillTx/>
              <a:latin typeface="Livvic Heavy"/>
              <a:ea typeface="Livvic Heavy"/>
              <a:cs typeface="Livvic Heavy"/>
              <a:sym typeface="Livvic Heavy"/>
            </a:endParaRPr>
          </a:p>
          <a:p>
            <a:pPr marL="0" marR="0" lvl="0" indent="0" algn="ctr" defTabSz="457200" rtl="0" eaLnBrk="1" fontAlgn="auto" latinLnBrk="0" hangingPunct="1">
              <a:lnSpc>
                <a:spcPts val="49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spc="-69">
                <a:solidFill>
                  <a:srgbClr val="10418D"/>
                </a:solidFill>
                <a:latin typeface="Livvic Heavy"/>
                <a:ea typeface="Livvic Heavy"/>
                <a:cs typeface="Livvic Heavy"/>
                <a:sym typeface="Livvic Heavy"/>
              </a:rPr>
              <a:t>PRESENTED BY SALMA SHAHZAD 2332701</a:t>
            </a:r>
            <a:endParaRPr kumimoji="0" lang="en-US" sz="2000" i="0" u="none" strike="noStrike" kern="1200" cap="none" spc="-69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Livvic Heavy"/>
              <a:ea typeface="Livvic Heavy"/>
              <a:cs typeface="Livvic Heavy"/>
              <a:sym typeface="Livvic Heavy"/>
            </a:endParaRPr>
          </a:p>
        </p:txBody>
      </p:sp>
      <p:pic>
        <p:nvPicPr>
          <p:cNvPr id="18" name="Picture 17" descr="Magnifying glass and question mark">
            <a:extLst>
              <a:ext uri="{FF2B5EF4-FFF2-40B4-BE49-F238E27FC236}">
                <a16:creationId xmlns:a16="http://schemas.microsoft.com/office/drawing/2014/main" id="{FD565755-DFEA-F55A-32DA-27C0BC4CDB5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1999" y="3962395"/>
            <a:ext cx="1524774" cy="857645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1664247439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88A3138619E1D4F8EE743C5DD485012" ma:contentTypeVersion="5" ma:contentTypeDescription="Create a new document." ma:contentTypeScope="" ma:versionID="9c97185ddf9139b9fd2c1c649a555892">
  <xsd:schema xmlns:xsd="http://www.w3.org/2001/XMLSchema" xmlns:xs="http://www.w3.org/2001/XMLSchema" xmlns:p="http://schemas.microsoft.com/office/2006/metadata/properties" xmlns:ns3="3ef5847a-e696-4fee-a2c0-6c3f87568321" targetNamespace="http://schemas.microsoft.com/office/2006/metadata/properties" ma:root="true" ma:fieldsID="bcf85c866ab4389838aa312fad773928" ns3:_="">
    <xsd:import namespace="3ef5847a-e696-4fee-a2c0-6c3f87568321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f5847a-e696-4fee-a2c0-6c3f87568321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3ef5847a-e696-4fee-a2c0-6c3f87568321" xsi:nil="true"/>
  </documentManagement>
</p:properties>
</file>

<file path=customXml/itemProps1.xml><?xml version="1.0" encoding="utf-8"?>
<ds:datastoreItem xmlns:ds="http://schemas.openxmlformats.org/officeDocument/2006/customXml" ds:itemID="{066FA897-86A2-4FF7-8F3F-F9D7E10C13C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ef5847a-e696-4fee-a2c0-6c3f8756832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000F8F7-1212-42A7-A8F4-69517E342FD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8F17D03-955D-4F08-B4B2-1532BF2550D0}">
  <ds:schemaRefs>
    <ds:schemaRef ds:uri="http://purl.org/dc/elements/1.1/"/>
    <ds:schemaRef ds:uri="http://purl.org/dc/dcmitype/"/>
    <ds:schemaRef ds:uri="http://schemas.microsoft.com/office/2006/metadata/properties"/>
    <ds:schemaRef ds:uri="http://purl.org/dc/terms/"/>
    <ds:schemaRef ds:uri="http://www.w3.org/XML/1998/namespace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3ef5847a-e696-4fee-a2c0-6c3f87568321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0</TotalTime>
  <Words>2973</Words>
  <Application>Microsoft Office PowerPoint</Application>
  <PresentationFormat>On-screen Show (4:3)</PresentationFormat>
  <Paragraphs>325</Paragraphs>
  <Slides>42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2" baseType="lpstr">
      <vt:lpstr>Aptos</vt:lpstr>
      <vt:lpstr>Aptos Display</vt:lpstr>
      <vt:lpstr>Arial</vt:lpstr>
      <vt:lpstr>Arial,Sans-Serif</vt:lpstr>
      <vt:lpstr>Bricolage Grotesque Semi-Bold</vt:lpstr>
      <vt:lpstr>Calibri</vt:lpstr>
      <vt:lpstr>Calibri Light</vt:lpstr>
      <vt:lpstr>Gill Sans MT</vt:lpstr>
      <vt:lpstr>Livvic Heavy</vt:lpstr>
      <vt:lpstr>Gallery</vt:lpstr>
      <vt:lpstr>Sunrise Residential Care Home</vt:lpstr>
      <vt:lpstr>Introduction</vt:lpstr>
      <vt:lpstr>Case study</vt:lpstr>
      <vt:lpstr>                    Use of Excel in         Sunrise Residential Care Home</vt:lpstr>
      <vt:lpstr>Feature of excel</vt:lpstr>
      <vt:lpstr>PowerPoint Presentation</vt:lpstr>
      <vt:lpstr>Benefits of Excel</vt:lpstr>
      <vt:lpstr>Limitations of Excel</vt:lpstr>
      <vt:lpstr>Addressing the limitations </vt:lpstr>
      <vt:lpstr>Conclusion </vt:lpstr>
      <vt:lpstr>References </vt:lpstr>
      <vt:lpstr>DO YOU HAVE ANY QUESTIONS? </vt:lpstr>
      <vt:lpstr>PowerPoint Presentation</vt:lpstr>
      <vt:lpstr>What is MS Teams: </vt:lpstr>
      <vt:lpstr>Use of MS Teams in Sunrises Residential Care home.</vt:lpstr>
      <vt:lpstr>PowerPoint Presentation</vt:lpstr>
      <vt:lpstr>PowerPoint Presentation</vt:lpstr>
      <vt:lpstr>PowerPoint Presentation</vt:lpstr>
      <vt:lpstr>PowerPoint Presentation</vt:lpstr>
      <vt:lpstr>References</vt:lpstr>
      <vt:lpstr>PowerPoint Presentation</vt:lpstr>
      <vt:lpstr>PowerPoint Presentation</vt:lpstr>
      <vt:lpstr>Impact of Limited Digital Literacy Among Staff in Residential Care</vt:lpstr>
      <vt:lpstr>Context &amp; Overview</vt:lpstr>
      <vt:lpstr>What is Digital Literacy in Health &amp; Care?</vt:lpstr>
      <vt:lpstr>Evidence of Digital Literacy Gaps in Staff</vt:lpstr>
      <vt:lpstr>Impact on Care Delivery</vt:lpstr>
      <vt:lpstr>Effects on Communication &amp; Coordination</vt:lpstr>
      <vt:lpstr>Digital Literacy as a Central Hub</vt:lpstr>
      <vt:lpstr>Sunrise Example Scenarios</vt:lpstr>
      <vt:lpstr>Solutions – Improving Digital Skills</vt:lpstr>
      <vt:lpstr>Sunrise Digital Skills Plan (Example)</vt:lpstr>
      <vt:lpstr>Resources &amp; Further Reading</vt:lpstr>
      <vt:lpstr>Final Summary &amp; Takeaways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Sunrise Residential Care Home</dc:title>
  <dc:subject/>
  <dc:creator>Shanza Babar</dc:creator>
  <cp:keywords/>
  <dc:description>generated using python-pptx</dc:description>
  <cp:lastModifiedBy>Salma Shahzad (2332701)</cp:lastModifiedBy>
  <cp:revision>6</cp:revision>
  <dcterms:created xsi:type="dcterms:W3CDTF">2013-01-27T09:14:16Z</dcterms:created>
  <dcterms:modified xsi:type="dcterms:W3CDTF">2025-10-12T15:24:44Z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0x010100388A3138619E1D4F8EE743C5DD485012</vt:lpwstr>
  </property>
</Properties>
</file>