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34"/>
  </p:notesMasterIdLst>
  <p:sldIdLst>
    <p:sldId id="257" r:id="rId2"/>
    <p:sldId id="282" r:id="rId3"/>
    <p:sldId id="285" r:id="rId4"/>
    <p:sldId id="283" r:id="rId5"/>
    <p:sldId id="284" r:id="rId6"/>
    <p:sldId id="287" r:id="rId7"/>
    <p:sldId id="286" r:id="rId8"/>
    <p:sldId id="288" r:id="rId9"/>
    <p:sldId id="289" r:id="rId10"/>
    <p:sldId id="290" r:id="rId11"/>
    <p:sldId id="291" r:id="rId12"/>
    <p:sldId id="292" r:id="rId13"/>
    <p:sldId id="293" r:id="rId14"/>
    <p:sldId id="294" r:id="rId15"/>
    <p:sldId id="303" r:id="rId16"/>
    <p:sldId id="295" r:id="rId17"/>
    <p:sldId id="296" r:id="rId18"/>
    <p:sldId id="297" r:id="rId19"/>
    <p:sldId id="298" r:id="rId20"/>
    <p:sldId id="299" r:id="rId21"/>
    <p:sldId id="301" r:id="rId22"/>
    <p:sldId id="300" r:id="rId23"/>
    <p:sldId id="304" r:id="rId24"/>
    <p:sldId id="305" r:id="rId25"/>
    <p:sldId id="306" r:id="rId26"/>
    <p:sldId id="307" r:id="rId27"/>
    <p:sldId id="308" r:id="rId28"/>
    <p:sldId id="309" r:id="rId29"/>
    <p:sldId id="310" r:id="rId30"/>
    <p:sldId id="311" r:id="rId31"/>
    <p:sldId id="312" r:id="rId32"/>
    <p:sldId id="313" r:id="rId3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9875" autoAdjust="0"/>
  </p:normalViewPr>
  <p:slideViewPr>
    <p:cSldViewPr snapToGrid="0">
      <p:cViewPr varScale="1">
        <p:scale>
          <a:sx n="77" d="100"/>
          <a:sy n="77" d="100"/>
        </p:scale>
        <p:origin x="155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21/01/2020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1/21/2020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1/21/2020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1/21/2020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5930" y="5518061"/>
            <a:ext cx="5688926" cy="617220"/>
          </a:xfrm>
        </p:spPr>
        <p:txBody>
          <a:bodyPr/>
          <a:lstStyle/>
          <a:p>
            <a:r>
              <a:rPr lang="en-GB" sz="4000" dirty="0"/>
              <a:t>Hinduism and the Environment </a:t>
            </a:r>
          </a:p>
        </p:txBody>
      </p:sp>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247708"/>
            <a:ext cx="5692140" cy="445770"/>
          </a:xfrm>
        </p:spPr>
        <p:txBody>
          <a:bodyPr>
            <a:normAutofit/>
          </a:bodyPr>
          <a:lstStyle/>
          <a:p>
            <a:r>
              <a:rPr lang="en-GB" sz="2000" dirty="0"/>
              <a:t>HPRS5009/C &amp; HPRS6009/C</a:t>
            </a:r>
          </a:p>
        </p:txBody>
      </p:sp>
      <p:pic>
        <p:nvPicPr>
          <p:cNvPr id="7" name="Picture Placeholder 6">
            <a:extLst>
              <a:ext uri="{FF2B5EF4-FFF2-40B4-BE49-F238E27FC236}">
                <a16:creationId xmlns:a16="http://schemas.microsoft.com/office/drawing/2014/main" id="{6C571DEC-107A-4926-8FAB-FBD5343CE03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319" b="2319"/>
          <a:stretch>
            <a:fillRect/>
          </a:stretch>
        </p:blipFill>
        <p:spPr/>
      </p:pic>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6EEA0E1-76F3-449A-911B-06E9854C0997}"/>
              </a:ext>
            </a:extLst>
          </p:cNvPr>
          <p:cNvSpPr>
            <a:spLocks noGrp="1"/>
          </p:cNvSpPr>
          <p:nvPr>
            <p:ph type="title"/>
          </p:nvPr>
        </p:nvSpPr>
        <p:spPr/>
        <p:txBody>
          <a:bodyPr>
            <a:normAutofit/>
          </a:bodyPr>
          <a:lstStyle/>
          <a:p>
            <a:r>
              <a:rPr lang="en-GB" sz="4400" dirty="0"/>
              <a:t>The Environmental Legacy of Hinduism</a:t>
            </a:r>
          </a:p>
        </p:txBody>
      </p:sp>
      <p:sp>
        <p:nvSpPr>
          <p:cNvPr id="5" name="Content Placeholder 4">
            <a:extLst>
              <a:ext uri="{FF2B5EF4-FFF2-40B4-BE49-F238E27FC236}">
                <a16:creationId xmlns:a16="http://schemas.microsoft.com/office/drawing/2014/main" id="{D383A6FE-E769-44DA-93B2-55C8FF38F844}"/>
              </a:ext>
            </a:extLst>
          </p:cNvPr>
          <p:cNvSpPr>
            <a:spLocks noGrp="1"/>
          </p:cNvSpPr>
          <p:nvPr>
            <p:ph idx="1"/>
          </p:nvPr>
        </p:nvSpPr>
        <p:spPr>
          <a:xfrm>
            <a:off x="822960" y="2165330"/>
            <a:ext cx="7543801" cy="4023360"/>
          </a:xfrm>
        </p:spPr>
        <p:txBody>
          <a:bodyPr>
            <a:normAutofit/>
          </a:bodyPr>
          <a:lstStyle/>
          <a:p>
            <a:pPr algn="just">
              <a:buFont typeface="Arial" panose="020B0604020202020204" pitchFamily="34" charset="0"/>
              <a:buChar char="•"/>
            </a:pPr>
            <a:r>
              <a:rPr lang="en-GB" sz="2400" dirty="0"/>
              <a:t> In terms of their ecological legacy, the major Eastern religions have not typically been subjected to the same level of scrutiny as the Judeo-Christian tradition.</a:t>
            </a:r>
          </a:p>
          <a:p>
            <a:pPr algn="just">
              <a:buFont typeface="Arial" panose="020B0604020202020204" pitchFamily="34" charset="0"/>
              <a:buChar char="•"/>
            </a:pPr>
            <a:r>
              <a:rPr lang="en-GB" sz="2400" dirty="0"/>
              <a:t> Often assumed that Eastern religious traditions lend themselves more easily than the Abrahamic faiths to efforts to construct a responsible environmental ethic. </a:t>
            </a:r>
          </a:p>
        </p:txBody>
      </p:sp>
    </p:spTree>
    <p:extLst>
      <p:ext uri="{BB962C8B-B14F-4D97-AF65-F5344CB8AC3E}">
        <p14:creationId xmlns:p14="http://schemas.microsoft.com/office/powerpoint/2010/main" val="1622411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8C20D-2B71-4B7A-B9EF-A852999C46CD}"/>
              </a:ext>
            </a:extLst>
          </p:cNvPr>
          <p:cNvSpPr>
            <a:spLocks noGrp="1"/>
          </p:cNvSpPr>
          <p:nvPr>
            <p:ph type="title"/>
          </p:nvPr>
        </p:nvSpPr>
        <p:spPr/>
        <p:txBody>
          <a:bodyPr>
            <a:normAutofit/>
          </a:bodyPr>
          <a:lstStyle/>
          <a:p>
            <a:r>
              <a:rPr lang="en-GB" sz="4400" dirty="0"/>
              <a:t>The Environmental Legacy of Hinduism</a:t>
            </a:r>
          </a:p>
        </p:txBody>
      </p:sp>
      <p:sp>
        <p:nvSpPr>
          <p:cNvPr id="3" name="Content Placeholder 2">
            <a:extLst>
              <a:ext uri="{FF2B5EF4-FFF2-40B4-BE49-F238E27FC236}">
                <a16:creationId xmlns:a16="http://schemas.microsoft.com/office/drawing/2014/main" id="{F2CB1471-2CF0-4638-A076-98798C0618AE}"/>
              </a:ext>
            </a:extLst>
          </p:cNvPr>
          <p:cNvSpPr>
            <a:spLocks noGrp="1"/>
          </p:cNvSpPr>
          <p:nvPr>
            <p:ph idx="1"/>
          </p:nvPr>
        </p:nvSpPr>
        <p:spPr>
          <a:xfrm>
            <a:off x="822960" y="2156452"/>
            <a:ext cx="7543801" cy="4023360"/>
          </a:xfrm>
        </p:spPr>
        <p:txBody>
          <a:bodyPr>
            <a:normAutofit/>
          </a:bodyPr>
          <a:lstStyle/>
          <a:p>
            <a:pPr algn="just">
              <a:buFont typeface="Arial" panose="020B0604020202020204" pitchFamily="34" charset="0"/>
              <a:buChar char="•"/>
            </a:pPr>
            <a:r>
              <a:rPr lang="en-GB" dirty="0"/>
              <a:t> ‘Scholars lamenting the ill effects of such dualistic modes of thought frequently characterize them as Western patterns. Often there are wistful </a:t>
            </a:r>
            <a:r>
              <a:rPr lang="en-GB" dirty="0" err="1"/>
              <a:t>glancings</a:t>
            </a:r>
            <a:r>
              <a:rPr lang="en-GB" dirty="0"/>
              <a:t> eastward and intimations that there are ways of thinking in Asia based on interconnection rather than dichotomy’ (Nelson, </a:t>
            </a:r>
            <a:r>
              <a:rPr lang="en-GB" i="1" dirty="0"/>
              <a:t>Purifying the Earthly Body of God</a:t>
            </a:r>
            <a:r>
              <a:rPr lang="en-GB" dirty="0"/>
              <a:t>, pp. 61-62).</a:t>
            </a:r>
          </a:p>
          <a:p>
            <a:pPr algn="just">
              <a:buFont typeface="Arial" panose="020B0604020202020204" pitchFamily="34" charset="0"/>
              <a:buChar char="•"/>
            </a:pPr>
            <a:r>
              <a:rPr lang="en-GB" dirty="0"/>
              <a:t> ‘In the case of Hinduism, resources exist for the development of a vision that could promote ecological action’ (</a:t>
            </a:r>
            <a:r>
              <a:rPr lang="en-GB" dirty="0" err="1"/>
              <a:t>Sherma</a:t>
            </a:r>
            <a:r>
              <a:rPr lang="en-GB" dirty="0"/>
              <a:t>, </a:t>
            </a:r>
            <a:r>
              <a:rPr lang="en-GB" i="1" dirty="0"/>
              <a:t>Purifying the Earthly Body of God</a:t>
            </a:r>
            <a:r>
              <a:rPr lang="en-GB" dirty="0"/>
              <a:t>, pp. 89-90)</a:t>
            </a:r>
          </a:p>
          <a:p>
            <a:pPr algn="just">
              <a:buFont typeface="Arial" panose="020B0604020202020204" pitchFamily="34" charset="0"/>
              <a:buChar char="•"/>
            </a:pPr>
            <a:r>
              <a:rPr lang="en-GB" dirty="0"/>
              <a:t> BUT…Indian cities frequently ranked among the world’s most polluted – why have supposed ‘eco-friendly’ attitudes embedded in the culture not translated into practice?</a:t>
            </a:r>
          </a:p>
          <a:p>
            <a:endParaRPr lang="en-GB" dirty="0"/>
          </a:p>
        </p:txBody>
      </p:sp>
    </p:spTree>
    <p:extLst>
      <p:ext uri="{BB962C8B-B14F-4D97-AF65-F5344CB8AC3E}">
        <p14:creationId xmlns:p14="http://schemas.microsoft.com/office/powerpoint/2010/main" val="32926279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22DFF32-4886-4A77-94A3-971C2D55095F}"/>
              </a:ext>
            </a:extLst>
          </p:cNvPr>
          <p:cNvPicPr>
            <a:picLocks noChangeAspect="1"/>
          </p:cNvPicPr>
          <p:nvPr/>
        </p:nvPicPr>
        <p:blipFill>
          <a:blip r:embed="rId2"/>
          <a:stretch>
            <a:fillRect/>
          </a:stretch>
        </p:blipFill>
        <p:spPr>
          <a:xfrm>
            <a:off x="3346882" y="2455761"/>
            <a:ext cx="5592931" cy="3692069"/>
          </a:xfrm>
          <a:prstGeom prst="rect">
            <a:avLst/>
          </a:prstGeom>
        </p:spPr>
      </p:pic>
      <p:pic>
        <p:nvPicPr>
          <p:cNvPr id="4" name="Picture 3">
            <a:extLst>
              <a:ext uri="{FF2B5EF4-FFF2-40B4-BE49-F238E27FC236}">
                <a16:creationId xmlns:a16="http://schemas.microsoft.com/office/drawing/2014/main" id="{20C5CD5F-3135-409A-834E-A51F6CA61346}"/>
              </a:ext>
            </a:extLst>
          </p:cNvPr>
          <p:cNvPicPr>
            <a:picLocks noChangeAspect="1"/>
          </p:cNvPicPr>
          <p:nvPr/>
        </p:nvPicPr>
        <p:blipFill>
          <a:blip r:embed="rId3"/>
          <a:stretch>
            <a:fillRect/>
          </a:stretch>
        </p:blipFill>
        <p:spPr>
          <a:xfrm>
            <a:off x="204187" y="177565"/>
            <a:ext cx="4883735" cy="3251435"/>
          </a:xfrm>
          <a:prstGeom prst="rect">
            <a:avLst/>
          </a:prstGeom>
        </p:spPr>
      </p:pic>
    </p:spTree>
    <p:extLst>
      <p:ext uri="{BB962C8B-B14F-4D97-AF65-F5344CB8AC3E}">
        <p14:creationId xmlns:p14="http://schemas.microsoft.com/office/powerpoint/2010/main" val="2704876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05CCB-E831-4BA0-A36E-34DDA2B250ED}"/>
              </a:ext>
            </a:extLst>
          </p:cNvPr>
          <p:cNvSpPr>
            <a:spLocks noGrp="1"/>
          </p:cNvSpPr>
          <p:nvPr>
            <p:ph type="title"/>
          </p:nvPr>
        </p:nvSpPr>
        <p:spPr/>
        <p:txBody>
          <a:bodyPr>
            <a:normAutofit/>
          </a:bodyPr>
          <a:lstStyle/>
          <a:p>
            <a:r>
              <a:rPr lang="en-GB" sz="4400" dirty="0"/>
              <a:t>The Environmental Legacy of Hinduism</a:t>
            </a:r>
          </a:p>
        </p:txBody>
      </p:sp>
      <p:sp>
        <p:nvSpPr>
          <p:cNvPr id="3" name="Content Placeholder 2">
            <a:extLst>
              <a:ext uri="{FF2B5EF4-FFF2-40B4-BE49-F238E27FC236}">
                <a16:creationId xmlns:a16="http://schemas.microsoft.com/office/drawing/2014/main" id="{D630628C-A5F1-4561-9740-00A2AFA7060E}"/>
              </a:ext>
            </a:extLst>
          </p:cNvPr>
          <p:cNvSpPr>
            <a:spLocks noGrp="1"/>
          </p:cNvSpPr>
          <p:nvPr>
            <p:ph idx="1"/>
          </p:nvPr>
        </p:nvSpPr>
        <p:spPr>
          <a:xfrm>
            <a:off x="822960" y="2165330"/>
            <a:ext cx="7543801" cy="4023360"/>
          </a:xfrm>
        </p:spPr>
        <p:txBody>
          <a:bodyPr/>
          <a:lstStyle/>
          <a:p>
            <a:pPr algn="just">
              <a:buFont typeface="Arial" panose="020B0604020202020204" pitchFamily="34" charset="0"/>
              <a:buChar char="•"/>
            </a:pPr>
            <a:r>
              <a:rPr lang="en-GB" sz="2400" dirty="0"/>
              <a:t> India’s ecological crisis sometimes blamed on the influence of ‘alien cultures and values’ and on the forces of materialism, consumerism, individualism, corporate greed etc (see Dwivedi’s essay in T</a:t>
            </a:r>
            <a:r>
              <a:rPr lang="en-GB" sz="2400" i="1" dirty="0"/>
              <a:t>he Oxford Handbook of Religion and Ecology</a:t>
            </a:r>
            <a:r>
              <a:rPr lang="en-GB" sz="2400" dirty="0"/>
              <a:t>). </a:t>
            </a:r>
          </a:p>
          <a:p>
            <a:pPr algn="just">
              <a:buFont typeface="Arial" panose="020B0604020202020204" pitchFamily="34" charset="0"/>
              <a:buChar char="•"/>
            </a:pPr>
            <a:r>
              <a:rPr lang="en-GB" sz="2400" dirty="0"/>
              <a:t> </a:t>
            </a:r>
            <a:r>
              <a:rPr lang="en-GB" sz="2400" i="1" dirty="0"/>
              <a:t>Does the solution to India’s ecological crisis lie in the restoration of ancient Hindu values and practices? Is it as simple as that? To what extent can Hinduism truly be regarded as ‘ecologically ideal’? </a:t>
            </a:r>
          </a:p>
          <a:p>
            <a:endParaRPr lang="en-GB" dirty="0"/>
          </a:p>
        </p:txBody>
      </p:sp>
    </p:spTree>
    <p:extLst>
      <p:ext uri="{BB962C8B-B14F-4D97-AF65-F5344CB8AC3E}">
        <p14:creationId xmlns:p14="http://schemas.microsoft.com/office/powerpoint/2010/main" val="1725049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08441-6695-4A17-B2AC-CF36BBF12C0C}"/>
              </a:ext>
            </a:extLst>
          </p:cNvPr>
          <p:cNvSpPr>
            <a:spLocks noGrp="1"/>
          </p:cNvSpPr>
          <p:nvPr>
            <p:ph type="title"/>
          </p:nvPr>
        </p:nvSpPr>
        <p:spPr/>
        <p:txBody>
          <a:bodyPr>
            <a:normAutofit/>
          </a:bodyPr>
          <a:lstStyle/>
          <a:p>
            <a:r>
              <a:rPr lang="en-GB" sz="4400" dirty="0"/>
              <a:t>The Environmental Legacy of Hinduism</a:t>
            </a:r>
          </a:p>
        </p:txBody>
      </p:sp>
      <p:sp>
        <p:nvSpPr>
          <p:cNvPr id="3" name="Content Placeholder 2">
            <a:extLst>
              <a:ext uri="{FF2B5EF4-FFF2-40B4-BE49-F238E27FC236}">
                <a16:creationId xmlns:a16="http://schemas.microsoft.com/office/drawing/2014/main" id="{75810340-18DF-4AB8-87AA-9A1EB05B9DB8}"/>
              </a:ext>
            </a:extLst>
          </p:cNvPr>
          <p:cNvSpPr>
            <a:spLocks noGrp="1"/>
          </p:cNvSpPr>
          <p:nvPr>
            <p:ph idx="1"/>
          </p:nvPr>
        </p:nvSpPr>
        <p:spPr>
          <a:xfrm>
            <a:off x="822960" y="2316250"/>
            <a:ext cx="7543801" cy="4023360"/>
          </a:xfrm>
        </p:spPr>
        <p:txBody>
          <a:bodyPr/>
          <a:lstStyle/>
          <a:p>
            <a:pPr algn="just">
              <a:buFont typeface="Arial" panose="020B0604020202020204" pitchFamily="34" charset="0"/>
              <a:buChar char="•"/>
            </a:pPr>
            <a:r>
              <a:rPr lang="en-GB" sz="2400" i="1" dirty="0"/>
              <a:t> Task: read both Chapple’s article for the Forum on Religion and Ecology at Yale and ‘The Hindu Declaration on Nature’ by Karan Singh (the Assisi Declarations, 1986).</a:t>
            </a:r>
          </a:p>
          <a:p>
            <a:pPr algn="just">
              <a:buFont typeface="Arial" panose="020B0604020202020204" pitchFamily="34" charset="0"/>
              <a:buChar char="•"/>
            </a:pPr>
            <a:r>
              <a:rPr lang="en-GB" sz="2400" dirty="0"/>
              <a:t> What, according to Chapple and Singh, are some of Hinduism’s main teachings in relation to the environment? Does either scholar allude to any less ecologically satisfying attitudes within the religion?</a:t>
            </a:r>
          </a:p>
          <a:p>
            <a:pPr marL="0" indent="0">
              <a:buNone/>
            </a:pPr>
            <a:endParaRPr lang="en-GB" dirty="0"/>
          </a:p>
        </p:txBody>
      </p:sp>
    </p:spTree>
    <p:extLst>
      <p:ext uri="{BB962C8B-B14F-4D97-AF65-F5344CB8AC3E}">
        <p14:creationId xmlns:p14="http://schemas.microsoft.com/office/powerpoint/2010/main" val="386588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8CE98-21F3-4778-B60A-9F93C079A174}"/>
              </a:ext>
            </a:extLst>
          </p:cNvPr>
          <p:cNvSpPr>
            <a:spLocks noGrp="1"/>
          </p:cNvSpPr>
          <p:nvPr>
            <p:ph type="title"/>
          </p:nvPr>
        </p:nvSpPr>
        <p:spPr/>
        <p:txBody>
          <a:bodyPr>
            <a:normAutofit fontScale="90000"/>
          </a:bodyPr>
          <a:lstStyle/>
          <a:p>
            <a:r>
              <a:rPr lang="en-GB" dirty="0"/>
              <a:t>Evaluating Hinduism’s Ecological Worth: Reasons to be Cautious</a:t>
            </a:r>
          </a:p>
        </p:txBody>
      </p:sp>
      <p:sp>
        <p:nvSpPr>
          <p:cNvPr id="3" name="Content Placeholder 2">
            <a:extLst>
              <a:ext uri="{FF2B5EF4-FFF2-40B4-BE49-F238E27FC236}">
                <a16:creationId xmlns:a16="http://schemas.microsoft.com/office/drawing/2014/main" id="{2F5B1468-1A8C-4E2A-A09B-3F00EF9159A6}"/>
              </a:ext>
            </a:extLst>
          </p:cNvPr>
          <p:cNvSpPr>
            <a:spLocks noGrp="1"/>
          </p:cNvSpPr>
          <p:nvPr>
            <p:ph idx="1"/>
          </p:nvPr>
        </p:nvSpPr>
        <p:spPr>
          <a:xfrm>
            <a:off x="822960" y="2227474"/>
            <a:ext cx="7543801" cy="4023360"/>
          </a:xfrm>
        </p:spPr>
        <p:txBody>
          <a:bodyPr>
            <a:normAutofit/>
          </a:bodyPr>
          <a:lstStyle/>
          <a:p>
            <a:pPr algn="just">
              <a:buFont typeface="Arial" panose="020B0604020202020204" pitchFamily="34" charset="0"/>
              <a:buChar char="•"/>
            </a:pPr>
            <a:r>
              <a:rPr lang="en-GB" dirty="0"/>
              <a:t> Hinduism an extremely ancient religious traditions – must be careful to avoid reading back an anachronistic agenda into its ancient texts and traditions. </a:t>
            </a:r>
          </a:p>
          <a:p>
            <a:pPr algn="just">
              <a:buFont typeface="Arial" panose="020B0604020202020204" pitchFamily="34" charset="0"/>
              <a:buChar char="•"/>
            </a:pPr>
            <a:r>
              <a:rPr lang="en-GB" dirty="0"/>
              <a:t> Reinterpreting Hindu tradition in light of ecological degradation must not ‘blur the difference between the real and ideal, the actual and potential, scholarship and vision’ (Robinson &amp; Cush ‘The Sacred Cow: Hinduism and Ecology’, p. 36). </a:t>
            </a:r>
          </a:p>
          <a:p>
            <a:pPr algn="just">
              <a:buFont typeface="Arial" panose="020B0604020202020204" pitchFamily="34" charset="0"/>
              <a:buChar char="•"/>
            </a:pPr>
            <a:r>
              <a:rPr lang="en-GB" dirty="0"/>
              <a:t> Hinduism incredibly diverse, with many local and regional manifestations (and thus with many varied and often contradictory voices!). </a:t>
            </a:r>
          </a:p>
        </p:txBody>
      </p:sp>
    </p:spTree>
    <p:extLst>
      <p:ext uri="{BB962C8B-B14F-4D97-AF65-F5344CB8AC3E}">
        <p14:creationId xmlns:p14="http://schemas.microsoft.com/office/powerpoint/2010/main" val="20362173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4A01-A45B-4C42-ABA8-7D7D6B98FB22}"/>
              </a:ext>
            </a:extLst>
          </p:cNvPr>
          <p:cNvSpPr>
            <a:spLocks noGrp="1"/>
          </p:cNvSpPr>
          <p:nvPr>
            <p:ph type="title"/>
          </p:nvPr>
        </p:nvSpPr>
        <p:spPr/>
        <p:txBody>
          <a:bodyPr>
            <a:normAutofit/>
          </a:bodyPr>
          <a:lstStyle/>
          <a:p>
            <a:r>
              <a:rPr lang="en-GB" sz="4400" dirty="0"/>
              <a:t>The Deification of Nature in the Vedas</a:t>
            </a:r>
          </a:p>
        </p:txBody>
      </p:sp>
      <p:sp>
        <p:nvSpPr>
          <p:cNvPr id="3" name="Content Placeholder 2">
            <a:extLst>
              <a:ext uri="{FF2B5EF4-FFF2-40B4-BE49-F238E27FC236}">
                <a16:creationId xmlns:a16="http://schemas.microsoft.com/office/drawing/2014/main" id="{8329C22B-C794-499F-9B26-EF05B9FE6EF4}"/>
              </a:ext>
            </a:extLst>
          </p:cNvPr>
          <p:cNvSpPr>
            <a:spLocks noGrp="1"/>
          </p:cNvSpPr>
          <p:nvPr>
            <p:ph sz="half" idx="1"/>
          </p:nvPr>
        </p:nvSpPr>
        <p:spPr>
          <a:xfrm>
            <a:off x="670708" y="2120943"/>
            <a:ext cx="3657601" cy="4023360"/>
          </a:xfrm>
        </p:spPr>
        <p:txBody>
          <a:bodyPr>
            <a:normAutofit/>
          </a:bodyPr>
          <a:lstStyle/>
          <a:p>
            <a:pPr>
              <a:buFont typeface="Arial" panose="020B0604020202020204" pitchFamily="34" charset="0"/>
              <a:buChar char="•"/>
            </a:pPr>
            <a:r>
              <a:rPr lang="en-GB" sz="2400" dirty="0"/>
              <a:t> There are hymns to nature (in deified form) in the earliest Sanskrit liturgical texts (the Vedas).</a:t>
            </a:r>
          </a:p>
          <a:p>
            <a:pPr>
              <a:buFont typeface="Arial" panose="020B0604020202020204" pitchFamily="34" charset="0"/>
              <a:buChar char="•"/>
            </a:pPr>
            <a:r>
              <a:rPr lang="en-GB" sz="2400" i="1" dirty="0"/>
              <a:t> Yajna</a:t>
            </a:r>
            <a:r>
              <a:rPr lang="en-GB" sz="2400" dirty="0"/>
              <a:t> – the propitiation of the </a:t>
            </a:r>
            <a:r>
              <a:rPr lang="en-GB" sz="2400" i="1" dirty="0"/>
              <a:t>devas</a:t>
            </a:r>
            <a:r>
              <a:rPr lang="en-GB" sz="2400" dirty="0"/>
              <a:t> through sacrifice.</a:t>
            </a:r>
          </a:p>
          <a:p>
            <a:pPr>
              <a:buFont typeface="Arial" panose="020B0604020202020204" pitchFamily="34" charset="0"/>
              <a:buChar char="•"/>
            </a:pPr>
            <a:r>
              <a:rPr lang="en-GB" sz="2400" dirty="0"/>
              <a:t> Does the centrality of such deities within Vedic society  suggest an underlying ecological consciousness?</a:t>
            </a:r>
          </a:p>
          <a:p>
            <a:endParaRPr lang="en-GB" dirty="0"/>
          </a:p>
        </p:txBody>
      </p:sp>
      <p:pic>
        <p:nvPicPr>
          <p:cNvPr id="5" name="Content Placeholder 4">
            <a:extLst>
              <a:ext uri="{FF2B5EF4-FFF2-40B4-BE49-F238E27FC236}">
                <a16:creationId xmlns:a16="http://schemas.microsoft.com/office/drawing/2014/main" id="{07205C49-1DAF-434C-AD69-05009C93ED62}"/>
              </a:ext>
            </a:extLst>
          </p:cNvPr>
          <p:cNvPicPr>
            <a:picLocks noGrp="1" noChangeAspect="1"/>
          </p:cNvPicPr>
          <p:nvPr>
            <p:ph sz="half" idx="2"/>
          </p:nvPr>
        </p:nvPicPr>
        <p:blipFill>
          <a:blip r:embed="rId2"/>
          <a:stretch>
            <a:fillRect/>
          </a:stretch>
        </p:blipFill>
        <p:spPr>
          <a:xfrm>
            <a:off x="4572000" y="2247776"/>
            <a:ext cx="4203639" cy="3362911"/>
          </a:xfrm>
          <a:prstGeom prst="rect">
            <a:avLst/>
          </a:prstGeom>
        </p:spPr>
      </p:pic>
    </p:spTree>
    <p:extLst>
      <p:ext uri="{BB962C8B-B14F-4D97-AF65-F5344CB8AC3E}">
        <p14:creationId xmlns:p14="http://schemas.microsoft.com/office/powerpoint/2010/main" val="16133008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BE45B7-250E-4AF8-A859-F24D2E4ECEC3}"/>
              </a:ext>
            </a:extLst>
          </p:cNvPr>
          <p:cNvSpPr>
            <a:spLocks noGrp="1"/>
          </p:cNvSpPr>
          <p:nvPr>
            <p:ph type="title"/>
          </p:nvPr>
        </p:nvSpPr>
        <p:spPr/>
        <p:txBody>
          <a:bodyPr>
            <a:normAutofit/>
          </a:bodyPr>
          <a:lstStyle/>
          <a:p>
            <a:r>
              <a:rPr lang="en-GB" sz="4400" dirty="0"/>
              <a:t>The Deification of Nature in the Vedas</a:t>
            </a:r>
          </a:p>
        </p:txBody>
      </p:sp>
      <p:sp>
        <p:nvSpPr>
          <p:cNvPr id="6" name="Content Placeholder 5">
            <a:extLst>
              <a:ext uri="{FF2B5EF4-FFF2-40B4-BE49-F238E27FC236}">
                <a16:creationId xmlns:a16="http://schemas.microsoft.com/office/drawing/2014/main" id="{0822008E-54D8-4840-B7AA-A4A20A075E3B}"/>
              </a:ext>
            </a:extLst>
          </p:cNvPr>
          <p:cNvSpPr>
            <a:spLocks noGrp="1"/>
          </p:cNvSpPr>
          <p:nvPr>
            <p:ph idx="1"/>
          </p:nvPr>
        </p:nvSpPr>
        <p:spPr>
          <a:xfrm>
            <a:off x="822960" y="1916753"/>
            <a:ext cx="7543801" cy="4284021"/>
          </a:xfrm>
        </p:spPr>
        <p:txBody>
          <a:bodyPr>
            <a:normAutofit fontScale="47500" lnSpcReduction="20000"/>
          </a:bodyPr>
          <a:lstStyle/>
          <a:p>
            <a:pPr marL="0" indent="0" algn="just">
              <a:buNone/>
            </a:pPr>
            <a:r>
              <a:rPr lang="en-GB" sz="2900" dirty="0"/>
              <a:t>‘I pray to Agni, the household priest who is the god of the sacrifice, the one who chants and invokes and brings most treasure.</a:t>
            </a:r>
          </a:p>
          <a:p>
            <a:pPr marL="0" indent="0" algn="just">
              <a:buNone/>
            </a:pPr>
            <a:r>
              <a:rPr lang="en-GB" sz="2900" dirty="0"/>
              <a:t>Agni earned the prayers of the ancient sages, and of those of the present, too; he will bring the gods here.</a:t>
            </a:r>
          </a:p>
          <a:p>
            <a:pPr marL="0" indent="0" algn="just">
              <a:buNone/>
            </a:pPr>
            <a:r>
              <a:rPr lang="en-GB" sz="2900" dirty="0"/>
              <a:t>Through Agni one may win wealth, and growth from day to day, glorious and most abounding in heroic sons.</a:t>
            </a:r>
          </a:p>
          <a:p>
            <a:pPr marL="0" indent="0" algn="just">
              <a:buNone/>
            </a:pPr>
            <a:r>
              <a:rPr lang="en-GB" sz="2900" dirty="0"/>
              <a:t>Agni, the sacrificial ritual that you encompass on all sides – only that one goes to the gods.</a:t>
            </a:r>
          </a:p>
          <a:p>
            <a:pPr marL="0" indent="0" algn="just">
              <a:buNone/>
            </a:pPr>
            <a:r>
              <a:rPr lang="en-GB" sz="2900" dirty="0"/>
              <a:t>Agni, the priest with the sharp sight of a poet, the true and most brilliant, the god will come with the gods.</a:t>
            </a:r>
          </a:p>
          <a:p>
            <a:pPr marL="0" indent="0" algn="just">
              <a:buNone/>
            </a:pPr>
            <a:r>
              <a:rPr lang="en-GB" sz="2900" dirty="0"/>
              <a:t>Whatever good you wish to do for the one who worships you, Agni, through you, O </a:t>
            </a:r>
            <a:r>
              <a:rPr lang="en-GB" sz="2900" dirty="0" err="1"/>
              <a:t>Angiras</a:t>
            </a:r>
            <a:r>
              <a:rPr lang="en-GB" sz="2900" dirty="0"/>
              <a:t>, that comes true.</a:t>
            </a:r>
          </a:p>
          <a:p>
            <a:pPr marL="0" indent="0" algn="just">
              <a:buNone/>
            </a:pPr>
            <a:r>
              <a:rPr lang="en-GB" sz="2900" dirty="0"/>
              <a:t>To you, Agni, who shine upon darkness, we come day after day, bringing our thoughts and homage</a:t>
            </a:r>
          </a:p>
          <a:p>
            <a:pPr marL="0" indent="0" algn="just">
              <a:buNone/>
            </a:pPr>
            <a:r>
              <a:rPr lang="en-GB" sz="2900" dirty="0"/>
              <a:t>To you, the king over sacrifices, the shining guardian of the Order, growing in your own house.</a:t>
            </a:r>
          </a:p>
          <a:p>
            <a:pPr marL="0" indent="0" algn="just">
              <a:buNone/>
            </a:pPr>
            <a:r>
              <a:rPr lang="en-GB" sz="2900" dirty="0"/>
              <a:t>Be easy for us to reach, like a father to his son. Abide with us, Agni, for our happiness’.</a:t>
            </a:r>
          </a:p>
          <a:p>
            <a:pPr marL="0" indent="0" algn="just">
              <a:buNone/>
            </a:pPr>
            <a:r>
              <a:rPr lang="en-GB" sz="2900" dirty="0"/>
              <a:t>– Rig Veda 1:1:1-9 (</a:t>
            </a:r>
            <a:r>
              <a:rPr lang="en-GB" sz="2900" i="1" dirty="0"/>
              <a:t>I Pray to Agni</a:t>
            </a:r>
            <a:r>
              <a:rPr lang="en-GB" sz="2900" dirty="0"/>
              <a:t>)</a:t>
            </a:r>
          </a:p>
          <a:p>
            <a:endParaRPr lang="en-GB" dirty="0"/>
          </a:p>
        </p:txBody>
      </p:sp>
    </p:spTree>
    <p:extLst>
      <p:ext uri="{BB962C8B-B14F-4D97-AF65-F5344CB8AC3E}">
        <p14:creationId xmlns:p14="http://schemas.microsoft.com/office/powerpoint/2010/main" val="73210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BE45B7-250E-4AF8-A859-F24D2E4ECEC3}"/>
              </a:ext>
            </a:extLst>
          </p:cNvPr>
          <p:cNvSpPr>
            <a:spLocks noGrp="1"/>
          </p:cNvSpPr>
          <p:nvPr>
            <p:ph type="title"/>
          </p:nvPr>
        </p:nvSpPr>
        <p:spPr/>
        <p:txBody>
          <a:bodyPr>
            <a:normAutofit/>
          </a:bodyPr>
          <a:lstStyle/>
          <a:p>
            <a:r>
              <a:rPr lang="en-GB" sz="4400" dirty="0"/>
              <a:t>The Deification of Nature in the Vedas</a:t>
            </a:r>
          </a:p>
        </p:txBody>
      </p:sp>
      <p:sp>
        <p:nvSpPr>
          <p:cNvPr id="6" name="Content Placeholder 5">
            <a:extLst>
              <a:ext uri="{FF2B5EF4-FFF2-40B4-BE49-F238E27FC236}">
                <a16:creationId xmlns:a16="http://schemas.microsoft.com/office/drawing/2014/main" id="{0822008E-54D8-4840-B7AA-A4A20A075E3B}"/>
              </a:ext>
            </a:extLst>
          </p:cNvPr>
          <p:cNvSpPr>
            <a:spLocks noGrp="1"/>
          </p:cNvSpPr>
          <p:nvPr>
            <p:ph idx="1"/>
          </p:nvPr>
        </p:nvSpPr>
        <p:spPr>
          <a:xfrm>
            <a:off x="800099" y="1978020"/>
            <a:ext cx="7543801" cy="4654642"/>
          </a:xfrm>
        </p:spPr>
        <p:txBody>
          <a:bodyPr>
            <a:normAutofit fontScale="62500" lnSpcReduction="20000"/>
          </a:bodyPr>
          <a:lstStyle/>
          <a:p>
            <a:pPr marL="114300" indent="0" algn="just">
              <a:buNone/>
            </a:pPr>
            <a:r>
              <a:rPr lang="en-GB" sz="3200" dirty="0"/>
              <a:t>‘Sky and earth, these two who are good for everyone, hold the Order and bear the poet of space. Between the two goddesses, the two bowls that give birth magnificently, the pure sun god moves according to the laws of nature. </a:t>
            </a:r>
          </a:p>
          <a:p>
            <a:pPr marL="114300" indent="0" algn="just">
              <a:buNone/>
            </a:pPr>
            <a:r>
              <a:rPr lang="en-GB" sz="3200" dirty="0"/>
              <a:t>Wide and roomy, strong and inexhaustible, the father and mother protect the universe. The two world-halves are as bold as two wonderful girls when their father dresses them in shapes or colours…</a:t>
            </a:r>
          </a:p>
          <a:p>
            <a:pPr marL="114300" indent="0" algn="just">
              <a:buNone/>
            </a:pPr>
            <a:r>
              <a:rPr lang="en-GB" sz="3200" dirty="0"/>
              <a:t>Most artful of the artful gods, he gave birth to the two world-halves that are good for everyone. He measured apart the two realms of space with his power of inspiration and fixed them in place with </a:t>
            </a:r>
            <a:r>
              <a:rPr lang="en-GB" sz="3200" dirty="0" err="1"/>
              <a:t>undecaying</a:t>
            </a:r>
            <a:r>
              <a:rPr lang="en-GB" sz="3200" dirty="0"/>
              <a:t> pillars.</a:t>
            </a:r>
          </a:p>
          <a:p>
            <a:pPr marL="114300" indent="0" algn="just">
              <a:buNone/>
            </a:pPr>
            <a:r>
              <a:rPr lang="en-GB" sz="3200" dirty="0"/>
              <a:t>Sky and earth, you mighty pair whose praises we have sung, grant us great fame and high sovereignty, by which we may extend our rule over the peoples for ever. Give us enormous force’. </a:t>
            </a:r>
          </a:p>
          <a:p>
            <a:pPr marL="114300" indent="0" algn="just">
              <a:buNone/>
            </a:pPr>
            <a:r>
              <a:rPr lang="en-GB" sz="3200" dirty="0"/>
              <a:t>– Rig Veda 1:160:1-5 (</a:t>
            </a:r>
            <a:r>
              <a:rPr lang="en-GB" sz="3200" i="1" dirty="0"/>
              <a:t>Sky and Earth</a:t>
            </a:r>
            <a:r>
              <a:rPr lang="en-GB" sz="3200" dirty="0"/>
              <a:t>)</a:t>
            </a:r>
          </a:p>
          <a:p>
            <a:pPr marL="0" indent="0" algn="just">
              <a:buNone/>
            </a:pPr>
            <a:endParaRPr lang="en-GB" sz="2900" dirty="0"/>
          </a:p>
          <a:p>
            <a:endParaRPr lang="en-GB" dirty="0"/>
          </a:p>
        </p:txBody>
      </p:sp>
    </p:spTree>
    <p:extLst>
      <p:ext uri="{BB962C8B-B14F-4D97-AF65-F5344CB8AC3E}">
        <p14:creationId xmlns:p14="http://schemas.microsoft.com/office/powerpoint/2010/main" val="2693954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EBE45B7-250E-4AF8-A859-F24D2E4ECEC3}"/>
              </a:ext>
            </a:extLst>
          </p:cNvPr>
          <p:cNvSpPr>
            <a:spLocks noGrp="1"/>
          </p:cNvSpPr>
          <p:nvPr>
            <p:ph type="title"/>
          </p:nvPr>
        </p:nvSpPr>
        <p:spPr/>
        <p:txBody>
          <a:bodyPr>
            <a:normAutofit/>
          </a:bodyPr>
          <a:lstStyle/>
          <a:p>
            <a:r>
              <a:rPr lang="en-GB" sz="4400" dirty="0"/>
              <a:t>The Deification of Nature in the Vedas</a:t>
            </a:r>
          </a:p>
        </p:txBody>
      </p:sp>
      <p:sp>
        <p:nvSpPr>
          <p:cNvPr id="6" name="Content Placeholder 5">
            <a:extLst>
              <a:ext uri="{FF2B5EF4-FFF2-40B4-BE49-F238E27FC236}">
                <a16:creationId xmlns:a16="http://schemas.microsoft.com/office/drawing/2014/main" id="{0822008E-54D8-4840-B7AA-A4A20A075E3B}"/>
              </a:ext>
            </a:extLst>
          </p:cNvPr>
          <p:cNvSpPr>
            <a:spLocks noGrp="1"/>
          </p:cNvSpPr>
          <p:nvPr>
            <p:ph idx="1"/>
          </p:nvPr>
        </p:nvSpPr>
        <p:spPr>
          <a:xfrm>
            <a:off x="800099" y="2118436"/>
            <a:ext cx="7543801" cy="4654642"/>
          </a:xfrm>
        </p:spPr>
        <p:txBody>
          <a:bodyPr>
            <a:normAutofit/>
          </a:bodyPr>
          <a:lstStyle/>
          <a:p>
            <a:pPr marL="114300" indent="0" algn="just">
              <a:buNone/>
            </a:pPr>
            <a:r>
              <a:rPr lang="en-GB" sz="3000" dirty="0"/>
              <a:t>‘O Mother Earth! Sacred are your hills, snowy mountains, and deep forests. Be kind to us and bestow upon us happiness. May you be fertile, arable, and nourisher of all. May you continue to support all races and nations. May you protect us from your anger. And may no one exploit and subjugate your children’. </a:t>
            </a:r>
          </a:p>
          <a:p>
            <a:pPr marL="114300" indent="0" algn="just">
              <a:buNone/>
            </a:pPr>
            <a:r>
              <a:rPr lang="en-GB" sz="3000" dirty="0"/>
              <a:t>– Atharva Veda 12:1:11 (</a:t>
            </a:r>
            <a:r>
              <a:rPr lang="en-GB" sz="3000" i="1" dirty="0"/>
              <a:t>Hymn to Mother Earth</a:t>
            </a:r>
            <a:r>
              <a:rPr lang="en-GB" sz="3000" dirty="0"/>
              <a:t>)</a:t>
            </a:r>
          </a:p>
          <a:p>
            <a:pPr marL="0" indent="0" algn="just">
              <a:buNone/>
            </a:pPr>
            <a:endParaRPr lang="en-GB" sz="2900" dirty="0"/>
          </a:p>
          <a:p>
            <a:endParaRPr lang="en-GB" dirty="0"/>
          </a:p>
        </p:txBody>
      </p:sp>
    </p:spTree>
    <p:extLst>
      <p:ext uri="{BB962C8B-B14F-4D97-AF65-F5344CB8AC3E}">
        <p14:creationId xmlns:p14="http://schemas.microsoft.com/office/powerpoint/2010/main" val="38553777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23A68-450C-4672-A37D-402B669CAF33}"/>
              </a:ext>
            </a:extLst>
          </p:cNvPr>
          <p:cNvSpPr>
            <a:spLocks noGrp="1"/>
          </p:cNvSpPr>
          <p:nvPr>
            <p:ph type="title"/>
          </p:nvPr>
        </p:nvSpPr>
        <p:spPr/>
        <p:txBody>
          <a:bodyPr>
            <a:normAutofit/>
          </a:bodyPr>
          <a:lstStyle/>
          <a:p>
            <a:r>
              <a:rPr lang="en-GB" sz="4400" dirty="0"/>
              <a:t>The Deification of Nature in the Vedas</a:t>
            </a:r>
          </a:p>
        </p:txBody>
      </p:sp>
      <p:sp>
        <p:nvSpPr>
          <p:cNvPr id="3" name="Content Placeholder 2">
            <a:extLst>
              <a:ext uri="{FF2B5EF4-FFF2-40B4-BE49-F238E27FC236}">
                <a16:creationId xmlns:a16="http://schemas.microsoft.com/office/drawing/2014/main" id="{F6F42B96-64B1-4403-B687-39D8766ABA75}"/>
              </a:ext>
            </a:extLst>
          </p:cNvPr>
          <p:cNvSpPr>
            <a:spLocks noGrp="1"/>
          </p:cNvSpPr>
          <p:nvPr>
            <p:ph idx="1"/>
          </p:nvPr>
        </p:nvSpPr>
        <p:spPr>
          <a:xfrm>
            <a:off x="822960" y="2162130"/>
            <a:ext cx="7543801" cy="4023360"/>
          </a:xfrm>
        </p:spPr>
        <p:txBody>
          <a:bodyPr/>
          <a:lstStyle/>
          <a:p>
            <a:pPr algn="just">
              <a:buFont typeface="Arial" panose="020B0604020202020204" pitchFamily="34" charset="0"/>
              <a:buChar char="•"/>
            </a:pPr>
            <a:r>
              <a:rPr lang="en-GB" sz="2800" dirty="0"/>
              <a:t> The sacralization of nature in the Vedas does not mean that these traditions are ‘environmentally-friendly’ in the modern sense. </a:t>
            </a:r>
          </a:p>
          <a:p>
            <a:pPr algn="just">
              <a:buFont typeface="Arial" panose="020B0604020202020204" pitchFamily="34" charset="0"/>
              <a:buChar char="•"/>
            </a:pPr>
            <a:r>
              <a:rPr lang="en-GB" sz="2800" dirty="0"/>
              <a:t> Hymns concerned not so much with protecting the natural world from humans as with protecting humans from the powers of nature. </a:t>
            </a:r>
          </a:p>
          <a:p>
            <a:pPr algn="just">
              <a:buFont typeface="Arial" panose="020B0604020202020204" pitchFamily="34" charset="0"/>
              <a:buChar char="•"/>
            </a:pPr>
            <a:r>
              <a:rPr lang="en-GB" sz="2800" dirty="0"/>
              <a:t> Sacrifice of animals an important part of worship in Vedic society. </a:t>
            </a:r>
          </a:p>
          <a:p>
            <a:endParaRPr lang="en-GB" dirty="0"/>
          </a:p>
        </p:txBody>
      </p:sp>
    </p:spTree>
    <p:extLst>
      <p:ext uri="{BB962C8B-B14F-4D97-AF65-F5344CB8AC3E}">
        <p14:creationId xmlns:p14="http://schemas.microsoft.com/office/powerpoint/2010/main" val="19023888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2655E-33B0-44B8-899B-432C112455C2}"/>
              </a:ext>
            </a:extLst>
          </p:cNvPr>
          <p:cNvSpPr>
            <a:spLocks noGrp="1"/>
          </p:cNvSpPr>
          <p:nvPr>
            <p:ph type="title"/>
          </p:nvPr>
        </p:nvSpPr>
        <p:spPr/>
        <p:txBody>
          <a:bodyPr>
            <a:normAutofit/>
          </a:bodyPr>
          <a:lstStyle/>
          <a:p>
            <a:r>
              <a:rPr lang="en-GB" sz="4400" dirty="0"/>
              <a:t>The Upanishads</a:t>
            </a:r>
          </a:p>
        </p:txBody>
      </p:sp>
      <p:sp>
        <p:nvSpPr>
          <p:cNvPr id="3" name="Content Placeholder 2">
            <a:extLst>
              <a:ext uri="{FF2B5EF4-FFF2-40B4-BE49-F238E27FC236}">
                <a16:creationId xmlns:a16="http://schemas.microsoft.com/office/drawing/2014/main" id="{3D16A917-4BBE-4884-B030-476E527FA4F1}"/>
              </a:ext>
            </a:extLst>
          </p:cNvPr>
          <p:cNvSpPr>
            <a:spLocks noGrp="1"/>
          </p:cNvSpPr>
          <p:nvPr>
            <p:ph idx="1"/>
          </p:nvPr>
        </p:nvSpPr>
        <p:spPr>
          <a:xfrm>
            <a:off x="822959" y="1999739"/>
            <a:ext cx="7543801" cy="4593166"/>
          </a:xfrm>
        </p:spPr>
        <p:txBody>
          <a:bodyPr>
            <a:normAutofit/>
          </a:bodyPr>
          <a:lstStyle/>
          <a:p>
            <a:pPr algn="just">
              <a:buFont typeface="Arial" panose="020B0604020202020204" pitchFamily="34" charset="0"/>
              <a:buChar char="•"/>
            </a:pPr>
            <a:r>
              <a:rPr lang="en-GB" sz="2400" dirty="0"/>
              <a:t> A body of texts marking the culmination of the Vedas (c.800-300 BCE).</a:t>
            </a:r>
          </a:p>
          <a:p>
            <a:pPr algn="just">
              <a:buFont typeface="Arial" panose="020B0604020202020204" pitchFamily="34" charset="0"/>
              <a:buChar char="•"/>
            </a:pPr>
            <a:r>
              <a:rPr lang="en-GB" sz="2400" dirty="0"/>
              <a:t> 18 principal Upanishads (the earliest of which are the  </a:t>
            </a:r>
            <a:r>
              <a:rPr lang="en-GB" sz="2400" i="1" dirty="0" err="1"/>
              <a:t>Brhadaranyaka</a:t>
            </a:r>
            <a:r>
              <a:rPr lang="en-GB" sz="2400" i="1" dirty="0"/>
              <a:t> </a:t>
            </a:r>
            <a:r>
              <a:rPr lang="en-GB" sz="2400" dirty="0"/>
              <a:t>and </a:t>
            </a:r>
            <a:r>
              <a:rPr lang="en-GB" sz="2400" i="1" dirty="0" err="1"/>
              <a:t>Chandogya</a:t>
            </a:r>
            <a:r>
              <a:rPr lang="en-GB" sz="2400" i="1" dirty="0"/>
              <a:t> Upanishads</a:t>
            </a:r>
            <a:r>
              <a:rPr lang="en-GB" sz="2400" dirty="0"/>
              <a:t>). </a:t>
            </a:r>
          </a:p>
          <a:p>
            <a:pPr algn="just">
              <a:buFont typeface="Arial" panose="020B0604020202020204" pitchFamily="34" charset="0"/>
              <a:buChar char="•"/>
            </a:pPr>
            <a:r>
              <a:rPr lang="en-GB" sz="2400" i="1" dirty="0"/>
              <a:t> </a:t>
            </a:r>
            <a:r>
              <a:rPr lang="en-GB" sz="2400" i="1" dirty="0" err="1"/>
              <a:t>Upa</a:t>
            </a:r>
            <a:r>
              <a:rPr lang="en-GB" sz="2400" dirty="0"/>
              <a:t> = near; </a:t>
            </a:r>
            <a:r>
              <a:rPr lang="en-GB" sz="2400" i="1" dirty="0" err="1"/>
              <a:t>nishad</a:t>
            </a:r>
            <a:r>
              <a:rPr lang="en-GB" sz="2400" dirty="0"/>
              <a:t> = to sit down; reference to esoteric teaching.</a:t>
            </a:r>
          </a:p>
          <a:p>
            <a:pPr algn="just">
              <a:buFont typeface="Arial" panose="020B0604020202020204" pitchFamily="34" charset="0"/>
              <a:buChar char="•"/>
            </a:pPr>
            <a:r>
              <a:rPr lang="en-GB" sz="2400" dirty="0"/>
              <a:t> Often referred to as the ‘Vedanta’ (</a:t>
            </a:r>
            <a:r>
              <a:rPr lang="en-GB" sz="2400" i="1" dirty="0"/>
              <a:t>Veda</a:t>
            </a:r>
            <a:r>
              <a:rPr lang="en-GB" sz="2400" dirty="0"/>
              <a:t> + </a:t>
            </a:r>
            <a:r>
              <a:rPr lang="en-GB" sz="2400" i="1" dirty="0"/>
              <a:t>anta</a:t>
            </a:r>
            <a:r>
              <a:rPr lang="en-GB" sz="2400" dirty="0"/>
              <a:t>: the ‘end’ or ‘culmination’ of the Vedas).</a:t>
            </a:r>
          </a:p>
          <a:p>
            <a:pPr algn="just">
              <a:buFont typeface="Arial" panose="020B0604020202020204" pitchFamily="34" charset="0"/>
              <a:buChar char="•"/>
            </a:pPr>
            <a:r>
              <a:rPr lang="en-GB" sz="2400" dirty="0"/>
              <a:t> Not ritualistic but philosophical (influenced by </a:t>
            </a:r>
            <a:r>
              <a:rPr lang="en-GB" sz="2400" i="1" dirty="0"/>
              <a:t>Sramana</a:t>
            </a:r>
            <a:r>
              <a:rPr lang="en-GB" sz="2400" dirty="0"/>
              <a:t> emphasis on liberation). </a:t>
            </a:r>
          </a:p>
          <a:p>
            <a:endParaRPr lang="en-GB" dirty="0"/>
          </a:p>
        </p:txBody>
      </p:sp>
    </p:spTree>
    <p:extLst>
      <p:ext uri="{BB962C8B-B14F-4D97-AF65-F5344CB8AC3E}">
        <p14:creationId xmlns:p14="http://schemas.microsoft.com/office/powerpoint/2010/main" val="16943214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4BE970-FF0A-4639-B9C2-809E97F2D12C}"/>
              </a:ext>
            </a:extLst>
          </p:cNvPr>
          <p:cNvSpPr>
            <a:spLocks noGrp="1"/>
          </p:cNvSpPr>
          <p:nvPr>
            <p:ph type="title"/>
          </p:nvPr>
        </p:nvSpPr>
        <p:spPr/>
        <p:txBody>
          <a:bodyPr>
            <a:normAutofit/>
          </a:bodyPr>
          <a:lstStyle/>
          <a:p>
            <a:r>
              <a:rPr lang="en-GB" sz="4400" dirty="0"/>
              <a:t>The Upanishadic Emphasis on </a:t>
            </a:r>
            <a:r>
              <a:rPr lang="en-GB" sz="4400" i="1" dirty="0"/>
              <a:t>Atman</a:t>
            </a:r>
            <a:r>
              <a:rPr lang="en-GB" sz="4400" dirty="0"/>
              <a:t> as </a:t>
            </a:r>
            <a:r>
              <a:rPr lang="en-GB" sz="4400" i="1" dirty="0"/>
              <a:t>Brahman</a:t>
            </a:r>
            <a:endParaRPr lang="en-GB" sz="4400" dirty="0"/>
          </a:p>
        </p:txBody>
      </p:sp>
      <p:sp>
        <p:nvSpPr>
          <p:cNvPr id="3" name="Content Placeholder 2">
            <a:extLst>
              <a:ext uri="{FF2B5EF4-FFF2-40B4-BE49-F238E27FC236}">
                <a16:creationId xmlns:a16="http://schemas.microsoft.com/office/drawing/2014/main" id="{559CB0AC-D15F-4417-BF8D-186AF6BE5BD2}"/>
              </a:ext>
            </a:extLst>
          </p:cNvPr>
          <p:cNvSpPr>
            <a:spLocks noGrp="1"/>
          </p:cNvSpPr>
          <p:nvPr>
            <p:ph idx="1"/>
          </p:nvPr>
        </p:nvSpPr>
        <p:spPr>
          <a:xfrm>
            <a:off x="800099" y="2104172"/>
            <a:ext cx="7543801" cy="4467224"/>
          </a:xfrm>
        </p:spPr>
        <p:txBody>
          <a:bodyPr>
            <a:normAutofit/>
          </a:bodyPr>
          <a:lstStyle/>
          <a:p>
            <a:pPr>
              <a:buFont typeface="Arial" panose="020B0604020202020204" pitchFamily="34" charset="0"/>
              <a:buChar char="•"/>
            </a:pPr>
            <a:r>
              <a:rPr lang="en-US" sz="2400" i="1" dirty="0"/>
              <a:t> Brahman</a:t>
            </a:r>
            <a:r>
              <a:rPr lang="en-US" sz="2400" dirty="0"/>
              <a:t> = the Absolute or Ultimate Reality; the force or energy that underpins everything; that of which nothing greater can be conceived; God. </a:t>
            </a:r>
          </a:p>
          <a:p>
            <a:pPr algn="just">
              <a:buFont typeface="Arial" panose="020B0604020202020204" pitchFamily="34" charset="0"/>
              <a:buChar char="•"/>
            </a:pPr>
            <a:r>
              <a:rPr lang="en-GB" sz="2400" i="1" dirty="0"/>
              <a:t> Atman </a:t>
            </a:r>
            <a:r>
              <a:rPr lang="en-GB" sz="2400" dirty="0"/>
              <a:t>= the eternal Self/Soul which underlies our existence (the Self as a spiritual rather than material being). </a:t>
            </a:r>
          </a:p>
          <a:p>
            <a:pPr algn="just">
              <a:buFont typeface="Arial" panose="020B0604020202020204" pitchFamily="34" charset="0"/>
              <a:buChar char="•"/>
            </a:pPr>
            <a:r>
              <a:rPr lang="en-GB" sz="2400" dirty="0"/>
              <a:t> True knowledge understood as the knowledge that the </a:t>
            </a:r>
            <a:r>
              <a:rPr lang="en-GB" sz="2400" i="1" dirty="0"/>
              <a:t>atman</a:t>
            </a:r>
            <a:r>
              <a:rPr lang="en-GB" sz="2400" dirty="0"/>
              <a:t> is </a:t>
            </a:r>
            <a:r>
              <a:rPr lang="en-GB" sz="2400" i="1" dirty="0"/>
              <a:t>brahman. </a:t>
            </a:r>
          </a:p>
          <a:p>
            <a:pPr algn="just">
              <a:buFont typeface="Arial" panose="020B0604020202020204" pitchFamily="34" charset="0"/>
              <a:buChar char="•"/>
            </a:pPr>
            <a:r>
              <a:rPr lang="en-GB" sz="2400" dirty="0"/>
              <a:t> The </a:t>
            </a:r>
            <a:r>
              <a:rPr lang="en-GB" sz="2400" i="1" dirty="0"/>
              <a:t>atman</a:t>
            </a:r>
            <a:r>
              <a:rPr lang="en-GB" sz="2400" dirty="0"/>
              <a:t> is the Absolute in each individual. Understanding or EXPERIENCE of this reality leads to liberation!</a:t>
            </a:r>
          </a:p>
        </p:txBody>
      </p:sp>
    </p:spTree>
    <p:extLst>
      <p:ext uri="{BB962C8B-B14F-4D97-AF65-F5344CB8AC3E}">
        <p14:creationId xmlns:p14="http://schemas.microsoft.com/office/powerpoint/2010/main" val="9797406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5149" y="245790"/>
            <a:ext cx="7013702" cy="58767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039135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CB580-6F91-4877-9744-0E2FBA5D81CF}"/>
              </a:ext>
            </a:extLst>
          </p:cNvPr>
          <p:cNvSpPr>
            <a:spLocks noGrp="1"/>
          </p:cNvSpPr>
          <p:nvPr>
            <p:ph type="title"/>
          </p:nvPr>
        </p:nvSpPr>
        <p:spPr/>
        <p:txBody>
          <a:bodyPr>
            <a:normAutofit/>
          </a:bodyPr>
          <a:lstStyle/>
          <a:p>
            <a:r>
              <a:rPr lang="en-GB" sz="4400" dirty="0"/>
              <a:t>The Upanishadic Emphasis on the Unity of All Things</a:t>
            </a:r>
          </a:p>
        </p:txBody>
      </p:sp>
      <p:pic>
        <p:nvPicPr>
          <p:cNvPr id="4" name="Content Placeholder 3">
            <a:extLst>
              <a:ext uri="{FF2B5EF4-FFF2-40B4-BE49-F238E27FC236}">
                <a16:creationId xmlns:a16="http://schemas.microsoft.com/office/drawing/2014/main" id="{9D08091F-19CC-467E-9EC8-7B1BA5CA0EDB}"/>
              </a:ext>
            </a:extLst>
          </p:cNvPr>
          <p:cNvPicPr>
            <a:picLocks noGrp="1" noChangeAspect="1"/>
          </p:cNvPicPr>
          <p:nvPr>
            <p:ph sz="half" idx="1"/>
          </p:nvPr>
        </p:nvPicPr>
        <p:blipFill>
          <a:blip r:embed="rId2"/>
          <a:stretch>
            <a:fillRect/>
          </a:stretch>
        </p:blipFill>
        <p:spPr>
          <a:xfrm>
            <a:off x="379424" y="2404881"/>
            <a:ext cx="4215436" cy="3091043"/>
          </a:xfrm>
          <a:prstGeom prst="rect">
            <a:avLst/>
          </a:prstGeom>
        </p:spPr>
      </p:pic>
      <p:sp>
        <p:nvSpPr>
          <p:cNvPr id="5" name="Content Placeholder 4">
            <a:extLst>
              <a:ext uri="{FF2B5EF4-FFF2-40B4-BE49-F238E27FC236}">
                <a16:creationId xmlns:a16="http://schemas.microsoft.com/office/drawing/2014/main" id="{EA13F8CA-0E38-4CDE-B805-F1D7AC41EFE1}"/>
              </a:ext>
            </a:extLst>
          </p:cNvPr>
          <p:cNvSpPr>
            <a:spLocks noGrp="1"/>
          </p:cNvSpPr>
          <p:nvPr>
            <p:ph sz="half" idx="2"/>
          </p:nvPr>
        </p:nvSpPr>
        <p:spPr>
          <a:xfrm>
            <a:off x="4991682" y="2404881"/>
            <a:ext cx="3703320" cy="4023360"/>
          </a:xfrm>
        </p:spPr>
        <p:txBody>
          <a:bodyPr/>
          <a:lstStyle/>
          <a:p>
            <a:pPr>
              <a:buFont typeface="Arial" panose="020B0604020202020204" pitchFamily="34" charset="0"/>
              <a:buChar char="•"/>
            </a:pPr>
            <a:r>
              <a:rPr lang="en-GB" sz="3200" dirty="0"/>
              <a:t> The one ultimate Being becomes the universe rather than creating it as an external product. </a:t>
            </a:r>
          </a:p>
          <a:p>
            <a:endParaRPr lang="en-GB" dirty="0"/>
          </a:p>
        </p:txBody>
      </p:sp>
    </p:spTree>
    <p:extLst>
      <p:ext uri="{BB962C8B-B14F-4D97-AF65-F5344CB8AC3E}">
        <p14:creationId xmlns:p14="http://schemas.microsoft.com/office/powerpoint/2010/main" val="2683058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CFB0EB-9FD0-4C1A-8070-5870AAF43825}"/>
              </a:ext>
            </a:extLst>
          </p:cNvPr>
          <p:cNvSpPr>
            <a:spLocks noGrp="1"/>
          </p:cNvSpPr>
          <p:nvPr>
            <p:ph type="title"/>
          </p:nvPr>
        </p:nvSpPr>
        <p:spPr/>
        <p:txBody>
          <a:bodyPr>
            <a:normAutofit/>
          </a:bodyPr>
          <a:lstStyle/>
          <a:p>
            <a:r>
              <a:rPr lang="en-GB" sz="4400" dirty="0"/>
              <a:t>The Upanishadic Emphasis on the Unity of All Things</a:t>
            </a:r>
          </a:p>
        </p:txBody>
      </p:sp>
      <p:sp>
        <p:nvSpPr>
          <p:cNvPr id="6" name="Content Placeholder 5">
            <a:extLst>
              <a:ext uri="{FF2B5EF4-FFF2-40B4-BE49-F238E27FC236}">
                <a16:creationId xmlns:a16="http://schemas.microsoft.com/office/drawing/2014/main" id="{4144D4D8-D22F-4487-BC6D-F12CC5DD76DF}"/>
              </a:ext>
            </a:extLst>
          </p:cNvPr>
          <p:cNvSpPr>
            <a:spLocks noGrp="1"/>
          </p:cNvSpPr>
          <p:nvPr>
            <p:ph idx="1"/>
          </p:nvPr>
        </p:nvSpPr>
        <p:spPr>
          <a:xfrm>
            <a:off x="822959" y="1895430"/>
            <a:ext cx="7543801" cy="4326466"/>
          </a:xfrm>
        </p:spPr>
        <p:txBody>
          <a:bodyPr>
            <a:normAutofit fontScale="92500" lnSpcReduction="20000"/>
          </a:bodyPr>
          <a:lstStyle/>
          <a:p>
            <a:pPr marL="114300" indent="0" algn="just">
              <a:buNone/>
            </a:pPr>
            <a:r>
              <a:rPr lang="en-GB" dirty="0"/>
              <a:t>‘</a:t>
            </a:r>
            <a:r>
              <a:rPr lang="en-GB" b="1" dirty="0"/>
              <a:t>All this universe is in truth Brahman</a:t>
            </a:r>
            <a:r>
              <a:rPr lang="en-GB" dirty="0"/>
              <a:t>. He is the beginning and end and life of all. As such, in silence, give unto him adoration.</a:t>
            </a:r>
          </a:p>
          <a:p>
            <a:pPr marL="114300" indent="0" algn="just">
              <a:buNone/>
            </a:pPr>
            <a:r>
              <a:rPr lang="en-GB" dirty="0"/>
              <a:t>Man in truth is made of faith. As his faith is in this life, so he becomes in the beyond: with faith and vision let him work.</a:t>
            </a:r>
          </a:p>
          <a:p>
            <a:pPr marL="114300" indent="0" algn="just">
              <a:buNone/>
            </a:pPr>
            <a:r>
              <a:rPr lang="en-GB" dirty="0"/>
              <a:t>There is a Spirit that is mind and life, light and truth and vast spaces. He contains all works and desires and all perfumes and taste. He enfolds the whole universe, and in silence is loving to all.</a:t>
            </a:r>
          </a:p>
          <a:p>
            <a:pPr marL="114300" indent="0" algn="just">
              <a:buNone/>
            </a:pPr>
            <a:r>
              <a:rPr lang="en-GB" dirty="0"/>
              <a:t>This is the Spirit that is in my heart, smaller than a grain of rice, or a grain of barley, or a grain of mustard-seed, or a grain of canary-seed, or the kernel of a grain of canary-seed. This is the Spirit that is in my heart, greater than the earth, greater than the sky, greater than the heaven itself, greater than all these worlds.</a:t>
            </a:r>
          </a:p>
          <a:p>
            <a:pPr marL="114300" indent="0" algn="just">
              <a:buNone/>
            </a:pPr>
            <a:r>
              <a:rPr lang="en-GB" dirty="0"/>
              <a:t>He contains all works and desires and all perfumes and all tastes. He enfolds the whole universe and in silence is loving to all. This is the Spirit that is in my heart, this is Brahman.’</a:t>
            </a:r>
          </a:p>
          <a:p>
            <a:pPr marL="114300" indent="0" algn="just">
              <a:buNone/>
            </a:pPr>
            <a:r>
              <a:rPr lang="en-GB" dirty="0"/>
              <a:t> – </a:t>
            </a:r>
            <a:r>
              <a:rPr lang="en-GB" i="1" dirty="0" err="1"/>
              <a:t>Chandogya</a:t>
            </a:r>
            <a:r>
              <a:rPr lang="en-GB" i="1" dirty="0"/>
              <a:t> Upanishad </a:t>
            </a:r>
            <a:r>
              <a:rPr lang="en-GB" dirty="0"/>
              <a:t>3.14</a:t>
            </a:r>
          </a:p>
          <a:p>
            <a:endParaRPr lang="en-GB" dirty="0"/>
          </a:p>
        </p:txBody>
      </p:sp>
    </p:spTree>
    <p:extLst>
      <p:ext uri="{BB962C8B-B14F-4D97-AF65-F5344CB8AC3E}">
        <p14:creationId xmlns:p14="http://schemas.microsoft.com/office/powerpoint/2010/main" val="40189216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CFB0EB-9FD0-4C1A-8070-5870AAF43825}"/>
              </a:ext>
            </a:extLst>
          </p:cNvPr>
          <p:cNvSpPr>
            <a:spLocks noGrp="1"/>
          </p:cNvSpPr>
          <p:nvPr>
            <p:ph type="title"/>
          </p:nvPr>
        </p:nvSpPr>
        <p:spPr/>
        <p:txBody>
          <a:bodyPr>
            <a:normAutofit/>
          </a:bodyPr>
          <a:lstStyle/>
          <a:p>
            <a:r>
              <a:rPr lang="en-GB" sz="4400" dirty="0"/>
              <a:t>The Upanishadic Emphasis on the Unity of All Things</a:t>
            </a:r>
          </a:p>
        </p:txBody>
      </p:sp>
      <p:sp>
        <p:nvSpPr>
          <p:cNvPr id="6" name="Content Placeholder 5">
            <a:extLst>
              <a:ext uri="{FF2B5EF4-FFF2-40B4-BE49-F238E27FC236}">
                <a16:creationId xmlns:a16="http://schemas.microsoft.com/office/drawing/2014/main" id="{4144D4D8-D22F-4487-BC6D-F12CC5DD76DF}"/>
              </a:ext>
            </a:extLst>
          </p:cNvPr>
          <p:cNvSpPr>
            <a:spLocks noGrp="1"/>
          </p:cNvSpPr>
          <p:nvPr>
            <p:ph idx="1"/>
          </p:nvPr>
        </p:nvSpPr>
        <p:spPr>
          <a:xfrm>
            <a:off x="822959" y="1905369"/>
            <a:ext cx="7543801" cy="4450292"/>
          </a:xfrm>
        </p:spPr>
        <p:txBody>
          <a:bodyPr>
            <a:normAutofit fontScale="85000" lnSpcReduction="20000"/>
          </a:bodyPr>
          <a:lstStyle/>
          <a:p>
            <a:pPr marL="114300" indent="0" algn="just">
              <a:buNone/>
            </a:pPr>
            <a:r>
              <a:rPr lang="en-GB" dirty="0"/>
              <a:t>‘Some sages speak of the nature of things as the cause of the world, and others, in their delusion, speak of time. But it is by the glory of God that the Wheel of Brahman revolves in the universe. </a:t>
            </a:r>
          </a:p>
          <a:p>
            <a:pPr marL="114300" indent="0" algn="just">
              <a:buNone/>
            </a:pPr>
            <a:r>
              <a:rPr lang="en-GB" dirty="0"/>
              <a:t>The whole universe is ever in his power. He is pure consciousness, the creator of time: all-powerful, all-knowing. It is under his rule that the work of creation revolves in its evolution, and we have earth, and water, and ether, and fire and air. </a:t>
            </a:r>
          </a:p>
          <a:p>
            <a:pPr marL="114300" indent="0" algn="just">
              <a:buNone/>
            </a:pPr>
            <a:r>
              <a:rPr lang="en-GB" dirty="0"/>
              <a:t>God ended his work and he rested, and he made a bond of love between his soul and the soul of all things…</a:t>
            </a:r>
          </a:p>
          <a:p>
            <a:pPr marL="114300" indent="0" algn="just">
              <a:buNone/>
            </a:pPr>
            <a:r>
              <a:rPr lang="en-GB" dirty="0"/>
              <a:t>His Being is the source of all being, the seed of all things that in this life have their life. He is beyond time and space, and yet he is the God of forms infinite who dwells in our inmost thoughts, and who is seen by those who love him…</a:t>
            </a:r>
          </a:p>
          <a:p>
            <a:pPr marL="114300" indent="0" algn="just">
              <a:buNone/>
            </a:pPr>
            <a:r>
              <a:rPr lang="en-GB" dirty="0"/>
              <a:t>May God who is hidden in nature, even as the silkworm is hidden in the web of silk he made, lead us to union with his own Spirit, with Brahman.</a:t>
            </a:r>
          </a:p>
          <a:p>
            <a:pPr marL="114300" indent="0" algn="just">
              <a:buNone/>
            </a:pPr>
            <a:r>
              <a:rPr lang="en-GB" dirty="0"/>
              <a:t>He is God, hidden in all beings, their inmost soul who is in all. He watches the works of creation, lives in all things, watches all things…Only those who see God in their soul attain the joy eternal.’ </a:t>
            </a:r>
          </a:p>
          <a:p>
            <a:pPr marL="114300" indent="0" algn="just">
              <a:buNone/>
            </a:pPr>
            <a:r>
              <a:rPr lang="en-GB" dirty="0"/>
              <a:t>– </a:t>
            </a:r>
            <a:r>
              <a:rPr lang="en-GB" i="1" dirty="0" err="1"/>
              <a:t>Svetasvatara</a:t>
            </a:r>
            <a:r>
              <a:rPr lang="en-GB" i="1" dirty="0"/>
              <a:t> Upanishad </a:t>
            </a:r>
            <a:r>
              <a:rPr lang="en-GB" dirty="0"/>
              <a:t>(Part 6)</a:t>
            </a:r>
          </a:p>
          <a:p>
            <a:endParaRPr lang="en-GB" dirty="0"/>
          </a:p>
        </p:txBody>
      </p:sp>
    </p:spTree>
    <p:extLst>
      <p:ext uri="{BB962C8B-B14F-4D97-AF65-F5344CB8AC3E}">
        <p14:creationId xmlns:p14="http://schemas.microsoft.com/office/powerpoint/2010/main" val="40593527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CFB0EB-9FD0-4C1A-8070-5870AAF43825}"/>
              </a:ext>
            </a:extLst>
          </p:cNvPr>
          <p:cNvSpPr>
            <a:spLocks noGrp="1"/>
          </p:cNvSpPr>
          <p:nvPr>
            <p:ph type="title"/>
          </p:nvPr>
        </p:nvSpPr>
        <p:spPr/>
        <p:txBody>
          <a:bodyPr>
            <a:normAutofit/>
          </a:bodyPr>
          <a:lstStyle/>
          <a:p>
            <a:r>
              <a:rPr lang="en-GB" sz="4400" dirty="0"/>
              <a:t>The Upanishadic Emphasis on the Unity of All Things</a:t>
            </a:r>
          </a:p>
        </p:txBody>
      </p:sp>
      <p:sp>
        <p:nvSpPr>
          <p:cNvPr id="6" name="Content Placeholder 5">
            <a:extLst>
              <a:ext uri="{FF2B5EF4-FFF2-40B4-BE49-F238E27FC236}">
                <a16:creationId xmlns:a16="http://schemas.microsoft.com/office/drawing/2014/main" id="{4144D4D8-D22F-4487-BC6D-F12CC5DD76DF}"/>
              </a:ext>
            </a:extLst>
          </p:cNvPr>
          <p:cNvSpPr>
            <a:spLocks noGrp="1"/>
          </p:cNvSpPr>
          <p:nvPr>
            <p:ph idx="1"/>
          </p:nvPr>
        </p:nvSpPr>
        <p:spPr>
          <a:xfrm>
            <a:off x="822960" y="2240373"/>
            <a:ext cx="7543801" cy="4450292"/>
          </a:xfrm>
        </p:spPr>
        <p:txBody>
          <a:bodyPr>
            <a:normAutofit/>
          </a:bodyPr>
          <a:lstStyle/>
          <a:p>
            <a:pPr algn="just">
              <a:buFont typeface="Arial" panose="020B0604020202020204" pitchFamily="34" charset="0"/>
              <a:buChar char="•"/>
            </a:pPr>
            <a:r>
              <a:rPr lang="en-GB" sz="2400" i="1" dirty="0"/>
              <a:t> Does the Upanishadic vision of the world as Brahman mean that the cosmos should be regarded as sacred? If so, what are the implications for a contemporary environmental ethic?</a:t>
            </a:r>
          </a:p>
          <a:p>
            <a:pPr algn="just">
              <a:buFont typeface="Arial" panose="020B0604020202020204" pitchFamily="34" charset="0"/>
              <a:buChar char="•"/>
            </a:pPr>
            <a:r>
              <a:rPr lang="en-GB" sz="2400" i="1" dirty="0"/>
              <a:t> </a:t>
            </a:r>
            <a:r>
              <a:rPr lang="en-GB" sz="2400" dirty="0"/>
              <a:t>The ‘Brahman doctrine’ considered by many to provide the basis for a modern environmental ethic and often adduced as evidence of Hinduism’s ‘ecological conscience’. </a:t>
            </a:r>
            <a:endParaRPr lang="en-GB" sz="2400" i="1" dirty="0"/>
          </a:p>
          <a:p>
            <a:endParaRPr lang="en-GB" dirty="0"/>
          </a:p>
        </p:txBody>
      </p:sp>
    </p:spTree>
    <p:extLst>
      <p:ext uri="{BB962C8B-B14F-4D97-AF65-F5344CB8AC3E}">
        <p14:creationId xmlns:p14="http://schemas.microsoft.com/office/powerpoint/2010/main" val="709065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3CFB0EB-9FD0-4C1A-8070-5870AAF43825}"/>
              </a:ext>
            </a:extLst>
          </p:cNvPr>
          <p:cNvSpPr>
            <a:spLocks noGrp="1"/>
          </p:cNvSpPr>
          <p:nvPr>
            <p:ph type="title"/>
          </p:nvPr>
        </p:nvSpPr>
        <p:spPr/>
        <p:txBody>
          <a:bodyPr>
            <a:normAutofit/>
          </a:bodyPr>
          <a:lstStyle/>
          <a:p>
            <a:r>
              <a:rPr lang="en-GB" sz="4400" dirty="0"/>
              <a:t>The Upanishadic Emphasis on the Unity of All Things</a:t>
            </a:r>
          </a:p>
        </p:txBody>
      </p:sp>
      <p:sp>
        <p:nvSpPr>
          <p:cNvPr id="6" name="Content Placeholder 5">
            <a:extLst>
              <a:ext uri="{FF2B5EF4-FFF2-40B4-BE49-F238E27FC236}">
                <a16:creationId xmlns:a16="http://schemas.microsoft.com/office/drawing/2014/main" id="{4144D4D8-D22F-4487-BC6D-F12CC5DD76DF}"/>
              </a:ext>
            </a:extLst>
          </p:cNvPr>
          <p:cNvSpPr>
            <a:spLocks noGrp="1"/>
          </p:cNvSpPr>
          <p:nvPr>
            <p:ph idx="1"/>
          </p:nvPr>
        </p:nvSpPr>
        <p:spPr>
          <a:xfrm>
            <a:off x="822959" y="1981955"/>
            <a:ext cx="7543801" cy="4180305"/>
          </a:xfrm>
        </p:spPr>
        <p:txBody>
          <a:bodyPr>
            <a:normAutofit lnSpcReduction="10000"/>
          </a:bodyPr>
          <a:lstStyle/>
          <a:p>
            <a:pPr algn="just">
              <a:buFont typeface="Arial" panose="020B0604020202020204" pitchFamily="34" charset="0"/>
              <a:buChar char="•"/>
            </a:pPr>
            <a:r>
              <a:rPr lang="en-GB" sz="2200" i="1" dirty="0"/>
              <a:t> </a:t>
            </a:r>
            <a:r>
              <a:rPr lang="en-GB" sz="2200" dirty="0"/>
              <a:t>‘The [Upanishadic] proposition about the essential unity of all existence in and through God…requires the development of a sense of identity and empathy with the natural world’ (</a:t>
            </a:r>
            <a:r>
              <a:rPr lang="en-GB" sz="2200" dirty="0" err="1"/>
              <a:t>Anantanand</a:t>
            </a:r>
            <a:r>
              <a:rPr lang="en-GB" sz="2200" dirty="0"/>
              <a:t> </a:t>
            </a:r>
            <a:r>
              <a:rPr lang="en-GB" sz="2200" dirty="0" err="1"/>
              <a:t>Rambachan</a:t>
            </a:r>
            <a:r>
              <a:rPr lang="en-GB" sz="2200" dirty="0"/>
              <a:t>, ‘The Value of the World as the Mystery of God in </a:t>
            </a:r>
            <a:r>
              <a:rPr lang="en-GB" sz="2200" dirty="0" err="1"/>
              <a:t>Advaita</a:t>
            </a:r>
            <a:r>
              <a:rPr lang="en-GB" sz="2200" dirty="0"/>
              <a:t> Vedanta’, p. 296).</a:t>
            </a:r>
          </a:p>
          <a:p>
            <a:pPr algn="just">
              <a:buFont typeface="Arial" panose="020B0604020202020204" pitchFamily="34" charset="0"/>
              <a:buChar char="•"/>
            </a:pPr>
            <a:r>
              <a:rPr lang="en-GB" sz="2200" dirty="0"/>
              <a:t> ‘[The Brahman doctrine leads to the perception that] All parts of the Nature have intrinsic value; as such, all of Nature should be treated with dignity, kindness, and righteousness’ (Lina Gupta, ‘Ganga: Purity, Pollution, and Hinduism’, p. 113).</a:t>
            </a:r>
          </a:p>
          <a:p>
            <a:pPr algn="just">
              <a:buFont typeface="Arial" panose="020B0604020202020204" pitchFamily="34" charset="0"/>
              <a:buChar char="•"/>
            </a:pPr>
            <a:r>
              <a:rPr lang="en-GB" sz="2200" dirty="0"/>
              <a:t> ‘The divine, the eternal, flows through all that exists, and this sense of oneness with the divine ought to guide our interactions with others—men and women, hispid hare and hoolock gibbon’ (Lisa Kemmerer, </a:t>
            </a:r>
            <a:r>
              <a:rPr lang="en-GB" sz="2200" i="1" dirty="0"/>
              <a:t>Animals and World Religions</a:t>
            </a:r>
            <a:r>
              <a:rPr lang="en-GB" sz="2200" dirty="0"/>
              <a:t>, </a:t>
            </a:r>
            <a:r>
              <a:rPr lang="en-GB" sz="2200" dirty="0" err="1"/>
              <a:t>ch.</a:t>
            </a:r>
            <a:r>
              <a:rPr lang="en-GB" sz="2200" dirty="0"/>
              <a:t> 2). </a:t>
            </a:r>
          </a:p>
          <a:p>
            <a:pPr algn="just">
              <a:buFont typeface="Arial" panose="020B0604020202020204" pitchFamily="34" charset="0"/>
              <a:buChar char="•"/>
            </a:pPr>
            <a:endParaRPr lang="en-GB" dirty="0"/>
          </a:p>
        </p:txBody>
      </p:sp>
    </p:spTree>
    <p:extLst>
      <p:ext uri="{BB962C8B-B14F-4D97-AF65-F5344CB8AC3E}">
        <p14:creationId xmlns:p14="http://schemas.microsoft.com/office/powerpoint/2010/main" val="2175827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0C35-B7FC-4609-9F79-FBFE529E1D64}"/>
              </a:ext>
            </a:extLst>
          </p:cNvPr>
          <p:cNvSpPr>
            <a:spLocks noGrp="1"/>
          </p:cNvSpPr>
          <p:nvPr>
            <p:ph type="title"/>
          </p:nvPr>
        </p:nvSpPr>
        <p:spPr/>
        <p:txBody>
          <a:bodyPr>
            <a:normAutofit/>
          </a:bodyPr>
          <a:lstStyle/>
          <a:p>
            <a:r>
              <a:rPr lang="en-GB" sz="4400" dirty="0"/>
              <a:t>The Upanishadic Emphasis on the Unity of All Things</a:t>
            </a:r>
          </a:p>
        </p:txBody>
      </p:sp>
      <p:sp>
        <p:nvSpPr>
          <p:cNvPr id="3" name="Content Placeholder 2">
            <a:extLst>
              <a:ext uri="{FF2B5EF4-FFF2-40B4-BE49-F238E27FC236}">
                <a16:creationId xmlns:a16="http://schemas.microsoft.com/office/drawing/2014/main" id="{081FAA18-3269-4C4C-869C-928EE8DEEA6C}"/>
              </a:ext>
            </a:extLst>
          </p:cNvPr>
          <p:cNvSpPr>
            <a:spLocks noGrp="1"/>
          </p:cNvSpPr>
          <p:nvPr>
            <p:ph sz="half" idx="1"/>
          </p:nvPr>
        </p:nvSpPr>
        <p:spPr>
          <a:xfrm>
            <a:off x="822960" y="2087217"/>
            <a:ext cx="3908066" cy="4402650"/>
          </a:xfrm>
        </p:spPr>
        <p:txBody>
          <a:bodyPr>
            <a:normAutofit/>
          </a:bodyPr>
          <a:lstStyle/>
          <a:p>
            <a:pPr lvl="1">
              <a:buFont typeface="Arial" panose="020B0604020202020204" pitchFamily="34" charset="0"/>
              <a:buChar char="•"/>
            </a:pPr>
            <a:r>
              <a:rPr lang="en-GB" sz="2400" dirty="0"/>
              <a:t>The </a:t>
            </a:r>
            <a:r>
              <a:rPr lang="en-GB" sz="2400" i="1" dirty="0" err="1"/>
              <a:t>Advaita</a:t>
            </a:r>
            <a:r>
              <a:rPr lang="en-GB" sz="2400" i="1" dirty="0"/>
              <a:t> Vedanta </a:t>
            </a:r>
            <a:r>
              <a:rPr lang="en-GB" sz="2400" dirty="0"/>
              <a:t>tradition of </a:t>
            </a:r>
            <a:r>
              <a:rPr lang="en-GB" sz="2400" dirty="0" err="1"/>
              <a:t>Sankara</a:t>
            </a:r>
            <a:r>
              <a:rPr lang="en-GB" sz="2400" dirty="0"/>
              <a:t> (8</a:t>
            </a:r>
            <a:r>
              <a:rPr lang="en-GB" sz="2400" baseline="30000" dirty="0"/>
              <a:t>th</a:t>
            </a:r>
            <a:r>
              <a:rPr lang="en-GB" sz="2400" dirty="0"/>
              <a:t> or 9</a:t>
            </a:r>
            <a:r>
              <a:rPr lang="en-GB" sz="2400" baseline="30000" dirty="0"/>
              <a:t>th</a:t>
            </a:r>
            <a:r>
              <a:rPr lang="en-GB" sz="2400" dirty="0"/>
              <a:t> century) – an influential non-dualistic philosophy – achieves its </a:t>
            </a:r>
            <a:r>
              <a:rPr lang="en-GB" sz="2400" b="1" dirty="0"/>
              <a:t>monism</a:t>
            </a:r>
            <a:r>
              <a:rPr lang="en-GB" sz="2400" dirty="0"/>
              <a:t> by removing the world from the realm of the real. </a:t>
            </a:r>
          </a:p>
          <a:p>
            <a:pPr lvl="1">
              <a:buFont typeface="Arial" panose="020B0604020202020204" pitchFamily="34" charset="0"/>
              <a:buChar char="•"/>
            </a:pPr>
            <a:endParaRPr lang="en-GB" sz="2400" dirty="0"/>
          </a:p>
          <a:p>
            <a:pPr lvl="1">
              <a:buFont typeface="Arial" panose="020B0604020202020204" pitchFamily="34" charset="0"/>
              <a:buChar char="•"/>
            </a:pPr>
            <a:r>
              <a:rPr lang="en-GB" sz="2400" dirty="0"/>
              <a:t>All is one – there is only one Absolute Reality; there are no two, there is no plurality. </a:t>
            </a:r>
          </a:p>
          <a:p>
            <a:endParaRPr lang="en-GB" dirty="0"/>
          </a:p>
        </p:txBody>
      </p:sp>
      <p:pic>
        <p:nvPicPr>
          <p:cNvPr id="5" name="Content Placeholder 4">
            <a:extLst>
              <a:ext uri="{FF2B5EF4-FFF2-40B4-BE49-F238E27FC236}">
                <a16:creationId xmlns:a16="http://schemas.microsoft.com/office/drawing/2014/main" id="{B0338B75-DE7F-4E6E-9E3C-A4358E88EA20}"/>
              </a:ext>
            </a:extLst>
          </p:cNvPr>
          <p:cNvPicPr>
            <a:picLocks noGrp="1" noChangeAspect="1"/>
          </p:cNvPicPr>
          <p:nvPr>
            <p:ph sz="half" idx="2"/>
          </p:nvPr>
        </p:nvPicPr>
        <p:blipFill>
          <a:blip r:embed="rId2"/>
          <a:stretch>
            <a:fillRect/>
          </a:stretch>
        </p:blipFill>
        <p:spPr>
          <a:xfrm>
            <a:off x="5406887" y="1997764"/>
            <a:ext cx="2589328" cy="4201881"/>
          </a:xfrm>
          <a:prstGeom prst="rect">
            <a:avLst/>
          </a:prstGeom>
        </p:spPr>
      </p:pic>
    </p:spTree>
    <p:extLst>
      <p:ext uri="{BB962C8B-B14F-4D97-AF65-F5344CB8AC3E}">
        <p14:creationId xmlns:p14="http://schemas.microsoft.com/office/powerpoint/2010/main" val="18014868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0C35-B7FC-4609-9F79-FBFE529E1D64}"/>
              </a:ext>
            </a:extLst>
          </p:cNvPr>
          <p:cNvSpPr>
            <a:spLocks noGrp="1"/>
          </p:cNvSpPr>
          <p:nvPr>
            <p:ph type="title"/>
          </p:nvPr>
        </p:nvSpPr>
        <p:spPr/>
        <p:txBody>
          <a:bodyPr>
            <a:normAutofit/>
          </a:bodyPr>
          <a:lstStyle/>
          <a:p>
            <a:r>
              <a:rPr lang="en-GB" sz="4400" dirty="0"/>
              <a:t>The Upanishadic Emphasis on the Unity of All Things</a:t>
            </a:r>
          </a:p>
        </p:txBody>
      </p:sp>
      <p:sp>
        <p:nvSpPr>
          <p:cNvPr id="3" name="Content Placeholder 2">
            <a:extLst>
              <a:ext uri="{FF2B5EF4-FFF2-40B4-BE49-F238E27FC236}">
                <a16:creationId xmlns:a16="http://schemas.microsoft.com/office/drawing/2014/main" id="{081FAA18-3269-4C4C-869C-928EE8DEEA6C}"/>
              </a:ext>
            </a:extLst>
          </p:cNvPr>
          <p:cNvSpPr>
            <a:spLocks noGrp="1"/>
          </p:cNvSpPr>
          <p:nvPr>
            <p:ph idx="1"/>
          </p:nvPr>
        </p:nvSpPr>
        <p:spPr>
          <a:xfrm>
            <a:off x="822959" y="2064395"/>
            <a:ext cx="7543801" cy="4023360"/>
          </a:xfrm>
        </p:spPr>
        <p:txBody>
          <a:bodyPr>
            <a:noAutofit/>
          </a:bodyPr>
          <a:lstStyle/>
          <a:p>
            <a:pPr algn="just">
              <a:buFont typeface="Arial" panose="020B0604020202020204" pitchFamily="34" charset="0"/>
              <a:buChar char="•"/>
            </a:pPr>
            <a:r>
              <a:rPr lang="en-GB" sz="2400" dirty="0"/>
              <a:t> Does the </a:t>
            </a:r>
            <a:r>
              <a:rPr lang="en-GB" sz="2400" dirty="0" err="1"/>
              <a:t>Advaita</a:t>
            </a:r>
            <a:r>
              <a:rPr lang="en-GB" sz="2400" dirty="0"/>
              <a:t> tradition encourage positive engagement with environmental issues?</a:t>
            </a:r>
          </a:p>
          <a:p>
            <a:pPr algn="just">
              <a:buFont typeface="Arial" panose="020B0604020202020204" pitchFamily="34" charset="0"/>
              <a:buChar char="•"/>
            </a:pPr>
            <a:r>
              <a:rPr lang="en-GB" sz="2400" dirty="0"/>
              <a:t> </a:t>
            </a:r>
            <a:r>
              <a:rPr lang="en-GB" sz="2400" dirty="0" err="1"/>
              <a:t>Advaita</a:t>
            </a:r>
            <a:r>
              <a:rPr lang="en-GB" sz="2400" dirty="0"/>
              <a:t> embraces a negative evaluation of life in the material world (the universe of birth and rebirth conceived of as a ‘terrible ocean’) – the </a:t>
            </a:r>
            <a:r>
              <a:rPr lang="en-GB" sz="2400" dirty="0" err="1"/>
              <a:t>Advaitin</a:t>
            </a:r>
            <a:r>
              <a:rPr lang="en-GB" sz="2400" dirty="0"/>
              <a:t> called to be a celibate world-renouncer and to regard ‘objects of experience’ with distaste. </a:t>
            </a:r>
          </a:p>
          <a:p>
            <a:pPr algn="just">
              <a:buFont typeface="Arial" panose="020B0604020202020204" pitchFamily="34" charset="0"/>
              <a:buChar char="•"/>
            </a:pPr>
            <a:r>
              <a:rPr lang="en-GB" sz="2400" dirty="0"/>
              <a:t> Non-human animals presented as symbols of the suffering experienced in </a:t>
            </a:r>
            <a:r>
              <a:rPr lang="en-GB" sz="2400" i="1" dirty="0"/>
              <a:t>samsara </a:t>
            </a:r>
            <a:r>
              <a:rPr lang="en-GB" sz="2400" dirty="0"/>
              <a:t>(e.g. the </a:t>
            </a:r>
            <a:r>
              <a:rPr lang="en-GB" sz="2400" i="1" dirty="0" err="1"/>
              <a:t>Chandogya</a:t>
            </a:r>
            <a:r>
              <a:rPr lang="en-GB" sz="2400" i="1" dirty="0"/>
              <a:t> Upanishad </a:t>
            </a:r>
            <a:r>
              <a:rPr lang="en-GB" sz="2400" dirty="0"/>
              <a:t>5.10.7-8).</a:t>
            </a:r>
          </a:p>
        </p:txBody>
      </p:sp>
    </p:spTree>
    <p:extLst>
      <p:ext uri="{BB962C8B-B14F-4D97-AF65-F5344CB8AC3E}">
        <p14:creationId xmlns:p14="http://schemas.microsoft.com/office/powerpoint/2010/main" val="7968886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90C35-B7FC-4609-9F79-FBFE529E1D64}"/>
              </a:ext>
            </a:extLst>
          </p:cNvPr>
          <p:cNvSpPr>
            <a:spLocks noGrp="1"/>
          </p:cNvSpPr>
          <p:nvPr>
            <p:ph type="title"/>
          </p:nvPr>
        </p:nvSpPr>
        <p:spPr/>
        <p:txBody>
          <a:bodyPr>
            <a:normAutofit/>
          </a:bodyPr>
          <a:lstStyle/>
          <a:p>
            <a:r>
              <a:rPr lang="en-GB" sz="4400" dirty="0"/>
              <a:t>The Upanishadic Emphasis on the Unity of All Things</a:t>
            </a:r>
          </a:p>
        </p:txBody>
      </p:sp>
      <p:sp>
        <p:nvSpPr>
          <p:cNvPr id="3" name="Content Placeholder 2">
            <a:extLst>
              <a:ext uri="{FF2B5EF4-FFF2-40B4-BE49-F238E27FC236}">
                <a16:creationId xmlns:a16="http://schemas.microsoft.com/office/drawing/2014/main" id="{081FAA18-3269-4C4C-869C-928EE8DEEA6C}"/>
              </a:ext>
            </a:extLst>
          </p:cNvPr>
          <p:cNvSpPr>
            <a:spLocks noGrp="1"/>
          </p:cNvSpPr>
          <p:nvPr>
            <p:ph idx="1"/>
          </p:nvPr>
        </p:nvSpPr>
        <p:spPr>
          <a:xfrm>
            <a:off x="822959" y="1895429"/>
            <a:ext cx="7543801" cy="4376162"/>
          </a:xfrm>
        </p:spPr>
        <p:txBody>
          <a:bodyPr>
            <a:normAutofit/>
          </a:bodyPr>
          <a:lstStyle/>
          <a:p>
            <a:pPr algn="just">
              <a:buFont typeface="Arial" panose="020B0604020202020204" pitchFamily="34" charset="0"/>
              <a:buChar char="•"/>
            </a:pPr>
            <a:r>
              <a:rPr lang="en-GB" sz="2400" dirty="0"/>
              <a:t> ‘One should see the cause [Brahman] in the effect [the world] and then reject the effect completely’ (</a:t>
            </a:r>
            <a:r>
              <a:rPr lang="en-GB" sz="2400" i="1" dirty="0" err="1"/>
              <a:t>Aparokshanubhuti</a:t>
            </a:r>
            <a:r>
              <a:rPr lang="en-GB" sz="2400" dirty="0"/>
              <a:t> 139).</a:t>
            </a:r>
          </a:p>
          <a:p>
            <a:pPr algn="just">
              <a:buFont typeface="Arial" panose="020B0604020202020204" pitchFamily="34" charset="0"/>
              <a:buChar char="•"/>
            </a:pPr>
            <a:r>
              <a:rPr lang="en-GB" sz="2400" dirty="0"/>
              <a:t> The phenomenal world (and concern for it) rejected as </a:t>
            </a:r>
            <a:r>
              <a:rPr lang="en-GB" sz="2400" i="1" dirty="0" err="1"/>
              <a:t>maya</a:t>
            </a:r>
            <a:r>
              <a:rPr lang="en-GB" sz="2400" dirty="0"/>
              <a:t> or illusory –an appearance falsely superimposed on Brahman.  </a:t>
            </a:r>
          </a:p>
          <a:p>
            <a:pPr algn="just">
              <a:buFont typeface="Arial" panose="020B0604020202020204" pitchFamily="34" charset="0"/>
              <a:buChar char="•"/>
            </a:pPr>
            <a:r>
              <a:rPr lang="en-GB" sz="2400" dirty="0"/>
              <a:t> From the perspective of the Absolute, the world of nature (with all its creatures) is not really there.</a:t>
            </a:r>
          </a:p>
          <a:p>
            <a:pPr algn="just">
              <a:buFont typeface="Arial" panose="020B0604020202020204" pitchFamily="34" charset="0"/>
              <a:buChar char="•"/>
            </a:pPr>
            <a:r>
              <a:rPr lang="en-GB" sz="2400" dirty="0"/>
              <a:t> Only God (or Brahman) is fully real. What might this mean for a discussion of ‘green’ issues? What is the ecological value of the ‘ascetic model’?</a:t>
            </a:r>
          </a:p>
          <a:p>
            <a:pPr marL="0" indent="0" algn="just">
              <a:buNone/>
            </a:pPr>
            <a:endParaRPr lang="en-GB" dirty="0"/>
          </a:p>
          <a:p>
            <a:pPr marL="0" indent="0" algn="just">
              <a:buNone/>
            </a:pPr>
            <a:endParaRPr lang="en-GB" dirty="0"/>
          </a:p>
        </p:txBody>
      </p:sp>
    </p:spTree>
    <p:extLst>
      <p:ext uri="{BB962C8B-B14F-4D97-AF65-F5344CB8AC3E}">
        <p14:creationId xmlns:p14="http://schemas.microsoft.com/office/powerpoint/2010/main" val="11350871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C96BF-7049-4C10-AAEA-195766DC549B}"/>
              </a:ext>
            </a:extLst>
          </p:cNvPr>
          <p:cNvSpPr>
            <a:spLocks noGrp="1"/>
          </p:cNvSpPr>
          <p:nvPr>
            <p:ph type="title"/>
          </p:nvPr>
        </p:nvSpPr>
        <p:spPr/>
        <p:txBody>
          <a:bodyPr>
            <a:normAutofit/>
          </a:bodyPr>
          <a:lstStyle/>
          <a:p>
            <a:r>
              <a:rPr lang="en-GB" sz="4400" dirty="0"/>
              <a:t>The Concept of </a:t>
            </a:r>
            <a:r>
              <a:rPr lang="en-GB" sz="4400" i="1" dirty="0"/>
              <a:t>Dharma</a:t>
            </a:r>
          </a:p>
        </p:txBody>
      </p:sp>
      <p:sp>
        <p:nvSpPr>
          <p:cNvPr id="3" name="Content Placeholder 2">
            <a:extLst>
              <a:ext uri="{FF2B5EF4-FFF2-40B4-BE49-F238E27FC236}">
                <a16:creationId xmlns:a16="http://schemas.microsoft.com/office/drawing/2014/main" id="{B48519A4-920B-40EF-B9D6-D38BDEB9DE46}"/>
              </a:ext>
            </a:extLst>
          </p:cNvPr>
          <p:cNvSpPr>
            <a:spLocks noGrp="1"/>
          </p:cNvSpPr>
          <p:nvPr>
            <p:ph idx="1"/>
          </p:nvPr>
        </p:nvSpPr>
        <p:spPr>
          <a:xfrm>
            <a:off x="800099" y="2114090"/>
            <a:ext cx="7543801" cy="4725663"/>
          </a:xfrm>
        </p:spPr>
        <p:txBody>
          <a:bodyPr>
            <a:normAutofit/>
          </a:bodyPr>
          <a:lstStyle/>
          <a:p>
            <a:pPr algn="just">
              <a:buFont typeface="Arial" panose="020B0604020202020204" pitchFamily="34" charset="0"/>
              <a:buChar char="•"/>
            </a:pPr>
            <a:r>
              <a:rPr lang="en-GB" dirty="0"/>
              <a:t> Dharmic texts and traditions often considered more conducive to the formulation of a responsible environmental ethic than the ascetic model. </a:t>
            </a:r>
            <a:endParaRPr lang="en-GB" i="1" dirty="0"/>
          </a:p>
          <a:p>
            <a:pPr algn="just">
              <a:buFont typeface="Arial" panose="020B0604020202020204" pitchFamily="34" charset="0"/>
              <a:buChar char="•"/>
            </a:pPr>
            <a:r>
              <a:rPr lang="en-GB" i="1" dirty="0"/>
              <a:t> Dharma </a:t>
            </a:r>
            <a:r>
              <a:rPr lang="en-GB" dirty="0"/>
              <a:t>(</a:t>
            </a:r>
            <a:r>
              <a:rPr lang="cy-GB" dirty="0"/>
              <a:t>from the Sanskrit verb </a:t>
            </a:r>
            <a:r>
              <a:rPr lang="cy-GB" i="1" dirty="0"/>
              <a:t>dhr</a:t>
            </a:r>
            <a:r>
              <a:rPr lang="cy-GB" dirty="0"/>
              <a:t>, ‘to maintain’ or ‘support’):</a:t>
            </a:r>
            <a:r>
              <a:rPr lang="en-GB" dirty="0"/>
              <a:t> ‘The religious and moral law governing individual conduct’ (</a:t>
            </a:r>
            <a:r>
              <a:rPr lang="en-GB" i="1" dirty="0" err="1"/>
              <a:t>Encyclopeadia</a:t>
            </a:r>
            <a:r>
              <a:rPr lang="en-GB" i="1" dirty="0"/>
              <a:t> Britannica</a:t>
            </a:r>
            <a:r>
              <a:rPr lang="en-GB" dirty="0"/>
              <a:t>). </a:t>
            </a:r>
          </a:p>
          <a:p>
            <a:pPr algn="just">
              <a:buFont typeface="Arial" panose="020B0604020202020204" pitchFamily="34" charset="0"/>
              <a:buChar char="•"/>
            </a:pPr>
            <a:r>
              <a:rPr lang="en-GB" dirty="0"/>
              <a:t> Elaborated upon in </a:t>
            </a:r>
            <a:r>
              <a:rPr lang="en-GB" i="1" dirty="0" err="1"/>
              <a:t>Dharmashastras</a:t>
            </a:r>
            <a:r>
              <a:rPr lang="en-GB" i="1" dirty="0"/>
              <a:t> </a:t>
            </a:r>
            <a:r>
              <a:rPr lang="en-GB" dirty="0"/>
              <a:t>(beginning of Common Era) and the Sanskrit epics: the </a:t>
            </a:r>
            <a:r>
              <a:rPr lang="en-GB" i="1" dirty="0"/>
              <a:t>Mahabharata</a:t>
            </a:r>
            <a:r>
              <a:rPr lang="en-GB" dirty="0"/>
              <a:t> and </a:t>
            </a:r>
            <a:r>
              <a:rPr lang="en-GB" i="1" dirty="0"/>
              <a:t>Ramayana</a:t>
            </a:r>
            <a:r>
              <a:rPr lang="en-GB" dirty="0"/>
              <a:t>.</a:t>
            </a:r>
          </a:p>
          <a:p>
            <a:pPr algn="just">
              <a:buFont typeface="Arial" panose="020B0604020202020204" pitchFamily="34" charset="0"/>
              <a:buChar char="•"/>
            </a:pPr>
            <a:r>
              <a:rPr lang="en-GB" dirty="0"/>
              <a:t> Dharma texts contain numerous edicts that could be considered ‘eco-friendly’, involving protection of land, trees, rivers etc. particularly as the duty of kings. </a:t>
            </a:r>
          </a:p>
          <a:p>
            <a:endParaRPr lang="en-GB" dirty="0"/>
          </a:p>
        </p:txBody>
      </p:sp>
    </p:spTree>
    <p:extLst>
      <p:ext uri="{BB962C8B-B14F-4D97-AF65-F5344CB8AC3E}">
        <p14:creationId xmlns:p14="http://schemas.microsoft.com/office/powerpoint/2010/main" val="429588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C96BF-7049-4C10-AAEA-195766DC549B}"/>
              </a:ext>
            </a:extLst>
          </p:cNvPr>
          <p:cNvSpPr>
            <a:spLocks noGrp="1"/>
          </p:cNvSpPr>
          <p:nvPr>
            <p:ph type="title"/>
          </p:nvPr>
        </p:nvSpPr>
        <p:spPr/>
        <p:txBody>
          <a:bodyPr>
            <a:normAutofit/>
          </a:bodyPr>
          <a:lstStyle/>
          <a:p>
            <a:r>
              <a:rPr lang="en-GB" sz="4400" i="1" dirty="0"/>
              <a:t>Dharma </a:t>
            </a:r>
            <a:r>
              <a:rPr lang="en-GB" sz="4400" dirty="0"/>
              <a:t>and </a:t>
            </a:r>
            <a:r>
              <a:rPr lang="en-GB" sz="4400" i="1" dirty="0"/>
              <a:t>Ahimsa</a:t>
            </a:r>
          </a:p>
        </p:txBody>
      </p:sp>
      <p:sp>
        <p:nvSpPr>
          <p:cNvPr id="3" name="Content Placeholder 2">
            <a:extLst>
              <a:ext uri="{FF2B5EF4-FFF2-40B4-BE49-F238E27FC236}">
                <a16:creationId xmlns:a16="http://schemas.microsoft.com/office/drawing/2014/main" id="{B48519A4-920B-40EF-B9D6-D38BDEB9DE46}"/>
              </a:ext>
            </a:extLst>
          </p:cNvPr>
          <p:cNvSpPr>
            <a:spLocks noGrp="1"/>
          </p:cNvSpPr>
          <p:nvPr>
            <p:ph idx="1"/>
          </p:nvPr>
        </p:nvSpPr>
        <p:spPr>
          <a:xfrm>
            <a:off x="822957" y="2173725"/>
            <a:ext cx="7543801" cy="4684275"/>
          </a:xfrm>
        </p:spPr>
        <p:txBody>
          <a:bodyPr>
            <a:normAutofit/>
          </a:bodyPr>
          <a:lstStyle/>
          <a:p>
            <a:pPr algn="just">
              <a:buFont typeface="Arial" panose="020B0604020202020204" pitchFamily="34" charset="0"/>
              <a:buChar char="•"/>
            </a:pPr>
            <a:r>
              <a:rPr lang="en-GB" i="1" dirty="0"/>
              <a:t> Dharma</a:t>
            </a:r>
            <a:r>
              <a:rPr lang="en-GB" dirty="0"/>
              <a:t> texts also expound the more general principle of </a:t>
            </a:r>
            <a:r>
              <a:rPr lang="en-GB" i="1" dirty="0"/>
              <a:t>ahimsa</a:t>
            </a:r>
            <a:r>
              <a:rPr lang="en-GB" dirty="0"/>
              <a:t> (non-injury). </a:t>
            </a:r>
          </a:p>
          <a:p>
            <a:pPr algn="just">
              <a:buFont typeface="Arial" panose="020B0604020202020204" pitchFamily="34" charset="0"/>
              <a:buChar char="•"/>
            </a:pPr>
            <a:r>
              <a:rPr lang="en-GB" dirty="0"/>
              <a:t> ‘Ahimsa is the highest dharma. Ahimsa is the best austerity. Ahimsa is the greatest gift. Ahimsa is the highest self-control. Ahimsa is the highest friend. Ahimsa is the highest truth. Ahimsa is the highest teaching’ (</a:t>
            </a:r>
            <a:r>
              <a:rPr lang="en-GB" i="1" dirty="0"/>
              <a:t>Mahabharata</a:t>
            </a:r>
            <a:r>
              <a:rPr lang="en-GB" dirty="0"/>
              <a:t> 18:116:37–41). </a:t>
            </a:r>
          </a:p>
          <a:p>
            <a:pPr algn="just">
              <a:buFont typeface="Arial" panose="020B0604020202020204" pitchFamily="34" charset="0"/>
              <a:buChar char="•"/>
            </a:pPr>
            <a:r>
              <a:rPr lang="en-GB" dirty="0"/>
              <a:t> ‘One can never obtain meat without causing injury to living beings, and killing living beings is an impediment to heaven; he should, therefore, abstain from meat…There is no greater sinner than a man who, outside of an offering to gods or ancestors, wants to make his own flesh thrive at the expense of someone else’s’ (</a:t>
            </a:r>
            <a:r>
              <a:rPr lang="en-GB" i="1" dirty="0"/>
              <a:t>Laws of Manu </a:t>
            </a:r>
            <a:r>
              <a:rPr lang="en-GB" dirty="0"/>
              <a:t>5.48–49, 52).</a:t>
            </a:r>
          </a:p>
        </p:txBody>
      </p:sp>
    </p:spTree>
    <p:extLst>
      <p:ext uri="{BB962C8B-B14F-4D97-AF65-F5344CB8AC3E}">
        <p14:creationId xmlns:p14="http://schemas.microsoft.com/office/powerpoint/2010/main" val="3869550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9405B-572F-4B5C-B738-ED0BF3E3492B}"/>
              </a:ext>
            </a:extLst>
          </p:cNvPr>
          <p:cNvSpPr>
            <a:spLocks noGrp="1"/>
          </p:cNvSpPr>
          <p:nvPr>
            <p:ph type="title"/>
          </p:nvPr>
        </p:nvSpPr>
        <p:spPr/>
        <p:txBody>
          <a:bodyPr>
            <a:normAutofit/>
          </a:bodyPr>
          <a:lstStyle/>
          <a:p>
            <a:r>
              <a:rPr lang="en-GB" sz="4400" i="1" dirty="0"/>
              <a:t>Dharma</a:t>
            </a:r>
            <a:r>
              <a:rPr lang="en-GB" sz="4400" dirty="0"/>
              <a:t> and </a:t>
            </a:r>
            <a:r>
              <a:rPr lang="en-GB" sz="4400" i="1" dirty="0"/>
              <a:t>Ahimsa</a:t>
            </a:r>
          </a:p>
        </p:txBody>
      </p:sp>
      <p:pic>
        <p:nvPicPr>
          <p:cNvPr id="6" name="Content Placeholder 5">
            <a:extLst>
              <a:ext uri="{FF2B5EF4-FFF2-40B4-BE49-F238E27FC236}">
                <a16:creationId xmlns:a16="http://schemas.microsoft.com/office/drawing/2014/main" id="{3C04114B-30A5-441E-8BBC-F3CE48B5D80B}"/>
              </a:ext>
            </a:extLst>
          </p:cNvPr>
          <p:cNvPicPr>
            <a:picLocks noGrp="1" noChangeAspect="1"/>
          </p:cNvPicPr>
          <p:nvPr>
            <p:ph sz="half" idx="1"/>
          </p:nvPr>
        </p:nvPicPr>
        <p:blipFill>
          <a:blip r:embed="rId2"/>
          <a:stretch>
            <a:fillRect/>
          </a:stretch>
        </p:blipFill>
        <p:spPr>
          <a:xfrm>
            <a:off x="544960" y="2119600"/>
            <a:ext cx="3947526" cy="3789252"/>
          </a:xfrm>
          <a:prstGeom prst="rect">
            <a:avLst/>
          </a:prstGeom>
        </p:spPr>
      </p:pic>
      <p:sp>
        <p:nvSpPr>
          <p:cNvPr id="5" name="Content Placeholder 4">
            <a:extLst>
              <a:ext uri="{FF2B5EF4-FFF2-40B4-BE49-F238E27FC236}">
                <a16:creationId xmlns:a16="http://schemas.microsoft.com/office/drawing/2014/main" id="{DB2BC7FB-E8E0-41F1-8A56-A4DEDBB85329}"/>
              </a:ext>
            </a:extLst>
          </p:cNvPr>
          <p:cNvSpPr>
            <a:spLocks noGrp="1"/>
          </p:cNvSpPr>
          <p:nvPr>
            <p:ph sz="half" idx="2"/>
          </p:nvPr>
        </p:nvSpPr>
        <p:spPr>
          <a:xfrm>
            <a:off x="4876457" y="2119600"/>
            <a:ext cx="3559877" cy="4023360"/>
          </a:xfrm>
        </p:spPr>
        <p:txBody>
          <a:bodyPr/>
          <a:lstStyle/>
          <a:p>
            <a:pPr>
              <a:buFont typeface="Arial" panose="020B0604020202020204" pitchFamily="34" charset="0"/>
              <a:buChar char="•"/>
            </a:pPr>
            <a:r>
              <a:rPr lang="en-GB" sz="2800" dirty="0"/>
              <a:t> The principle of ahimsa intimately tied to the doctrines of karma and re-birth – transmigration establishes a link between all forms of life, thus all species are worthy of respect. </a:t>
            </a:r>
          </a:p>
          <a:p>
            <a:endParaRPr lang="en-GB" dirty="0"/>
          </a:p>
        </p:txBody>
      </p:sp>
    </p:spTree>
    <p:extLst>
      <p:ext uri="{BB962C8B-B14F-4D97-AF65-F5344CB8AC3E}">
        <p14:creationId xmlns:p14="http://schemas.microsoft.com/office/powerpoint/2010/main" val="14651887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D538D44-F4AE-44F1-B56A-78FEB7DD214F}"/>
              </a:ext>
            </a:extLst>
          </p:cNvPr>
          <p:cNvSpPr>
            <a:spLocks noGrp="1"/>
          </p:cNvSpPr>
          <p:nvPr>
            <p:ph type="title"/>
          </p:nvPr>
        </p:nvSpPr>
        <p:spPr/>
        <p:txBody>
          <a:bodyPr>
            <a:normAutofit/>
          </a:bodyPr>
          <a:lstStyle/>
          <a:p>
            <a:r>
              <a:rPr lang="en-GB" sz="4400" i="1" dirty="0"/>
              <a:t>Bhakti-Yoga</a:t>
            </a:r>
            <a:r>
              <a:rPr lang="en-GB" sz="4400" dirty="0"/>
              <a:t>/Theistic Traditions</a:t>
            </a:r>
          </a:p>
        </p:txBody>
      </p:sp>
      <p:sp>
        <p:nvSpPr>
          <p:cNvPr id="6" name="Content Placeholder 5">
            <a:extLst>
              <a:ext uri="{FF2B5EF4-FFF2-40B4-BE49-F238E27FC236}">
                <a16:creationId xmlns:a16="http://schemas.microsoft.com/office/drawing/2014/main" id="{D70EDEED-9DE0-4A61-AB54-AE6301458EF8}"/>
              </a:ext>
            </a:extLst>
          </p:cNvPr>
          <p:cNvSpPr>
            <a:spLocks noGrp="1"/>
          </p:cNvSpPr>
          <p:nvPr>
            <p:ph idx="1"/>
          </p:nvPr>
        </p:nvSpPr>
        <p:spPr>
          <a:xfrm>
            <a:off x="822960" y="2114091"/>
            <a:ext cx="7543801" cy="4023360"/>
          </a:xfrm>
        </p:spPr>
        <p:txBody>
          <a:bodyPr>
            <a:normAutofit/>
          </a:bodyPr>
          <a:lstStyle/>
          <a:p>
            <a:pPr algn="just">
              <a:buFont typeface="Arial" panose="020B0604020202020204" pitchFamily="34" charset="0"/>
              <a:buChar char="•"/>
            </a:pPr>
            <a:r>
              <a:rPr lang="en-GB" b="1" i="1" dirty="0"/>
              <a:t> Bhakti</a:t>
            </a:r>
            <a:r>
              <a:rPr lang="en-GB" i="1" dirty="0"/>
              <a:t> </a:t>
            </a:r>
            <a:r>
              <a:rPr lang="en-GB" dirty="0"/>
              <a:t>(‘</a:t>
            </a:r>
            <a:r>
              <a:rPr lang="en-GB" i="1" dirty="0" err="1"/>
              <a:t>Bhaj</a:t>
            </a:r>
            <a:r>
              <a:rPr lang="en-GB" dirty="0"/>
              <a:t>’, ‘to belong to/to be attached to’): the intense love or devotion of the devotee towards God. </a:t>
            </a:r>
          </a:p>
          <a:p>
            <a:pPr algn="just">
              <a:buFont typeface="Arial" panose="020B0604020202020204" pitchFamily="34" charset="0"/>
              <a:buChar char="•"/>
            </a:pPr>
            <a:r>
              <a:rPr lang="en-GB" i="1" dirty="0"/>
              <a:t> Bhakt</a:t>
            </a:r>
            <a:r>
              <a:rPr lang="en-GB" dirty="0"/>
              <a:t>i to a personal God (</a:t>
            </a:r>
            <a:r>
              <a:rPr lang="en-GB" i="1" dirty="0"/>
              <a:t>Bhagavan</a:t>
            </a:r>
            <a:r>
              <a:rPr lang="en-GB" dirty="0"/>
              <a:t>) or Goddess (</a:t>
            </a:r>
            <a:r>
              <a:rPr lang="en-GB" i="1" dirty="0" err="1"/>
              <a:t>Bhagavati</a:t>
            </a:r>
            <a:r>
              <a:rPr lang="en-GB" dirty="0"/>
              <a:t>) became a central, all-pervasive movement in the ‘Classical’ period (c. 500 BCE – 1000 CE)</a:t>
            </a:r>
          </a:p>
          <a:p>
            <a:pPr algn="just">
              <a:buFont typeface="Arial" panose="020B0604020202020204" pitchFamily="34" charset="0"/>
              <a:buChar char="•"/>
            </a:pPr>
            <a:r>
              <a:rPr lang="en-GB" dirty="0"/>
              <a:t> The belief that a personal relationship with a deity is possible and that this path of loving devotion (</a:t>
            </a:r>
            <a:r>
              <a:rPr lang="en-GB" b="1" i="1" dirty="0"/>
              <a:t>bhakti-yoga</a:t>
            </a:r>
            <a:r>
              <a:rPr lang="en-GB" dirty="0"/>
              <a:t>) can lead to liberation. </a:t>
            </a:r>
          </a:p>
          <a:p>
            <a:pPr algn="just">
              <a:buFont typeface="Arial" panose="020B0604020202020204" pitchFamily="34" charset="0"/>
              <a:buChar char="•"/>
            </a:pPr>
            <a:r>
              <a:rPr lang="en-GB" dirty="0"/>
              <a:t> The growth of Hindu theism reflected in the narrative traditions of the Epics (</a:t>
            </a:r>
            <a:r>
              <a:rPr lang="en-GB" i="1" dirty="0" err="1"/>
              <a:t>Itihasa</a:t>
            </a:r>
            <a:r>
              <a:rPr lang="en-GB" dirty="0"/>
              <a:t>), in mythological treatises known as the </a:t>
            </a:r>
            <a:r>
              <a:rPr lang="en-GB" i="1" dirty="0"/>
              <a:t>Puranas</a:t>
            </a:r>
            <a:r>
              <a:rPr lang="en-GB" dirty="0"/>
              <a:t>, and in devotional poetry in vernacular languages  (e.g. Tamil).</a:t>
            </a:r>
          </a:p>
          <a:p>
            <a:endParaRPr lang="en-GB" dirty="0"/>
          </a:p>
        </p:txBody>
      </p:sp>
    </p:spTree>
    <p:extLst>
      <p:ext uri="{BB962C8B-B14F-4D97-AF65-F5344CB8AC3E}">
        <p14:creationId xmlns:p14="http://schemas.microsoft.com/office/powerpoint/2010/main" val="33942696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C32B8-A6C9-46C5-A520-78806C150F5D}"/>
              </a:ext>
            </a:extLst>
          </p:cNvPr>
          <p:cNvSpPr>
            <a:spLocks noGrp="1"/>
          </p:cNvSpPr>
          <p:nvPr>
            <p:ph type="title"/>
          </p:nvPr>
        </p:nvSpPr>
        <p:spPr/>
        <p:txBody>
          <a:bodyPr>
            <a:normAutofit/>
          </a:bodyPr>
          <a:lstStyle/>
          <a:p>
            <a:r>
              <a:rPr lang="en-GB" sz="4400" dirty="0"/>
              <a:t>Creation in the Vaishnava Tradition</a:t>
            </a:r>
          </a:p>
        </p:txBody>
      </p:sp>
      <p:sp>
        <p:nvSpPr>
          <p:cNvPr id="4" name="Content Placeholder 3">
            <a:extLst>
              <a:ext uri="{FF2B5EF4-FFF2-40B4-BE49-F238E27FC236}">
                <a16:creationId xmlns:a16="http://schemas.microsoft.com/office/drawing/2014/main" id="{D4A76F30-DD16-44F3-AA00-A4DBDA02350E}"/>
              </a:ext>
            </a:extLst>
          </p:cNvPr>
          <p:cNvSpPr>
            <a:spLocks noGrp="1"/>
          </p:cNvSpPr>
          <p:nvPr>
            <p:ph sz="half" idx="1"/>
          </p:nvPr>
        </p:nvSpPr>
        <p:spPr>
          <a:xfrm>
            <a:off x="936266" y="2203543"/>
            <a:ext cx="3703320" cy="4227074"/>
          </a:xfrm>
        </p:spPr>
        <p:txBody>
          <a:bodyPr/>
          <a:lstStyle/>
          <a:p>
            <a:pPr>
              <a:buFont typeface="Arial" panose="020B0604020202020204" pitchFamily="34" charset="0"/>
              <a:buChar char="•"/>
            </a:pPr>
            <a:r>
              <a:rPr lang="en-GB" b="1" dirty="0"/>
              <a:t> Vaishnavism</a:t>
            </a:r>
            <a:r>
              <a:rPr lang="en-GB" dirty="0"/>
              <a:t> – Vishnu the Absolute Reality and the main focus of </a:t>
            </a:r>
            <a:r>
              <a:rPr lang="en-GB" i="1" dirty="0"/>
              <a:t>bhakti</a:t>
            </a:r>
            <a:r>
              <a:rPr lang="en-GB" dirty="0"/>
              <a:t>. </a:t>
            </a:r>
          </a:p>
          <a:p>
            <a:pPr>
              <a:buFont typeface="Arial" panose="020B0604020202020204" pitchFamily="34" charset="0"/>
              <a:buChar char="•"/>
            </a:pPr>
            <a:r>
              <a:rPr lang="en-GB" dirty="0"/>
              <a:t> ‘Vishnu’ derives from the root </a:t>
            </a:r>
            <a:r>
              <a:rPr lang="en-GB" i="1" dirty="0"/>
              <a:t>vis </a:t>
            </a:r>
            <a:r>
              <a:rPr lang="en-GB" dirty="0"/>
              <a:t>(‘to spread out in all directions’ or ‘pervade’). </a:t>
            </a:r>
          </a:p>
          <a:p>
            <a:pPr>
              <a:buFont typeface="Arial" panose="020B0604020202020204" pitchFamily="34" charset="0"/>
              <a:buChar char="•"/>
            </a:pPr>
            <a:r>
              <a:rPr lang="en-GB" dirty="0"/>
              <a:t> An ‘</a:t>
            </a:r>
            <a:r>
              <a:rPr lang="en-GB" dirty="0" err="1"/>
              <a:t>emanistic</a:t>
            </a:r>
            <a:r>
              <a:rPr lang="en-GB" dirty="0"/>
              <a:t>’ view of creation – creation regarded as the emanation of the divine. </a:t>
            </a:r>
          </a:p>
          <a:p>
            <a:pPr>
              <a:buFont typeface="Arial" panose="020B0604020202020204" pitchFamily="34" charset="0"/>
              <a:buChar char="•"/>
            </a:pPr>
            <a:r>
              <a:rPr lang="en-GB" dirty="0"/>
              <a:t> God pervades creation while, at the same time, transcending it. </a:t>
            </a:r>
          </a:p>
        </p:txBody>
      </p:sp>
      <p:pic>
        <p:nvPicPr>
          <p:cNvPr id="6" name="Content Placeholder 5">
            <a:extLst>
              <a:ext uri="{FF2B5EF4-FFF2-40B4-BE49-F238E27FC236}">
                <a16:creationId xmlns:a16="http://schemas.microsoft.com/office/drawing/2014/main" id="{12E6B246-1B14-4FE4-B894-B3D39801F291}"/>
              </a:ext>
            </a:extLst>
          </p:cNvPr>
          <p:cNvPicPr>
            <a:picLocks noGrp="1" noChangeAspect="1"/>
          </p:cNvPicPr>
          <p:nvPr>
            <p:ph sz="half" idx="2"/>
          </p:nvPr>
        </p:nvPicPr>
        <p:blipFill>
          <a:blip r:embed="rId2"/>
          <a:stretch>
            <a:fillRect/>
          </a:stretch>
        </p:blipFill>
        <p:spPr>
          <a:xfrm>
            <a:off x="5239827" y="1934471"/>
            <a:ext cx="2759185" cy="4227073"/>
          </a:xfrm>
          <a:prstGeom prst="rect">
            <a:avLst/>
          </a:prstGeom>
        </p:spPr>
      </p:pic>
    </p:spTree>
    <p:extLst>
      <p:ext uri="{BB962C8B-B14F-4D97-AF65-F5344CB8AC3E}">
        <p14:creationId xmlns:p14="http://schemas.microsoft.com/office/powerpoint/2010/main" val="24056724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12C3878-0DFE-4EDB-9970-6D2485438CCF}"/>
              </a:ext>
            </a:extLst>
          </p:cNvPr>
          <p:cNvSpPr>
            <a:spLocks noGrp="1"/>
          </p:cNvSpPr>
          <p:nvPr>
            <p:ph type="title"/>
          </p:nvPr>
        </p:nvSpPr>
        <p:spPr/>
        <p:txBody>
          <a:bodyPr>
            <a:normAutofit/>
          </a:bodyPr>
          <a:lstStyle/>
          <a:p>
            <a:r>
              <a:rPr lang="en-GB" sz="4400" dirty="0"/>
              <a:t>Creation in the Vaishnava Tradition</a:t>
            </a:r>
          </a:p>
        </p:txBody>
      </p:sp>
      <p:sp>
        <p:nvSpPr>
          <p:cNvPr id="6" name="Content Placeholder 5">
            <a:extLst>
              <a:ext uri="{FF2B5EF4-FFF2-40B4-BE49-F238E27FC236}">
                <a16:creationId xmlns:a16="http://schemas.microsoft.com/office/drawing/2014/main" id="{9C6FEF14-6AD7-4142-B275-DCDCF66FF88A}"/>
              </a:ext>
            </a:extLst>
          </p:cNvPr>
          <p:cNvSpPr>
            <a:spLocks noGrp="1"/>
          </p:cNvSpPr>
          <p:nvPr>
            <p:ph idx="1"/>
          </p:nvPr>
        </p:nvSpPr>
        <p:spPr>
          <a:xfrm>
            <a:off x="822959" y="2084273"/>
            <a:ext cx="7543801" cy="4023360"/>
          </a:xfrm>
        </p:spPr>
        <p:txBody>
          <a:bodyPr>
            <a:normAutofit lnSpcReduction="10000"/>
          </a:bodyPr>
          <a:lstStyle/>
          <a:p>
            <a:pPr algn="just">
              <a:buFont typeface="Arial" panose="020B0604020202020204" pitchFamily="34" charset="0"/>
              <a:buChar char="•"/>
            </a:pPr>
            <a:r>
              <a:rPr lang="en-GB" sz="2400" dirty="0"/>
              <a:t> The vision of the universe as the body of Krishna (an incarnation of Vishnu) is central to the </a:t>
            </a:r>
            <a:r>
              <a:rPr lang="en-GB" sz="2400" i="1" dirty="0"/>
              <a:t>Bhagavad Gita</a:t>
            </a:r>
            <a:r>
              <a:rPr lang="en-GB" sz="2400" dirty="0"/>
              <a:t>. </a:t>
            </a:r>
          </a:p>
          <a:p>
            <a:pPr algn="just">
              <a:buFont typeface="Arial" panose="020B0604020202020204" pitchFamily="34" charset="0"/>
              <a:buChar char="•"/>
            </a:pPr>
            <a:r>
              <a:rPr lang="en-GB" sz="2400" dirty="0"/>
              <a:t> ‘Understand that this is the source of all living beings; I am the origin and dissolution of this whole universe…there is nothing at all higher than me; all this is strung on me like pearls on a thread…I am taste in the waters, light in the moon and sun, the sacred syllable [OM] in all the Vedas, sound in the air, manhood in men. Also I am the pleasant fragrance in the earth, the radiance in fire, the life in all beings’ (Ch. 7, vv. 6-9).</a:t>
            </a:r>
          </a:p>
          <a:p>
            <a:pPr algn="just">
              <a:buFont typeface="Arial" panose="020B0604020202020204" pitchFamily="34" charset="0"/>
              <a:buChar char="•"/>
            </a:pPr>
            <a:r>
              <a:rPr lang="en-GB" sz="2400" dirty="0"/>
              <a:t> God embodied in nature – no one who worships the Supreme Being should devalue the world. </a:t>
            </a:r>
          </a:p>
          <a:p>
            <a:pPr marL="0" indent="0" algn="just">
              <a:buNone/>
            </a:pPr>
            <a:endParaRPr lang="en-GB" sz="2400" dirty="0"/>
          </a:p>
          <a:p>
            <a:endParaRPr lang="en-GB" dirty="0"/>
          </a:p>
        </p:txBody>
      </p:sp>
    </p:spTree>
    <p:extLst>
      <p:ext uri="{BB962C8B-B14F-4D97-AF65-F5344CB8AC3E}">
        <p14:creationId xmlns:p14="http://schemas.microsoft.com/office/powerpoint/2010/main" val="33950397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A494A-5ADA-4ADE-A0D5-F05249E14DA2}"/>
              </a:ext>
            </a:extLst>
          </p:cNvPr>
          <p:cNvSpPr>
            <a:spLocks noGrp="1"/>
          </p:cNvSpPr>
          <p:nvPr>
            <p:ph type="title"/>
          </p:nvPr>
        </p:nvSpPr>
        <p:spPr/>
        <p:txBody>
          <a:bodyPr>
            <a:normAutofit/>
          </a:bodyPr>
          <a:lstStyle/>
          <a:p>
            <a:r>
              <a:rPr lang="en-GB" sz="4400" dirty="0"/>
              <a:t>Creation in the Vaishnava Tradition</a:t>
            </a:r>
          </a:p>
        </p:txBody>
      </p:sp>
      <p:pic>
        <p:nvPicPr>
          <p:cNvPr id="6" name="Content Placeholder 5">
            <a:extLst>
              <a:ext uri="{FF2B5EF4-FFF2-40B4-BE49-F238E27FC236}">
                <a16:creationId xmlns:a16="http://schemas.microsoft.com/office/drawing/2014/main" id="{8E9CB616-3F09-4514-8BFC-71619451A060}"/>
              </a:ext>
            </a:extLst>
          </p:cNvPr>
          <p:cNvPicPr>
            <a:picLocks noGrp="1" noChangeAspect="1"/>
          </p:cNvPicPr>
          <p:nvPr>
            <p:ph sz="half" idx="1"/>
          </p:nvPr>
        </p:nvPicPr>
        <p:blipFill>
          <a:blip r:embed="rId2"/>
          <a:stretch>
            <a:fillRect/>
          </a:stretch>
        </p:blipFill>
        <p:spPr>
          <a:xfrm>
            <a:off x="1029163" y="1880738"/>
            <a:ext cx="2916672" cy="4355848"/>
          </a:xfrm>
          <a:prstGeom prst="rect">
            <a:avLst/>
          </a:prstGeom>
        </p:spPr>
      </p:pic>
      <p:sp>
        <p:nvSpPr>
          <p:cNvPr id="5" name="Content Placeholder 4">
            <a:extLst>
              <a:ext uri="{FF2B5EF4-FFF2-40B4-BE49-F238E27FC236}">
                <a16:creationId xmlns:a16="http://schemas.microsoft.com/office/drawing/2014/main" id="{274220D7-E648-4324-BEA8-B55748ECD0E7}"/>
              </a:ext>
            </a:extLst>
          </p:cNvPr>
          <p:cNvSpPr>
            <a:spLocks noGrp="1"/>
          </p:cNvSpPr>
          <p:nvPr>
            <p:ph sz="half" idx="2"/>
          </p:nvPr>
        </p:nvSpPr>
        <p:spPr>
          <a:xfrm>
            <a:off x="4572000" y="1994820"/>
            <a:ext cx="3703320" cy="4127683"/>
          </a:xfrm>
        </p:spPr>
        <p:txBody>
          <a:bodyPr>
            <a:normAutofit/>
          </a:bodyPr>
          <a:lstStyle/>
          <a:p>
            <a:pPr>
              <a:buFont typeface="Arial" panose="020B0604020202020204" pitchFamily="34" charset="0"/>
              <a:buChar char="•"/>
            </a:pPr>
            <a:r>
              <a:rPr lang="en-GB" sz="2400" i="1" dirty="0"/>
              <a:t> </a:t>
            </a:r>
            <a:r>
              <a:rPr lang="en-GB" sz="2400" i="1" dirty="0" err="1"/>
              <a:t>Varaha</a:t>
            </a:r>
            <a:r>
              <a:rPr lang="en-GB" sz="2400" dirty="0"/>
              <a:t>: Vishnu’s boar </a:t>
            </a:r>
            <a:r>
              <a:rPr lang="en-GB" sz="2400" i="1" dirty="0"/>
              <a:t>avatar</a:t>
            </a:r>
            <a:r>
              <a:rPr lang="en-GB" sz="2400" dirty="0"/>
              <a:t> (manifestation or incarnation). </a:t>
            </a:r>
          </a:p>
          <a:p>
            <a:pPr>
              <a:buFont typeface="Arial" panose="020B0604020202020204" pitchFamily="34" charset="0"/>
              <a:buChar char="•"/>
            </a:pPr>
            <a:r>
              <a:rPr lang="en-GB" sz="2400" dirty="0"/>
              <a:t> Earth, divinized as </a:t>
            </a:r>
            <a:r>
              <a:rPr lang="en-GB" sz="2400" i="1" dirty="0" err="1"/>
              <a:t>Bhu</a:t>
            </a:r>
            <a:r>
              <a:rPr lang="en-GB" sz="2400" i="1" dirty="0"/>
              <a:t> Devi</a:t>
            </a:r>
            <a:r>
              <a:rPr lang="en-GB" sz="2400" dirty="0"/>
              <a:t> (‘Mother Earth’), rescued by Vishnu from destruction at the hands of demonic forces. </a:t>
            </a:r>
          </a:p>
          <a:p>
            <a:pPr>
              <a:buFont typeface="Arial" panose="020B0604020202020204" pitchFamily="34" charset="0"/>
              <a:buChar char="•"/>
            </a:pPr>
            <a:r>
              <a:rPr lang="en-GB" sz="2400" dirty="0"/>
              <a:t> This myth ripe for adaption by the modern ecological movement in India! </a:t>
            </a:r>
          </a:p>
        </p:txBody>
      </p:sp>
    </p:spTree>
    <p:extLst>
      <p:ext uri="{BB962C8B-B14F-4D97-AF65-F5344CB8AC3E}">
        <p14:creationId xmlns:p14="http://schemas.microsoft.com/office/powerpoint/2010/main" val="471875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135D6A1-95B3-414E-9636-63E5E32E5EB0}"/>
              </a:ext>
            </a:extLst>
          </p:cNvPr>
          <p:cNvSpPr>
            <a:spLocks noGrp="1"/>
          </p:cNvSpPr>
          <p:nvPr>
            <p:ph type="title"/>
          </p:nvPr>
        </p:nvSpPr>
        <p:spPr/>
        <p:txBody>
          <a:bodyPr>
            <a:normAutofit/>
          </a:bodyPr>
          <a:lstStyle/>
          <a:p>
            <a:r>
              <a:rPr lang="en-GB" sz="4400" dirty="0"/>
              <a:t>Creation in the Vaishnava Tradition</a:t>
            </a:r>
          </a:p>
        </p:txBody>
      </p:sp>
      <p:sp>
        <p:nvSpPr>
          <p:cNvPr id="6" name="Content Placeholder 5">
            <a:extLst>
              <a:ext uri="{FF2B5EF4-FFF2-40B4-BE49-F238E27FC236}">
                <a16:creationId xmlns:a16="http://schemas.microsoft.com/office/drawing/2014/main" id="{C5BAE54D-526F-4F93-8540-695B395AB738}"/>
              </a:ext>
            </a:extLst>
          </p:cNvPr>
          <p:cNvSpPr>
            <a:spLocks noGrp="1"/>
          </p:cNvSpPr>
          <p:nvPr>
            <p:ph idx="1"/>
          </p:nvPr>
        </p:nvSpPr>
        <p:spPr>
          <a:xfrm>
            <a:off x="822960" y="2084272"/>
            <a:ext cx="7543801" cy="4023360"/>
          </a:xfrm>
        </p:spPr>
        <p:txBody>
          <a:bodyPr>
            <a:normAutofit/>
          </a:bodyPr>
          <a:lstStyle/>
          <a:p>
            <a:pPr algn="just">
              <a:buFont typeface="Arial" panose="020B0604020202020204" pitchFamily="34" charset="0"/>
              <a:buChar char="•"/>
            </a:pPr>
            <a:r>
              <a:rPr lang="en-GB" sz="2400" dirty="0"/>
              <a:t> Theistic teachings </a:t>
            </a:r>
            <a:r>
              <a:rPr lang="en-GB" sz="2400" i="1" dirty="0"/>
              <a:t>may</a:t>
            </a:r>
            <a:r>
              <a:rPr lang="en-GB" sz="2400" dirty="0"/>
              <a:t> detract from the impulse for people themselves to take any action about the environmental crisis. </a:t>
            </a:r>
          </a:p>
          <a:p>
            <a:pPr algn="just">
              <a:buFont typeface="Arial" panose="020B0604020202020204" pitchFamily="34" charset="0"/>
              <a:buChar char="•"/>
            </a:pPr>
            <a:r>
              <a:rPr lang="en-GB" sz="2400" dirty="0"/>
              <a:t> God has descended to put things right in the past, perhaps we should leave it to him to do so again. </a:t>
            </a:r>
          </a:p>
          <a:p>
            <a:pPr algn="just">
              <a:buFont typeface="Arial" panose="020B0604020202020204" pitchFamily="34" charset="0"/>
              <a:buChar char="•"/>
            </a:pPr>
            <a:r>
              <a:rPr lang="en-GB" sz="2400" dirty="0"/>
              <a:t> To claim that Vishnu (in his various manifestations) is the only saviour of the environment may not be the best way to teach environmental concern! </a:t>
            </a:r>
          </a:p>
          <a:p>
            <a:pPr algn="just">
              <a:buFont typeface="Arial" panose="020B0604020202020204" pitchFamily="34" charset="0"/>
              <a:buChar char="•"/>
            </a:pPr>
            <a:r>
              <a:rPr lang="en-GB" sz="2400" dirty="0"/>
              <a:t> The final goal (</a:t>
            </a:r>
            <a:r>
              <a:rPr lang="en-GB" sz="2400" i="1" dirty="0"/>
              <a:t>moksha</a:t>
            </a:r>
            <a:r>
              <a:rPr lang="en-GB" sz="2400" dirty="0"/>
              <a:t>) still beyond this world. </a:t>
            </a:r>
          </a:p>
          <a:p>
            <a:endParaRPr lang="en-GB" dirty="0"/>
          </a:p>
        </p:txBody>
      </p:sp>
    </p:spTree>
    <p:extLst>
      <p:ext uri="{BB962C8B-B14F-4D97-AF65-F5344CB8AC3E}">
        <p14:creationId xmlns:p14="http://schemas.microsoft.com/office/powerpoint/2010/main" val="33571529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E64F6-75E3-4D4E-BDAD-92AF4C7D94C6}"/>
              </a:ext>
            </a:extLst>
          </p:cNvPr>
          <p:cNvSpPr>
            <a:spLocks noGrp="1"/>
          </p:cNvSpPr>
          <p:nvPr>
            <p:ph type="title"/>
          </p:nvPr>
        </p:nvSpPr>
        <p:spPr/>
        <p:txBody>
          <a:bodyPr>
            <a:normAutofit/>
          </a:bodyPr>
          <a:lstStyle/>
          <a:p>
            <a:r>
              <a:rPr lang="en-GB" sz="4400" dirty="0"/>
              <a:t>Towards a Hindu Ecological Ethic</a:t>
            </a:r>
          </a:p>
        </p:txBody>
      </p:sp>
      <p:sp>
        <p:nvSpPr>
          <p:cNvPr id="3" name="Content Placeholder 2">
            <a:extLst>
              <a:ext uri="{FF2B5EF4-FFF2-40B4-BE49-F238E27FC236}">
                <a16:creationId xmlns:a16="http://schemas.microsoft.com/office/drawing/2014/main" id="{A07F07E7-EF9C-4290-99A6-0ADDCD6D40CD}"/>
              </a:ext>
            </a:extLst>
          </p:cNvPr>
          <p:cNvSpPr>
            <a:spLocks noGrp="1"/>
          </p:cNvSpPr>
          <p:nvPr>
            <p:ph idx="1"/>
          </p:nvPr>
        </p:nvSpPr>
        <p:spPr>
          <a:xfrm>
            <a:off x="822960" y="1955063"/>
            <a:ext cx="7543801" cy="4435798"/>
          </a:xfrm>
        </p:spPr>
        <p:txBody>
          <a:bodyPr>
            <a:normAutofit lnSpcReduction="10000"/>
          </a:bodyPr>
          <a:lstStyle/>
          <a:p>
            <a:pPr>
              <a:buFont typeface="Arial" panose="020B0604020202020204" pitchFamily="34" charset="0"/>
              <a:buChar char="•"/>
            </a:pPr>
            <a:r>
              <a:rPr lang="en-GB" dirty="0"/>
              <a:t> It is not always clear that the evidence adduced does really illustrate a concern for ecology. </a:t>
            </a:r>
          </a:p>
          <a:p>
            <a:pPr algn="just">
              <a:buFont typeface="Arial" panose="020B0604020202020204" pitchFamily="34" charset="0"/>
              <a:buChar char="•"/>
            </a:pPr>
            <a:r>
              <a:rPr lang="en-GB" dirty="0"/>
              <a:t> That is not to say, however, that there are </a:t>
            </a:r>
            <a:r>
              <a:rPr lang="en-GB" i="1" dirty="0"/>
              <a:t>no</a:t>
            </a:r>
            <a:r>
              <a:rPr lang="en-GB" dirty="0"/>
              <a:t> affirmations of nature in Hinduism – far from it! </a:t>
            </a:r>
          </a:p>
          <a:p>
            <a:pPr algn="just">
              <a:buFont typeface="Arial" panose="020B0604020202020204" pitchFamily="34" charset="0"/>
              <a:buChar char="•"/>
            </a:pPr>
            <a:r>
              <a:rPr lang="en-GB" dirty="0"/>
              <a:t> ‘We would be justified in rejecting this question [“Is Hinduism eco-friendly?’] altogether, for it is a simplistic and misleading formulation that both reduces a complex tradition and calls for an answer never intended by any tradition…There is evidence for what could be identified as ecologically damaging view and practices within Hinduism, and there is evidence for what could be identified as ecologically friendly views and practices within Hinduism’ (David Haberman, ‘Hinduism: Devotional Love of the World’, </a:t>
            </a:r>
            <a:r>
              <a:rPr lang="en-GB" i="1" dirty="0"/>
              <a:t>Routledge Handbook of Religion and Ecology</a:t>
            </a:r>
            <a:r>
              <a:rPr lang="en-GB" dirty="0"/>
              <a:t>, p. 36). </a:t>
            </a:r>
          </a:p>
          <a:p>
            <a:pPr algn="just">
              <a:buFont typeface="Arial" panose="020B0604020202020204" pitchFamily="34" charset="0"/>
              <a:buChar char="•"/>
            </a:pPr>
            <a:r>
              <a:rPr lang="en-GB" dirty="0"/>
              <a:t> The devotional model more helpful than the ascetic model?</a:t>
            </a:r>
          </a:p>
        </p:txBody>
      </p:sp>
    </p:spTree>
    <p:extLst>
      <p:ext uri="{BB962C8B-B14F-4D97-AF65-F5344CB8AC3E}">
        <p14:creationId xmlns:p14="http://schemas.microsoft.com/office/powerpoint/2010/main" val="374009345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1747</TotalTime>
  <Words>3249</Words>
  <Application>Microsoft Office PowerPoint</Application>
  <PresentationFormat>On-screen Show (4:3)</PresentationFormat>
  <Paragraphs>134</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Retrospect</vt:lpstr>
      <vt:lpstr>Hinduism and the Environment </vt:lpstr>
      <vt:lpstr>The Environmental Legacy of Hinduism</vt:lpstr>
      <vt:lpstr>The Environmental Legacy of Hinduism</vt:lpstr>
      <vt:lpstr>PowerPoint Presentation</vt:lpstr>
      <vt:lpstr>The Environmental Legacy of Hinduism</vt:lpstr>
      <vt:lpstr>The Environmental Legacy of Hinduism</vt:lpstr>
      <vt:lpstr>Evaluating Hinduism’s Ecological Worth: Reasons to be Cautious</vt:lpstr>
      <vt:lpstr>The Deification of Nature in the Vedas</vt:lpstr>
      <vt:lpstr>The Deification of Nature in the Vedas</vt:lpstr>
      <vt:lpstr>The Deification of Nature in the Vedas</vt:lpstr>
      <vt:lpstr>The Deification of Nature in the Vedas</vt:lpstr>
      <vt:lpstr>The Deification of Nature in the Vedas</vt:lpstr>
      <vt:lpstr>The Upanishads</vt:lpstr>
      <vt:lpstr>The Upanishadic Emphasis on Atman as Brahman</vt:lpstr>
      <vt:lpstr>PowerPoint Presentation</vt:lpstr>
      <vt:lpstr>The Upanishadic Emphasis on the Unity of All Things</vt:lpstr>
      <vt:lpstr>The Upanishadic Emphasis on the Unity of All Things</vt:lpstr>
      <vt:lpstr>The Upanishadic Emphasis on the Unity of All Things</vt:lpstr>
      <vt:lpstr>The Upanishadic Emphasis on the Unity of All Things</vt:lpstr>
      <vt:lpstr>The Upanishadic Emphasis on the Unity of All Things</vt:lpstr>
      <vt:lpstr>The Upanishadic Emphasis on the Unity of All Things</vt:lpstr>
      <vt:lpstr>The Upanishadic Emphasis on the Unity of All Things</vt:lpstr>
      <vt:lpstr>The Upanishadic Emphasis on the Unity of All Things</vt:lpstr>
      <vt:lpstr>The Concept of Dharma</vt:lpstr>
      <vt:lpstr>Dharma and Ahimsa</vt:lpstr>
      <vt:lpstr>Dharma and Ahimsa</vt:lpstr>
      <vt:lpstr>Bhakti-Yoga/Theistic Traditions</vt:lpstr>
      <vt:lpstr>Creation in the Vaishnava Tradition</vt:lpstr>
      <vt:lpstr>Creation in the Vaishnava Tradition</vt:lpstr>
      <vt:lpstr>Creation in the Vaishnava Tradition</vt:lpstr>
      <vt:lpstr>Creation in the Vaishnava Tradition</vt:lpstr>
      <vt:lpstr>Towards a Hindu Ecological Ethic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156</cp:revision>
  <dcterms:created xsi:type="dcterms:W3CDTF">2020-01-05T19:48:07Z</dcterms:created>
  <dcterms:modified xsi:type="dcterms:W3CDTF">2020-01-21T09:12:05Z</dcterms:modified>
</cp:coreProperties>
</file>