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3.xml" ContentType="application/vnd.openxmlformats-officedocument.presentationml.tag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72" r:id="rId15"/>
    <p:sldId id="273" r:id="rId16"/>
    <p:sldId id="274" r:id="rId17"/>
    <p:sldId id="267" r:id="rId18"/>
    <p:sldId id="268" r:id="rId19"/>
    <p:sldId id="269" r:id="rId20"/>
    <p:sldId id="270" r:id="rId21"/>
    <p:sldId id="275" r:id="rId22"/>
    <p:sldId id="271" r:id="rId23"/>
    <p:sldId id="276" r:id="rId24"/>
    <p:sldId id="265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1094A6-BF51-194E-BD3F-454C56F6B6E6}" v="9" dt="2022-05-17T12:56:13.4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1254"/>
    <p:restoredTop sz="95976" autoAdjust="0"/>
  </p:normalViewPr>
  <p:slideViewPr>
    <p:cSldViewPr snapToGrid="0">
      <p:cViewPr varScale="1">
        <p:scale>
          <a:sx n="103" d="100"/>
          <a:sy n="103" d="100"/>
        </p:scale>
        <p:origin x="114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E1E1E4-83A4-44E5-837A-2C4C91E0EC6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6424F0D-D694-417F-B94C-0D548D4DCB90}">
      <dgm:prSet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Define Sentences</a:t>
          </a:r>
          <a:endParaRPr lang="en-GB"/>
        </a:p>
      </dgm:t>
    </dgm:pt>
    <dgm:pt modelId="{A155152A-EB33-41F7-86E9-7D303F253905}" type="parTrans" cxnId="{C7271E98-1F75-42E6-B8D2-27D8B73E4165}">
      <dgm:prSet/>
      <dgm:spPr/>
      <dgm:t>
        <a:bodyPr/>
        <a:lstStyle/>
        <a:p>
          <a:endParaRPr lang="en-US"/>
        </a:p>
      </dgm:t>
    </dgm:pt>
    <dgm:pt modelId="{675E0404-E7A6-49F9-81D8-94BC5BB4C1DC}" type="sibTrans" cxnId="{C7271E98-1F75-42E6-B8D2-27D8B73E4165}">
      <dgm:prSet/>
      <dgm:spPr/>
      <dgm:t>
        <a:bodyPr/>
        <a:lstStyle/>
        <a:p>
          <a:endParaRPr lang="en-US"/>
        </a:p>
      </dgm:t>
    </dgm:pt>
    <dgm:pt modelId="{97724F6F-ACEB-4506-BB5A-9D2647793E1C}">
      <dgm:prSet/>
      <dgm:spPr/>
      <dgm:t>
        <a:bodyPr/>
        <a:lstStyle/>
        <a:p>
          <a:r>
            <a:rPr lang="en-GB"/>
            <a:t>Most common mistakes</a:t>
          </a:r>
          <a:endParaRPr lang="en-US"/>
        </a:p>
      </dgm:t>
    </dgm:pt>
    <dgm:pt modelId="{AC637004-7364-4B32-BBA1-23E51879A49A}" type="parTrans" cxnId="{D245166F-F52E-4C38-962D-3530CE4C8405}">
      <dgm:prSet/>
      <dgm:spPr/>
      <dgm:t>
        <a:bodyPr/>
        <a:lstStyle/>
        <a:p>
          <a:endParaRPr lang="en-US"/>
        </a:p>
      </dgm:t>
    </dgm:pt>
    <dgm:pt modelId="{A2DF983C-238D-4C52-AF2B-F07559516CCD}" type="sibTrans" cxnId="{D245166F-F52E-4C38-962D-3530CE4C8405}">
      <dgm:prSet/>
      <dgm:spPr/>
      <dgm:t>
        <a:bodyPr/>
        <a:lstStyle/>
        <a:p>
          <a:endParaRPr lang="en-US"/>
        </a:p>
      </dgm:t>
    </dgm:pt>
    <dgm:pt modelId="{C34FE622-B0D5-49E1-A8A5-D4727B41CC79}">
      <dgm:prSet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Correct common errors</a:t>
          </a:r>
          <a:r>
            <a:rPr lang="en-GB"/>
            <a:t> </a:t>
          </a:r>
          <a:endParaRPr lang="en-US"/>
        </a:p>
      </dgm:t>
    </dgm:pt>
    <dgm:pt modelId="{F24F6CFD-F717-48C2-9F83-ABF67DECD3FE}" type="parTrans" cxnId="{A486A3E1-86B7-4B3D-9FE1-2BC247F944DA}">
      <dgm:prSet/>
      <dgm:spPr/>
      <dgm:t>
        <a:bodyPr/>
        <a:lstStyle/>
        <a:p>
          <a:endParaRPr lang="en-US"/>
        </a:p>
      </dgm:t>
    </dgm:pt>
    <dgm:pt modelId="{1C0CFE56-C53D-42F5-A786-3CABF9DDD2B2}" type="sibTrans" cxnId="{A486A3E1-86B7-4B3D-9FE1-2BC247F944DA}">
      <dgm:prSet/>
      <dgm:spPr/>
      <dgm:t>
        <a:bodyPr/>
        <a:lstStyle/>
        <a:p>
          <a:endParaRPr lang="en-US"/>
        </a:p>
      </dgm:t>
    </dgm:pt>
    <dgm:pt modelId="{AA0F146C-60F9-46E0-9EF9-1F82B897E0C4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ID Parts of Speech </a:t>
          </a:r>
        </a:p>
      </dgm:t>
    </dgm:pt>
    <dgm:pt modelId="{2E54B472-396F-4275-A1D5-4D0F32418F07}" type="parTrans" cxnId="{35EC1D70-DEEF-4B5A-9F27-7B9C7C5A9DA3}">
      <dgm:prSet/>
      <dgm:spPr/>
    </dgm:pt>
    <dgm:pt modelId="{9DCD4ED6-E75C-4E97-A629-286E587DF0AD}" type="sibTrans" cxnId="{35EC1D70-DEEF-4B5A-9F27-7B9C7C5A9DA3}">
      <dgm:prSet/>
      <dgm:spPr/>
    </dgm:pt>
    <dgm:pt modelId="{EBD580F0-D96C-4B6D-B384-122AC8187DCE}" type="pres">
      <dgm:prSet presAssocID="{57E1E1E4-83A4-44E5-837A-2C4C91E0EC63}" presName="linear" presStyleCnt="0">
        <dgm:presLayoutVars>
          <dgm:animLvl val="lvl"/>
          <dgm:resizeHandles val="exact"/>
        </dgm:presLayoutVars>
      </dgm:prSet>
      <dgm:spPr/>
    </dgm:pt>
    <dgm:pt modelId="{52268CA3-9116-4C2E-8069-A8557EADA60D}" type="pres">
      <dgm:prSet presAssocID="{06424F0D-D694-417F-B94C-0D548D4DCB9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71BDD6C-9566-47D0-A1F7-34FB2121C931}" type="pres">
      <dgm:prSet presAssocID="{675E0404-E7A6-49F9-81D8-94BC5BB4C1DC}" presName="spacer" presStyleCnt="0"/>
      <dgm:spPr/>
    </dgm:pt>
    <dgm:pt modelId="{6F422A05-A334-4BBB-B7E5-A9ADBD55AA76}" type="pres">
      <dgm:prSet presAssocID="{AA0F146C-60F9-46E0-9EF9-1F82B897E0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6D0A6BC-4827-420A-AC42-AEEF795035E4}" type="pres">
      <dgm:prSet presAssocID="{9DCD4ED6-E75C-4E97-A629-286E587DF0AD}" presName="spacer" presStyleCnt="0"/>
      <dgm:spPr/>
    </dgm:pt>
    <dgm:pt modelId="{420B002F-D635-4250-943B-B54DECE7179F}" type="pres">
      <dgm:prSet presAssocID="{97724F6F-ACEB-4506-BB5A-9D2647793E1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75C227B-409A-4CD9-8C70-2EC8F3D5D491}" type="pres">
      <dgm:prSet presAssocID="{A2DF983C-238D-4C52-AF2B-F07559516CCD}" presName="spacer" presStyleCnt="0"/>
      <dgm:spPr/>
    </dgm:pt>
    <dgm:pt modelId="{0FB9317B-4763-453B-91E7-88E29FAC2F5B}" type="pres">
      <dgm:prSet presAssocID="{C34FE622-B0D5-49E1-A8A5-D4727B41CC7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5F19744-96BF-4521-ABA3-4031BD2625F2}" type="presOf" srcId="{C34FE622-B0D5-49E1-A8A5-D4727B41CC79}" destId="{0FB9317B-4763-453B-91E7-88E29FAC2F5B}" srcOrd="0" destOrd="0" presId="urn:microsoft.com/office/officeart/2005/8/layout/vList2"/>
    <dgm:cxn modelId="{D245166F-F52E-4C38-962D-3530CE4C8405}" srcId="{57E1E1E4-83A4-44E5-837A-2C4C91E0EC63}" destId="{97724F6F-ACEB-4506-BB5A-9D2647793E1C}" srcOrd="2" destOrd="0" parTransId="{AC637004-7364-4B32-BBA1-23E51879A49A}" sibTransId="{A2DF983C-238D-4C52-AF2B-F07559516CCD}"/>
    <dgm:cxn modelId="{35EC1D70-DEEF-4B5A-9F27-7B9C7C5A9DA3}" srcId="{57E1E1E4-83A4-44E5-837A-2C4C91E0EC63}" destId="{AA0F146C-60F9-46E0-9EF9-1F82B897E0C4}" srcOrd="1" destOrd="0" parTransId="{2E54B472-396F-4275-A1D5-4D0F32418F07}" sibTransId="{9DCD4ED6-E75C-4E97-A629-286E587DF0AD}"/>
    <dgm:cxn modelId="{6FFB4B7C-B1EA-4DC8-A39C-304D5423A038}" type="presOf" srcId="{06424F0D-D694-417F-B94C-0D548D4DCB90}" destId="{52268CA3-9116-4C2E-8069-A8557EADA60D}" srcOrd="0" destOrd="0" presId="urn:microsoft.com/office/officeart/2005/8/layout/vList2"/>
    <dgm:cxn modelId="{9442548D-EEB9-41D6-ADB0-5ABF7B4C5292}" type="presOf" srcId="{AA0F146C-60F9-46E0-9EF9-1F82B897E0C4}" destId="{6F422A05-A334-4BBB-B7E5-A9ADBD55AA76}" srcOrd="0" destOrd="0" presId="urn:microsoft.com/office/officeart/2005/8/layout/vList2"/>
    <dgm:cxn modelId="{C7271E98-1F75-42E6-B8D2-27D8B73E4165}" srcId="{57E1E1E4-83A4-44E5-837A-2C4C91E0EC63}" destId="{06424F0D-D694-417F-B94C-0D548D4DCB90}" srcOrd="0" destOrd="0" parTransId="{A155152A-EB33-41F7-86E9-7D303F253905}" sibTransId="{675E0404-E7A6-49F9-81D8-94BC5BB4C1DC}"/>
    <dgm:cxn modelId="{A63189B5-5D01-4B55-BFC7-09834BB305A6}" type="presOf" srcId="{57E1E1E4-83A4-44E5-837A-2C4C91E0EC63}" destId="{EBD580F0-D96C-4B6D-B384-122AC8187DCE}" srcOrd="0" destOrd="0" presId="urn:microsoft.com/office/officeart/2005/8/layout/vList2"/>
    <dgm:cxn modelId="{D82737CB-3749-490F-A1FB-008CE26DE0DC}" type="presOf" srcId="{97724F6F-ACEB-4506-BB5A-9D2647793E1C}" destId="{420B002F-D635-4250-943B-B54DECE7179F}" srcOrd="0" destOrd="0" presId="urn:microsoft.com/office/officeart/2005/8/layout/vList2"/>
    <dgm:cxn modelId="{A486A3E1-86B7-4B3D-9FE1-2BC247F944DA}" srcId="{57E1E1E4-83A4-44E5-837A-2C4C91E0EC63}" destId="{C34FE622-B0D5-49E1-A8A5-D4727B41CC79}" srcOrd="3" destOrd="0" parTransId="{F24F6CFD-F717-48C2-9F83-ABF67DECD3FE}" sibTransId="{1C0CFE56-C53D-42F5-A786-3CABF9DDD2B2}"/>
    <dgm:cxn modelId="{6C0BD4AF-E174-46F2-B7BA-2D5266C2FA88}" type="presParOf" srcId="{EBD580F0-D96C-4B6D-B384-122AC8187DCE}" destId="{52268CA3-9116-4C2E-8069-A8557EADA60D}" srcOrd="0" destOrd="0" presId="urn:microsoft.com/office/officeart/2005/8/layout/vList2"/>
    <dgm:cxn modelId="{00101499-C0A2-49C4-88A5-D060EDA23458}" type="presParOf" srcId="{EBD580F0-D96C-4B6D-B384-122AC8187DCE}" destId="{471BDD6C-9566-47D0-A1F7-34FB2121C931}" srcOrd="1" destOrd="0" presId="urn:microsoft.com/office/officeart/2005/8/layout/vList2"/>
    <dgm:cxn modelId="{16E9ED44-FC75-44A1-87AE-78AC4F6EF72E}" type="presParOf" srcId="{EBD580F0-D96C-4B6D-B384-122AC8187DCE}" destId="{6F422A05-A334-4BBB-B7E5-A9ADBD55AA76}" srcOrd="2" destOrd="0" presId="urn:microsoft.com/office/officeart/2005/8/layout/vList2"/>
    <dgm:cxn modelId="{C20FAED4-71F1-46AE-957E-37660D456639}" type="presParOf" srcId="{EBD580F0-D96C-4B6D-B384-122AC8187DCE}" destId="{86D0A6BC-4827-420A-AC42-AEEF795035E4}" srcOrd="3" destOrd="0" presId="urn:microsoft.com/office/officeart/2005/8/layout/vList2"/>
    <dgm:cxn modelId="{7BDB8097-BB43-4C15-8696-15020AF80E2B}" type="presParOf" srcId="{EBD580F0-D96C-4B6D-B384-122AC8187DCE}" destId="{420B002F-D635-4250-943B-B54DECE7179F}" srcOrd="4" destOrd="0" presId="urn:microsoft.com/office/officeart/2005/8/layout/vList2"/>
    <dgm:cxn modelId="{FC40CF3B-473C-42BA-A0C0-A75791DD8972}" type="presParOf" srcId="{EBD580F0-D96C-4B6D-B384-122AC8187DCE}" destId="{D75C227B-409A-4CD9-8C70-2EC8F3D5D491}" srcOrd="5" destOrd="0" presId="urn:microsoft.com/office/officeart/2005/8/layout/vList2"/>
    <dgm:cxn modelId="{A50593A4-F466-4766-8ACC-16F191159883}" type="presParOf" srcId="{EBD580F0-D96C-4B6D-B384-122AC8187DCE}" destId="{0FB9317B-4763-453B-91E7-88E29FAC2F5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3D151B-DBCF-4A1D-B14A-60B42168F5C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E964ABB-19A8-4DAC-A5B0-5A970A998CFB}">
      <dgm:prSet/>
      <dgm:spPr/>
      <dgm:t>
        <a:bodyPr/>
        <a:lstStyle/>
        <a:p>
          <a:r>
            <a:rPr lang="en-GB"/>
            <a:t>Representing a complete thought</a:t>
          </a:r>
          <a:endParaRPr lang="en-US"/>
        </a:p>
      </dgm:t>
    </dgm:pt>
    <dgm:pt modelId="{0B2DC897-2D39-4B0C-A36C-FC432D8D5D64}" type="parTrans" cxnId="{1ADD36B8-D984-46B2-BDC5-126D0EFA8936}">
      <dgm:prSet/>
      <dgm:spPr/>
      <dgm:t>
        <a:bodyPr/>
        <a:lstStyle/>
        <a:p>
          <a:endParaRPr lang="en-US"/>
        </a:p>
      </dgm:t>
    </dgm:pt>
    <dgm:pt modelId="{040239C1-466F-4BEB-B316-315EEF99DCCF}" type="sibTrans" cxnId="{1ADD36B8-D984-46B2-BDC5-126D0EFA8936}">
      <dgm:prSet/>
      <dgm:spPr/>
      <dgm:t>
        <a:bodyPr/>
        <a:lstStyle/>
        <a:p>
          <a:endParaRPr lang="en-US"/>
        </a:p>
      </dgm:t>
    </dgm:pt>
    <dgm:pt modelId="{B4F69BCD-E71A-4925-A795-44358D283FC1}">
      <dgm:prSet/>
      <dgm:spPr/>
      <dgm:t>
        <a:bodyPr/>
        <a:lstStyle/>
        <a:p>
          <a:r>
            <a:rPr lang="en-GB"/>
            <a:t>Containing a Subject and a Verb</a:t>
          </a:r>
          <a:endParaRPr lang="en-US"/>
        </a:p>
      </dgm:t>
    </dgm:pt>
    <dgm:pt modelId="{33DEB776-54DB-47B6-8E56-3D17A59B0226}" type="parTrans" cxnId="{639235B1-9D79-4DCB-8047-E8D23A44F41E}">
      <dgm:prSet/>
      <dgm:spPr/>
      <dgm:t>
        <a:bodyPr/>
        <a:lstStyle/>
        <a:p>
          <a:endParaRPr lang="en-US"/>
        </a:p>
      </dgm:t>
    </dgm:pt>
    <dgm:pt modelId="{6FB8B55C-5921-4500-B7CE-230AB41D610D}" type="sibTrans" cxnId="{639235B1-9D79-4DCB-8047-E8D23A44F41E}">
      <dgm:prSet/>
      <dgm:spPr/>
      <dgm:t>
        <a:bodyPr/>
        <a:lstStyle/>
        <a:p>
          <a:endParaRPr lang="en-US"/>
        </a:p>
      </dgm:t>
    </dgm:pt>
    <dgm:pt modelId="{BA84B95C-19E2-4FDC-B110-974B9D748C3D}">
      <dgm:prSet/>
      <dgm:spPr/>
      <dgm:t>
        <a:bodyPr/>
        <a:lstStyle/>
        <a:p>
          <a:r>
            <a:rPr lang="en-GB"/>
            <a:t>Conveying a:</a:t>
          </a:r>
          <a:endParaRPr lang="en-US"/>
        </a:p>
      </dgm:t>
    </dgm:pt>
    <dgm:pt modelId="{D2B1AA1D-6CDD-40D1-BBCB-F9D5156A120F}" type="parTrans" cxnId="{7958BD01-F78C-411C-8138-6B75690C3708}">
      <dgm:prSet/>
      <dgm:spPr/>
      <dgm:t>
        <a:bodyPr/>
        <a:lstStyle/>
        <a:p>
          <a:endParaRPr lang="en-US"/>
        </a:p>
      </dgm:t>
    </dgm:pt>
    <dgm:pt modelId="{7734AEEB-05D2-4DA5-8BE0-B1E604996BB6}" type="sibTrans" cxnId="{7958BD01-F78C-411C-8138-6B75690C3708}">
      <dgm:prSet/>
      <dgm:spPr/>
      <dgm:t>
        <a:bodyPr/>
        <a:lstStyle/>
        <a:p>
          <a:endParaRPr lang="en-US"/>
        </a:p>
      </dgm:t>
    </dgm:pt>
    <dgm:pt modelId="{E73D905C-990F-437D-B4DB-F24C97F0F2E5}">
      <dgm:prSet/>
      <dgm:spPr/>
      <dgm:t>
        <a:bodyPr/>
        <a:lstStyle/>
        <a:p>
          <a:r>
            <a:rPr lang="en-GB"/>
            <a:t>Statement</a:t>
          </a:r>
          <a:endParaRPr lang="en-US"/>
        </a:p>
      </dgm:t>
    </dgm:pt>
    <dgm:pt modelId="{35C48E40-001F-47A8-96C7-44C618C58FE1}" type="parTrans" cxnId="{420D529E-3CFB-4ED3-A56E-9554001012AD}">
      <dgm:prSet/>
      <dgm:spPr/>
      <dgm:t>
        <a:bodyPr/>
        <a:lstStyle/>
        <a:p>
          <a:endParaRPr lang="en-US"/>
        </a:p>
      </dgm:t>
    </dgm:pt>
    <dgm:pt modelId="{EB0ADFAC-87B5-4747-B137-3DD11A7BCDE0}" type="sibTrans" cxnId="{420D529E-3CFB-4ED3-A56E-9554001012AD}">
      <dgm:prSet/>
      <dgm:spPr/>
      <dgm:t>
        <a:bodyPr/>
        <a:lstStyle/>
        <a:p>
          <a:endParaRPr lang="en-US"/>
        </a:p>
      </dgm:t>
    </dgm:pt>
    <dgm:pt modelId="{8B97D75E-A103-4C02-9E23-1C160761C032}">
      <dgm:prSet/>
      <dgm:spPr/>
      <dgm:t>
        <a:bodyPr/>
        <a:lstStyle/>
        <a:p>
          <a:r>
            <a:rPr lang="en-GB"/>
            <a:t>Question</a:t>
          </a:r>
          <a:endParaRPr lang="en-US"/>
        </a:p>
      </dgm:t>
    </dgm:pt>
    <dgm:pt modelId="{154E0265-880C-4148-A54A-C38CB90208F4}" type="parTrans" cxnId="{9E384C43-9D49-4920-B6DD-67560FD10F4B}">
      <dgm:prSet/>
      <dgm:spPr/>
      <dgm:t>
        <a:bodyPr/>
        <a:lstStyle/>
        <a:p>
          <a:endParaRPr lang="en-US"/>
        </a:p>
      </dgm:t>
    </dgm:pt>
    <dgm:pt modelId="{A993FFE8-3E88-482C-8652-D956160C32D6}" type="sibTrans" cxnId="{9E384C43-9D49-4920-B6DD-67560FD10F4B}">
      <dgm:prSet/>
      <dgm:spPr/>
      <dgm:t>
        <a:bodyPr/>
        <a:lstStyle/>
        <a:p>
          <a:endParaRPr lang="en-US"/>
        </a:p>
      </dgm:t>
    </dgm:pt>
    <dgm:pt modelId="{C79E1257-503F-4232-856D-12AAE6E14D6A}">
      <dgm:prSet/>
      <dgm:spPr/>
      <dgm:t>
        <a:bodyPr/>
        <a:lstStyle/>
        <a:p>
          <a:r>
            <a:rPr lang="en-GB"/>
            <a:t>Exclamation</a:t>
          </a:r>
          <a:endParaRPr lang="en-US"/>
        </a:p>
      </dgm:t>
    </dgm:pt>
    <dgm:pt modelId="{2899A60C-7CB9-401D-B270-7AE19D23A795}" type="parTrans" cxnId="{A3D6DC5A-24B7-4A29-983C-E4FBD4BD6BCA}">
      <dgm:prSet/>
      <dgm:spPr/>
      <dgm:t>
        <a:bodyPr/>
        <a:lstStyle/>
        <a:p>
          <a:endParaRPr lang="en-US"/>
        </a:p>
      </dgm:t>
    </dgm:pt>
    <dgm:pt modelId="{EBBF3F53-0865-4C74-B38D-D4B3477AB8AB}" type="sibTrans" cxnId="{A3D6DC5A-24B7-4A29-983C-E4FBD4BD6BCA}">
      <dgm:prSet/>
      <dgm:spPr/>
      <dgm:t>
        <a:bodyPr/>
        <a:lstStyle/>
        <a:p>
          <a:endParaRPr lang="en-US"/>
        </a:p>
      </dgm:t>
    </dgm:pt>
    <dgm:pt modelId="{05255159-7480-4CA0-8FC2-0CFF4E0515C1}">
      <dgm:prSet/>
      <dgm:spPr/>
      <dgm:t>
        <a:bodyPr/>
        <a:lstStyle/>
        <a:p>
          <a:r>
            <a:rPr lang="en-GB"/>
            <a:t>Command</a:t>
          </a:r>
          <a:endParaRPr lang="en-US"/>
        </a:p>
      </dgm:t>
    </dgm:pt>
    <dgm:pt modelId="{6F6A72EF-8DE8-4843-9E54-E9B106BA2C3D}" type="parTrans" cxnId="{F9EDCDBD-722A-4E52-AD89-3FA746369B98}">
      <dgm:prSet/>
      <dgm:spPr/>
      <dgm:t>
        <a:bodyPr/>
        <a:lstStyle/>
        <a:p>
          <a:endParaRPr lang="en-US"/>
        </a:p>
      </dgm:t>
    </dgm:pt>
    <dgm:pt modelId="{3B67C56C-A7BB-4EB0-BB2C-CCEE0F645289}" type="sibTrans" cxnId="{F9EDCDBD-722A-4E52-AD89-3FA746369B98}">
      <dgm:prSet/>
      <dgm:spPr/>
      <dgm:t>
        <a:bodyPr/>
        <a:lstStyle/>
        <a:p>
          <a:endParaRPr lang="en-US"/>
        </a:p>
      </dgm:t>
    </dgm:pt>
    <dgm:pt modelId="{3B29165D-4361-4AAF-91CA-3A264D3D5C1F}" type="pres">
      <dgm:prSet presAssocID="{2D3D151B-DBCF-4A1D-B14A-60B42168F5CE}" presName="linear" presStyleCnt="0">
        <dgm:presLayoutVars>
          <dgm:animLvl val="lvl"/>
          <dgm:resizeHandles val="exact"/>
        </dgm:presLayoutVars>
      </dgm:prSet>
      <dgm:spPr/>
    </dgm:pt>
    <dgm:pt modelId="{4A46C1D5-E24F-4D50-841B-0FA4236B451F}" type="pres">
      <dgm:prSet presAssocID="{9E964ABB-19A8-4DAC-A5B0-5A970A998CF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06246B6-AE19-4222-AFE0-9B553D7D9177}" type="pres">
      <dgm:prSet presAssocID="{040239C1-466F-4BEB-B316-315EEF99DCCF}" presName="spacer" presStyleCnt="0"/>
      <dgm:spPr/>
    </dgm:pt>
    <dgm:pt modelId="{953BC2F6-30B6-4D9B-867F-6AC2FA3D7E59}" type="pres">
      <dgm:prSet presAssocID="{B4F69BCD-E71A-4925-A795-44358D283FC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FAFCBB5-EFC4-4710-BDF6-DB407F03B539}" type="pres">
      <dgm:prSet presAssocID="{6FB8B55C-5921-4500-B7CE-230AB41D610D}" presName="spacer" presStyleCnt="0"/>
      <dgm:spPr/>
    </dgm:pt>
    <dgm:pt modelId="{F3D8D181-6228-4BFE-B4AB-52F9C8D67BC7}" type="pres">
      <dgm:prSet presAssocID="{BA84B95C-19E2-4FDC-B110-974B9D748C3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4385AA3-0664-4E9C-BF79-D3227389E560}" type="pres">
      <dgm:prSet presAssocID="{BA84B95C-19E2-4FDC-B110-974B9D748C3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958BD01-F78C-411C-8138-6B75690C3708}" srcId="{2D3D151B-DBCF-4A1D-B14A-60B42168F5CE}" destId="{BA84B95C-19E2-4FDC-B110-974B9D748C3D}" srcOrd="2" destOrd="0" parTransId="{D2B1AA1D-6CDD-40D1-BBCB-F9D5156A120F}" sibTransId="{7734AEEB-05D2-4DA5-8BE0-B1E604996BB6}"/>
    <dgm:cxn modelId="{8E156F17-3315-46E5-BE70-CF2350EFF126}" type="presOf" srcId="{05255159-7480-4CA0-8FC2-0CFF4E0515C1}" destId="{E4385AA3-0664-4E9C-BF79-D3227389E560}" srcOrd="0" destOrd="3" presId="urn:microsoft.com/office/officeart/2005/8/layout/vList2"/>
    <dgm:cxn modelId="{0EE93121-EA82-4277-946F-56DB91E0CEF6}" type="presOf" srcId="{9E964ABB-19A8-4DAC-A5B0-5A970A998CFB}" destId="{4A46C1D5-E24F-4D50-841B-0FA4236B451F}" srcOrd="0" destOrd="0" presId="urn:microsoft.com/office/officeart/2005/8/layout/vList2"/>
    <dgm:cxn modelId="{BE24712E-3940-44A7-B2C1-D695EE03E656}" type="presOf" srcId="{C79E1257-503F-4232-856D-12AAE6E14D6A}" destId="{E4385AA3-0664-4E9C-BF79-D3227389E560}" srcOrd="0" destOrd="2" presId="urn:microsoft.com/office/officeart/2005/8/layout/vList2"/>
    <dgm:cxn modelId="{7869C65C-854B-4F12-BDEB-C2A90FE3A87E}" type="presOf" srcId="{8B97D75E-A103-4C02-9E23-1C160761C032}" destId="{E4385AA3-0664-4E9C-BF79-D3227389E560}" srcOrd="0" destOrd="1" presId="urn:microsoft.com/office/officeart/2005/8/layout/vList2"/>
    <dgm:cxn modelId="{D3248361-0FDD-4248-BCEB-002FB392C540}" type="presOf" srcId="{2D3D151B-DBCF-4A1D-B14A-60B42168F5CE}" destId="{3B29165D-4361-4AAF-91CA-3A264D3D5C1F}" srcOrd="0" destOrd="0" presId="urn:microsoft.com/office/officeart/2005/8/layout/vList2"/>
    <dgm:cxn modelId="{9E384C43-9D49-4920-B6DD-67560FD10F4B}" srcId="{BA84B95C-19E2-4FDC-B110-974B9D748C3D}" destId="{8B97D75E-A103-4C02-9E23-1C160761C032}" srcOrd="1" destOrd="0" parTransId="{154E0265-880C-4148-A54A-C38CB90208F4}" sibTransId="{A993FFE8-3E88-482C-8652-D956160C32D6}"/>
    <dgm:cxn modelId="{A3D6DC5A-24B7-4A29-983C-E4FBD4BD6BCA}" srcId="{BA84B95C-19E2-4FDC-B110-974B9D748C3D}" destId="{C79E1257-503F-4232-856D-12AAE6E14D6A}" srcOrd="2" destOrd="0" parTransId="{2899A60C-7CB9-401D-B270-7AE19D23A795}" sibTransId="{EBBF3F53-0865-4C74-B38D-D4B3477AB8AB}"/>
    <dgm:cxn modelId="{420D529E-3CFB-4ED3-A56E-9554001012AD}" srcId="{BA84B95C-19E2-4FDC-B110-974B9D748C3D}" destId="{E73D905C-990F-437D-B4DB-F24C97F0F2E5}" srcOrd="0" destOrd="0" parTransId="{35C48E40-001F-47A8-96C7-44C618C58FE1}" sibTransId="{EB0ADFAC-87B5-4747-B137-3DD11A7BCDE0}"/>
    <dgm:cxn modelId="{5C05EEA5-28AA-4B16-BAFE-B87F3D7DA114}" type="presOf" srcId="{BA84B95C-19E2-4FDC-B110-974B9D748C3D}" destId="{F3D8D181-6228-4BFE-B4AB-52F9C8D67BC7}" srcOrd="0" destOrd="0" presId="urn:microsoft.com/office/officeart/2005/8/layout/vList2"/>
    <dgm:cxn modelId="{660120A6-0027-4660-8EA4-9D1CD8F6AAB3}" type="presOf" srcId="{B4F69BCD-E71A-4925-A795-44358D283FC1}" destId="{953BC2F6-30B6-4D9B-867F-6AC2FA3D7E59}" srcOrd="0" destOrd="0" presId="urn:microsoft.com/office/officeart/2005/8/layout/vList2"/>
    <dgm:cxn modelId="{5D9CABA7-5ABB-40D3-ADAE-EED93D33DF41}" type="presOf" srcId="{E73D905C-990F-437D-B4DB-F24C97F0F2E5}" destId="{E4385AA3-0664-4E9C-BF79-D3227389E560}" srcOrd="0" destOrd="0" presId="urn:microsoft.com/office/officeart/2005/8/layout/vList2"/>
    <dgm:cxn modelId="{639235B1-9D79-4DCB-8047-E8D23A44F41E}" srcId="{2D3D151B-DBCF-4A1D-B14A-60B42168F5CE}" destId="{B4F69BCD-E71A-4925-A795-44358D283FC1}" srcOrd="1" destOrd="0" parTransId="{33DEB776-54DB-47B6-8E56-3D17A59B0226}" sibTransId="{6FB8B55C-5921-4500-B7CE-230AB41D610D}"/>
    <dgm:cxn modelId="{1ADD36B8-D984-46B2-BDC5-126D0EFA8936}" srcId="{2D3D151B-DBCF-4A1D-B14A-60B42168F5CE}" destId="{9E964ABB-19A8-4DAC-A5B0-5A970A998CFB}" srcOrd="0" destOrd="0" parTransId="{0B2DC897-2D39-4B0C-A36C-FC432D8D5D64}" sibTransId="{040239C1-466F-4BEB-B316-315EEF99DCCF}"/>
    <dgm:cxn modelId="{F9EDCDBD-722A-4E52-AD89-3FA746369B98}" srcId="{BA84B95C-19E2-4FDC-B110-974B9D748C3D}" destId="{05255159-7480-4CA0-8FC2-0CFF4E0515C1}" srcOrd="3" destOrd="0" parTransId="{6F6A72EF-8DE8-4843-9E54-E9B106BA2C3D}" sibTransId="{3B67C56C-A7BB-4EB0-BB2C-CCEE0F645289}"/>
    <dgm:cxn modelId="{F4F437B8-59B1-4979-A6B2-F1D06561A9A8}" type="presParOf" srcId="{3B29165D-4361-4AAF-91CA-3A264D3D5C1F}" destId="{4A46C1D5-E24F-4D50-841B-0FA4236B451F}" srcOrd="0" destOrd="0" presId="urn:microsoft.com/office/officeart/2005/8/layout/vList2"/>
    <dgm:cxn modelId="{070475B1-25C0-48AD-96BB-E3E19E51EC19}" type="presParOf" srcId="{3B29165D-4361-4AAF-91CA-3A264D3D5C1F}" destId="{906246B6-AE19-4222-AFE0-9B553D7D9177}" srcOrd="1" destOrd="0" presId="urn:microsoft.com/office/officeart/2005/8/layout/vList2"/>
    <dgm:cxn modelId="{090AB486-6221-498F-8ED5-0F48618CB921}" type="presParOf" srcId="{3B29165D-4361-4AAF-91CA-3A264D3D5C1F}" destId="{953BC2F6-30B6-4D9B-867F-6AC2FA3D7E59}" srcOrd="2" destOrd="0" presId="urn:microsoft.com/office/officeart/2005/8/layout/vList2"/>
    <dgm:cxn modelId="{F79983FA-C5C7-447E-8B12-037228AFCF01}" type="presParOf" srcId="{3B29165D-4361-4AAF-91CA-3A264D3D5C1F}" destId="{2FAFCBB5-EFC4-4710-BDF6-DB407F03B539}" srcOrd="3" destOrd="0" presId="urn:microsoft.com/office/officeart/2005/8/layout/vList2"/>
    <dgm:cxn modelId="{9F5085FE-0892-419E-A69A-6D45A244F682}" type="presParOf" srcId="{3B29165D-4361-4AAF-91CA-3A264D3D5C1F}" destId="{F3D8D181-6228-4BFE-B4AB-52F9C8D67BC7}" srcOrd="4" destOrd="0" presId="urn:microsoft.com/office/officeart/2005/8/layout/vList2"/>
    <dgm:cxn modelId="{43ECD857-F10C-4C38-ADF0-639C021E680F}" type="presParOf" srcId="{3B29165D-4361-4AAF-91CA-3A264D3D5C1F}" destId="{E4385AA3-0664-4E9C-BF79-D3227389E56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B9387F-F27B-4586-B265-61260044C16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411216C-D03A-47A3-9698-AE1F4CA0CFD4}">
      <dgm:prSet/>
      <dgm:spPr/>
      <dgm:t>
        <a:bodyPr/>
        <a:lstStyle/>
        <a:p>
          <a:r>
            <a:rPr lang="en-GB"/>
            <a:t>Verb – </a:t>
          </a:r>
          <a:r>
            <a:rPr lang="en-GB" b="1"/>
            <a:t>doing / being</a:t>
          </a:r>
          <a:r>
            <a:rPr lang="en-GB"/>
            <a:t> word</a:t>
          </a:r>
          <a:endParaRPr lang="en-US"/>
        </a:p>
      </dgm:t>
    </dgm:pt>
    <dgm:pt modelId="{F9F76B01-06E1-4955-848F-FC8AE0CEAE73}" type="parTrans" cxnId="{023B5945-AC48-4B3B-806B-AAA08E49FF33}">
      <dgm:prSet/>
      <dgm:spPr/>
      <dgm:t>
        <a:bodyPr/>
        <a:lstStyle/>
        <a:p>
          <a:endParaRPr lang="en-US"/>
        </a:p>
      </dgm:t>
    </dgm:pt>
    <dgm:pt modelId="{70F8AD0D-BDCA-4510-A380-040D4CCDE54D}" type="sibTrans" cxnId="{023B5945-AC48-4B3B-806B-AAA08E49FF33}">
      <dgm:prSet/>
      <dgm:spPr/>
      <dgm:t>
        <a:bodyPr/>
        <a:lstStyle/>
        <a:p>
          <a:endParaRPr lang="en-US"/>
        </a:p>
      </dgm:t>
    </dgm:pt>
    <dgm:pt modelId="{EC58F115-EF75-4FC8-A5C3-C5230B05EF90}">
      <dgm:prSet/>
      <dgm:spPr/>
      <dgm:t>
        <a:bodyPr/>
        <a:lstStyle/>
        <a:p>
          <a:r>
            <a:rPr lang="en-GB"/>
            <a:t>Noun – </a:t>
          </a:r>
          <a:r>
            <a:rPr lang="en-GB" b="1"/>
            <a:t>object / thing </a:t>
          </a:r>
          <a:endParaRPr lang="en-US"/>
        </a:p>
      </dgm:t>
    </dgm:pt>
    <dgm:pt modelId="{769B2BF7-4611-41B1-9EB1-64F7A64F9566}" type="parTrans" cxnId="{89005210-E72D-4FB7-82C5-8F1C669BBD67}">
      <dgm:prSet/>
      <dgm:spPr/>
      <dgm:t>
        <a:bodyPr/>
        <a:lstStyle/>
        <a:p>
          <a:endParaRPr lang="en-US"/>
        </a:p>
      </dgm:t>
    </dgm:pt>
    <dgm:pt modelId="{6FA3181C-0BBD-4C27-BCBE-F0528241BA32}" type="sibTrans" cxnId="{89005210-E72D-4FB7-82C5-8F1C669BBD67}">
      <dgm:prSet/>
      <dgm:spPr/>
      <dgm:t>
        <a:bodyPr/>
        <a:lstStyle/>
        <a:p>
          <a:endParaRPr lang="en-US"/>
        </a:p>
      </dgm:t>
    </dgm:pt>
    <dgm:pt modelId="{C1DCC268-6B52-4B0D-BB4D-35DA41BC4692}">
      <dgm:prSet/>
      <dgm:spPr/>
      <dgm:t>
        <a:bodyPr/>
        <a:lstStyle/>
        <a:p>
          <a:r>
            <a:rPr lang="en-GB"/>
            <a:t>Pronoun – used in the </a:t>
          </a:r>
          <a:r>
            <a:rPr lang="en-GB" b="1"/>
            <a:t>place</a:t>
          </a:r>
          <a:r>
            <a:rPr lang="en-GB"/>
            <a:t> of a noun </a:t>
          </a:r>
          <a:endParaRPr lang="en-US"/>
        </a:p>
      </dgm:t>
    </dgm:pt>
    <dgm:pt modelId="{7E0B3794-20E5-4266-BBDB-30FCFDB80224}" type="parTrans" cxnId="{E148FC96-DE96-431B-908C-F781375DC17D}">
      <dgm:prSet/>
      <dgm:spPr/>
      <dgm:t>
        <a:bodyPr/>
        <a:lstStyle/>
        <a:p>
          <a:endParaRPr lang="en-US"/>
        </a:p>
      </dgm:t>
    </dgm:pt>
    <dgm:pt modelId="{23408CB8-91F6-45E9-AEA9-61E021BC9DA7}" type="sibTrans" cxnId="{E148FC96-DE96-431B-908C-F781375DC17D}">
      <dgm:prSet/>
      <dgm:spPr/>
      <dgm:t>
        <a:bodyPr/>
        <a:lstStyle/>
        <a:p>
          <a:endParaRPr lang="en-US"/>
        </a:p>
      </dgm:t>
    </dgm:pt>
    <dgm:pt modelId="{7F7458F9-0563-40B6-AD52-B5BC6C8F8428}">
      <dgm:prSet/>
      <dgm:spPr/>
      <dgm:t>
        <a:bodyPr/>
        <a:lstStyle/>
        <a:p>
          <a:r>
            <a:rPr lang="en-GB"/>
            <a:t>Adjective – a </a:t>
          </a:r>
          <a:r>
            <a:rPr lang="en-GB" b="1"/>
            <a:t>describing</a:t>
          </a:r>
          <a:r>
            <a:rPr lang="en-GB"/>
            <a:t> word for </a:t>
          </a:r>
          <a:r>
            <a:rPr lang="en-GB" u="sng"/>
            <a:t>nouns</a:t>
          </a:r>
          <a:endParaRPr lang="en-US"/>
        </a:p>
      </dgm:t>
    </dgm:pt>
    <dgm:pt modelId="{5F0D1BDC-C706-469C-98E0-2ED092DDB045}" type="parTrans" cxnId="{E041EB04-C040-4676-AE2C-3820B523EB97}">
      <dgm:prSet/>
      <dgm:spPr/>
      <dgm:t>
        <a:bodyPr/>
        <a:lstStyle/>
        <a:p>
          <a:endParaRPr lang="en-US"/>
        </a:p>
      </dgm:t>
    </dgm:pt>
    <dgm:pt modelId="{010E3596-FC0E-4F6C-8505-526685A52735}" type="sibTrans" cxnId="{E041EB04-C040-4676-AE2C-3820B523EB97}">
      <dgm:prSet/>
      <dgm:spPr/>
      <dgm:t>
        <a:bodyPr/>
        <a:lstStyle/>
        <a:p>
          <a:endParaRPr lang="en-US"/>
        </a:p>
      </dgm:t>
    </dgm:pt>
    <dgm:pt modelId="{A7AF34B3-E548-4161-88C1-D1373CD5DCDF}">
      <dgm:prSet/>
      <dgm:spPr/>
      <dgm:t>
        <a:bodyPr/>
        <a:lstStyle/>
        <a:p>
          <a:r>
            <a:rPr lang="en-GB"/>
            <a:t>Adverb – a </a:t>
          </a:r>
          <a:r>
            <a:rPr lang="en-GB" b="1"/>
            <a:t>describing</a:t>
          </a:r>
          <a:r>
            <a:rPr lang="en-GB"/>
            <a:t> word for </a:t>
          </a:r>
          <a:r>
            <a:rPr lang="en-GB" u="sng"/>
            <a:t>verbs</a:t>
          </a:r>
          <a:endParaRPr lang="en-US"/>
        </a:p>
      </dgm:t>
    </dgm:pt>
    <dgm:pt modelId="{65AD0EF2-8E41-4376-99B1-F70DB67635B1}" type="parTrans" cxnId="{CA12D7B7-905A-4C07-BECF-FB104AD0616F}">
      <dgm:prSet/>
      <dgm:spPr/>
      <dgm:t>
        <a:bodyPr/>
        <a:lstStyle/>
        <a:p>
          <a:endParaRPr lang="en-US"/>
        </a:p>
      </dgm:t>
    </dgm:pt>
    <dgm:pt modelId="{ACB3EE03-5925-4314-B3DB-DEBE68E28D30}" type="sibTrans" cxnId="{CA12D7B7-905A-4C07-BECF-FB104AD0616F}">
      <dgm:prSet/>
      <dgm:spPr/>
      <dgm:t>
        <a:bodyPr/>
        <a:lstStyle/>
        <a:p>
          <a:endParaRPr lang="en-US"/>
        </a:p>
      </dgm:t>
    </dgm:pt>
    <dgm:pt modelId="{597E9448-EE55-4B5C-9928-7C46C33C62BB}">
      <dgm:prSet/>
      <dgm:spPr/>
      <dgm:t>
        <a:bodyPr/>
        <a:lstStyle/>
        <a:p>
          <a:r>
            <a:rPr lang="en-GB"/>
            <a:t>Preposition – words which describe the </a:t>
          </a:r>
          <a:r>
            <a:rPr lang="en-GB" b="1"/>
            <a:t>position</a:t>
          </a:r>
          <a:r>
            <a:rPr lang="en-GB"/>
            <a:t> and </a:t>
          </a:r>
          <a:r>
            <a:rPr lang="en-GB" b="1"/>
            <a:t>movement </a:t>
          </a:r>
          <a:r>
            <a:rPr lang="en-GB"/>
            <a:t>of Nouns </a:t>
          </a:r>
          <a:endParaRPr lang="en-US"/>
        </a:p>
      </dgm:t>
    </dgm:pt>
    <dgm:pt modelId="{4C1FEFAF-496E-4305-BC31-1FE84D4BB8A2}" type="parTrans" cxnId="{0EF2F340-FFDF-4DD8-8FE5-E37AC210DD06}">
      <dgm:prSet/>
      <dgm:spPr/>
      <dgm:t>
        <a:bodyPr/>
        <a:lstStyle/>
        <a:p>
          <a:endParaRPr lang="en-US"/>
        </a:p>
      </dgm:t>
    </dgm:pt>
    <dgm:pt modelId="{70B6AB87-73AA-4F06-BD5F-1E78FD027F5E}" type="sibTrans" cxnId="{0EF2F340-FFDF-4DD8-8FE5-E37AC210DD06}">
      <dgm:prSet/>
      <dgm:spPr/>
      <dgm:t>
        <a:bodyPr/>
        <a:lstStyle/>
        <a:p>
          <a:endParaRPr lang="en-US"/>
        </a:p>
      </dgm:t>
    </dgm:pt>
    <dgm:pt modelId="{07344BCB-6DB7-4980-93C9-9AFB15947AAD}" type="pres">
      <dgm:prSet presAssocID="{92B9387F-F27B-4586-B265-61260044C162}" presName="linear" presStyleCnt="0">
        <dgm:presLayoutVars>
          <dgm:animLvl val="lvl"/>
          <dgm:resizeHandles val="exact"/>
        </dgm:presLayoutVars>
      </dgm:prSet>
      <dgm:spPr/>
    </dgm:pt>
    <dgm:pt modelId="{1089EEE5-993A-412C-A110-E5455449E5E2}" type="pres">
      <dgm:prSet presAssocID="{F411216C-D03A-47A3-9698-AE1F4CA0CFD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1BCCCCA-0F87-4353-8629-FBF46A543799}" type="pres">
      <dgm:prSet presAssocID="{70F8AD0D-BDCA-4510-A380-040D4CCDE54D}" presName="spacer" presStyleCnt="0"/>
      <dgm:spPr/>
    </dgm:pt>
    <dgm:pt modelId="{4BB6ADA0-F25F-4B8A-BF04-FE0034E5D508}" type="pres">
      <dgm:prSet presAssocID="{EC58F115-EF75-4FC8-A5C3-C5230B05EF9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7E093B8-2A6D-404B-9474-050E743E379B}" type="pres">
      <dgm:prSet presAssocID="{6FA3181C-0BBD-4C27-BCBE-F0528241BA32}" presName="spacer" presStyleCnt="0"/>
      <dgm:spPr/>
    </dgm:pt>
    <dgm:pt modelId="{37AD3296-6127-4C39-B18B-8DA95351B50B}" type="pres">
      <dgm:prSet presAssocID="{C1DCC268-6B52-4B0D-BB4D-35DA41BC469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8C26F24-45CE-4284-BC35-C731D9C7FF4C}" type="pres">
      <dgm:prSet presAssocID="{23408CB8-91F6-45E9-AEA9-61E021BC9DA7}" presName="spacer" presStyleCnt="0"/>
      <dgm:spPr/>
    </dgm:pt>
    <dgm:pt modelId="{D1844CBE-DFF2-4ADC-99D1-3AFFC6F205DC}" type="pres">
      <dgm:prSet presAssocID="{7F7458F9-0563-40B6-AD52-B5BC6C8F842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0674B3E-3036-469F-9628-4328217F6383}" type="pres">
      <dgm:prSet presAssocID="{010E3596-FC0E-4F6C-8505-526685A52735}" presName="spacer" presStyleCnt="0"/>
      <dgm:spPr/>
    </dgm:pt>
    <dgm:pt modelId="{0FA12202-BE8F-44AC-81D3-EB5663F9D080}" type="pres">
      <dgm:prSet presAssocID="{A7AF34B3-E548-4161-88C1-D1373CD5DCD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259BC08-AB3A-4E80-A16D-F5DE4D0AFEB9}" type="pres">
      <dgm:prSet presAssocID="{ACB3EE03-5925-4314-B3DB-DEBE68E28D30}" presName="spacer" presStyleCnt="0"/>
      <dgm:spPr/>
    </dgm:pt>
    <dgm:pt modelId="{DB7D283E-9F9D-48F5-9AB5-6A567D630AD5}" type="pres">
      <dgm:prSet presAssocID="{597E9448-EE55-4B5C-9928-7C46C33C62B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041EB04-C040-4676-AE2C-3820B523EB97}" srcId="{92B9387F-F27B-4586-B265-61260044C162}" destId="{7F7458F9-0563-40B6-AD52-B5BC6C8F8428}" srcOrd="3" destOrd="0" parTransId="{5F0D1BDC-C706-469C-98E0-2ED092DDB045}" sibTransId="{010E3596-FC0E-4F6C-8505-526685A52735}"/>
    <dgm:cxn modelId="{89005210-E72D-4FB7-82C5-8F1C669BBD67}" srcId="{92B9387F-F27B-4586-B265-61260044C162}" destId="{EC58F115-EF75-4FC8-A5C3-C5230B05EF90}" srcOrd="1" destOrd="0" parTransId="{769B2BF7-4611-41B1-9EB1-64F7A64F9566}" sibTransId="{6FA3181C-0BBD-4C27-BCBE-F0528241BA32}"/>
    <dgm:cxn modelId="{2F52C625-EEAB-49AB-95DD-D97DC3510852}" type="presOf" srcId="{7F7458F9-0563-40B6-AD52-B5BC6C8F8428}" destId="{D1844CBE-DFF2-4ADC-99D1-3AFFC6F205DC}" srcOrd="0" destOrd="0" presId="urn:microsoft.com/office/officeart/2005/8/layout/vList2"/>
    <dgm:cxn modelId="{0EF2F340-FFDF-4DD8-8FE5-E37AC210DD06}" srcId="{92B9387F-F27B-4586-B265-61260044C162}" destId="{597E9448-EE55-4B5C-9928-7C46C33C62BB}" srcOrd="5" destOrd="0" parTransId="{4C1FEFAF-496E-4305-BC31-1FE84D4BB8A2}" sibTransId="{70B6AB87-73AA-4F06-BD5F-1E78FD027F5E}"/>
    <dgm:cxn modelId="{023B5945-AC48-4B3B-806B-AAA08E49FF33}" srcId="{92B9387F-F27B-4586-B265-61260044C162}" destId="{F411216C-D03A-47A3-9698-AE1F4CA0CFD4}" srcOrd="0" destOrd="0" parTransId="{F9F76B01-06E1-4955-848F-FC8AE0CEAE73}" sibTransId="{70F8AD0D-BDCA-4510-A380-040D4CCDE54D}"/>
    <dgm:cxn modelId="{A1407B48-E146-455A-BA41-4B2AB052E605}" type="presOf" srcId="{597E9448-EE55-4B5C-9928-7C46C33C62BB}" destId="{DB7D283E-9F9D-48F5-9AB5-6A567D630AD5}" srcOrd="0" destOrd="0" presId="urn:microsoft.com/office/officeart/2005/8/layout/vList2"/>
    <dgm:cxn modelId="{E148FC96-DE96-431B-908C-F781375DC17D}" srcId="{92B9387F-F27B-4586-B265-61260044C162}" destId="{C1DCC268-6B52-4B0D-BB4D-35DA41BC4692}" srcOrd="2" destOrd="0" parTransId="{7E0B3794-20E5-4266-BBDB-30FCFDB80224}" sibTransId="{23408CB8-91F6-45E9-AEA9-61E021BC9DA7}"/>
    <dgm:cxn modelId="{CA12D7B7-905A-4C07-BECF-FB104AD0616F}" srcId="{92B9387F-F27B-4586-B265-61260044C162}" destId="{A7AF34B3-E548-4161-88C1-D1373CD5DCDF}" srcOrd="4" destOrd="0" parTransId="{65AD0EF2-8E41-4376-99B1-F70DB67635B1}" sibTransId="{ACB3EE03-5925-4314-B3DB-DEBE68E28D30}"/>
    <dgm:cxn modelId="{57661AC7-4822-4C17-95F3-965FDBF241A8}" type="presOf" srcId="{C1DCC268-6B52-4B0D-BB4D-35DA41BC4692}" destId="{37AD3296-6127-4C39-B18B-8DA95351B50B}" srcOrd="0" destOrd="0" presId="urn:microsoft.com/office/officeart/2005/8/layout/vList2"/>
    <dgm:cxn modelId="{F4C5B8D0-318B-4E6D-9268-5E3791A7E5B0}" type="presOf" srcId="{A7AF34B3-E548-4161-88C1-D1373CD5DCDF}" destId="{0FA12202-BE8F-44AC-81D3-EB5663F9D080}" srcOrd="0" destOrd="0" presId="urn:microsoft.com/office/officeart/2005/8/layout/vList2"/>
    <dgm:cxn modelId="{87CA43E0-09F8-4C21-B8D2-CB2E9AD3C00D}" type="presOf" srcId="{92B9387F-F27B-4586-B265-61260044C162}" destId="{07344BCB-6DB7-4980-93C9-9AFB15947AAD}" srcOrd="0" destOrd="0" presId="urn:microsoft.com/office/officeart/2005/8/layout/vList2"/>
    <dgm:cxn modelId="{5B9C94E3-A09A-4FE8-BDEC-1E6924F0033C}" type="presOf" srcId="{F411216C-D03A-47A3-9698-AE1F4CA0CFD4}" destId="{1089EEE5-993A-412C-A110-E5455449E5E2}" srcOrd="0" destOrd="0" presId="urn:microsoft.com/office/officeart/2005/8/layout/vList2"/>
    <dgm:cxn modelId="{17534FFC-50DC-4885-A618-4CB3FE70B8A6}" type="presOf" srcId="{EC58F115-EF75-4FC8-A5C3-C5230B05EF90}" destId="{4BB6ADA0-F25F-4B8A-BF04-FE0034E5D508}" srcOrd="0" destOrd="0" presId="urn:microsoft.com/office/officeart/2005/8/layout/vList2"/>
    <dgm:cxn modelId="{581D14F6-0F69-46F4-92EA-6CE47B4B7910}" type="presParOf" srcId="{07344BCB-6DB7-4980-93C9-9AFB15947AAD}" destId="{1089EEE5-993A-412C-A110-E5455449E5E2}" srcOrd="0" destOrd="0" presId="urn:microsoft.com/office/officeart/2005/8/layout/vList2"/>
    <dgm:cxn modelId="{6CB85085-3F8A-43FB-85E2-54CB7DA0DB82}" type="presParOf" srcId="{07344BCB-6DB7-4980-93C9-9AFB15947AAD}" destId="{D1BCCCCA-0F87-4353-8629-FBF46A543799}" srcOrd="1" destOrd="0" presId="urn:microsoft.com/office/officeart/2005/8/layout/vList2"/>
    <dgm:cxn modelId="{FE6C8E46-0E91-4524-AFB0-A143DCA95CD5}" type="presParOf" srcId="{07344BCB-6DB7-4980-93C9-9AFB15947AAD}" destId="{4BB6ADA0-F25F-4B8A-BF04-FE0034E5D508}" srcOrd="2" destOrd="0" presId="urn:microsoft.com/office/officeart/2005/8/layout/vList2"/>
    <dgm:cxn modelId="{804D44E0-5837-4731-AC49-92738D5AD029}" type="presParOf" srcId="{07344BCB-6DB7-4980-93C9-9AFB15947AAD}" destId="{47E093B8-2A6D-404B-9474-050E743E379B}" srcOrd="3" destOrd="0" presId="urn:microsoft.com/office/officeart/2005/8/layout/vList2"/>
    <dgm:cxn modelId="{E7506EC3-45DB-4CD3-AD4C-6890896DF8B5}" type="presParOf" srcId="{07344BCB-6DB7-4980-93C9-9AFB15947AAD}" destId="{37AD3296-6127-4C39-B18B-8DA95351B50B}" srcOrd="4" destOrd="0" presId="urn:microsoft.com/office/officeart/2005/8/layout/vList2"/>
    <dgm:cxn modelId="{95959CA4-C0CB-4E0B-A896-8D1CC34DF121}" type="presParOf" srcId="{07344BCB-6DB7-4980-93C9-9AFB15947AAD}" destId="{88C26F24-45CE-4284-BC35-C731D9C7FF4C}" srcOrd="5" destOrd="0" presId="urn:microsoft.com/office/officeart/2005/8/layout/vList2"/>
    <dgm:cxn modelId="{7F1A6D94-A402-4EEB-85A3-B11330FD4C6C}" type="presParOf" srcId="{07344BCB-6DB7-4980-93C9-9AFB15947AAD}" destId="{D1844CBE-DFF2-4ADC-99D1-3AFFC6F205DC}" srcOrd="6" destOrd="0" presId="urn:microsoft.com/office/officeart/2005/8/layout/vList2"/>
    <dgm:cxn modelId="{E3C35697-FD4B-4D8C-83A4-B5191BA55FAF}" type="presParOf" srcId="{07344BCB-6DB7-4980-93C9-9AFB15947AAD}" destId="{F0674B3E-3036-469F-9628-4328217F6383}" srcOrd="7" destOrd="0" presId="urn:microsoft.com/office/officeart/2005/8/layout/vList2"/>
    <dgm:cxn modelId="{985EB262-B3B2-428D-AD31-A6E3164493EC}" type="presParOf" srcId="{07344BCB-6DB7-4980-93C9-9AFB15947AAD}" destId="{0FA12202-BE8F-44AC-81D3-EB5663F9D080}" srcOrd="8" destOrd="0" presId="urn:microsoft.com/office/officeart/2005/8/layout/vList2"/>
    <dgm:cxn modelId="{A92E8400-BB3B-4EFE-937E-7EFCCF58BED8}" type="presParOf" srcId="{07344BCB-6DB7-4980-93C9-9AFB15947AAD}" destId="{0259BC08-AB3A-4E80-A16D-F5DE4D0AFEB9}" srcOrd="9" destOrd="0" presId="urn:microsoft.com/office/officeart/2005/8/layout/vList2"/>
    <dgm:cxn modelId="{C7B22C9D-2698-4AC8-9B1E-5DFB4B788D48}" type="presParOf" srcId="{07344BCB-6DB7-4980-93C9-9AFB15947AAD}" destId="{DB7D283E-9F9D-48F5-9AB5-6A567D630AD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68CA3-9116-4C2E-8069-A8557EADA60D}">
      <dsp:nvSpPr>
        <dsp:cNvPr id="0" name=""/>
        <dsp:cNvSpPr/>
      </dsp:nvSpPr>
      <dsp:spPr>
        <a:xfrm>
          <a:off x="0" y="337043"/>
          <a:ext cx="6245265" cy="11272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>
              <a:latin typeface="Calibri Light" panose="020F0302020204030204"/>
            </a:rPr>
            <a:t>Define Sentences</a:t>
          </a:r>
          <a:endParaRPr lang="en-GB" sz="4700" kern="1200"/>
        </a:p>
      </dsp:txBody>
      <dsp:txXfrm>
        <a:off x="55030" y="392073"/>
        <a:ext cx="6135205" cy="1017235"/>
      </dsp:txXfrm>
    </dsp:sp>
    <dsp:sp modelId="{6F422A05-A334-4BBB-B7E5-A9ADBD55AA76}">
      <dsp:nvSpPr>
        <dsp:cNvPr id="0" name=""/>
        <dsp:cNvSpPr/>
      </dsp:nvSpPr>
      <dsp:spPr>
        <a:xfrm>
          <a:off x="0" y="1599698"/>
          <a:ext cx="6245265" cy="112729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>
              <a:latin typeface="Calibri Light" panose="020F0302020204030204"/>
            </a:rPr>
            <a:t>ID Parts of Speech </a:t>
          </a:r>
        </a:p>
      </dsp:txBody>
      <dsp:txXfrm>
        <a:off x="55030" y="1654728"/>
        <a:ext cx="6135205" cy="1017235"/>
      </dsp:txXfrm>
    </dsp:sp>
    <dsp:sp modelId="{420B002F-D635-4250-943B-B54DECE7179F}">
      <dsp:nvSpPr>
        <dsp:cNvPr id="0" name=""/>
        <dsp:cNvSpPr/>
      </dsp:nvSpPr>
      <dsp:spPr>
        <a:xfrm>
          <a:off x="0" y="2862353"/>
          <a:ext cx="6245265" cy="112729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Most common mistakes</a:t>
          </a:r>
          <a:endParaRPr lang="en-US" sz="4700" kern="1200"/>
        </a:p>
      </dsp:txBody>
      <dsp:txXfrm>
        <a:off x="55030" y="2917383"/>
        <a:ext cx="6135205" cy="1017235"/>
      </dsp:txXfrm>
    </dsp:sp>
    <dsp:sp modelId="{0FB9317B-4763-453B-91E7-88E29FAC2F5B}">
      <dsp:nvSpPr>
        <dsp:cNvPr id="0" name=""/>
        <dsp:cNvSpPr/>
      </dsp:nvSpPr>
      <dsp:spPr>
        <a:xfrm>
          <a:off x="0" y="4125008"/>
          <a:ext cx="6245265" cy="112729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>
              <a:latin typeface="Calibri Light" panose="020F0302020204030204"/>
            </a:rPr>
            <a:t>Correct common errors</a:t>
          </a:r>
          <a:r>
            <a:rPr lang="en-GB" sz="4700" kern="1200"/>
            <a:t> </a:t>
          </a:r>
          <a:endParaRPr lang="en-US" sz="4700" kern="1200"/>
        </a:p>
      </dsp:txBody>
      <dsp:txXfrm>
        <a:off x="55030" y="4180038"/>
        <a:ext cx="6135205" cy="10172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6C1D5-E24F-4D50-841B-0FA4236B451F}">
      <dsp:nvSpPr>
        <dsp:cNvPr id="0" name=""/>
        <dsp:cNvSpPr/>
      </dsp:nvSpPr>
      <dsp:spPr>
        <a:xfrm>
          <a:off x="0" y="498653"/>
          <a:ext cx="6263640" cy="8154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Representing a complete thought</a:t>
          </a:r>
          <a:endParaRPr lang="en-US" sz="3400" kern="1200"/>
        </a:p>
      </dsp:txBody>
      <dsp:txXfrm>
        <a:off x="39809" y="538462"/>
        <a:ext cx="6184022" cy="735872"/>
      </dsp:txXfrm>
    </dsp:sp>
    <dsp:sp modelId="{953BC2F6-30B6-4D9B-867F-6AC2FA3D7E59}">
      <dsp:nvSpPr>
        <dsp:cNvPr id="0" name=""/>
        <dsp:cNvSpPr/>
      </dsp:nvSpPr>
      <dsp:spPr>
        <a:xfrm>
          <a:off x="0" y="1412063"/>
          <a:ext cx="6263640" cy="81549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Containing a Subject and a Verb</a:t>
          </a:r>
          <a:endParaRPr lang="en-US" sz="3400" kern="1200"/>
        </a:p>
      </dsp:txBody>
      <dsp:txXfrm>
        <a:off x="39809" y="1451872"/>
        <a:ext cx="6184022" cy="735872"/>
      </dsp:txXfrm>
    </dsp:sp>
    <dsp:sp modelId="{F3D8D181-6228-4BFE-B4AB-52F9C8D67BC7}">
      <dsp:nvSpPr>
        <dsp:cNvPr id="0" name=""/>
        <dsp:cNvSpPr/>
      </dsp:nvSpPr>
      <dsp:spPr>
        <a:xfrm>
          <a:off x="0" y="2325473"/>
          <a:ext cx="6263640" cy="81549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Conveying a:</a:t>
          </a:r>
          <a:endParaRPr lang="en-US" sz="3400" kern="1200"/>
        </a:p>
      </dsp:txBody>
      <dsp:txXfrm>
        <a:off x="39809" y="2365282"/>
        <a:ext cx="6184022" cy="735872"/>
      </dsp:txXfrm>
    </dsp:sp>
    <dsp:sp modelId="{E4385AA3-0664-4E9C-BF79-D3227389E560}">
      <dsp:nvSpPr>
        <dsp:cNvPr id="0" name=""/>
        <dsp:cNvSpPr/>
      </dsp:nvSpPr>
      <dsp:spPr>
        <a:xfrm>
          <a:off x="0" y="3140964"/>
          <a:ext cx="6263640" cy="1865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43180" rIns="241808" bIns="4318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Statement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Question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Exclamation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Command</a:t>
          </a:r>
          <a:endParaRPr lang="en-US" sz="2700" kern="1200"/>
        </a:p>
      </dsp:txBody>
      <dsp:txXfrm>
        <a:off x="0" y="3140964"/>
        <a:ext cx="6263640" cy="1865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89EEE5-993A-412C-A110-E5455449E5E2}">
      <dsp:nvSpPr>
        <dsp:cNvPr id="0" name=""/>
        <dsp:cNvSpPr/>
      </dsp:nvSpPr>
      <dsp:spPr>
        <a:xfrm>
          <a:off x="0" y="98459"/>
          <a:ext cx="6263640" cy="8342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Verb – </a:t>
          </a:r>
          <a:r>
            <a:rPr lang="en-GB" sz="2100" b="1" kern="1200"/>
            <a:t>doing / being</a:t>
          </a:r>
          <a:r>
            <a:rPr lang="en-GB" sz="2100" kern="1200"/>
            <a:t> word</a:t>
          </a:r>
          <a:endParaRPr lang="en-US" sz="2100" kern="1200"/>
        </a:p>
      </dsp:txBody>
      <dsp:txXfrm>
        <a:off x="40724" y="139183"/>
        <a:ext cx="6182192" cy="752780"/>
      </dsp:txXfrm>
    </dsp:sp>
    <dsp:sp modelId="{4BB6ADA0-F25F-4B8A-BF04-FE0034E5D508}">
      <dsp:nvSpPr>
        <dsp:cNvPr id="0" name=""/>
        <dsp:cNvSpPr/>
      </dsp:nvSpPr>
      <dsp:spPr>
        <a:xfrm>
          <a:off x="0" y="993167"/>
          <a:ext cx="6263640" cy="834228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Noun – </a:t>
          </a:r>
          <a:r>
            <a:rPr lang="en-GB" sz="2100" b="1" kern="1200"/>
            <a:t>object / thing </a:t>
          </a:r>
          <a:endParaRPr lang="en-US" sz="2100" kern="1200"/>
        </a:p>
      </dsp:txBody>
      <dsp:txXfrm>
        <a:off x="40724" y="1033891"/>
        <a:ext cx="6182192" cy="752780"/>
      </dsp:txXfrm>
    </dsp:sp>
    <dsp:sp modelId="{37AD3296-6127-4C39-B18B-8DA95351B50B}">
      <dsp:nvSpPr>
        <dsp:cNvPr id="0" name=""/>
        <dsp:cNvSpPr/>
      </dsp:nvSpPr>
      <dsp:spPr>
        <a:xfrm>
          <a:off x="0" y="1887875"/>
          <a:ext cx="6263640" cy="834228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Pronoun – used in the </a:t>
          </a:r>
          <a:r>
            <a:rPr lang="en-GB" sz="2100" b="1" kern="1200"/>
            <a:t>place</a:t>
          </a:r>
          <a:r>
            <a:rPr lang="en-GB" sz="2100" kern="1200"/>
            <a:t> of a noun </a:t>
          </a:r>
          <a:endParaRPr lang="en-US" sz="2100" kern="1200"/>
        </a:p>
      </dsp:txBody>
      <dsp:txXfrm>
        <a:off x="40724" y="1928599"/>
        <a:ext cx="6182192" cy="752780"/>
      </dsp:txXfrm>
    </dsp:sp>
    <dsp:sp modelId="{D1844CBE-DFF2-4ADC-99D1-3AFFC6F205DC}">
      <dsp:nvSpPr>
        <dsp:cNvPr id="0" name=""/>
        <dsp:cNvSpPr/>
      </dsp:nvSpPr>
      <dsp:spPr>
        <a:xfrm>
          <a:off x="0" y="2782584"/>
          <a:ext cx="6263640" cy="834228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Adjective – a </a:t>
          </a:r>
          <a:r>
            <a:rPr lang="en-GB" sz="2100" b="1" kern="1200"/>
            <a:t>describing</a:t>
          </a:r>
          <a:r>
            <a:rPr lang="en-GB" sz="2100" kern="1200"/>
            <a:t> word for </a:t>
          </a:r>
          <a:r>
            <a:rPr lang="en-GB" sz="2100" u="sng" kern="1200"/>
            <a:t>nouns</a:t>
          </a:r>
          <a:endParaRPr lang="en-US" sz="2100" kern="1200"/>
        </a:p>
      </dsp:txBody>
      <dsp:txXfrm>
        <a:off x="40724" y="2823308"/>
        <a:ext cx="6182192" cy="752780"/>
      </dsp:txXfrm>
    </dsp:sp>
    <dsp:sp modelId="{0FA12202-BE8F-44AC-81D3-EB5663F9D080}">
      <dsp:nvSpPr>
        <dsp:cNvPr id="0" name=""/>
        <dsp:cNvSpPr/>
      </dsp:nvSpPr>
      <dsp:spPr>
        <a:xfrm>
          <a:off x="0" y="3677292"/>
          <a:ext cx="6263640" cy="834228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Adverb – a </a:t>
          </a:r>
          <a:r>
            <a:rPr lang="en-GB" sz="2100" b="1" kern="1200"/>
            <a:t>describing</a:t>
          </a:r>
          <a:r>
            <a:rPr lang="en-GB" sz="2100" kern="1200"/>
            <a:t> word for </a:t>
          </a:r>
          <a:r>
            <a:rPr lang="en-GB" sz="2100" u="sng" kern="1200"/>
            <a:t>verbs</a:t>
          </a:r>
          <a:endParaRPr lang="en-US" sz="2100" kern="1200"/>
        </a:p>
      </dsp:txBody>
      <dsp:txXfrm>
        <a:off x="40724" y="3718016"/>
        <a:ext cx="6182192" cy="752780"/>
      </dsp:txXfrm>
    </dsp:sp>
    <dsp:sp modelId="{DB7D283E-9F9D-48F5-9AB5-6A567D630AD5}">
      <dsp:nvSpPr>
        <dsp:cNvPr id="0" name=""/>
        <dsp:cNvSpPr/>
      </dsp:nvSpPr>
      <dsp:spPr>
        <a:xfrm>
          <a:off x="0" y="4572000"/>
          <a:ext cx="6263640" cy="83422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Preposition – words which describe the </a:t>
          </a:r>
          <a:r>
            <a:rPr lang="en-GB" sz="2100" b="1" kern="1200"/>
            <a:t>position</a:t>
          </a:r>
          <a:r>
            <a:rPr lang="en-GB" sz="2100" kern="1200"/>
            <a:t> and </a:t>
          </a:r>
          <a:r>
            <a:rPr lang="en-GB" sz="2100" b="1" kern="1200"/>
            <a:t>movement </a:t>
          </a:r>
          <a:r>
            <a:rPr lang="en-GB" sz="2100" kern="1200"/>
            <a:t>of Nouns </a:t>
          </a:r>
          <a:endParaRPr lang="en-US" sz="2100" kern="1200"/>
        </a:p>
      </dsp:txBody>
      <dsp:txXfrm>
        <a:off x="40724" y="4612724"/>
        <a:ext cx="6182192" cy="752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D83CFB-9F56-4EEF-8EF4-5FACB24CC09C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F01B6B-C580-4249-85D9-AAEA6CE8F2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38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Some of the slides include tasks for the students to complete.  Please pause after question / questions, to give the students time to complete the tasks. (Probably a good idea for lecturers to preview the slideshow before </a:t>
            </a:r>
            <a:r>
              <a:rPr lang="en-US"/>
              <a:t>showing students).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F01B6B-C580-4249-85D9-AAEA6CE8F28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354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audio" Target="../media/media3.m4a"/><Relationship Id="rId7" Type="http://schemas.openxmlformats.org/officeDocument/2006/relationships/diagramQuickStyle" Target="../diagrams/quickStyle2.xml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2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audio" Target="../media/media4.m4a"/><Relationship Id="rId7" Type="http://schemas.openxmlformats.org/officeDocument/2006/relationships/diagramQuickStyle" Target="../diagrams/quickStyle3.xml"/><Relationship Id="rId2" Type="http://schemas.microsoft.com/office/2007/relationships/media" Target="../media/media4.m4a"/><Relationship Id="rId1" Type="http://schemas.openxmlformats.org/officeDocument/2006/relationships/tags" Target="../tags/tag3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2.xml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4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5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6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7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8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9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2" Type="http://schemas.microsoft.com/office/2007/relationships/media" Target="../media/media11.m4a"/><Relationship Id="rId1" Type="http://schemas.openxmlformats.org/officeDocument/2006/relationships/tags" Target="../tags/tag10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2" Type="http://schemas.microsoft.com/office/2007/relationships/media" Target="../media/media12.m4a"/><Relationship Id="rId1" Type="http://schemas.openxmlformats.org/officeDocument/2006/relationships/tags" Target="../tags/tag11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2" Type="http://schemas.microsoft.com/office/2007/relationships/media" Target="../media/media13.m4a"/><Relationship Id="rId1" Type="http://schemas.openxmlformats.org/officeDocument/2006/relationships/tags" Target="../tags/tag12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2" Type="http://schemas.microsoft.com/office/2007/relationships/media" Target="../media/media14.m4a"/><Relationship Id="rId1" Type="http://schemas.openxmlformats.org/officeDocument/2006/relationships/tags" Target="../tags/tag13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5.m4a"/><Relationship Id="rId2" Type="http://schemas.microsoft.com/office/2007/relationships/media" Target="../media/media15.m4a"/><Relationship Id="rId1" Type="http://schemas.openxmlformats.org/officeDocument/2006/relationships/tags" Target="../tags/tag14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media16.m4a"/><Relationship Id="rId2" Type="http://schemas.microsoft.com/office/2007/relationships/media" Target="../media/media16.m4a"/><Relationship Id="rId1" Type="http://schemas.openxmlformats.org/officeDocument/2006/relationships/tags" Target="../tags/tag15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media17.m4a"/><Relationship Id="rId2" Type="http://schemas.microsoft.com/office/2007/relationships/media" Target="../media/media17.m4a"/><Relationship Id="rId1" Type="http://schemas.openxmlformats.org/officeDocument/2006/relationships/tags" Target="../tags/tag16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media18.m4a"/><Relationship Id="rId2" Type="http://schemas.microsoft.com/office/2007/relationships/media" Target="../media/media18.m4a"/><Relationship Id="rId1" Type="http://schemas.openxmlformats.org/officeDocument/2006/relationships/tags" Target="../tags/tag17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media19.m4a"/><Relationship Id="rId2" Type="http://schemas.microsoft.com/office/2007/relationships/media" Target="../media/media19.m4a"/><Relationship Id="rId1" Type="http://schemas.openxmlformats.org/officeDocument/2006/relationships/tags" Target="../tags/tag18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media20.m4a"/><Relationship Id="rId2" Type="http://schemas.microsoft.com/office/2007/relationships/media" Target="../media/media20.m4a"/><Relationship Id="rId1" Type="http://schemas.openxmlformats.org/officeDocument/2006/relationships/tags" Target="../tags/tag19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hyperlink" Target="https://www.plymouth.ac.uk/students-and-family/academic-word-list" TargetMode="External"/><Relationship Id="rId5" Type="http://schemas.openxmlformats.org/officeDocument/2006/relationships/hyperlink" Target="https://www.blinn.edu/writing-centers/pdfs/Sentence-Templates.pdf" TargetMode="External"/><Relationship Id="rId4" Type="http://schemas.openxmlformats.org/officeDocument/2006/relationships/hyperlink" Target="https://www.phrasebank.manchester.ac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Person writing on a notebook">
            <a:extLst>
              <a:ext uri="{FF2B5EF4-FFF2-40B4-BE49-F238E27FC236}">
                <a16:creationId xmlns:a16="http://schemas.microsoft.com/office/drawing/2014/main" id="{D419EE80-67FE-45BE-BB56-2EA46C2E41C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Writing and Improving Sentences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cs typeface="Calibri"/>
              </a:rPr>
              <a:t>LCLM4001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FC3DA3B-1F25-4912-886D-D2EB9A57945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9595"/>
    </mc:Choice>
    <mc:Fallback xmlns="">
      <p:transition spd="slow" advTm="95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8D488-741E-4949-BD7B-8DE9F4EED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18" y="644976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>
                <a:cs typeface="Calibri Light"/>
              </a:rPr>
              <a:t>Aims </a:t>
            </a:r>
            <a:endParaRPr lang="en-GB" sz="80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54586C-1A61-488D-AD40-9AF121A020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109242"/>
              </p:ext>
            </p:extLst>
          </p:nvPr>
        </p:nvGraphicFramePr>
        <p:xfrm>
          <a:off x="5093594" y="637506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8134838-AE6F-44FB-8BD1-21D441B208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839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19"/>
    </mc:Choice>
    <mc:Fallback xmlns="">
      <p:transition spd="slow" advTm="30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268CA3-9116-4C2E-8069-A8557EADA6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52268CA3-9116-4C2E-8069-A8557EADA6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52268CA3-9116-4C2E-8069-A8557EADA6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422A05-A334-4BBB-B7E5-A9ADBD55AA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6F422A05-A334-4BBB-B7E5-A9ADBD55AA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6F422A05-A334-4BBB-B7E5-A9ADBD55AA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0B002F-D635-4250-943B-B54DECE71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420B002F-D635-4250-943B-B54DECE71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420B002F-D635-4250-943B-B54DECE71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B9317B-4763-453B-91E7-88E29FAC2F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0FB9317B-4763-453B-91E7-88E29FAC2F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0FB9317B-4763-453B-91E7-88E29FAC2F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42CD6-4358-4A84-B75E-7F3A5D8C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  <a:cs typeface="Calibri Light"/>
              </a:rPr>
              <a:t>Sentences – A group of words: </a:t>
            </a:r>
            <a:endParaRPr lang="en-GB" sz="60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EF386E-14BA-49ED-A33F-2812E3FA5E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15077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A0733A3-9421-40BE-A568-18F98758BFA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95793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08"/>
    </mc:Choice>
    <mc:Fallback xmlns="">
      <p:transition spd="slow" advTm="31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A46C1D5-E24F-4D50-841B-0FA4236B45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4A46C1D5-E24F-4D50-841B-0FA4236B45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4A46C1D5-E24F-4D50-841B-0FA4236B45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53BC2F6-30B6-4D9B-867F-6AC2FA3D7E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953BC2F6-30B6-4D9B-867F-6AC2FA3D7E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953BC2F6-30B6-4D9B-867F-6AC2FA3D7E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3D8D181-6228-4BFE-B4AB-52F9C8D67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F3D8D181-6228-4BFE-B4AB-52F9C8D67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F3D8D181-6228-4BFE-B4AB-52F9C8D67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4385AA3-0664-4E9C-BF79-D3227389E5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E4385AA3-0664-4E9C-BF79-D3227389E5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E4385AA3-0664-4E9C-BF79-D3227389E5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B9C256-FAD6-420B-81CE-6497B04D2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  <a:cs typeface="Calibri Light"/>
              </a:rPr>
              <a:t>Parts of Speech</a:t>
            </a:r>
            <a:endParaRPr lang="en-GB" sz="60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60C6A5-B781-4D19-9D9F-AC15A5BE6B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41184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A480642-C19C-4F15-9F39-24090C2594A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07550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41"/>
    </mc:Choice>
    <mc:Fallback xmlns="">
      <p:transition spd="slow" advTm="78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089EEE5-993A-412C-A110-E5455449E5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1089EEE5-993A-412C-A110-E5455449E5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1089EEE5-993A-412C-A110-E5455449E5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BB6ADA0-F25F-4B8A-BF04-FE0034E5D5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4BB6ADA0-F25F-4B8A-BF04-FE0034E5D5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4BB6ADA0-F25F-4B8A-BF04-FE0034E5D5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7AD3296-6127-4C39-B18B-8DA95351B5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37AD3296-6127-4C39-B18B-8DA95351B5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37AD3296-6127-4C39-B18B-8DA95351B5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844CBE-DFF2-4ADC-99D1-3AFFC6F205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D1844CBE-DFF2-4ADC-99D1-3AFFC6F205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D1844CBE-DFF2-4ADC-99D1-3AFFC6F205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A12202-BE8F-44AC-81D3-EB5663F9D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0FA12202-BE8F-44AC-81D3-EB5663F9D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0FA12202-BE8F-44AC-81D3-EB5663F9D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7D283E-9F9D-48F5-9AB5-6A567D630A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graphicEl>
                                              <a:dgm id="{DB7D283E-9F9D-48F5-9AB5-6A567D630A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graphicEl>
                                              <a:dgm id="{DB7D283E-9F9D-48F5-9AB5-6A567D630A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DCE96-FE29-458A-8B52-C934C5E53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Identify the Verbs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8A1DD-5DF0-4355-AEAD-262BA8DB5B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0" y="1555038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She studies in the library.</a:t>
            </a:r>
          </a:p>
          <a:p>
            <a:r>
              <a:rPr lang="en-GB" dirty="0">
                <a:cs typeface="Calibri"/>
              </a:rPr>
              <a:t>The students attended the class.</a:t>
            </a:r>
          </a:p>
          <a:p>
            <a:r>
              <a:rPr lang="en-GB" dirty="0">
                <a:cs typeface="Calibri"/>
              </a:rPr>
              <a:t>The secretary answered the telephone.  </a:t>
            </a:r>
          </a:p>
          <a:p>
            <a:r>
              <a:rPr lang="en-GB" dirty="0">
                <a:cs typeface="Calibri"/>
              </a:rPr>
              <a:t>They submitted their essays on time.</a:t>
            </a:r>
          </a:p>
          <a:p>
            <a:r>
              <a:rPr lang="en-GB" dirty="0">
                <a:cs typeface="Calibri"/>
              </a:rPr>
              <a:t>He completed his education in 2020. 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A062A8-C2F4-4ED5-91E6-2F505641C4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19665" y="1555038"/>
            <a:ext cx="563413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She 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studies</a:t>
            </a:r>
            <a:r>
              <a:rPr lang="en-GB" dirty="0">
                <a:ea typeface="+mn-lt"/>
                <a:cs typeface="+mn-lt"/>
              </a:rPr>
              <a:t> in the library.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 students 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attended </a:t>
            </a:r>
            <a:r>
              <a:rPr lang="en-GB" dirty="0">
                <a:ea typeface="+mn-lt"/>
                <a:cs typeface="+mn-lt"/>
              </a:rPr>
              <a:t>the class.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 secretary 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answered</a:t>
            </a:r>
            <a:r>
              <a:rPr lang="en-GB" dirty="0">
                <a:ea typeface="+mn-lt"/>
                <a:cs typeface="+mn-lt"/>
              </a:rPr>
              <a:t> the telephone. 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They 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submitted</a:t>
            </a:r>
            <a:r>
              <a:rPr lang="en-GB" dirty="0">
                <a:ea typeface="+mn-lt"/>
                <a:cs typeface="+mn-lt"/>
              </a:rPr>
              <a:t> their essays on time.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He 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completed</a:t>
            </a:r>
            <a:r>
              <a:rPr lang="en-GB" dirty="0">
                <a:ea typeface="+mn-lt"/>
                <a:cs typeface="+mn-lt"/>
              </a:rPr>
              <a:t> his education in 2020. 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2C18BA2-17D5-4467-9BD9-7D47D2120A9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4801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649"/>
    </mc:Choice>
    <mc:Fallback xmlns="">
      <p:transition spd="slow" advTm="82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DCE96-FE29-458A-8B52-C934C5E53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Identify the Nouns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8A1DD-5DF0-4355-AEAD-262BA8DB5B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Imran lives in Paris.</a:t>
            </a:r>
          </a:p>
          <a:p>
            <a:r>
              <a:rPr lang="en-GB" dirty="0">
                <a:cs typeface="Calibri"/>
              </a:rPr>
              <a:t>I bought a new car last year.  </a:t>
            </a:r>
          </a:p>
          <a:p>
            <a:r>
              <a:rPr lang="en-GB" dirty="0">
                <a:cs typeface="Calibri"/>
              </a:rPr>
              <a:t>He loves cats but he hates dogs. </a:t>
            </a:r>
          </a:p>
          <a:p>
            <a:r>
              <a:rPr lang="en-GB" dirty="0">
                <a:cs typeface="Calibri"/>
              </a:rPr>
              <a:t>We enjoy swimming after breakfast.</a:t>
            </a:r>
          </a:p>
          <a:p>
            <a:r>
              <a:rPr lang="en-GB" dirty="0">
                <a:cs typeface="Calibri"/>
              </a:rPr>
              <a:t>The company has over 2000 employees. 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6A31AD-54D0-4EDE-950B-1E9487F8BB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FF67282-8212-4D32-8D7C-4E298C50DC7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15179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001"/>
    </mc:Choice>
    <mc:Fallback xmlns="">
      <p:transition spd="slow" advTm="660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4C01F-1769-4FC2-A8B3-84184E58E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Identify Pronouns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5B0FB-645C-48B8-9F15-BF8C088C4E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They are good at studying.</a:t>
            </a:r>
          </a:p>
          <a:p>
            <a:r>
              <a:rPr lang="en-GB" dirty="0">
                <a:cs typeface="Calibri"/>
              </a:rPr>
              <a:t>I work better when the children are in bed. </a:t>
            </a:r>
          </a:p>
          <a:p>
            <a:r>
              <a:rPr lang="en-GB" dirty="0">
                <a:cs typeface="Calibri"/>
              </a:rPr>
              <a:t>He claimed that profits had risen quickly last year.</a:t>
            </a:r>
          </a:p>
          <a:p>
            <a:r>
              <a:rPr lang="en-GB" dirty="0">
                <a:cs typeface="Calibri"/>
              </a:rPr>
              <a:t>What do you think?  </a:t>
            </a:r>
          </a:p>
          <a:p>
            <a:r>
              <a:rPr lang="en-GB" dirty="0">
                <a:cs typeface="Calibri"/>
              </a:rPr>
              <a:t>He looked at himself in the mirror.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DDB962-67DB-4F70-ADA9-11F858C026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They </a:t>
            </a:r>
            <a:r>
              <a:rPr lang="en-GB" dirty="0">
                <a:ea typeface="+mn-lt"/>
                <a:cs typeface="+mn-lt"/>
              </a:rPr>
              <a:t>are good at studying.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GB" dirty="0">
                <a:ea typeface="+mn-lt"/>
                <a:cs typeface="+mn-lt"/>
              </a:rPr>
              <a:t> work better when the children are in bed.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He</a:t>
            </a:r>
            <a:r>
              <a:rPr lang="en-GB" dirty="0">
                <a:ea typeface="+mn-lt"/>
                <a:cs typeface="+mn-lt"/>
              </a:rPr>
              <a:t> claimed that profits had risen quickly last year.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What do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you </a:t>
            </a:r>
            <a:r>
              <a:rPr lang="en-GB" dirty="0">
                <a:ea typeface="+mn-lt"/>
                <a:cs typeface="+mn-lt"/>
              </a:rPr>
              <a:t>think? 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He </a:t>
            </a:r>
            <a:r>
              <a:rPr lang="en-GB" dirty="0">
                <a:ea typeface="+mn-lt"/>
                <a:cs typeface="+mn-lt"/>
              </a:rPr>
              <a:t>looked at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himself </a:t>
            </a:r>
            <a:r>
              <a:rPr lang="en-GB" dirty="0">
                <a:ea typeface="+mn-lt"/>
                <a:cs typeface="+mn-lt"/>
              </a:rPr>
              <a:t>in the mirror.</a:t>
            </a: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58AC337-D04C-44F0-B0F3-01FB23D5723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80401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891"/>
    </mc:Choice>
    <mc:Fallback xmlns="">
      <p:transition spd="slow" advTm="618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5C8A9-D6B3-40EB-A46C-4974C9D35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Identify the Adjectives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5C136-B691-4EE4-97A1-A18CE021C1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They live in a beautiful house.</a:t>
            </a:r>
          </a:p>
          <a:p>
            <a:r>
              <a:rPr lang="en-GB" dirty="0">
                <a:cs typeface="Calibri"/>
              </a:rPr>
              <a:t>She is the smartest student in the class.</a:t>
            </a:r>
          </a:p>
          <a:p>
            <a:r>
              <a:rPr lang="en-GB" dirty="0">
                <a:cs typeface="Calibri"/>
              </a:rPr>
              <a:t>London is a busy city. </a:t>
            </a:r>
          </a:p>
          <a:p>
            <a:r>
              <a:rPr lang="en-GB" dirty="0">
                <a:cs typeface="Calibri"/>
              </a:rPr>
              <a:t>He has an old, green, leather coat.</a:t>
            </a:r>
          </a:p>
          <a:p>
            <a:r>
              <a:rPr lang="en-GB" dirty="0">
                <a:cs typeface="Calibri"/>
              </a:rPr>
              <a:t>The assignment was difficult but interesting.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1C6420-890B-4558-9FB1-796BD991E6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They live in a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beautiful</a:t>
            </a:r>
            <a:r>
              <a:rPr lang="en-GB" dirty="0">
                <a:ea typeface="+mn-lt"/>
                <a:cs typeface="+mn-lt"/>
              </a:rPr>
              <a:t> house.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She is the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smartest </a:t>
            </a:r>
            <a:r>
              <a:rPr lang="en-GB" dirty="0">
                <a:ea typeface="+mn-lt"/>
                <a:cs typeface="+mn-lt"/>
              </a:rPr>
              <a:t>student in the class.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London is a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busy </a:t>
            </a:r>
            <a:r>
              <a:rPr lang="en-GB" dirty="0">
                <a:ea typeface="+mn-lt"/>
                <a:cs typeface="+mn-lt"/>
              </a:rPr>
              <a:t>city.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He has an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expensive, old, green</a:t>
            </a:r>
            <a:r>
              <a:rPr lang="en-GB" dirty="0">
                <a:ea typeface="+mn-lt"/>
                <a:cs typeface="+mn-lt"/>
              </a:rPr>
              <a:t>, coat.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 assignment was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difficult</a:t>
            </a:r>
            <a:r>
              <a:rPr lang="en-GB" dirty="0">
                <a:ea typeface="+mn-lt"/>
                <a:cs typeface="+mn-lt"/>
              </a:rPr>
              <a:t> but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interesting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7BE9FA7-90E8-44A3-9550-03753197747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8210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871"/>
    </mc:Choice>
    <mc:Fallback xmlns="">
      <p:transition spd="slow" advTm="598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5B5D0-778C-490E-8161-FB3FC36BB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Identify Adverbs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D8356-45E8-494E-BD4D-7DB70B487FC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She ran to work quickly. </a:t>
            </a:r>
          </a:p>
          <a:p>
            <a:r>
              <a:rPr lang="en-GB" dirty="0">
                <a:cs typeface="Calibri"/>
              </a:rPr>
              <a:t>He coughed loudly.</a:t>
            </a:r>
          </a:p>
          <a:p>
            <a:r>
              <a:rPr lang="en-GB" dirty="0">
                <a:cs typeface="Calibri"/>
              </a:rPr>
              <a:t>They studied well.</a:t>
            </a:r>
          </a:p>
          <a:p>
            <a:r>
              <a:rPr lang="en-GB" dirty="0">
                <a:cs typeface="Calibri"/>
              </a:rPr>
              <a:t>She plays the piano beautifully. </a:t>
            </a:r>
          </a:p>
          <a:p>
            <a:r>
              <a:rPr lang="en-GB" dirty="0">
                <a:cs typeface="Calibri"/>
              </a:rPr>
              <a:t>I will seriously consider your suggestion.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C97A12-00D2-4E3F-82E9-87781B77E6A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She ran to work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quickly</a:t>
            </a:r>
            <a:r>
              <a:rPr lang="en-GB" dirty="0">
                <a:ea typeface="+mn-lt"/>
                <a:cs typeface="+mn-lt"/>
              </a:rPr>
              <a:t>.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He coughed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loudly</a:t>
            </a:r>
            <a:r>
              <a:rPr lang="en-GB" dirty="0"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They studied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well</a:t>
            </a:r>
            <a:r>
              <a:rPr lang="en-GB" dirty="0"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She plays the piano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beautifully</a:t>
            </a:r>
            <a:r>
              <a:rPr lang="en-GB" dirty="0">
                <a:ea typeface="+mn-lt"/>
                <a:cs typeface="+mn-lt"/>
              </a:rPr>
              <a:t>.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I will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seriously</a:t>
            </a:r>
            <a:r>
              <a:rPr lang="en-GB" dirty="0">
                <a:ea typeface="+mn-lt"/>
                <a:cs typeface="+mn-lt"/>
              </a:rPr>
              <a:t> consider your suggestion.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AD9F9FB-F0AE-40DF-B52C-6DD26179B5B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77295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573"/>
    </mc:Choice>
    <mc:Fallback xmlns="">
      <p:transition spd="slow" advTm="565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5B5D0-778C-490E-8161-FB3FC36BB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Identify Prepositions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D8356-45E8-494E-BD4D-7DB70B487FC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 study on campus, in Birmingham.</a:t>
            </a:r>
            <a:endParaRPr lang="en-US" dirty="0"/>
          </a:p>
          <a:p>
            <a:r>
              <a:rPr lang="en-GB" dirty="0">
                <a:cs typeface="Calibri"/>
              </a:rPr>
              <a:t>They drove over the bridge.</a:t>
            </a:r>
          </a:p>
          <a:p>
            <a:r>
              <a:rPr lang="en-GB" dirty="0">
                <a:cs typeface="Calibri"/>
              </a:rPr>
              <a:t>I prefer to read in the library.</a:t>
            </a:r>
          </a:p>
          <a:p>
            <a:r>
              <a:rPr lang="en-GB" dirty="0">
                <a:cs typeface="Calibri"/>
              </a:rPr>
              <a:t>Turn left at the lights, go down the road until you see the building in front of you. </a:t>
            </a:r>
          </a:p>
          <a:p>
            <a:r>
              <a:rPr lang="en-GB" dirty="0">
                <a:cs typeface="Calibri"/>
              </a:rPr>
              <a:t>I am going on holiday in Spring this year. 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C97A12-00D2-4E3F-82E9-87781B77E6A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The study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on </a:t>
            </a:r>
            <a:r>
              <a:rPr lang="en-GB" dirty="0">
                <a:ea typeface="+mn-lt"/>
                <a:cs typeface="+mn-lt"/>
              </a:rPr>
              <a:t>campus,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in </a:t>
            </a:r>
            <a:r>
              <a:rPr lang="en-GB" dirty="0">
                <a:ea typeface="+mn-lt"/>
                <a:cs typeface="+mn-lt"/>
              </a:rPr>
              <a:t>Birmingham.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They drove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over</a:t>
            </a:r>
            <a:r>
              <a:rPr lang="en-GB" dirty="0">
                <a:ea typeface="+mn-lt"/>
                <a:cs typeface="+mn-lt"/>
              </a:rPr>
              <a:t> the bridge.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I prefer to read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in </a:t>
            </a:r>
            <a:r>
              <a:rPr lang="en-GB" dirty="0">
                <a:ea typeface="+mn-lt"/>
                <a:cs typeface="+mn-lt"/>
              </a:rPr>
              <a:t>the library.</a:t>
            </a:r>
          </a:p>
          <a:p>
            <a:r>
              <a:rPr lang="en-GB" dirty="0">
                <a:ea typeface="+mn-lt"/>
                <a:cs typeface="+mn-lt"/>
              </a:rPr>
              <a:t>Turn left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at </a:t>
            </a:r>
            <a:r>
              <a:rPr lang="en-GB" dirty="0">
                <a:ea typeface="+mn-lt"/>
                <a:cs typeface="+mn-lt"/>
              </a:rPr>
              <a:t>the lights, go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across</a:t>
            </a:r>
            <a:r>
              <a:rPr lang="en-GB" dirty="0">
                <a:ea typeface="+mn-lt"/>
                <a:cs typeface="+mn-lt"/>
              </a:rPr>
              <a:t> the street until you see the building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in</a:t>
            </a:r>
            <a:r>
              <a:rPr lang="en-GB" dirty="0">
                <a:ea typeface="+mn-lt"/>
                <a:cs typeface="+mn-lt"/>
              </a:rPr>
              <a:t> front of you. </a:t>
            </a:r>
          </a:p>
          <a:p>
            <a:r>
              <a:rPr lang="en-GB" dirty="0">
                <a:ea typeface="+mn-lt"/>
                <a:cs typeface="+mn-lt"/>
              </a:rPr>
              <a:t>I am going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 on </a:t>
            </a:r>
            <a:r>
              <a:rPr lang="en-GB" dirty="0">
                <a:ea typeface="+mn-lt"/>
                <a:cs typeface="+mn-lt"/>
              </a:rPr>
              <a:t>holiday 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in</a:t>
            </a:r>
            <a:r>
              <a:rPr lang="en-GB" dirty="0">
                <a:ea typeface="+mn-lt"/>
                <a:cs typeface="+mn-lt"/>
              </a:rPr>
              <a:t> Spring this year.  </a:t>
            </a: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26E1266-A4BF-4697-97D0-F2D0ABD4D7D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386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993"/>
    </mc:Choice>
    <mc:Fallback xmlns="">
      <p:transition spd="slow" advTm="55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34790-9583-4D03-A484-D7EDBC021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Identify parts of the sentences below: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D3EB0-92E4-4DF3-BA7D-2626862CCF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sz="3200" dirty="0">
                <a:cs typeface="Calibri"/>
              </a:rPr>
              <a:t>The rate of home ownership varies widely across the world.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F664D72-6218-4BDC-975D-5A6A1860A5B2}"/>
              </a:ext>
            </a:extLst>
          </p:cNvPr>
          <p:cNvSpPr/>
          <p:nvPr/>
        </p:nvSpPr>
        <p:spPr>
          <a:xfrm rot="1800000">
            <a:off x="1287163" y="3032188"/>
            <a:ext cx="981363" cy="2886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7BF626-7996-4175-AE13-52F86231DF00}"/>
              </a:ext>
            </a:extLst>
          </p:cNvPr>
          <p:cNvSpPr txBox="1"/>
          <p:nvPr/>
        </p:nvSpPr>
        <p:spPr>
          <a:xfrm>
            <a:off x="641639" y="245427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cs typeface="Calibri"/>
              </a:rPr>
              <a:t>Noun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FA65B2F3-9350-477E-A00D-5DD9AFD95513}"/>
              </a:ext>
            </a:extLst>
          </p:cNvPr>
          <p:cNvSpPr/>
          <p:nvPr/>
        </p:nvSpPr>
        <p:spPr>
          <a:xfrm rot="2100000">
            <a:off x="2398706" y="3745091"/>
            <a:ext cx="300182" cy="96981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41D50A-ACD1-4527-BA32-9C42588C58A9}"/>
              </a:ext>
            </a:extLst>
          </p:cNvPr>
          <p:cNvSpPr txBox="1"/>
          <p:nvPr/>
        </p:nvSpPr>
        <p:spPr>
          <a:xfrm>
            <a:off x="950480" y="4633479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Preposition</a:t>
            </a:r>
            <a:r>
              <a:rPr lang="en-GB" sz="2000"/>
              <a:t> 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EFDF7440-CDF8-430E-854B-8F0B8E8C3A80}"/>
              </a:ext>
            </a:extLst>
          </p:cNvPr>
          <p:cNvSpPr/>
          <p:nvPr/>
        </p:nvSpPr>
        <p:spPr>
          <a:xfrm rot="3120000">
            <a:off x="2714659" y="2915366"/>
            <a:ext cx="981363" cy="265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4C9C8E-3B4F-4F0E-A10E-C0B19321DBA6}"/>
              </a:ext>
            </a:extLst>
          </p:cNvPr>
          <p:cNvSpPr txBox="1"/>
          <p:nvPr/>
        </p:nvSpPr>
        <p:spPr>
          <a:xfrm>
            <a:off x="1836593" y="2159866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Adjective 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B0E1F68A-300C-49FE-800D-7FECB67E2160}"/>
              </a:ext>
            </a:extLst>
          </p:cNvPr>
          <p:cNvSpPr/>
          <p:nvPr/>
        </p:nvSpPr>
        <p:spPr>
          <a:xfrm rot="11460000">
            <a:off x="4507554" y="3859138"/>
            <a:ext cx="288637" cy="9813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E077A5-346B-4CFA-B1D4-018FA5A0920D}"/>
              </a:ext>
            </a:extLst>
          </p:cNvPr>
          <p:cNvSpPr txBox="1"/>
          <p:nvPr/>
        </p:nvSpPr>
        <p:spPr>
          <a:xfrm>
            <a:off x="3854161" y="4904798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/>
              <a:t>Noun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58463A94-A6F0-4EB9-8677-481790016426}"/>
              </a:ext>
            </a:extLst>
          </p:cNvPr>
          <p:cNvSpPr/>
          <p:nvPr/>
        </p:nvSpPr>
        <p:spPr>
          <a:xfrm rot="3780000">
            <a:off x="5595250" y="2828773"/>
            <a:ext cx="992908" cy="2655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F47395-E118-4379-911A-F83BD4A3647B}"/>
              </a:ext>
            </a:extLst>
          </p:cNvPr>
          <p:cNvSpPr txBox="1"/>
          <p:nvPr/>
        </p:nvSpPr>
        <p:spPr>
          <a:xfrm>
            <a:off x="5225184" y="208482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Verb (present)</a:t>
            </a:r>
          </a:p>
        </p:txBody>
      </p:sp>
      <p:sp>
        <p:nvSpPr>
          <p:cNvPr id="14" name="Arrow: Left 13">
            <a:extLst>
              <a:ext uri="{FF2B5EF4-FFF2-40B4-BE49-F238E27FC236}">
                <a16:creationId xmlns:a16="http://schemas.microsoft.com/office/drawing/2014/main" id="{587D69FB-7385-4C75-BADA-C700A0A5A9D7}"/>
              </a:ext>
            </a:extLst>
          </p:cNvPr>
          <p:cNvSpPr/>
          <p:nvPr/>
        </p:nvSpPr>
        <p:spPr>
          <a:xfrm rot="4140000">
            <a:off x="7220575" y="4282251"/>
            <a:ext cx="1004453" cy="30018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Up 14">
            <a:extLst>
              <a:ext uri="{FF2B5EF4-FFF2-40B4-BE49-F238E27FC236}">
                <a16:creationId xmlns:a16="http://schemas.microsoft.com/office/drawing/2014/main" id="{12D7EBBC-0246-47E4-BF03-475015831BCF}"/>
              </a:ext>
            </a:extLst>
          </p:cNvPr>
          <p:cNvSpPr/>
          <p:nvPr/>
        </p:nvSpPr>
        <p:spPr>
          <a:xfrm rot="13140000">
            <a:off x="8828312" y="2607109"/>
            <a:ext cx="288636" cy="91209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Up 15">
            <a:extLst>
              <a:ext uri="{FF2B5EF4-FFF2-40B4-BE49-F238E27FC236}">
                <a16:creationId xmlns:a16="http://schemas.microsoft.com/office/drawing/2014/main" id="{A3A5F1F1-6E9A-4F3A-B7E2-4F291470116C}"/>
              </a:ext>
            </a:extLst>
          </p:cNvPr>
          <p:cNvSpPr/>
          <p:nvPr/>
        </p:nvSpPr>
        <p:spPr>
          <a:xfrm rot="-2400000">
            <a:off x="10754729" y="3996203"/>
            <a:ext cx="300182" cy="95827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DC8BF94-26D6-4B4A-A391-DD59D0A94437}"/>
              </a:ext>
            </a:extLst>
          </p:cNvPr>
          <p:cNvSpPr txBox="1"/>
          <p:nvPr/>
        </p:nvSpPr>
        <p:spPr>
          <a:xfrm>
            <a:off x="8825923" y="209492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Preposition 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4B48A38-E81C-48C9-B1D3-150B64EDEBE6}"/>
              </a:ext>
            </a:extLst>
          </p:cNvPr>
          <p:cNvSpPr txBox="1"/>
          <p:nvPr/>
        </p:nvSpPr>
        <p:spPr>
          <a:xfrm>
            <a:off x="10596708" y="495098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Noun 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363874B-9083-4553-921F-9101ACCE8399}"/>
              </a:ext>
            </a:extLst>
          </p:cNvPr>
          <p:cNvSpPr txBox="1"/>
          <p:nvPr/>
        </p:nvSpPr>
        <p:spPr>
          <a:xfrm>
            <a:off x="7402945" y="504767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/>
              <a:t>Adverb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8239005E-D56E-47B3-A036-C7134287965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64778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45"/>
    </mc:Choice>
    <mc:Fallback xmlns="">
      <p:transition spd="slow" advTm="109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3" grpId="0" build="p"/>
      <p:bldP spid="4" grpId="0" animBg="1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/>
      <p:bldP spid="12" grpId="0" animBg="1"/>
      <p:bldP spid="13" grpId="0"/>
      <p:bldP spid="14" grpId="0" animBg="1"/>
      <p:bldP spid="15" grpId="0" animBg="1"/>
      <p:bldP spid="16" grpId="0" animBg="1"/>
      <p:bldP spid="18" grpId="0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2FBCC-6CF5-4616-A494-B651FEE20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Identify parts of the sentences below: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7A824-61F5-4689-BD69-1DD9A0A3E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3200">
              <a:ea typeface="+mn-lt"/>
              <a:cs typeface="+mn-lt"/>
            </a:endParaRPr>
          </a:p>
          <a:p>
            <a:endParaRPr lang="en-GB" sz="3200">
              <a:ea typeface="+mn-lt"/>
              <a:cs typeface="+mn-lt"/>
            </a:endParaRPr>
          </a:p>
          <a:p>
            <a:endParaRPr lang="en-GB" sz="3200">
              <a:ea typeface="+mn-lt"/>
              <a:cs typeface="+mn-lt"/>
            </a:endParaRPr>
          </a:p>
          <a:p>
            <a:r>
              <a:rPr lang="en-GB" sz="3200">
                <a:ea typeface="+mn-lt"/>
                <a:cs typeface="+mn-lt"/>
              </a:rPr>
              <a:t>In many hot countries, people take naps in the afternoon.</a:t>
            </a:r>
            <a:endParaRPr lang="en-US" sz="3200">
              <a:ea typeface="+mn-lt"/>
              <a:cs typeface="+mn-lt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AA0D851-51AD-4F65-8B1F-DF700E9DD19D}"/>
              </a:ext>
            </a:extLst>
          </p:cNvPr>
          <p:cNvSpPr/>
          <p:nvPr/>
        </p:nvSpPr>
        <p:spPr>
          <a:xfrm rot="7260000">
            <a:off x="1039743" y="2995662"/>
            <a:ext cx="981363" cy="25400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585288-C881-4F7A-AE05-B9840AE6EF3C}"/>
              </a:ext>
            </a:extLst>
          </p:cNvPr>
          <p:cNvSpPr txBox="1"/>
          <p:nvPr/>
        </p:nvSpPr>
        <p:spPr>
          <a:xfrm>
            <a:off x="1369002" y="2177184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/>
              <a:t>Preposition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778ABD16-5C05-48F9-B56A-5149892C45E6}"/>
              </a:ext>
            </a:extLst>
          </p:cNvPr>
          <p:cNvSpPr/>
          <p:nvPr/>
        </p:nvSpPr>
        <p:spPr>
          <a:xfrm rot="-4260000">
            <a:off x="1309000" y="4442251"/>
            <a:ext cx="1004453" cy="254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D07AFA81-CB1F-4E3A-8CEE-73E5534548D8}"/>
              </a:ext>
            </a:extLst>
          </p:cNvPr>
          <p:cNvSpPr/>
          <p:nvPr/>
        </p:nvSpPr>
        <p:spPr>
          <a:xfrm rot="11760000">
            <a:off x="2591564" y="4126461"/>
            <a:ext cx="288637" cy="9813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92443717-C445-4870-955D-6C61A9B8833A}"/>
              </a:ext>
            </a:extLst>
          </p:cNvPr>
          <p:cNvSpPr/>
          <p:nvPr/>
        </p:nvSpPr>
        <p:spPr>
          <a:xfrm>
            <a:off x="5143638" y="4100113"/>
            <a:ext cx="346364" cy="98136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FC162265-6364-4964-8C1B-821512D7262F}"/>
              </a:ext>
            </a:extLst>
          </p:cNvPr>
          <p:cNvSpPr/>
          <p:nvPr/>
        </p:nvSpPr>
        <p:spPr>
          <a:xfrm rot="10800000">
            <a:off x="3958785" y="2545807"/>
            <a:ext cx="300183" cy="98136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CE4BDB-AD43-4D2F-A63C-5A5B00E73C0C}"/>
              </a:ext>
            </a:extLst>
          </p:cNvPr>
          <p:cNvSpPr txBox="1"/>
          <p:nvPr/>
        </p:nvSpPr>
        <p:spPr>
          <a:xfrm>
            <a:off x="1413741" y="520065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/>
              <a:t>Adjectives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478CD0-5C5D-4286-A450-C2418AF830F3}"/>
              </a:ext>
            </a:extLst>
          </p:cNvPr>
          <p:cNvSpPr txBox="1"/>
          <p:nvPr/>
        </p:nvSpPr>
        <p:spPr>
          <a:xfrm>
            <a:off x="3553980" y="2156979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Noun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A8A276-1E3B-4771-AA8E-33C9C53E618B}"/>
              </a:ext>
            </a:extLst>
          </p:cNvPr>
          <p:cNvSpPr txBox="1"/>
          <p:nvPr/>
        </p:nvSpPr>
        <p:spPr>
          <a:xfrm>
            <a:off x="6733309" y="5013037"/>
            <a:ext cx="274320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Noun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5BDACF-C6BC-486B-9453-7C81A7F47D6B}"/>
              </a:ext>
            </a:extLst>
          </p:cNvPr>
          <p:cNvSpPr txBox="1"/>
          <p:nvPr/>
        </p:nvSpPr>
        <p:spPr>
          <a:xfrm>
            <a:off x="9843366" y="5294456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Noun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8AD9618-151F-4154-B0A4-47AF881EED2E}"/>
              </a:ext>
            </a:extLst>
          </p:cNvPr>
          <p:cNvSpPr txBox="1"/>
          <p:nvPr/>
        </p:nvSpPr>
        <p:spPr>
          <a:xfrm>
            <a:off x="7607878" y="208915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Preposition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D3413D7-7F05-48CD-ABA1-2A68B3788882}"/>
              </a:ext>
            </a:extLst>
          </p:cNvPr>
          <p:cNvSpPr txBox="1"/>
          <p:nvPr/>
        </p:nvSpPr>
        <p:spPr>
          <a:xfrm>
            <a:off x="5478607" y="218815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Verb (present)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67C7EB0-295D-4761-9FFA-5407938ED662}"/>
              </a:ext>
            </a:extLst>
          </p:cNvPr>
          <p:cNvSpPr txBox="1"/>
          <p:nvPr/>
        </p:nvSpPr>
        <p:spPr>
          <a:xfrm>
            <a:off x="4499264" y="5203536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Noun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386CD0AE-417C-40CF-B982-B8A068095F68}"/>
              </a:ext>
            </a:extLst>
          </p:cNvPr>
          <p:cNvSpPr/>
          <p:nvPr/>
        </p:nvSpPr>
        <p:spPr>
          <a:xfrm>
            <a:off x="6292411" y="2639612"/>
            <a:ext cx="346363" cy="9813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9EA47217-4117-4B16-874A-3C8EF74A4626}"/>
              </a:ext>
            </a:extLst>
          </p:cNvPr>
          <p:cNvSpPr/>
          <p:nvPr/>
        </p:nvSpPr>
        <p:spPr>
          <a:xfrm rot="10140000">
            <a:off x="7323329" y="3961757"/>
            <a:ext cx="381000" cy="9813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A3AD5298-638B-4014-9FC4-BDA235BD3067}"/>
              </a:ext>
            </a:extLst>
          </p:cNvPr>
          <p:cNvSpPr/>
          <p:nvPr/>
        </p:nvSpPr>
        <p:spPr>
          <a:xfrm rot="660000">
            <a:off x="7894341" y="2613635"/>
            <a:ext cx="334819" cy="9929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Up 19">
            <a:extLst>
              <a:ext uri="{FF2B5EF4-FFF2-40B4-BE49-F238E27FC236}">
                <a16:creationId xmlns:a16="http://schemas.microsoft.com/office/drawing/2014/main" id="{9CC5AFA1-D95D-47E5-8682-54D3691CDE3D}"/>
              </a:ext>
            </a:extLst>
          </p:cNvPr>
          <p:cNvSpPr/>
          <p:nvPr/>
        </p:nvSpPr>
        <p:spPr>
          <a:xfrm rot="-2520000">
            <a:off x="10046125" y="4014966"/>
            <a:ext cx="392546" cy="131618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DB82B1D2-F96F-4E71-B2B6-4CBEDDB9885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55073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553"/>
    </mc:Choice>
    <mc:Fallback xmlns="">
      <p:transition spd="slow" advTm="69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  <p:bldLst>
      <p:bldP spid="4" grpId="0" animBg="1"/>
      <p:bldP spid="5" grpId="0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 animBg="1"/>
      <p:bldP spid="13" grpId="0"/>
      <p:bldP spid="14" grpId="0"/>
      <p:bldP spid="15" grpId="0"/>
      <p:bldP spid="16" grpId="0"/>
      <p:bldP spid="17" grpId="0" animBg="1"/>
      <p:bldP spid="18" grpId="0" animBg="1"/>
      <p:bldP spid="19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5D977-0471-4DCF-8825-8749BDA0C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Identify parts of the sentences below: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BD07B-43FD-4CA9-9024-11E62C7C05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3200">
              <a:ea typeface="+mn-lt"/>
              <a:cs typeface="+mn-lt"/>
            </a:endParaRPr>
          </a:p>
          <a:p>
            <a:endParaRPr lang="en-GB" sz="3200">
              <a:ea typeface="+mn-lt"/>
              <a:cs typeface="+mn-lt"/>
            </a:endParaRPr>
          </a:p>
          <a:p>
            <a:endParaRPr lang="en-GB" sz="3200">
              <a:ea typeface="+mn-lt"/>
              <a:cs typeface="+mn-lt"/>
            </a:endParaRPr>
          </a:p>
          <a:p>
            <a:r>
              <a:rPr lang="en-GB" sz="3200">
                <a:ea typeface="+mn-lt"/>
                <a:cs typeface="+mn-lt"/>
              </a:rPr>
              <a:t>Since 2002, newspaper circulation has fallen dramatically. </a:t>
            </a:r>
            <a:r>
              <a:rPr lang="en-GB">
                <a:ea typeface="+mn-lt"/>
                <a:cs typeface="+mn-lt"/>
              </a:rPr>
              <a:t> </a:t>
            </a:r>
            <a:endParaRPr lang="en-GB">
              <a:cs typeface="Calibri"/>
            </a:endParaRP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3963BA81-9E4F-4BC5-A846-45A465ACB38F}"/>
              </a:ext>
            </a:extLst>
          </p:cNvPr>
          <p:cNvSpPr/>
          <p:nvPr/>
        </p:nvSpPr>
        <p:spPr>
          <a:xfrm rot="900000">
            <a:off x="2536053" y="2435703"/>
            <a:ext cx="328246" cy="9730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A918EAE0-27AA-42AD-BFC3-2937C7AD0989}"/>
              </a:ext>
            </a:extLst>
          </p:cNvPr>
          <p:cNvSpPr/>
          <p:nvPr/>
        </p:nvSpPr>
        <p:spPr>
          <a:xfrm>
            <a:off x="7297821" y="2508239"/>
            <a:ext cx="363416" cy="9730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5E1D88C2-35D8-4F59-8182-3858C6002C57}"/>
              </a:ext>
            </a:extLst>
          </p:cNvPr>
          <p:cNvSpPr/>
          <p:nvPr/>
        </p:nvSpPr>
        <p:spPr>
          <a:xfrm rot="4260000">
            <a:off x="1039192" y="2980066"/>
            <a:ext cx="973015" cy="29307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ED2B89DF-4BDB-44A5-B6F0-3ADE159A67DD}"/>
              </a:ext>
            </a:extLst>
          </p:cNvPr>
          <p:cNvSpPr/>
          <p:nvPr/>
        </p:nvSpPr>
        <p:spPr>
          <a:xfrm>
            <a:off x="5836832" y="2547805"/>
            <a:ext cx="328246" cy="9730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E85C323C-D53F-4139-A683-585DB659DDA1}"/>
              </a:ext>
            </a:extLst>
          </p:cNvPr>
          <p:cNvSpPr/>
          <p:nvPr/>
        </p:nvSpPr>
        <p:spPr>
          <a:xfrm rot="12180000">
            <a:off x="3441857" y="3973890"/>
            <a:ext cx="328246" cy="9730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5CFCF6A6-C392-43E4-98C6-095CBD639E70}"/>
              </a:ext>
            </a:extLst>
          </p:cNvPr>
          <p:cNvSpPr/>
          <p:nvPr/>
        </p:nvSpPr>
        <p:spPr>
          <a:xfrm>
            <a:off x="9369874" y="4064478"/>
            <a:ext cx="363416" cy="97301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C92367-6317-4E17-8861-7AFED7AF8B7B}"/>
              </a:ext>
            </a:extLst>
          </p:cNvPr>
          <p:cNvSpPr txBox="1"/>
          <p:nvPr/>
        </p:nvSpPr>
        <p:spPr>
          <a:xfrm>
            <a:off x="2521927" y="198266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/>
              <a:t>Noun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05E015-D0B7-4239-BD3D-4E0728C19EC7}"/>
              </a:ext>
            </a:extLst>
          </p:cNvPr>
          <p:cNvSpPr txBox="1"/>
          <p:nvPr/>
        </p:nvSpPr>
        <p:spPr>
          <a:xfrm>
            <a:off x="449140" y="217243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Preposition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5DF2E3-DA6B-4190-8E35-427ED3CC5C6C}"/>
              </a:ext>
            </a:extLst>
          </p:cNvPr>
          <p:cNvSpPr txBox="1"/>
          <p:nvPr/>
        </p:nvSpPr>
        <p:spPr>
          <a:xfrm>
            <a:off x="5635137" y="2083044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Noun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C579C7-A3A6-4C38-99C0-DC92ACC6ADEA}"/>
              </a:ext>
            </a:extLst>
          </p:cNvPr>
          <p:cNvSpPr txBox="1"/>
          <p:nvPr/>
        </p:nvSpPr>
        <p:spPr>
          <a:xfrm>
            <a:off x="2894135" y="5039458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Noun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D1B714-125A-4687-8EE4-D8751B5700FA}"/>
              </a:ext>
            </a:extLst>
          </p:cNvPr>
          <p:cNvSpPr txBox="1"/>
          <p:nvPr/>
        </p:nvSpPr>
        <p:spPr>
          <a:xfrm>
            <a:off x="6847009" y="1630241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Verb (present perfect)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79BC0B-7F33-49F3-9404-95202FA1C245}"/>
              </a:ext>
            </a:extLst>
          </p:cNvPr>
          <p:cNvSpPr txBox="1"/>
          <p:nvPr/>
        </p:nvSpPr>
        <p:spPr>
          <a:xfrm>
            <a:off x="9228992" y="512591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/>
              <a:t>Adverb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42C53D5-7C05-45F4-B01E-25214BC810B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31933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10"/>
    </mc:Choice>
    <mc:Fallback xmlns="">
      <p:transition spd="slow" advTm="551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3" grpId="0"/>
      <p:bldP spid="14" grpId="0"/>
      <p:bldP spid="15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173F2-5B86-480D-AC41-C8F3542DD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Regular sentence errors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9C239-4086-4E2E-B768-63B8EE805D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Confusing Syntax</a:t>
            </a:r>
          </a:p>
          <a:p>
            <a:r>
              <a:rPr lang="en-GB" dirty="0">
                <a:cs typeface="Calibri"/>
              </a:rPr>
              <a:t>Inconsistent tenses</a:t>
            </a:r>
          </a:p>
          <a:p>
            <a:r>
              <a:rPr lang="en-GB" dirty="0">
                <a:cs typeface="Calibri"/>
              </a:rPr>
              <a:t>Incorrect use of Prepositions </a:t>
            </a:r>
          </a:p>
          <a:p>
            <a:r>
              <a:rPr lang="en-GB" dirty="0">
                <a:cs typeface="Calibri"/>
              </a:rPr>
              <a:t>Using unnecessary words </a:t>
            </a:r>
          </a:p>
          <a:p>
            <a:r>
              <a:rPr lang="en-GB" dirty="0">
                <a:cs typeface="Calibri"/>
              </a:rPr>
              <a:t>Pronoun errors</a:t>
            </a:r>
          </a:p>
          <a:p>
            <a:r>
              <a:rPr lang="en-GB" dirty="0">
                <a:cs typeface="Calibri"/>
              </a:rPr>
              <a:t>Imprecise Vocabulary </a:t>
            </a:r>
          </a:p>
          <a:p>
            <a:r>
              <a:rPr lang="en-GB" dirty="0">
                <a:cs typeface="Calibri"/>
              </a:rPr>
              <a:t>Not enough proof reading !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F6B0702-31BB-4F0D-9E83-F0EFDB46DC1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51233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424"/>
    </mc:Choice>
    <mc:Fallback xmlns="">
      <p:transition spd="slow" advTm="183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00C2-7D1A-4764-828E-925CA1957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Syntax (sentence structure)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7AF7B-BF82-4863-897B-C69D034BE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Improve the following sentence by changing the word order: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'Although the current law for establishing whether something is a fixture or a fitting can be argued to be rather messy and incoherent ..'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Although it could be argued that the current law for establishing whether something is a fixture or a fitting is rather messy and incoherent, ...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9B24345-F262-4E26-B325-E6F1C633823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2777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764"/>
    </mc:Choice>
    <mc:Fallback xmlns="">
      <p:transition spd="slow" advTm="98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A0581-93A2-4743-98D5-E05FB7258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Inconsistent Tenses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B398A-0E40-4B24-AC31-414B09C89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cs typeface="Calibri"/>
              </a:rPr>
              <a:t>Improve the following sentences by altering the Verbs (tense):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Yesterday I walked to the store and buy bread.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Yesterday I walked to the store and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bought</a:t>
            </a:r>
            <a:r>
              <a:rPr lang="en-GB">
                <a:ea typeface="+mn-lt"/>
                <a:cs typeface="+mn-lt"/>
              </a:rPr>
              <a:t> bread.</a:t>
            </a:r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Next year I will travel to my hometown and visited friends and family. </a:t>
            </a:r>
          </a:p>
          <a:p>
            <a:r>
              <a:rPr lang="en-GB">
                <a:ea typeface="+mn-lt"/>
                <a:cs typeface="+mn-lt"/>
              </a:rPr>
              <a:t>Next year I will travel to my hometown and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visit </a:t>
            </a:r>
            <a:r>
              <a:rPr lang="en-GB">
                <a:ea typeface="+mn-lt"/>
                <a:cs typeface="+mn-lt"/>
              </a:rPr>
              <a:t>friends and family.</a:t>
            </a:r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In 1991, Williams asked business owners what they think about the future of technology.  </a:t>
            </a:r>
          </a:p>
          <a:p>
            <a:r>
              <a:rPr lang="en-GB">
                <a:ea typeface="+mn-lt"/>
                <a:cs typeface="+mn-lt"/>
              </a:rPr>
              <a:t>In 1991, Williams asked business owners what they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thought </a:t>
            </a:r>
            <a:r>
              <a:rPr lang="en-GB">
                <a:ea typeface="+mn-lt"/>
                <a:cs typeface="+mn-lt"/>
              </a:rPr>
              <a:t>about the future of technology. 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CD61098-9C08-4F6C-9142-E1D858D9CC6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79156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650"/>
    </mc:Choice>
    <mc:Fallback xmlns="">
      <p:transition spd="slow" advTm="157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1A747-62DF-4D63-B45D-CFE1083AC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Prepositions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1BAF3-6175-4FAF-A401-C142A8618A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cs typeface="Calibri"/>
              </a:rPr>
              <a:t>Improve the following sentences by altering the prepositions: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She bought the bag with £300.</a:t>
            </a:r>
          </a:p>
          <a:p>
            <a:r>
              <a:rPr lang="en-GB">
                <a:cs typeface="Calibri"/>
              </a:rPr>
              <a:t>She bought the bag</a:t>
            </a:r>
            <a:r>
              <a:rPr lang="en-GB">
                <a:solidFill>
                  <a:srgbClr val="FF0000"/>
                </a:solidFill>
                <a:cs typeface="Calibri"/>
              </a:rPr>
              <a:t> for</a:t>
            </a:r>
            <a:r>
              <a:rPr lang="en-GB">
                <a:cs typeface="Calibri"/>
              </a:rPr>
              <a:t> £300.</a:t>
            </a:r>
          </a:p>
          <a:p>
            <a:r>
              <a:rPr lang="en-GB">
                <a:cs typeface="Calibri"/>
              </a:rPr>
              <a:t>We might of won the game if it had been played on home.</a:t>
            </a:r>
          </a:p>
          <a:p>
            <a:r>
              <a:rPr lang="en-GB">
                <a:ea typeface="+mn-lt"/>
                <a:cs typeface="+mn-lt"/>
              </a:rPr>
              <a:t>We might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have</a:t>
            </a:r>
            <a:r>
              <a:rPr lang="en-GB">
                <a:ea typeface="+mn-lt"/>
                <a:cs typeface="+mn-lt"/>
              </a:rPr>
              <a:t> won the game if it had been played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at</a:t>
            </a:r>
            <a:r>
              <a:rPr lang="en-GB">
                <a:ea typeface="+mn-lt"/>
                <a:cs typeface="+mn-lt"/>
              </a:rPr>
              <a:t> home.</a:t>
            </a:r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If you do not live by your income, you can go into debt.</a:t>
            </a:r>
          </a:p>
          <a:p>
            <a:r>
              <a:rPr lang="en-GB">
                <a:ea typeface="+mn-lt"/>
                <a:cs typeface="+mn-lt"/>
              </a:rPr>
              <a:t>If you do not live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within</a:t>
            </a:r>
            <a:r>
              <a:rPr lang="en-GB">
                <a:ea typeface="+mn-lt"/>
                <a:cs typeface="+mn-lt"/>
              </a:rPr>
              <a:t> your income, you can go into debt.</a:t>
            </a:r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I often go to campus in bus.</a:t>
            </a:r>
          </a:p>
          <a:p>
            <a:r>
              <a:rPr lang="en-GB">
                <a:ea typeface="+mn-lt"/>
                <a:cs typeface="+mn-lt"/>
              </a:rPr>
              <a:t>I often go to campus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by</a:t>
            </a:r>
            <a:r>
              <a:rPr lang="en-GB">
                <a:ea typeface="+mn-lt"/>
                <a:cs typeface="+mn-lt"/>
              </a:rPr>
              <a:t> bus.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B9A482F-052B-49C6-87D8-001FDFEE758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67555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710"/>
    </mc:Choice>
    <mc:Fallback xmlns="">
      <p:transition spd="slow" advTm="1667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53BBA-BAD4-4F40-9E20-AA3449551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Unnecessary Words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318CD-1F6E-41AD-9D27-0D2F3A490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>
                <a:cs typeface="Calibri"/>
              </a:rPr>
              <a:t>For a period of four days, ..</a:t>
            </a:r>
          </a:p>
          <a:p>
            <a:pPr marL="457200" indent="-457200"/>
            <a:r>
              <a:rPr lang="en-GB">
                <a:solidFill>
                  <a:srgbClr val="FF0000"/>
                </a:solidFill>
                <a:cs typeface="Calibri"/>
              </a:rPr>
              <a:t>For four days, ..</a:t>
            </a:r>
          </a:p>
          <a:p>
            <a:pPr marL="457200" indent="-457200"/>
            <a:r>
              <a:rPr lang="en-GB">
                <a:cs typeface="Calibri"/>
              </a:rPr>
              <a:t>I have summarised briefly .. </a:t>
            </a:r>
          </a:p>
          <a:p>
            <a:pPr marL="457200" indent="-457200"/>
            <a:r>
              <a:rPr lang="en-GB">
                <a:solidFill>
                  <a:srgbClr val="FF0000"/>
                </a:solidFill>
                <a:cs typeface="Calibri"/>
              </a:rPr>
              <a:t>I have summarised ..</a:t>
            </a:r>
          </a:p>
          <a:p>
            <a:pPr marL="457200" indent="-457200"/>
            <a:r>
              <a:rPr lang="en-GB">
                <a:cs typeface="Calibri"/>
              </a:rPr>
              <a:t>New innovations include ..</a:t>
            </a:r>
          </a:p>
          <a:p>
            <a:pPr marL="457200" indent="-457200"/>
            <a:r>
              <a:rPr lang="en-GB">
                <a:solidFill>
                  <a:srgbClr val="FF0000"/>
                </a:solidFill>
                <a:cs typeface="Calibri"/>
              </a:rPr>
              <a:t>Innovations include .</a:t>
            </a:r>
            <a:r>
              <a:rPr lang="en-GB">
                <a:cs typeface="Calibri"/>
              </a:rPr>
              <a:t>.</a:t>
            </a:r>
          </a:p>
          <a:p>
            <a:pPr marL="457200" indent="-457200"/>
            <a:r>
              <a:rPr lang="en-GB">
                <a:cs typeface="Calibri"/>
              </a:rPr>
              <a:t>Please repeat again ..</a:t>
            </a:r>
          </a:p>
          <a:p>
            <a:pPr marL="457200" indent="-457200"/>
            <a:r>
              <a:rPr lang="en-GB">
                <a:solidFill>
                  <a:srgbClr val="FF0000"/>
                </a:solidFill>
                <a:cs typeface="Calibri"/>
              </a:rPr>
              <a:t>Please repeat ..</a:t>
            </a:r>
          </a:p>
          <a:p>
            <a:pPr marL="457200" indent="-457200"/>
            <a:endParaRPr lang="en-GB">
              <a:cs typeface="Calibri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FFC3444-F862-4944-BEEE-6853E2F2BA1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199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645"/>
    </mc:Choice>
    <mc:Fallback xmlns="">
      <p:transition spd="slow" advTm="100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B9806-8F8A-438A-9FC5-A0AB746D0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Pronouns errors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66187-6C1F-489B-9859-22DFE5547F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Because society is changing, it is easy to understand why people might feel he cannot cope. </a:t>
            </a:r>
          </a:p>
          <a:p>
            <a:r>
              <a:rPr lang="en-GB">
                <a:ea typeface="+mn-lt"/>
                <a:cs typeface="+mn-lt"/>
              </a:rPr>
              <a:t>Because society is changing, it is easy to understand why </a:t>
            </a:r>
            <a:r>
              <a:rPr lang="en-GB" u="sng">
                <a:ea typeface="+mn-lt"/>
                <a:cs typeface="+mn-lt"/>
              </a:rPr>
              <a:t>people</a:t>
            </a:r>
            <a:r>
              <a:rPr lang="en-GB">
                <a:ea typeface="+mn-lt"/>
                <a:cs typeface="+mn-lt"/>
              </a:rPr>
              <a:t> might feel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they </a:t>
            </a:r>
            <a:r>
              <a:rPr lang="en-GB">
                <a:ea typeface="+mn-lt"/>
                <a:cs typeface="+mn-lt"/>
              </a:rPr>
              <a:t>cannot cope. </a:t>
            </a:r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Ahmed told John that the teacher thought he could work harder.</a:t>
            </a:r>
          </a:p>
          <a:p>
            <a:r>
              <a:rPr lang="en-GB">
                <a:ea typeface="+mn-lt"/>
                <a:cs typeface="+mn-lt"/>
              </a:rPr>
              <a:t>Ahmed told John that the teacher thought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 John</a:t>
            </a:r>
            <a:r>
              <a:rPr lang="en-GB">
                <a:ea typeface="+mn-lt"/>
                <a:cs typeface="+mn-lt"/>
              </a:rPr>
              <a:t> could work harder.</a:t>
            </a:r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A good doctor will always listen to his patients.</a:t>
            </a:r>
          </a:p>
          <a:p>
            <a:r>
              <a:rPr lang="en-GB">
                <a:ea typeface="+mn-lt"/>
                <a:cs typeface="+mn-lt"/>
              </a:rPr>
              <a:t>A good doctor will always listen to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their</a:t>
            </a:r>
            <a:r>
              <a:rPr lang="en-GB">
                <a:ea typeface="+mn-lt"/>
                <a:cs typeface="+mn-lt"/>
              </a:rPr>
              <a:t> patients.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255C395-1B0B-4DCD-8EDC-525F62039D8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7815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008"/>
    </mc:Choice>
    <mc:Fallback xmlns="">
      <p:transition spd="slow" advTm="182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86852-5F12-43B0-8E96-96ACAA230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Vocabulary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B5AFC-CFCD-42FA-8308-E2AD815E4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cs typeface="Calibri"/>
              </a:rPr>
              <a:t>Use a</a:t>
            </a:r>
            <a:r>
              <a:rPr lang="en-GB" b="1">
                <a:cs typeface="Calibri"/>
              </a:rPr>
              <a:t> Dictionary</a:t>
            </a:r>
            <a:r>
              <a:rPr lang="en-GB">
                <a:cs typeface="Calibri"/>
              </a:rPr>
              <a:t> to check meaning, and a </a:t>
            </a:r>
            <a:r>
              <a:rPr lang="en-GB" b="1">
                <a:cs typeface="Calibri"/>
              </a:rPr>
              <a:t>Thesaurus</a:t>
            </a:r>
            <a:r>
              <a:rPr lang="en-GB">
                <a:cs typeface="Calibri"/>
              </a:rPr>
              <a:t> to find a wider choice of words </a:t>
            </a:r>
          </a:p>
          <a:p>
            <a:r>
              <a:rPr lang="en-GB">
                <a:cs typeface="Calibri"/>
              </a:rPr>
              <a:t>Use technology –</a:t>
            </a:r>
            <a:r>
              <a:rPr lang="en-GB" b="1">
                <a:cs typeface="Calibri"/>
              </a:rPr>
              <a:t> MS WORD </a:t>
            </a:r>
          </a:p>
          <a:p>
            <a:r>
              <a:rPr lang="en-GB" b="1">
                <a:cs typeface="Calibri"/>
              </a:rPr>
              <a:t>Academic Word List</a:t>
            </a:r>
          </a:p>
          <a:p>
            <a:r>
              <a:rPr lang="en-GB" b="1">
                <a:cs typeface="Calibri"/>
              </a:rPr>
              <a:t>Learn new words:</a:t>
            </a:r>
          </a:p>
          <a:p>
            <a:pPr marL="514350" indent="-514350">
              <a:buAutoNum type="arabicPeriod"/>
            </a:pPr>
            <a:r>
              <a:rPr lang="en-GB">
                <a:cs typeface="Calibri"/>
              </a:rPr>
              <a:t>Highlight new words in texts</a:t>
            </a:r>
          </a:p>
          <a:p>
            <a:pPr marL="514350" indent="-514350">
              <a:buAutoNum type="arabicPeriod"/>
            </a:pPr>
            <a:r>
              <a:rPr lang="en-GB">
                <a:cs typeface="Calibri"/>
              </a:rPr>
              <a:t>Keep a vocabulary notebook</a:t>
            </a:r>
          </a:p>
          <a:p>
            <a:pPr marL="514350" indent="-514350">
              <a:buAutoNum type="arabicPeriod"/>
            </a:pPr>
            <a:r>
              <a:rPr lang="en-GB">
                <a:cs typeface="Calibri"/>
              </a:rPr>
              <a:t>Read regularly</a:t>
            </a:r>
          </a:p>
          <a:p>
            <a:pPr marL="514350" indent="-514350">
              <a:buAutoNum type="arabicPeriod"/>
            </a:pPr>
            <a:r>
              <a:rPr lang="en-GB">
                <a:cs typeface="Calibri"/>
              </a:rPr>
              <a:t>Use pictures and write definitions to improve memory </a:t>
            </a:r>
          </a:p>
          <a:p>
            <a:endParaRPr lang="en-GB" b="1">
              <a:cs typeface="Calibri"/>
            </a:endParaRPr>
          </a:p>
          <a:p>
            <a:endParaRPr lang="en-GB" b="1">
              <a:cs typeface="Calibri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7126AF8-6609-42D4-8648-9D306293C26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15222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960"/>
    </mc:Choice>
    <mc:Fallback xmlns="">
      <p:transition spd="slow" advTm="197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F530E-A84F-414A-9401-B53E07295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Further resources: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0EF1F-498F-43CA-93E0-0122BD7B9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u="sng" dirty="0">
                <a:cs typeface="Calibri"/>
              </a:rPr>
              <a:t>Read academic books and journal articles!! 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4"/>
              </a:rPr>
              <a:t>https://www.phrasebank.manchester.ac.uk/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5"/>
              </a:rPr>
              <a:t>https://www.blinn.edu/writing-centers/pdfs/Sentence-Templates.pdf</a:t>
            </a:r>
            <a:endParaRPr lang="en-GB" dirty="0">
              <a:cs typeface="Calibri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6"/>
              </a:rPr>
              <a:t>https://www.plymouth.ac.uk/students-and-family/academic-word-list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F123E8F-2678-44D2-94B2-1DC013864E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62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659"/>
    </mc:Choice>
    <mc:Fallback xmlns="">
      <p:transition spd="slow" advTm="616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8|8.9|4.5|2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8|10.2|4.4|9.6|9.8|1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8.6|4.2|2.8|3.1|2.7|16.5|4.2|10.5|5.5|3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9|1.9|2.7|2.2|2.3|13.7|13.8|4.9|4.4|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3|3.2|3.2|3.2|2.8|10.6|3|2.5|2.6|3.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5|3.8|3.5|2.3|3.6|15.3|2.2|2.3|2.6|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8|2.9|2|1.7|2.3|10.2|3.1|2.6|1.8|2.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|4.2|2.3|2.5|5.7|9.7|3.5|2|1.5|8.9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6|25.9|4.6|1.9|2.6|1.4|4.1|19.8|0.9|2.4|3.1|3.4|2.2|3.1|1|2|1.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1|2|1.8|1.2|5.1|2.2|1.1|9.4|8.3|2.9|1.3|4|3.3|1.8|2.4|1.2|1.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5|1.1|3|1.9|2.6|1.8|2|0.9|4.3|1.4|7.9|1.9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5|9.5|17|82.1|23.7|12|11.2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7|8.7|45.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4|4.2|28.8|16.1|24.5|8.6|20.4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3|3.1|18.8|8.6|26.2|24.5|18.4|20.6|10.3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7|30.3|7.6|11.4|9.6|13.8|4.5|6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|51.1|11.5|22.8|29|30.6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3|34|34.6|2.2|10.9|19.4|21.2|33.3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b2dc48b-52bc-4e2d-9004-204e14f30f95">
      <UserInfo>
        <DisplayName>Helen Elizabeth Jackson</DisplayName>
        <AccountId>670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A4BA72660EA8E4F9FA593A4009B19CB" ma:contentTypeVersion="12" ma:contentTypeDescription="Create a new document." ma:contentTypeScope="" ma:versionID="b31e44e05c881d24d93ac7749ed78443">
  <xsd:schema xmlns:xsd="http://www.w3.org/2001/XMLSchema" xmlns:xs="http://www.w3.org/2001/XMLSchema" xmlns:p="http://schemas.microsoft.com/office/2006/metadata/properties" xmlns:ns2="837819e8-5181-435f-98db-3b84d8cb3328" xmlns:ns3="3b2dc48b-52bc-4e2d-9004-204e14f30f95" targetNamespace="http://schemas.microsoft.com/office/2006/metadata/properties" ma:root="true" ma:fieldsID="8722c6cdd26e7683e26db74ab342e818" ns2:_="" ns3:_="">
    <xsd:import namespace="837819e8-5181-435f-98db-3b84d8cb3328"/>
    <xsd:import namespace="3b2dc48b-52bc-4e2d-9004-204e14f30f9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7819e8-5181-435f-98db-3b84d8cb332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2dc48b-52bc-4e2d-9004-204e14f30f9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F581060-B295-4C29-BC9A-0253E7D6AF96}">
  <ds:schemaRefs>
    <ds:schemaRef ds:uri="http://schemas.microsoft.com/office/2006/documentManagement/types"/>
    <ds:schemaRef ds:uri="837819e8-5181-435f-98db-3b84d8cb3328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purl.org/dc/elements/1.1/"/>
    <ds:schemaRef ds:uri="3b2dc48b-52bc-4e2d-9004-204e14f30f95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8CA01E4-4F73-43EE-B1ED-1453CFCDCB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37819e8-5181-435f-98db-3b84d8cb3328"/>
    <ds:schemaRef ds:uri="3b2dc48b-52bc-4e2d-9004-204e14f30f9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6339C56-0431-4BF7-9336-D80EB972FFD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307</TotalTime>
  <Words>1275</Words>
  <Application>Microsoft Office PowerPoint</Application>
  <PresentationFormat>Widescreen</PresentationFormat>
  <Paragraphs>203</Paragraphs>
  <Slides>21</Slides>
  <Notes>1</Notes>
  <HiddenSlides>0</HiddenSlides>
  <MMClips>21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Writing and Improving Sentences</vt:lpstr>
      <vt:lpstr>Aims </vt:lpstr>
      <vt:lpstr>Sentences – A group of words: </vt:lpstr>
      <vt:lpstr>Parts of Speech</vt:lpstr>
      <vt:lpstr>Identify the Verbs</vt:lpstr>
      <vt:lpstr>Identify the Nouns </vt:lpstr>
      <vt:lpstr>Identify Pronouns</vt:lpstr>
      <vt:lpstr>Identify the Adjectives </vt:lpstr>
      <vt:lpstr>Identify Adverbs</vt:lpstr>
      <vt:lpstr>Identify Prepositions</vt:lpstr>
      <vt:lpstr>Identify parts of the sentences below:</vt:lpstr>
      <vt:lpstr>Identify parts of the sentences below:</vt:lpstr>
      <vt:lpstr>Identify parts of the sentences below:</vt:lpstr>
      <vt:lpstr>Regular sentence errors </vt:lpstr>
      <vt:lpstr>Syntax (sentence structure)</vt:lpstr>
      <vt:lpstr>Inconsistent Tenses </vt:lpstr>
      <vt:lpstr>Prepositions </vt:lpstr>
      <vt:lpstr>Unnecessary Words </vt:lpstr>
      <vt:lpstr>Pronouns errors </vt:lpstr>
      <vt:lpstr>Vocabulary </vt:lpstr>
      <vt:lpstr>Further resources: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</dc:title>
  <dc:creator/>
  <cp:lastModifiedBy>Sylvia Hoffmann</cp:lastModifiedBy>
  <cp:revision>4</cp:revision>
  <dcterms:created xsi:type="dcterms:W3CDTF">2022-01-05T12:48:05Z</dcterms:created>
  <dcterms:modified xsi:type="dcterms:W3CDTF">2022-10-31T15:35:08Z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0x0101009A4BA72660EA8E4F9FA593A4009B19CB</vt:lpwstr>
  </property>
</Properties>
</file>