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4" r:id="rId5"/>
    <p:sldId id="259" r:id="rId6"/>
    <p:sldId id="257" r:id="rId7"/>
    <p:sldId id="260" r:id="rId8"/>
    <p:sldId id="270" r:id="rId9"/>
    <p:sldId id="266" r:id="rId10"/>
    <p:sldId id="268" r:id="rId11"/>
    <p:sldId id="271"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idora Chiciu (2535738)" userId="b4237165-68d0-4529-8465-5b2041bf8651" providerId="ADAL" clId="{FCD6DB27-D4CA-43F5-AECB-BD147BAE5054}"/>
    <pc:docChg chg="custSel modSld">
      <pc:chgData name="Esidora Chiciu (2535738)" userId="b4237165-68d0-4529-8465-5b2041bf8651" providerId="ADAL" clId="{FCD6DB27-D4CA-43F5-AECB-BD147BAE5054}" dt="2026-06-12T16:35:39.939" v="61" actId="5793"/>
      <pc:docMkLst>
        <pc:docMk/>
      </pc:docMkLst>
      <pc:sldChg chg="modSp mod">
        <pc:chgData name="Esidora Chiciu (2535738)" userId="b4237165-68d0-4529-8465-5b2041bf8651" providerId="ADAL" clId="{FCD6DB27-D4CA-43F5-AECB-BD147BAE5054}" dt="2026-06-12T16:34:22.992" v="8" actId="27636"/>
        <pc:sldMkLst>
          <pc:docMk/>
          <pc:sldMk cId="329450928" sldId="257"/>
        </pc:sldMkLst>
        <pc:spChg chg="mod">
          <ac:chgData name="Esidora Chiciu (2535738)" userId="b4237165-68d0-4529-8465-5b2041bf8651" providerId="ADAL" clId="{FCD6DB27-D4CA-43F5-AECB-BD147BAE5054}" dt="2026-06-12T16:34:22.992" v="8" actId="27636"/>
          <ac:spMkLst>
            <pc:docMk/>
            <pc:sldMk cId="329450928" sldId="257"/>
            <ac:spMk id="3" creationId="{AC5011E3-D53D-D267-0749-0CDA73BAD8BC}"/>
          </ac:spMkLst>
        </pc:spChg>
      </pc:sldChg>
      <pc:sldChg chg="modSp mod">
        <pc:chgData name="Esidora Chiciu (2535738)" userId="b4237165-68d0-4529-8465-5b2041bf8651" providerId="ADAL" clId="{FCD6DB27-D4CA-43F5-AECB-BD147BAE5054}" dt="2026-06-12T16:33:57.495" v="4" actId="27636"/>
        <pc:sldMkLst>
          <pc:docMk/>
          <pc:sldMk cId="3336046879" sldId="259"/>
        </pc:sldMkLst>
        <pc:spChg chg="mod">
          <ac:chgData name="Esidora Chiciu (2535738)" userId="b4237165-68d0-4529-8465-5b2041bf8651" providerId="ADAL" clId="{FCD6DB27-D4CA-43F5-AECB-BD147BAE5054}" dt="2026-06-12T16:33:57.495" v="4" actId="27636"/>
          <ac:spMkLst>
            <pc:docMk/>
            <pc:sldMk cId="3336046879" sldId="259"/>
            <ac:spMk id="5" creationId="{215AA5C6-B1A1-F5AB-51E0-D3AE31440750}"/>
          </ac:spMkLst>
        </pc:spChg>
      </pc:sldChg>
      <pc:sldChg chg="modSp mod">
        <pc:chgData name="Esidora Chiciu (2535738)" userId="b4237165-68d0-4529-8465-5b2041bf8651" providerId="ADAL" clId="{FCD6DB27-D4CA-43F5-AECB-BD147BAE5054}" dt="2026-06-12T16:35:39.939" v="61" actId="5793"/>
        <pc:sldMkLst>
          <pc:docMk/>
          <pc:sldMk cId="105824749" sldId="260"/>
        </pc:sldMkLst>
        <pc:spChg chg="mod">
          <ac:chgData name="Esidora Chiciu (2535738)" userId="b4237165-68d0-4529-8465-5b2041bf8651" providerId="ADAL" clId="{FCD6DB27-D4CA-43F5-AECB-BD147BAE5054}" dt="2026-06-12T16:35:39.939" v="61" actId="5793"/>
          <ac:spMkLst>
            <pc:docMk/>
            <pc:sldMk cId="105824749" sldId="260"/>
            <ac:spMk id="4" creationId="{BE38E5C8-A1DD-DB41-EDBD-F1F904D446E4}"/>
          </ac:spMkLst>
        </pc:spChg>
        <pc:spChg chg="mod">
          <ac:chgData name="Esidora Chiciu (2535738)" userId="b4237165-68d0-4529-8465-5b2041bf8651" providerId="ADAL" clId="{FCD6DB27-D4CA-43F5-AECB-BD147BAE5054}" dt="2026-06-12T16:34:56.504" v="30" actId="20577"/>
          <ac:spMkLst>
            <pc:docMk/>
            <pc:sldMk cId="105824749" sldId="260"/>
            <ac:spMk id="6" creationId="{E8246400-6989-106B-2180-1629C92A561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england.nhs.uk/"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hyperlink" Target="https://www.england.nhs.uk/"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england.nhs.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8365D-2BC1-D5B6-36E4-7E9B390A88CD}"/>
              </a:ext>
            </a:extLst>
          </p:cNvPr>
          <p:cNvSpPr>
            <a:spLocks noGrp="1"/>
          </p:cNvSpPr>
          <p:nvPr>
            <p:ph type="ctrTitle"/>
          </p:nvPr>
        </p:nvSpPr>
        <p:spPr>
          <a:xfrm>
            <a:off x="1170432" y="518859"/>
            <a:ext cx="9144000" cy="2387600"/>
          </a:xfrm>
        </p:spPr>
        <p:txBody>
          <a:bodyPr>
            <a:normAutofit fontScale="90000"/>
          </a:bodyPr>
          <a:lstStyle/>
          <a:p>
            <a:r>
              <a:rPr lang="en-GB">
                <a:latin typeface="Arial Nova"/>
                <a:ea typeface="Calibri"/>
                <a:cs typeface="Sabon Next LT"/>
              </a:rPr>
              <a:t>LCHS4007</a:t>
            </a:r>
            <a:br>
              <a:rPr lang="en-GB">
                <a:latin typeface="Arial Nova"/>
                <a:ea typeface="Calibri"/>
                <a:cs typeface="Sabon Next LT"/>
              </a:rPr>
            </a:br>
            <a:r>
              <a:rPr lang="en-GB">
                <a:latin typeface="Arial Nova"/>
                <a:ea typeface="Calibri"/>
                <a:cs typeface="Sabon Next LT"/>
              </a:rPr>
              <a:t>Digital Skills And Research. </a:t>
            </a:r>
            <a:br>
              <a:rPr lang="en-GB">
                <a:latin typeface="Arial Nova"/>
                <a:ea typeface="Calibri"/>
                <a:cs typeface="Sabon Next LT"/>
              </a:rPr>
            </a:br>
            <a:r>
              <a:rPr lang="en-GB">
                <a:latin typeface="Arial Nova"/>
                <a:ea typeface="Calibri"/>
                <a:cs typeface="Sabon Next LT"/>
              </a:rPr>
              <a:t>Lecture: Bianca Dodgen.</a:t>
            </a:r>
          </a:p>
        </p:txBody>
      </p:sp>
      <p:sp>
        <p:nvSpPr>
          <p:cNvPr id="4" name="TextBox 3">
            <a:extLst>
              <a:ext uri="{FF2B5EF4-FFF2-40B4-BE49-F238E27FC236}">
                <a16:creationId xmlns:a16="http://schemas.microsoft.com/office/drawing/2014/main" id="{ECCF4BA5-627D-46FF-4209-93D931CC524D}"/>
              </a:ext>
            </a:extLst>
          </p:cNvPr>
          <p:cNvSpPr txBox="1"/>
          <p:nvPr/>
        </p:nvSpPr>
        <p:spPr>
          <a:xfrm>
            <a:off x="1825625" y="401637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Esidora</a:t>
            </a:r>
            <a:r>
              <a:rPr lang="en-GB"/>
              <a:t> </a:t>
            </a:r>
            <a:r>
              <a:rPr lang="en-GB" err="1"/>
              <a:t>Chiciu</a:t>
            </a:r>
            <a:r>
              <a:rPr lang="en-GB"/>
              <a:t> 2535738</a:t>
            </a:r>
          </a:p>
          <a:p>
            <a:r>
              <a:rPr lang="en-GB"/>
              <a:t>Europa Stan 2534505</a:t>
            </a:r>
          </a:p>
        </p:txBody>
      </p:sp>
    </p:spTree>
    <p:extLst>
      <p:ext uri="{BB962C8B-B14F-4D97-AF65-F5344CB8AC3E}">
        <p14:creationId xmlns:p14="http://schemas.microsoft.com/office/powerpoint/2010/main" val="1634723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90876-E503-2999-0A03-783E24950212}"/>
              </a:ext>
            </a:extLst>
          </p:cNvPr>
          <p:cNvSpPr>
            <a:spLocks noGrp="1"/>
          </p:cNvSpPr>
          <p:nvPr>
            <p:ph type="title"/>
          </p:nvPr>
        </p:nvSpPr>
        <p:spPr/>
        <p:txBody>
          <a:bodyPr/>
          <a:lstStyle/>
          <a:p>
            <a:r>
              <a:rPr lang="en-US"/>
              <a:t>                      Staff Communication</a:t>
            </a:r>
          </a:p>
        </p:txBody>
      </p:sp>
      <p:sp>
        <p:nvSpPr>
          <p:cNvPr id="5" name="Content Placeholder 4">
            <a:extLst>
              <a:ext uri="{FF2B5EF4-FFF2-40B4-BE49-F238E27FC236}">
                <a16:creationId xmlns:a16="http://schemas.microsoft.com/office/drawing/2014/main" id="{215AA5C6-B1A1-F5AB-51E0-D3AE31440750}"/>
              </a:ext>
            </a:extLst>
          </p:cNvPr>
          <p:cNvSpPr>
            <a:spLocks noGrp="1"/>
          </p:cNvSpPr>
          <p:nvPr>
            <p:ph idx="1"/>
          </p:nvPr>
        </p:nvSpPr>
        <p:spPr>
          <a:xfrm>
            <a:off x="838200" y="1366684"/>
            <a:ext cx="10515600" cy="4810279"/>
          </a:xfrm>
        </p:spPr>
        <p:txBody>
          <a:bodyPr vert="horz" lIns="91440" tIns="45720" rIns="91440" bIns="45720" rtlCol="0" anchor="t">
            <a:normAutofit fontScale="62500" lnSpcReduction="20000"/>
          </a:bodyPr>
          <a:lstStyle/>
          <a:p>
            <a:pPr marL="0" indent="0">
              <a:buNone/>
            </a:pPr>
            <a:r>
              <a:rPr lang="en-US" dirty="0"/>
              <a:t>Staff Communication in Riverdale Nursing home involves </a:t>
            </a:r>
            <a:r>
              <a:rPr lang="en-US" dirty="0" err="1"/>
              <a:t>carers,nurses</a:t>
            </a:r>
            <a:r>
              <a:rPr lang="en-US" dirty="0"/>
              <a:t> and administrative staff informing and sharing important documents and information across two buildings and different shifts. Communication includes:</a:t>
            </a:r>
          </a:p>
          <a:p>
            <a:r>
              <a:rPr lang="en-US" dirty="0"/>
              <a:t>Updating residents care needs </a:t>
            </a:r>
          </a:p>
          <a:p>
            <a:r>
              <a:rPr lang="en-US" dirty="0"/>
              <a:t>Informing staff on different shifts about medication or appointments</a:t>
            </a:r>
          </a:p>
          <a:p>
            <a:r>
              <a:rPr lang="en-US" dirty="0"/>
              <a:t>Handovers between shifts </a:t>
            </a:r>
          </a:p>
          <a:p>
            <a:r>
              <a:rPr lang="en-US" dirty="0"/>
              <a:t>Reporting incidents or emergencies </a:t>
            </a:r>
          </a:p>
          <a:p>
            <a:pPr marL="0" indent="0">
              <a:buNone/>
            </a:pPr>
            <a:r>
              <a:rPr lang="en-US" dirty="0"/>
              <a:t>Because staff work in different buildings and at different times communication is essential. Lack of communication as noticed lead to confusion, duplicated </a:t>
            </a:r>
            <a:r>
              <a:rPr lang="en-US" dirty="0" err="1"/>
              <a:t>work,missed</a:t>
            </a:r>
            <a:r>
              <a:rPr lang="en-US" dirty="0"/>
              <a:t> messages and </a:t>
            </a:r>
            <a:r>
              <a:rPr lang="en-US" dirty="0" err="1"/>
              <a:t>ineffient</a:t>
            </a:r>
            <a:r>
              <a:rPr lang="en-US" dirty="0"/>
              <a:t> ways of working.</a:t>
            </a:r>
          </a:p>
          <a:p>
            <a:pPr marL="0" indent="0">
              <a:buNone/>
            </a:pPr>
            <a:r>
              <a:rPr lang="en-US" dirty="0"/>
              <a:t>“the </a:t>
            </a:r>
            <a:r>
              <a:rPr lang="en-US" dirty="0" err="1"/>
              <a:t>seemgly</a:t>
            </a:r>
            <a:r>
              <a:rPr lang="en-US" dirty="0"/>
              <a:t> endless and repetitive checking and double-checking in a hospital” Moss(2020)</a:t>
            </a:r>
          </a:p>
          <a:p>
            <a:r>
              <a:rPr lang="en-US" dirty="0"/>
              <a:t>Checking information</a:t>
            </a:r>
          </a:p>
          <a:p>
            <a:r>
              <a:rPr lang="en-US" dirty="0"/>
              <a:t>Preventing mistakes </a:t>
            </a:r>
          </a:p>
          <a:p>
            <a:r>
              <a:rPr lang="en-US" dirty="0"/>
              <a:t>Ensuring safe care between shifts and buildings</a:t>
            </a:r>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3336046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EA71A-A2D5-448E-AC86-9E469BFE883D}"/>
              </a:ext>
            </a:extLst>
          </p:cNvPr>
          <p:cNvSpPr>
            <a:spLocks noGrp="1"/>
          </p:cNvSpPr>
          <p:nvPr>
            <p:ph type="title"/>
          </p:nvPr>
        </p:nvSpPr>
        <p:spPr/>
        <p:txBody>
          <a:bodyPr/>
          <a:lstStyle/>
          <a:p>
            <a:r>
              <a:rPr lang="en-US"/>
              <a:t>Microsoft teams </a:t>
            </a:r>
          </a:p>
        </p:txBody>
      </p:sp>
      <p:sp>
        <p:nvSpPr>
          <p:cNvPr id="3" name="Content Placeholder 2">
            <a:extLst>
              <a:ext uri="{FF2B5EF4-FFF2-40B4-BE49-F238E27FC236}">
                <a16:creationId xmlns:a16="http://schemas.microsoft.com/office/drawing/2014/main" id="{AC5011E3-D53D-D267-0749-0CDA73BAD8BC}"/>
              </a:ext>
            </a:extLst>
          </p:cNvPr>
          <p:cNvSpPr>
            <a:spLocks noGrp="1"/>
          </p:cNvSpPr>
          <p:nvPr>
            <p:ph idx="1"/>
          </p:nvPr>
        </p:nvSpPr>
        <p:spPr/>
        <p:txBody>
          <a:bodyPr vert="horz" lIns="91440" tIns="45720" rIns="91440" bIns="45720" rtlCol="0" anchor="t">
            <a:normAutofit fontScale="62500" lnSpcReduction="20000"/>
          </a:bodyPr>
          <a:lstStyle/>
          <a:p>
            <a:pPr marL="0" indent="0">
              <a:buNone/>
            </a:pPr>
            <a:r>
              <a:rPr lang="en-US" dirty="0"/>
              <a:t>I have chosen </a:t>
            </a:r>
            <a:r>
              <a:rPr lang="en-US" dirty="0" err="1"/>
              <a:t>microsoft</a:t>
            </a:r>
            <a:r>
              <a:rPr lang="en-US" dirty="0"/>
              <a:t> teams as my chosen tool. I believe it’s the most suitable tool for </a:t>
            </a:r>
            <a:r>
              <a:rPr lang="en-US" dirty="0" err="1"/>
              <a:t>riverdale</a:t>
            </a:r>
            <a:r>
              <a:rPr lang="en-US" dirty="0"/>
              <a:t> nursing home as staff members work between two buildings and two different shifts. Microsoft teams allows them to communicate in real time in one secure and safe platform. They can use teams to </a:t>
            </a:r>
          </a:p>
          <a:p>
            <a:r>
              <a:rPr lang="en-US" dirty="0"/>
              <a:t>Send and receive instant messages </a:t>
            </a:r>
          </a:p>
          <a:p>
            <a:r>
              <a:rPr lang="en-US" dirty="0"/>
              <a:t>Create groups chats for each shift</a:t>
            </a:r>
          </a:p>
          <a:p>
            <a:r>
              <a:rPr lang="en-US" dirty="0"/>
              <a:t>Hold online meetings between the two buildings</a:t>
            </a:r>
          </a:p>
          <a:p>
            <a:pPr marL="0" indent="0">
              <a:buNone/>
            </a:pPr>
            <a:r>
              <a:rPr lang="en-US" dirty="0"/>
              <a:t>I have researched and found that a project was created to use Microsoft teams to create a handover system that is </a:t>
            </a:r>
            <a:r>
              <a:rPr lang="en-US" dirty="0" err="1"/>
              <a:t>efficient,safe,accurate</a:t>
            </a:r>
            <a:r>
              <a:rPr lang="en-US" dirty="0"/>
              <a:t> and easy to use. The results showed that the new handover system was considered to be safe, accurate and </a:t>
            </a:r>
            <a:r>
              <a:rPr lang="en-US" dirty="0" err="1"/>
              <a:t>effient</a:t>
            </a:r>
            <a:r>
              <a:rPr lang="en-US" dirty="0"/>
              <a:t> while being straightforward and hassle free. This improved the quality of communication between ‘on call’ and the ‘day teams’ and allowed for early execution of tasks while </a:t>
            </a:r>
            <a:r>
              <a:rPr lang="en-US" dirty="0" err="1"/>
              <a:t>minimising</a:t>
            </a:r>
            <a:r>
              <a:rPr lang="en-US" dirty="0"/>
              <a:t> the numbers of safety related incidents. In conclusion the Microsoft teams demonstrated to be a suitable tool to create a handover that is efficient, safe and reliable.  Mohan (2021)</a:t>
            </a:r>
          </a:p>
          <a:p>
            <a:pPr marL="0" indent="0">
              <a:buNone/>
            </a:pPr>
            <a:r>
              <a:rPr lang="en-US" dirty="0"/>
              <a:t>This can apply to </a:t>
            </a:r>
            <a:r>
              <a:rPr lang="en-US" dirty="0" err="1"/>
              <a:t>riverdale</a:t>
            </a:r>
            <a:r>
              <a:rPr lang="en-US" dirty="0"/>
              <a:t> nursing home as staff members work on different shifts and in different buildings. This proves Microsoft teams is the best option for Riverdale nursing home and it proves how Microsoft teams can improve </a:t>
            </a:r>
            <a:r>
              <a:rPr lang="en-US" dirty="0" err="1"/>
              <a:t>effiency</a:t>
            </a:r>
            <a:r>
              <a:rPr lang="en-US" dirty="0"/>
              <a:t> and communication.</a:t>
            </a:r>
          </a:p>
          <a:p>
            <a:pPr marL="0" indent="0">
              <a:buNone/>
            </a:pPr>
            <a:r>
              <a:rPr lang="en-US" dirty="0"/>
              <a:t>Microsoft Teams helps staff at Riverdale Nursing Home communicate clearly, share information quickly, and respond </a:t>
            </a:r>
            <a:r>
              <a:rPr lang="en-US" dirty="0" err="1"/>
              <a:t>Effiently</a:t>
            </a:r>
            <a:r>
              <a:rPr lang="en-US" dirty="0"/>
              <a:t> to residents' needs.. </a:t>
            </a:r>
            <a:r>
              <a:rPr lang="en-US" dirty="0" err="1"/>
              <a:t>NHSEngland</a:t>
            </a:r>
            <a:r>
              <a:rPr lang="en-US" dirty="0"/>
              <a:t>(2026)</a:t>
            </a:r>
          </a:p>
          <a:p>
            <a:pPr marL="0" indent="0">
              <a:buNone/>
            </a:pPr>
            <a:endParaRPr lang="en-US" dirty="0"/>
          </a:p>
        </p:txBody>
      </p:sp>
    </p:spTree>
    <p:extLst>
      <p:ext uri="{BB962C8B-B14F-4D97-AF65-F5344CB8AC3E}">
        <p14:creationId xmlns:p14="http://schemas.microsoft.com/office/powerpoint/2010/main" val="329450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67180-0367-8860-5C82-26E749FFC9B1}"/>
              </a:ext>
            </a:extLst>
          </p:cNvPr>
          <p:cNvSpPr>
            <a:spLocks noGrp="1"/>
          </p:cNvSpPr>
          <p:nvPr>
            <p:ph type="title"/>
          </p:nvPr>
        </p:nvSpPr>
        <p:spPr/>
        <p:txBody>
          <a:bodyPr/>
          <a:lstStyle/>
          <a:p>
            <a:r>
              <a:rPr lang="en-GB"/>
              <a:t>                    Microsoft teams </a:t>
            </a:r>
          </a:p>
        </p:txBody>
      </p:sp>
      <p:sp>
        <p:nvSpPr>
          <p:cNvPr id="3" name="Text Placeholder 2">
            <a:extLst>
              <a:ext uri="{FF2B5EF4-FFF2-40B4-BE49-F238E27FC236}">
                <a16:creationId xmlns:a16="http://schemas.microsoft.com/office/drawing/2014/main" id="{4393F507-3F27-8FC3-5A1D-1F7DF840F3BA}"/>
              </a:ext>
            </a:extLst>
          </p:cNvPr>
          <p:cNvSpPr>
            <a:spLocks noGrp="1"/>
          </p:cNvSpPr>
          <p:nvPr>
            <p:ph type="body" idx="1"/>
          </p:nvPr>
        </p:nvSpPr>
        <p:spPr/>
        <p:txBody>
          <a:bodyPr/>
          <a:lstStyle/>
          <a:p>
            <a:r>
              <a:rPr lang="en-GB"/>
              <a:t>ADVANTAGES </a:t>
            </a:r>
          </a:p>
        </p:txBody>
      </p:sp>
      <p:sp>
        <p:nvSpPr>
          <p:cNvPr id="4" name="Content Placeholder 3">
            <a:extLst>
              <a:ext uri="{FF2B5EF4-FFF2-40B4-BE49-F238E27FC236}">
                <a16:creationId xmlns:a16="http://schemas.microsoft.com/office/drawing/2014/main" id="{BE38E5C8-A1DD-DB41-EDBD-F1F904D446E4}"/>
              </a:ext>
            </a:extLst>
          </p:cNvPr>
          <p:cNvSpPr>
            <a:spLocks noGrp="1"/>
          </p:cNvSpPr>
          <p:nvPr>
            <p:ph sz="half" idx="2"/>
          </p:nvPr>
        </p:nvSpPr>
        <p:spPr/>
        <p:txBody>
          <a:bodyPr>
            <a:normAutofit fontScale="55000" lnSpcReduction="20000"/>
          </a:bodyPr>
          <a:lstStyle/>
          <a:p>
            <a:r>
              <a:rPr lang="en-GB" dirty="0"/>
              <a:t>It is free and efficient tool for </a:t>
            </a:r>
            <a:r>
              <a:rPr lang="en-GB" dirty="0" err="1"/>
              <a:t>nhs</a:t>
            </a:r>
            <a:r>
              <a:rPr lang="en-GB" dirty="0"/>
              <a:t> staff member </a:t>
            </a:r>
          </a:p>
          <a:p>
            <a:r>
              <a:rPr lang="en-GB" dirty="0"/>
              <a:t>Increased efficiency, for example in this case less time spent to travel from one building to another.</a:t>
            </a:r>
          </a:p>
          <a:p>
            <a:r>
              <a:rPr lang="en-GB" dirty="0"/>
              <a:t>Fast communication between staff</a:t>
            </a:r>
          </a:p>
          <a:p>
            <a:r>
              <a:rPr lang="en-GB" dirty="0"/>
              <a:t>Supports team work across two buildings </a:t>
            </a:r>
          </a:p>
          <a:p>
            <a:r>
              <a:rPr lang="en-GB" dirty="0"/>
              <a:t>Easy sharing of updates and documents relating to </a:t>
            </a:r>
            <a:r>
              <a:rPr lang="en-GB" dirty="0" err="1"/>
              <a:t>pacients</a:t>
            </a:r>
            <a:r>
              <a:rPr lang="en-GB" dirty="0"/>
              <a:t> at </a:t>
            </a:r>
            <a:r>
              <a:rPr lang="en-GB" dirty="0" err="1"/>
              <a:t>riverdale</a:t>
            </a:r>
            <a:r>
              <a:rPr lang="en-GB" dirty="0"/>
              <a:t> nursing home.</a:t>
            </a:r>
          </a:p>
          <a:p>
            <a:r>
              <a:rPr lang="en-GB" dirty="0"/>
              <a:t>Allows the setup and use of chat rooms to divide work between multiple groups. NHS England (2023)  </a:t>
            </a:r>
          </a:p>
          <a:p>
            <a:pPr marL="0" indent="0">
              <a:buNone/>
            </a:pPr>
            <a:endParaRPr lang="en-GB" dirty="0"/>
          </a:p>
          <a:p>
            <a:pPr marL="0" indent="0">
              <a:buNone/>
            </a:pPr>
            <a:r>
              <a:rPr lang="en-GB" dirty="0"/>
              <a:t>NHS England(2023)</a:t>
            </a:r>
            <a:r>
              <a:rPr lang="en-GB" i="1" dirty="0"/>
              <a:t> Microsoft teams and remote working. </a:t>
            </a:r>
            <a:r>
              <a:rPr lang="en-GB" dirty="0">
                <a:hlinkClick r:id="rId2"/>
              </a:rPr>
              <a:t>https://www.England.nhs.uk</a:t>
            </a:r>
            <a:r>
              <a:rPr lang="en-GB" dirty="0"/>
              <a:t>. </a:t>
            </a:r>
          </a:p>
          <a:p>
            <a:pPr marL="0" indent="0">
              <a:buNone/>
            </a:pPr>
            <a:r>
              <a:rPr lang="en-GB" dirty="0"/>
              <a:t>Microsoft teams official website</a:t>
            </a:r>
          </a:p>
          <a:p>
            <a:pPr marL="0" indent="0">
              <a:buNone/>
            </a:pPr>
            <a:endParaRPr lang="en-GB" dirty="0"/>
          </a:p>
          <a:p>
            <a:pPr marL="0" indent="0">
              <a:buNone/>
            </a:pPr>
            <a:endParaRPr lang="en-GB" dirty="0"/>
          </a:p>
        </p:txBody>
      </p:sp>
      <p:sp>
        <p:nvSpPr>
          <p:cNvPr id="5" name="Text Placeholder 4">
            <a:extLst>
              <a:ext uri="{FF2B5EF4-FFF2-40B4-BE49-F238E27FC236}">
                <a16:creationId xmlns:a16="http://schemas.microsoft.com/office/drawing/2014/main" id="{39D30E6C-AB38-713D-FDB8-F2B779680BC4}"/>
              </a:ext>
            </a:extLst>
          </p:cNvPr>
          <p:cNvSpPr>
            <a:spLocks noGrp="1"/>
          </p:cNvSpPr>
          <p:nvPr>
            <p:ph type="body" sz="quarter" idx="3"/>
          </p:nvPr>
        </p:nvSpPr>
        <p:spPr/>
        <p:txBody>
          <a:bodyPr/>
          <a:lstStyle/>
          <a:p>
            <a:r>
              <a:rPr lang="en-GB"/>
              <a:t>LIMITATIONS </a:t>
            </a:r>
          </a:p>
        </p:txBody>
      </p:sp>
      <p:sp>
        <p:nvSpPr>
          <p:cNvPr id="6" name="Content Placeholder 5">
            <a:extLst>
              <a:ext uri="{FF2B5EF4-FFF2-40B4-BE49-F238E27FC236}">
                <a16:creationId xmlns:a16="http://schemas.microsoft.com/office/drawing/2014/main" id="{E8246400-6989-106B-2180-1629C92A561A}"/>
              </a:ext>
            </a:extLst>
          </p:cNvPr>
          <p:cNvSpPr>
            <a:spLocks noGrp="1"/>
          </p:cNvSpPr>
          <p:nvPr>
            <p:ph sz="quarter" idx="4"/>
          </p:nvPr>
        </p:nvSpPr>
        <p:spPr/>
        <p:txBody>
          <a:bodyPr vert="horz" lIns="91440" tIns="45720" rIns="91440" bIns="45720" rtlCol="0" anchor="t">
            <a:normAutofit fontScale="55000" lnSpcReduction="20000"/>
          </a:bodyPr>
          <a:lstStyle/>
          <a:p>
            <a:r>
              <a:rPr lang="en-GB" dirty="0"/>
              <a:t>Internet or technical difficulties</a:t>
            </a:r>
          </a:p>
          <a:p>
            <a:r>
              <a:rPr lang="en-GB" dirty="0"/>
              <a:t>Maybe not everyone at </a:t>
            </a:r>
            <a:r>
              <a:rPr lang="en-GB" dirty="0" err="1"/>
              <a:t>riverdale</a:t>
            </a:r>
            <a:r>
              <a:rPr lang="en-GB" dirty="0"/>
              <a:t> nursing home has access to a device</a:t>
            </a:r>
          </a:p>
          <a:p>
            <a:r>
              <a:rPr lang="en-GB" dirty="0"/>
              <a:t>In order to have the better version of Microsoft teams you need to pay</a:t>
            </a:r>
          </a:p>
          <a:p>
            <a:r>
              <a:rPr lang="en-GB" dirty="0"/>
              <a:t>Privacy and data protection if used incorrectly by staff members at </a:t>
            </a:r>
            <a:r>
              <a:rPr lang="en-GB" dirty="0" err="1"/>
              <a:t>riverdale</a:t>
            </a:r>
            <a:r>
              <a:rPr lang="en-GB" dirty="0"/>
              <a:t> nursing home data can be leaked. </a:t>
            </a:r>
          </a:p>
          <a:p>
            <a:r>
              <a:rPr lang="en-GB" dirty="0"/>
              <a:t>Another limitation is that workers might not be unable to receive important alerts for urgent Microsoft teams messages. This can cause problems between staff working on different shift or between the staff working in the other building. NHS England (2024)</a:t>
            </a:r>
          </a:p>
          <a:p>
            <a:pPr marL="0" indent="0">
              <a:buNone/>
            </a:pPr>
            <a:endParaRPr lang="en-GB" dirty="0"/>
          </a:p>
        </p:txBody>
      </p:sp>
    </p:spTree>
    <p:extLst>
      <p:ext uri="{BB962C8B-B14F-4D97-AF65-F5344CB8AC3E}">
        <p14:creationId xmlns:p14="http://schemas.microsoft.com/office/powerpoint/2010/main" val="105824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C09517-C145-4855-5702-19E404942655}"/>
              </a:ext>
            </a:extLst>
          </p:cNvPr>
          <p:cNvSpPr>
            <a:spLocks noGrp="1"/>
          </p:cNvSpPr>
          <p:nvPr>
            <p:ph type="ctrTitle"/>
          </p:nvPr>
        </p:nvSpPr>
        <p:spPr>
          <a:xfrm>
            <a:off x="1171575" y="-1587"/>
            <a:ext cx="9144000" cy="815975"/>
          </a:xfrm>
        </p:spPr>
        <p:txBody>
          <a:bodyPr>
            <a:normAutofit fontScale="90000"/>
          </a:bodyPr>
          <a:lstStyle/>
          <a:p>
            <a:r>
              <a:rPr lang="en-US"/>
              <a:t>Reference</a:t>
            </a:r>
          </a:p>
        </p:txBody>
      </p:sp>
      <p:sp>
        <p:nvSpPr>
          <p:cNvPr id="8" name="Subtitle 7">
            <a:extLst>
              <a:ext uri="{FF2B5EF4-FFF2-40B4-BE49-F238E27FC236}">
                <a16:creationId xmlns:a16="http://schemas.microsoft.com/office/drawing/2014/main" id="{E4AD85F7-C177-6C5B-B7AE-87BE62C254E9}"/>
              </a:ext>
            </a:extLst>
          </p:cNvPr>
          <p:cNvSpPr>
            <a:spLocks noGrp="1"/>
          </p:cNvSpPr>
          <p:nvPr>
            <p:ph type="subTitle" idx="1"/>
          </p:nvPr>
        </p:nvSpPr>
        <p:spPr>
          <a:xfrm>
            <a:off x="1095375" y="896938"/>
            <a:ext cx="9144000" cy="4570412"/>
          </a:xfrm>
        </p:spPr>
        <p:txBody>
          <a:bodyPr vert="horz" lIns="91440" tIns="45720" rIns="91440" bIns="45720" rtlCol="0" anchor="t">
            <a:normAutofit/>
          </a:bodyPr>
          <a:lstStyle/>
          <a:p>
            <a:pPr marL="285750" indent="-285750" algn="l">
              <a:lnSpc>
                <a:spcPct val="100000"/>
              </a:lnSpc>
              <a:spcBef>
                <a:spcPts val="0"/>
              </a:spcBef>
              <a:buChar char="•"/>
            </a:pPr>
            <a:r>
              <a:rPr lang="en-US" sz="1500" dirty="0" err="1">
                <a:highlight>
                  <a:srgbClr val="FFFFFF"/>
                </a:highlight>
              </a:rPr>
              <a:t>Moss,B</a:t>
            </a:r>
            <a:r>
              <a:rPr lang="en-US" sz="1500" dirty="0">
                <a:highlight>
                  <a:srgbClr val="FFFFFF"/>
                </a:highlight>
              </a:rPr>
              <a:t>.(2020) </a:t>
            </a:r>
            <a:r>
              <a:rPr lang="en-US" sz="1500" i="1" dirty="0">
                <a:highlight>
                  <a:srgbClr val="FFFFFF"/>
                </a:highlight>
              </a:rPr>
              <a:t>communication skills in health and social care. SAGE Publications.</a:t>
            </a:r>
            <a:endParaRPr lang="en-GB" sz="1500" dirty="0"/>
          </a:p>
          <a:p>
            <a:pPr marL="285750" indent="-285750" algn="l">
              <a:lnSpc>
                <a:spcPct val="100000"/>
              </a:lnSpc>
              <a:spcBef>
                <a:spcPts val="0"/>
              </a:spcBef>
              <a:buChar char="•"/>
            </a:pPr>
            <a:endParaRPr lang="en-US" sz="1500" dirty="0"/>
          </a:p>
          <a:p>
            <a:pPr marL="285750" indent="-285750" algn="l">
              <a:lnSpc>
                <a:spcPct val="100000"/>
              </a:lnSpc>
              <a:spcBef>
                <a:spcPts val="0"/>
              </a:spcBef>
              <a:buChar char="•"/>
            </a:pPr>
            <a:r>
              <a:rPr lang="en-US" sz="1500" dirty="0" err="1">
                <a:highlight>
                  <a:srgbClr val="FFFFFF"/>
                </a:highlight>
              </a:rPr>
              <a:t>Mohan,M</a:t>
            </a:r>
            <a:r>
              <a:rPr lang="en-US" sz="1500" dirty="0">
                <a:highlight>
                  <a:srgbClr val="FFFFFF"/>
                </a:highlight>
              </a:rPr>
              <a:t> </a:t>
            </a:r>
            <a:r>
              <a:rPr lang="en-US" sz="1500" dirty="0" err="1">
                <a:highlight>
                  <a:srgbClr val="FFFFFF"/>
                </a:highlight>
              </a:rPr>
              <a:t>Scally,R</a:t>
            </a:r>
            <a:r>
              <a:rPr lang="en-US" sz="1500" dirty="0">
                <a:highlight>
                  <a:srgbClr val="FFFFFF"/>
                </a:highlight>
              </a:rPr>
              <a:t>, </a:t>
            </a:r>
            <a:r>
              <a:rPr lang="en-US" sz="1500" dirty="0" err="1">
                <a:highlight>
                  <a:srgbClr val="FFFFFF"/>
                </a:highlight>
              </a:rPr>
              <a:t>Reed,j</a:t>
            </a:r>
            <a:r>
              <a:rPr lang="en-US" sz="1500" dirty="0">
                <a:highlight>
                  <a:srgbClr val="FFFFFF"/>
                </a:highlight>
              </a:rPr>
              <a:t> and </a:t>
            </a:r>
            <a:r>
              <a:rPr lang="en-US" sz="1500" dirty="0" err="1">
                <a:highlight>
                  <a:srgbClr val="FFFFFF"/>
                </a:highlight>
              </a:rPr>
              <a:t>Cavaropol,C</a:t>
            </a:r>
            <a:r>
              <a:rPr lang="en-US" sz="1500" dirty="0">
                <a:highlight>
                  <a:srgbClr val="FFFFFF"/>
                </a:highlight>
              </a:rPr>
              <a:t> (2021)</a:t>
            </a:r>
            <a:r>
              <a:rPr lang="en-US" sz="1500" i="1" dirty="0">
                <a:highlight>
                  <a:srgbClr val="FFFFFF"/>
                </a:highlight>
              </a:rPr>
              <a:t>Microsoft teams virtual handover </a:t>
            </a:r>
            <a:r>
              <a:rPr lang="en-US" sz="1500" i="1" dirty="0" err="1">
                <a:highlight>
                  <a:srgbClr val="FFFFFF"/>
                </a:highlight>
              </a:rPr>
              <a:t>system.</a:t>
            </a:r>
            <a:r>
              <a:rPr lang="en-US" sz="1500" dirty="0" err="1">
                <a:highlight>
                  <a:srgbClr val="FFFFFF"/>
                </a:highlight>
              </a:rPr>
              <a:t>Cambridge</a:t>
            </a:r>
            <a:r>
              <a:rPr lang="en-US" sz="1500" dirty="0">
                <a:highlight>
                  <a:srgbClr val="FFFFFF"/>
                </a:highlight>
              </a:rPr>
              <a:t> university Press.</a:t>
            </a:r>
            <a:endParaRPr lang="en-US" sz="1500" dirty="0"/>
          </a:p>
          <a:p>
            <a:pPr marL="285750" indent="-285750" algn="l">
              <a:lnSpc>
                <a:spcPct val="100000"/>
              </a:lnSpc>
              <a:spcBef>
                <a:spcPts val="0"/>
              </a:spcBef>
              <a:buChar char="•"/>
            </a:pPr>
            <a:endParaRPr lang="en-US" sz="1500" dirty="0"/>
          </a:p>
          <a:p>
            <a:pPr marL="285750" indent="-285750" algn="l">
              <a:lnSpc>
                <a:spcPct val="100000"/>
              </a:lnSpc>
              <a:spcBef>
                <a:spcPts val="0"/>
              </a:spcBef>
              <a:buChar char="•"/>
            </a:pPr>
            <a:r>
              <a:rPr lang="en-US" sz="1500" dirty="0" err="1">
                <a:highlight>
                  <a:srgbClr val="FFFFFF"/>
                </a:highlight>
              </a:rPr>
              <a:t>NHSEngland</a:t>
            </a:r>
            <a:r>
              <a:rPr lang="en-US" sz="1500" dirty="0">
                <a:highlight>
                  <a:srgbClr val="FFFFFF"/>
                </a:highlight>
              </a:rPr>
              <a:t>(2026)</a:t>
            </a:r>
            <a:endParaRPr lang="en-US" sz="1500" dirty="0"/>
          </a:p>
          <a:p>
            <a:pPr marL="285750" indent="-285750" algn="l">
              <a:lnSpc>
                <a:spcPct val="100000"/>
              </a:lnSpc>
              <a:spcBef>
                <a:spcPts val="0"/>
              </a:spcBef>
              <a:buChar char="•"/>
            </a:pPr>
            <a:endParaRPr lang="en-US" sz="1500" dirty="0"/>
          </a:p>
          <a:p>
            <a:pPr marL="285750" indent="-285750" algn="l">
              <a:buChar char="•"/>
            </a:pPr>
            <a:r>
              <a:rPr lang="en-GB" sz="1500">
                <a:highlight>
                  <a:srgbClr val="FFFFFF"/>
                </a:highlight>
              </a:rPr>
              <a:t>NHS England(2023)</a:t>
            </a:r>
            <a:r>
              <a:rPr lang="en-GB" sz="1500" i="1">
                <a:highlight>
                  <a:srgbClr val="FFFFFF"/>
                </a:highlight>
              </a:rPr>
              <a:t> Microsoft teams and remote working. </a:t>
            </a:r>
            <a:r>
              <a:rPr lang="en-GB" sz="1500" dirty="0">
                <a:highlight>
                  <a:srgbClr val="FFFFFF"/>
                </a:highlight>
                <a:hlinkClick r:id="rId2"/>
              </a:rPr>
              <a:t>https://www.England.nhs.uk</a:t>
            </a:r>
            <a:r>
              <a:rPr lang="en-GB" sz="1500" dirty="0">
                <a:highlight>
                  <a:srgbClr val="FFFFFF"/>
                </a:highlight>
              </a:rPr>
              <a:t>. </a:t>
            </a:r>
            <a:endParaRPr lang="en-US" sz="1500" dirty="0"/>
          </a:p>
          <a:p>
            <a:pPr marL="285750" indent="-285750" algn="l">
              <a:buChar char="•"/>
            </a:pPr>
            <a:r>
              <a:rPr lang="en-GB" sz="1500" dirty="0">
                <a:highlight>
                  <a:srgbClr val="FFFFFF"/>
                </a:highlight>
              </a:rPr>
              <a:t>Microsoft teams official website</a:t>
            </a:r>
            <a:endParaRPr lang="en-US" sz="1500" dirty="0"/>
          </a:p>
          <a:p>
            <a:pPr marL="285750" indent="-285750" algn="l">
              <a:lnSpc>
                <a:spcPct val="100000"/>
              </a:lnSpc>
              <a:spcBef>
                <a:spcPts val="0"/>
              </a:spcBef>
              <a:buChar char="•"/>
            </a:pPr>
            <a:endParaRPr lang="en-US" sz="1800" dirty="0"/>
          </a:p>
          <a:p>
            <a:pPr marL="285750" indent="-285750" algn="l">
              <a:lnSpc>
                <a:spcPct val="100000"/>
              </a:lnSpc>
              <a:spcBef>
                <a:spcPts val="0"/>
              </a:spcBef>
              <a:buChar char="•"/>
            </a:pPr>
            <a:r>
              <a:rPr lang="en-GB" sz="1500" dirty="0"/>
              <a:t>NHS England. (2024) </a:t>
            </a:r>
            <a:r>
              <a:rPr lang="en-GB" sz="1500" i="1" dirty="0"/>
              <a:t>Microsoft 365 Alerts-service degradation-Microsoft teams- users may be </a:t>
            </a:r>
            <a:r>
              <a:rPr lang="en-GB" sz="1500" i="1" dirty="0" err="1"/>
              <a:t>uable</a:t>
            </a:r>
            <a:r>
              <a:rPr lang="en-GB" sz="1500" i="1" dirty="0"/>
              <a:t> to receive subsequent notifications for urgent Microsoft teams messages- RESOLVED. </a:t>
            </a:r>
            <a:r>
              <a:rPr lang="en-GB" sz="1500" dirty="0" err="1"/>
              <a:t>NHSmail</a:t>
            </a:r>
            <a:r>
              <a:rPr lang="en-GB" sz="1500" dirty="0"/>
              <a:t> support.</a:t>
            </a:r>
            <a:endParaRPr lang="en-US" sz="1500" dirty="0"/>
          </a:p>
          <a:p>
            <a:pPr marL="285750" indent="-285750" algn="l">
              <a:lnSpc>
                <a:spcPct val="100000"/>
              </a:lnSpc>
              <a:spcBef>
                <a:spcPts val="0"/>
              </a:spcBef>
              <a:buChar char="•"/>
            </a:pPr>
            <a:endParaRPr lang="en-US" sz="1800" dirty="0"/>
          </a:p>
        </p:txBody>
      </p:sp>
    </p:spTree>
    <p:extLst>
      <p:ext uri="{BB962C8B-B14F-4D97-AF65-F5344CB8AC3E}">
        <p14:creationId xmlns:p14="http://schemas.microsoft.com/office/powerpoint/2010/main" val="2563513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C1576-E2FC-AAC5-9F1E-57994E1B405F}"/>
              </a:ext>
            </a:extLst>
          </p:cNvPr>
          <p:cNvSpPr>
            <a:spLocks noGrp="1"/>
          </p:cNvSpPr>
          <p:nvPr>
            <p:ph type="title"/>
          </p:nvPr>
        </p:nvSpPr>
        <p:spPr>
          <a:xfrm>
            <a:off x="404967" y="200533"/>
            <a:ext cx="10515600" cy="1325563"/>
          </a:xfrm>
        </p:spPr>
        <p:txBody>
          <a:bodyPr/>
          <a:lstStyle/>
          <a:p>
            <a:r>
              <a:rPr lang="en-GB">
                <a:latin typeface="Arial Nova"/>
              </a:rPr>
              <a:t>  Staff Training </a:t>
            </a:r>
          </a:p>
        </p:txBody>
      </p:sp>
      <p:sp>
        <p:nvSpPr>
          <p:cNvPr id="3" name="Content Placeholder 2">
            <a:extLst>
              <a:ext uri="{FF2B5EF4-FFF2-40B4-BE49-F238E27FC236}">
                <a16:creationId xmlns:a16="http://schemas.microsoft.com/office/drawing/2014/main" id="{5BD7E19B-DA97-2280-B6B7-2F5293DFE372}"/>
              </a:ext>
            </a:extLst>
          </p:cNvPr>
          <p:cNvSpPr>
            <a:spLocks noGrp="1"/>
          </p:cNvSpPr>
          <p:nvPr>
            <p:ph idx="1"/>
          </p:nvPr>
        </p:nvSpPr>
        <p:spPr>
          <a:xfrm>
            <a:off x="405384" y="1520825"/>
            <a:ext cx="10515600" cy="4351338"/>
          </a:xfrm>
        </p:spPr>
        <p:txBody>
          <a:bodyPr vert="horz" lIns="91440" tIns="45720" rIns="91440" bIns="45720" rtlCol="0" anchor="t">
            <a:noAutofit/>
          </a:bodyPr>
          <a:lstStyle/>
          <a:p>
            <a:r>
              <a:rPr lang="en-GB" sz="1800">
                <a:latin typeface="Arial Nova"/>
                <a:ea typeface="+mn-lt"/>
                <a:cs typeface="+mn-lt"/>
              </a:rPr>
              <a:t>Introduction Nursing staff are the backbone of the healthcare industry and play a vital role. For example, providing care that is safe, effective, prompt management, efficient, accurate, and equitable. Those professionals work in different specialties to improve patients’ health and prevent injuries and illness (Shahbal et al., 2022). Those professionals have various responsibilities extend beyond traditional patient care to include advocacy, education, collaboration within and healthcare teams. These multifaceted roles are increasingly vital, especially in the context of evolving healthcare demands and challenges (Nazneen &amp; Sohail, 2020; Roth et al., 2022). Nursing staff use various technologies in medical devices to improve patients’ safety through automation, alerting medications, providing reminders of important information, offering better diagnostic and consultation reports, sharing information, supporting clinical decision-making, avoiding errors, standardizing practices, and addressing staff shortages (Elnaggar, Abd-</a:t>
            </a:r>
            <a:r>
              <a:rPr lang="en-GB" sz="1800" err="1">
                <a:latin typeface="Arial Nova"/>
                <a:ea typeface="+mn-lt"/>
                <a:cs typeface="+mn-lt"/>
              </a:rPr>
              <a:t>Ellatief</a:t>
            </a:r>
            <a:r>
              <a:rPr lang="en-GB" sz="1800">
                <a:latin typeface="Arial Nova"/>
                <a:ea typeface="+mn-lt"/>
                <a:cs typeface="+mn-lt"/>
              </a:rPr>
              <a:t>, Elbana, 2024; Henriksen &amp; Nielsen, 2021). In this context, nursing staff have a great role in digital health (DH), which is considered the key to increasing the quality, accessibility, </a:t>
            </a:r>
            <a:r>
              <a:rPr lang="en-GB" sz="1800">
                <a:highlight>
                  <a:srgbClr val="F5F5F5"/>
                </a:highlight>
                <a:latin typeface="Arial Nova"/>
                <a:ea typeface="+mn-lt"/>
                <a:cs typeface="+mn-lt"/>
              </a:rPr>
              <a:t> and affordability of health services for patients. Nursing staff are experts in interpreting this data to store it and inform evidence based decision making and use digital tools to assess  and improve patient progress, track outcomes, and continuously adapt care plans for the best results. DH solutions can not only be enabling the transition to a patient-</a:t>
            </a:r>
            <a:r>
              <a:rPr lang="en-GB" sz="1800" err="1">
                <a:highlight>
                  <a:srgbClr val="F5F5F5"/>
                </a:highlight>
                <a:latin typeface="Arial Nova"/>
                <a:ea typeface="+mn-lt"/>
                <a:cs typeface="+mn-lt"/>
              </a:rPr>
              <a:t>centered</a:t>
            </a:r>
            <a:r>
              <a:rPr lang="en-GB" sz="1800">
                <a:highlight>
                  <a:srgbClr val="F5F5F5"/>
                </a:highlight>
                <a:latin typeface="Arial Nova"/>
                <a:ea typeface="+mn-lt"/>
                <a:cs typeface="+mn-lt"/>
              </a:rPr>
              <a:t> DH system but also benefit the nursing staff (</a:t>
            </a:r>
            <a:r>
              <a:rPr lang="en-GB" sz="1800" err="1">
                <a:highlight>
                  <a:srgbClr val="F5F5F5"/>
                </a:highlight>
                <a:latin typeface="Arial Nova"/>
                <a:ea typeface="+mn-lt"/>
                <a:cs typeface="+mn-lt"/>
              </a:rPr>
              <a:t>Janzarik</a:t>
            </a:r>
            <a:r>
              <a:rPr lang="en-GB" sz="1800">
                <a:highlight>
                  <a:srgbClr val="F5F5F5"/>
                </a:highlight>
                <a:latin typeface="Arial Nova"/>
                <a:ea typeface="+mn-lt"/>
                <a:cs typeface="+mn-lt"/>
              </a:rPr>
              <a:t>, </a:t>
            </a:r>
            <a:r>
              <a:rPr lang="en-GB" sz="1800" err="1">
                <a:highlight>
                  <a:srgbClr val="F5F5F5"/>
                </a:highlight>
                <a:latin typeface="Arial Nova"/>
                <a:ea typeface="+mn-lt"/>
                <a:cs typeface="+mn-lt"/>
              </a:rPr>
              <a:t>Wollschläger</a:t>
            </a:r>
            <a:r>
              <a:rPr lang="en-GB" sz="1800">
                <a:highlight>
                  <a:srgbClr val="F5F5F5"/>
                </a:highlight>
                <a:latin typeface="Arial Nova"/>
                <a:ea typeface="+mn-lt"/>
                <a:cs typeface="+mn-lt"/>
              </a:rPr>
              <a:t>, </a:t>
            </a:r>
            <a:r>
              <a:rPr lang="en-GB" sz="1800" err="1">
                <a:highlight>
                  <a:srgbClr val="F5F5F5"/>
                </a:highlight>
                <a:latin typeface="Arial Nova"/>
                <a:ea typeface="+mn-lt"/>
                <a:cs typeface="+mn-lt"/>
              </a:rPr>
              <a:t>Wessa</a:t>
            </a:r>
            <a:r>
              <a:rPr lang="en-GB" sz="1800">
                <a:highlight>
                  <a:srgbClr val="F5F5F5"/>
                </a:highlight>
                <a:latin typeface="Arial Nova"/>
                <a:ea typeface="+mn-lt"/>
                <a:cs typeface="+mn-lt"/>
              </a:rPr>
              <a:t>, &amp; Lieb, 2022). </a:t>
            </a:r>
          </a:p>
          <a:p>
            <a:endParaRPr lang="en-GB">
              <a:highlight>
                <a:srgbClr val="F5F5F5"/>
              </a:highlight>
              <a:ea typeface="+mn-lt"/>
              <a:cs typeface="+mn-lt"/>
            </a:endParaRPr>
          </a:p>
        </p:txBody>
      </p:sp>
      <p:sp>
        <p:nvSpPr>
          <p:cNvPr id="4" name="TextBox 3">
            <a:extLst>
              <a:ext uri="{FF2B5EF4-FFF2-40B4-BE49-F238E27FC236}">
                <a16:creationId xmlns:a16="http://schemas.microsoft.com/office/drawing/2014/main" id="{8C7BD367-2CDA-0044-FA56-81BD5E297900}"/>
              </a:ext>
            </a:extLst>
          </p:cNvPr>
          <p:cNvSpPr txBox="1"/>
          <p:nvPr/>
        </p:nvSpPr>
        <p:spPr>
          <a:xfrm>
            <a:off x="662" y="200461"/>
            <a:ext cx="222142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Europa Stan</a:t>
            </a:r>
          </a:p>
        </p:txBody>
      </p:sp>
    </p:spTree>
    <p:extLst>
      <p:ext uri="{BB962C8B-B14F-4D97-AF65-F5344CB8AC3E}">
        <p14:creationId xmlns:p14="http://schemas.microsoft.com/office/powerpoint/2010/main" val="2975712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41779-AB2E-4461-70BF-EF7A390232FE}"/>
              </a:ext>
            </a:extLst>
          </p:cNvPr>
          <p:cNvSpPr>
            <a:spLocks noGrp="1"/>
          </p:cNvSpPr>
          <p:nvPr>
            <p:ph type="title"/>
          </p:nvPr>
        </p:nvSpPr>
        <p:spPr>
          <a:xfrm>
            <a:off x="192024" y="72517"/>
            <a:ext cx="10515600" cy="1325563"/>
          </a:xfrm>
        </p:spPr>
        <p:txBody>
          <a:bodyPr>
            <a:normAutofit/>
          </a:bodyPr>
          <a:lstStyle/>
          <a:p>
            <a:r>
              <a:rPr lang="en-GB"/>
              <a:t>Staff Training Selected Microsoft 365 Tool:</a:t>
            </a:r>
            <a:br>
              <a:rPr lang="en-GB"/>
            </a:br>
            <a:r>
              <a:rPr lang="en-GB"/>
              <a:t> Microsoft PowerPoint</a:t>
            </a:r>
            <a:endParaRPr lang="en-GB">
              <a:latin typeface="Arial Nova"/>
              <a:ea typeface="+mn-lt"/>
              <a:cs typeface="+mn-lt"/>
            </a:endParaRPr>
          </a:p>
        </p:txBody>
      </p:sp>
      <p:sp>
        <p:nvSpPr>
          <p:cNvPr id="3" name="Content Placeholder 2">
            <a:extLst>
              <a:ext uri="{FF2B5EF4-FFF2-40B4-BE49-F238E27FC236}">
                <a16:creationId xmlns:a16="http://schemas.microsoft.com/office/drawing/2014/main" id="{2D356600-0E73-59E3-A11E-E2951A3A4E9B}"/>
              </a:ext>
            </a:extLst>
          </p:cNvPr>
          <p:cNvSpPr>
            <a:spLocks noGrp="1"/>
          </p:cNvSpPr>
          <p:nvPr>
            <p:ph idx="1"/>
          </p:nvPr>
        </p:nvSpPr>
        <p:spPr>
          <a:xfrm>
            <a:off x="3152" y="1405835"/>
            <a:ext cx="6679550" cy="3615389"/>
          </a:xfrm>
        </p:spPr>
        <p:txBody>
          <a:bodyPr vert="horz" lIns="91440" tIns="45720" rIns="91440" bIns="45720" rtlCol="0" anchor="t">
            <a:noAutofit/>
          </a:bodyPr>
          <a:lstStyle/>
          <a:p>
            <a:endParaRPr lang="en-GB" sz="1800">
              <a:latin typeface="Arial Nova"/>
            </a:endParaRPr>
          </a:p>
          <a:p>
            <a:r>
              <a:rPr lang="en-GB" sz="1800">
                <a:latin typeface="Arial Nova"/>
                <a:ea typeface="+mn-lt"/>
                <a:cs typeface="+mn-lt"/>
              </a:rPr>
              <a:t>PowerPoint presentations </a:t>
            </a:r>
            <a:r>
              <a:rPr lang="en-GB" sz="1800">
                <a:solidFill>
                  <a:srgbClr val="1F1F1F"/>
                </a:solidFill>
                <a:latin typeface="Arial Nova"/>
                <a:ea typeface="+mn-lt"/>
                <a:cs typeface="+mn-lt"/>
              </a:rPr>
              <a:t>having radiographic images continue to be an important educational tool for healthcare professionals. Biswas et al., (2022)</a:t>
            </a:r>
            <a:endParaRPr lang="en-GB" sz="1800">
              <a:solidFill>
                <a:srgbClr val="000000"/>
              </a:solidFill>
              <a:latin typeface="Aptos"/>
              <a:ea typeface="+mn-lt"/>
              <a:cs typeface="+mn-lt"/>
            </a:endParaRPr>
          </a:p>
          <a:p>
            <a:r>
              <a:rPr lang="en-GB" sz="1800">
                <a:solidFill>
                  <a:srgbClr val="1F1F1F"/>
                </a:solidFill>
                <a:latin typeface="Arial Nova"/>
              </a:rPr>
              <a:t>It let us create clear presentation with images and text so every staff member can learn the procedure the same way</a:t>
            </a:r>
          </a:p>
          <a:p>
            <a:r>
              <a:rPr lang="en-GB" sz="1800">
                <a:solidFill>
                  <a:srgbClr val="1F1F1F"/>
                </a:solidFill>
                <a:latin typeface="Arial Nova"/>
              </a:rPr>
              <a:t>All the files you started saves automatically on OneDrive. So, if you run out of battery your files are already saved </a:t>
            </a:r>
          </a:p>
          <a:p>
            <a:r>
              <a:rPr lang="en-GB" sz="1800">
                <a:solidFill>
                  <a:srgbClr val="1F1F1F"/>
                </a:solidFill>
                <a:latin typeface="Arial Nova"/>
              </a:rPr>
              <a:t>You can create different, style fonds add many slide, design it however you like, edit it however you want to. </a:t>
            </a:r>
          </a:p>
          <a:p>
            <a:r>
              <a:rPr lang="en-GB" sz="1800">
                <a:solidFill>
                  <a:srgbClr val="1F1F1F"/>
                </a:solidFill>
                <a:latin typeface="Arial Nova"/>
              </a:rPr>
              <a:t>Automatically checks for grammar or miss typed and suggest you the correct words.  </a:t>
            </a:r>
          </a:p>
          <a:p>
            <a:r>
              <a:rPr lang="en-GB" sz="1800">
                <a:solidFill>
                  <a:srgbClr val="1F1F1F"/>
                </a:solidFill>
                <a:latin typeface="Arial Nova"/>
              </a:rPr>
              <a:t>Staff can learn in their own free time at home or during break time</a:t>
            </a:r>
          </a:p>
          <a:p>
            <a:r>
              <a:rPr lang="en-GB" sz="1800">
                <a:solidFill>
                  <a:srgbClr val="1F1F1F"/>
                </a:solidFill>
                <a:latin typeface="Arial Nova"/>
              </a:rPr>
              <a:t>You can also add pictures so staff with difficulties or eye problems can also learn fast and convenient</a:t>
            </a:r>
          </a:p>
          <a:p>
            <a:pPr marL="0" indent="0">
              <a:buNone/>
            </a:pPr>
            <a:endParaRPr lang="en-GB" sz="1800">
              <a:solidFill>
                <a:srgbClr val="1F1F1F"/>
              </a:solidFill>
              <a:latin typeface="Arial Nova"/>
            </a:endParaRPr>
          </a:p>
          <a:p>
            <a:endParaRPr lang="en-GB" sz="1800">
              <a:solidFill>
                <a:srgbClr val="1F1F1F"/>
              </a:solidFill>
              <a:latin typeface="Arial Nova"/>
            </a:endParaRPr>
          </a:p>
          <a:p>
            <a:endParaRPr lang="en-GB" sz="2000">
              <a:solidFill>
                <a:srgbClr val="000000"/>
              </a:solidFill>
              <a:latin typeface="Arial Nova"/>
            </a:endParaRPr>
          </a:p>
        </p:txBody>
      </p:sp>
      <p:sp>
        <p:nvSpPr>
          <p:cNvPr id="5" name="TextBox 4">
            <a:extLst>
              <a:ext uri="{FF2B5EF4-FFF2-40B4-BE49-F238E27FC236}">
                <a16:creationId xmlns:a16="http://schemas.microsoft.com/office/drawing/2014/main" id="{527E2B72-D654-918B-1E5E-3288A48E06D5}"/>
              </a:ext>
            </a:extLst>
          </p:cNvPr>
          <p:cNvSpPr txBox="1"/>
          <p:nvPr/>
        </p:nvSpPr>
        <p:spPr>
          <a:xfrm>
            <a:off x="631030" y="1535905"/>
            <a:ext cx="2345531" cy="2500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6" name="TextBox 5">
            <a:extLst>
              <a:ext uri="{FF2B5EF4-FFF2-40B4-BE49-F238E27FC236}">
                <a16:creationId xmlns:a16="http://schemas.microsoft.com/office/drawing/2014/main" id="{172CD74E-D95B-633D-5ADC-199481227886}"/>
              </a:ext>
            </a:extLst>
          </p:cNvPr>
          <p:cNvSpPr txBox="1"/>
          <p:nvPr/>
        </p:nvSpPr>
        <p:spPr>
          <a:xfrm>
            <a:off x="331441" y="1369074"/>
            <a:ext cx="1125506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Calibri"/>
                <a:ea typeface="Calibri"/>
                <a:cs typeface="Calibri"/>
              </a:rPr>
              <a:t>Advances                                                                                                                           Limitation</a:t>
            </a:r>
            <a:endParaRPr lang="en-US"/>
          </a:p>
        </p:txBody>
      </p:sp>
      <p:sp>
        <p:nvSpPr>
          <p:cNvPr id="8" name="TextBox 7">
            <a:extLst>
              <a:ext uri="{FF2B5EF4-FFF2-40B4-BE49-F238E27FC236}">
                <a16:creationId xmlns:a16="http://schemas.microsoft.com/office/drawing/2014/main" id="{E7F7BBFD-5387-B646-EAFE-C940E73864D7}"/>
              </a:ext>
            </a:extLst>
          </p:cNvPr>
          <p:cNvSpPr txBox="1"/>
          <p:nvPr/>
        </p:nvSpPr>
        <p:spPr>
          <a:xfrm>
            <a:off x="192130" y="2462930"/>
            <a:ext cx="46078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p>
        </p:txBody>
      </p:sp>
      <p:sp>
        <p:nvSpPr>
          <p:cNvPr id="7" name="TextBox 6">
            <a:extLst>
              <a:ext uri="{FF2B5EF4-FFF2-40B4-BE49-F238E27FC236}">
                <a16:creationId xmlns:a16="http://schemas.microsoft.com/office/drawing/2014/main" id="{E1B9BE56-AEED-CFBF-623E-DF07A21779EA}"/>
              </a:ext>
            </a:extLst>
          </p:cNvPr>
          <p:cNvSpPr txBox="1"/>
          <p:nvPr/>
        </p:nvSpPr>
        <p:spPr>
          <a:xfrm>
            <a:off x="7125368" y="1751263"/>
            <a:ext cx="458536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To much text can make slides difficult to read </a:t>
            </a:r>
          </a:p>
          <a:p>
            <a:endParaRPr lang="en-GB"/>
          </a:p>
          <a:p>
            <a:r>
              <a:rPr lang="en-GB"/>
              <a:t>It does not have a chat platform </a:t>
            </a:r>
          </a:p>
          <a:p>
            <a:endParaRPr lang="en-GB"/>
          </a:p>
          <a:p>
            <a:r>
              <a:rPr lang="en-GB"/>
              <a:t>PowerPoint works without WI-FI but some features requires internet access </a:t>
            </a:r>
          </a:p>
          <a:p>
            <a:endParaRPr lang="en-GB"/>
          </a:p>
          <a:p>
            <a:endParaRPr lang="en-GB"/>
          </a:p>
        </p:txBody>
      </p:sp>
    </p:spTree>
    <p:extLst>
      <p:ext uri="{BB962C8B-B14F-4D97-AF65-F5344CB8AC3E}">
        <p14:creationId xmlns:p14="http://schemas.microsoft.com/office/powerpoint/2010/main" val="172582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7E49A-EEEC-3E9F-A555-10180331763A}"/>
              </a:ext>
            </a:extLst>
          </p:cNvPr>
          <p:cNvSpPr>
            <a:spLocks noGrp="1"/>
          </p:cNvSpPr>
          <p:nvPr>
            <p:ph type="title"/>
          </p:nvPr>
        </p:nvSpPr>
        <p:spPr/>
        <p:txBody>
          <a:bodyPr/>
          <a:lstStyle/>
          <a:p>
            <a:r>
              <a:rPr lang="en-GB"/>
              <a:t>Reference</a:t>
            </a:r>
          </a:p>
        </p:txBody>
      </p:sp>
      <p:sp>
        <p:nvSpPr>
          <p:cNvPr id="3" name="Content Placeholder 2">
            <a:extLst>
              <a:ext uri="{FF2B5EF4-FFF2-40B4-BE49-F238E27FC236}">
                <a16:creationId xmlns:a16="http://schemas.microsoft.com/office/drawing/2014/main" id="{3318C0F3-5D54-BC6F-71E5-F048288B4860}"/>
              </a:ext>
            </a:extLst>
          </p:cNvPr>
          <p:cNvSpPr>
            <a:spLocks noGrp="1"/>
          </p:cNvSpPr>
          <p:nvPr>
            <p:ph idx="1"/>
          </p:nvPr>
        </p:nvSpPr>
        <p:spPr>
          <a:xfrm>
            <a:off x="728472" y="1453769"/>
            <a:ext cx="10515600" cy="4351338"/>
          </a:xfrm>
        </p:spPr>
        <p:txBody>
          <a:bodyPr vert="horz" lIns="91440" tIns="45720" rIns="91440" bIns="45720" rtlCol="0" anchor="t">
            <a:normAutofit/>
          </a:bodyPr>
          <a:lstStyle/>
          <a:p>
            <a:r>
              <a:rPr lang="en-GB"/>
              <a:t>Biswas, S. Biswas, S. Singhal, S. and Goyal, H (2022)</a:t>
            </a:r>
          </a:p>
          <a:p>
            <a:pPr marL="0" indent="0">
              <a:buNone/>
            </a:pPr>
            <a:r>
              <a:rPr lang="en-GB"/>
              <a:t>Current status of radiology education online: a comprehensive update; SN Clinical Medicine, 4, 182. </a:t>
            </a:r>
            <a:r>
              <a:rPr lang="en-GB" err="1"/>
              <a:t>Doi:10.1007</a:t>
            </a:r>
            <a:r>
              <a:rPr lang="en-GB"/>
              <a:t>/</a:t>
            </a:r>
            <a:r>
              <a:rPr lang="en-GB" err="1"/>
              <a:t>s42399</a:t>
            </a:r>
            <a:r>
              <a:rPr lang="en-GB"/>
              <a:t>-022-01269-z</a:t>
            </a:r>
          </a:p>
        </p:txBody>
      </p:sp>
    </p:spTree>
    <p:extLst>
      <p:ext uri="{BB962C8B-B14F-4D97-AF65-F5344CB8AC3E}">
        <p14:creationId xmlns:p14="http://schemas.microsoft.com/office/powerpoint/2010/main" val="4281304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C71E-7453-7F28-07C1-DF6A6F23E088}"/>
              </a:ext>
            </a:extLst>
          </p:cNvPr>
          <p:cNvSpPr>
            <a:spLocks noGrp="1"/>
          </p:cNvSpPr>
          <p:nvPr>
            <p:ph type="title"/>
          </p:nvPr>
        </p:nvSpPr>
        <p:spPr>
          <a:xfrm>
            <a:off x="1016" y="-635"/>
            <a:ext cx="10515600" cy="1325563"/>
          </a:xfrm>
        </p:spPr>
        <p:txBody>
          <a:bodyPr/>
          <a:lstStyle/>
          <a:p>
            <a:r>
              <a:rPr lang="en-GB"/>
              <a:t>Reference </a:t>
            </a:r>
          </a:p>
        </p:txBody>
      </p:sp>
      <p:sp>
        <p:nvSpPr>
          <p:cNvPr id="3" name="Content Placeholder 2">
            <a:extLst>
              <a:ext uri="{FF2B5EF4-FFF2-40B4-BE49-F238E27FC236}">
                <a16:creationId xmlns:a16="http://schemas.microsoft.com/office/drawing/2014/main" id="{974EE15D-0456-B478-E8E8-4C93C01E3F4E}"/>
              </a:ext>
            </a:extLst>
          </p:cNvPr>
          <p:cNvSpPr>
            <a:spLocks noGrp="1"/>
          </p:cNvSpPr>
          <p:nvPr>
            <p:ph idx="1"/>
          </p:nvPr>
        </p:nvSpPr>
        <p:spPr>
          <a:xfrm>
            <a:off x="29099" y="1667545"/>
            <a:ext cx="10489549" cy="1760122"/>
          </a:xfrm>
        </p:spPr>
        <p:txBody>
          <a:bodyPr vert="horz" lIns="91440" tIns="45720" rIns="91440" bIns="45720" rtlCol="0" anchor="t">
            <a:normAutofit/>
          </a:bodyPr>
          <a:lstStyle/>
          <a:p>
            <a:endParaRPr lang="en-GB"/>
          </a:p>
          <a:p>
            <a:endParaRPr lang="en-GB"/>
          </a:p>
          <a:p>
            <a:endParaRPr lang="en-GB"/>
          </a:p>
          <a:p>
            <a:endParaRPr lang="en-GB"/>
          </a:p>
        </p:txBody>
      </p:sp>
      <p:sp>
        <p:nvSpPr>
          <p:cNvPr id="4" name="TextBox 3">
            <a:extLst>
              <a:ext uri="{FF2B5EF4-FFF2-40B4-BE49-F238E27FC236}">
                <a16:creationId xmlns:a16="http://schemas.microsoft.com/office/drawing/2014/main" id="{4DE77AFF-54B6-ADA0-4E12-E77796753A29}"/>
              </a:ext>
            </a:extLst>
          </p:cNvPr>
          <p:cNvSpPr txBox="1"/>
          <p:nvPr/>
        </p:nvSpPr>
        <p:spPr>
          <a:xfrm>
            <a:off x="2134913" y="-1300940"/>
            <a:ext cx="10457793" cy="9812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rgbClr val="3A3A3A"/>
                </a:solidFill>
                <a:highlight>
                  <a:srgbClr val="FFFFFF"/>
                </a:highlight>
                <a:latin typeface="italic"/>
                <a:ea typeface="Calibri"/>
                <a:cs typeface="Calibri"/>
              </a:rPr>
              <a:t>Biswas, S. Biswas, S. Singhal, S. and Goyal, H (2022) </a:t>
            </a:r>
          </a:p>
          <a:p>
            <a:r>
              <a:rPr lang="en-GB" sz="3200">
                <a:solidFill>
                  <a:srgbClr val="3A3A3A"/>
                </a:solidFill>
                <a:highlight>
                  <a:srgbClr val="FFFFFF"/>
                </a:highlight>
                <a:latin typeface="italic"/>
                <a:ea typeface="Calibri"/>
                <a:cs typeface="Calibri"/>
              </a:rPr>
              <a:t>Current</a:t>
            </a:r>
          </a:p>
          <a:p>
            <a:endParaRPr lang="en-GB" sz="3200">
              <a:solidFill>
                <a:srgbClr val="3A3A3A"/>
              </a:solidFill>
              <a:highlight>
                <a:srgbClr val="FFFFFF"/>
              </a:highlight>
              <a:latin typeface="italic"/>
              <a:ea typeface="Calibri"/>
              <a:cs typeface="Calibri"/>
            </a:endParaRPr>
          </a:p>
          <a:p>
            <a:endParaRPr lang="en-GB" sz="3200">
              <a:solidFill>
                <a:srgbClr val="3A3A3A"/>
              </a:solidFill>
              <a:highlight>
                <a:srgbClr val="FFFFFF"/>
              </a:highlight>
              <a:latin typeface="italic"/>
              <a:ea typeface="Calibri"/>
              <a:cs typeface="Calibri"/>
            </a:endParaRPr>
          </a:p>
          <a:p>
            <a:endParaRPr lang="en-GB" sz="3200">
              <a:solidFill>
                <a:srgbClr val="3A3A3A"/>
              </a:solidFill>
              <a:highlight>
                <a:srgbClr val="FFFFFF"/>
              </a:highlight>
              <a:latin typeface="italic"/>
              <a:ea typeface="Calibri"/>
              <a:cs typeface="Calibri"/>
            </a:endParaRPr>
          </a:p>
          <a:p>
            <a:r>
              <a:rPr lang="en-GB" sz="3200">
                <a:solidFill>
                  <a:srgbClr val="3A3A3A"/>
                </a:solidFill>
                <a:highlight>
                  <a:srgbClr val="FFFFFF"/>
                </a:highlight>
                <a:latin typeface="italic"/>
                <a:ea typeface="Calibri"/>
                <a:cs typeface="Calibri"/>
              </a:rPr>
              <a:t>Mpox and </a:t>
            </a:r>
            <a:r>
              <a:rPr lang="en-GB" sz="3200">
                <a:latin typeface="italic"/>
                <a:ea typeface="Calibri"/>
                <a:cs typeface="Calibri"/>
              </a:rPr>
              <a:t>healthcare</a:t>
            </a:r>
            <a:r>
              <a:rPr lang="en-GB" sz="3200">
                <a:solidFill>
                  <a:srgbClr val="3A3A3A"/>
                </a:solidFill>
                <a:highlight>
                  <a:srgbClr val="FFFFFF"/>
                </a:highlight>
                <a:latin typeface="italic"/>
                <a:ea typeface="Calibri"/>
                <a:cs typeface="Calibri"/>
              </a:rPr>
              <a:t> workers — a minireview of our present knowledge</a:t>
            </a:r>
            <a:endParaRPr lang="en-GB"/>
          </a:p>
          <a:p>
            <a:r>
              <a:rPr lang="en-GB" sz="1600">
                <a:solidFill>
                  <a:srgbClr val="3A3A3A"/>
                </a:solidFill>
                <a:highlight>
                  <a:srgbClr val="FFFFFF"/>
                </a:highlight>
                <a:latin typeface="Arial Nova"/>
                <a:ea typeface="Source Sans Pro"/>
                <a:cs typeface="Calibri"/>
              </a:rPr>
              <a:t>The Egyptian journal of internal medicine, 2023-06, </a:t>
            </a:r>
            <a:r>
              <a:rPr lang="en-GB" sz="1600" err="1">
                <a:solidFill>
                  <a:srgbClr val="3A3A3A"/>
                </a:solidFill>
                <a:highlight>
                  <a:srgbClr val="FFFFFF"/>
                </a:highlight>
                <a:latin typeface="Arial Nova"/>
                <a:ea typeface="Source Sans Pro"/>
                <a:cs typeface="Calibri"/>
              </a:rPr>
              <a:t>Vol.35</a:t>
            </a:r>
            <a:r>
              <a:rPr lang="en-GB" sz="1600">
                <a:solidFill>
                  <a:srgbClr val="3A3A3A"/>
                </a:solidFill>
                <a:highlight>
                  <a:srgbClr val="FFFFFF"/>
                </a:highlight>
                <a:latin typeface="Arial Nova"/>
                <a:ea typeface="Source Sans Pro"/>
                <a:cs typeface="Calibri"/>
              </a:rPr>
              <a:t> (1), </a:t>
            </a:r>
            <a:r>
              <a:rPr lang="en-GB" sz="1600" err="1">
                <a:solidFill>
                  <a:srgbClr val="3A3A3A"/>
                </a:solidFill>
                <a:highlight>
                  <a:srgbClr val="FFFFFF"/>
                </a:highlight>
                <a:latin typeface="Arial Nova"/>
                <a:ea typeface="Source Sans Pro"/>
                <a:cs typeface="Calibri"/>
              </a:rPr>
              <a:t>p.46</a:t>
            </a:r>
            <a:r>
              <a:rPr lang="en-GB" sz="1600">
                <a:solidFill>
                  <a:srgbClr val="3A3A3A"/>
                </a:solidFill>
                <a:highlight>
                  <a:srgbClr val="FFFFFF"/>
                </a:highlight>
                <a:latin typeface="Arial Nova"/>
                <a:ea typeface="Source Sans Pro"/>
                <a:cs typeface="Calibri"/>
              </a:rPr>
              <a:t>-8, Article 46</a:t>
            </a:r>
            <a:endParaRPr lang="en-GB" sz="1600">
              <a:solidFill>
                <a:srgbClr val="3A3A3A"/>
              </a:solidFill>
              <a:highlight>
                <a:srgbClr val="FFFFFF"/>
              </a:highlight>
              <a:latin typeface="Arial Nova"/>
              <a:ea typeface="Calibri"/>
              <a:cs typeface="Calibri"/>
            </a:endParaRPr>
          </a:p>
          <a:p>
            <a:r>
              <a:rPr lang="en-GB">
                <a:solidFill>
                  <a:srgbClr val="3A3A3A"/>
                </a:solidFill>
                <a:highlight>
                  <a:srgbClr val="FFFFFF"/>
                </a:highlight>
                <a:latin typeface="Arial Nova"/>
                <a:ea typeface="Source Sans Pro"/>
                <a:cs typeface="Calibri"/>
              </a:rPr>
              <a:t>Berlin/Heidelberg: Springer Berlin Heidelberg</a:t>
            </a:r>
            <a:endParaRPr lang="en-GB">
              <a:latin typeface="Arial Nova"/>
            </a:endParaRPr>
          </a:p>
          <a:p>
            <a:r>
              <a:rPr lang="en-GB" b="1">
                <a:solidFill>
                  <a:srgbClr val="3A3A3A"/>
                </a:solidFill>
                <a:highlight>
                  <a:srgbClr val="FFFFFF"/>
                </a:highlight>
                <a:latin typeface="Arial Nova"/>
                <a:ea typeface="Source Sans Pro"/>
                <a:cs typeface="Calibri"/>
              </a:rPr>
              <a:t>Identifier</a:t>
            </a:r>
            <a:endParaRPr lang="en-GB">
              <a:latin typeface="Arial Nova"/>
            </a:endParaRPr>
          </a:p>
          <a:p>
            <a:r>
              <a:rPr lang="en-GB">
                <a:solidFill>
                  <a:srgbClr val="3A3A3A"/>
                </a:solidFill>
                <a:highlight>
                  <a:srgbClr val="FFFFFF"/>
                </a:highlight>
                <a:latin typeface="Arial Nova"/>
                <a:ea typeface="Source Sans Pro"/>
                <a:cs typeface="Calibri"/>
              </a:rPr>
              <a:t>ISSN: 2090-9098</a:t>
            </a:r>
            <a:endParaRPr lang="en-GB">
              <a:latin typeface="Arial Nova"/>
            </a:endParaRPr>
          </a:p>
          <a:p>
            <a:r>
              <a:rPr lang="en-GB">
                <a:solidFill>
                  <a:srgbClr val="3A3A3A"/>
                </a:solidFill>
                <a:highlight>
                  <a:srgbClr val="FFFFFF"/>
                </a:highlight>
                <a:latin typeface="Arial Nova"/>
                <a:ea typeface="Source Sans Pro"/>
                <a:cs typeface="Calibri"/>
              </a:rPr>
              <a:t>ISSN: 1110-7782</a:t>
            </a:r>
            <a:endParaRPr lang="en-GB">
              <a:latin typeface="Arial Nova"/>
            </a:endParaRPr>
          </a:p>
          <a:p>
            <a:r>
              <a:rPr lang="en-GB" err="1">
                <a:solidFill>
                  <a:srgbClr val="3A3A3A"/>
                </a:solidFill>
                <a:highlight>
                  <a:srgbClr val="FFFFFF"/>
                </a:highlight>
                <a:latin typeface="Arial Nova"/>
                <a:ea typeface="Source Sans Pro"/>
                <a:cs typeface="Calibri"/>
              </a:rPr>
              <a:t>EISSN</a:t>
            </a:r>
            <a:r>
              <a:rPr lang="en-GB">
                <a:solidFill>
                  <a:srgbClr val="3A3A3A"/>
                </a:solidFill>
                <a:highlight>
                  <a:srgbClr val="FFFFFF"/>
                </a:highlight>
                <a:latin typeface="Arial Nova"/>
                <a:ea typeface="Source Sans Pro"/>
                <a:cs typeface="Calibri"/>
              </a:rPr>
              <a:t>: 2090-9098</a:t>
            </a:r>
            <a:endParaRPr lang="en-GB">
              <a:latin typeface="Arial Nova"/>
            </a:endParaRPr>
          </a:p>
          <a:p>
            <a:r>
              <a:rPr lang="en-GB">
                <a:solidFill>
                  <a:srgbClr val="3A3A3A"/>
                </a:solidFill>
                <a:highlight>
                  <a:srgbClr val="FFFFFF"/>
                </a:highlight>
                <a:latin typeface="Arial Nova"/>
                <a:ea typeface="Source Sans Pro"/>
                <a:cs typeface="Calibri"/>
              </a:rPr>
              <a:t>DOI: 10.1186/</a:t>
            </a:r>
            <a:r>
              <a:rPr lang="en-GB" err="1">
                <a:solidFill>
                  <a:srgbClr val="3A3A3A"/>
                </a:solidFill>
                <a:highlight>
                  <a:srgbClr val="FFFFFF"/>
                </a:highlight>
                <a:latin typeface="Arial Nova"/>
                <a:ea typeface="Source Sans Pro"/>
                <a:cs typeface="Calibri"/>
              </a:rPr>
              <a:t>s43162</a:t>
            </a:r>
            <a:r>
              <a:rPr lang="en-GB">
                <a:solidFill>
                  <a:srgbClr val="3A3A3A"/>
                </a:solidFill>
                <a:highlight>
                  <a:srgbClr val="FFFFFF"/>
                </a:highlight>
                <a:latin typeface="Arial Nova"/>
                <a:ea typeface="Source Sans Pro"/>
                <a:cs typeface="Calibri"/>
              </a:rPr>
              <a:t>-023-00233-0</a:t>
            </a:r>
            <a:endParaRPr lang="en-GB">
              <a:latin typeface="Arial Nova"/>
            </a:endParaRPr>
          </a:p>
          <a:p>
            <a:endParaRPr lang="en-GB">
              <a:solidFill>
                <a:srgbClr val="3A3A3A"/>
              </a:solidFill>
              <a:highlight>
                <a:srgbClr val="FFFFFF"/>
              </a:highlight>
              <a:latin typeface="Arial Nova"/>
              <a:ea typeface="Source Sans Pro"/>
              <a:cs typeface="Calibri"/>
            </a:endParaRPr>
          </a:p>
          <a:p>
            <a:r>
              <a:rPr lang="en-US" sz="1500" err="1">
                <a:solidFill>
                  <a:srgbClr val="000000"/>
                </a:solidFill>
                <a:highlight>
                  <a:srgbClr val="FFFFFF"/>
                </a:highlight>
                <a:latin typeface="Aptos"/>
                <a:ea typeface="Source Sans Pro"/>
                <a:cs typeface="Calibri"/>
              </a:rPr>
              <a:t>Moss,B</a:t>
            </a:r>
            <a:r>
              <a:rPr lang="en-US" sz="1500">
                <a:solidFill>
                  <a:srgbClr val="000000"/>
                </a:solidFill>
                <a:highlight>
                  <a:srgbClr val="FFFFFF"/>
                </a:highlight>
                <a:latin typeface="Aptos"/>
                <a:ea typeface="Source Sans Pro"/>
                <a:cs typeface="Calibri"/>
              </a:rPr>
              <a:t>.(2020) </a:t>
            </a:r>
            <a:r>
              <a:rPr lang="en-US" sz="1500" i="1">
                <a:solidFill>
                  <a:srgbClr val="000000"/>
                </a:solidFill>
                <a:highlight>
                  <a:srgbClr val="FFFFFF"/>
                </a:highlight>
                <a:latin typeface="Aptos"/>
                <a:ea typeface="Source Sans Pro"/>
                <a:cs typeface="Calibri"/>
              </a:rPr>
              <a:t>communication skills in health and social care. SAGE Publications.</a:t>
            </a:r>
            <a:endParaRPr lang="en-GB"/>
          </a:p>
          <a:p>
            <a:endParaRPr lang="en-US" sz="1500" i="1">
              <a:solidFill>
                <a:srgbClr val="000000"/>
              </a:solidFill>
              <a:highlight>
                <a:srgbClr val="FFFFFF"/>
              </a:highlight>
              <a:latin typeface="Aptos"/>
              <a:ea typeface="Source Sans Pro"/>
              <a:cs typeface="Calibri"/>
            </a:endParaRPr>
          </a:p>
          <a:p>
            <a:r>
              <a:rPr lang="en-US" sz="1500" err="1">
                <a:solidFill>
                  <a:srgbClr val="000000"/>
                </a:solidFill>
                <a:highlight>
                  <a:srgbClr val="FFFFFF"/>
                </a:highlight>
                <a:latin typeface="Aptos"/>
                <a:ea typeface="Source Sans Pro"/>
                <a:cs typeface="Calibri"/>
              </a:rPr>
              <a:t>Mohan,M</a:t>
            </a:r>
            <a:r>
              <a:rPr lang="en-US" sz="1500">
                <a:solidFill>
                  <a:srgbClr val="000000"/>
                </a:solidFill>
                <a:highlight>
                  <a:srgbClr val="FFFFFF"/>
                </a:highlight>
                <a:latin typeface="Aptos"/>
                <a:ea typeface="Source Sans Pro"/>
                <a:cs typeface="Calibri"/>
              </a:rPr>
              <a:t> </a:t>
            </a:r>
            <a:r>
              <a:rPr lang="en-US" sz="1500" err="1">
                <a:solidFill>
                  <a:srgbClr val="000000"/>
                </a:solidFill>
                <a:highlight>
                  <a:srgbClr val="FFFFFF"/>
                </a:highlight>
                <a:latin typeface="Aptos"/>
                <a:ea typeface="Source Sans Pro"/>
                <a:cs typeface="Calibri"/>
              </a:rPr>
              <a:t>Scally,R</a:t>
            </a:r>
            <a:r>
              <a:rPr lang="en-US" sz="1500">
                <a:solidFill>
                  <a:srgbClr val="000000"/>
                </a:solidFill>
                <a:highlight>
                  <a:srgbClr val="FFFFFF"/>
                </a:highlight>
                <a:latin typeface="Aptos"/>
                <a:ea typeface="Source Sans Pro"/>
                <a:cs typeface="Calibri"/>
              </a:rPr>
              <a:t>, </a:t>
            </a:r>
            <a:r>
              <a:rPr lang="en-US" sz="1500" err="1">
                <a:solidFill>
                  <a:srgbClr val="000000"/>
                </a:solidFill>
                <a:highlight>
                  <a:srgbClr val="FFFFFF"/>
                </a:highlight>
                <a:latin typeface="Aptos"/>
                <a:ea typeface="Source Sans Pro"/>
                <a:cs typeface="Calibri"/>
              </a:rPr>
              <a:t>Reed,j</a:t>
            </a:r>
            <a:r>
              <a:rPr lang="en-US" sz="1500">
                <a:solidFill>
                  <a:srgbClr val="000000"/>
                </a:solidFill>
                <a:highlight>
                  <a:srgbClr val="FFFFFF"/>
                </a:highlight>
                <a:latin typeface="Aptos"/>
                <a:ea typeface="Source Sans Pro"/>
                <a:cs typeface="Calibri"/>
              </a:rPr>
              <a:t> and </a:t>
            </a:r>
            <a:r>
              <a:rPr lang="en-US" sz="1500" err="1">
                <a:solidFill>
                  <a:srgbClr val="000000"/>
                </a:solidFill>
                <a:highlight>
                  <a:srgbClr val="FFFFFF"/>
                </a:highlight>
                <a:latin typeface="Aptos"/>
                <a:ea typeface="Source Sans Pro"/>
                <a:cs typeface="Calibri"/>
              </a:rPr>
              <a:t>Cavaropol,C</a:t>
            </a:r>
            <a:r>
              <a:rPr lang="en-US" sz="1500">
                <a:solidFill>
                  <a:srgbClr val="000000"/>
                </a:solidFill>
                <a:highlight>
                  <a:srgbClr val="FFFFFF"/>
                </a:highlight>
                <a:latin typeface="Aptos"/>
                <a:ea typeface="Source Sans Pro"/>
                <a:cs typeface="Calibri"/>
              </a:rPr>
              <a:t> (2021)</a:t>
            </a:r>
            <a:r>
              <a:rPr lang="en-US" sz="1500" i="1">
                <a:solidFill>
                  <a:srgbClr val="000000"/>
                </a:solidFill>
                <a:highlight>
                  <a:srgbClr val="FFFFFF"/>
                </a:highlight>
                <a:latin typeface="Aptos"/>
                <a:ea typeface="Source Sans Pro"/>
                <a:cs typeface="Calibri"/>
              </a:rPr>
              <a:t>Microsoft teams virtual handover </a:t>
            </a:r>
            <a:r>
              <a:rPr lang="en-US" sz="1500" i="1" err="1">
                <a:solidFill>
                  <a:srgbClr val="000000"/>
                </a:solidFill>
                <a:highlight>
                  <a:srgbClr val="FFFFFF"/>
                </a:highlight>
                <a:latin typeface="Aptos"/>
                <a:ea typeface="Source Sans Pro"/>
                <a:cs typeface="Calibri"/>
              </a:rPr>
              <a:t>system.</a:t>
            </a:r>
            <a:r>
              <a:rPr lang="en-US" sz="1500" err="1">
                <a:solidFill>
                  <a:srgbClr val="000000"/>
                </a:solidFill>
                <a:highlight>
                  <a:srgbClr val="FFFFFF"/>
                </a:highlight>
                <a:latin typeface="Aptos"/>
                <a:ea typeface="Source Sans Pro"/>
                <a:cs typeface="Calibri"/>
              </a:rPr>
              <a:t>Cambridge</a:t>
            </a:r>
            <a:r>
              <a:rPr lang="en-US" sz="1500">
                <a:solidFill>
                  <a:srgbClr val="000000"/>
                </a:solidFill>
                <a:highlight>
                  <a:srgbClr val="FFFFFF"/>
                </a:highlight>
                <a:latin typeface="Aptos"/>
                <a:ea typeface="Source Sans Pro"/>
                <a:cs typeface="Calibri"/>
              </a:rPr>
              <a:t> university Press.</a:t>
            </a:r>
            <a:endParaRPr lang="en-US"/>
          </a:p>
          <a:p>
            <a:endParaRPr lang="en-US" sz="1500">
              <a:solidFill>
                <a:srgbClr val="000000"/>
              </a:solidFill>
              <a:highlight>
                <a:srgbClr val="FFFFFF"/>
              </a:highlight>
              <a:latin typeface="Aptos"/>
              <a:ea typeface="Source Sans Pro"/>
              <a:cs typeface="Calibri"/>
            </a:endParaRPr>
          </a:p>
          <a:p>
            <a:r>
              <a:rPr lang="en-US" sz="1500" err="1">
                <a:solidFill>
                  <a:srgbClr val="000000"/>
                </a:solidFill>
                <a:highlight>
                  <a:srgbClr val="FFFFFF"/>
                </a:highlight>
                <a:latin typeface="Aptos"/>
                <a:ea typeface="Source Sans Pro"/>
                <a:cs typeface="Calibri"/>
              </a:rPr>
              <a:t>NHSEngland</a:t>
            </a:r>
            <a:r>
              <a:rPr lang="en-US" sz="1500">
                <a:solidFill>
                  <a:srgbClr val="000000"/>
                </a:solidFill>
                <a:highlight>
                  <a:srgbClr val="FFFFFF"/>
                </a:highlight>
                <a:latin typeface="Aptos"/>
                <a:ea typeface="Source Sans Pro"/>
                <a:cs typeface="Calibri"/>
              </a:rPr>
              <a:t>(2026)</a:t>
            </a:r>
            <a:endParaRPr lang="en-US"/>
          </a:p>
          <a:p>
            <a:endParaRPr lang="en-US" sz="1500">
              <a:solidFill>
                <a:srgbClr val="000000"/>
              </a:solidFill>
              <a:highlight>
                <a:srgbClr val="FFFFFF"/>
              </a:highlight>
              <a:latin typeface="Aptos"/>
              <a:ea typeface="Source Sans Pro"/>
              <a:cs typeface="Calibri"/>
            </a:endParaRPr>
          </a:p>
          <a:p>
            <a:pPr>
              <a:lnSpc>
                <a:spcPct val="90000"/>
              </a:lnSpc>
              <a:spcBef>
                <a:spcPts val="1000"/>
              </a:spcBef>
            </a:pPr>
            <a:r>
              <a:rPr lang="en-GB" sz="1500">
                <a:solidFill>
                  <a:srgbClr val="000000"/>
                </a:solidFill>
                <a:highlight>
                  <a:srgbClr val="FFFFFF"/>
                </a:highlight>
                <a:latin typeface="Aptos"/>
                <a:ea typeface="Source Sans Pro"/>
                <a:cs typeface="Calibri"/>
              </a:rPr>
              <a:t>NHS England(2023)</a:t>
            </a:r>
            <a:r>
              <a:rPr lang="en-GB" sz="1500" i="1">
                <a:solidFill>
                  <a:srgbClr val="000000"/>
                </a:solidFill>
                <a:highlight>
                  <a:srgbClr val="FFFFFF"/>
                </a:highlight>
                <a:latin typeface="Aptos"/>
                <a:ea typeface="Source Sans Pro"/>
                <a:cs typeface="Calibri"/>
              </a:rPr>
              <a:t> Microsoft teams and remote working. </a:t>
            </a:r>
            <a:r>
              <a:rPr lang="en-GB" sz="1500">
                <a:solidFill>
                  <a:srgbClr val="000000"/>
                </a:solidFill>
                <a:highlight>
                  <a:srgbClr val="FFFFFF"/>
                </a:highlight>
                <a:latin typeface="Aptos"/>
                <a:ea typeface="Source Sans Pro"/>
                <a:cs typeface="Calibri"/>
                <a:hlinkClick r:id="rId2"/>
              </a:rPr>
              <a:t>https://www.England.nhs.uk</a:t>
            </a:r>
            <a:r>
              <a:rPr lang="en-GB" sz="1500">
                <a:solidFill>
                  <a:srgbClr val="000000"/>
                </a:solidFill>
                <a:highlight>
                  <a:srgbClr val="FFFFFF"/>
                </a:highlight>
                <a:latin typeface="Aptos"/>
                <a:ea typeface="Source Sans Pro"/>
                <a:cs typeface="Calibri"/>
              </a:rPr>
              <a:t>. </a:t>
            </a:r>
            <a:endParaRPr lang="en-US" sz="1500">
              <a:solidFill>
                <a:srgbClr val="000000"/>
              </a:solidFill>
              <a:highlight>
                <a:srgbClr val="FFFFFF"/>
              </a:highlight>
              <a:latin typeface="Aptos"/>
              <a:ea typeface="Source Sans Pro"/>
              <a:cs typeface="Calibri"/>
            </a:endParaRPr>
          </a:p>
          <a:p>
            <a:pPr>
              <a:lnSpc>
                <a:spcPct val="90000"/>
              </a:lnSpc>
              <a:spcBef>
                <a:spcPts val="1000"/>
              </a:spcBef>
            </a:pPr>
            <a:r>
              <a:rPr lang="en-GB" sz="1500">
                <a:solidFill>
                  <a:srgbClr val="000000"/>
                </a:solidFill>
                <a:highlight>
                  <a:srgbClr val="FFFFFF"/>
                </a:highlight>
                <a:latin typeface="Aptos"/>
                <a:ea typeface="Source Sans Pro"/>
                <a:cs typeface="Calibri"/>
              </a:rPr>
              <a:t>Microsoft teams official website</a:t>
            </a:r>
            <a:endParaRPr lang="en-US" sz="1500">
              <a:solidFill>
                <a:srgbClr val="000000"/>
              </a:solidFill>
              <a:highlight>
                <a:srgbClr val="FFFFFF"/>
              </a:highlight>
              <a:latin typeface="Aptos"/>
              <a:ea typeface="Source Sans Pro"/>
              <a:cs typeface="Calibri"/>
            </a:endParaRPr>
          </a:p>
          <a:p>
            <a:endParaRPr lang="en-US"/>
          </a:p>
          <a:p>
            <a:r>
              <a:rPr lang="en-GB" sz="1500"/>
              <a:t>NHS England. (2024) </a:t>
            </a:r>
            <a:r>
              <a:rPr lang="en-GB" sz="1500" i="1"/>
              <a:t>Microsoft 365 Alerts-service degradation-Microsoft teams- users may be </a:t>
            </a:r>
            <a:r>
              <a:rPr lang="en-GB" sz="1500" i="1" err="1"/>
              <a:t>uable</a:t>
            </a:r>
            <a:r>
              <a:rPr lang="en-GB" sz="1500" i="1"/>
              <a:t> to receive subsequent notifications for urgent Microsoft teams messages- RESOLVED. </a:t>
            </a:r>
            <a:r>
              <a:rPr lang="en-GB" sz="1500" err="1"/>
              <a:t>NHSmail</a:t>
            </a:r>
            <a:r>
              <a:rPr lang="en-GB" sz="1500"/>
              <a:t> support.</a:t>
            </a:r>
            <a:endParaRPr lang="en-US" sz="1500"/>
          </a:p>
          <a:p>
            <a:br>
              <a:rPr lang="en-US"/>
            </a:br>
            <a:endParaRPr lang="en-US"/>
          </a:p>
          <a:p>
            <a:endParaRPr lang="en-US" sz="1500">
              <a:solidFill>
                <a:srgbClr val="000000"/>
              </a:solidFill>
              <a:highlight>
                <a:srgbClr val="FFFFFF"/>
              </a:highlight>
              <a:latin typeface="Aptos"/>
              <a:ea typeface="Source Sans Pro"/>
              <a:cs typeface="Calibri"/>
            </a:endParaRPr>
          </a:p>
          <a:p>
            <a:endParaRPr lang="en-US" sz="1500">
              <a:solidFill>
                <a:srgbClr val="000000"/>
              </a:solidFill>
              <a:highlight>
                <a:srgbClr val="FFFFFF"/>
              </a:highlight>
              <a:latin typeface="Aptos"/>
              <a:ea typeface="Source Sans Pro"/>
              <a:cs typeface="Calibri"/>
            </a:endParaRPr>
          </a:p>
          <a:p>
            <a:endParaRPr lang="en-GB">
              <a:solidFill>
                <a:srgbClr val="3A3A3A"/>
              </a:solidFill>
              <a:highlight>
                <a:srgbClr val="FFFFFF"/>
              </a:highlight>
              <a:latin typeface="Arial Nova"/>
              <a:ea typeface="Calibri"/>
              <a:cs typeface="Calibri"/>
            </a:endParaRPr>
          </a:p>
        </p:txBody>
      </p:sp>
    </p:spTree>
    <p:extLst>
      <p:ext uri="{BB962C8B-B14F-4D97-AF65-F5344CB8AC3E}">
        <p14:creationId xmlns:p14="http://schemas.microsoft.com/office/powerpoint/2010/main" val="2402279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A3F46C0B2A77F4AAB923CA00B36000F" ma:contentTypeVersion="5" ma:contentTypeDescription="Create a new document." ma:contentTypeScope="" ma:versionID="d0e1a907e0e37229b23b68ff596a8bab">
  <xsd:schema xmlns:xsd="http://www.w3.org/2001/XMLSchema" xmlns:xs="http://www.w3.org/2001/XMLSchema" xmlns:p="http://schemas.microsoft.com/office/2006/metadata/properties" xmlns:ns3="936e02c4-a484-4998-a51a-c24e6dc61f3e" targetNamespace="http://schemas.microsoft.com/office/2006/metadata/properties" ma:root="true" ma:fieldsID="a9fdfeb5c227a63e1840d0e48aca9aec" ns3:_="">
    <xsd:import namespace="936e02c4-a484-4998-a51a-c24e6dc61f3e"/>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36e02c4-a484-4998-a51a-c24e6dc61f3e"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36e02c4-a484-4998-a51a-c24e6dc61f3e" xsi:nil="true"/>
  </documentManagement>
</p:properties>
</file>

<file path=customXml/itemProps1.xml><?xml version="1.0" encoding="utf-8"?>
<ds:datastoreItem xmlns:ds="http://schemas.openxmlformats.org/officeDocument/2006/customXml" ds:itemID="{42B47AF3-5C77-4864-A9B1-0CBEB373EC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36e02c4-a484-4998-a51a-c24e6dc61f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C76AB8-AD09-4E59-ADB4-E9EE0787C51D}">
  <ds:schemaRefs>
    <ds:schemaRef ds:uri="http://schemas.microsoft.com/sharepoint/v3/contenttype/forms"/>
  </ds:schemaRefs>
</ds:datastoreItem>
</file>

<file path=customXml/itemProps3.xml><?xml version="1.0" encoding="utf-8"?>
<ds:datastoreItem xmlns:ds="http://schemas.openxmlformats.org/officeDocument/2006/customXml" ds:itemID="{76FFB196-5775-44F3-8542-474985465006}">
  <ds:schemaRefs>
    <ds:schemaRef ds:uri="http://www.w3.org/XML/1998/namespace"/>
    <ds:schemaRef ds:uri="http://purl.org/dc/terms/"/>
    <ds:schemaRef ds:uri="http://purl.org/dc/elements/1.1/"/>
    <ds:schemaRef ds:uri="http://purl.org/dc/dcmitype/"/>
    <ds:schemaRef ds:uri="936e02c4-a484-4998-a51a-c24e6dc61f3e"/>
    <ds:schemaRef ds:uri="http://schemas.microsoft.com/office/2006/documentManagement/type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TotalTime>
  <Words>1382</Words>
  <Application>Microsoft Office PowerPoint</Application>
  <PresentationFormat>Widescreen</PresentationFormat>
  <Paragraphs>104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Aptos Display</vt:lpstr>
      <vt:lpstr>Arial</vt:lpstr>
      <vt:lpstr>Arial Nova</vt:lpstr>
      <vt:lpstr>Calibri</vt:lpstr>
      <vt:lpstr>italic</vt:lpstr>
      <vt:lpstr>office theme</vt:lpstr>
      <vt:lpstr>LCHS4007 Digital Skills And Research.  Lecture: Bianca Dodgen.</vt:lpstr>
      <vt:lpstr>                      Staff Communication</vt:lpstr>
      <vt:lpstr>Microsoft teams </vt:lpstr>
      <vt:lpstr>                    Microsoft teams </vt:lpstr>
      <vt:lpstr>Reference</vt:lpstr>
      <vt:lpstr>  Staff Training </vt:lpstr>
      <vt:lpstr>Staff Training Selected Microsoft 365 Tool:  Microsoft PowerPoint</vt:lpstr>
      <vt:lpstr>Reference</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Esidora Chiciu (2535738)</cp:lastModifiedBy>
  <cp:revision>322</cp:revision>
  <dcterms:created xsi:type="dcterms:W3CDTF">2026-06-08T10:09:02Z</dcterms:created>
  <dcterms:modified xsi:type="dcterms:W3CDTF">2026-06-12T16:35:40Z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0x010100DA3F46C0B2A77F4AAB923CA00B36000F</vt:lpwstr>
  </property>
</Properties>
</file>