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6" r:id="rId10"/>
    <p:sldId id="264" r:id="rId11"/>
    <p:sldId id="267" r:id="rId12"/>
    <p:sldId id="265" r:id="rId13"/>
    <p:sldId id="268" r:id="rId14"/>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2590" autoAdjust="0"/>
  </p:normalViewPr>
  <p:slideViewPr>
    <p:cSldViewPr>
      <p:cViewPr varScale="1">
        <p:scale>
          <a:sx n="47" d="100"/>
          <a:sy n="47" d="100"/>
        </p:scale>
        <p:origin x="2094"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71174E-614A-43FB-8591-AD6C534E15A0}"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95539D-A33B-4A0E-BAD7-7D5B3EFFE5CF}" type="slidenum">
              <a:rPr lang="en-GB" smtClean="0"/>
              <a:t>‹#›</a:t>
            </a:fld>
            <a:endParaRPr lang="en-GB"/>
          </a:p>
        </p:txBody>
      </p:sp>
    </p:spTree>
    <p:extLst>
      <p:ext uri="{BB962C8B-B14F-4D97-AF65-F5344CB8AC3E}">
        <p14:creationId xmlns:p14="http://schemas.microsoft.com/office/powerpoint/2010/main" val="3337108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2</a:t>
            </a:fld>
            <a:endParaRPr lang="en-GB"/>
          </a:p>
        </p:txBody>
      </p:sp>
    </p:spTree>
    <p:extLst>
      <p:ext uri="{BB962C8B-B14F-4D97-AF65-F5344CB8AC3E}">
        <p14:creationId xmlns:p14="http://schemas.microsoft.com/office/powerpoint/2010/main" val="3658272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3</a:t>
            </a:fld>
            <a:endParaRPr lang="en-GB"/>
          </a:p>
        </p:txBody>
      </p:sp>
    </p:spTree>
    <p:extLst>
      <p:ext uri="{BB962C8B-B14F-4D97-AF65-F5344CB8AC3E}">
        <p14:creationId xmlns:p14="http://schemas.microsoft.com/office/powerpoint/2010/main" val="22572428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4</a:t>
            </a:fld>
            <a:endParaRPr lang="en-GB"/>
          </a:p>
        </p:txBody>
      </p:sp>
    </p:spTree>
    <p:extLst>
      <p:ext uri="{BB962C8B-B14F-4D97-AF65-F5344CB8AC3E}">
        <p14:creationId xmlns:p14="http://schemas.microsoft.com/office/powerpoint/2010/main" val="2997556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5</a:t>
            </a:fld>
            <a:endParaRPr lang="en-GB"/>
          </a:p>
        </p:txBody>
      </p:sp>
    </p:spTree>
    <p:extLst>
      <p:ext uri="{BB962C8B-B14F-4D97-AF65-F5344CB8AC3E}">
        <p14:creationId xmlns:p14="http://schemas.microsoft.com/office/powerpoint/2010/main" val="1927699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6</a:t>
            </a:fld>
            <a:endParaRPr lang="en-GB"/>
          </a:p>
        </p:txBody>
      </p:sp>
    </p:spTree>
    <p:extLst>
      <p:ext uri="{BB962C8B-B14F-4D97-AF65-F5344CB8AC3E}">
        <p14:creationId xmlns:p14="http://schemas.microsoft.com/office/powerpoint/2010/main" val="476223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C95539D-A33B-4A0E-BAD7-7D5B3EFFE5CF}" type="slidenum">
              <a:rPr lang="en-GB" smtClean="0"/>
              <a:t>7</a:t>
            </a:fld>
            <a:endParaRPr lang="en-GB"/>
          </a:p>
        </p:txBody>
      </p:sp>
    </p:spTree>
    <p:extLst>
      <p:ext uri="{BB962C8B-B14F-4D97-AF65-F5344CB8AC3E}">
        <p14:creationId xmlns:p14="http://schemas.microsoft.com/office/powerpoint/2010/main" val="429403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8</a:t>
            </a:fld>
            <a:endParaRPr lang="en-GB"/>
          </a:p>
        </p:txBody>
      </p:sp>
    </p:spTree>
    <p:extLst>
      <p:ext uri="{BB962C8B-B14F-4D97-AF65-F5344CB8AC3E}">
        <p14:creationId xmlns:p14="http://schemas.microsoft.com/office/powerpoint/2010/main" val="795431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9</a:t>
            </a:fld>
            <a:endParaRPr lang="en-GB"/>
          </a:p>
        </p:txBody>
      </p:sp>
    </p:spTree>
    <p:extLst>
      <p:ext uri="{BB962C8B-B14F-4D97-AF65-F5344CB8AC3E}">
        <p14:creationId xmlns:p14="http://schemas.microsoft.com/office/powerpoint/2010/main" val="503454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10</a:t>
            </a:fld>
            <a:endParaRPr lang="en-GB"/>
          </a:p>
        </p:txBody>
      </p:sp>
    </p:spTree>
    <p:extLst>
      <p:ext uri="{BB962C8B-B14F-4D97-AF65-F5344CB8AC3E}">
        <p14:creationId xmlns:p14="http://schemas.microsoft.com/office/powerpoint/2010/main" val="1508027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11</a:t>
            </a:fld>
            <a:endParaRPr lang="en-GB"/>
          </a:p>
        </p:txBody>
      </p:sp>
    </p:spTree>
    <p:extLst>
      <p:ext uri="{BB962C8B-B14F-4D97-AF65-F5344CB8AC3E}">
        <p14:creationId xmlns:p14="http://schemas.microsoft.com/office/powerpoint/2010/main" val="1074463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C95539D-A33B-4A0E-BAD7-7D5B3EFFE5CF}" type="slidenum">
              <a:rPr lang="en-GB" smtClean="0"/>
              <a:t>13</a:t>
            </a:fld>
            <a:endParaRPr lang="en-GB"/>
          </a:p>
        </p:txBody>
      </p:sp>
    </p:spTree>
    <p:extLst>
      <p:ext uri="{BB962C8B-B14F-4D97-AF65-F5344CB8AC3E}">
        <p14:creationId xmlns:p14="http://schemas.microsoft.com/office/powerpoint/2010/main" val="347368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3.sv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3.sv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4" name="Freeform 4"/>
          <p:cNvSpPr/>
          <p:nvPr/>
        </p:nvSpPr>
        <p:spPr>
          <a:xfrm flipV="1">
            <a:off x="0" y="0"/>
            <a:ext cx="5638800" cy="4471337"/>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8" name="TextBox 8"/>
          <p:cNvSpPr txBox="1"/>
          <p:nvPr/>
        </p:nvSpPr>
        <p:spPr>
          <a:xfrm>
            <a:off x="3886200" y="2514955"/>
            <a:ext cx="12801040" cy="5406288"/>
          </a:xfrm>
          <a:prstGeom prst="rect">
            <a:avLst/>
          </a:prstGeom>
        </p:spPr>
        <p:txBody>
          <a:bodyPr lIns="0" tIns="0" rIns="0" bIns="0" rtlCol="0" anchor="t">
            <a:spAutoFit/>
          </a:bodyPr>
          <a:lstStyle/>
          <a:p>
            <a:pPr algn="ctr">
              <a:lnSpc>
                <a:spcPct val="200000"/>
              </a:lnSpc>
            </a:pPr>
            <a:r>
              <a:rPr lang="en-US" sz="4000" b="1" dirty="0">
                <a:latin typeface="Arial" panose="020B0604020202020204" pitchFamily="34" charset="0"/>
                <a:ea typeface="Monda Bold"/>
                <a:cs typeface="Arial" panose="020B0604020202020204" pitchFamily="34" charset="0"/>
                <a:sym typeface="Monda Bold"/>
              </a:rPr>
              <a:t>Module name: Enterprise and Entrepreneurship</a:t>
            </a:r>
          </a:p>
          <a:p>
            <a:pPr algn="ctr">
              <a:lnSpc>
                <a:spcPct val="200000"/>
              </a:lnSpc>
            </a:pPr>
            <a:r>
              <a:rPr lang="en-US" sz="2800" b="1" dirty="0">
                <a:latin typeface="Arial" panose="020B0604020202020204" pitchFamily="34" charset="0"/>
                <a:ea typeface="Monda Bold"/>
                <a:cs typeface="Arial" panose="020B0604020202020204" pitchFamily="34" charset="0"/>
                <a:sym typeface="Monda Bold"/>
              </a:rPr>
              <a:t>Module code: LCLM4006</a:t>
            </a:r>
          </a:p>
          <a:p>
            <a:pPr algn="ctr">
              <a:lnSpc>
                <a:spcPct val="200000"/>
              </a:lnSpc>
            </a:pPr>
            <a:r>
              <a:rPr lang="en-US" sz="2800" b="1" dirty="0">
                <a:latin typeface="Arial" panose="020B0604020202020204" pitchFamily="34" charset="0"/>
                <a:ea typeface="Monda Bold"/>
                <a:cs typeface="Arial" panose="020B0604020202020204" pitchFamily="34" charset="0"/>
                <a:sym typeface="Monda Bold"/>
              </a:rPr>
              <a:t>Lecturer’s name: Charles </a:t>
            </a:r>
            <a:r>
              <a:rPr lang="en-US" sz="2800" b="1" dirty="0" err="1">
                <a:latin typeface="Arial" panose="020B0604020202020204" pitchFamily="34" charset="0"/>
                <a:ea typeface="Monda Bold"/>
                <a:cs typeface="Arial" panose="020B0604020202020204" pitchFamily="34" charset="0"/>
                <a:sym typeface="Monda Bold"/>
              </a:rPr>
              <a:t>Obiwa</a:t>
            </a:r>
            <a:endParaRPr lang="en-US" sz="2800" b="1" dirty="0">
              <a:latin typeface="Arial" panose="020B0604020202020204" pitchFamily="34" charset="0"/>
              <a:ea typeface="Monda Bold"/>
              <a:cs typeface="Arial" panose="020B0604020202020204" pitchFamily="34" charset="0"/>
              <a:sym typeface="Monda Bold"/>
            </a:endParaRPr>
          </a:p>
          <a:p>
            <a:pPr algn="ctr">
              <a:lnSpc>
                <a:spcPct val="200000"/>
              </a:lnSpc>
            </a:pPr>
            <a:r>
              <a:rPr lang="en-GB" sz="2800" b="1" dirty="0">
                <a:latin typeface="Arial" panose="020B0604020202020204" pitchFamily="34" charset="0"/>
                <a:cs typeface="Arial" panose="020B0604020202020204" pitchFamily="34" charset="0"/>
              </a:rPr>
              <a:t>Assignment title: Part 2: Individual Presentation pitch to Lecturer</a:t>
            </a:r>
            <a:endParaRPr lang="en-IN" sz="2800" dirty="0">
              <a:latin typeface="Arial" panose="020B0604020202020204" pitchFamily="34" charset="0"/>
              <a:cs typeface="Arial" panose="020B0604020202020204" pitchFamily="34" charset="0"/>
            </a:endParaRPr>
          </a:p>
          <a:p>
            <a:pPr algn="ctr">
              <a:lnSpc>
                <a:spcPct val="200000"/>
              </a:lnSpc>
            </a:pPr>
            <a:r>
              <a:rPr lang="en-US" sz="2800" b="1" dirty="0">
                <a:latin typeface="Arial" panose="020B0604020202020204" pitchFamily="34" charset="0"/>
                <a:ea typeface="Monda Bold"/>
                <a:cs typeface="Arial" panose="020B0604020202020204" pitchFamily="34" charset="0"/>
                <a:sym typeface="Monda Bold"/>
              </a:rPr>
              <a:t>Student’s Name</a:t>
            </a:r>
            <a:r>
              <a:rPr lang="en-US" sz="2800" b="1">
                <a:latin typeface="Arial" panose="020B0604020202020204" pitchFamily="34" charset="0"/>
                <a:ea typeface="Monda Bold"/>
                <a:cs typeface="Arial" panose="020B0604020202020204" pitchFamily="34" charset="0"/>
                <a:sym typeface="Monda Bold"/>
              </a:rPr>
              <a:t>: Ion </a:t>
            </a:r>
            <a:r>
              <a:rPr lang="en-US" sz="2800" b="1" dirty="0" err="1">
                <a:latin typeface="Arial" panose="020B0604020202020204" pitchFamily="34" charset="0"/>
                <a:ea typeface="Monda Bold"/>
                <a:cs typeface="Arial" panose="020B0604020202020204" pitchFamily="34" charset="0"/>
                <a:sym typeface="Monda Bold"/>
              </a:rPr>
              <a:t>Bogea</a:t>
            </a:r>
            <a:endParaRPr lang="en-US" sz="2800" b="1" dirty="0">
              <a:latin typeface="Arial" panose="020B0604020202020204" pitchFamily="34" charset="0"/>
              <a:ea typeface="Monda Bold"/>
              <a:cs typeface="Arial" panose="020B0604020202020204" pitchFamily="34" charset="0"/>
              <a:sym typeface="Monda Bold"/>
            </a:endParaRPr>
          </a:p>
          <a:p>
            <a:pPr algn="ctr">
              <a:lnSpc>
                <a:spcPct val="200000"/>
              </a:lnSpc>
            </a:pPr>
            <a:r>
              <a:rPr lang="en-US" sz="2800" b="1" dirty="0">
                <a:latin typeface="Arial" panose="020B0604020202020204" pitchFamily="34" charset="0"/>
                <a:ea typeface="Monda Bold"/>
                <a:cs typeface="Arial" panose="020B0604020202020204" pitchFamily="34" charset="0"/>
                <a:sym typeface="Monda Bold"/>
              </a:rPr>
              <a:t>Student ID: 2430927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2651946" y="6743700"/>
            <a:ext cx="5600494" cy="312953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0" y="-91252"/>
            <a:ext cx="3417368" cy="2554416"/>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1206795" y="3198655"/>
            <a:ext cx="8572143" cy="3809504"/>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 Business plan is one of the formal documents that outlines organizational strategies, financial goals and forecasts (Thakkar, 2021). </a:t>
            </a: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Astral Contractor Group LTD. is one of the leading organizations whose vision is to provide a diverse range of support-based services such as installing partitions, firewalls, ceilings and fire-related services. </a:t>
            </a:r>
          </a:p>
        </p:txBody>
      </p:sp>
      <p:sp>
        <p:nvSpPr>
          <p:cNvPr id="8" name="TextBox 8"/>
          <p:cNvSpPr txBox="1"/>
          <p:nvPr/>
        </p:nvSpPr>
        <p:spPr>
          <a:xfrm>
            <a:off x="4922503" y="341983"/>
            <a:ext cx="9672231" cy="677108"/>
          </a:xfrm>
          <a:prstGeom prst="rect">
            <a:avLst/>
          </a:prstGeom>
        </p:spPr>
        <p:txBody>
          <a:bodyPr lIns="0" tIns="0" rIns="0" bIns="0" rtlCol="0" anchor="t">
            <a:spAutoFit/>
          </a:bodyPr>
          <a:lstStyle/>
          <a:p>
            <a:pPr algn="ctr"/>
            <a:r>
              <a:rPr lang="en-GB" sz="4400" b="1" dirty="0">
                <a:latin typeface="Arial" panose="020B0604020202020204" pitchFamily="34" charset="0"/>
                <a:cs typeface="Arial" panose="020B0604020202020204" pitchFamily="34" charset="0"/>
              </a:rPr>
              <a:t> Introduction </a:t>
            </a:r>
            <a:endParaRPr lang="en-GB" sz="4400" dirty="0">
              <a:latin typeface="Arial" panose="020B0604020202020204" pitchFamily="34" charset="0"/>
              <a:cs typeface="Arial" panose="020B0604020202020204" pitchFamily="34" charset="0"/>
            </a:endParaRPr>
          </a:p>
        </p:txBody>
      </p:sp>
      <p:pic>
        <p:nvPicPr>
          <p:cNvPr id="2050" name="Picture 2" descr="Writing a Business Plan… – Developing Self – Some Positive Reflection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80726" y="3198655"/>
            <a:ext cx="5905749" cy="4383245"/>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2448974" y="7921300"/>
            <a:ext cx="5886849" cy="2440521"/>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28377" y="-102035"/>
            <a:ext cx="3109283" cy="4345097"/>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2895600" y="1032223"/>
            <a:ext cx="15205896" cy="677108"/>
          </a:xfrm>
          <a:prstGeom prst="rect">
            <a:avLst/>
          </a:prstGeom>
        </p:spPr>
        <p:txBody>
          <a:bodyPr wrap="square" lIns="0" tIns="0" rIns="0" bIns="0" rtlCol="0" anchor="t">
            <a:spAutoFit/>
          </a:bodyPr>
          <a:lstStyle/>
          <a:p>
            <a:pPr algn="ctr"/>
            <a:r>
              <a:rPr lang="en-US" sz="4400" b="1" dirty="0">
                <a:latin typeface="Arial" panose="020B0604020202020204" pitchFamily="34" charset="0"/>
                <a:cs typeface="Arial" panose="020B0604020202020204" pitchFamily="34" charset="0"/>
              </a:rPr>
              <a:t>Overview of the business idea (product/ service offering)</a:t>
            </a:r>
            <a:endParaRPr lang="en-US" sz="4400" b="1" dirty="0">
              <a:solidFill>
                <a:srgbClr val="002B58"/>
              </a:solidFill>
              <a:latin typeface="Arial" panose="020B0604020202020204" pitchFamily="34" charset="0"/>
              <a:ea typeface="Monda Bold"/>
              <a:cs typeface="Arial" panose="020B0604020202020204" pitchFamily="34" charset="0"/>
              <a:sym typeface="Monda Bold"/>
            </a:endParaRPr>
          </a:p>
        </p:txBody>
      </p:sp>
      <p:sp>
        <p:nvSpPr>
          <p:cNvPr id="11" name="TextBox 11"/>
          <p:cNvSpPr txBox="1"/>
          <p:nvPr/>
        </p:nvSpPr>
        <p:spPr>
          <a:xfrm>
            <a:off x="685800" y="3755383"/>
            <a:ext cx="10032869" cy="4431983"/>
          </a:xfrm>
          <a:prstGeom prst="rect">
            <a:avLst/>
          </a:prstGeom>
        </p:spPr>
        <p:txBody>
          <a:bodyPr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Astral Contractor Group LTD. is one of the leading new organizations that will provide a diverse range of support-based services, including the installation of partitions, firewalls, ceilings, and fire-related services.</a:t>
            </a:r>
          </a:p>
          <a:p>
            <a:pPr marL="342900" indent="-342900" algn="just">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company will offer a diverse range of support-based services, including the installation of partitions, firewalls, fire doors, and ceilings. </a:t>
            </a:r>
          </a:p>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pic>
        <p:nvPicPr>
          <p:cNvPr id="12" name="Picture 11"/>
          <p:cNvPicPr>
            <a:picLocks noChangeAspect="1"/>
          </p:cNvPicPr>
          <p:nvPr/>
        </p:nvPicPr>
        <p:blipFill>
          <a:blip r:embed="rId6"/>
          <a:stretch>
            <a:fillRect/>
          </a:stretch>
        </p:blipFill>
        <p:spPr>
          <a:xfrm>
            <a:off x="11404468" y="2367004"/>
            <a:ext cx="5435731" cy="5554296"/>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1989063" y="7308443"/>
            <a:ext cx="6293857" cy="2484718"/>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0886" y="-109150"/>
            <a:ext cx="3517147" cy="4052926"/>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1066800" y="3252409"/>
            <a:ext cx="16916399" cy="1846659"/>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The management structure of Astral Contractor Group LTD. is typically based on an organizational Hierarchical structure with a board of directors holding the top position. </a:t>
            </a:r>
          </a:p>
          <a:p>
            <a:pPr marL="342900" indent="-342900" algn="jus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US" sz="2400" dirty="0">
                <a:latin typeface="Arial" panose="020B0604020202020204" pitchFamily="34" charset="0"/>
                <a:cs typeface="Arial" panose="020B0604020202020204" pitchFamily="34" charset="0"/>
              </a:rPr>
              <a:t>As per the view of </a:t>
            </a:r>
            <a:r>
              <a:rPr lang="en-US" sz="2400" dirty="0" err="1">
                <a:latin typeface="Arial" panose="020B0604020202020204" pitchFamily="34" charset="0"/>
                <a:cs typeface="Arial" panose="020B0604020202020204" pitchFamily="34" charset="0"/>
              </a:rPr>
              <a:t>Kononenko</a:t>
            </a:r>
            <a:r>
              <a:rPr lang="en-US" sz="2400" dirty="0">
                <a:latin typeface="Arial" panose="020B0604020202020204" pitchFamily="34" charset="0"/>
                <a:cs typeface="Arial" panose="020B0604020202020204" pitchFamily="34" charset="0"/>
              </a:rPr>
              <a:t> (2021, p. 80), the managerial structure of the brand defines the functional strategy and operational criteria values.</a:t>
            </a:r>
          </a:p>
        </p:txBody>
      </p:sp>
      <p:sp>
        <p:nvSpPr>
          <p:cNvPr id="8" name="TextBox 8"/>
          <p:cNvSpPr txBox="1"/>
          <p:nvPr/>
        </p:nvSpPr>
        <p:spPr>
          <a:xfrm>
            <a:off x="2819400" y="1584202"/>
            <a:ext cx="15163799" cy="677108"/>
          </a:xfrm>
          <a:prstGeom prst="rect">
            <a:avLst/>
          </a:prstGeom>
        </p:spPr>
        <p:txBody>
          <a:bodyPr wrap="square" lIns="0" tIns="0" rIns="0" bIns="0" rtlCol="0" anchor="t">
            <a:spAutoFit/>
          </a:bodyPr>
          <a:lstStyle/>
          <a:p>
            <a:pPr algn="ctr"/>
            <a:r>
              <a:rPr lang="en-US" sz="4400" b="1" dirty="0">
                <a:latin typeface="Arial" panose="020B0604020202020204" pitchFamily="34" charset="0"/>
                <a:cs typeface="Arial" panose="020B0604020202020204" pitchFamily="34" charset="0"/>
              </a:rPr>
              <a:t>Overview of the business idea (Management structure)</a:t>
            </a:r>
            <a:endParaRPr lang="en-US" sz="4400" b="1" dirty="0">
              <a:solidFill>
                <a:srgbClr val="002B58"/>
              </a:solidFill>
              <a:latin typeface="Arial" panose="020B0604020202020204" pitchFamily="34" charset="0"/>
              <a:ea typeface="Monda Bold"/>
              <a:cs typeface="Arial" panose="020B0604020202020204" pitchFamily="34" charset="0"/>
              <a:sym typeface="Monda Bold"/>
            </a:endParaRP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376737" y="5402136"/>
            <a:ext cx="9534525" cy="439102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926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2882793" y="7809714"/>
            <a:ext cx="5405207" cy="2535877"/>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0" y="-49076"/>
            <a:ext cx="3517147" cy="3213612"/>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3020851" y="781119"/>
            <a:ext cx="14443719" cy="677108"/>
          </a:xfrm>
          <a:prstGeom prst="rect">
            <a:avLst/>
          </a:prstGeom>
        </p:spPr>
        <p:txBody>
          <a:bodyPr wrap="square" lIns="0" tIns="0" rIns="0" bIns="0" rtlCol="0" anchor="t">
            <a:spAutoFit/>
          </a:bodyPr>
          <a:lstStyle/>
          <a:p>
            <a:pPr algn="ctr"/>
            <a:r>
              <a:rPr lang="en-US" sz="4400" b="1" dirty="0">
                <a:latin typeface="Arial" panose="020B0604020202020204" pitchFamily="34" charset="0"/>
                <a:cs typeface="Arial" panose="020B0604020202020204" pitchFamily="34" charset="0"/>
              </a:rPr>
              <a:t>Overview of the business idea ( Legal Format)</a:t>
            </a:r>
            <a:endParaRPr lang="en-US" sz="4400" b="1" dirty="0">
              <a:solidFill>
                <a:srgbClr val="002B58"/>
              </a:solidFill>
              <a:latin typeface="Arial" panose="020B0604020202020204" pitchFamily="34" charset="0"/>
              <a:ea typeface="Monda Bold"/>
              <a:cs typeface="Arial" panose="020B0604020202020204" pitchFamily="34" charset="0"/>
              <a:sym typeface="Monda Bold"/>
            </a:endParaRPr>
          </a:p>
        </p:txBody>
      </p:sp>
      <p:sp>
        <p:nvSpPr>
          <p:cNvPr id="8" name="TextBox 8"/>
          <p:cNvSpPr txBox="1"/>
          <p:nvPr/>
        </p:nvSpPr>
        <p:spPr>
          <a:xfrm>
            <a:off x="420780" y="3901096"/>
            <a:ext cx="9876359" cy="4431983"/>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As per the opinion of </a:t>
            </a:r>
            <a:r>
              <a:rPr lang="en-US" sz="2400" dirty="0" err="1">
                <a:latin typeface="Arial" panose="020B0604020202020204" pitchFamily="34" charset="0"/>
                <a:cs typeface="Arial" panose="020B0604020202020204" pitchFamily="34" charset="0"/>
              </a:rPr>
              <a:t>Paduano</a:t>
            </a:r>
            <a:r>
              <a:rPr lang="en-US" sz="2400" dirty="0">
                <a:latin typeface="Arial" panose="020B0604020202020204" pitchFamily="34" charset="0"/>
                <a:cs typeface="Arial" panose="020B0604020202020204" pitchFamily="34" charset="0"/>
              </a:rPr>
              <a:t> (2025), the legal framework defines its legal and operational boundaries, including how it is taxed, governed, and its liability for fulfilling the company's debts. </a:t>
            </a:r>
          </a:p>
          <a:p>
            <a:pPr marL="342900" indent="-342900" algn="just">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 order to define the legal structure, Astral Contractor Group LTD. would follow the principles of a limited company. </a:t>
            </a:r>
          </a:p>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pic>
        <p:nvPicPr>
          <p:cNvPr id="14" name="Picture 13"/>
          <p:cNvPicPr>
            <a:picLocks noChangeAspect="1"/>
          </p:cNvPicPr>
          <p:nvPr/>
        </p:nvPicPr>
        <p:blipFill>
          <a:blip r:embed="rId6"/>
          <a:stretch>
            <a:fillRect/>
          </a:stretch>
        </p:blipFill>
        <p:spPr>
          <a:xfrm>
            <a:off x="10660835" y="3576987"/>
            <a:ext cx="7230812" cy="40355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flipV="1">
            <a:off x="0" y="-169746"/>
            <a:ext cx="3598337" cy="4454291"/>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3200400" y="647700"/>
            <a:ext cx="14478000"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 Environmental Analysis (PESTEL)</a:t>
            </a:r>
            <a:endParaRPr lang="en-GB" sz="4400" dirty="0">
              <a:latin typeface="Arial" panose="020B0604020202020204" pitchFamily="34" charset="0"/>
              <a:cs typeface="Arial" panose="020B0604020202020204" pitchFamily="34" charset="0"/>
            </a:endParaRPr>
          </a:p>
        </p:txBody>
      </p:sp>
      <p:graphicFrame>
        <p:nvGraphicFramePr>
          <p:cNvPr id="14" name="Table 13"/>
          <p:cNvGraphicFramePr>
            <a:graphicFrameLocks noGrp="1"/>
          </p:cNvGraphicFramePr>
          <p:nvPr>
            <p:extLst>
              <p:ext uri="{D42A27DB-BD31-4B8C-83A1-F6EECF244321}">
                <p14:modId xmlns:p14="http://schemas.microsoft.com/office/powerpoint/2010/main" val="2008685044"/>
              </p:ext>
            </p:extLst>
          </p:nvPr>
        </p:nvGraphicFramePr>
        <p:xfrm>
          <a:off x="1752600" y="1714500"/>
          <a:ext cx="15011401" cy="8081408"/>
        </p:xfrm>
        <a:graphic>
          <a:graphicData uri="http://schemas.openxmlformats.org/drawingml/2006/table">
            <a:tbl>
              <a:tblPr>
                <a:tableStyleId>{3C2FFA5D-87B4-456A-9821-1D502468CF0F}</a:tableStyleId>
              </a:tblPr>
              <a:tblGrid>
                <a:gridCol w="1994246">
                  <a:extLst>
                    <a:ext uri="{9D8B030D-6E8A-4147-A177-3AD203B41FA5}">
                      <a16:colId xmlns:a16="http://schemas.microsoft.com/office/drawing/2014/main" val="20000"/>
                    </a:ext>
                  </a:extLst>
                </a:gridCol>
                <a:gridCol w="1582111">
                  <a:extLst>
                    <a:ext uri="{9D8B030D-6E8A-4147-A177-3AD203B41FA5}">
                      <a16:colId xmlns:a16="http://schemas.microsoft.com/office/drawing/2014/main" val="20001"/>
                    </a:ext>
                  </a:extLst>
                </a:gridCol>
                <a:gridCol w="11435044">
                  <a:extLst>
                    <a:ext uri="{9D8B030D-6E8A-4147-A177-3AD203B41FA5}">
                      <a16:colId xmlns:a16="http://schemas.microsoft.com/office/drawing/2014/main" val="20002"/>
                    </a:ext>
                  </a:extLst>
                </a:gridCol>
              </a:tblGrid>
              <a:tr h="534399">
                <a:tc>
                  <a:txBody>
                    <a:bodyPr/>
                    <a:lstStyle/>
                    <a:p>
                      <a:pPr algn="ctr" rtl="0" fontAlgn="t">
                        <a:lnSpc>
                          <a:spcPct val="150000"/>
                        </a:lnSpc>
                        <a:spcBef>
                          <a:spcPts val="0"/>
                        </a:spcBef>
                        <a:spcAft>
                          <a:spcPts val="0"/>
                        </a:spcAft>
                      </a:pPr>
                      <a:r>
                        <a:rPr lang="en-GB" sz="1600" b="1" u="none" strike="noStrike" dirty="0">
                          <a:effectLst/>
                          <a:latin typeface="Arial" panose="020B0604020202020204" pitchFamily="34" charset="0"/>
                          <a:cs typeface="Arial" panose="020B0604020202020204" pitchFamily="34" charset="0"/>
                        </a:rPr>
                        <a:t>Factors </a:t>
                      </a:r>
                      <a:endParaRPr lang="en-GB" sz="1600" b="1" dirty="0">
                        <a:effectLst/>
                        <a:latin typeface="Arial" panose="020B0604020202020204" pitchFamily="34" charset="0"/>
                        <a:cs typeface="Arial" panose="020B0604020202020204" pitchFamily="34" charset="0"/>
                      </a:endParaRPr>
                    </a:p>
                  </a:txBody>
                  <a:tcPr marL="41507" marR="41507" marT="41507" marB="41507"/>
                </a:tc>
                <a:tc>
                  <a:txBody>
                    <a:bodyPr/>
                    <a:lstStyle/>
                    <a:p>
                      <a:pPr algn="ctr" rtl="0" fontAlgn="t">
                        <a:lnSpc>
                          <a:spcPct val="150000"/>
                        </a:lnSpc>
                        <a:spcBef>
                          <a:spcPts val="0"/>
                        </a:spcBef>
                        <a:spcAft>
                          <a:spcPts val="0"/>
                        </a:spcAft>
                      </a:pPr>
                      <a:r>
                        <a:rPr lang="en-GB" sz="1600" b="1" u="none" strike="noStrike" dirty="0">
                          <a:effectLst/>
                          <a:latin typeface="Arial" panose="020B0604020202020204" pitchFamily="34" charset="0"/>
                          <a:cs typeface="Arial" panose="020B0604020202020204" pitchFamily="34" charset="0"/>
                        </a:rPr>
                        <a:t>Elements </a:t>
                      </a:r>
                      <a:endParaRPr lang="en-GB" sz="1600" b="1" dirty="0">
                        <a:effectLst/>
                        <a:latin typeface="Arial" panose="020B0604020202020204" pitchFamily="34" charset="0"/>
                        <a:cs typeface="Arial" panose="020B0604020202020204" pitchFamily="34" charset="0"/>
                      </a:endParaRPr>
                    </a:p>
                  </a:txBody>
                  <a:tcPr marL="41507" marR="41507" marT="41507" marB="41507"/>
                </a:tc>
                <a:tc>
                  <a:txBody>
                    <a:bodyPr/>
                    <a:lstStyle/>
                    <a:p>
                      <a:pPr algn="ctr" rtl="0" fontAlgn="t">
                        <a:lnSpc>
                          <a:spcPct val="150000"/>
                        </a:lnSpc>
                        <a:spcBef>
                          <a:spcPts val="0"/>
                        </a:spcBef>
                        <a:spcAft>
                          <a:spcPts val="0"/>
                        </a:spcAft>
                      </a:pPr>
                      <a:r>
                        <a:rPr lang="en-GB" sz="1600" b="1" u="none" strike="noStrike" dirty="0">
                          <a:effectLst/>
                          <a:latin typeface="Arial" panose="020B0604020202020204" pitchFamily="34" charset="0"/>
                          <a:cs typeface="Arial" panose="020B0604020202020204" pitchFamily="34" charset="0"/>
                        </a:rPr>
                        <a:t>Effectiveness </a:t>
                      </a:r>
                      <a:endParaRPr lang="en-GB" sz="1600" b="1"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0"/>
                  </a:ext>
                </a:extLst>
              </a:tr>
              <a:tr h="1405492">
                <a:tc>
                  <a:txBody>
                    <a:bodyPr/>
                    <a:lstStyle/>
                    <a:p>
                      <a:pPr algn="just" rtl="0" fontAlgn="t">
                        <a:lnSpc>
                          <a:spcPct val="150000"/>
                        </a:lnSpc>
                        <a:spcBef>
                          <a:spcPts val="0"/>
                        </a:spcBef>
                        <a:spcAft>
                          <a:spcPts val="0"/>
                        </a:spcAft>
                      </a:pPr>
                      <a:r>
                        <a:rPr lang="en-GB" sz="1600" u="none" strike="noStrike" dirty="0">
                          <a:effectLst/>
                          <a:latin typeface="Arial" panose="020B0604020202020204" pitchFamily="34" charset="0"/>
                          <a:cs typeface="Arial" panose="020B0604020202020204" pitchFamily="34" charset="0"/>
                        </a:rPr>
                        <a:t>Political  </a:t>
                      </a:r>
                      <a:endParaRPr lang="en-GB" sz="1600" dirty="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dirty="0">
                          <a:effectLst/>
                          <a:latin typeface="Arial" panose="020B0604020202020204" pitchFamily="34" charset="0"/>
                          <a:cs typeface="Arial" panose="020B0604020202020204" pitchFamily="34" charset="0"/>
                        </a:rPr>
                        <a:t>“Construction Industry Scheme” (CIS)</a:t>
                      </a:r>
                      <a:endParaRPr lang="en-GB" sz="1600" dirty="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As per the opinion of Bolton et al. (2022) the Construction Industry Scheme is one of the UK tax schemes where contractors deduct money from the organisational subcontractors' payments and send it to HMRC. CIS policy has impacted the functional firms and diverse subcontractors by directly impacting their cash flow activities.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1"/>
                  </a:ext>
                </a:extLst>
              </a:tr>
              <a:tr h="969945">
                <a:tc>
                  <a:txBody>
                    <a:bodyPr/>
                    <a:lstStyle/>
                    <a:p>
                      <a:pPr algn="just" rtl="0" fontAlgn="t">
                        <a:lnSpc>
                          <a:spcPct val="150000"/>
                        </a:lnSpc>
                        <a:spcBef>
                          <a:spcPts val="0"/>
                        </a:spcBef>
                        <a:spcAft>
                          <a:spcPts val="0"/>
                        </a:spcAft>
                      </a:pPr>
                      <a:r>
                        <a:rPr lang="en-GB" sz="1600" u="none" strike="noStrike" dirty="0">
                          <a:effectLst/>
                          <a:latin typeface="Arial" panose="020B0604020202020204" pitchFamily="34" charset="0"/>
                          <a:cs typeface="Arial" panose="020B0604020202020204" pitchFamily="34" charset="0"/>
                        </a:rPr>
                        <a:t>Economical  </a:t>
                      </a:r>
                      <a:endParaRPr lang="en-GB" sz="1600" dirty="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Economy Growth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In the UK economic market, the GDP rate has increased by 1.3% in comparison to the same quarter in the previous year (Ons.gov.uk, 2021). The positive economic growth ensured that the proposed brand in the UK will gain desirable market value.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2"/>
                  </a:ext>
                </a:extLst>
              </a:tr>
              <a:tr h="1405492">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Social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Cultural transformation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In the UK, due to the massive exposure of sustainable building standards, customers went through a cultural transformation where they prefer to use smart home technology tools. In the construction, the firm will focus on offering safety-linked construction devices which promote the safety standards and well-being values of the wider audience.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3"/>
                  </a:ext>
                </a:extLst>
              </a:tr>
              <a:tr h="1405492">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Technological</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Research and development trends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Due to the remarkable growth of technology, AI and Business Information Modelling (BIM) have become an integral part of the functional team of Astral Contractor Group LTD. However, to provide the support-based services, Astral Contractor Group LTD. can focus on integrating the latest technology.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4"/>
                  </a:ext>
                </a:extLst>
              </a:tr>
              <a:tr h="969945">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Legal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Employment Rights Act, 1996</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The organisational member of the proposed business unit “Astral Contractor Group LTD” can focus on embracing the mentioned act to maintain workplace harmony and business transparency.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5"/>
                  </a:ext>
                </a:extLst>
              </a:tr>
              <a:tr h="969945">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Environmental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algn="just" rtl="0" fontAlgn="t">
                        <a:lnSpc>
                          <a:spcPct val="150000"/>
                        </a:lnSpc>
                        <a:spcBef>
                          <a:spcPts val="0"/>
                        </a:spcBef>
                        <a:spcAft>
                          <a:spcPts val="0"/>
                        </a:spcAft>
                      </a:pPr>
                      <a:r>
                        <a:rPr lang="en-GB" sz="1600" u="none" strike="noStrike">
                          <a:effectLst/>
                          <a:latin typeface="Arial" panose="020B0604020202020204" pitchFamily="34" charset="0"/>
                          <a:cs typeface="Arial" panose="020B0604020202020204" pitchFamily="34" charset="0"/>
                        </a:rPr>
                        <a:t>Waste managerial levels </a:t>
                      </a:r>
                      <a:endParaRPr lang="en-GB" sz="1600">
                        <a:effectLst/>
                        <a:latin typeface="Arial" panose="020B0604020202020204" pitchFamily="34" charset="0"/>
                        <a:cs typeface="Arial" panose="020B0604020202020204" pitchFamily="34" charset="0"/>
                      </a:endParaRPr>
                    </a:p>
                  </a:txBody>
                  <a:tcPr marL="41507" marR="41507" marT="41507" marB="41507"/>
                </a:tc>
                <a:tc>
                  <a:txBody>
                    <a:bodyPr/>
                    <a:lstStyle/>
                    <a:p>
                      <a:pPr rtl="0" fontAlgn="t">
                        <a:lnSpc>
                          <a:spcPct val="150000"/>
                        </a:lnSpc>
                        <a:spcBef>
                          <a:spcPts val="0"/>
                        </a:spcBef>
                        <a:spcAft>
                          <a:spcPts val="0"/>
                        </a:spcAft>
                      </a:pPr>
                      <a:r>
                        <a:rPr lang="en-US" sz="1600" u="none" strike="noStrike" dirty="0">
                          <a:effectLst/>
                          <a:latin typeface="Arial" panose="020B0604020202020204" pitchFamily="34" charset="0"/>
                          <a:cs typeface="Arial" panose="020B0604020202020204" pitchFamily="34" charset="0"/>
                        </a:rPr>
                        <a:t>Astral Contractor Group LTD. needs to focus on a sustainable strategy to maintain the ecological values in construction. </a:t>
                      </a:r>
                      <a:endParaRPr lang="en-US" sz="1600" dirty="0">
                        <a:effectLst/>
                        <a:latin typeface="Arial" panose="020B0604020202020204" pitchFamily="34" charset="0"/>
                        <a:cs typeface="Arial" panose="020B0604020202020204" pitchFamily="34" charset="0"/>
                      </a:endParaRPr>
                    </a:p>
                  </a:txBody>
                  <a:tcPr marL="41507" marR="41507" marT="41507" marB="41507"/>
                </a:tc>
                <a:extLst>
                  <a:ext uri="{0D108BD9-81ED-4DB2-BD59-A6C34878D82A}">
                    <a16:rowId xmlns:a16="http://schemas.microsoft.com/office/drawing/2014/main" val="10006"/>
                  </a:ext>
                </a:extLst>
              </a:tr>
            </a:tbl>
          </a:graphicData>
        </a:graphic>
      </p:graphicFrame>
      <p:sp>
        <p:nvSpPr>
          <p:cNvPr id="15" name="Rectangle 1"/>
          <p:cNvSpPr>
            <a:spLocks noChangeArrowheads="1"/>
          </p:cNvSpPr>
          <p:nvPr/>
        </p:nvSpPr>
        <p:spPr bwMode="auto">
          <a:xfrm>
            <a:off x="2703513" y="1600200"/>
            <a:ext cx="18288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flipV="1">
            <a:off x="0" y="-16329"/>
            <a:ext cx="3871283" cy="4224298"/>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520731" y="4321128"/>
            <a:ext cx="9805034" cy="4985980"/>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strong focus on the external market factors, PESTLE analysis helps the marketing unit to review external market opportunities and threats (</a:t>
            </a:r>
            <a:r>
              <a:rPr lang="en-US" sz="2400" dirty="0" err="1">
                <a:latin typeface="Arial" panose="020B0604020202020204" pitchFamily="34" charset="0"/>
                <a:cs typeface="Arial" panose="020B0604020202020204" pitchFamily="34" charset="0"/>
              </a:rPr>
              <a:t>Eierle</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et al.</a:t>
            </a:r>
            <a:r>
              <a:rPr lang="en-US" sz="2400" dirty="0">
                <a:latin typeface="Arial" panose="020B0604020202020204" pitchFamily="34" charset="0"/>
                <a:cs typeface="Arial" panose="020B0604020202020204" pitchFamily="34" charset="0"/>
              </a:rPr>
              <a:t> 2022). </a:t>
            </a:r>
          </a:p>
          <a:p>
            <a:pPr marL="342900" indent="-342900" algn="just">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desirable GDP growth (expected 1.44% in 2023, compared to 1.08% in 2025) in the UK helps the proposed unit to gain satisfying market returns. </a:t>
            </a:r>
          </a:p>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sp>
        <p:nvSpPr>
          <p:cNvPr id="8" name="TextBox 8"/>
          <p:cNvSpPr txBox="1"/>
          <p:nvPr/>
        </p:nvSpPr>
        <p:spPr>
          <a:xfrm>
            <a:off x="3086765" y="1548450"/>
            <a:ext cx="14478000"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Environmental Analysis (PESTEL)</a:t>
            </a:r>
            <a:endParaRPr lang="en-GB" sz="4400" dirty="0">
              <a:latin typeface="Arial" panose="020B0604020202020204" pitchFamily="34" charset="0"/>
              <a:cs typeface="Arial" panose="020B0604020202020204" pitchFamily="34" charset="0"/>
            </a:endParaRPr>
          </a:p>
        </p:txBody>
      </p:sp>
      <p:pic>
        <p:nvPicPr>
          <p:cNvPr id="11" name="Picture 10"/>
          <p:cNvPicPr>
            <a:picLocks noChangeAspect="1"/>
          </p:cNvPicPr>
          <p:nvPr/>
        </p:nvPicPr>
        <p:blipFill>
          <a:blip r:embed="rId5"/>
          <a:stretch>
            <a:fillRect/>
          </a:stretch>
        </p:blipFill>
        <p:spPr>
          <a:xfrm>
            <a:off x="11201400" y="3210982"/>
            <a:ext cx="6162281" cy="4985198"/>
          </a:xfrm>
          <a:prstGeom prst="rect">
            <a:avLst/>
          </a:prstGeom>
          <a:ln>
            <a:noFill/>
          </a:ln>
          <a:effectLst>
            <a:outerShdw blurRad="292100" dist="139700" dir="2700000" algn="tl" rotWithShape="0">
              <a:srgbClr val="333333">
                <a:alpha val="65000"/>
              </a:srgbClr>
            </a:outerShdw>
          </a:effectLst>
        </p:spPr>
      </p:pic>
      <p:sp>
        <p:nvSpPr>
          <p:cNvPr id="12" name="Rectangle 11"/>
          <p:cNvSpPr/>
          <p:nvPr/>
        </p:nvSpPr>
        <p:spPr>
          <a:xfrm>
            <a:off x="13030200" y="8420100"/>
            <a:ext cx="3281668" cy="461665"/>
          </a:xfrm>
          <a:prstGeom prst="rect">
            <a:avLst/>
          </a:prstGeom>
        </p:spPr>
        <p:txBody>
          <a:bodyPr wrap="none">
            <a:spAutoFit/>
          </a:bodyPr>
          <a:lstStyle/>
          <a:p>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(Source: Clark, 2025). </a:t>
            </a:r>
            <a:endParaRPr lang="en-GB" sz="24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676329" y="4300050"/>
            <a:ext cx="8696271" cy="4431983"/>
          </a:xfrm>
          <a:prstGeom prst="rect">
            <a:avLst/>
          </a:prstGeom>
          <a:solidFill>
            <a:schemeClr val="accent1">
              <a:lumMod val="40000"/>
              <a:lumOff val="60000"/>
            </a:schemeClr>
          </a:solidFill>
          <a:effectLst>
            <a:outerShdw blurRad="50800" dist="38100" dir="2700000" algn="tl" rotWithShape="0">
              <a:prstClr val="black">
                <a:alpha val="40000"/>
              </a:prstClr>
            </a:outerShdw>
          </a:effectLst>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physiographic market segmentation in the target market analysis segregates the market based on physiological traits (</a:t>
            </a:r>
            <a:r>
              <a:rPr lang="en-US" sz="2400" dirty="0" err="1">
                <a:latin typeface="Arial" panose="020B0604020202020204" pitchFamily="34" charset="0"/>
                <a:cs typeface="Arial" panose="020B0604020202020204" pitchFamily="34" charset="0"/>
              </a:rPr>
              <a:t>McKercher</a:t>
            </a:r>
            <a:r>
              <a:rPr lang="en-US" sz="2400" dirty="0">
                <a:latin typeface="Arial" panose="020B0604020202020204" pitchFamily="34" charset="0"/>
                <a:cs typeface="Arial" panose="020B0604020202020204" pitchFamily="34" charset="0"/>
              </a:rPr>
              <a:t> et al. 2023, p. 80). </a:t>
            </a:r>
          </a:p>
          <a:p>
            <a:pPr marL="342900" indent="-342900" algn="just">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USP of the brand is to promote the health standards of the diverse customers at Astral Contractor Group LTD.</a:t>
            </a:r>
          </a:p>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sp>
        <p:nvSpPr>
          <p:cNvPr id="8" name="TextBox 8"/>
          <p:cNvSpPr txBox="1"/>
          <p:nvPr/>
        </p:nvSpPr>
        <p:spPr>
          <a:xfrm>
            <a:off x="0" y="1249852"/>
            <a:ext cx="18287999" cy="1354217"/>
          </a:xfrm>
          <a:prstGeom prst="rect">
            <a:avLst/>
          </a:prstGeom>
        </p:spPr>
        <p:txBody>
          <a:bodyPr wrap="square" lIns="0" tIns="0" rIns="0" bIns="0" rtlCol="0" anchor="t">
            <a:spAutoFit/>
          </a:bodyPr>
          <a:lstStyle/>
          <a:p>
            <a:pPr algn="ctr"/>
            <a:r>
              <a:rPr lang="en-US" sz="4400" b="1" dirty="0">
                <a:latin typeface="Arial" panose="020B0604020202020204" pitchFamily="34" charset="0"/>
                <a:cs typeface="Arial" panose="020B0604020202020204" pitchFamily="34" charset="0"/>
              </a:rPr>
              <a:t>The marketing strategies that the enterprise will adopt to reach its customers</a:t>
            </a:r>
            <a:endParaRPr lang="en-US" sz="4400" b="1" dirty="0">
              <a:solidFill>
                <a:srgbClr val="002B58"/>
              </a:solidFill>
              <a:latin typeface="Arial" panose="020B0604020202020204" pitchFamily="34" charset="0"/>
              <a:ea typeface="Monda Bold"/>
              <a:cs typeface="Arial" panose="020B0604020202020204" pitchFamily="34" charset="0"/>
              <a:sym typeface="Monda Bold"/>
            </a:endParaRPr>
          </a:p>
        </p:txBody>
      </p:sp>
      <p:pic>
        <p:nvPicPr>
          <p:cNvPr id="9" name="Picture 8"/>
          <p:cNvPicPr>
            <a:picLocks noChangeAspect="1"/>
          </p:cNvPicPr>
          <p:nvPr/>
        </p:nvPicPr>
        <p:blipFill>
          <a:blip r:embed="rId3"/>
          <a:stretch>
            <a:fillRect/>
          </a:stretch>
        </p:blipFill>
        <p:spPr>
          <a:xfrm>
            <a:off x="10515600" y="3314700"/>
            <a:ext cx="6362700" cy="63627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52400" y="190500"/>
            <a:ext cx="18288000" cy="100965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8" name="TextBox 8"/>
          <p:cNvSpPr txBox="1"/>
          <p:nvPr/>
        </p:nvSpPr>
        <p:spPr>
          <a:xfrm>
            <a:off x="1" y="903036"/>
            <a:ext cx="18287999" cy="677108"/>
          </a:xfrm>
          <a:prstGeom prst="rect">
            <a:avLst/>
          </a:prstGeom>
        </p:spPr>
        <p:txBody>
          <a:bodyPr wrap="square" lIns="0" tIns="0" rIns="0" bIns="0" rtlCol="0" anchor="t">
            <a:spAutoFit/>
          </a:bodyPr>
          <a:lstStyle/>
          <a:p>
            <a:pPr algn="ctr"/>
            <a:r>
              <a:rPr lang="en-US" sz="4400" b="1" dirty="0">
                <a:latin typeface="Arial" panose="020B0604020202020204" pitchFamily="34" charset="0"/>
                <a:cs typeface="Arial" panose="020B0604020202020204" pitchFamily="34" charset="0"/>
              </a:rPr>
              <a:t>The Required funding and its allocation, including initial costs </a:t>
            </a:r>
            <a:endParaRPr lang="en-US" sz="4400"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104614833"/>
              </p:ext>
            </p:extLst>
          </p:nvPr>
        </p:nvGraphicFramePr>
        <p:xfrm>
          <a:off x="914400" y="2930073"/>
          <a:ext cx="8686797" cy="2649419"/>
        </p:xfrm>
        <a:graphic>
          <a:graphicData uri="http://schemas.openxmlformats.org/drawingml/2006/table">
            <a:tbl>
              <a:tblPr firstRow="1" firstCol="1" bandRow="1">
                <a:tableStyleId>{5C22544A-7EE6-4342-B048-85BDC9FD1C3A}</a:tableStyleId>
              </a:tblPr>
              <a:tblGrid>
                <a:gridCol w="2222205">
                  <a:extLst>
                    <a:ext uri="{9D8B030D-6E8A-4147-A177-3AD203B41FA5}">
                      <a16:colId xmlns:a16="http://schemas.microsoft.com/office/drawing/2014/main" val="20000"/>
                    </a:ext>
                  </a:extLst>
                </a:gridCol>
                <a:gridCol w="1077432">
                  <a:extLst>
                    <a:ext uri="{9D8B030D-6E8A-4147-A177-3AD203B41FA5}">
                      <a16:colId xmlns:a16="http://schemas.microsoft.com/office/drawing/2014/main" val="20001"/>
                    </a:ext>
                  </a:extLst>
                </a:gridCol>
                <a:gridCol w="1077432">
                  <a:extLst>
                    <a:ext uri="{9D8B030D-6E8A-4147-A177-3AD203B41FA5}">
                      <a16:colId xmlns:a16="http://schemas.microsoft.com/office/drawing/2014/main" val="20002"/>
                    </a:ext>
                  </a:extLst>
                </a:gridCol>
                <a:gridCol w="1077432">
                  <a:extLst>
                    <a:ext uri="{9D8B030D-6E8A-4147-A177-3AD203B41FA5}">
                      <a16:colId xmlns:a16="http://schemas.microsoft.com/office/drawing/2014/main" val="20003"/>
                    </a:ext>
                  </a:extLst>
                </a:gridCol>
                <a:gridCol w="1077432">
                  <a:extLst>
                    <a:ext uri="{9D8B030D-6E8A-4147-A177-3AD203B41FA5}">
                      <a16:colId xmlns:a16="http://schemas.microsoft.com/office/drawing/2014/main" val="20004"/>
                    </a:ext>
                  </a:extLst>
                </a:gridCol>
                <a:gridCol w="1077432">
                  <a:extLst>
                    <a:ext uri="{9D8B030D-6E8A-4147-A177-3AD203B41FA5}">
                      <a16:colId xmlns:a16="http://schemas.microsoft.com/office/drawing/2014/main" val="20005"/>
                    </a:ext>
                  </a:extLst>
                </a:gridCol>
                <a:gridCol w="1077432">
                  <a:extLst>
                    <a:ext uri="{9D8B030D-6E8A-4147-A177-3AD203B41FA5}">
                      <a16:colId xmlns:a16="http://schemas.microsoft.com/office/drawing/2014/main" val="20006"/>
                    </a:ext>
                  </a:extLst>
                </a:gridCol>
              </a:tblGrid>
              <a:tr h="533377">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Variable  Costs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Jan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Feb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March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April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May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June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0"/>
                  </a:ext>
                </a:extLst>
              </a:tr>
              <a:tr h="386704">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Electricity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300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400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600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700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600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650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1"/>
                  </a:ext>
                </a:extLst>
              </a:tr>
              <a:tr h="533377">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Raw Materials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400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300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600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650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800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1000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2"/>
                  </a:ext>
                </a:extLst>
              </a:tr>
              <a:tr h="809257">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Hourly Paid </a:t>
                      </a:r>
                      <a:r>
                        <a:rPr lang="en-GB" sz="2000" dirty="0" err="1">
                          <a:effectLst/>
                          <a:latin typeface="Arial" panose="020B0604020202020204" pitchFamily="34" charset="0"/>
                          <a:cs typeface="Arial" panose="020B0604020202020204" pitchFamily="34" charset="0"/>
                        </a:rPr>
                        <a:t>emp</a:t>
                      </a:r>
                      <a:r>
                        <a:rPr lang="en-GB" sz="2000" dirty="0">
                          <a:effectLst/>
                          <a:latin typeface="Arial" panose="020B0604020202020204" pitchFamily="34" charset="0"/>
                          <a:cs typeface="Arial" panose="020B0604020202020204" pitchFamily="34" charset="0"/>
                        </a:rPr>
                        <a:t>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500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500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600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600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850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3"/>
                  </a:ext>
                </a:extLst>
              </a:tr>
              <a:tr h="386704">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Total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700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1200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1700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1950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2000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2500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4"/>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543457249"/>
              </p:ext>
            </p:extLst>
          </p:nvPr>
        </p:nvGraphicFramePr>
        <p:xfrm>
          <a:off x="914400" y="5905500"/>
          <a:ext cx="5943600" cy="3473858"/>
        </p:xfrm>
        <a:graphic>
          <a:graphicData uri="http://schemas.openxmlformats.org/drawingml/2006/table">
            <a:tbl>
              <a:tblPr firstRow="1" firstCol="1" bandRow="1">
                <a:tableStyleId>{5C22544A-7EE6-4342-B048-85BDC9FD1C3A}</a:tableStyleId>
              </a:tblPr>
              <a:tblGrid>
                <a:gridCol w="4002833">
                  <a:extLst>
                    <a:ext uri="{9D8B030D-6E8A-4147-A177-3AD203B41FA5}">
                      <a16:colId xmlns:a16="http://schemas.microsoft.com/office/drawing/2014/main" val="20000"/>
                    </a:ext>
                  </a:extLst>
                </a:gridCol>
                <a:gridCol w="1940767">
                  <a:extLst>
                    <a:ext uri="{9D8B030D-6E8A-4147-A177-3AD203B41FA5}">
                      <a16:colId xmlns:a16="http://schemas.microsoft.com/office/drawing/2014/main" val="20001"/>
                    </a:ext>
                  </a:extLst>
                </a:gridCol>
              </a:tblGrid>
              <a:tr h="546001">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Start-up costs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pPr>
                      <a:endParaRPr lang="en-GB" sz="2000">
                        <a:effectLst/>
                        <a:latin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0"/>
                  </a:ext>
                </a:extLst>
              </a:tr>
              <a:tr h="576556">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Furniture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£8,000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1"/>
                  </a:ext>
                </a:extLst>
              </a:tr>
              <a:tr h="621633">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Toiletries</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a:effectLst/>
                          <a:latin typeface="Arial" panose="020B0604020202020204" pitchFamily="34" charset="0"/>
                          <a:cs typeface="Arial" panose="020B0604020202020204" pitchFamily="34" charset="0"/>
                        </a:rPr>
                        <a:t>£4,000</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2"/>
                  </a:ext>
                </a:extLst>
              </a:tr>
              <a:tr h="576556">
                <a:tc>
                  <a:txBody>
                    <a:bodyPr/>
                    <a:lstStyle/>
                    <a:p>
                      <a:pPr>
                        <a:lnSpc>
                          <a:spcPct val="115000"/>
                        </a:lnSpc>
                        <a:spcAft>
                          <a:spcPts val="0"/>
                        </a:spcAft>
                      </a:pPr>
                      <a:r>
                        <a:rPr lang="en-GB" sz="2000" dirty="0">
                          <a:effectLst/>
                          <a:latin typeface="Arial" panose="020B0604020202020204" pitchFamily="34" charset="0"/>
                          <a:cs typeface="Arial" panose="020B0604020202020204" pitchFamily="34" charset="0"/>
                        </a:rPr>
                        <a:t>Accessories </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£2,000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3"/>
                  </a:ext>
                </a:extLst>
              </a:tr>
              <a:tr h="576556">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Renovation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£6,000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4"/>
                  </a:ext>
                </a:extLst>
              </a:tr>
              <a:tr h="576556">
                <a:tc>
                  <a:txBody>
                    <a:bodyPr/>
                    <a:lstStyle/>
                    <a:p>
                      <a:pPr>
                        <a:lnSpc>
                          <a:spcPct val="115000"/>
                        </a:lnSpc>
                        <a:spcAft>
                          <a:spcPts val="0"/>
                        </a:spcAft>
                      </a:pPr>
                      <a:r>
                        <a:rPr lang="en-GB" sz="2000">
                          <a:effectLst/>
                          <a:latin typeface="Arial" panose="020B0604020202020204" pitchFamily="34" charset="0"/>
                          <a:cs typeface="Arial" panose="020B0604020202020204" pitchFamily="34" charset="0"/>
                        </a:rPr>
                        <a:t>Total </a:t>
                      </a:r>
                      <a:endParaRPr lang="en-GB" sz="20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2000" dirty="0">
                          <a:effectLst/>
                          <a:latin typeface="Arial" panose="020B0604020202020204" pitchFamily="34" charset="0"/>
                          <a:cs typeface="Arial" panose="020B0604020202020204" pitchFamily="34" charset="0"/>
                        </a:rPr>
                        <a:t>£20,000</a:t>
                      </a:r>
                      <a:endParaRPr lang="en-GB" sz="20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5"/>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757963963"/>
              </p:ext>
            </p:extLst>
          </p:nvPr>
        </p:nvGraphicFramePr>
        <p:xfrm>
          <a:off x="9982200" y="3009900"/>
          <a:ext cx="7467600" cy="3429003"/>
        </p:xfrm>
        <a:graphic>
          <a:graphicData uri="http://schemas.openxmlformats.org/drawingml/2006/table">
            <a:tbl>
              <a:tblPr firstRow="1" firstCol="1" bandRow="1">
                <a:tableStyleId>{5C22544A-7EE6-4342-B048-85BDC9FD1C3A}</a:tableStyleId>
              </a:tblPr>
              <a:tblGrid>
                <a:gridCol w="4918778">
                  <a:extLst>
                    <a:ext uri="{9D8B030D-6E8A-4147-A177-3AD203B41FA5}">
                      <a16:colId xmlns:a16="http://schemas.microsoft.com/office/drawing/2014/main" val="20000"/>
                    </a:ext>
                  </a:extLst>
                </a:gridCol>
                <a:gridCol w="2548822">
                  <a:extLst>
                    <a:ext uri="{9D8B030D-6E8A-4147-A177-3AD203B41FA5}">
                      <a16:colId xmlns:a16="http://schemas.microsoft.com/office/drawing/2014/main" val="20001"/>
                    </a:ext>
                  </a:extLst>
                </a:gridCol>
              </a:tblGrid>
              <a:tr h="830301">
                <a:tc>
                  <a:txBody>
                    <a:bodyPr/>
                    <a:lstStyle/>
                    <a:p>
                      <a:pPr>
                        <a:lnSpc>
                          <a:spcPct val="115000"/>
                        </a:lnSpc>
                        <a:spcAft>
                          <a:spcPts val="0"/>
                        </a:spcAft>
                      </a:pPr>
                      <a:r>
                        <a:rPr lang="en-GB" sz="1800" dirty="0">
                          <a:effectLst/>
                          <a:latin typeface="Arial" panose="020B0604020202020204" pitchFamily="34" charset="0"/>
                          <a:cs typeface="Arial" panose="020B0604020202020204" pitchFamily="34" charset="0"/>
                        </a:rPr>
                        <a:t>Fixed costs </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nSpc>
                          <a:spcPct val="115000"/>
                        </a:lnSpc>
                        <a:spcAft>
                          <a:spcPts val="0"/>
                        </a:spcAft>
                      </a:pPr>
                      <a:r>
                        <a:rPr lang="en-GB" sz="1800">
                          <a:effectLst/>
                          <a:latin typeface="Arial" panose="020B0604020202020204" pitchFamily="34" charset="0"/>
                          <a:cs typeface="Arial" panose="020B0604020202020204" pitchFamily="34" charset="0"/>
                        </a:rPr>
                        <a:t>Per Month </a:t>
                      </a:r>
                      <a:endParaRPr lang="en-GB"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0"/>
                  </a:ext>
                </a:extLst>
              </a:tr>
              <a:tr h="433117">
                <a:tc>
                  <a:txBody>
                    <a:bodyPr/>
                    <a:lstStyle/>
                    <a:p>
                      <a:pPr>
                        <a:lnSpc>
                          <a:spcPct val="115000"/>
                        </a:lnSpc>
                        <a:spcAft>
                          <a:spcPts val="0"/>
                        </a:spcAft>
                      </a:pPr>
                      <a:r>
                        <a:rPr lang="en-GB" sz="1800" dirty="0">
                          <a:effectLst/>
                          <a:latin typeface="Arial" panose="020B0604020202020204" pitchFamily="34" charset="0"/>
                          <a:cs typeface="Arial" panose="020B0604020202020204" pitchFamily="34" charset="0"/>
                        </a:rPr>
                        <a:t>Rent </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a:effectLst/>
                          <a:latin typeface="Arial" panose="020B0604020202020204" pitchFamily="34" charset="0"/>
                          <a:cs typeface="Arial" panose="020B0604020202020204" pitchFamily="34" charset="0"/>
                        </a:rPr>
                        <a:t>£1,500</a:t>
                      </a:r>
                      <a:endParaRPr lang="en-GB"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1"/>
                  </a:ext>
                </a:extLst>
              </a:tr>
              <a:tr h="433117">
                <a:tc>
                  <a:txBody>
                    <a:bodyPr/>
                    <a:lstStyle/>
                    <a:p>
                      <a:pPr>
                        <a:lnSpc>
                          <a:spcPct val="115000"/>
                        </a:lnSpc>
                        <a:spcAft>
                          <a:spcPts val="0"/>
                        </a:spcAft>
                      </a:pPr>
                      <a:r>
                        <a:rPr lang="en-GB" sz="1800" dirty="0">
                          <a:effectLst/>
                          <a:latin typeface="Arial" panose="020B0604020202020204" pitchFamily="34" charset="0"/>
                          <a:cs typeface="Arial" panose="020B0604020202020204" pitchFamily="34" charset="0"/>
                        </a:rPr>
                        <a:t>Bus Rate </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a:effectLst/>
                          <a:latin typeface="Arial" panose="020B0604020202020204" pitchFamily="34" charset="0"/>
                          <a:cs typeface="Arial" panose="020B0604020202020204" pitchFamily="34" charset="0"/>
                        </a:rPr>
                        <a:t>£300</a:t>
                      </a:r>
                      <a:endParaRPr lang="en-GB"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2"/>
                  </a:ext>
                </a:extLst>
              </a:tr>
              <a:tr h="433117">
                <a:tc>
                  <a:txBody>
                    <a:bodyPr/>
                    <a:lstStyle/>
                    <a:p>
                      <a:pPr>
                        <a:lnSpc>
                          <a:spcPct val="115000"/>
                        </a:lnSpc>
                        <a:spcAft>
                          <a:spcPts val="0"/>
                        </a:spcAft>
                      </a:pPr>
                      <a:r>
                        <a:rPr lang="en-GB" sz="1800">
                          <a:effectLst/>
                          <a:latin typeface="Arial" panose="020B0604020202020204" pitchFamily="34" charset="0"/>
                          <a:cs typeface="Arial" panose="020B0604020202020204" pitchFamily="34" charset="0"/>
                        </a:rPr>
                        <a:t>Gas bill</a:t>
                      </a:r>
                      <a:endParaRPr lang="en-GB"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dirty="0">
                          <a:effectLst/>
                          <a:latin typeface="Arial" panose="020B0604020202020204" pitchFamily="34" charset="0"/>
                          <a:cs typeface="Arial" panose="020B0604020202020204" pitchFamily="34" charset="0"/>
                        </a:rPr>
                        <a:t>£250</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3"/>
                  </a:ext>
                </a:extLst>
              </a:tr>
              <a:tr h="433117">
                <a:tc>
                  <a:txBody>
                    <a:bodyPr/>
                    <a:lstStyle/>
                    <a:p>
                      <a:pPr>
                        <a:lnSpc>
                          <a:spcPct val="115000"/>
                        </a:lnSpc>
                        <a:spcAft>
                          <a:spcPts val="0"/>
                        </a:spcAft>
                      </a:pPr>
                      <a:r>
                        <a:rPr lang="en-GB" sz="1800" dirty="0">
                          <a:effectLst/>
                          <a:latin typeface="Arial" panose="020B0604020202020204" pitchFamily="34" charset="0"/>
                          <a:cs typeface="Arial" panose="020B0604020202020204" pitchFamily="34" charset="0"/>
                        </a:rPr>
                        <a:t>Two employee salary </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dirty="0">
                          <a:effectLst/>
                          <a:latin typeface="Arial" panose="020B0604020202020204" pitchFamily="34" charset="0"/>
                          <a:cs typeface="Arial" panose="020B0604020202020204" pitchFamily="34" charset="0"/>
                        </a:rPr>
                        <a:t>£2,500</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4"/>
                  </a:ext>
                </a:extLst>
              </a:tr>
              <a:tr h="433117">
                <a:tc>
                  <a:txBody>
                    <a:bodyPr/>
                    <a:lstStyle/>
                    <a:p>
                      <a:pPr>
                        <a:lnSpc>
                          <a:spcPct val="115000"/>
                        </a:lnSpc>
                        <a:spcAft>
                          <a:spcPts val="0"/>
                        </a:spcAft>
                      </a:pPr>
                      <a:r>
                        <a:rPr lang="en-GB" sz="1800" dirty="0">
                          <a:effectLst/>
                          <a:latin typeface="Arial" panose="020B0604020202020204" pitchFamily="34" charset="0"/>
                          <a:cs typeface="Arial" panose="020B0604020202020204" pitchFamily="34" charset="0"/>
                        </a:rPr>
                        <a:t>Accountant costs </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dirty="0">
                          <a:effectLst/>
                          <a:latin typeface="Arial" panose="020B0604020202020204" pitchFamily="34" charset="0"/>
                          <a:cs typeface="Arial" panose="020B0604020202020204" pitchFamily="34" charset="0"/>
                        </a:rPr>
                        <a:t>£3,100</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5"/>
                  </a:ext>
                </a:extLst>
              </a:tr>
              <a:tr h="433117">
                <a:tc>
                  <a:txBody>
                    <a:bodyPr/>
                    <a:lstStyle/>
                    <a:p>
                      <a:pPr>
                        <a:lnSpc>
                          <a:spcPct val="115000"/>
                        </a:lnSpc>
                        <a:spcAft>
                          <a:spcPts val="0"/>
                        </a:spcAft>
                      </a:pPr>
                      <a:r>
                        <a:rPr lang="en-GB" sz="1800">
                          <a:effectLst/>
                          <a:latin typeface="Arial" panose="020B0604020202020204" pitchFamily="34" charset="0"/>
                          <a:cs typeface="Arial" panose="020B0604020202020204" pitchFamily="34" charset="0"/>
                        </a:rPr>
                        <a:t>Total Costs </a:t>
                      </a:r>
                      <a:endParaRPr lang="en-GB"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tc>
                  <a:txBody>
                    <a:bodyPr/>
                    <a:lstStyle/>
                    <a:p>
                      <a:pPr algn="r">
                        <a:lnSpc>
                          <a:spcPct val="115000"/>
                        </a:lnSpc>
                        <a:spcAft>
                          <a:spcPts val="0"/>
                        </a:spcAft>
                      </a:pPr>
                      <a:r>
                        <a:rPr lang="en-GB" sz="1800" dirty="0">
                          <a:effectLst/>
                          <a:latin typeface="Arial" panose="020B0604020202020204" pitchFamily="34" charset="0"/>
                          <a:cs typeface="Arial" panose="020B0604020202020204" pitchFamily="34" charset="0"/>
                        </a:rPr>
                        <a:t>£7,650</a:t>
                      </a:r>
                      <a:endParaRPr lang="en-GB"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nchor="b"/>
                </a:tc>
                <a:extLst>
                  <a:ext uri="{0D108BD9-81ED-4DB2-BD59-A6C34878D82A}">
                    <a16:rowId xmlns:a16="http://schemas.microsoft.com/office/drawing/2014/main" val="10006"/>
                  </a:ext>
                </a:extLst>
              </a:tr>
            </a:tbl>
          </a:graphicData>
        </a:graphic>
      </p:graphicFrame>
      <p:sp>
        <p:nvSpPr>
          <p:cNvPr id="7" name="TextBox 6"/>
          <p:cNvSpPr txBox="1"/>
          <p:nvPr/>
        </p:nvSpPr>
        <p:spPr>
          <a:xfrm>
            <a:off x="6051935" y="2031070"/>
            <a:ext cx="6184129" cy="523220"/>
          </a:xfrm>
          <a:prstGeom prst="rect">
            <a:avLst/>
          </a:prstGeom>
          <a:noFill/>
        </p:spPr>
        <p:txBody>
          <a:bodyPr wrap="none" rtlCol="0">
            <a:spAutoFit/>
          </a:bodyPr>
          <a:lstStyle/>
          <a:p>
            <a:r>
              <a:rPr lang="en-IN" sz="2800" b="1" dirty="0">
                <a:latin typeface="Arial" panose="020B0604020202020204" pitchFamily="34" charset="0"/>
                <a:cs typeface="Arial" panose="020B0604020202020204" pitchFamily="34" charset="0"/>
              </a:rPr>
              <a:t>Investment capital needed: </a:t>
            </a:r>
            <a:r>
              <a:rPr lang="en-GB" sz="2800" b="1" dirty="0">
                <a:latin typeface="Arial" panose="020B0604020202020204" pitchFamily="34" charset="0"/>
                <a:cs typeface="Arial" panose="020B0604020202020204" pitchFamily="34" charset="0"/>
              </a:rPr>
              <a:t>£33,050</a:t>
            </a:r>
            <a:endParaRPr lang="en-IN" sz="2800" b="1" dirty="0">
              <a:latin typeface="Arial" panose="020B0604020202020204" pitchFamily="34" charset="0"/>
              <a:cs typeface="Arial" panose="020B0604020202020204" pitchFamily="3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141385419"/>
              </p:ext>
            </p:extLst>
          </p:nvPr>
        </p:nvGraphicFramePr>
        <p:xfrm>
          <a:off x="7772400" y="7024563"/>
          <a:ext cx="9372598" cy="2164080"/>
        </p:xfrm>
        <a:graphic>
          <a:graphicData uri="http://schemas.openxmlformats.org/drawingml/2006/table">
            <a:tbl>
              <a:tblPr firstRow="1" firstCol="1" bandRow="1">
                <a:tableStyleId>{5C22544A-7EE6-4342-B048-85BDC9FD1C3A}</a:tableStyleId>
              </a:tblPr>
              <a:tblGrid>
                <a:gridCol w="2068009">
                  <a:extLst>
                    <a:ext uri="{9D8B030D-6E8A-4147-A177-3AD203B41FA5}">
                      <a16:colId xmlns:a16="http://schemas.microsoft.com/office/drawing/2014/main" val="20000"/>
                    </a:ext>
                  </a:extLst>
                </a:gridCol>
                <a:gridCol w="1003068">
                  <a:extLst>
                    <a:ext uri="{9D8B030D-6E8A-4147-A177-3AD203B41FA5}">
                      <a16:colId xmlns:a16="http://schemas.microsoft.com/office/drawing/2014/main" val="20001"/>
                    </a:ext>
                  </a:extLst>
                </a:gridCol>
                <a:gridCol w="1003068">
                  <a:extLst>
                    <a:ext uri="{9D8B030D-6E8A-4147-A177-3AD203B41FA5}">
                      <a16:colId xmlns:a16="http://schemas.microsoft.com/office/drawing/2014/main" val="20002"/>
                    </a:ext>
                  </a:extLst>
                </a:gridCol>
                <a:gridCol w="2047386">
                  <a:extLst>
                    <a:ext uri="{9D8B030D-6E8A-4147-A177-3AD203B41FA5}">
                      <a16:colId xmlns:a16="http://schemas.microsoft.com/office/drawing/2014/main" val="20003"/>
                    </a:ext>
                  </a:extLst>
                </a:gridCol>
                <a:gridCol w="1190558">
                  <a:extLst>
                    <a:ext uri="{9D8B030D-6E8A-4147-A177-3AD203B41FA5}">
                      <a16:colId xmlns:a16="http://schemas.microsoft.com/office/drawing/2014/main" val="20004"/>
                    </a:ext>
                  </a:extLst>
                </a:gridCol>
                <a:gridCol w="1003068">
                  <a:extLst>
                    <a:ext uri="{9D8B030D-6E8A-4147-A177-3AD203B41FA5}">
                      <a16:colId xmlns:a16="http://schemas.microsoft.com/office/drawing/2014/main" val="20005"/>
                    </a:ext>
                  </a:extLst>
                </a:gridCol>
                <a:gridCol w="1057441">
                  <a:extLst>
                    <a:ext uri="{9D8B030D-6E8A-4147-A177-3AD203B41FA5}">
                      <a16:colId xmlns:a16="http://schemas.microsoft.com/office/drawing/2014/main" val="20006"/>
                    </a:ext>
                  </a:extLst>
                </a:gridCol>
              </a:tblGrid>
              <a:tr h="190500">
                <a:tc>
                  <a:txBody>
                    <a:bodyPr/>
                    <a:lstStyle/>
                    <a:p>
                      <a:endParaRPr lang="en-IN" sz="1800" dirty="0">
                        <a:effectLst/>
                        <a:latin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dirty="0">
                          <a:effectLst/>
                          <a:latin typeface="Arial" panose="020B0604020202020204" pitchFamily="34" charset="0"/>
                          <a:cs typeface="Arial" panose="020B0604020202020204" pitchFamily="34" charset="0"/>
                        </a:rPr>
                        <a:t>Jan </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dirty="0">
                          <a:effectLst/>
                          <a:latin typeface="Arial" panose="020B0604020202020204" pitchFamily="34" charset="0"/>
                          <a:cs typeface="Arial" panose="020B0604020202020204" pitchFamily="34" charset="0"/>
                        </a:rPr>
                        <a:t>Feb</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March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April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May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June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90500">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Fixed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£7,650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190500">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Variable  Cost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700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1200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1700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1950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2000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2500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r h="190500">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Total Cost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£8,350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£8,850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£9,350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£9,600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£9,650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£10,150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190500">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Revenue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£3,500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£4,500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£5,500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£6,700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£8,000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£8,650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4"/>
                  </a:ext>
                </a:extLst>
              </a:tr>
              <a:tr h="190500">
                <a:tc>
                  <a:txBody>
                    <a:bodyPr/>
                    <a:lstStyle/>
                    <a:p>
                      <a:pPr>
                        <a:lnSpc>
                          <a:spcPct val="150000"/>
                        </a:lnSpc>
                        <a:spcAft>
                          <a:spcPts val="0"/>
                        </a:spcAft>
                      </a:pPr>
                      <a:r>
                        <a:rPr lang="en-IN" sz="1800">
                          <a:effectLst/>
                          <a:latin typeface="Arial" panose="020B0604020202020204" pitchFamily="34" charset="0"/>
                          <a:cs typeface="Arial" panose="020B0604020202020204" pitchFamily="34" charset="0"/>
                        </a:rPr>
                        <a:t>Profit/Loss </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-£4,850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£4,350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a:effectLst/>
                          <a:latin typeface="Arial" panose="020B0604020202020204" pitchFamily="34" charset="0"/>
                          <a:cs typeface="Arial" panose="020B0604020202020204" pitchFamily="34" charset="0"/>
                        </a:rPr>
                        <a:t>£3,850</a:t>
                      </a:r>
                      <a:endParaRPr lang="en-IN" sz="180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£2,900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£1,650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tc>
                  <a:txBody>
                    <a:bodyPr/>
                    <a:lstStyle/>
                    <a:p>
                      <a:pPr algn="r">
                        <a:lnSpc>
                          <a:spcPct val="150000"/>
                        </a:lnSpc>
                        <a:spcAft>
                          <a:spcPts val="0"/>
                        </a:spcAft>
                      </a:pPr>
                      <a:r>
                        <a:rPr lang="en-IN" sz="1800" dirty="0">
                          <a:effectLst/>
                          <a:latin typeface="Arial" panose="020B0604020202020204" pitchFamily="34" charset="0"/>
                          <a:cs typeface="Arial" panose="020B0604020202020204" pitchFamily="34" charset="0"/>
                        </a:rPr>
                        <a:t>£1,500</a:t>
                      </a:r>
                      <a:endParaRPr lang="en-IN" sz="1800" dirty="0">
                        <a:effectLst/>
                        <a:latin typeface="Arial" panose="020B0604020202020204" pitchFamily="34" charset="0"/>
                        <a:ea typeface="Arial" panose="020B0604020202020204" pitchFamily="34" charset="0"/>
                        <a:cs typeface="Arial" panose="020B0604020202020204" pitchFamily="34"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40070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5443"/>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2387880" y="7620293"/>
            <a:ext cx="5900120" cy="2760513"/>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13272" y="-10886"/>
            <a:ext cx="4099883" cy="3254323"/>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7" name="TextBox 7"/>
          <p:cNvSpPr txBox="1"/>
          <p:nvPr/>
        </p:nvSpPr>
        <p:spPr>
          <a:xfrm>
            <a:off x="684494" y="3861212"/>
            <a:ext cx="17222506" cy="3323987"/>
          </a:xfrm>
          <a:prstGeom prst="rect">
            <a:avLst/>
          </a:prstGeom>
        </p:spPr>
        <p:txBody>
          <a:bodyPr wrap="square" lIns="0" tIns="0" rIns="0" bIns="0" rtlCol="0" anchor="t">
            <a:spAutoFit/>
          </a:bodyPr>
          <a:lstStyle/>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From the above analysis, it can be concluded that Astral Contractor Group LTD. can gain the market desirability values with a strong focus on sustainability standards. </a:t>
            </a:r>
          </a:p>
          <a:p>
            <a:pPr marL="342900" indent="-342900" algn="just">
              <a:lnSpc>
                <a:spcPct val="150000"/>
              </a:lnSpc>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The company will focus on delivering sustainable and effective home appliances to a diverse range of customers. </a:t>
            </a:r>
          </a:p>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sp>
        <p:nvSpPr>
          <p:cNvPr id="8" name="TextBox 8"/>
          <p:cNvSpPr txBox="1"/>
          <p:nvPr/>
        </p:nvSpPr>
        <p:spPr>
          <a:xfrm>
            <a:off x="2819400" y="898129"/>
            <a:ext cx="14102814" cy="1436291"/>
          </a:xfrm>
          <a:prstGeom prst="rect">
            <a:avLst/>
          </a:prstGeom>
        </p:spPr>
        <p:txBody>
          <a:bodyPr wrap="square" lIns="0" tIns="0" rIns="0" bIns="0" rtlCol="0" anchor="t">
            <a:spAutoFit/>
          </a:bodyPr>
          <a:lstStyle/>
          <a:p>
            <a:pPr algn="ctr">
              <a:lnSpc>
                <a:spcPts val="11248"/>
              </a:lnSpc>
            </a:pPr>
            <a:r>
              <a:rPr lang="en-GB" sz="4400" b="1" dirty="0">
                <a:latin typeface="Arial" panose="020B0604020202020204" pitchFamily="34" charset="0"/>
                <a:cs typeface="Arial" panose="020B0604020202020204" pitchFamily="34" charset="0"/>
              </a:rPr>
              <a:t>Conclusion</a:t>
            </a:r>
            <a:endParaRPr lang="en-US" sz="4400" b="1" dirty="0">
              <a:solidFill>
                <a:srgbClr val="002B58"/>
              </a:solidFill>
              <a:latin typeface="Arial" panose="020B0604020202020204" pitchFamily="34" charset="0"/>
              <a:ea typeface="Monda Bold"/>
              <a:cs typeface="Arial" panose="020B0604020202020204" pitchFamily="34" charset="0"/>
              <a:sym typeface="Monda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7" name="TextBox 7"/>
          <p:cNvSpPr txBox="1"/>
          <p:nvPr/>
        </p:nvSpPr>
        <p:spPr>
          <a:xfrm>
            <a:off x="684494" y="3861212"/>
            <a:ext cx="11699089" cy="1107996"/>
          </a:xfrm>
          <a:prstGeom prst="rect">
            <a:avLst/>
          </a:prstGeom>
        </p:spPr>
        <p:txBody>
          <a:bodyPr lIns="0" tIns="0" rIns="0" bIns="0" rtlCol="0" anchor="t">
            <a:spAutoFit/>
          </a:bodyPr>
          <a:lstStyle/>
          <a:p>
            <a:pPr algn="just">
              <a:lnSpc>
                <a:spcPct val="150000"/>
              </a:lnSpc>
            </a:pPr>
            <a:br>
              <a:rPr lang="en-US" sz="2400" dirty="0">
                <a:latin typeface="Arial" panose="020B0604020202020204" pitchFamily="34" charset="0"/>
                <a:cs typeface="Arial" panose="020B0604020202020204" pitchFamily="34" charset="0"/>
              </a:rPr>
            </a:br>
            <a:endParaRPr lang="en-US" sz="2400" dirty="0">
              <a:solidFill>
                <a:srgbClr val="002B58"/>
              </a:solidFill>
              <a:latin typeface="Arial" panose="020B0604020202020204" pitchFamily="34" charset="0"/>
              <a:ea typeface="Monda"/>
              <a:cs typeface="Arial" panose="020B0604020202020204" pitchFamily="34" charset="0"/>
              <a:sym typeface="Monda"/>
            </a:endParaRPr>
          </a:p>
        </p:txBody>
      </p:sp>
      <p:sp>
        <p:nvSpPr>
          <p:cNvPr id="8" name="TextBox 8"/>
          <p:cNvSpPr txBox="1"/>
          <p:nvPr/>
        </p:nvSpPr>
        <p:spPr>
          <a:xfrm>
            <a:off x="2092593" y="711904"/>
            <a:ext cx="14102814" cy="677108"/>
          </a:xfrm>
          <a:prstGeom prst="rect">
            <a:avLst/>
          </a:prstGeom>
        </p:spPr>
        <p:txBody>
          <a:bodyPr wrap="square" lIns="0" tIns="0" rIns="0" bIns="0" rtlCol="0" anchor="t">
            <a:spAutoFit/>
          </a:bodyPr>
          <a:lstStyle/>
          <a:p>
            <a:pPr algn="ctr"/>
            <a:r>
              <a:rPr lang="en-GB" sz="4400" b="1" dirty="0">
                <a:latin typeface="Arial" panose="020B0604020202020204" pitchFamily="34" charset="0"/>
                <a:cs typeface="Arial" panose="020B0604020202020204" pitchFamily="34" charset="0"/>
              </a:rPr>
              <a:t> References  </a:t>
            </a:r>
            <a:endParaRPr lang="en-GB" sz="4400" dirty="0">
              <a:latin typeface="Arial" panose="020B0604020202020204" pitchFamily="34" charset="0"/>
              <a:cs typeface="Arial" panose="020B0604020202020204" pitchFamily="34" charset="0"/>
            </a:endParaRPr>
          </a:p>
        </p:txBody>
      </p:sp>
      <p:sp>
        <p:nvSpPr>
          <p:cNvPr id="5" name="Rectangle 4"/>
          <p:cNvSpPr/>
          <p:nvPr/>
        </p:nvSpPr>
        <p:spPr>
          <a:xfrm>
            <a:off x="239487" y="2019300"/>
            <a:ext cx="17602200" cy="7298858"/>
          </a:xfrm>
          <a:prstGeom prst="rect">
            <a:avLst/>
          </a:prstGeom>
        </p:spPr>
        <p:txBody>
          <a:bodyPr wrap="square">
            <a:spAutoFit/>
          </a:bodyPr>
          <a:lstStyle/>
          <a:p>
            <a:pPr algn="just">
              <a:lnSpc>
                <a:spcPct val="150000"/>
              </a:lnSpc>
              <a:spcAft>
                <a:spcPts val="0"/>
              </a:spcAft>
            </a:pP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Bolton, S.,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Wedawatta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G.,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Wanigarathna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N. and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Malalgoda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C., (2022). Late payment to subcontractors in the construction industry.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Journal of Legal Affairs and Dispute Resolution in Engineering and Construction</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14</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(4), p.04522018.https://research.aston.ac.uk/files/60418385/Bolton_et_al_LADR_2022_Accepted.pdf</a:t>
            </a:r>
          </a:p>
          <a:p>
            <a:pPr>
              <a:lnSpc>
                <a:spcPct val="150000"/>
              </a:lnSpc>
              <a:spcAft>
                <a:spcPts val="12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Clark. (2025).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United Kingdom - Gross domestic product (GDP) growth rate 2030| Statista</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[online] Available at: https://www.statista.com/statistics/263613/gross-domestic-product-gdp-growth-rate-in-the-united-kingdom/?srsltid=AfmBOop68BGuLtkKPlFLz6rb3_5qiG2wwUn_lgzfLh8f5s-OnC6D-xTq [Accessed 29 Nov. 2025].</a:t>
            </a:r>
            <a:endParaRPr lang="en-GB" sz="20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1200"/>
              </a:spcAft>
            </a:pP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Eierle</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B.,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Hartlieb</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S., Hay, D.C.,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Niemi</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L. and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Ojala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H., (2022). External factors and the pricing of audit services: A systematic review of the archival literature using a PESTLE analysis.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Auditing: A Journal of Practice &amp; Theory</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41</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(3), pp.95-119.https://papers.ssrn.com/sol3/</a:t>
            </a:r>
            <a:r>
              <a:rPr lang="en-GB" sz="2000" dirty="0" err="1">
                <a:solidFill>
                  <a:srgbClr val="000000"/>
                </a:solidFill>
                <a:latin typeface="Arial" panose="020B0604020202020204" pitchFamily="34" charset="0"/>
                <a:ea typeface="Arial" panose="020B0604020202020204" pitchFamily="34" charset="0"/>
                <a:cs typeface="Arial" panose="020B0604020202020204" pitchFamily="34" charset="0"/>
              </a:rPr>
              <a:t>Delivery.cfm?abstractid</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=3816385</a:t>
            </a:r>
          </a:p>
          <a:p>
            <a:pPr algn="just">
              <a:lnSpc>
                <a:spcPct val="150000"/>
              </a:lnSpc>
              <a:spcAft>
                <a:spcPts val="0"/>
              </a:spcAft>
            </a:pP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Kononenko</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O., (2021). Theoretical aspects of the organization brand management.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Сучасний</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стан</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наукових</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досліджень</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та</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технологій</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 в </a:t>
            </a:r>
            <a:r>
              <a:rPr lang="en-GB" sz="2000" i="1" dirty="0" err="1">
                <a:solidFill>
                  <a:srgbClr val="000000"/>
                </a:solidFill>
                <a:latin typeface="Arial" panose="020B0604020202020204" pitchFamily="34" charset="0"/>
                <a:ea typeface="Arial" panose="020B0604020202020204" pitchFamily="34" charset="0"/>
                <a:cs typeface="Arial" panose="020B0604020202020204" pitchFamily="34" charset="0"/>
              </a:rPr>
              <a:t>промисловості</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(1 (15)), pp.76-82.https://www.itssi-journal.com/index.php/ittsi/article/view/262/265</a:t>
            </a:r>
          </a:p>
          <a:p>
            <a:pPr algn="just">
              <a:lnSpc>
                <a:spcPct val="150000"/>
              </a:lnSpc>
              <a:spcAft>
                <a:spcPts val="1200"/>
              </a:spcAft>
            </a:pP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McKercher</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B.,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Tolkach</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D.,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Eka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Mahadewi</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N.M. and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Byomantara</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D.G.N., (2023). Choosing the optimal segmentation technique to understand tourist behaviour.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Journal of Vacation Marketing</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i="1" dirty="0">
                <a:solidFill>
                  <a:srgbClr val="000000"/>
                </a:solidFill>
                <a:latin typeface="Arial" panose="020B0604020202020204" pitchFamily="34" charset="0"/>
                <a:ea typeface="Arial" panose="020B0604020202020204" pitchFamily="34" charset="0"/>
                <a:cs typeface="Arial" panose="020B0604020202020204" pitchFamily="34" charset="0"/>
              </a:rPr>
              <a:t>29</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(1), pp.71-83.https://researchonline.jcu.edu.au/73066/7/JCU_73066_AAM.pdf</a:t>
            </a:r>
          </a:p>
          <a:p>
            <a:pPr>
              <a:lnSpc>
                <a:spcPct val="150000"/>
              </a:lnSpc>
              <a:spcAft>
                <a:spcPts val="1200"/>
              </a:spcAft>
            </a:pP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Ons.gov.uk. (2021). </a:t>
            </a:r>
            <a:r>
              <a:rPr lang="en-GB" i="1" dirty="0">
                <a:solidFill>
                  <a:srgbClr val="000000"/>
                </a:solidFill>
                <a:latin typeface="Arial" panose="020B0604020202020204" pitchFamily="34" charset="0"/>
                <a:ea typeface="Times New Roman" panose="02020603050405020304" pitchFamily="18" charset="0"/>
                <a:cs typeface="Arial" panose="020B0604020202020204" pitchFamily="34" charset="0"/>
              </a:rPr>
              <a:t>Gross Domestic Product (GDP) - Office for National Statistics</a:t>
            </a:r>
            <a:r>
              <a:rPr lang="en-GB" dirty="0">
                <a:solidFill>
                  <a:srgbClr val="000000"/>
                </a:solidFill>
                <a:latin typeface="Arial" panose="020B0604020202020204" pitchFamily="34" charset="0"/>
                <a:ea typeface="Times New Roman" panose="02020603050405020304" pitchFamily="18" charset="0"/>
                <a:cs typeface="Arial" panose="020B0604020202020204" pitchFamily="34" charset="0"/>
              </a:rPr>
              <a:t>. [online] Available at: https://www.ons.gov.uk/economy/grossdomesticproductgdp [Accessed 29 Nov. 2025].</a:t>
            </a:r>
            <a:endParaRPr lang="en-GB" sz="20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gn="just">
              <a:lnSpc>
                <a:spcPct val="150000"/>
              </a:lnSpc>
              <a:spcAft>
                <a:spcPts val="1200"/>
              </a:spcAft>
            </a:pP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Paduano</a:t>
            </a:r>
            <a:r>
              <a:rPr lang="en-GB" dirty="0">
                <a:solidFill>
                  <a:srgbClr val="222222"/>
                </a:solidFill>
                <a:latin typeface="Arial" panose="020B0604020202020204" pitchFamily="34" charset="0"/>
                <a:ea typeface="Arial" panose="020B0604020202020204" pitchFamily="34" charset="0"/>
                <a:cs typeface="Arial" panose="020B0604020202020204" pitchFamily="34" charset="0"/>
              </a:rPr>
              <a:t>, C., (2025). Legal and economic boundaries of corporate group structures: the UK company law debacle of the corporate </a:t>
            </a:r>
            <a:r>
              <a:rPr lang="en-GB" dirty="0" err="1">
                <a:solidFill>
                  <a:srgbClr val="222222"/>
                </a:solidFill>
                <a:latin typeface="Arial" panose="020B0604020202020204" pitchFamily="34" charset="0"/>
                <a:ea typeface="Arial" panose="020B0604020202020204" pitchFamily="34" charset="0"/>
                <a:cs typeface="Arial" panose="020B0604020202020204" pitchFamily="34" charset="0"/>
              </a:rPr>
              <a:t>form.</a:t>
            </a:r>
            <a:r>
              <a:rPr lang="en-GB" sz="2000" dirty="0" err="1">
                <a:solidFill>
                  <a:srgbClr val="000000"/>
                </a:solidFill>
                <a:latin typeface="Arial" panose="020B0604020202020204" pitchFamily="34" charset="0"/>
                <a:ea typeface="Arial" panose="020B0604020202020204" pitchFamily="34" charset="0"/>
                <a:cs typeface="Arial" panose="020B0604020202020204" pitchFamily="34" charset="0"/>
              </a:rPr>
              <a:t>https</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://era.ed.ac.uk/</a:t>
            </a:r>
            <a:r>
              <a:rPr lang="en-GB" sz="2000" dirty="0" err="1">
                <a:solidFill>
                  <a:srgbClr val="000000"/>
                </a:solidFill>
                <a:latin typeface="Arial" panose="020B0604020202020204" pitchFamily="34" charset="0"/>
                <a:ea typeface="Arial" panose="020B0604020202020204" pitchFamily="34" charset="0"/>
                <a:cs typeface="Arial" panose="020B0604020202020204" pitchFamily="34" charset="0"/>
              </a:rPr>
              <a:t>bitstream</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/handle/1842/43154/PaduanoC_2025.pdf?sequence=1&amp;isAllowed=y</a:t>
            </a:r>
            <a:endParaRPr lang="en-GB" sz="20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3919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777" b="-777"/>
            </a:stretch>
          </a:blipFill>
        </p:spPr>
      </p:sp>
      <p:sp>
        <p:nvSpPr>
          <p:cNvPr id="3" name="Freeform 3"/>
          <p:cNvSpPr/>
          <p:nvPr/>
        </p:nvSpPr>
        <p:spPr>
          <a:xfrm flipH="1">
            <a:off x="10439399" y="5976871"/>
            <a:ext cx="7694855" cy="4310129"/>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4" name="Freeform 4"/>
          <p:cNvSpPr/>
          <p:nvPr/>
        </p:nvSpPr>
        <p:spPr>
          <a:xfrm flipV="1">
            <a:off x="5081" y="27940"/>
            <a:ext cx="5405120" cy="3743960"/>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2743480" y="4136923"/>
            <a:ext cx="12801040" cy="1743491"/>
          </a:xfrm>
          <a:prstGeom prst="rect">
            <a:avLst/>
          </a:prstGeom>
        </p:spPr>
        <p:txBody>
          <a:bodyPr lIns="0" tIns="0" rIns="0" bIns="0" rtlCol="0" anchor="t">
            <a:spAutoFit/>
          </a:bodyPr>
          <a:lstStyle/>
          <a:p>
            <a:pPr algn="ctr">
              <a:lnSpc>
                <a:spcPts val="14887"/>
              </a:lnSpc>
            </a:pPr>
            <a:r>
              <a:rPr lang="en-US" sz="10634" b="1" dirty="0">
                <a:solidFill>
                  <a:srgbClr val="002B58"/>
                </a:solidFill>
                <a:latin typeface="Arial" panose="020B0604020202020204" pitchFamily="34" charset="0"/>
                <a:ea typeface="Monda Bold"/>
                <a:cs typeface="Arial" panose="020B0604020202020204" pitchFamily="34" charset="0"/>
                <a:sym typeface="Monda Bold"/>
              </a:rPr>
              <a:t>THANK YOU</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777" b="-777"/>
            </a:stretch>
          </a:blipFill>
        </p:spPr>
      </p:sp>
      <p:sp>
        <p:nvSpPr>
          <p:cNvPr id="3" name="Freeform 3"/>
          <p:cNvSpPr/>
          <p:nvPr/>
        </p:nvSpPr>
        <p:spPr>
          <a:xfrm flipH="1">
            <a:off x="10439399" y="5976871"/>
            <a:ext cx="7694855" cy="4310129"/>
          </a:xfrm>
          <a:custGeom>
            <a:avLst/>
            <a:gdLst/>
            <a:ahLst/>
            <a:cxnLst/>
            <a:rect l="l" t="t" r="r" b="b"/>
            <a:pathLst>
              <a:path w="9295205" h="5948931">
                <a:moveTo>
                  <a:pt x="9295205" y="0"/>
                </a:moveTo>
                <a:lnTo>
                  <a:pt x="0" y="0"/>
                </a:lnTo>
                <a:lnTo>
                  <a:pt x="0" y="5948932"/>
                </a:lnTo>
                <a:lnTo>
                  <a:pt x="9295205" y="5948932"/>
                </a:lnTo>
                <a:lnTo>
                  <a:pt x="9295205"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flipV="1">
            <a:off x="0" y="-94887"/>
            <a:ext cx="5405120" cy="3743960"/>
          </a:xfrm>
          <a:custGeom>
            <a:avLst/>
            <a:gdLst/>
            <a:ahLst/>
            <a:cxnLst/>
            <a:rect l="l" t="t" r="r" b="b"/>
            <a:pathLst>
              <a:path w="9295205" h="5948931">
                <a:moveTo>
                  <a:pt x="0" y="5948932"/>
                </a:moveTo>
                <a:lnTo>
                  <a:pt x="9295205" y="5948932"/>
                </a:lnTo>
                <a:lnTo>
                  <a:pt x="9295205" y="0"/>
                </a:lnTo>
                <a:lnTo>
                  <a:pt x="0" y="0"/>
                </a:lnTo>
                <a:lnTo>
                  <a:pt x="0" y="5948932"/>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6" name="TextBox 5"/>
          <p:cNvSpPr txBox="1"/>
          <p:nvPr/>
        </p:nvSpPr>
        <p:spPr>
          <a:xfrm>
            <a:off x="6934200" y="467239"/>
            <a:ext cx="6934200"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Declaration </a:t>
            </a:r>
            <a:endParaRPr lang="en-GB" b="1" dirty="0">
              <a:latin typeface="Arial" panose="020B0604020202020204" pitchFamily="34" charset="0"/>
              <a:cs typeface="Arial" panose="020B0604020202020204" pitchFamily="34" charset="0"/>
            </a:endParaRPr>
          </a:p>
        </p:txBody>
      </p:sp>
      <p:sp>
        <p:nvSpPr>
          <p:cNvPr id="8" name="TextBox 7"/>
          <p:cNvSpPr txBox="1"/>
          <p:nvPr/>
        </p:nvSpPr>
        <p:spPr>
          <a:xfrm>
            <a:off x="1676400" y="3543300"/>
            <a:ext cx="15087600" cy="2597827"/>
          </a:xfrm>
          <a:prstGeom prst="rect">
            <a:avLst/>
          </a:prstGeom>
          <a:noFill/>
        </p:spPr>
        <p:txBody>
          <a:bodyPr wrap="square" rtlCol="0">
            <a:spAutoFit/>
          </a:bodyPr>
          <a:lstStyle/>
          <a:p>
            <a:pPr algn="just">
              <a:lnSpc>
                <a:spcPct val="150000"/>
              </a:lnSpc>
            </a:pPr>
            <a:r>
              <a:rPr lang="en-GB" sz="2800" dirty="0">
                <a:latin typeface="Arial" panose="020B0604020202020204" pitchFamily="34" charset="0"/>
                <a:cs typeface="Arial" panose="020B0604020202020204" pitchFamily="34" charset="0"/>
              </a:rPr>
              <a:t>I would like to declare that all the information that is gathered for the research is ethically sourced and while preparing the study, no GAI software has been used. In addition, while preparing the study ,the in-text citations has been provided and references are prepared in the study. </a:t>
            </a:r>
          </a:p>
        </p:txBody>
      </p:sp>
    </p:spTree>
    <p:extLst>
      <p:ext uri="{BB962C8B-B14F-4D97-AF65-F5344CB8AC3E}">
        <p14:creationId xmlns:p14="http://schemas.microsoft.com/office/powerpoint/2010/main" val="14985734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1452</Words>
  <Application>Microsoft Office PowerPoint</Application>
  <PresentationFormat>Custom</PresentationFormat>
  <Paragraphs>188</Paragraphs>
  <Slides>13</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Modern Elegant Presentation</dc:title>
  <dc:creator>user</dc:creator>
  <cp:lastModifiedBy>user</cp:lastModifiedBy>
  <cp:revision>19</cp:revision>
  <dcterms:created xsi:type="dcterms:W3CDTF">2006-08-16T00:00:00Z</dcterms:created>
  <dcterms:modified xsi:type="dcterms:W3CDTF">2025-12-08T09:32:32Z</dcterms:modified>
  <dc:identifier>DAG6D6oe-Vg</dc:identifier>
</cp:coreProperties>
</file>