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8"/>
  </p:notesMasterIdLst>
  <p:sldIdLst>
    <p:sldId id="256" r:id="rId5"/>
    <p:sldId id="257" r:id="rId6"/>
    <p:sldId id="258" r:id="rId7"/>
    <p:sldId id="259" r:id="rId8"/>
    <p:sldId id="260" r:id="rId9"/>
    <p:sldId id="261" r:id="rId10"/>
    <p:sldId id="262" r:id="rId11"/>
    <p:sldId id="263" r:id="rId12"/>
    <p:sldId id="264" r:id="rId13"/>
    <p:sldId id="265" r:id="rId14"/>
    <p:sldId id="266" r:id="rId15"/>
    <p:sldId id="268" r:id="rId16"/>
    <p:sldId id="26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232" autoAdjust="0"/>
  </p:normalViewPr>
  <p:slideViewPr>
    <p:cSldViewPr snapToGrid="0">
      <p:cViewPr varScale="1">
        <p:scale>
          <a:sx n="67" d="100"/>
          <a:sy n="67" d="100"/>
        </p:scale>
        <p:origin x="1296"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8AB68B-26A0-4402-874B-A8FC4783782A}" type="doc">
      <dgm:prSet loTypeId="urn:microsoft.com/office/officeart/2005/8/layout/vList2" loCatId="list" qsTypeId="urn:microsoft.com/office/officeart/2005/8/quickstyle/simple1" qsCatId="simple" csTypeId="urn:microsoft.com/office/officeart/2005/8/colors/accent1_1" csCatId="accent1"/>
      <dgm:spPr/>
      <dgm:t>
        <a:bodyPr/>
        <a:lstStyle/>
        <a:p>
          <a:endParaRPr lang="en-US"/>
        </a:p>
      </dgm:t>
    </dgm:pt>
    <dgm:pt modelId="{3B181096-D5BB-4E16-8518-48EF7408A8A4}">
      <dgm:prSet/>
      <dgm:spPr/>
      <dgm:t>
        <a:bodyPr/>
        <a:lstStyle/>
        <a:p>
          <a:r>
            <a:rPr lang="en-US" dirty="0"/>
            <a:t>This presentation uses a case study approach to examine KardiaMobile 6L in UK care pathways (NICE, 2022).</a:t>
          </a:r>
        </a:p>
      </dgm:t>
    </dgm:pt>
    <dgm:pt modelId="{C2073F69-B714-4043-BB38-B29C478C93AE}" type="parTrans" cxnId="{EB05553C-8289-49B9-8E79-00554D1ED894}">
      <dgm:prSet/>
      <dgm:spPr/>
      <dgm:t>
        <a:bodyPr/>
        <a:lstStyle/>
        <a:p>
          <a:endParaRPr lang="en-US"/>
        </a:p>
      </dgm:t>
    </dgm:pt>
    <dgm:pt modelId="{475D59E1-2623-4EE9-929D-45EF17EB01A7}" type="sibTrans" cxnId="{EB05553C-8289-49B9-8E79-00554D1ED894}">
      <dgm:prSet/>
      <dgm:spPr/>
      <dgm:t>
        <a:bodyPr/>
        <a:lstStyle/>
        <a:p>
          <a:endParaRPr lang="en-US"/>
        </a:p>
      </dgm:t>
    </dgm:pt>
    <dgm:pt modelId="{0C8EBE92-5C6B-4C5E-B61C-FB601375B44A}">
      <dgm:prSet/>
      <dgm:spPr/>
      <dgm:t>
        <a:bodyPr/>
        <a:lstStyle/>
        <a:p>
          <a:r>
            <a:rPr lang="en-US"/>
            <a:t>The focus stays on workforce impact and patient or service user impact because these were the chosen report areas (Emmett et al., 2024).</a:t>
          </a:r>
        </a:p>
      </dgm:t>
    </dgm:pt>
    <dgm:pt modelId="{0CC5F80D-9511-4E3A-82F2-0374B3EBB75C}" type="parTrans" cxnId="{26B39727-0568-4BCA-8A25-A7FA7575F443}">
      <dgm:prSet/>
      <dgm:spPr/>
      <dgm:t>
        <a:bodyPr/>
        <a:lstStyle/>
        <a:p>
          <a:endParaRPr lang="en-US"/>
        </a:p>
      </dgm:t>
    </dgm:pt>
    <dgm:pt modelId="{1EF4F4A6-03CC-4C68-BD2A-98D32C5CFB46}" type="sibTrans" cxnId="{26B39727-0568-4BCA-8A25-A7FA7575F443}">
      <dgm:prSet/>
      <dgm:spPr/>
      <dgm:t>
        <a:bodyPr/>
        <a:lstStyle/>
        <a:p>
          <a:endParaRPr lang="en-US"/>
        </a:p>
      </dgm:t>
    </dgm:pt>
    <dgm:pt modelId="{0E5E231F-DF7E-4510-9F4A-32EF2BDEF1F9}">
      <dgm:prSet/>
      <dgm:spPr/>
      <dgm:t>
        <a:bodyPr/>
        <a:lstStyle/>
        <a:p>
          <a:r>
            <a:rPr lang="en-US"/>
            <a:t>Some service delivery and community points are also included because role change and access change happen together in practice (SHTG, 2022).</a:t>
          </a:r>
        </a:p>
      </dgm:t>
    </dgm:pt>
    <dgm:pt modelId="{6E3C1D14-1455-46AE-82FE-B53A16647CC9}" type="parTrans" cxnId="{95A3F192-2880-424E-98DF-E6FF87B85FA0}">
      <dgm:prSet/>
      <dgm:spPr/>
      <dgm:t>
        <a:bodyPr/>
        <a:lstStyle/>
        <a:p>
          <a:endParaRPr lang="en-US"/>
        </a:p>
      </dgm:t>
    </dgm:pt>
    <dgm:pt modelId="{89083D36-51FF-4120-A2BF-98A8ACCEA3D8}" type="sibTrans" cxnId="{95A3F192-2880-424E-98DF-E6FF87B85FA0}">
      <dgm:prSet/>
      <dgm:spPr/>
      <dgm:t>
        <a:bodyPr/>
        <a:lstStyle/>
        <a:p>
          <a:endParaRPr lang="en-US"/>
        </a:p>
      </dgm:t>
    </dgm:pt>
    <dgm:pt modelId="{9BD11295-8E32-4E13-B51E-D0250CBDFEBA}">
      <dgm:prSet/>
      <dgm:spPr/>
      <dgm:t>
        <a:bodyPr/>
        <a:lstStyle/>
        <a:p>
          <a:r>
            <a:rPr lang="en-US"/>
            <a:t>The aim is to show both benefits and problems, because critical analysis matters more than simple description (Biersteker et al., 2021).</a:t>
          </a:r>
        </a:p>
      </dgm:t>
    </dgm:pt>
    <dgm:pt modelId="{AD318E88-78D1-4016-B3DF-BFCC62469E0A}" type="parTrans" cxnId="{9712ACF3-1246-4D91-BE47-45B68433D0A6}">
      <dgm:prSet/>
      <dgm:spPr/>
      <dgm:t>
        <a:bodyPr/>
        <a:lstStyle/>
        <a:p>
          <a:endParaRPr lang="en-US"/>
        </a:p>
      </dgm:t>
    </dgm:pt>
    <dgm:pt modelId="{07DE3C3B-6769-447D-BEAD-43425947C194}" type="sibTrans" cxnId="{9712ACF3-1246-4D91-BE47-45B68433D0A6}">
      <dgm:prSet/>
      <dgm:spPr/>
      <dgm:t>
        <a:bodyPr/>
        <a:lstStyle/>
        <a:p>
          <a:endParaRPr lang="en-US"/>
        </a:p>
      </dgm:t>
    </dgm:pt>
    <dgm:pt modelId="{64684F4A-06DF-4F1D-ACC9-0F87370FE8FD}">
      <dgm:prSet/>
      <dgm:spPr/>
      <dgm:t>
        <a:bodyPr/>
        <a:lstStyle/>
        <a:p>
          <a:r>
            <a:rPr lang="en-US" dirty="0"/>
            <a:t>The main evidence comes from NICE, NHS England, SHTG, and recent studies on mobile ECG use in practice (NHS England, 2020; Highton et al., 2021).</a:t>
          </a:r>
        </a:p>
      </dgm:t>
    </dgm:pt>
    <dgm:pt modelId="{853F3D14-E498-422B-A20F-87469E304E0A}" type="parTrans" cxnId="{785EBCC9-9E07-4481-A7D8-3960315AFBB6}">
      <dgm:prSet/>
      <dgm:spPr/>
      <dgm:t>
        <a:bodyPr/>
        <a:lstStyle/>
        <a:p>
          <a:endParaRPr lang="en-US"/>
        </a:p>
      </dgm:t>
    </dgm:pt>
    <dgm:pt modelId="{CC52EFBA-862C-4E9E-868D-0EC2116F7E07}" type="sibTrans" cxnId="{785EBCC9-9E07-4481-A7D8-3960315AFBB6}">
      <dgm:prSet/>
      <dgm:spPr/>
      <dgm:t>
        <a:bodyPr/>
        <a:lstStyle/>
        <a:p>
          <a:endParaRPr lang="en-US"/>
        </a:p>
      </dgm:t>
    </dgm:pt>
    <dgm:pt modelId="{8368CF74-40F4-4140-945C-47053E67CBD3}" type="pres">
      <dgm:prSet presAssocID="{2A8AB68B-26A0-4402-874B-A8FC4783782A}" presName="linear" presStyleCnt="0">
        <dgm:presLayoutVars>
          <dgm:animLvl val="lvl"/>
          <dgm:resizeHandles val="exact"/>
        </dgm:presLayoutVars>
      </dgm:prSet>
      <dgm:spPr/>
    </dgm:pt>
    <dgm:pt modelId="{4C929C72-745D-4ECE-925C-091AEBD578D6}" type="pres">
      <dgm:prSet presAssocID="{3B181096-D5BB-4E16-8518-48EF7408A8A4}" presName="parentText" presStyleLbl="node1" presStyleIdx="0" presStyleCnt="5">
        <dgm:presLayoutVars>
          <dgm:chMax val="0"/>
          <dgm:bulletEnabled val="1"/>
        </dgm:presLayoutVars>
      </dgm:prSet>
      <dgm:spPr/>
    </dgm:pt>
    <dgm:pt modelId="{04F4C12D-B2FC-4EDE-9976-D40C46651AC7}" type="pres">
      <dgm:prSet presAssocID="{475D59E1-2623-4EE9-929D-45EF17EB01A7}" presName="spacer" presStyleCnt="0"/>
      <dgm:spPr/>
    </dgm:pt>
    <dgm:pt modelId="{05A81942-86AF-455B-B5C4-9FFF5BEA6AAB}" type="pres">
      <dgm:prSet presAssocID="{0C8EBE92-5C6B-4C5E-B61C-FB601375B44A}" presName="parentText" presStyleLbl="node1" presStyleIdx="1" presStyleCnt="5">
        <dgm:presLayoutVars>
          <dgm:chMax val="0"/>
          <dgm:bulletEnabled val="1"/>
        </dgm:presLayoutVars>
      </dgm:prSet>
      <dgm:spPr/>
    </dgm:pt>
    <dgm:pt modelId="{EE883EE1-54FB-4C9B-A13F-C7A498E2C7AB}" type="pres">
      <dgm:prSet presAssocID="{1EF4F4A6-03CC-4C68-BD2A-98D32C5CFB46}" presName="spacer" presStyleCnt="0"/>
      <dgm:spPr/>
    </dgm:pt>
    <dgm:pt modelId="{B5458D60-17BD-4D72-B83C-DC1DD42F4040}" type="pres">
      <dgm:prSet presAssocID="{0E5E231F-DF7E-4510-9F4A-32EF2BDEF1F9}" presName="parentText" presStyleLbl="node1" presStyleIdx="2" presStyleCnt="5">
        <dgm:presLayoutVars>
          <dgm:chMax val="0"/>
          <dgm:bulletEnabled val="1"/>
        </dgm:presLayoutVars>
      </dgm:prSet>
      <dgm:spPr/>
    </dgm:pt>
    <dgm:pt modelId="{81C8C552-1AE1-4A46-B1ED-C10688425775}" type="pres">
      <dgm:prSet presAssocID="{89083D36-51FF-4120-A2BF-98A8ACCEA3D8}" presName="spacer" presStyleCnt="0"/>
      <dgm:spPr/>
    </dgm:pt>
    <dgm:pt modelId="{2644039E-75B5-427C-93D5-549D9026117B}" type="pres">
      <dgm:prSet presAssocID="{9BD11295-8E32-4E13-B51E-D0250CBDFEBA}" presName="parentText" presStyleLbl="node1" presStyleIdx="3" presStyleCnt="5">
        <dgm:presLayoutVars>
          <dgm:chMax val="0"/>
          <dgm:bulletEnabled val="1"/>
        </dgm:presLayoutVars>
      </dgm:prSet>
      <dgm:spPr/>
    </dgm:pt>
    <dgm:pt modelId="{0AB73B70-AD85-4485-9528-7EC8167D7D37}" type="pres">
      <dgm:prSet presAssocID="{07DE3C3B-6769-447D-BEAD-43425947C194}" presName="spacer" presStyleCnt="0"/>
      <dgm:spPr/>
    </dgm:pt>
    <dgm:pt modelId="{83C531DA-F5D6-4218-A434-A05B94FB5C6C}" type="pres">
      <dgm:prSet presAssocID="{64684F4A-06DF-4F1D-ACC9-0F87370FE8FD}" presName="parentText" presStyleLbl="node1" presStyleIdx="4" presStyleCnt="5">
        <dgm:presLayoutVars>
          <dgm:chMax val="0"/>
          <dgm:bulletEnabled val="1"/>
        </dgm:presLayoutVars>
      </dgm:prSet>
      <dgm:spPr/>
    </dgm:pt>
  </dgm:ptLst>
  <dgm:cxnLst>
    <dgm:cxn modelId="{B2EEF20D-C9F4-4E52-B83D-294AAF5C91E2}" type="presOf" srcId="{3B181096-D5BB-4E16-8518-48EF7408A8A4}" destId="{4C929C72-745D-4ECE-925C-091AEBD578D6}" srcOrd="0" destOrd="0" presId="urn:microsoft.com/office/officeart/2005/8/layout/vList2"/>
    <dgm:cxn modelId="{26B39727-0568-4BCA-8A25-A7FA7575F443}" srcId="{2A8AB68B-26A0-4402-874B-A8FC4783782A}" destId="{0C8EBE92-5C6B-4C5E-B61C-FB601375B44A}" srcOrd="1" destOrd="0" parTransId="{0CC5F80D-9511-4E3A-82F2-0374B3EBB75C}" sibTransId="{1EF4F4A6-03CC-4C68-BD2A-98D32C5CFB46}"/>
    <dgm:cxn modelId="{EB05553C-8289-49B9-8E79-00554D1ED894}" srcId="{2A8AB68B-26A0-4402-874B-A8FC4783782A}" destId="{3B181096-D5BB-4E16-8518-48EF7408A8A4}" srcOrd="0" destOrd="0" parTransId="{C2073F69-B714-4043-BB38-B29C478C93AE}" sibTransId="{475D59E1-2623-4EE9-929D-45EF17EB01A7}"/>
    <dgm:cxn modelId="{2C1A0060-E7F9-48D5-B010-E2109C31E6CB}" type="presOf" srcId="{64684F4A-06DF-4F1D-ACC9-0F87370FE8FD}" destId="{83C531DA-F5D6-4218-A434-A05B94FB5C6C}" srcOrd="0" destOrd="0" presId="urn:microsoft.com/office/officeart/2005/8/layout/vList2"/>
    <dgm:cxn modelId="{4A508A6A-6462-4EDA-9151-D892EB128CD0}" type="presOf" srcId="{9BD11295-8E32-4E13-B51E-D0250CBDFEBA}" destId="{2644039E-75B5-427C-93D5-549D9026117B}" srcOrd="0" destOrd="0" presId="urn:microsoft.com/office/officeart/2005/8/layout/vList2"/>
    <dgm:cxn modelId="{95A3F192-2880-424E-98DF-E6FF87B85FA0}" srcId="{2A8AB68B-26A0-4402-874B-A8FC4783782A}" destId="{0E5E231F-DF7E-4510-9F4A-32EF2BDEF1F9}" srcOrd="2" destOrd="0" parTransId="{6E3C1D14-1455-46AE-82FE-B53A16647CC9}" sibTransId="{89083D36-51FF-4120-A2BF-98A8ACCEA3D8}"/>
    <dgm:cxn modelId="{F19D7BC9-163C-47BA-A23F-0381071F8470}" type="presOf" srcId="{0E5E231F-DF7E-4510-9F4A-32EF2BDEF1F9}" destId="{B5458D60-17BD-4D72-B83C-DC1DD42F4040}" srcOrd="0" destOrd="0" presId="urn:microsoft.com/office/officeart/2005/8/layout/vList2"/>
    <dgm:cxn modelId="{785EBCC9-9E07-4481-A7D8-3960315AFBB6}" srcId="{2A8AB68B-26A0-4402-874B-A8FC4783782A}" destId="{64684F4A-06DF-4F1D-ACC9-0F87370FE8FD}" srcOrd="4" destOrd="0" parTransId="{853F3D14-E498-422B-A20F-87469E304E0A}" sibTransId="{CC52EFBA-862C-4E9E-868D-0EC2116F7E07}"/>
    <dgm:cxn modelId="{CD3AE2D3-C73F-4E29-A544-6BAB051C302D}" type="presOf" srcId="{2A8AB68B-26A0-4402-874B-A8FC4783782A}" destId="{8368CF74-40F4-4140-945C-47053E67CBD3}" srcOrd="0" destOrd="0" presId="urn:microsoft.com/office/officeart/2005/8/layout/vList2"/>
    <dgm:cxn modelId="{9712ACF3-1246-4D91-BE47-45B68433D0A6}" srcId="{2A8AB68B-26A0-4402-874B-A8FC4783782A}" destId="{9BD11295-8E32-4E13-B51E-D0250CBDFEBA}" srcOrd="3" destOrd="0" parTransId="{AD318E88-78D1-4016-B3DF-BFCC62469E0A}" sibTransId="{07DE3C3B-6769-447D-BEAD-43425947C194}"/>
    <dgm:cxn modelId="{40CB63FD-C875-4769-9B5B-43ECB333C30F}" type="presOf" srcId="{0C8EBE92-5C6B-4C5E-B61C-FB601375B44A}" destId="{05A81942-86AF-455B-B5C4-9FFF5BEA6AAB}" srcOrd="0" destOrd="0" presId="urn:microsoft.com/office/officeart/2005/8/layout/vList2"/>
    <dgm:cxn modelId="{DB274F90-D314-40D2-BBAD-39280620A004}" type="presParOf" srcId="{8368CF74-40F4-4140-945C-47053E67CBD3}" destId="{4C929C72-745D-4ECE-925C-091AEBD578D6}" srcOrd="0" destOrd="0" presId="urn:microsoft.com/office/officeart/2005/8/layout/vList2"/>
    <dgm:cxn modelId="{1CADF25D-21A6-40F3-8DD5-E5F2C0865E2D}" type="presParOf" srcId="{8368CF74-40F4-4140-945C-47053E67CBD3}" destId="{04F4C12D-B2FC-4EDE-9976-D40C46651AC7}" srcOrd="1" destOrd="0" presId="urn:microsoft.com/office/officeart/2005/8/layout/vList2"/>
    <dgm:cxn modelId="{9D2713EB-00D9-49F2-89DA-479396485E7D}" type="presParOf" srcId="{8368CF74-40F4-4140-945C-47053E67CBD3}" destId="{05A81942-86AF-455B-B5C4-9FFF5BEA6AAB}" srcOrd="2" destOrd="0" presId="urn:microsoft.com/office/officeart/2005/8/layout/vList2"/>
    <dgm:cxn modelId="{7E98677D-FEE2-4218-9205-C6132E5EDD6A}" type="presParOf" srcId="{8368CF74-40F4-4140-945C-47053E67CBD3}" destId="{EE883EE1-54FB-4C9B-A13F-C7A498E2C7AB}" srcOrd="3" destOrd="0" presId="urn:microsoft.com/office/officeart/2005/8/layout/vList2"/>
    <dgm:cxn modelId="{7F688332-1E2F-4426-92A0-3BF78C509F14}" type="presParOf" srcId="{8368CF74-40F4-4140-945C-47053E67CBD3}" destId="{B5458D60-17BD-4D72-B83C-DC1DD42F4040}" srcOrd="4" destOrd="0" presId="urn:microsoft.com/office/officeart/2005/8/layout/vList2"/>
    <dgm:cxn modelId="{FB59F314-98CA-4EAA-89CC-959078C0A7DF}" type="presParOf" srcId="{8368CF74-40F4-4140-945C-47053E67CBD3}" destId="{81C8C552-1AE1-4A46-B1ED-C10688425775}" srcOrd="5" destOrd="0" presId="urn:microsoft.com/office/officeart/2005/8/layout/vList2"/>
    <dgm:cxn modelId="{F67F8761-B380-4AA6-8497-E454087FF9CB}" type="presParOf" srcId="{8368CF74-40F4-4140-945C-47053E67CBD3}" destId="{2644039E-75B5-427C-93D5-549D9026117B}" srcOrd="6" destOrd="0" presId="urn:microsoft.com/office/officeart/2005/8/layout/vList2"/>
    <dgm:cxn modelId="{D42B7987-6093-4C47-BD18-98109156D79D}" type="presParOf" srcId="{8368CF74-40F4-4140-945C-47053E67CBD3}" destId="{0AB73B70-AD85-4485-9528-7EC8167D7D37}" srcOrd="7" destOrd="0" presId="urn:microsoft.com/office/officeart/2005/8/layout/vList2"/>
    <dgm:cxn modelId="{E57069E5-A193-4DAF-9EE7-29CC9A19394C}" type="presParOf" srcId="{8368CF74-40F4-4140-945C-47053E67CBD3}" destId="{83C531DA-F5D6-4218-A434-A05B94FB5C6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EFDB43-8E8E-443A-A98B-7A2DD1AD7C11}" type="doc">
      <dgm:prSet loTypeId="urn:microsoft.com/office/officeart/2008/layout/LinedList" loCatId="list" qsTypeId="urn:microsoft.com/office/officeart/2005/8/quickstyle/simple1" qsCatId="simple" csTypeId="urn:microsoft.com/office/officeart/2005/8/colors/accent2_1" csCatId="accent2"/>
      <dgm:spPr/>
      <dgm:t>
        <a:bodyPr/>
        <a:lstStyle/>
        <a:p>
          <a:endParaRPr lang="en-US"/>
        </a:p>
      </dgm:t>
    </dgm:pt>
    <dgm:pt modelId="{5BD483DA-7AC8-423D-A903-63E77166C31D}">
      <dgm:prSet/>
      <dgm:spPr/>
      <dgm:t>
        <a:bodyPr/>
        <a:lstStyle/>
        <a:p>
          <a:r>
            <a:rPr lang="en-US" dirty="0"/>
            <a:t>Atrial fibrillation is common in the UK and it increases the risk of stroke, so earlier detection matters (NHS England, 2020).</a:t>
          </a:r>
        </a:p>
      </dgm:t>
    </dgm:pt>
    <dgm:pt modelId="{6926D5FE-7BCD-4BFE-83BD-36C3923DCDF4}" type="parTrans" cxnId="{0015A44A-3BB6-442C-99ED-D25640CADA6C}">
      <dgm:prSet/>
      <dgm:spPr/>
      <dgm:t>
        <a:bodyPr/>
        <a:lstStyle/>
        <a:p>
          <a:endParaRPr lang="en-US"/>
        </a:p>
      </dgm:t>
    </dgm:pt>
    <dgm:pt modelId="{28578132-CF89-4848-ACDD-3FD5D6D34C50}" type="sibTrans" cxnId="{0015A44A-3BB6-442C-99ED-D25640CADA6C}">
      <dgm:prSet/>
      <dgm:spPr/>
      <dgm:t>
        <a:bodyPr/>
        <a:lstStyle/>
        <a:p>
          <a:endParaRPr lang="en-US"/>
        </a:p>
      </dgm:t>
    </dgm:pt>
    <dgm:pt modelId="{721421A6-6C3D-4784-88D5-5CA5AF8D2487}">
      <dgm:prSet/>
      <dgm:spPr/>
      <dgm:t>
        <a:bodyPr/>
        <a:lstStyle/>
        <a:p>
          <a:r>
            <a:rPr lang="en-US" dirty="0"/>
            <a:t>Paroxysmal atrial fibrillation is harder to detect because symptoms can come and go between appointments (NICE, 2022).</a:t>
          </a:r>
        </a:p>
      </dgm:t>
    </dgm:pt>
    <dgm:pt modelId="{342388A6-CEB8-443A-905A-C5871B6F505D}" type="parTrans" cxnId="{FF88A8F5-EDEF-4ACE-A108-5D5AB356958E}">
      <dgm:prSet/>
      <dgm:spPr/>
      <dgm:t>
        <a:bodyPr/>
        <a:lstStyle/>
        <a:p>
          <a:endParaRPr lang="en-US"/>
        </a:p>
      </dgm:t>
    </dgm:pt>
    <dgm:pt modelId="{BA2F5197-2B14-40F0-8A86-8D9113168542}" type="sibTrans" cxnId="{FF88A8F5-EDEF-4ACE-A108-5D5AB356958E}">
      <dgm:prSet/>
      <dgm:spPr/>
      <dgm:t>
        <a:bodyPr/>
        <a:lstStyle/>
        <a:p>
          <a:endParaRPr lang="en-US"/>
        </a:p>
      </dgm:t>
    </dgm:pt>
    <dgm:pt modelId="{FBA5C0A4-45D8-4B1D-952D-8E4F62F12182}">
      <dgm:prSet/>
      <dgm:spPr/>
      <dgm:t>
        <a:bodyPr/>
        <a:lstStyle/>
        <a:p>
          <a:r>
            <a:rPr lang="en-US"/>
            <a:t>Traditional ambulatory monitoring can involve fitting, return visits, and delays that are not always convenient for patients or staff (NICE, 2022; SHTG, 2022).</a:t>
          </a:r>
        </a:p>
      </dgm:t>
    </dgm:pt>
    <dgm:pt modelId="{1623EF42-422A-43B5-8F14-93788EFB84E0}" type="parTrans" cxnId="{B27D3651-09A7-4810-BF98-0EFEC18F2443}">
      <dgm:prSet/>
      <dgm:spPr/>
      <dgm:t>
        <a:bodyPr/>
        <a:lstStyle/>
        <a:p>
          <a:endParaRPr lang="en-US"/>
        </a:p>
      </dgm:t>
    </dgm:pt>
    <dgm:pt modelId="{6737E7D7-661E-4062-8527-3BE55CE829BD}" type="sibTrans" cxnId="{B27D3651-09A7-4810-BF98-0EFEC18F2443}">
      <dgm:prSet/>
      <dgm:spPr/>
      <dgm:t>
        <a:bodyPr/>
        <a:lstStyle/>
        <a:p>
          <a:endParaRPr lang="en-US"/>
        </a:p>
      </dgm:t>
    </dgm:pt>
    <dgm:pt modelId="{DF8A065E-3020-427B-9D19-6A34BA3F4418}">
      <dgm:prSet/>
      <dgm:spPr/>
      <dgm:t>
        <a:bodyPr/>
        <a:lstStyle/>
        <a:p>
          <a:r>
            <a:rPr lang="en-US" dirty="0"/>
            <a:t>This creates a practical problem for services that want faster diagnosis without adding unnecessary hospital appointments (SHTG, 2022).</a:t>
          </a:r>
        </a:p>
      </dgm:t>
    </dgm:pt>
    <dgm:pt modelId="{0D2C999A-0DD5-4C89-8AC0-B23417BE0B91}" type="parTrans" cxnId="{591F19A1-BF76-4912-92D6-ADD09B9E0524}">
      <dgm:prSet/>
      <dgm:spPr/>
      <dgm:t>
        <a:bodyPr/>
        <a:lstStyle/>
        <a:p>
          <a:endParaRPr lang="en-US"/>
        </a:p>
      </dgm:t>
    </dgm:pt>
    <dgm:pt modelId="{4F5FB39D-D77B-4633-B8B0-E8912B4ADD8B}" type="sibTrans" cxnId="{591F19A1-BF76-4912-92D6-ADD09B9E0524}">
      <dgm:prSet/>
      <dgm:spPr/>
      <dgm:t>
        <a:bodyPr/>
        <a:lstStyle/>
        <a:p>
          <a:endParaRPr lang="en-US"/>
        </a:p>
      </dgm:t>
    </dgm:pt>
    <dgm:pt modelId="{112854A7-D716-4AC6-8C35-52B9A40774D4}">
      <dgm:prSet/>
      <dgm:spPr/>
      <dgm:t>
        <a:bodyPr/>
        <a:lstStyle/>
        <a:p>
          <a:r>
            <a:rPr lang="en-US"/>
            <a:t>The wider need is for digital change that supports access, safety, and quality rather than technology for its own sake (NHS England, 2020).</a:t>
          </a:r>
        </a:p>
      </dgm:t>
    </dgm:pt>
    <dgm:pt modelId="{0818CB8D-8F20-4D1E-914B-E47FE0DC0F2E}" type="parTrans" cxnId="{826CBD46-851D-4768-8C31-304CE9EF1D97}">
      <dgm:prSet/>
      <dgm:spPr/>
      <dgm:t>
        <a:bodyPr/>
        <a:lstStyle/>
        <a:p>
          <a:endParaRPr lang="en-US"/>
        </a:p>
      </dgm:t>
    </dgm:pt>
    <dgm:pt modelId="{9ECB430D-1672-425E-9682-DA62EB801F39}" type="sibTrans" cxnId="{826CBD46-851D-4768-8C31-304CE9EF1D97}">
      <dgm:prSet/>
      <dgm:spPr/>
      <dgm:t>
        <a:bodyPr/>
        <a:lstStyle/>
        <a:p>
          <a:endParaRPr lang="en-US"/>
        </a:p>
      </dgm:t>
    </dgm:pt>
    <dgm:pt modelId="{FA389014-6351-4E85-97EB-A1D5FA380282}" type="pres">
      <dgm:prSet presAssocID="{F2EFDB43-8E8E-443A-A98B-7A2DD1AD7C11}" presName="vert0" presStyleCnt="0">
        <dgm:presLayoutVars>
          <dgm:dir/>
          <dgm:animOne val="branch"/>
          <dgm:animLvl val="lvl"/>
        </dgm:presLayoutVars>
      </dgm:prSet>
      <dgm:spPr/>
    </dgm:pt>
    <dgm:pt modelId="{7BC8C514-77D0-4952-A429-49E80C254D1C}" type="pres">
      <dgm:prSet presAssocID="{5BD483DA-7AC8-423D-A903-63E77166C31D}" presName="thickLine" presStyleLbl="alignNode1" presStyleIdx="0" presStyleCnt="5"/>
      <dgm:spPr/>
    </dgm:pt>
    <dgm:pt modelId="{4E70CB93-F303-4AC3-9D22-C383CBF5059F}" type="pres">
      <dgm:prSet presAssocID="{5BD483DA-7AC8-423D-A903-63E77166C31D}" presName="horz1" presStyleCnt="0"/>
      <dgm:spPr/>
    </dgm:pt>
    <dgm:pt modelId="{F654B013-B57E-44B0-9FE0-0F3DD0801CA3}" type="pres">
      <dgm:prSet presAssocID="{5BD483DA-7AC8-423D-A903-63E77166C31D}" presName="tx1" presStyleLbl="revTx" presStyleIdx="0" presStyleCnt="5"/>
      <dgm:spPr/>
    </dgm:pt>
    <dgm:pt modelId="{362D0C25-B2DD-44F9-8BCF-C9EFBBB3357B}" type="pres">
      <dgm:prSet presAssocID="{5BD483DA-7AC8-423D-A903-63E77166C31D}" presName="vert1" presStyleCnt="0"/>
      <dgm:spPr/>
    </dgm:pt>
    <dgm:pt modelId="{213A7A3F-5AEB-4AE9-9B4E-6EB06035D644}" type="pres">
      <dgm:prSet presAssocID="{721421A6-6C3D-4784-88D5-5CA5AF8D2487}" presName="thickLine" presStyleLbl="alignNode1" presStyleIdx="1" presStyleCnt="5"/>
      <dgm:spPr/>
    </dgm:pt>
    <dgm:pt modelId="{C7D7D109-E26A-4822-AF91-23C33C7D904D}" type="pres">
      <dgm:prSet presAssocID="{721421A6-6C3D-4784-88D5-5CA5AF8D2487}" presName="horz1" presStyleCnt="0"/>
      <dgm:spPr/>
    </dgm:pt>
    <dgm:pt modelId="{FCC57A83-F592-4687-BA83-C71641E7F3A8}" type="pres">
      <dgm:prSet presAssocID="{721421A6-6C3D-4784-88D5-5CA5AF8D2487}" presName="tx1" presStyleLbl="revTx" presStyleIdx="1" presStyleCnt="5"/>
      <dgm:spPr/>
    </dgm:pt>
    <dgm:pt modelId="{897985B0-4E39-478E-9EAF-595ECE68C57E}" type="pres">
      <dgm:prSet presAssocID="{721421A6-6C3D-4784-88D5-5CA5AF8D2487}" presName="vert1" presStyleCnt="0"/>
      <dgm:spPr/>
    </dgm:pt>
    <dgm:pt modelId="{EFFDC58E-1611-428B-AA63-6A54CD6F52AF}" type="pres">
      <dgm:prSet presAssocID="{FBA5C0A4-45D8-4B1D-952D-8E4F62F12182}" presName="thickLine" presStyleLbl="alignNode1" presStyleIdx="2" presStyleCnt="5"/>
      <dgm:spPr/>
    </dgm:pt>
    <dgm:pt modelId="{4EEEFA0F-6D3E-47DE-8F2A-908BA9DE21D6}" type="pres">
      <dgm:prSet presAssocID="{FBA5C0A4-45D8-4B1D-952D-8E4F62F12182}" presName="horz1" presStyleCnt="0"/>
      <dgm:spPr/>
    </dgm:pt>
    <dgm:pt modelId="{9532E6BC-D3E4-470E-86F8-1C548A549CC7}" type="pres">
      <dgm:prSet presAssocID="{FBA5C0A4-45D8-4B1D-952D-8E4F62F12182}" presName="tx1" presStyleLbl="revTx" presStyleIdx="2" presStyleCnt="5"/>
      <dgm:spPr/>
    </dgm:pt>
    <dgm:pt modelId="{3A67339C-08FB-462E-9D7C-D9B7093326F4}" type="pres">
      <dgm:prSet presAssocID="{FBA5C0A4-45D8-4B1D-952D-8E4F62F12182}" presName="vert1" presStyleCnt="0"/>
      <dgm:spPr/>
    </dgm:pt>
    <dgm:pt modelId="{1B557999-615D-4997-AB55-20BCDA719331}" type="pres">
      <dgm:prSet presAssocID="{DF8A065E-3020-427B-9D19-6A34BA3F4418}" presName="thickLine" presStyleLbl="alignNode1" presStyleIdx="3" presStyleCnt="5"/>
      <dgm:spPr/>
    </dgm:pt>
    <dgm:pt modelId="{C3AF4E33-3149-4B90-9F36-B5253F2ED1C1}" type="pres">
      <dgm:prSet presAssocID="{DF8A065E-3020-427B-9D19-6A34BA3F4418}" presName="horz1" presStyleCnt="0"/>
      <dgm:spPr/>
    </dgm:pt>
    <dgm:pt modelId="{28228FCE-2037-40FE-987F-DF0287E073AF}" type="pres">
      <dgm:prSet presAssocID="{DF8A065E-3020-427B-9D19-6A34BA3F4418}" presName="tx1" presStyleLbl="revTx" presStyleIdx="3" presStyleCnt="5"/>
      <dgm:spPr/>
    </dgm:pt>
    <dgm:pt modelId="{9FCFE821-DE51-4232-9CAC-40E7532B49F8}" type="pres">
      <dgm:prSet presAssocID="{DF8A065E-3020-427B-9D19-6A34BA3F4418}" presName="vert1" presStyleCnt="0"/>
      <dgm:spPr/>
    </dgm:pt>
    <dgm:pt modelId="{FB64BBB6-08B1-4261-BF68-0F62CF3DD74D}" type="pres">
      <dgm:prSet presAssocID="{112854A7-D716-4AC6-8C35-52B9A40774D4}" presName="thickLine" presStyleLbl="alignNode1" presStyleIdx="4" presStyleCnt="5"/>
      <dgm:spPr/>
    </dgm:pt>
    <dgm:pt modelId="{BC420AD4-DAF6-4303-AAB2-A66B2907D1C7}" type="pres">
      <dgm:prSet presAssocID="{112854A7-D716-4AC6-8C35-52B9A40774D4}" presName="horz1" presStyleCnt="0"/>
      <dgm:spPr/>
    </dgm:pt>
    <dgm:pt modelId="{3BD4F50E-FEA4-45EA-AEF6-6D11FC0E37EA}" type="pres">
      <dgm:prSet presAssocID="{112854A7-D716-4AC6-8C35-52B9A40774D4}" presName="tx1" presStyleLbl="revTx" presStyleIdx="4" presStyleCnt="5"/>
      <dgm:spPr/>
    </dgm:pt>
    <dgm:pt modelId="{55BF905E-3E1C-48E0-B608-CC0832A0CF49}" type="pres">
      <dgm:prSet presAssocID="{112854A7-D716-4AC6-8C35-52B9A40774D4}" presName="vert1" presStyleCnt="0"/>
      <dgm:spPr/>
    </dgm:pt>
  </dgm:ptLst>
  <dgm:cxnLst>
    <dgm:cxn modelId="{2311EB07-CAB1-441C-A06A-B527655709E7}" type="presOf" srcId="{DF8A065E-3020-427B-9D19-6A34BA3F4418}" destId="{28228FCE-2037-40FE-987F-DF0287E073AF}" srcOrd="0" destOrd="0" presId="urn:microsoft.com/office/officeart/2008/layout/LinedList"/>
    <dgm:cxn modelId="{826CBD46-851D-4768-8C31-304CE9EF1D97}" srcId="{F2EFDB43-8E8E-443A-A98B-7A2DD1AD7C11}" destId="{112854A7-D716-4AC6-8C35-52B9A40774D4}" srcOrd="4" destOrd="0" parTransId="{0818CB8D-8F20-4D1E-914B-E47FE0DC0F2E}" sibTransId="{9ECB430D-1672-425E-9682-DA62EB801F39}"/>
    <dgm:cxn modelId="{DB90CD67-2B22-4529-AE36-B5C290070AAC}" type="presOf" srcId="{FBA5C0A4-45D8-4B1D-952D-8E4F62F12182}" destId="{9532E6BC-D3E4-470E-86F8-1C548A549CC7}" srcOrd="0" destOrd="0" presId="urn:microsoft.com/office/officeart/2008/layout/LinedList"/>
    <dgm:cxn modelId="{0015A44A-3BB6-442C-99ED-D25640CADA6C}" srcId="{F2EFDB43-8E8E-443A-A98B-7A2DD1AD7C11}" destId="{5BD483DA-7AC8-423D-A903-63E77166C31D}" srcOrd="0" destOrd="0" parTransId="{6926D5FE-7BCD-4BFE-83BD-36C3923DCDF4}" sibTransId="{28578132-CF89-4848-ACDD-3FD5D6D34C50}"/>
    <dgm:cxn modelId="{B27D3651-09A7-4810-BF98-0EFEC18F2443}" srcId="{F2EFDB43-8E8E-443A-A98B-7A2DD1AD7C11}" destId="{FBA5C0A4-45D8-4B1D-952D-8E4F62F12182}" srcOrd="2" destOrd="0" parTransId="{1623EF42-422A-43B5-8F14-93788EFB84E0}" sibTransId="{6737E7D7-661E-4062-8527-3BE55CE829BD}"/>
    <dgm:cxn modelId="{856B2C5A-D5B3-4AAD-AFDB-CDC08539335E}" type="presOf" srcId="{F2EFDB43-8E8E-443A-A98B-7A2DD1AD7C11}" destId="{FA389014-6351-4E85-97EB-A1D5FA380282}" srcOrd="0" destOrd="0" presId="urn:microsoft.com/office/officeart/2008/layout/LinedList"/>
    <dgm:cxn modelId="{591F19A1-BF76-4912-92D6-ADD09B9E0524}" srcId="{F2EFDB43-8E8E-443A-A98B-7A2DD1AD7C11}" destId="{DF8A065E-3020-427B-9D19-6A34BA3F4418}" srcOrd="3" destOrd="0" parTransId="{0D2C999A-0DD5-4C89-8AC0-B23417BE0B91}" sibTransId="{4F5FB39D-D77B-4633-B8B0-E8912B4ADD8B}"/>
    <dgm:cxn modelId="{828B5AA8-9B00-4B9C-9BC4-816DD0C3330F}" type="presOf" srcId="{5BD483DA-7AC8-423D-A903-63E77166C31D}" destId="{F654B013-B57E-44B0-9FE0-0F3DD0801CA3}" srcOrd="0" destOrd="0" presId="urn:microsoft.com/office/officeart/2008/layout/LinedList"/>
    <dgm:cxn modelId="{BA0E5BC7-53A0-4E7E-87B1-DC9F6401D82E}" type="presOf" srcId="{112854A7-D716-4AC6-8C35-52B9A40774D4}" destId="{3BD4F50E-FEA4-45EA-AEF6-6D11FC0E37EA}" srcOrd="0" destOrd="0" presId="urn:microsoft.com/office/officeart/2008/layout/LinedList"/>
    <dgm:cxn modelId="{DCF250E6-5FFF-4D42-A9F6-CE452CEC7FB7}" type="presOf" srcId="{721421A6-6C3D-4784-88D5-5CA5AF8D2487}" destId="{FCC57A83-F592-4687-BA83-C71641E7F3A8}" srcOrd="0" destOrd="0" presId="urn:microsoft.com/office/officeart/2008/layout/LinedList"/>
    <dgm:cxn modelId="{FF88A8F5-EDEF-4ACE-A108-5D5AB356958E}" srcId="{F2EFDB43-8E8E-443A-A98B-7A2DD1AD7C11}" destId="{721421A6-6C3D-4784-88D5-5CA5AF8D2487}" srcOrd="1" destOrd="0" parTransId="{342388A6-CEB8-443A-905A-C5871B6F505D}" sibTransId="{BA2F5197-2B14-40F0-8A86-8D9113168542}"/>
    <dgm:cxn modelId="{25D32260-E5F9-447E-95A1-343AA62945BA}" type="presParOf" srcId="{FA389014-6351-4E85-97EB-A1D5FA380282}" destId="{7BC8C514-77D0-4952-A429-49E80C254D1C}" srcOrd="0" destOrd="0" presId="urn:microsoft.com/office/officeart/2008/layout/LinedList"/>
    <dgm:cxn modelId="{6964B443-DEF7-4B54-8D33-DB647E789B08}" type="presParOf" srcId="{FA389014-6351-4E85-97EB-A1D5FA380282}" destId="{4E70CB93-F303-4AC3-9D22-C383CBF5059F}" srcOrd="1" destOrd="0" presId="urn:microsoft.com/office/officeart/2008/layout/LinedList"/>
    <dgm:cxn modelId="{4E054468-133E-4ECD-83BB-50E232981F81}" type="presParOf" srcId="{4E70CB93-F303-4AC3-9D22-C383CBF5059F}" destId="{F654B013-B57E-44B0-9FE0-0F3DD0801CA3}" srcOrd="0" destOrd="0" presId="urn:microsoft.com/office/officeart/2008/layout/LinedList"/>
    <dgm:cxn modelId="{4CD1DCEE-0FDA-4E43-9B27-0DC4DA4F4639}" type="presParOf" srcId="{4E70CB93-F303-4AC3-9D22-C383CBF5059F}" destId="{362D0C25-B2DD-44F9-8BCF-C9EFBBB3357B}" srcOrd="1" destOrd="0" presId="urn:microsoft.com/office/officeart/2008/layout/LinedList"/>
    <dgm:cxn modelId="{85D6338A-A0F1-41DC-A564-5954C5B3B9B6}" type="presParOf" srcId="{FA389014-6351-4E85-97EB-A1D5FA380282}" destId="{213A7A3F-5AEB-4AE9-9B4E-6EB06035D644}" srcOrd="2" destOrd="0" presId="urn:microsoft.com/office/officeart/2008/layout/LinedList"/>
    <dgm:cxn modelId="{3F2E2DD7-5C48-4ED5-B509-9C237DE2CE02}" type="presParOf" srcId="{FA389014-6351-4E85-97EB-A1D5FA380282}" destId="{C7D7D109-E26A-4822-AF91-23C33C7D904D}" srcOrd="3" destOrd="0" presId="urn:microsoft.com/office/officeart/2008/layout/LinedList"/>
    <dgm:cxn modelId="{F92B7C4F-0D2D-4E1C-8236-60FE7961CC0B}" type="presParOf" srcId="{C7D7D109-E26A-4822-AF91-23C33C7D904D}" destId="{FCC57A83-F592-4687-BA83-C71641E7F3A8}" srcOrd="0" destOrd="0" presId="urn:microsoft.com/office/officeart/2008/layout/LinedList"/>
    <dgm:cxn modelId="{1277C87E-1617-4E5A-BB9C-9B206E1E11E4}" type="presParOf" srcId="{C7D7D109-E26A-4822-AF91-23C33C7D904D}" destId="{897985B0-4E39-478E-9EAF-595ECE68C57E}" srcOrd="1" destOrd="0" presId="urn:microsoft.com/office/officeart/2008/layout/LinedList"/>
    <dgm:cxn modelId="{9D6A52DA-63A9-495E-96AE-470B5C99C4BA}" type="presParOf" srcId="{FA389014-6351-4E85-97EB-A1D5FA380282}" destId="{EFFDC58E-1611-428B-AA63-6A54CD6F52AF}" srcOrd="4" destOrd="0" presId="urn:microsoft.com/office/officeart/2008/layout/LinedList"/>
    <dgm:cxn modelId="{21F31CFB-02EC-4BEE-86C6-CE7608134CF3}" type="presParOf" srcId="{FA389014-6351-4E85-97EB-A1D5FA380282}" destId="{4EEEFA0F-6D3E-47DE-8F2A-908BA9DE21D6}" srcOrd="5" destOrd="0" presId="urn:microsoft.com/office/officeart/2008/layout/LinedList"/>
    <dgm:cxn modelId="{D3B5531F-C507-404E-A327-794C1AA6C73F}" type="presParOf" srcId="{4EEEFA0F-6D3E-47DE-8F2A-908BA9DE21D6}" destId="{9532E6BC-D3E4-470E-86F8-1C548A549CC7}" srcOrd="0" destOrd="0" presId="urn:microsoft.com/office/officeart/2008/layout/LinedList"/>
    <dgm:cxn modelId="{748BAA1C-4161-4E25-BFFE-EADE293EE20E}" type="presParOf" srcId="{4EEEFA0F-6D3E-47DE-8F2A-908BA9DE21D6}" destId="{3A67339C-08FB-462E-9D7C-D9B7093326F4}" srcOrd="1" destOrd="0" presId="urn:microsoft.com/office/officeart/2008/layout/LinedList"/>
    <dgm:cxn modelId="{264A71B0-AE61-4FB5-A2AB-BDF47D6FB1B3}" type="presParOf" srcId="{FA389014-6351-4E85-97EB-A1D5FA380282}" destId="{1B557999-615D-4997-AB55-20BCDA719331}" srcOrd="6" destOrd="0" presId="urn:microsoft.com/office/officeart/2008/layout/LinedList"/>
    <dgm:cxn modelId="{6DBF7EF3-DB66-495B-AFD9-041051488436}" type="presParOf" srcId="{FA389014-6351-4E85-97EB-A1D5FA380282}" destId="{C3AF4E33-3149-4B90-9F36-B5253F2ED1C1}" srcOrd="7" destOrd="0" presId="urn:microsoft.com/office/officeart/2008/layout/LinedList"/>
    <dgm:cxn modelId="{FD5A29D9-6BBA-4DF3-AE62-17DC2BB0C56E}" type="presParOf" srcId="{C3AF4E33-3149-4B90-9F36-B5253F2ED1C1}" destId="{28228FCE-2037-40FE-987F-DF0287E073AF}" srcOrd="0" destOrd="0" presId="urn:microsoft.com/office/officeart/2008/layout/LinedList"/>
    <dgm:cxn modelId="{07D2BD52-4F90-42FB-B770-9726D666B5B8}" type="presParOf" srcId="{C3AF4E33-3149-4B90-9F36-B5253F2ED1C1}" destId="{9FCFE821-DE51-4232-9CAC-40E7532B49F8}" srcOrd="1" destOrd="0" presId="urn:microsoft.com/office/officeart/2008/layout/LinedList"/>
    <dgm:cxn modelId="{79F9DACC-3377-4F9D-8E4F-D2ABB0BDB112}" type="presParOf" srcId="{FA389014-6351-4E85-97EB-A1D5FA380282}" destId="{FB64BBB6-08B1-4261-BF68-0F62CF3DD74D}" srcOrd="8" destOrd="0" presId="urn:microsoft.com/office/officeart/2008/layout/LinedList"/>
    <dgm:cxn modelId="{262128A8-21CD-4315-B187-4D1201AD25F5}" type="presParOf" srcId="{FA389014-6351-4E85-97EB-A1D5FA380282}" destId="{BC420AD4-DAF6-4303-AAB2-A66B2907D1C7}" srcOrd="9" destOrd="0" presId="urn:microsoft.com/office/officeart/2008/layout/LinedList"/>
    <dgm:cxn modelId="{EF77C2E9-3634-451B-861C-C35D2D8CA729}" type="presParOf" srcId="{BC420AD4-DAF6-4303-AAB2-A66B2907D1C7}" destId="{3BD4F50E-FEA4-45EA-AEF6-6D11FC0E37EA}" srcOrd="0" destOrd="0" presId="urn:microsoft.com/office/officeart/2008/layout/LinedList"/>
    <dgm:cxn modelId="{F43E235E-D815-42BB-9F2A-79DF80AE15A1}" type="presParOf" srcId="{BC420AD4-DAF6-4303-AAB2-A66B2907D1C7}" destId="{55BF905E-3E1C-48E0-B608-CC0832A0CF4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EC03A7-5584-4252-BA0A-762FE6BEF070}" type="doc">
      <dgm:prSet loTypeId="urn:microsoft.com/office/officeart/2005/8/layout/vList2" loCatId="list" qsTypeId="urn:microsoft.com/office/officeart/2005/8/quickstyle/simple1" qsCatId="simple" csTypeId="urn:microsoft.com/office/officeart/2005/8/colors/accent0_2" csCatId="mainScheme"/>
      <dgm:spPr/>
      <dgm:t>
        <a:bodyPr/>
        <a:lstStyle/>
        <a:p>
          <a:endParaRPr lang="en-US"/>
        </a:p>
      </dgm:t>
    </dgm:pt>
    <dgm:pt modelId="{B58B8DBB-83A2-4C24-AD26-B17FE7F3F2C4}">
      <dgm:prSet/>
      <dgm:spPr/>
      <dgm:t>
        <a:bodyPr/>
        <a:lstStyle/>
        <a:p>
          <a:r>
            <a:rPr lang="en-US"/>
            <a:t>KardiaMobile is a handheld ECG device that records heart rhythm and sends the trace to an app for sharing with clinicians (NICE, 2022).</a:t>
          </a:r>
        </a:p>
      </dgm:t>
    </dgm:pt>
    <dgm:pt modelId="{83C5C18C-9526-4A6C-ADA1-B540A65A7577}" type="parTrans" cxnId="{15C97E7D-AFC2-4096-A356-313A3FCF086A}">
      <dgm:prSet/>
      <dgm:spPr/>
      <dgm:t>
        <a:bodyPr/>
        <a:lstStyle/>
        <a:p>
          <a:endParaRPr lang="en-US"/>
        </a:p>
      </dgm:t>
    </dgm:pt>
    <dgm:pt modelId="{F7699CE3-5E3B-4E93-96EC-E2C12843DE6B}" type="sibTrans" cxnId="{15C97E7D-AFC2-4096-A356-313A3FCF086A}">
      <dgm:prSet/>
      <dgm:spPr/>
      <dgm:t>
        <a:bodyPr/>
        <a:lstStyle/>
        <a:p>
          <a:endParaRPr lang="en-US"/>
        </a:p>
      </dgm:t>
    </dgm:pt>
    <dgm:pt modelId="{AC484552-B8D4-430A-8C05-0A98EE0A91CD}">
      <dgm:prSet/>
      <dgm:spPr/>
      <dgm:t>
        <a:bodyPr/>
        <a:lstStyle/>
        <a:p>
          <a:r>
            <a:rPr lang="en-US"/>
            <a:t>The 6L version gives six lead views and is still quick to use, which makes it more useful than a basic single lead reading in some settings (Lim et al., 2025).</a:t>
          </a:r>
        </a:p>
      </dgm:t>
    </dgm:pt>
    <dgm:pt modelId="{0426E290-C12B-4FC2-A966-8532DE371826}" type="parTrans" cxnId="{D17A5E0F-F717-436D-BBF8-5756C5C49F26}">
      <dgm:prSet/>
      <dgm:spPr/>
      <dgm:t>
        <a:bodyPr/>
        <a:lstStyle/>
        <a:p>
          <a:endParaRPr lang="en-US"/>
        </a:p>
      </dgm:t>
    </dgm:pt>
    <dgm:pt modelId="{163A42B5-D506-4D57-85A2-11CFA3448227}" type="sibTrans" cxnId="{D17A5E0F-F717-436D-BBF8-5756C5C49F26}">
      <dgm:prSet/>
      <dgm:spPr/>
      <dgm:t>
        <a:bodyPr/>
        <a:lstStyle/>
        <a:p>
          <a:endParaRPr lang="en-US"/>
        </a:p>
      </dgm:t>
    </dgm:pt>
    <dgm:pt modelId="{D598D257-A998-40AA-9242-1DE5B23F366A}">
      <dgm:prSet/>
      <dgm:spPr/>
      <dgm:t>
        <a:bodyPr/>
        <a:lstStyle/>
        <a:p>
          <a:r>
            <a:rPr lang="en-US"/>
            <a:t>It supports ambulatory monitoring, so a person can record symptoms outside hospital or clinic settings (SHTG, 2022).</a:t>
          </a:r>
        </a:p>
      </dgm:t>
    </dgm:pt>
    <dgm:pt modelId="{624C3603-EC92-4487-AF99-2C73D5E55F0A}" type="parTrans" cxnId="{060948D2-1B26-4E26-B1CA-BA5282CE59BB}">
      <dgm:prSet/>
      <dgm:spPr/>
      <dgm:t>
        <a:bodyPr/>
        <a:lstStyle/>
        <a:p>
          <a:endParaRPr lang="en-US"/>
        </a:p>
      </dgm:t>
    </dgm:pt>
    <dgm:pt modelId="{1C8C40C1-F276-449A-86CC-BAACBFEED537}" type="sibTrans" cxnId="{060948D2-1B26-4E26-B1CA-BA5282CE59BB}">
      <dgm:prSet/>
      <dgm:spPr/>
      <dgm:t>
        <a:bodyPr/>
        <a:lstStyle/>
        <a:p>
          <a:endParaRPr lang="en-US"/>
        </a:p>
      </dgm:t>
    </dgm:pt>
    <dgm:pt modelId="{832C0F8B-20D7-493B-8F73-BC7ECE43E5EE}">
      <dgm:prSet/>
      <dgm:spPr/>
      <dgm:t>
        <a:bodyPr/>
        <a:lstStyle/>
        <a:p>
          <a:r>
            <a:rPr lang="en-US" dirty="0"/>
            <a:t>NICE suggests KardiaMobile as an option for suspected paroxysmal atrial fibrillation when ambulatory monitoring is needed (NICE, 2022).</a:t>
          </a:r>
        </a:p>
      </dgm:t>
    </dgm:pt>
    <dgm:pt modelId="{25F4E03A-D68D-4FA4-BA80-DE90D6154EAD}" type="parTrans" cxnId="{47D1F68C-0E95-4851-B6DC-9757FE8F8305}">
      <dgm:prSet/>
      <dgm:spPr/>
      <dgm:t>
        <a:bodyPr/>
        <a:lstStyle/>
        <a:p>
          <a:endParaRPr lang="en-US"/>
        </a:p>
      </dgm:t>
    </dgm:pt>
    <dgm:pt modelId="{25FB24C6-BE86-458F-8451-965E2EFD5C7F}" type="sibTrans" cxnId="{47D1F68C-0E95-4851-B6DC-9757FE8F8305}">
      <dgm:prSet/>
      <dgm:spPr/>
      <dgm:t>
        <a:bodyPr/>
        <a:lstStyle/>
        <a:p>
          <a:endParaRPr lang="en-US"/>
        </a:p>
      </dgm:t>
    </dgm:pt>
    <dgm:pt modelId="{D9354845-C0A4-4797-8F8E-6297C4ECC8AC}">
      <dgm:prSet/>
      <dgm:spPr/>
      <dgm:t>
        <a:bodyPr/>
        <a:lstStyle/>
        <a:p>
          <a:r>
            <a:rPr lang="en-US"/>
            <a:t>The device output can help, but it does not replace clinical judgement or full confirmatory pathways (NICE, 2022).</a:t>
          </a:r>
        </a:p>
      </dgm:t>
    </dgm:pt>
    <dgm:pt modelId="{27C33964-619B-4BEC-BDF2-3D330C4D8018}" type="parTrans" cxnId="{CF0AD891-D8FE-47A8-8787-340ED3C297E7}">
      <dgm:prSet/>
      <dgm:spPr/>
      <dgm:t>
        <a:bodyPr/>
        <a:lstStyle/>
        <a:p>
          <a:endParaRPr lang="en-US"/>
        </a:p>
      </dgm:t>
    </dgm:pt>
    <dgm:pt modelId="{6156B018-0BAE-412A-9F94-06683600036F}" type="sibTrans" cxnId="{CF0AD891-D8FE-47A8-8787-340ED3C297E7}">
      <dgm:prSet/>
      <dgm:spPr/>
      <dgm:t>
        <a:bodyPr/>
        <a:lstStyle/>
        <a:p>
          <a:endParaRPr lang="en-US"/>
        </a:p>
      </dgm:t>
    </dgm:pt>
    <dgm:pt modelId="{D2B9E66A-45EB-4923-B64B-8213E1A86603}" type="pres">
      <dgm:prSet presAssocID="{3EEC03A7-5584-4252-BA0A-762FE6BEF070}" presName="linear" presStyleCnt="0">
        <dgm:presLayoutVars>
          <dgm:animLvl val="lvl"/>
          <dgm:resizeHandles val="exact"/>
        </dgm:presLayoutVars>
      </dgm:prSet>
      <dgm:spPr/>
    </dgm:pt>
    <dgm:pt modelId="{3475283F-CD82-44E1-B1A1-4268D3CEA22B}" type="pres">
      <dgm:prSet presAssocID="{B58B8DBB-83A2-4C24-AD26-B17FE7F3F2C4}" presName="parentText" presStyleLbl="node1" presStyleIdx="0" presStyleCnt="5">
        <dgm:presLayoutVars>
          <dgm:chMax val="0"/>
          <dgm:bulletEnabled val="1"/>
        </dgm:presLayoutVars>
      </dgm:prSet>
      <dgm:spPr/>
    </dgm:pt>
    <dgm:pt modelId="{5F5A94CF-0028-4F17-B833-5B285A1EBD0E}" type="pres">
      <dgm:prSet presAssocID="{F7699CE3-5E3B-4E93-96EC-E2C12843DE6B}" presName="spacer" presStyleCnt="0"/>
      <dgm:spPr/>
    </dgm:pt>
    <dgm:pt modelId="{823627C0-5E30-4DD7-8E64-5A6B9E2ED698}" type="pres">
      <dgm:prSet presAssocID="{AC484552-B8D4-430A-8C05-0A98EE0A91CD}" presName="parentText" presStyleLbl="node1" presStyleIdx="1" presStyleCnt="5">
        <dgm:presLayoutVars>
          <dgm:chMax val="0"/>
          <dgm:bulletEnabled val="1"/>
        </dgm:presLayoutVars>
      </dgm:prSet>
      <dgm:spPr/>
    </dgm:pt>
    <dgm:pt modelId="{F78CCA2E-C538-4FF3-93ED-E5CE0868994C}" type="pres">
      <dgm:prSet presAssocID="{163A42B5-D506-4D57-85A2-11CFA3448227}" presName="spacer" presStyleCnt="0"/>
      <dgm:spPr/>
    </dgm:pt>
    <dgm:pt modelId="{27020855-3AAF-42E5-8603-DB6B28B9D2D8}" type="pres">
      <dgm:prSet presAssocID="{D598D257-A998-40AA-9242-1DE5B23F366A}" presName="parentText" presStyleLbl="node1" presStyleIdx="2" presStyleCnt="5">
        <dgm:presLayoutVars>
          <dgm:chMax val="0"/>
          <dgm:bulletEnabled val="1"/>
        </dgm:presLayoutVars>
      </dgm:prSet>
      <dgm:spPr/>
    </dgm:pt>
    <dgm:pt modelId="{41F8B500-0078-491E-A5F6-62CFAE052CB3}" type="pres">
      <dgm:prSet presAssocID="{1C8C40C1-F276-449A-86CC-BAACBFEED537}" presName="spacer" presStyleCnt="0"/>
      <dgm:spPr/>
    </dgm:pt>
    <dgm:pt modelId="{44DFC364-B761-4B84-850C-66751BE68795}" type="pres">
      <dgm:prSet presAssocID="{832C0F8B-20D7-493B-8F73-BC7ECE43E5EE}" presName="parentText" presStyleLbl="node1" presStyleIdx="3" presStyleCnt="5">
        <dgm:presLayoutVars>
          <dgm:chMax val="0"/>
          <dgm:bulletEnabled val="1"/>
        </dgm:presLayoutVars>
      </dgm:prSet>
      <dgm:spPr/>
    </dgm:pt>
    <dgm:pt modelId="{188B4B64-0DC4-4077-A871-94B5F167134E}" type="pres">
      <dgm:prSet presAssocID="{25FB24C6-BE86-458F-8451-965E2EFD5C7F}" presName="spacer" presStyleCnt="0"/>
      <dgm:spPr/>
    </dgm:pt>
    <dgm:pt modelId="{4EA85EE5-31E7-450B-96E0-62508C80D130}" type="pres">
      <dgm:prSet presAssocID="{D9354845-C0A4-4797-8F8E-6297C4ECC8AC}" presName="parentText" presStyleLbl="node1" presStyleIdx="4" presStyleCnt="5">
        <dgm:presLayoutVars>
          <dgm:chMax val="0"/>
          <dgm:bulletEnabled val="1"/>
        </dgm:presLayoutVars>
      </dgm:prSet>
      <dgm:spPr/>
    </dgm:pt>
  </dgm:ptLst>
  <dgm:cxnLst>
    <dgm:cxn modelId="{D17A5E0F-F717-436D-BBF8-5756C5C49F26}" srcId="{3EEC03A7-5584-4252-BA0A-762FE6BEF070}" destId="{AC484552-B8D4-430A-8C05-0A98EE0A91CD}" srcOrd="1" destOrd="0" parTransId="{0426E290-C12B-4FC2-A966-8532DE371826}" sibTransId="{163A42B5-D506-4D57-85A2-11CFA3448227}"/>
    <dgm:cxn modelId="{638BF016-7D22-47BA-AFEF-33BD8C24C70B}" type="presOf" srcId="{AC484552-B8D4-430A-8C05-0A98EE0A91CD}" destId="{823627C0-5E30-4DD7-8E64-5A6B9E2ED698}" srcOrd="0" destOrd="0" presId="urn:microsoft.com/office/officeart/2005/8/layout/vList2"/>
    <dgm:cxn modelId="{5A5A475C-4B37-404D-9C64-AB3742E6EEDC}" type="presOf" srcId="{D598D257-A998-40AA-9242-1DE5B23F366A}" destId="{27020855-3AAF-42E5-8603-DB6B28B9D2D8}" srcOrd="0" destOrd="0" presId="urn:microsoft.com/office/officeart/2005/8/layout/vList2"/>
    <dgm:cxn modelId="{15C97E7D-AFC2-4096-A356-313A3FCF086A}" srcId="{3EEC03A7-5584-4252-BA0A-762FE6BEF070}" destId="{B58B8DBB-83A2-4C24-AD26-B17FE7F3F2C4}" srcOrd="0" destOrd="0" parTransId="{83C5C18C-9526-4A6C-ADA1-B540A65A7577}" sibTransId="{F7699CE3-5E3B-4E93-96EC-E2C12843DE6B}"/>
    <dgm:cxn modelId="{47D1F68C-0E95-4851-B6DC-9757FE8F8305}" srcId="{3EEC03A7-5584-4252-BA0A-762FE6BEF070}" destId="{832C0F8B-20D7-493B-8F73-BC7ECE43E5EE}" srcOrd="3" destOrd="0" parTransId="{25F4E03A-D68D-4FA4-BA80-DE90D6154EAD}" sibTransId="{25FB24C6-BE86-458F-8451-965E2EFD5C7F}"/>
    <dgm:cxn modelId="{CF0AD891-D8FE-47A8-8787-340ED3C297E7}" srcId="{3EEC03A7-5584-4252-BA0A-762FE6BEF070}" destId="{D9354845-C0A4-4797-8F8E-6297C4ECC8AC}" srcOrd="4" destOrd="0" parTransId="{27C33964-619B-4BEC-BDF2-3D330C4D8018}" sibTransId="{6156B018-0BAE-412A-9F94-06683600036F}"/>
    <dgm:cxn modelId="{835170B4-F526-44D2-BF06-78E66578FCAD}" type="presOf" srcId="{832C0F8B-20D7-493B-8F73-BC7ECE43E5EE}" destId="{44DFC364-B761-4B84-850C-66751BE68795}" srcOrd="0" destOrd="0" presId="urn:microsoft.com/office/officeart/2005/8/layout/vList2"/>
    <dgm:cxn modelId="{060948D2-1B26-4E26-B1CA-BA5282CE59BB}" srcId="{3EEC03A7-5584-4252-BA0A-762FE6BEF070}" destId="{D598D257-A998-40AA-9242-1DE5B23F366A}" srcOrd="2" destOrd="0" parTransId="{624C3603-EC92-4487-AF99-2C73D5E55F0A}" sibTransId="{1C8C40C1-F276-449A-86CC-BAACBFEED537}"/>
    <dgm:cxn modelId="{A5F9E6D8-8614-4D5F-A6B3-DC1B42896857}" type="presOf" srcId="{D9354845-C0A4-4797-8F8E-6297C4ECC8AC}" destId="{4EA85EE5-31E7-450B-96E0-62508C80D130}" srcOrd="0" destOrd="0" presId="urn:microsoft.com/office/officeart/2005/8/layout/vList2"/>
    <dgm:cxn modelId="{DCE31BDB-E50B-4CD5-8F16-75F03E4F9F70}" type="presOf" srcId="{3EEC03A7-5584-4252-BA0A-762FE6BEF070}" destId="{D2B9E66A-45EB-4923-B64B-8213E1A86603}" srcOrd="0" destOrd="0" presId="urn:microsoft.com/office/officeart/2005/8/layout/vList2"/>
    <dgm:cxn modelId="{334B4BDD-702C-41CD-8E05-27399EEDA6AE}" type="presOf" srcId="{B58B8DBB-83A2-4C24-AD26-B17FE7F3F2C4}" destId="{3475283F-CD82-44E1-B1A1-4268D3CEA22B}" srcOrd="0" destOrd="0" presId="urn:microsoft.com/office/officeart/2005/8/layout/vList2"/>
    <dgm:cxn modelId="{941213A4-8010-45F9-8FB3-89D61089C676}" type="presParOf" srcId="{D2B9E66A-45EB-4923-B64B-8213E1A86603}" destId="{3475283F-CD82-44E1-B1A1-4268D3CEA22B}" srcOrd="0" destOrd="0" presId="urn:microsoft.com/office/officeart/2005/8/layout/vList2"/>
    <dgm:cxn modelId="{BB7C06A9-566D-4A1D-B6BD-13BE85C569FB}" type="presParOf" srcId="{D2B9E66A-45EB-4923-B64B-8213E1A86603}" destId="{5F5A94CF-0028-4F17-B833-5B285A1EBD0E}" srcOrd="1" destOrd="0" presId="urn:microsoft.com/office/officeart/2005/8/layout/vList2"/>
    <dgm:cxn modelId="{F745762A-F1D7-4858-BB8E-496067F53B0C}" type="presParOf" srcId="{D2B9E66A-45EB-4923-B64B-8213E1A86603}" destId="{823627C0-5E30-4DD7-8E64-5A6B9E2ED698}" srcOrd="2" destOrd="0" presId="urn:microsoft.com/office/officeart/2005/8/layout/vList2"/>
    <dgm:cxn modelId="{3B323905-F7C0-4B0C-A40F-9559566821F2}" type="presParOf" srcId="{D2B9E66A-45EB-4923-B64B-8213E1A86603}" destId="{F78CCA2E-C538-4FF3-93ED-E5CE0868994C}" srcOrd="3" destOrd="0" presId="urn:microsoft.com/office/officeart/2005/8/layout/vList2"/>
    <dgm:cxn modelId="{7C8A029D-EE03-4A8B-A30A-B0C754BC8992}" type="presParOf" srcId="{D2B9E66A-45EB-4923-B64B-8213E1A86603}" destId="{27020855-3AAF-42E5-8603-DB6B28B9D2D8}" srcOrd="4" destOrd="0" presId="urn:microsoft.com/office/officeart/2005/8/layout/vList2"/>
    <dgm:cxn modelId="{B4FAA7E8-A5CB-4FA2-9A64-03A4A0834DCD}" type="presParOf" srcId="{D2B9E66A-45EB-4923-B64B-8213E1A86603}" destId="{41F8B500-0078-491E-A5F6-62CFAE052CB3}" srcOrd="5" destOrd="0" presId="urn:microsoft.com/office/officeart/2005/8/layout/vList2"/>
    <dgm:cxn modelId="{6BB8B354-E916-4D63-B76A-9C0CE14A6E03}" type="presParOf" srcId="{D2B9E66A-45EB-4923-B64B-8213E1A86603}" destId="{44DFC364-B761-4B84-850C-66751BE68795}" srcOrd="6" destOrd="0" presId="urn:microsoft.com/office/officeart/2005/8/layout/vList2"/>
    <dgm:cxn modelId="{B439B095-1EA8-4F16-A2BF-529CBD3138EB}" type="presParOf" srcId="{D2B9E66A-45EB-4923-B64B-8213E1A86603}" destId="{188B4B64-0DC4-4077-A871-94B5F167134E}" srcOrd="7" destOrd="0" presId="urn:microsoft.com/office/officeart/2005/8/layout/vList2"/>
    <dgm:cxn modelId="{FF76F5BB-9827-4BBC-A4D5-12CC5DE538A9}" type="presParOf" srcId="{D2B9E66A-45EB-4923-B64B-8213E1A86603}" destId="{4EA85EE5-31E7-450B-96E0-62508C80D13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49661F-3C42-47B8-93E6-EADEAD4C859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1365C84-404B-4D70-A192-2418DB594924}">
      <dgm:prSet/>
      <dgm:spPr/>
      <dgm:t>
        <a:bodyPr/>
        <a:lstStyle/>
        <a:p>
          <a:r>
            <a:rPr lang="en-US"/>
            <a:t>Scottish guidance states that KardiaMobile does not need fitting and can be posted, which may reduce some hospital appointments (SHTG, 2022).</a:t>
          </a:r>
        </a:p>
      </dgm:t>
    </dgm:pt>
    <dgm:pt modelId="{A4F8637C-E6CC-49E0-9660-1DC5C008985E}" type="parTrans" cxnId="{A57B8FEE-CE9F-4450-AC3B-3B65763A0A2C}">
      <dgm:prSet/>
      <dgm:spPr/>
      <dgm:t>
        <a:bodyPr/>
        <a:lstStyle/>
        <a:p>
          <a:endParaRPr lang="en-US"/>
        </a:p>
      </dgm:t>
    </dgm:pt>
    <dgm:pt modelId="{7522A33D-AC1E-42E7-B2FE-7812AE5C079A}" type="sibTrans" cxnId="{A57B8FEE-CE9F-4450-AC3B-3B65763A0A2C}">
      <dgm:prSet/>
      <dgm:spPr/>
      <dgm:t>
        <a:bodyPr/>
        <a:lstStyle/>
        <a:p>
          <a:endParaRPr lang="en-US"/>
        </a:p>
      </dgm:t>
    </dgm:pt>
    <dgm:pt modelId="{B496D035-B664-446F-96F0-D33709F9EA4D}">
      <dgm:prSet/>
      <dgm:spPr/>
      <dgm:t>
        <a:bodyPr/>
        <a:lstStyle/>
        <a:p>
          <a:r>
            <a:rPr lang="en-US" dirty="0"/>
            <a:t>A community NHS Trust in England used KardiaMobile so specialist nurses could record ECGs during home assessments (Emmett et al., 2024).</a:t>
          </a:r>
        </a:p>
      </dgm:t>
    </dgm:pt>
    <dgm:pt modelId="{10823255-4677-448A-BEEC-C0BF34CEEACE}" type="parTrans" cxnId="{22CBAD99-7815-4E55-A310-C25D8B4E52B6}">
      <dgm:prSet/>
      <dgm:spPr/>
      <dgm:t>
        <a:bodyPr/>
        <a:lstStyle/>
        <a:p>
          <a:endParaRPr lang="en-US"/>
        </a:p>
      </dgm:t>
    </dgm:pt>
    <dgm:pt modelId="{FAE94C8C-89F0-45A0-A978-548C928AEEF4}" type="sibTrans" cxnId="{22CBAD99-7815-4E55-A310-C25D8B4E52B6}">
      <dgm:prSet/>
      <dgm:spPr/>
      <dgm:t>
        <a:bodyPr/>
        <a:lstStyle/>
        <a:p>
          <a:endParaRPr lang="en-US"/>
        </a:p>
      </dgm:t>
    </dgm:pt>
    <dgm:pt modelId="{2BE94FAF-30B3-465B-8E0D-F544262E63BE}">
      <dgm:prSet/>
      <dgm:spPr/>
      <dgm:t>
        <a:bodyPr/>
        <a:lstStyle/>
        <a:p>
          <a:r>
            <a:rPr lang="en-US"/>
            <a:t>Primary care work shows that mobile devices for atrial fibrillation detection can fit into real service settings (Highton et al., 2021).</a:t>
          </a:r>
        </a:p>
      </dgm:t>
    </dgm:pt>
    <dgm:pt modelId="{81693672-13B0-42F7-9C81-663CC891E631}" type="parTrans" cxnId="{0B5A26AF-D108-477E-B8FE-0EA7497ED8EA}">
      <dgm:prSet/>
      <dgm:spPr/>
      <dgm:t>
        <a:bodyPr/>
        <a:lstStyle/>
        <a:p>
          <a:endParaRPr lang="en-US"/>
        </a:p>
      </dgm:t>
    </dgm:pt>
    <dgm:pt modelId="{A288F8DF-C289-4467-9215-D282EC754E98}" type="sibTrans" cxnId="{0B5A26AF-D108-477E-B8FE-0EA7497ED8EA}">
      <dgm:prSet/>
      <dgm:spPr/>
      <dgm:t>
        <a:bodyPr/>
        <a:lstStyle/>
        <a:p>
          <a:endParaRPr lang="en-US"/>
        </a:p>
      </dgm:t>
    </dgm:pt>
    <dgm:pt modelId="{1A66F348-39DD-443E-8611-0235831A02D1}">
      <dgm:prSet/>
      <dgm:spPr/>
      <dgm:t>
        <a:bodyPr/>
        <a:lstStyle/>
        <a:p>
          <a:r>
            <a:rPr lang="en-US"/>
            <a:t>Care home screening studies also show that mobile ECG approaches can be used with older adults, but careful interpretation is needed (Savickas et al., 2023).</a:t>
          </a:r>
        </a:p>
      </dgm:t>
    </dgm:pt>
    <dgm:pt modelId="{F07DDDAB-C23D-4BB1-A993-9FE739FAC5B9}" type="parTrans" cxnId="{1F7005C6-FD39-4851-AA93-25681BC5E117}">
      <dgm:prSet/>
      <dgm:spPr/>
      <dgm:t>
        <a:bodyPr/>
        <a:lstStyle/>
        <a:p>
          <a:endParaRPr lang="en-US"/>
        </a:p>
      </dgm:t>
    </dgm:pt>
    <dgm:pt modelId="{F9AEDC1B-8D66-4D39-B6E9-CC933BCEDB52}" type="sibTrans" cxnId="{1F7005C6-FD39-4851-AA93-25681BC5E117}">
      <dgm:prSet/>
      <dgm:spPr/>
      <dgm:t>
        <a:bodyPr/>
        <a:lstStyle/>
        <a:p>
          <a:endParaRPr lang="en-US"/>
        </a:p>
      </dgm:t>
    </dgm:pt>
    <dgm:pt modelId="{411392DE-F477-4002-AB9F-E308DFAC07D0}">
      <dgm:prSet/>
      <dgm:spPr/>
      <dgm:t>
        <a:bodyPr/>
        <a:lstStyle/>
        <a:p>
          <a:r>
            <a:rPr lang="en-US"/>
            <a:t>These examples suggest that the device is practical in community, primary care, and outreach settings, not only in hospital clinics (SHTG, 2022; Emmett et al., 2024).</a:t>
          </a:r>
        </a:p>
      </dgm:t>
    </dgm:pt>
    <dgm:pt modelId="{2E67DF41-0A19-4D76-B263-85D6ABD03F15}" type="parTrans" cxnId="{DCAAC288-34A1-4317-AEC1-7F6C45C337BB}">
      <dgm:prSet/>
      <dgm:spPr/>
      <dgm:t>
        <a:bodyPr/>
        <a:lstStyle/>
        <a:p>
          <a:endParaRPr lang="en-US"/>
        </a:p>
      </dgm:t>
    </dgm:pt>
    <dgm:pt modelId="{D122923E-40D5-4B8E-8F6F-D5CF95BE06A2}" type="sibTrans" cxnId="{DCAAC288-34A1-4317-AEC1-7F6C45C337BB}">
      <dgm:prSet/>
      <dgm:spPr/>
      <dgm:t>
        <a:bodyPr/>
        <a:lstStyle/>
        <a:p>
          <a:endParaRPr lang="en-US"/>
        </a:p>
      </dgm:t>
    </dgm:pt>
    <dgm:pt modelId="{44B498BC-99D5-4D78-8B42-12774910A71A}" type="pres">
      <dgm:prSet presAssocID="{3649661F-3C42-47B8-93E6-EADEAD4C8591}" presName="vert0" presStyleCnt="0">
        <dgm:presLayoutVars>
          <dgm:dir/>
          <dgm:animOne val="branch"/>
          <dgm:animLvl val="lvl"/>
        </dgm:presLayoutVars>
      </dgm:prSet>
      <dgm:spPr/>
    </dgm:pt>
    <dgm:pt modelId="{6875D1C1-7E9E-4693-A583-8956758479D0}" type="pres">
      <dgm:prSet presAssocID="{F1365C84-404B-4D70-A192-2418DB594924}" presName="thickLine" presStyleLbl="alignNode1" presStyleIdx="0" presStyleCnt="5"/>
      <dgm:spPr/>
    </dgm:pt>
    <dgm:pt modelId="{FC404E12-51E3-48B8-ABD1-E117D49DC835}" type="pres">
      <dgm:prSet presAssocID="{F1365C84-404B-4D70-A192-2418DB594924}" presName="horz1" presStyleCnt="0"/>
      <dgm:spPr/>
    </dgm:pt>
    <dgm:pt modelId="{C5583526-3A5A-4BBC-806C-4A9F2194B9D3}" type="pres">
      <dgm:prSet presAssocID="{F1365C84-404B-4D70-A192-2418DB594924}" presName="tx1" presStyleLbl="revTx" presStyleIdx="0" presStyleCnt="5"/>
      <dgm:spPr/>
    </dgm:pt>
    <dgm:pt modelId="{5F652B65-69FB-4A03-9C63-9CF175B07F54}" type="pres">
      <dgm:prSet presAssocID="{F1365C84-404B-4D70-A192-2418DB594924}" presName="vert1" presStyleCnt="0"/>
      <dgm:spPr/>
    </dgm:pt>
    <dgm:pt modelId="{E4235065-7675-4EA2-B22A-67F5DFDC679E}" type="pres">
      <dgm:prSet presAssocID="{B496D035-B664-446F-96F0-D33709F9EA4D}" presName="thickLine" presStyleLbl="alignNode1" presStyleIdx="1" presStyleCnt="5"/>
      <dgm:spPr/>
    </dgm:pt>
    <dgm:pt modelId="{76BA2341-9178-4B7B-837F-5870379DE387}" type="pres">
      <dgm:prSet presAssocID="{B496D035-B664-446F-96F0-D33709F9EA4D}" presName="horz1" presStyleCnt="0"/>
      <dgm:spPr/>
    </dgm:pt>
    <dgm:pt modelId="{5998DD97-0A42-4DA6-9985-BC207466E489}" type="pres">
      <dgm:prSet presAssocID="{B496D035-B664-446F-96F0-D33709F9EA4D}" presName="tx1" presStyleLbl="revTx" presStyleIdx="1" presStyleCnt="5"/>
      <dgm:spPr/>
    </dgm:pt>
    <dgm:pt modelId="{9A606B1F-6E20-45B9-B526-256660FBF1B2}" type="pres">
      <dgm:prSet presAssocID="{B496D035-B664-446F-96F0-D33709F9EA4D}" presName="vert1" presStyleCnt="0"/>
      <dgm:spPr/>
    </dgm:pt>
    <dgm:pt modelId="{25975584-916C-4DBA-96AF-E7C0121977DE}" type="pres">
      <dgm:prSet presAssocID="{2BE94FAF-30B3-465B-8E0D-F544262E63BE}" presName="thickLine" presStyleLbl="alignNode1" presStyleIdx="2" presStyleCnt="5"/>
      <dgm:spPr/>
    </dgm:pt>
    <dgm:pt modelId="{518B40D2-EF9F-42A8-94D4-4961330395E7}" type="pres">
      <dgm:prSet presAssocID="{2BE94FAF-30B3-465B-8E0D-F544262E63BE}" presName="horz1" presStyleCnt="0"/>
      <dgm:spPr/>
    </dgm:pt>
    <dgm:pt modelId="{1EBE1637-C88B-49A0-AD9B-5AD3B4CB489E}" type="pres">
      <dgm:prSet presAssocID="{2BE94FAF-30B3-465B-8E0D-F544262E63BE}" presName="tx1" presStyleLbl="revTx" presStyleIdx="2" presStyleCnt="5"/>
      <dgm:spPr/>
    </dgm:pt>
    <dgm:pt modelId="{4DDE363D-DCF0-4145-B651-C3D54C657E43}" type="pres">
      <dgm:prSet presAssocID="{2BE94FAF-30B3-465B-8E0D-F544262E63BE}" presName="vert1" presStyleCnt="0"/>
      <dgm:spPr/>
    </dgm:pt>
    <dgm:pt modelId="{B23861FA-5B04-41E2-A87C-F2EC4927654B}" type="pres">
      <dgm:prSet presAssocID="{1A66F348-39DD-443E-8611-0235831A02D1}" presName="thickLine" presStyleLbl="alignNode1" presStyleIdx="3" presStyleCnt="5"/>
      <dgm:spPr/>
    </dgm:pt>
    <dgm:pt modelId="{7B08FC34-A1A1-43E0-BA45-DABAE723BAA0}" type="pres">
      <dgm:prSet presAssocID="{1A66F348-39DD-443E-8611-0235831A02D1}" presName="horz1" presStyleCnt="0"/>
      <dgm:spPr/>
    </dgm:pt>
    <dgm:pt modelId="{4886E734-B689-4B6E-8608-2DA02E640F82}" type="pres">
      <dgm:prSet presAssocID="{1A66F348-39DD-443E-8611-0235831A02D1}" presName="tx1" presStyleLbl="revTx" presStyleIdx="3" presStyleCnt="5"/>
      <dgm:spPr/>
    </dgm:pt>
    <dgm:pt modelId="{51FB9541-7B4B-4DBF-A81C-1A9A01186727}" type="pres">
      <dgm:prSet presAssocID="{1A66F348-39DD-443E-8611-0235831A02D1}" presName="vert1" presStyleCnt="0"/>
      <dgm:spPr/>
    </dgm:pt>
    <dgm:pt modelId="{E0311FA5-1223-46A5-9E31-053F019D3FAA}" type="pres">
      <dgm:prSet presAssocID="{411392DE-F477-4002-AB9F-E308DFAC07D0}" presName="thickLine" presStyleLbl="alignNode1" presStyleIdx="4" presStyleCnt="5"/>
      <dgm:spPr/>
    </dgm:pt>
    <dgm:pt modelId="{97DFD593-2686-45BB-9417-166666510A83}" type="pres">
      <dgm:prSet presAssocID="{411392DE-F477-4002-AB9F-E308DFAC07D0}" presName="horz1" presStyleCnt="0"/>
      <dgm:spPr/>
    </dgm:pt>
    <dgm:pt modelId="{03B32F3A-289A-4BAB-B8F5-52168C0CB054}" type="pres">
      <dgm:prSet presAssocID="{411392DE-F477-4002-AB9F-E308DFAC07D0}" presName="tx1" presStyleLbl="revTx" presStyleIdx="4" presStyleCnt="5"/>
      <dgm:spPr/>
    </dgm:pt>
    <dgm:pt modelId="{F5964829-EBDC-460F-BF48-BA04215E1241}" type="pres">
      <dgm:prSet presAssocID="{411392DE-F477-4002-AB9F-E308DFAC07D0}" presName="vert1" presStyleCnt="0"/>
      <dgm:spPr/>
    </dgm:pt>
  </dgm:ptLst>
  <dgm:cxnLst>
    <dgm:cxn modelId="{329BB101-8F20-49CE-A8A4-D2A555AE1D54}" type="presOf" srcId="{1A66F348-39DD-443E-8611-0235831A02D1}" destId="{4886E734-B689-4B6E-8608-2DA02E640F82}" srcOrd="0" destOrd="0" presId="urn:microsoft.com/office/officeart/2008/layout/LinedList"/>
    <dgm:cxn modelId="{2CA37D10-4308-4EEA-B98F-48F58A39EE4D}" type="presOf" srcId="{F1365C84-404B-4D70-A192-2418DB594924}" destId="{C5583526-3A5A-4BBC-806C-4A9F2194B9D3}" srcOrd="0" destOrd="0" presId="urn:microsoft.com/office/officeart/2008/layout/LinedList"/>
    <dgm:cxn modelId="{8E513C87-A1BB-4394-AE78-48CCFDB48EF4}" type="presOf" srcId="{2BE94FAF-30B3-465B-8E0D-F544262E63BE}" destId="{1EBE1637-C88B-49A0-AD9B-5AD3B4CB489E}" srcOrd="0" destOrd="0" presId="urn:microsoft.com/office/officeart/2008/layout/LinedList"/>
    <dgm:cxn modelId="{DCAAC288-34A1-4317-AEC1-7F6C45C337BB}" srcId="{3649661F-3C42-47B8-93E6-EADEAD4C8591}" destId="{411392DE-F477-4002-AB9F-E308DFAC07D0}" srcOrd="4" destOrd="0" parTransId="{2E67DF41-0A19-4D76-B263-85D6ABD03F15}" sibTransId="{D122923E-40D5-4B8E-8F6F-D5CF95BE06A2}"/>
    <dgm:cxn modelId="{A2D96E91-7116-450D-AFF7-7C665BF36805}" type="presOf" srcId="{411392DE-F477-4002-AB9F-E308DFAC07D0}" destId="{03B32F3A-289A-4BAB-B8F5-52168C0CB054}" srcOrd="0" destOrd="0" presId="urn:microsoft.com/office/officeart/2008/layout/LinedList"/>
    <dgm:cxn modelId="{22CBAD99-7815-4E55-A310-C25D8B4E52B6}" srcId="{3649661F-3C42-47B8-93E6-EADEAD4C8591}" destId="{B496D035-B664-446F-96F0-D33709F9EA4D}" srcOrd="1" destOrd="0" parTransId="{10823255-4677-448A-BEEC-C0BF34CEEACE}" sibTransId="{FAE94C8C-89F0-45A0-A978-548C928AEEF4}"/>
    <dgm:cxn modelId="{0B5A26AF-D108-477E-B8FE-0EA7497ED8EA}" srcId="{3649661F-3C42-47B8-93E6-EADEAD4C8591}" destId="{2BE94FAF-30B3-465B-8E0D-F544262E63BE}" srcOrd="2" destOrd="0" parTransId="{81693672-13B0-42F7-9C81-663CC891E631}" sibTransId="{A288F8DF-C289-4467-9215-D282EC754E98}"/>
    <dgm:cxn modelId="{E8F5D2B8-38D3-4C28-AE9E-03FA7FAB7EB2}" type="presOf" srcId="{B496D035-B664-446F-96F0-D33709F9EA4D}" destId="{5998DD97-0A42-4DA6-9985-BC207466E489}" srcOrd="0" destOrd="0" presId="urn:microsoft.com/office/officeart/2008/layout/LinedList"/>
    <dgm:cxn modelId="{1F7005C6-FD39-4851-AA93-25681BC5E117}" srcId="{3649661F-3C42-47B8-93E6-EADEAD4C8591}" destId="{1A66F348-39DD-443E-8611-0235831A02D1}" srcOrd="3" destOrd="0" parTransId="{F07DDDAB-C23D-4BB1-A993-9FE739FAC5B9}" sibTransId="{F9AEDC1B-8D66-4D39-B6E9-CC933BCEDB52}"/>
    <dgm:cxn modelId="{C2C0F4CA-9EF2-4C47-8948-CF6F9E09E2F2}" type="presOf" srcId="{3649661F-3C42-47B8-93E6-EADEAD4C8591}" destId="{44B498BC-99D5-4D78-8B42-12774910A71A}" srcOrd="0" destOrd="0" presId="urn:microsoft.com/office/officeart/2008/layout/LinedList"/>
    <dgm:cxn modelId="{A57B8FEE-CE9F-4450-AC3B-3B65763A0A2C}" srcId="{3649661F-3C42-47B8-93E6-EADEAD4C8591}" destId="{F1365C84-404B-4D70-A192-2418DB594924}" srcOrd="0" destOrd="0" parTransId="{A4F8637C-E6CC-49E0-9660-1DC5C008985E}" sibTransId="{7522A33D-AC1E-42E7-B2FE-7812AE5C079A}"/>
    <dgm:cxn modelId="{7780CB00-3016-4154-A4C6-8836789BE4D3}" type="presParOf" srcId="{44B498BC-99D5-4D78-8B42-12774910A71A}" destId="{6875D1C1-7E9E-4693-A583-8956758479D0}" srcOrd="0" destOrd="0" presId="urn:microsoft.com/office/officeart/2008/layout/LinedList"/>
    <dgm:cxn modelId="{339C9B74-35CC-4045-9C8A-E239B49E2858}" type="presParOf" srcId="{44B498BC-99D5-4D78-8B42-12774910A71A}" destId="{FC404E12-51E3-48B8-ABD1-E117D49DC835}" srcOrd="1" destOrd="0" presId="urn:microsoft.com/office/officeart/2008/layout/LinedList"/>
    <dgm:cxn modelId="{26DBF4B5-5D71-448F-8B82-862B08B05197}" type="presParOf" srcId="{FC404E12-51E3-48B8-ABD1-E117D49DC835}" destId="{C5583526-3A5A-4BBC-806C-4A9F2194B9D3}" srcOrd="0" destOrd="0" presId="urn:microsoft.com/office/officeart/2008/layout/LinedList"/>
    <dgm:cxn modelId="{F62D649F-7D70-4B6A-A3DE-2415C5E87F9A}" type="presParOf" srcId="{FC404E12-51E3-48B8-ABD1-E117D49DC835}" destId="{5F652B65-69FB-4A03-9C63-9CF175B07F54}" srcOrd="1" destOrd="0" presId="urn:microsoft.com/office/officeart/2008/layout/LinedList"/>
    <dgm:cxn modelId="{4626DD9E-20E1-46DE-9952-4CEA22935333}" type="presParOf" srcId="{44B498BC-99D5-4D78-8B42-12774910A71A}" destId="{E4235065-7675-4EA2-B22A-67F5DFDC679E}" srcOrd="2" destOrd="0" presId="urn:microsoft.com/office/officeart/2008/layout/LinedList"/>
    <dgm:cxn modelId="{0936EE8C-1AE7-4F7F-8D83-C9A4179A2FD9}" type="presParOf" srcId="{44B498BC-99D5-4D78-8B42-12774910A71A}" destId="{76BA2341-9178-4B7B-837F-5870379DE387}" srcOrd="3" destOrd="0" presId="urn:microsoft.com/office/officeart/2008/layout/LinedList"/>
    <dgm:cxn modelId="{9711FFE1-B8E9-4730-8850-BA61F9CDA055}" type="presParOf" srcId="{76BA2341-9178-4B7B-837F-5870379DE387}" destId="{5998DD97-0A42-4DA6-9985-BC207466E489}" srcOrd="0" destOrd="0" presId="urn:microsoft.com/office/officeart/2008/layout/LinedList"/>
    <dgm:cxn modelId="{4180279C-02AA-4E90-A88C-1E7C28A9B276}" type="presParOf" srcId="{76BA2341-9178-4B7B-837F-5870379DE387}" destId="{9A606B1F-6E20-45B9-B526-256660FBF1B2}" srcOrd="1" destOrd="0" presId="urn:microsoft.com/office/officeart/2008/layout/LinedList"/>
    <dgm:cxn modelId="{C3378037-D78E-421C-BF0C-E4D34754AC99}" type="presParOf" srcId="{44B498BC-99D5-4D78-8B42-12774910A71A}" destId="{25975584-916C-4DBA-96AF-E7C0121977DE}" srcOrd="4" destOrd="0" presId="urn:microsoft.com/office/officeart/2008/layout/LinedList"/>
    <dgm:cxn modelId="{98A6CE8D-0415-4F31-A60B-8E4DF20B931C}" type="presParOf" srcId="{44B498BC-99D5-4D78-8B42-12774910A71A}" destId="{518B40D2-EF9F-42A8-94D4-4961330395E7}" srcOrd="5" destOrd="0" presId="urn:microsoft.com/office/officeart/2008/layout/LinedList"/>
    <dgm:cxn modelId="{FA24F233-DFFC-47A4-B96D-147AE0000667}" type="presParOf" srcId="{518B40D2-EF9F-42A8-94D4-4961330395E7}" destId="{1EBE1637-C88B-49A0-AD9B-5AD3B4CB489E}" srcOrd="0" destOrd="0" presId="urn:microsoft.com/office/officeart/2008/layout/LinedList"/>
    <dgm:cxn modelId="{D84D937C-59EF-44EB-9CF1-B6C1EE21486F}" type="presParOf" srcId="{518B40D2-EF9F-42A8-94D4-4961330395E7}" destId="{4DDE363D-DCF0-4145-B651-C3D54C657E43}" srcOrd="1" destOrd="0" presId="urn:microsoft.com/office/officeart/2008/layout/LinedList"/>
    <dgm:cxn modelId="{9C5007EF-8BAF-45DE-974E-8BCFB753817F}" type="presParOf" srcId="{44B498BC-99D5-4D78-8B42-12774910A71A}" destId="{B23861FA-5B04-41E2-A87C-F2EC4927654B}" srcOrd="6" destOrd="0" presId="urn:microsoft.com/office/officeart/2008/layout/LinedList"/>
    <dgm:cxn modelId="{E60B396B-6ED0-4A95-9FF6-C7105F0AC252}" type="presParOf" srcId="{44B498BC-99D5-4D78-8B42-12774910A71A}" destId="{7B08FC34-A1A1-43E0-BA45-DABAE723BAA0}" srcOrd="7" destOrd="0" presId="urn:microsoft.com/office/officeart/2008/layout/LinedList"/>
    <dgm:cxn modelId="{C113C56D-4949-40E9-AA24-406492C02CFF}" type="presParOf" srcId="{7B08FC34-A1A1-43E0-BA45-DABAE723BAA0}" destId="{4886E734-B689-4B6E-8608-2DA02E640F82}" srcOrd="0" destOrd="0" presId="urn:microsoft.com/office/officeart/2008/layout/LinedList"/>
    <dgm:cxn modelId="{56775751-3926-4B80-B317-618ABE6663E0}" type="presParOf" srcId="{7B08FC34-A1A1-43E0-BA45-DABAE723BAA0}" destId="{51FB9541-7B4B-4DBF-A81C-1A9A01186727}" srcOrd="1" destOrd="0" presId="urn:microsoft.com/office/officeart/2008/layout/LinedList"/>
    <dgm:cxn modelId="{D041AE91-7255-4F27-945E-671ADFC8E0BA}" type="presParOf" srcId="{44B498BC-99D5-4D78-8B42-12774910A71A}" destId="{E0311FA5-1223-46A5-9E31-053F019D3FAA}" srcOrd="8" destOrd="0" presId="urn:microsoft.com/office/officeart/2008/layout/LinedList"/>
    <dgm:cxn modelId="{6238A7C2-932D-4A41-AF68-8F50130BA467}" type="presParOf" srcId="{44B498BC-99D5-4D78-8B42-12774910A71A}" destId="{97DFD593-2686-45BB-9417-166666510A83}" srcOrd="9" destOrd="0" presId="urn:microsoft.com/office/officeart/2008/layout/LinedList"/>
    <dgm:cxn modelId="{DF134EDA-5C27-4280-BA39-30782434EC80}" type="presParOf" srcId="{97DFD593-2686-45BB-9417-166666510A83}" destId="{03B32F3A-289A-4BAB-B8F5-52168C0CB054}" srcOrd="0" destOrd="0" presId="urn:microsoft.com/office/officeart/2008/layout/LinedList"/>
    <dgm:cxn modelId="{C026188F-BA21-4E92-BD4D-D4E56856F2ED}" type="presParOf" srcId="{97DFD593-2686-45BB-9417-166666510A83}" destId="{F5964829-EBDC-460F-BF48-BA04215E124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341DB7-1D76-4093-9665-CD31712FF789}" type="doc">
      <dgm:prSet loTypeId="urn:microsoft.com/office/officeart/2005/8/layout/vList2" loCatId="list" qsTypeId="urn:microsoft.com/office/officeart/2005/8/quickstyle/simple1" qsCatId="simple" csTypeId="urn:microsoft.com/office/officeart/2005/8/colors/accent0_2" csCatId="mainScheme"/>
      <dgm:spPr/>
      <dgm:t>
        <a:bodyPr/>
        <a:lstStyle/>
        <a:p>
          <a:endParaRPr lang="en-US"/>
        </a:p>
      </dgm:t>
    </dgm:pt>
    <dgm:pt modelId="{E4FD8341-39F1-4F05-8D6E-5F0490102F76}">
      <dgm:prSet/>
      <dgm:spPr/>
      <dgm:t>
        <a:bodyPr/>
        <a:lstStyle/>
        <a:p>
          <a:r>
            <a:rPr lang="en-US"/>
            <a:t>KardiaMobile can change work patterns because staff do not always need to fit and remove a monitoring device in person (NICE, 2022).</a:t>
          </a:r>
        </a:p>
      </dgm:t>
    </dgm:pt>
    <dgm:pt modelId="{369C0CCE-E8FA-4FFD-8E11-CED9758F4D3D}" type="parTrans" cxnId="{FACF8F6C-A9D8-43DB-817F-75467365FC1F}">
      <dgm:prSet/>
      <dgm:spPr/>
      <dgm:t>
        <a:bodyPr/>
        <a:lstStyle/>
        <a:p>
          <a:endParaRPr lang="en-US"/>
        </a:p>
      </dgm:t>
    </dgm:pt>
    <dgm:pt modelId="{A6A9F1BD-5ED5-4862-B956-B53C193AE0A4}" type="sibTrans" cxnId="{FACF8F6C-A9D8-43DB-817F-75467365FC1F}">
      <dgm:prSet/>
      <dgm:spPr/>
      <dgm:t>
        <a:bodyPr/>
        <a:lstStyle/>
        <a:p>
          <a:endParaRPr lang="en-US"/>
        </a:p>
      </dgm:t>
    </dgm:pt>
    <dgm:pt modelId="{47B06C00-62F3-4913-9BA1-4AD05736918F}">
      <dgm:prSet/>
      <dgm:spPr/>
      <dgm:t>
        <a:bodyPr/>
        <a:lstStyle/>
        <a:p>
          <a:r>
            <a:rPr lang="en-US"/>
            <a:t>Posting devices and using them in home visits may reduce some hospital trips and bring care closer to the patient (SHTG, 2022; Emmett et al., 2024).</a:t>
          </a:r>
        </a:p>
      </dgm:t>
    </dgm:pt>
    <dgm:pt modelId="{78822FA6-EE19-4502-9F65-D50B7EC1AA0F}" type="parTrans" cxnId="{4706E1E1-269D-425E-9F12-F76E8A06114A}">
      <dgm:prSet/>
      <dgm:spPr/>
      <dgm:t>
        <a:bodyPr/>
        <a:lstStyle/>
        <a:p>
          <a:endParaRPr lang="en-US"/>
        </a:p>
      </dgm:t>
    </dgm:pt>
    <dgm:pt modelId="{8B1E37EF-75E0-4B01-8D0A-6FEC99352E25}" type="sibTrans" cxnId="{4706E1E1-269D-425E-9F12-F76E8A06114A}">
      <dgm:prSet/>
      <dgm:spPr/>
      <dgm:t>
        <a:bodyPr/>
        <a:lstStyle/>
        <a:p>
          <a:endParaRPr lang="en-US"/>
        </a:p>
      </dgm:t>
    </dgm:pt>
    <dgm:pt modelId="{A27C5856-B7A4-4858-9D80-C042EF883013}">
      <dgm:prSet/>
      <dgm:spPr/>
      <dgm:t>
        <a:bodyPr/>
        <a:lstStyle/>
        <a:p>
          <a:r>
            <a:rPr lang="en-US"/>
            <a:t>Community nurses can take on ECG recording during home assessments, which can support quicker decisions in the pathway (Emmett et al., 2024).</a:t>
          </a:r>
        </a:p>
      </dgm:t>
    </dgm:pt>
    <dgm:pt modelId="{53613D79-7D94-4C6E-B7A6-740B0DBFC089}" type="parTrans" cxnId="{AC0B82F7-7B6D-4A8F-87FE-BF8C86B93351}">
      <dgm:prSet/>
      <dgm:spPr/>
      <dgm:t>
        <a:bodyPr/>
        <a:lstStyle/>
        <a:p>
          <a:endParaRPr lang="en-US"/>
        </a:p>
      </dgm:t>
    </dgm:pt>
    <dgm:pt modelId="{9487BB65-B7CC-41FA-A79D-F4282C821105}" type="sibTrans" cxnId="{AC0B82F7-7B6D-4A8F-87FE-BF8C86B93351}">
      <dgm:prSet/>
      <dgm:spPr/>
      <dgm:t>
        <a:bodyPr/>
        <a:lstStyle/>
        <a:p>
          <a:endParaRPr lang="en-US"/>
        </a:p>
      </dgm:t>
    </dgm:pt>
    <dgm:pt modelId="{74BC0E0F-B412-4BF0-AB86-12D76AD6DE68}">
      <dgm:prSet/>
      <dgm:spPr/>
      <dgm:t>
        <a:bodyPr/>
        <a:lstStyle/>
        <a:p>
          <a:r>
            <a:rPr lang="en-US" dirty="0"/>
            <a:t>Quality improvement work found that mobile ECG use improved access to ECG checks in community monitoring (Bray et al., 2021).</a:t>
          </a:r>
        </a:p>
      </dgm:t>
    </dgm:pt>
    <dgm:pt modelId="{AC5A3E98-DF1E-4284-B190-8EE97D483BD1}" type="parTrans" cxnId="{493D6219-0B8D-4650-88CB-1B702F081CE8}">
      <dgm:prSet/>
      <dgm:spPr/>
      <dgm:t>
        <a:bodyPr/>
        <a:lstStyle/>
        <a:p>
          <a:endParaRPr lang="en-US"/>
        </a:p>
      </dgm:t>
    </dgm:pt>
    <dgm:pt modelId="{EBBEE0BD-61DB-49FF-97AA-613C9F2CADD2}" type="sibTrans" cxnId="{493D6219-0B8D-4650-88CB-1B702F081CE8}">
      <dgm:prSet/>
      <dgm:spPr/>
      <dgm:t>
        <a:bodyPr/>
        <a:lstStyle/>
        <a:p>
          <a:endParaRPr lang="en-US"/>
        </a:p>
      </dgm:t>
    </dgm:pt>
    <dgm:pt modelId="{95655A32-ED0E-43BE-916D-13404E1AD48D}">
      <dgm:prSet/>
      <dgm:spPr/>
      <dgm:t>
        <a:bodyPr/>
        <a:lstStyle/>
        <a:p>
          <a:r>
            <a:rPr lang="en-US"/>
            <a:t>These changes can improve efficiency, but only if the rest of the service is able to absorb the new work safely (Highton et al., 2021).</a:t>
          </a:r>
        </a:p>
      </dgm:t>
    </dgm:pt>
    <dgm:pt modelId="{B8FA246D-B04C-4787-B287-689F2D086E1E}" type="parTrans" cxnId="{141B6543-944F-4C3E-9448-5F80B37A492E}">
      <dgm:prSet/>
      <dgm:spPr/>
      <dgm:t>
        <a:bodyPr/>
        <a:lstStyle/>
        <a:p>
          <a:endParaRPr lang="en-US"/>
        </a:p>
      </dgm:t>
    </dgm:pt>
    <dgm:pt modelId="{B60419AE-2453-497E-9F97-00C6196B8564}" type="sibTrans" cxnId="{141B6543-944F-4C3E-9448-5F80B37A492E}">
      <dgm:prSet/>
      <dgm:spPr/>
      <dgm:t>
        <a:bodyPr/>
        <a:lstStyle/>
        <a:p>
          <a:endParaRPr lang="en-US"/>
        </a:p>
      </dgm:t>
    </dgm:pt>
    <dgm:pt modelId="{97075AA2-7C60-4458-81A0-958E41A066D6}" type="pres">
      <dgm:prSet presAssocID="{FE341DB7-1D76-4093-9665-CD31712FF789}" presName="linear" presStyleCnt="0">
        <dgm:presLayoutVars>
          <dgm:animLvl val="lvl"/>
          <dgm:resizeHandles val="exact"/>
        </dgm:presLayoutVars>
      </dgm:prSet>
      <dgm:spPr/>
    </dgm:pt>
    <dgm:pt modelId="{CBED845D-16BC-4D87-9099-D41FA2D80CE6}" type="pres">
      <dgm:prSet presAssocID="{E4FD8341-39F1-4F05-8D6E-5F0490102F76}" presName="parentText" presStyleLbl="node1" presStyleIdx="0" presStyleCnt="5">
        <dgm:presLayoutVars>
          <dgm:chMax val="0"/>
          <dgm:bulletEnabled val="1"/>
        </dgm:presLayoutVars>
      </dgm:prSet>
      <dgm:spPr/>
    </dgm:pt>
    <dgm:pt modelId="{19152EAC-24AA-4D14-971E-E189011FC2FE}" type="pres">
      <dgm:prSet presAssocID="{A6A9F1BD-5ED5-4862-B956-B53C193AE0A4}" presName="spacer" presStyleCnt="0"/>
      <dgm:spPr/>
    </dgm:pt>
    <dgm:pt modelId="{CDFE94B7-47CD-4C9A-BC43-D84BCA1E9FCA}" type="pres">
      <dgm:prSet presAssocID="{47B06C00-62F3-4913-9BA1-4AD05736918F}" presName="parentText" presStyleLbl="node1" presStyleIdx="1" presStyleCnt="5">
        <dgm:presLayoutVars>
          <dgm:chMax val="0"/>
          <dgm:bulletEnabled val="1"/>
        </dgm:presLayoutVars>
      </dgm:prSet>
      <dgm:spPr/>
    </dgm:pt>
    <dgm:pt modelId="{FADB160D-A3C6-4FD2-9464-47560E37E3A5}" type="pres">
      <dgm:prSet presAssocID="{8B1E37EF-75E0-4B01-8D0A-6FEC99352E25}" presName="spacer" presStyleCnt="0"/>
      <dgm:spPr/>
    </dgm:pt>
    <dgm:pt modelId="{18C588A5-B5B0-4C3C-A434-7990A292ECDB}" type="pres">
      <dgm:prSet presAssocID="{A27C5856-B7A4-4858-9D80-C042EF883013}" presName="parentText" presStyleLbl="node1" presStyleIdx="2" presStyleCnt="5">
        <dgm:presLayoutVars>
          <dgm:chMax val="0"/>
          <dgm:bulletEnabled val="1"/>
        </dgm:presLayoutVars>
      </dgm:prSet>
      <dgm:spPr/>
    </dgm:pt>
    <dgm:pt modelId="{67AA7F93-A2FC-4D02-B8A6-34CC842A5677}" type="pres">
      <dgm:prSet presAssocID="{9487BB65-B7CC-41FA-A79D-F4282C821105}" presName="spacer" presStyleCnt="0"/>
      <dgm:spPr/>
    </dgm:pt>
    <dgm:pt modelId="{FE8F9AB6-3F59-4A4E-8F3A-488FCD007450}" type="pres">
      <dgm:prSet presAssocID="{74BC0E0F-B412-4BF0-AB86-12D76AD6DE68}" presName="parentText" presStyleLbl="node1" presStyleIdx="3" presStyleCnt="5">
        <dgm:presLayoutVars>
          <dgm:chMax val="0"/>
          <dgm:bulletEnabled val="1"/>
        </dgm:presLayoutVars>
      </dgm:prSet>
      <dgm:spPr/>
    </dgm:pt>
    <dgm:pt modelId="{031B4108-8D2A-498D-B185-73C37398E93E}" type="pres">
      <dgm:prSet presAssocID="{EBBEE0BD-61DB-49FF-97AA-613C9F2CADD2}" presName="spacer" presStyleCnt="0"/>
      <dgm:spPr/>
    </dgm:pt>
    <dgm:pt modelId="{7CD8370E-B612-49FA-A851-7C21BBE42D30}" type="pres">
      <dgm:prSet presAssocID="{95655A32-ED0E-43BE-916D-13404E1AD48D}" presName="parentText" presStyleLbl="node1" presStyleIdx="4" presStyleCnt="5">
        <dgm:presLayoutVars>
          <dgm:chMax val="0"/>
          <dgm:bulletEnabled val="1"/>
        </dgm:presLayoutVars>
      </dgm:prSet>
      <dgm:spPr/>
    </dgm:pt>
  </dgm:ptLst>
  <dgm:cxnLst>
    <dgm:cxn modelId="{DE161D19-8B17-47B3-8C8D-98D53FCF0D81}" type="presOf" srcId="{E4FD8341-39F1-4F05-8D6E-5F0490102F76}" destId="{CBED845D-16BC-4D87-9099-D41FA2D80CE6}" srcOrd="0" destOrd="0" presId="urn:microsoft.com/office/officeart/2005/8/layout/vList2"/>
    <dgm:cxn modelId="{493D6219-0B8D-4650-88CB-1B702F081CE8}" srcId="{FE341DB7-1D76-4093-9665-CD31712FF789}" destId="{74BC0E0F-B412-4BF0-AB86-12D76AD6DE68}" srcOrd="3" destOrd="0" parTransId="{AC5A3E98-DF1E-4284-B190-8EE97D483BD1}" sibTransId="{EBBEE0BD-61DB-49FF-97AA-613C9F2CADD2}"/>
    <dgm:cxn modelId="{141B6543-944F-4C3E-9448-5F80B37A492E}" srcId="{FE341DB7-1D76-4093-9665-CD31712FF789}" destId="{95655A32-ED0E-43BE-916D-13404E1AD48D}" srcOrd="4" destOrd="0" parTransId="{B8FA246D-B04C-4787-B287-689F2D086E1E}" sibTransId="{B60419AE-2453-497E-9F97-00C6196B8564}"/>
    <dgm:cxn modelId="{633B2A47-1F15-4BA4-983A-20FBE1B5EA70}" type="presOf" srcId="{95655A32-ED0E-43BE-916D-13404E1AD48D}" destId="{7CD8370E-B612-49FA-A851-7C21BBE42D30}" srcOrd="0" destOrd="0" presId="urn:microsoft.com/office/officeart/2005/8/layout/vList2"/>
    <dgm:cxn modelId="{A5670A4C-2022-46F5-B949-97848C09E652}" type="presOf" srcId="{A27C5856-B7A4-4858-9D80-C042EF883013}" destId="{18C588A5-B5B0-4C3C-A434-7990A292ECDB}" srcOrd="0" destOrd="0" presId="urn:microsoft.com/office/officeart/2005/8/layout/vList2"/>
    <dgm:cxn modelId="{FACF8F6C-A9D8-43DB-817F-75467365FC1F}" srcId="{FE341DB7-1D76-4093-9665-CD31712FF789}" destId="{E4FD8341-39F1-4F05-8D6E-5F0490102F76}" srcOrd="0" destOrd="0" parTransId="{369C0CCE-E8FA-4FFD-8E11-CED9758F4D3D}" sibTransId="{A6A9F1BD-5ED5-4862-B956-B53C193AE0A4}"/>
    <dgm:cxn modelId="{9AC7524E-39B5-4E6A-BA84-72BBF6508014}" type="presOf" srcId="{74BC0E0F-B412-4BF0-AB86-12D76AD6DE68}" destId="{FE8F9AB6-3F59-4A4E-8F3A-488FCD007450}" srcOrd="0" destOrd="0" presId="urn:microsoft.com/office/officeart/2005/8/layout/vList2"/>
    <dgm:cxn modelId="{17DBA36F-07C9-406A-8552-246D382C2550}" type="presOf" srcId="{FE341DB7-1D76-4093-9665-CD31712FF789}" destId="{97075AA2-7C60-4458-81A0-958E41A066D6}" srcOrd="0" destOrd="0" presId="urn:microsoft.com/office/officeart/2005/8/layout/vList2"/>
    <dgm:cxn modelId="{6BC3DC73-8E82-4E8E-B566-8745B89A417F}" type="presOf" srcId="{47B06C00-62F3-4913-9BA1-4AD05736918F}" destId="{CDFE94B7-47CD-4C9A-BC43-D84BCA1E9FCA}" srcOrd="0" destOrd="0" presId="urn:microsoft.com/office/officeart/2005/8/layout/vList2"/>
    <dgm:cxn modelId="{4706E1E1-269D-425E-9F12-F76E8A06114A}" srcId="{FE341DB7-1D76-4093-9665-CD31712FF789}" destId="{47B06C00-62F3-4913-9BA1-4AD05736918F}" srcOrd="1" destOrd="0" parTransId="{78822FA6-EE19-4502-9F65-D50B7EC1AA0F}" sibTransId="{8B1E37EF-75E0-4B01-8D0A-6FEC99352E25}"/>
    <dgm:cxn modelId="{AC0B82F7-7B6D-4A8F-87FE-BF8C86B93351}" srcId="{FE341DB7-1D76-4093-9665-CD31712FF789}" destId="{A27C5856-B7A4-4858-9D80-C042EF883013}" srcOrd="2" destOrd="0" parTransId="{53613D79-7D94-4C6E-B7A6-740B0DBFC089}" sibTransId="{9487BB65-B7CC-41FA-A79D-F4282C821105}"/>
    <dgm:cxn modelId="{0794D6A7-05B5-4E6F-8615-67D1906C269D}" type="presParOf" srcId="{97075AA2-7C60-4458-81A0-958E41A066D6}" destId="{CBED845D-16BC-4D87-9099-D41FA2D80CE6}" srcOrd="0" destOrd="0" presId="urn:microsoft.com/office/officeart/2005/8/layout/vList2"/>
    <dgm:cxn modelId="{DD9622D1-0C25-4CB9-AA45-432AD3153AAB}" type="presParOf" srcId="{97075AA2-7C60-4458-81A0-958E41A066D6}" destId="{19152EAC-24AA-4D14-971E-E189011FC2FE}" srcOrd="1" destOrd="0" presId="urn:microsoft.com/office/officeart/2005/8/layout/vList2"/>
    <dgm:cxn modelId="{94487147-550B-45F0-A7C2-229111B6FFE9}" type="presParOf" srcId="{97075AA2-7C60-4458-81A0-958E41A066D6}" destId="{CDFE94B7-47CD-4C9A-BC43-D84BCA1E9FCA}" srcOrd="2" destOrd="0" presId="urn:microsoft.com/office/officeart/2005/8/layout/vList2"/>
    <dgm:cxn modelId="{F2BCBCF6-9F42-4350-A772-7C96AEF74470}" type="presParOf" srcId="{97075AA2-7C60-4458-81A0-958E41A066D6}" destId="{FADB160D-A3C6-4FD2-9464-47560E37E3A5}" srcOrd="3" destOrd="0" presId="urn:microsoft.com/office/officeart/2005/8/layout/vList2"/>
    <dgm:cxn modelId="{DE7A0272-B28B-49E1-B341-F47BA9C651BD}" type="presParOf" srcId="{97075AA2-7C60-4458-81A0-958E41A066D6}" destId="{18C588A5-B5B0-4C3C-A434-7990A292ECDB}" srcOrd="4" destOrd="0" presId="urn:microsoft.com/office/officeart/2005/8/layout/vList2"/>
    <dgm:cxn modelId="{4B45C8DD-25E8-492F-9A1E-087C33F094FF}" type="presParOf" srcId="{97075AA2-7C60-4458-81A0-958E41A066D6}" destId="{67AA7F93-A2FC-4D02-B8A6-34CC842A5677}" srcOrd="5" destOrd="0" presId="urn:microsoft.com/office/officeart/2005/8/layout/vList2"/>
    <dgm:cxn modelId="{4C8BE316-3CE2-45C3-BB36-9007F961F0AD}" type="presParOf" srcId="{97075AA2-7C60-4458-81A0-958E41A066D6}" destId="{FE8F9AB6-3F59-4A4E-8F3A-488FCD007450}" srcOrd="6" destOrd="0" presId="urn:microsoft.com/office/officeart/2005/8/layout/vList2"/>
    <dgm:cxn modelId="{DC525902-8861-43C2-BE56-5B6167B5E983}" type="presParOf" srcId="{97075AA2-7C60-4458-81A0-958E41A066D6}" destId="{031B4108-8D2A-498D-B185-73C37398E93E}" srcOrd="7" destOrd="0" presId="urn:microsoft.com/office/officeart/2005/8/layout/vList2"/>
    <dgm:cxn modelId="{4475E86B-8B08-4F4D-AB2E-C01343763F24}" type="presParOf" srcId="{97075AA2-7C60-4458-81A0-958E41A066D6}" destId="{7CD8370E-B612-49FA-A851-7C21BBE42D3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9656A7-A075-4006-99D6-987E364AF48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075F09E-EA0D-4235-8DEB-7CA75EE637C8}">
      <dgm:prSet/>
      <dgm:spPr/>
      <dgm:t>
        <a:bodyPr/>
        <a:lstStyle/>
        <a:p>
          <a:r>
            <a:rPr lang="en-US"/>
            <a:t>Staff need training in recording, infection control, data handling, and clinical escalation, so this is not only a technical task (NICE, 2022).</a:t>
          </a:r>
        </a:p>
      </dgm:t>
    </dgm:pt>
    <dgm:pt modelId="{A5E1AAFA-553C-43FB-B201-881ECF3ADCFD}" type="parTrans" cxnId="{86DB7CE7-0E35-4540-9404-43AB4D4C724B}">
      <dgm:prSet/>
      <dgm:spPr/>
      <dgm:t>
        <a:bodyPr/>
        <a:lstStyle/>
        <a:p>
          <a:endParaRPr lang="en-US"/>
        </a:p>
      </dgm:t>
    </dgm:pt>
    <dgm:pt modelId="{7AF2E4AA-2619-46B5-BD14-13AE9753994C}" type="sibTrans" cxnId="{86DB7CE7-0E35-4540-9404-43AB4D4C724B}">
      <dgm:prSet/>
      <dgm:spPr/>
      <dgm:t>
        <a:bodyPr/>
        <a:lstStyle/>
        <a:p>
          <a:endParaRPr lang="en-US"/>
        </a:p>
      </dgm:t>
    </dgm:pt>
    <dgm:pt modelId="{92DD9E36-AB0A-4EE2-AC03-AE816AA8791B}">
      <dgm:prSet/>
      <dgm:spPr/>
      <dgm:t>
        <a:bodyPr/>
        <a:lstStyle/>
        <a:p>
          <a:r>
            <a:rPr lang="en-US"/>
            <a:t>In the community survey, only just over half of respondents felt they had enough training and resources to use KardiaMobile well (Emmett et al., 2024).</a:t>
          </a:r>
        </a:p>
      </dgm:t>
    </dgm:pt>
    <dgm:pt modelId="{F410D1D5-C96A-43B6-B9E3-B764155F967F}" type="parTrans" cxnId="{A5768813-BB94-4689-A305-6EEE5E172D69}">
      <dgm:prSet/>
      <dgm:spPr/>
      <dgm:t>
        <a:bodyPr/>
        <a:lstStyle/>
        <a:p>
          <a:endParaRPr lang="en-US"/>
        </a:p>
      </dgm:t>
    </dgm:pt>
    <dgm:pt modelId="{48EBBDB8-629B-4798-BD4F-A220BCAF7AA9}" type="sibTrans" cxnId="{A5768813-BB94-4689-A305-6EEE5E172D69}">
      <dgm:prSet/>
      <dgm:spPr/>
      <dgm:t>
        <a:bodyPr/>
        <a:lstStyle/>
        <a:p>
          <a:endParaRPr lang="en-US"/>
        </a:p>
      </dgm:t>
    </dgm:pt>
    <dgm:pt modelId="{EF90FBDE-35C7-4837-A6FC-8A6F55121DF3}">
      <dgm:prSet/>
      <dgm:spPr/>
      <dgm:t>
        <a:bodyPr/>
        <a:lstStyle/>
        <a:p>
          <a:r>
            <a:rPr lang="en-US"/>
            <a:t>Time saved in one part of the pathway can become extra review work somewhere else, especially when readings are unclassified (NICE, 2022).</a:t>
          </a:r>
        </a:p>
      </dgm:t>
    </dgm:pt>
    <dgm:pt modelId="{24CFBCCB-8021-4642-8EED-0CFD8EDE1BDC}" type="parTrans" cxnId="{348E2D86-FBD2-4587-8D29-83D389E7748A}">
      <dgm:prSet/>
      <dgm:spPr/>
      <dgm:t>
        <a:bodyPr/>
        <a:lstStyle/>
        <a:p>
          <a:endParaRPr lang="en-US"/>
        </a:p>
      </dgm:t>
    </dgm:pt>
    <dgm:pt modelId="{CFA17091-FB30-4BEB-B01A-C3C5E035F277}" type="sibTrans" cxnId="{348E2D86-FBD2-4587-8D29-83D389E7748A}">
      <dgm:prSet/>
      <dgm:spPr/>
      <dgm:t>
        <a:bodyPr/>
        <a:lstStyle/>
        <a:p>
          <a:endParaRPr lang="en-US"/>
        </a:p>
      </dgm:t>
    </dgm:pt>
    <dgm:pt modelId="{6BEC4430-30E6-450F-B959-93EF59E06F4D}">
      <dgm:prSet/>
      <dgm:spPr/>
      <dgm:t>
        <a:bodyPr/>
        <a:lstStyle/>
        <a:p>
          <a:r>
            <a:rPr lang="en-US"/>
            <a:t>If staff trust the algorithm too much, false positives or false negatives could affect patient safety and referrals (NICE, 2022).</a:t>
          </a:r>
        </a:p>
      </dgm:t>
    </dgm:pt>
    <dgm:pt modelId="{FEF0590B-FA9A-4F7B-89D7-374832401F3A}" type="parTrans" cxnId="{5EE7C447-362C-4974-ABC7-04B0CEDF317B}">
      <dgm:prSet/>
      <dgm:spPr/>
      <dgm:t>
        <a:bodyPr/>
        <a:lstStyle/>
        <a:p>
          <a:endParaRPr lang="en-US"/>
        </a:p>
      </dgm:t>
    </dgm:pt>
    <dgm:pt modelId="{71157B48-33A8-4F39-916A-E83164A18309}" type="sibTrans" cxnId="{5EE7C447-362C-4974-ABC7-04B0CEDF317B}">
      <dgm:prSet/>
      <dgm:spPr/>
      <dgm:t>
        <a:bodyPr/>
        <a:lstStyle/>
        <a:p>
          <a:endParaRPr lang="en-US"/>
        </a:p>
      </dgm:t>
    </dgm:pt>
    <dgm:pt modelId="{5E6F5E26-8B96-4C96-BA0F-56F61D362975}">
      <dgm:prSet/>
      <dgm:spPr/>
      <dgm:t>
        <a:bodyPr/>
        <a:lstStyle/>
        <a:p>
          <a:r>
            <a:rPr lang="en-US"/>
            <a:t>A wider review found mixed evidence across mobile AF studies, so local rollout should be planned and audited carefully (Biersteker et al., 2021).</a:t>
          </a:r>
        </a:p>
      </dgm:t>
    </dgm:pt>
    <dgm:pt modelId="{6D69835B-1D8F-47A7-A08C-F62A14741985}" type="parTrans" cxnId="{A5326450-CBED-4452-B68E-755EC763208C}">
      <dgm:prSet/>
      <dgm:spPr/>
      <dgm:t>
        <a:bodyPr/>
        <a:lstStyle/>
        <a:p>
          <a:endParaRPr lang="en-US"/>
        </a:p>
      </dgm:t>
    </dgm:pt>
    <dgm:pt modelId="{7BAAF29F-9302-4CE2-A4A9-0997DEA110D9}" type="sibTrans" cxnId="{A5326450-CBED-4452-B68E-755EC763208C}">
      <dgm:prSet/>
      <dgm:spPr/>
      <dgm:t>
        <a:bodyPr/>
        <a:lstStyle/>
        <a:p>
          <a:endParaRPr lang="en-US"/>
        </a:p>
      </dgm:t>
    </dgm:pt>
    <dgm:pt modelId="{2B7E4B35-7A9E-47CF-AF3B-22A9D20FC4FD}" type="pres">
      <dgm:prSet presAssocID="{BE9656A7-A075-4006-99D6-987E364AF48F}" presName="vert0" presStyleCnt="0">
        <dgm:presLayoutVars>
          <dgm:dir/>
          <dgm:animOne val="branch"/>
          <dgm:animLvl val="lvl"/>
        </dgm:presLayoutVars>
      </dgm:prSet>
      <dgm:spPr/>
    </dgm:pt>
    <dgm:pt modelId="{76865260-AF9F-4D7E-B3F1-2AB205CCD894}" type="pres">
      <dgm:prSet presAssocID="{D075F09E-EA0D-4235-8DEB-7CA75EE637C8}" presName="thickLine" presStyleLbl="alignNode1" presStyleIdx="0" presStyleCnt="5"/>
      <dgm:spPr/>
    </dgm:pt>
    <dgm:pt modelId="{1A8620A9-CC97-4980-A3FC-DAED8AF58A35}" type="pres">
      <dgm:prSet presAssocID="{D075F09E-EA0D-4235-8DEB-7CA75EE637C8}" presName="horz1" presStyleCnt="0"/>
      <dgm:spPr/>
    </dgm:pt>
    <dgm:pt modelId="{094DC409-6C74-434D-A7CB-B65C8E9DD06D}" type="pres">
      <dgm:prSet presAssocID="{D075F09E-EA0D-4235-8DEB-7CA75EE637C8}" presName="tx1" presStyleLbl="revTx" presStyleIdx="0" presStyleCnt="5"/>
      <dgm:spPr/>
    </dgm:pt>
    <dgm:pt modelId="{9E1A131E-E862-4404-97D6-953662D82039}" type="pres">
      <dgm:prSet presAssocID="{D075F09E-EA0D-4235-8DEB-7CA75EE637C8}" presName="vert1" presStyleCnt="0"/>
      <dgm:spPr/>
    </dgm:pt>
    <dgm:pt modelId="{2F037DEF-C9EC-485E-AA15-4097B52F2448}" type="pres">
      <dgm:prSet presAssocID="{92DD9E36-AB0A-4EE2-AC03-AE816AA8791B}" presName="thickLine" presStyleLbl="alignNode1" presStyleIdx="1" presStyleCnt="5"/>
      <dgm:spPr/>
    </dgm:pt>
    <dgm:pt modelId="{24FD86CD-29DF-4422-A92E-603CE38DA593}" type="pres">
      <dgm:prSet presAssocID="{92DD9E36-AB0A-4EE2-AC03-AE816AA8791B}" presName="horz1" presStyleCnt="0"/>
      <dgm:spPr/>
    </dgm:pt>
    <dgm:pt modelId="{511F3A47-51E8-442F-AF0A-C4493F181597}" type="pres">
      <dgm:prSet presAssocID="{92DD9E36-AB0A-4EE2-AC03-AE816AA8791B}" presName="tx1" presStyleLbl="revTx" presStyleIdx="1" presStyleCnt="5"/>
      <dgm:spPr/>
    </dgm:pt>
    <dgm:pt modelId="{C1F28FA6-397F-4E7C-B330-891A9B2507E8}" type="pres">
      <dgm:prSet presAssocID="{92DD9E36-AB0A-4EE2-AC03-AE816AA8791B}" presName="vert1" presStyleCnt="0"/>
      <dgm:spPr/>
    </dgm:pt>
    <dgm:pt modelId="{E3DF61D7-5A08-499D-AEA6-6DA01D6806C0}" type="pres">
      <dgm:prSet presAssocID="{EF90FBDE-35C7-4837-A6FC-8A6F55121DF3}" presName="thickLine" presStyleLbl="alignNode1" presStyleIdx="2" presStyleCnt="5"/>
      <dgm:spPr/>
    </dgm:pt>
    <dgm:pt modelId="{DA701965-B353-4580-9AAE-BC115F44D449}" type="pres">
      <dgm:prSet presAssocID="{EF90FBDE-35C7-4837-A6FC-8A6F55121DF3}" presName="horz1" presStyleCnt="0"/>
      <dgm:spPr/>
    </dgm:pt>
    <dgm:pt modelId="{ABEA2EC2-F35F-4FC6-A281-535D785B6EFB}" type="pres">
      <dgm:prSet presAssocID="{EF90FBDE-35C7-4837-A6FC-8A6F55121DF3}" presName="tx1" presStyleLbl="revTx" presStyleIdx="2" presStyleCnt="5"/>
      <dgm:spPr/>
    </dgm:pt>
    <dgm:pt modelId="{A82599C7-201D-4BCE-BB53-B5CD22B77CE4}" type="pres">
      <dgm:prSet presAssocID="{EF90FBDE-35C7-4837-A6FC-8A6F55121DF3}" presName="vert1" presStyleCnt="0"/>
      <dgm:spPr/>
    </dgm:pt>
    <dgm:pt modelId="{02D7F8C6-63D4-4AFB-8E22-11F9349B0F99}" type="pres">
      <dgm:prSet presAssocID="{6BEC4430-30E6-450F-B959-93EF59E06F4D}" presName="thickLine" presStyleLbl="alignNode1" presStyleIdx="3" presStyleCnt="5"/>
      <dgm:spPr/>
    </dgm:pt>
    <dgm:pt modelId="{D7C32710-D442-4012-B13F-5704A7F14F3D}" type="pres">
      <dgm:prSet presAssocID="{6BEC4430-30E6-450F-B959-93EF59E06F4D}" presName="horz1" presStyleCnt="0"/>
      <dgm:spPr/>
    </dgm:pt>
    <dgm:pt modelId="{A0474BD7-AE0D-4719-AD15-5AEA3DCD7A96}" type="pres">
      <dgm:prSet presAssocID="{6BEC4430-30E6-450F-B959-93EF59E06F4D}" presName="tx1" presStyleLbl="revTx" presStyleIdx="3" presStyleCnt="5"/>
      <dgm:spPr/>
    </dgm:pt>
    <dgm:pt modelId="{523F46A2-A273-434F-887F-7712D2F3640C}" type="pres">
      <dgm:prSet presAssocID="{6BEC4430-30E6-450F-B959-93EF59E06F4D}" presName="vert1" presStyleCnt="0"/>
      <dgm:spPr/>
    </dgm:pt>
    <dgm:pt modelId="{C8A87481-0A78-4C6F-B7C1-84FC6B8CABFE}" type="pres">
      <dgm:prSet presAssocID="{5E6F5E26-8B96-4C96-BA0F-56F61D362975}" presName="thickLine" presStyleLbl="alignNode1" presStyleIdx="4" presStyleCnt="5"/>
      <dgm:spPr/>
    </dgm:pt>
    <dgm:pt modelId="{D226D6F3-4834-4392-91E6-45FBA9382E01}" type="pres">
      <dgm:prSet presAssocID="{5E6F5E26-8B96-4C96-BA0F-56F61D362975}" presName="horz1" presStyleCnt="0"/>
      <dgm:spPr/>
    </dgm:pt>
    <dgm:pt modelId="{F4E224AE-28F6-4A8B-A6F3-84A544A43134}" type="pres">
      <dgm:prSet presAssocID="{5E6F5E26-8B96-4C96-BA0F-56F61D362975}" presName="tx1" presStyleLbl="revTx" presStyleIdx="4" presStyleCnt="5"/>
      <dgm:spPr/>
    </dgm:pt>
    <dgm:pt modelId="{65A2B46E-D95A-4E92-8523-421C5B0177B4}" type="pres">
      <dgm:prSet presAssocID="{5E6F5E26-8B96-4C96-BA0F-56F61D362975}" presName="vert1" presStyleCnt="0"/>
      <dgm:spPr/>
    </dgm:pt>
  </dgm:ptLst>
  <dgm:cxnLst>
    <dgm:cxn modelId="{A5768813-BB94-4689-A305-6EEE5E172D69}" srcId="{BE9656A7-A075-4006-99D6-987E364AF48F}" destId="{92DD9E36-AB0A-4EE2-AC03-AE816AA8791B}" srcOrd="1" destOrd="0" parTransId="{F410D1D5-C96A-43B6-B9E3-B764155F967F}" sibTransId="{48EBBDB8-629B-4798-BD4F-A220BCAF7AA9}"/>
    <dgm:cxn modelId="{86820364-B285-479F-B163-530DBC44F9F8}" type="presOf" srcId="{6BEC4430-30E6-450F-B959-93EF59E06F4D}" destId="{A0474BD7-AE0D-4719-AD15-5AEA3DCD7A96}" srcOrd="0" destOrd="0" presId="urn:microsoft.com/office/officeart/2008/layout/LinedList"/>
    <dgm:cxn modelId="{5EE7C447-362C-4974-ABC7-04B0CEDF317B}" srcId="{BE9656A7-A075-4006-99D6-987E364AF48F}" destId="{6BEC4430-30E6-450F-B959-93EF59E06F4D}" srcOrd="3" destOrd="0" parTransId="{FEF0590B-FA9A-4F7B-89D7-374832401F3A}" sibTransId="{71157B48-33A8-4F39-916A-E83164A18309}"/>
    <dgm:cxn modelId="{1F068A6B-5A26-4295-A496-CE419FCD68B7}" type="presOf" srcId="{EF90FBDE-35C7-4837-A6FC-8A6F55121DF3}" destId="{ABEA2EC2-F35F-4FC6-A281-535D785B6EFB}" srcOrd="0" destOrd="0" presId="urn:microsoft.com/office/officeart/2008/layout/LinedList"/>
    <dgm:cxn modelId="{A5326450-CBED-4452-B68E-755EC763208C}" srcId="{BE9656A7-A075-4006-99D6-987E364AF48F}" destId="{5E6F5E26-8B96-4C96-BA0F-56F61D362975}" srcOrd="4" destOrd="0" parTransId="{6D69835B-1D8F-47A7-A08C-F62A14741985}" sibTransId="{7BAAF29F-9302-4CE2-A4A9-0997DEA110D9}"/>
    <dgm:cxn modelId="{348E2D86-FBD2-4587-8D29-83D389E7748A}" srcId="{BE9656A7-A075-4006-99D6-987E364AF48F}" destId="{EF90FBDE-35C7-4837-A6FC-8A6F55121DF3}" srcOrd="2" destOrd="0" parTransId="{24CFBCCB-8021-4642-8EED-0CFD8EDE1BDC}" sibTransId="{CFA17091-FB30-4BEB-B01A-C3C5E035F277}"/>
    <dgm:cxn modelId="{5808958B-A6F0-4C0F-A633-DD2525EBB5E8}" type="presOf" srcId="{BE9656A7-A075-4006-99D6-987E364AF48F}" destId="{2B7E4B35-7A9E-47CF-AF3B-22A9D20FC4FD}" srcOrd="0" destOrd="0" presId="urn:microsoft.com/office/officeart/2008/layout/LinedList"/>
    <dgm:cxn modelId="{4109528F-44C5-464E-AF25-46B3B45D1A29}" type="presOf" srcId="{92DD9E36-AB0A-4EE2-AC03-AE816AA8791B}" destId="{511F3A47-51E8-442F-AF0A-C4493F181597}" srcOrd="0" destOrd="0" presId="urn:microsoft.com/office/officeart/2008/layout/LinedList"/>
    <dgm:cxn modelId="{BE20E1B3-1A64-407C-A22A-440FE1A72B3E}" type="presOf" srcId="{5E6F5E26-8B96-4C96-BA0F-56F61D362975}" destId="{F4E224AE-28F6-4A8B-A6F3-84A544A43134}" srcOrd="0" destOrd="0" presId="urn:microsoft.com/office/officeart/2008/layout/LinedList"/>
    <dgm:cxn modelId="{B19DC8DC-73DF-4E05-938F-B06E955436C8}" type="presOf" srcId="{D075F09E-EA0D-4235-8DEB-7CA75EE637C8}" destId="{094DC409-6C74-434D-A7CB-B65C8E9DD06D}" srcOrd="0" destOrd="0" presId="urn:microsoft.com/office/officeart/2008/layout/LinedList"/>
    <dgm:cxn modelId="{86DB7CE7-0E35-4540-9404-43AB4D4C724B}" srcId="{BE9656A7-A075-4006-99D6-987E364AF48F}" destId="{D075F09E-EA0D-4235-8DEB-7CA75EE637C8}" srcOrd="0" destOrd="0" parTransId="{A5E1AAFA-553C-43FB-B201-881ECF3ADCFD}" sibTransId="{7AF2E4AA-2619-46B5-BD14-13AE9753994C}"/>
    <dgm:cxn modelId="{D355A798-2085-4F5E-B651-1C82D013FD7B}" type="presParOf" srcId="{2B7E4B35-7A9E-47CF-AF3B-22A9D20FC4FD}" destId="{76865260-AF9F-4D7E-B3F1-2AB205CCD894}" srcOrd="0" destOrd="0" presId="urn:microsoft.com/office/officeart/2008/layout/LinedList"/>
    <dgm:cxn modelId="{183D6B4B-791F-49BC-8495-6B8A736393B4}" type="presParOf" srcId="{2B7E4B35-7A9E-47CF-AF3B-22A9D20FC4FD}" destId="{1A8620A9-CC97-4980-A3FC-DAED8AF58A35}" srcOrd="1" destOrd="0" presId="urn:microsoft.com/office/officeart/2008/layout/LinedList"/>
    <dgm:cxn modelId="{E29B3D84-4E3F-4566-9C82-F18C8CB5FF70}" type="presParOf" srcId="{1A8620A9-CC97-4980-A3FC-DAED8AF58A35}" destId="{094DC409-6C74-434D-A7CB-B65C8E9DD06D}" srcOrd="0" destOrd="0" presId="urn:microsoft.com/office/officeart/2008/layout/LinedList"/>
    <dgm:cxn modelId="{9709C8A5-1FF8-4828-9072-EF81324A2519}" type="presParOf" srcId="{1A8620A9-CC97-4980-A3FC-DAED8AF58A35}" destId="{9E1A131E-E862-4404-97D6-953662D82039}" srcOrd="1" destOrd="0" presId="urn:microsoft.com/office/officeart/2008/layout/LinedList"/>
    <dgm:cxn modelId="{3536F25F-5F82-41F4-815F-4C7ECE4014A7}" type="presParOf" srcId="{2B7E4B35-7A9E-47CF-AF3B-22A9D20FC4FD}" destId="{2F037DEF-C9EC-485E-AA15-4097B52F2448}" srcOrd="2" destOrd="0" presId="urn:microsoft.com/office/officeart/2008/layout/LinedList"/>
    <dgm:cxn modelId="{D6BB84B2-6D7A-4F91-84D3-EE86C82D8D4D}" type="presParOf" srcId="{2B7E4B35-7A9E-47CF-AF3B-22A9D20FC4FD}" destId="{24FD86CD-29DF-4422-A92E-603CE38DA593}" srcOrd="3" destOrd="0" presId="urn:microsoft.com/office/officeart/2008/layout/LinedList"/>
    <dgm:cxn modelId="{6F60F2AD-8C09-40BA-BF77-7605343DD6D5}" type="presParOf" srcId="{24FD86CD-29DF-4422-A92E-603CE38DA593}" destId="{511F3A47-51E8-442F-AF0A-C4493F181597}" srcOrd="0" destOrd="0" presId="urn:microsoft.com/office/officeart/2008/layout/LinedList"/>
    <dgm:cxn modelId="{5EFDC86F-573B-42D2-9EA8-07DB5E63668F}" type="presParOf" srcId="{24FD86CD-29DF-4422-A92E-603CE38DA593}" destId="{C1F28FA6-397F-4E7C-B330-891A9B2507E8}" srcOrd="1" destOrd="0" presId="urn:microsoft.com/office/officeart/2008/layout/LinedList"/>
    <dgm:cxn modelId="{C81DC1CE-DD3D-4D62-A5C5-1215BE4CCBF8}" type="presParOf" srcId="{2B7E4B35-7A9E-47CF-AF3B-22A9D20FC4FD}" destId="{E3DF61D7-5A08-499D-AEA6-6DA01D6806C0}" srcOrd="4" destOrd="0" presId="urn:microsoft.com/office/officeart/2008/layout/LinedList"/>
    <dgm:cxn modelId="{F44B6438-5BA3-4DFB-821E-FCE2886AF096}" type="presParOf" srcId="{2B7E4B35-7A9E-47CF-AF3B-22A9D20FC4FD}" destId="{DA701965-B353-4580-9AAE-BC115F44D449}" srcOrd="5" destOrd="0" presId="urn:microsoft.com/office/officeart/2008/layout/LinedList"/>
    <dgm:cxn modelId="{FA92047D-1C59-400E-B404-BB4990BCB6D8}" type="presParOf" srcId="{DA701965-B353-4580-9AAE-BC115F44D449}" destId="{ABEA2EC2-F35F-4FC6-A281-535D785B6EFB}" srcOrd="0" destOrd="0" presId="urn:microsoft.com/office/officeart/2008/layout/LinedList"/>
    <dgm:cxn modelId="{2103405F-3A87-4C16-886B-8A4E45A74F43}" type="presParOf" srcId="{DA701965-B353-4580-9AAE-BC115F44D449}" destId="{A82599C7-201D-4BCE-BB53-B5CD22B77CE4}" srcOrd="1" destOrd="0" presId="urn:microsoft.com/office/officeart/2008/layout/LinedList"/>
    <dgm:cxn modelId="{D8624D0D-A38B-4804-86EC-ECA42D573B4D}" type="presParOf" srcId="{2B7E4B35-7A9E-47CF-AF3B-22A9D20FC4FD}" destId="{02D7F8C6-63D4-4AFB-8E22-11F9349B0F99}" srcOrd="6" destOrd="0" presId="urn:microsoft.com/office/officeart/2008/layout/LinedList"/>
    <dgm:cxn modelId="{BE6C21A2-9DCE-48DF-BDB1-4C727B5FEAC5}" type="presParOf" srcId="{2B7E4B35-7A9E-47CF-AF3B-22A9D20FC4FD}" destId="{D7C32710-D442-4012-B13F-5704A7F14F3D}" srcOrd="7" destOrd="0" presId="urn:microsoft.com/office/officeart/2008/layout/LinedList"/>
    <dgm:cxn modelId="{53BF0AB1-13B3-4B33-BE87-6F3906688B83}" type="presParOf" srcId="{D7C32710-D442-4012-B13F-5704A7F14F3D}" destId="{A0474BD7-AE0D-4719-AD15-5AEA3DCD7A96}" srcOrd="0" destOrd="0" presId="urn:microsoft.com/office/officeart/2008/layout/LinedList"/>
    <dgm:cxn modelId="{C63B068A-1468-450B-9B6A-6767A9910C6C}" type="presParOf" srcId="{D7C32710-D442-4012-B13F-5704A7F14F3D}" destId="{523F46A2-A273-434F-887F-7712D2F3640C}" srcOrd="1" destOrd="0" presId="urn:microsoft.com/office/officeart/2008/layout/LinedList"/>
    <dgm:cxn modelId="{C05C7657-2642-419F-9179-DDC88C694C7C}" type="presParOf" srcId="{2B7E4B35-7A9E-47CF-AF3B-22A9D20FC4FD}" destId="{C8A87481-0A78-4C6F-B7C1-84FC6B8CABFE}" srcOrd="8" destOrd="0" presId="urn:microsoft.com/office/officeart/2008/layout/LinedList"/>
    <dgm:cxn modelId="{049F7CC6-E5C9-4164-B2F0-001AF14FF53F}" type="presParOf" srcId="{2B7E4B35-7A9E-47CF-AF3B-22A9D20FC4FD}" destId="{D226D6F3-4834-4392-91E6-45FBA9382E01}" srcOrd="9" destOrd="0" presId="urn:microsoft.com/office/officeart/2008/layout/LinedList"/>
    <dgm:cxn modelId="{282480B2-E36D-48E3-A45B-22EB5DDCC3BD}" type="presParOf" srcId="{D226D6F3-4834-4392-91E6-45FBA9382E01}" destId="{F4E224AE-28F6-4A8B-A6F3-84A544A43134}" srcOrd="0" destOrd="0" presId="urn:microsoft.com/office/officeart/2008/layout/LinedList"/>
    <dgm:cxn modelId="{3131C298-1347-4A0F-BBE3-E542B2BF077C}" type="presParOf" srcId="{D226D6F3-4834-4392-91E6-45FBA9382E01}" destId="{65A2B46E-D95A-4E92-8523-421C5B0177B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F18BFB4-24A5-4C8B-BA39-09534D2D03E7}" type="doc">
      <dgm:prSet loTypeId="urn:microsoft.com/office/officeart/2005/8/layout/vList2" loCatId="list" qsTypeId="urn:microsoft.com/office/officeart/2005/8/quickstyle/simple1" qsCatId="simple" csTypeId="urn:microsoft.com/office/officeart/2005/8/colors/accent0_2" csCatId="mainScheme"/>
      <dgm:spPr/>
      <dgm:t>
        <a:bodyPr/>
        <a:lstStyle/>
        <a:p>
          <a:endParaRPr lang="en-US"/>
        </a:p>
      </dgm:t>
    </dgm:pt>
    <dgm:pt modelId="{78160DB0-6A66-4660-B4E9-D99F31609353}">
      <dgm:prSet/>
      <dgm:spPr/>
      <dgm:t>
        <a:bodyPr/>
        <a:lstStyle/>
        <a:p>
          <a:r>
            <a:rPr lang="en-US"/>
            <a:t>The main patient benefit is convenience because symptoms can be recorded quickly when they happen, not only in clinic time (NICE, 2022).</a:t>
          </a:r>
        </a:p>
      </dgm:t>
    </dgm:pt>
    <dgm:pt modelId="{47FA1648-5C9A-475F-BA50-3441857FD693}" type="parTrans" cxnId="{35BFA2D9-A44A-4E41-BA81-08DCBBC94D1E}">
      <dgm:prSet/>
      <dgm:spPr/>
      <dgm:t>
        <a:bodyPr/>
        <a:lstStyle/>
        <a:p>
          <a:endParaRPr lang="en-US"/>
        </a:p>
      </dgm:t>
    </dgm:pt>
    <dgm:pt modelId="{81213327-2B50-47D5-8E37-66A2F7793C0C}" type="sibTrans" cxnId="{35BFA2D9-A44A-4E41-BA81-08DCBBC94D1E}">
      <dgm:prSet/>
      <dgm:spPr/>
      <dgm:t>
        <a:bodyPr/>
        <a:lstStyle/>
        <a:p>
          <a:endParaRPr lang="en-US"/>
        </a:p>
      </dgm:t>
    </dgm:pt>
    <dgm:pt modelId="{89C282F0-1AFF-45C2-94E9-967216EAA495}">
      <dgm:prSet/>
      <dgm:spPr/>
      <dgm:t>
        <a:bodyPr/>
        <a:lstStyle/>
        <a:p>
          <a:r>
            <a:rPr lang="en-US"/>
            <a:t>Posted devices may reduce travel, waiting, and disruption for some people who would otherwise attend hospital (SHTG, 2022).</a:t>
          </a:r>
        </a:p>
      </dgm:t>
    </dgm:pt>
    <dgm:pt modelId="{780D95A9-5DE3-4DB4-954E-92E3399DCF3A}" type="parTrans" cxnId="{BCF7C39C-23DD-4976-A8FC-B1EFBE619B49}">
      <dgm:prSet/>
      <dgm:spPr/>
      <dgm:t>
        <a:bodyPr/>
        <a:lstStyle/>
        <a:p>
          <a:endParaRPr lang="en-US"/>
        </a:p>
      </dgm:t>
    </dgm:pt>
    <dgm:pt modelId="{3B5D8F62-6A61-4A65-87EC-ACAA60CBE1DD}" type="sibTrans" cxnId="{BCF7C39C-23DD-4976-A8FC-B1EFBE619B49}">
      <dgm:prSet/>
      <dgm:spPr/>
      <dgm:t>
        <a:bodyPr/>
        <a:lstStyle/>
        <a:p>
          <a:endParaRPr lang="en-US"/>
        </a:p>
      </dgm:t>
    </dgm:pt>
    <dgm:pt modelId="{D56DB5B3-8411-4216-A9CF-AE4FA6565B88}">
      <dgm:prSet/>
      <dgm:spPr/>
      <dgm:t>
        <a:bodyPr/>
        <a:lstStyle/>
        <a:p>
          <a:r>
            <a:rPr lang="en-US" dirty="0"/>
            <a:t>Community use can bring ECG recording closer to home, which can help people with mobility or access problems (Emmett et al., 2024).</a:t>
          </a:r>
        </a:p>
      </dgm:t>
    </dgm:pt>
    <dgm:pt modelId="{9B44B251-E396-401D-AAFC-29F742E4164F}" type="parTrans" cxnId="{CDFC21BD-3D09-4749-A739-235B886DE582}">
      <dgm:prSet/>
      <dgm:spPr/>
      <dgm:t>
        <a:bodyPr/>
        <a:lstStyle/>
        <a:p>
          <a:endParaRPr lang="en-US"/>
        </a:p>
      </dgm:t>
    </dgm:pt>
    <dgm:pt modelId="{24945B5F-BAD8-4E80-90E2-31CE5CB49582}" type="sibTrans" cxnId="{CDFC21BD-3D09-4749-A739-235B886DE582}">
      <dgm:prSet/>
      <dgm:spPr/>
      <dgm:t>
        <a:bodyPr/>
        <a:lstStyle/>
        <a:p>
          <a:endParaRPr lang="en-US"/>
        </a:p>
      </dgm:t>
    </dgm:pt>
    <dgm:pt modelId="{D7708DA8-B56E-4141-AB1B-63EE722AE275}">
      <dgm:prSet/>
      <dgm:spPr/>
      <dgm:t>
        <a:bodyPr/>
        <a:lstStyle/>
        <a:p>
          <a:r>
            <a:rPr lang="en-US" dirty="0"/>
            <a:t>For QT monitoring, the 6L device may feel less intrusive for some people because it needs less set up than standard ECG processes (NICE, 2022).</a:t>
          </a:r>
        </a:p>
      </dgm:t>
    </dgm:pt>
    <dgm:pt modelId="{93400883-4528-4A71-99D5-3CFA038793EE}" type="parTrans" cxnId="{7A739D3D-01BB-4C7D-B57C-0F0CF064C81B}">
      <dgm:prSet/>
      <dgm:spPr/>
      <dgm:t>
        <a:bodyPr/>
        <a:lstStyle/>
        <a:p>
          <a:endParaRPr lang="en-US"/>
        </a:p>
      </dgm:t>
    </dgm:pt>
    <dgm:pt modelId="{12C6BEC3-CF87-4DEA-AC3C-8CC00EC9460C}" type="sibTrans" cxnId="{7A739D3D-01BB-4C7D-B57C-0F0CF064C81B}">
      <dgm:prSet/>
      <dgm:spPr/>
      <dgm:t>
        <a:bodyPr/>
        <a:lstStyle/>
        <a:p>
          <a:endParaRPr lang="en-US"/>
        </a:p>
      </dgm:t>
    </dgm:pt>
    <dgm:pt modelId="{44CEDC4F-9218-415D-B787-1662BF274E92}">
      <dgm:prSet/>
      <dgm:spPr/>
      <dgm:t>
        <a:bodyPr/>
        <a:lstStyle/>
        <a:p>
          <a:r>
            <a:rPr lang="en-US" dirty="0"/>
            <a:t>Earlier detection may support earlier stroke risk assessment and treatment decisions when atrial fibrillation is confirmed (NHS England, 2020).</a:t>
          </a:r>
        </a:p>
      </dgm:t>
    </dgm:pt>
    <dgm:pt modelId="{F6B59511-E509-4951-9A98-F59764AF9003}" type="parTrans" cxnId="{3235044A-73A0-4E4B-8C4E-ED9BEF08B426}">
      <dgm:prSet/>
      <dgm:spPr/>
      <dgm:t>
        <a:bodyPr/>
        <a:lstStyle/>
        <a:p>
          <a:endParaRPr lang="en-US"/>
        </a:p>
      </dgm:t>
    </dgm:pt>
    <dgm:pt modelId="{892D2F85-CF7F-4786-B62B-B89B802EC68A}" type="sibTrans" cxnId="{3235044A-73A0-4E4B-8C4E-ED9BEF08B426}">
      <dgm:prSet/>
      <dgm:spPr/>
      <dgm:t>
        <a:bodyPr/>
        <a:lstStyle/>
        <a:p>
          <a:endParaRPr lang="en-US"/>
        </a:p>
      </dgm:t>
    </dgm:pt>
    <dgm:pt modelId="{D9935E14-6AE0-443F-8AAF-E5E45CFCA7A7}" type="pres">
      <dgm:prSet presAssocID="{EF18BFB4-24A5-4C8B-BA39-09534D2D03E7}" presName="linear" presStyleCnt="0">
        <dgm:presLayoutVars>
          <dgm:animLvl val="lvl"/>
          <dgm:resizeHandles val="exact"/>
        </dgm:presLayoutVars>
      </dgm:prSet>
      <dgm:spPr/>
    </dgm:pt>
    <dgm:pt modelId="{535B58C4-9512-4F9E-99BB-4C8D1F0E1F80}" type="pres">
      <dgm:prSet presAssocID="{78160DB0-6A66-4660-B4E9-D99F31609353}" presName="parentText" presStyleLbl="node1" presStyleIdx="0" presStyleCnt="5">
        <dgm:presLayoutVars>
          <dgm:chMax val="0"/>
          <dgm:bulletEnabled val="1"/>
        </dgm:presLayoutVars>
      </dgm:prSet>
      <dgm:spPr/>
    </dgm:pt>
    <dgm:pt modelId="{16BBEF1A-AC6F-4007-B240-8F90136BFBE9}" type="pres">
      <dgm:prSet presAssocID="{81213327-2B50-47D5-8E37-66A2F7793C0C}" presName="spacer" presStyleCnt="0"/>
      <dgm:spPr/>
    </dgm:pt>
    <dgm:pt modelId="{E3D156DA-E463-4B22-BF2D-7338F24C61DE}" type="pres">
      <dgm:prSet presAssocID="{89C282F0-1AFF-45C2-94E9-967216EAA495}" presName="parentText" presStyleLbl="node1" presStyleIdx="1" presStyleCnt="5">
        <dgm:presLayoutVars>
          <dgm:chMax val="0"/>
          <dgm:bulletEnabled val="1"/>
        </dgm:presLayoutVars>
      </dgm:prSet>
      <dgm:spPr/>
    </dgm:pt>
    <dgm:pt modelId="{B3FBBDE9-C6F6-4DE1-8B68-7E49BC93D61F}" type="pres">
      <dgm:prSet presAssocID="{3B5D8F62-6A61-4A65-87EC-ACAA60CBE1DD}" presName="spacer" presStyleCnt="0"/>
      <dgm:spPr/>
    </dgm:pt>
    <dgm:pt modelId="{5F5017FC-98E8-4C94-9E0A-99CC93B31883}" type="pres">
      <dgm:prSet presAssocID="{D56DB5B3-8411-4216-A9CF-AE4FA6565B88}" presName="parentText" presStyleLbl="node1" presStyleIdx="2" presStyleCnt="5">
        <dgm:presLayoutVars>
          <dgm:chMax val="0"/>
          <dgm:bulletEnabled val="1"/>
        </dgm:presLayoutVars>
      </dgm:prSet>
      <dgm:spPr/>
    </dgm:pt>
    <dgm:pt modelId="{AE8E9301-9E48-4E3C-9B88-0FD7D40025AB}" type="pres">
      <dgm:prSet presAssocID="{24945B5F-BAD8-4E80-90E2-31CE5CB49582}" presName="spacer" presStyleCnt="0"/>
      <dgm:spPr/>
    </dgm:pt>
    <dgm:pt modelId="{92FDE499-3C61-4BD1-B061-BC5883A265C1}" type="pres">
      <dgm:prSet presAssocID="{D7708DA8-B56E-4141-AB1B-63EE722AE275}" presName="parentText" presStyleLbl="node1" presStyleIdx="3" presStyleCnt="5">
        <dgm:presLayoutVars>
          <dgm:chMax val="0"/>
          <dgm:bulletEnabled val="1"/>
        </dgm:presLayoutVars>
      </dgm:prSet>
      <dgm:spPr/>
    </dgm:pt>
    <dgm:pt modelId="{C3853AC1-6DCB-4E9A-8FAE-2D2B051A2BD2}" type="pres">
      <dgm:prSet presAssocID="{12C6BEC3-CF87-4DEA-AC3C-8CC00EC9460C}" presName="spacer" presStyleCnt="0"/>
      <dgm:spPr/>
    </dgm:pt>
    <dgm:pt modelId="{3F04811F-D761-4167-8A0F-C3216972A237}" type="pres">
      <dgm:prSet presAssocID="{44CEDC4F-9218-415D-B787-1662BF274E92}" presName="parentText" presStyleLbl="node1" presStyleIdx="4" presStyleCnt="5">
        <dgm:presLayoutVars>
          <dgm:chMax val="0"/>
          <dgm:bulletEnabled val="1"/>
        </dgm:presLayoutVars>
      </dgm:prSet>
      <dgm:spPr/>
    </dgm:pt>
  </dgm:ptLst>
  <dgm:cxnLst>
    <dgm:cxn modelId="{5433372D-7ACD-46E6-87E2-E3B68E94F42C}" type="presOf" srcId="{44CEDC4F-9218-415D-B787-1662BF274E92}" destId="{3F04811F-D761-4167-8A0F-C3216972A237}" srcOrd="0" destOrd="0" presId="urn:microsoft.com/office/officeart/2005/8/layout/vList2"/>
    <dgm:cxn modelId="{0E6D463B-A68E-4B58-9436-2669128D2A50}" type="presOf" srcId="{78160DB0-6A66-4660-B4E9-D99F31609353}" destId="{535B58C4-9512-4F9E-99BB-4C8D1F0E1F80}" srcOrd="0" destOrd="0" presId="urn:microsoft.com/office/officeart/2005/8/layout/vList2"/>
    <dgm:cxn modelId="{7A739D3D-01BB-4C7D-B57C-0F0CF064C81B}" srcId="{EF18BFB4-24A5-4C8B-BA39-09534D2D03E7}" destId="{D7708DA8-B56E-4141-AB1B-63EE722AE275}" srcOrd="3" destOrd="0" parTransId="{93400883-4528-4A71-99D5-3CFA038793EE}" sibTransId="{12C6BEC3-CF87-4DEA-AC3C-8CC00EC9460C}"/>
    <dgm:cxn modelId="{3235044A-73A0-4E4B-8C4E-ED9BEF08B426}" srcId="{EF18BFB4-24A5-4C8B-BA39-09534D2D03E7}" destId="{44CEDC4F-9218-415D-B787-1662BF274E92}" srcOrd="4" destOrd="0" parTransId="{F6B59511-E509-4951-9A98-F59764AF9003}" sibTransId="{892D2F85-CF7F-4786-B62B-B89B802EC68A}"/>
    <dgm:cxn modelId="{14452E79-6E4D-4E00-9A53-67881363CC5A}" type="presOf" srcId="{D56DB5B3-8411-4216-A9CF-AE4FA6565B88}" destId="{5F5017FC-98E8-4C94-9E0A-99CC93B31883}" srcOrd="0" destOrd="0" presId="urn:microsoft.com/office/officeart/2005/8/layout/vList2"/>
    <dgm:cxn modelId="{349D1099-6B80-471F-AF48-EE92E811D9EE}" type="presOf" srcId="{89C282F0-1AFF-45C2-94E9-967216EAA495}" destId="{E3D156DA-E463-4B22-BF2D-7338F24C61DE}" srcOrd="0" destOrd="0" presId="urn:microsoft.com/office/officeart/2005/8/layout/vList2"/>
    <dgm:cxn modelId="{BCF7C39C-23DD-4976-A8FC-B1EFBE619B49}" srcId="{EF18BFB4-24A5-4C8B-BA39-09534D2D03E7}" destId="{89C282F0-1AFF-45C2-94E9-967216EAA495}" srcOrd="1" destOrd="0" parTransId="{780D95A9-5DE3-4DB4-954E-92E3399DCF3A}" sibTransId="{3B5D8F62-6A61-4A65-87EC-ACAA60CBE1DD}"/>
    <dgm:cxn modelId="{CDFC21BD-3D09-4749-A739-235B886DE582}" srcId="{EF18BFB4-24A5-4C8B-BA39-09534D2D03E7}" destId="{D56DB5B3-8411-4216-A9CF-AE4FA6565B88}" srcOrd="2" destOrd="0" parTransId="{9B44B251-E396-401D-AAFC-29F742E4164F}" sibTransId="{24945B5F-BAD8-4E80-90E2-31CE5CB49582}"/>
    <dgm:cxn modelId="{5D0E96D8-0BE8-44DB-8246-E73DC400797E}" type="presOf" srcId="{D7708DA8-B56E-4141-AB1B-63EE722AE275}" destId="{92FDE499-3C61-4BD1-B061-BC5883A265C1}" srcOrd="0" destOrd="0" presId="urn:microsoft.com/office/officeart/2005/8/layout/vList2"/>
    <dgm:cxn modelId="{35BFA2D9-A44A-4E41-BA81-08DCBBC94D1E}" srcId="{EF18BFB4-24A5-4C8B-BA39-09534D2D03E7}" destId="{78160DB0-6A66-4660-B4E9-D99F31609353}" srcOrd="0" destOrd="0" parTransId="{47FA1648-5C9A-475F-BA50-3441857FD693}" sibTransId="{81213327-2B50-47D5-8E37-66A2F7793C0C}"/>
    <dgm:cxn modelId="{9D7715DA-C291-4D05-A317-19ECDF65731D}" type="presOf" srcId="{EF18BFB4-24A5-4C8B-BA39-09534D2D03E7}" destId="{D9935E14-6AE0-443F-8AAF-E5E45CFCA7A7}" srcOrd="0" destOrd="0" presId="urn:microsoft.com/office/officeart/2005/8/layout/vList2"/>
    <dgm:cxn modelId="{D5637018-89A1-49C4-8955-D9E45D8FC12F}" type="presParOf" srcId="{D9935E14-6AE0-443F-8AAF-E5E45CFCA7A7}" destId="{535B58C4-9512-4F9E-99BB-4C8D1F0E1F80}" srcOrd="0" destOrd="0" presId="urn:microsoft.com/office/officeart/2005/8/layout/vList2"/>
    <dgm:cxn modelId="{32D31EA5-97F9-4A31-A0B5-044D62E18E29}" type="presParOf" srcId="{D9935E14-6AE0-443F-8AAF-E5E45CFCA7A7}" destId="{16BBEF1A-AC6F-4007-B240-8F90136BFBE9}" srcOrd="1" destOrd="0" presId="urn:microsoft.com/office/officeart/2005/8/layout/vList2"/>
    <dgm:cxn modelId="{C1CC2B89-90C8-413D-B2C7-79086F49010C}" type="presParOf" srcId="{D9935E14-6AE0-443F-8AAF-E5E45CFCA7A7}" destId="{E3D156DA-E463-4B22-BF2D-7338F24C61DE}" srcOrd="2" destOrd="0" presId="urn:microsoft.com/office/officeart/2005/8/layout/vList2"/>
    <dgm:cxn modelId="{646F9FDD-1BB2-4189-AF5E-519E2A17981E}" type="presParOf" srcId="{D9935E14-6AE0-443F-8AAF-E5E45CFCA7A7}" destId="{B3FBBDE9-C6F6-4DE1-8B68-7E49BC93D61F}" srcOrd="3" destOrd="0" presId="urn:microsoft.com/office/officeart/2005/8/layout/vList2"/>
    <dgm:cxn modelId="{229223B2-4989-4E74-BDD1-96F895AF8AF4}" type="presParOf" srcId="{D9935E14-6AE0-443F-8AAF-E5E45CFCA7A7}" destId="{5F5017FC-98E8-4C94-9E0A-99CC93B31883}" srcOrd="4" destOrd="0" presId="urn:microsoft.com/office/officeart/2005/8/layout/vList2"/>
    <dgm:cxn modelId="{B0EBB5E0-80A8-4C08-BF62-A80DA2610AD4}" type="presParOf" srcId="{D9935E14-6AE0-443F-8AAF-E5E45CFCA7A7}" destId="{AE8E9301-9E48-4E3C-9B88-0FD7D40025AB}" srcOrd="5" destOrd="0" presId="urn:microsoft.com/office/officeart/2005/8/layout/vList2"/>
    <dgm:cxn modelId="{0715F8CA-CDBC-456E-816A-327A025F2829}" type="presParOf" srcId="{D9935E14-6AE0-443F-8AAF-E5E45CFCA7A7}" destId="{92FDE499-3C61-4BD1-B061-BC5883A265C1}" srcOrd="6" destOrd="0" presId="urn:microsoft.com/office/officeart/2005/8/layout/vList2"/>
    <dgm:cxn modelId="{85BC3B76-8D4F-4302-801C-ABDE6241DFA2}" type="presParOf" srcId="{D9935E14-6AE0-443F-8AAF-E5E45CFCA7A7}" destId="{C3853AC1-6DCB-4E9A-8FAE-2D2B051A2BD2}" srcOrd="7" destOrd="0" presId="urn:microsoft.com/office/officeart/2005/8/layout/vList2"/>
    <dgm:cxn modelId="{9F674354-03BC-4204-B9E1-CF2788BE8608}" type="presParOf" srcId="{D9935E14-6AE0-443F-8AAF-E5E45CFCA7A7}" destId="{3F04811F-D761-4167-8A0F-C3216972A23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58C8C05-ACBA-4371-9293-B0AD2B85520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49E2717-6C0F-4204-8429-65B84931660A}">
      <dgm:prSet/>
      <dgm:spPr/>
      <dgm:t>
        <a:bodyPr/>
        <a:lstStyle/>
        <a:p>
          <a:r>
            <a:rPr lang="en-US"/>
            <a:t>The health benefit only becomes real when recordings are reviewed, confirmed where needed, and acted on quickly (NICE, 2022; NHS England, 2020).</a:t>
          </a:r>
        </a:p>
      </dgm:t>
    </dgm:pt>
    <dgm:pt modelId="{03DEE6CC-EC75-4016-A93E-8FFEE8EE76F1}" type="parTrans" cxnId="{3149B1F6-0B60-4FE5-9007-C17A820D4C51}">
      <dgm:prSet/>
      <dgm:spPr/>
      <dgm:t>
        <a:bodyPr/>
        <a:lstStyle/>
        <a:p>
          <a:endParaRPr lang="en-US"/>
        </a:p>
      </dgm:t>
    </dgm:pt>
    <dgm:pt modelId="{D80479C4-1A4E-441A-8D29-6C7D91EE6072}" type="sibTrans" cxnId="{3149B1F6-0B60-4FE5-9007-C17A820D4C51}">
      <dgm:prSet/>
      <dgm:spPr/>
      <dgm:t>
        <a:bodyPr/>
        <a:lstStyle/>
        <a:p>
          <a:endParaRPr lang="en-US"/>
        </a:p>
      </dgm:t>
    </dgm:pt>
    <dgm:pt modelId="{416B2340-0ED8-4AB1-BB2B-0540EEF8BD02}">
      <dgm:prSet/>
      <dgm:spPr/>
      <dgm:t>
        <a:bodyPr/>
        <a:lstStyle/>
        <a:p>
          <a:r>
            <a:rPr lang="en-US"/>
            <a:t>Repeated checking may reassure some people, but unclear results can also create worry and extra demand for reassurance (NICE, 2022).</a:t>
          </a:r>
        </a:p>
      </dgm:t>
    </dgm:pt>
    <dgm:pt modelId="{B2A2C7FE-08A0-4F6B-B386-38FB3952C3F7}" type="parTrans" cxnId="{B14590EB-3BEC-4B24-98C0-A946016D6D61}">
      <dgm:prSet/>
      <dgm:spPr/>
      <dgm:t>
        <a:bodyPr/>
        <a:lstStyle/>
        <a:p>
          <a:endParaRPr lang="en-US"/>
        </a:p>
      </dgm:t>
    </dgm:pt>
    <dgm:pt modelId="{BFED0E76-129B-45AA-B4C3-99DB39D8A254}" type="sibTrans" cxnId="{B14590EB-3BEC-4B24-98C0-A946016D6D61}">
      <dgm:prSet/>
      <dgm:spPr/>
      <dgm:t>
        <a:bodyPr/>
        <a:lstStyle/>
        <a:p>
          <a:endParaRPr lang="en-US"/>
        </a:p>
      </dgm:t>
    </dgm:pt>
    <dgm:pt modelId="{07B3F1B9-041E-4DA8-8608-647E89E2425B}">
      <dgm:prSet/>
      <dgm:spPr/>
      <dgm:t>
        <a:bodyPr/>
        <a:lstStyle/>
        <a:p>
          <a:r>
            <a:rPr lang="en-US"/>
            <a:t>Unclassified readings can lead to repeat tests and may leave people unsure about what the result really means (NICE, 2022).</a:t>
          </a:r>
        </a:p>
      </dgm:t>
    </dgm:pt>
    <dgm:pt modelId="{F7EA9670-5570-47CF-997C-DC68D672F5E3}" type="parTrans" cxnId="{C6B0F1C3-1056-43EE-894A-47D9C0565149}">
      <dgm:prSet/>
      <dgm:spPr/>
      <dgm:t>
        <a:bodyPr/>
        <a:lstStyle/>
        <a:p>
          <a:endParaRPr lang="en-US"/>
        </a:p>
      </dgm:t>
    </dgm:pt>
    <dgm:pt modelId="{7976069A-70BC-4251-9AA9-A924C75C4684}" type="sibTrans" cxnId="{C6B0F1C3-1056-43EE-894A-47D9C0565149}">
      <dgm:prSet/>
      <dgm:spPr/>
      <dgm:t>
        <a:bodyPr/>
        <a:lstStyle/>
        <a:p>
          <a:endParaRPr lang="en-US"/>
        </a:p>
      </dgm:t>
    </dgm:pt>
    <dgm:pt modelId="{6D613838-65EE-4312-B9C8-6B96FB566502}">
      <dgm:prSet/>
      <dgm:spPr/>
      <dgm:t>
        <a:bodyPr/>
        <a:lstStyle/>
        <a:p>
          <a:r>
            <a:rPr lang="en-US" dirty="0"/>
            <a:t>Care home and outpatient evidence shows mobile ECG use is possible, but older adults and routine clinics need clear communication and follow up (Savickas et al., 2023; Mittal et al., 2024).</a:t>
          </a:r>
        </a:p>
      </dgm:t>
    </dgm:pt>
    <dgm:pt modelId="{CF051771-1A41-4F0E-B50C-3C33F6D2E178}" type="parTrans" cxnId="{9012F72F-77D0-4003-8F6C-96BF80348591}">
      <dgm:prSet/>
      <dgm:spPr/>
      <dgm:t>
        <a:bodyPr/>
        <a:lstStyle/>
        <a:p>
          <a:endParaRPr lang="en-US"/>
        </a:p>
      </dgm:t>
    </dgm:pt>
    <dgm:pt modelId="{0961D3BC-41BE-4A58-B694-075C11860A85}" type="sibTrans" cxnId="{9012F72F-77D0-4003-8F6C-96BF80348591}">
      <dgm:prSet/>
      <dgm:spPr/>
      <dgm:t>
        <a:bodyPr/>
        <a:lstStyle/>
        <a:p>
          <a:endParaRPr lang="en-US"/>
        </a:p>
      </dgm:t>
    </dgm:pt>
    <dgm:pt modelId="{4FE1B8DD-FE38-4E86-8DEE-61A22F20663B}">
      <dgm:prSet/>
      <dgm:spPr/>
      <dgm:t>
        <a:bodyPr/>
        <a:lstStyle/>
        <a:p>
          <a:r>
            <a:rPr lang="en-US"/>
            <a:t>The evidence base is still mixed overall, so benefits should not be exaggerated beyond what the studies really show (Biersteker et al., 2021).</a:t>
          </a:r>
        </a:p>
      </dgm:t>
    </dgm:pt>
    <dgm:pt modelId="{9BB7EE92-B770-496E-A0FC-79F23E16433B}" type="parTrans" cxnId="{94723E1B-6E09-4980-B7C0-C6C604C606D1}">
      <dgm:prSet/>
      <dgm:spPr/>
      <dgm:t>
        <a:bodyPr/>
        <a:lstStyle/>
        <a:p>
          <a:endParaRPr lang="en-US"/>
        </a:p>
      </dgm:t>
    </dgm:pt>
    <dgm:pt modelId="{E8B6E5A9-28AC-49AB-A979-E08C2B97A2C3}" type="sibTrans" cxnId="{94723E1B-6E09-4980-B7C0-C6C604C606D1}">
      <dgm:prSet/>
      <dgm:spPr/>
      <dgm:t>
        <a:bodyPr/>
        <a:lstStyle/>
        <a:p>
          <a:endParaRPr lang="en-US"/>
        </a:p>
      </dgm:t>
    </dgm:pt>
    <dgm:pt modelId="{6E49A6A8-A019-44A5-AB83-2371BF4BB9D5}" type="pres">
      <dgm:prSet presAssocID="{758C8C05-ACBA-4371-9293-B0AD2B855207}" presName="vert0" presStyleCnt="0">
        <dgm:presLayoutVars>
          <dgm:dir/>
          <dgm:animOne val="branch"/>
          <dgm:animLvl val="lvl"/>
        </dgm:presLayoutVars>
      </dgm:prSet>
      <dgm:spPr/>
    </dgm:pt>
    <dgm:pt modelId="{DE816F8C-DF13-4155-862F-4C148B76803D}" type="pres">
      <dgm:prSet presAssocID="{D49E2717-6C0F-4204-8429-65B84931660A}" presName="thickLine" presStyleLbl="alignNode1" presStyleIdx="0" presStyleCnt="5"/>
      <dgm:spPr/>
    </dgm:pt>
    <dgm:pt modelId="{CDC2E38C-B0C2-44FB-850D-5B8B65B9BAB4}" type="pres">
      <dgm:prSet presAssocID="{D49E2717-6C0F-4204-8429-65B84931660A}" presName="horz1" presStyleCnt="0"/>
      <dgm:spPr/>
    </dgm:pt>
    <dgm:pt modelId="{5D63532D-336D-44E7-88DC-560034674452}" type="pres">
      <dgm:prSet presAssocID="{D49E2717-6C0F-4204-8429-65B84931660A}" presName="tx1" presStyleLbl="revTx" presStyleIdx="0" presStyleCnt="5"/>
      <dgm:spPr/>
    </dgm:pt>
    <dgm:pt modelId="{211DF3B2-FD5E-4FD1-AEAE-3D276537B312}" type="pres">
      <dgm:prSet presAssocID="{D49E2717-6C0F-4204-8429-65B84931660A}" presName="vert1" presStyleCnt="0"/>
      <dgm:spPr/>
    </dgm:pt>
    <dgm:pt modelId="{C71AD988-E0AD-4683-88A1-0D7BABE900A7}" type="pres">
      <dgm:prSet presAssocID="{416B2340-0ED8-4AB1-BB2B-0540EEF8BD02}" presName="thickLine" presStyleLbl="alignNode1" presStyleIdx="1" presStyleCnt="5"/>
      <dgm:spPr/>
    </dgm:pt>
    <dgm:pt modelId="{019CBD16-7BD0-4E41-BA3C-20F01525406E}" type="pres">
      <dgm:prSet presAssocID="{416B2340-0ED8-4AB1-BB2B-0540EEF8BD02}" presName="horz1" presStyleCnt="0"/>
      <dgm:spPr/>
    </dgm:pt>
    <dgm:pt modelId="{559FF809-872C-413F-BBF6-4E171820F6DC}" type="pres">
      <dgm:prSet presAssocID="{416B2340-0ED8-4AB1-BB2B-0540EEF8BD02}" presName="tx1" presStyleLbl="revTx" presStyleIdx="1" presStyleCnt="5"/>
      <dgm:spPr/>
    </dgm:pt>
    <dgm:pt modelId="{80C08D72-4A6F-4B07-909D-DBC7472F1F05}" type="pres">
      <dgm:prSet presAssocID="{416B2340-0ED8-4AB1-BB2B-0540EEF8BD02}" presName="vert1" presStyleCnt="0"/>
      <dgm:spPr/>
    </dgm:pt>
    <dgm:pt modelId="{8B8FCFC4-3588-4845-9D94-54797F193F77}" type="pres">
      <dgm:prSet presAssocID="{07B3F1B9-041E-4DA8-8608-647E89E2425B}" presName="thickLine" presStyleLbl="alignNode1" presStyleIdx="2" presStyleCnt="5"/>
      <dgm:spPr/>
    </dgm:pt>
    <dgm:pt modelId="{2A2CB73D-841A-4CBD-B6D4-6EEC3BAD2745}" type="pres">
      <dgm:prSet presAssocID="{07B3F1B9-041E-4DA8-8608-647E89E2425B}" presName="horz1" presStyleCnt="0"/>
      <dgm:spPr/>
    </dgm:pt>
    <dgm:pt modelId="{0F4C957C-C7C6-4FD8-9707-E7DD833F9F33}" type="pres">
      <dgm:prSet presAssocID="{07B3F1B9-041E-4DA8-8608-647E89E2425B}" presName="tx1" presStyleLbl="revTx" presStyleIdx="2" presStyleCnt="5"/>
      <dgm:spPr/>
    </dgm:pt>
    <dgm:pt modelId="{39F44AD9-3D59-4996-AEF1-CA1F4B2450DE}" type="pres">
      <dgm:prSet presAssocID="{07B3F1B9-041E-4DA8-8608-647E89E2425B}" presName="vert1" presStyleCnt="0"/>
      <dgm:spPr/>
    </dgm:pt>
    <dgm:pt modelId="{F85F0E24-FDD7-4582-884B-D4472EA2B1AA}" type="pres">
      <dgm:prSet presAssocID="{6D613838-65EE-4312-B9C8-6B96FB566502}" presName="thickLine" presStyleLbl="alignNode1" presStyleIdx="3" presStyleCnt="5"/>
      <dgm:spPr/>
    </dgm:pt>
    <dgm:pt modelId="{C05D0C29-2596-4D02-9BE1-CF220DDB010F}" type="pres">
      <dgm:prSet presAssocID="{6D613838-65EE-4312-B9C8-6B96FB566502}" presName="horz1" presStyleCnt="0"/>
      <dgm:spPr/>
    </dgm:pt>
    <dgm:pt modelId="{0C861257-7B5E-4DD0-BC30-4C736CCCBB8D}" type="pres">
      <dgm:prSet presAssocID="{6D613838-65EE-4312-B9C8-6B96FB566502}" presName="tx1" presStyleLbl="revTx" presStyleIdx="3" presStyleCnt="5"/>
      <dgm:spPr/>
    </dgm:pt>
    <dgm:pt modelId="{82B9D3F8-7C1D-4596-A04C-A3F8A68FF21A}" type="pres">
      <dgm:prSet presAssocID="{6D613838-65EE-4312-B9C8-6B96FB566502}" presName="vert1" presStyleCnt="0"/>
      <dgm:spPr/>
    </dgm:pt>
    <dgm:pt modelId="{7D50CE36-9D41-44D7-A0DE-98C84D4DBF16}" type="pres">
      <dgm:prSet presAssocID="{4FE1B8DD-FE38-4E86-8DEE-61A22F20663B}" presName="thickLine" presStyleLbl="alignNode1" presStyleIdx="4" presStyleCnt="5"/>
      <dgm:spPr/>
    </dgm:pt>
    <dgm:pt modelId="{968288E8-CD81-4E0C-9FAF-ACF642AA8869}" type="pres">
      <dgm:prSet presAssocID="{4FE1B8DD-FE38-4E86-8DEE-61A22F20663B}" presName="horz1" presStyleCnt="0"/>
      <dgm:spPr/>
    </dgm:pt>
    <dgm:pt modelId="{E4C122AF-1250-4473-87BA-0072B2C6A8B1}" type="pres">
      <dgm:prSet presAssocID="{4FE1B8DD-FE38-4E86-8DEE-61A22F20663B}" presName="tx1" presStyleLbl="revTx" presStyleIdx="4" presStyleCnt="5"/>
      <dgm:spPr/>
    </dgm:pt>
    <dgm:pt modelId="{BC7E0086-B221-4189-A290-421DE9610096}" type="pres">
      <dgm:prSet presAssocID="{4FE1B8DD-FE38-4E86-8DEE-61A22F20663B}" presName="vert1" presStyleCnt="0"/>
      <dgm:spPr/>
    </dgm:pt>
  </dgm:ptLst>
  <dgm:cxnLst>
    <dgm:cxn modelId="{94723E1B-6E09-4980-B7C0-C6C604C606D1}" srcId="{758C8C05-ACBA-4371-9293-B0AD2B855207}" destId="{4FE1B8DD-FE38-4E86-8DEE-61A22F20663B}" srcOrd="4" destOrd="0" parTransId="{9BB7EE92-B770-496E-A0FC-79F23E16433B}" sibTransId="{E8B6E5A9-28AC-49AB-A979-E08C2B97A2C3}"/>
    <dgm:cxn modelId="{0B5AD225-7130-440F-96B4-B9FB17C95306}" type="presOf" srcId="{6D613838-65EE-4312-B9C8-6B96FB566502}" destId="{0C861257-7B5E-4DD0-BC30-4C736CCCBB8D}" srcOrd="0" destOrd="0" presId="urn:microsoft.com/office/officeart/2008/layout/LinedList"/>
    <dgm:cxn modelId="{9012F72F-77D0-4003-8F6C-96BF80348591}" srcId="{758C8C05-ACBA-4371-9293-B0AD2B855207}" destId="{6D613838-65EE-4312-B9C8-6B96FB566502}" srcOrd="3" destOrd="0" parTransId="{CF051771-1A41-4F0E-B50C-3C33F6D2E178}" sibTransId="{0961D3BC-41BE-4A58-B694-075C11860A85}"/>
    <dgm:cxn modelId="{BFA9C189-546E-4E3D-9B08-151937B8C75F}" type="presOf" srcId="{07B3F1B9-041E-4DA8-8608-647E89E2425B}" destId="{0F4C957C-C7C6-4FD8-9707-E7DD833F9F33}" srcOrd="0" destOrd="0" presId="urn:microsoft.com/office/officeart/2008/layout/LinedList"/>
    <dgm:cxn modelId="{E5C752AB-A214-4264-B37C-D0C1167C48F1}" type="presOf" srcId="{416B2340-0ED8-4AB1-BB2B-0540EEF8BD02}" destId="{559FF809-872C-413F-BBF6-4E171820F6DC}" srcOrd="0" destOrd="0" presId="urn:microsoft.com/office/officeart/2008/layout/LinedList"/>
    <dgm:cxn modelId="{E01481AD-48F5-4A9C-BD23-04A20DAB81B0}" type="presOf" srcId="{D49E2717-6C0F-4204-8429-65B84931660A}" destId="{5D63532D-336D-44E7-88DC-560034674452}" srcOrd="0" destOrd="0" presId="urn:microsoft.com/office/officeart/2008/layout/LinedList"/>
    <dgm:cxn modelId="{529429C0-C27A-447D-B033-CA8C0A7FEA0C}" type="presOf" srcId="{4FE1B8DD-FE38-4E86-8DEE-61A22F20663B}" destId="{E4C122AF-1250-4473-87BA-0072B2C6A8B1}" srcOrd="0" destOrd="0" presId="urn:microsoft.com/office/officeart/2008/layout/LinedList"/>
    <dgm:cxn modelId="{C6B0F1C3-1056-43EE-894A-47D9C0565149}" srcId="{758C8C05-ACBA-4371-9293-B0AD2B855207}" destId="{07B3F1B9-041E-4DA8-8608-647E89E2425B}" srcOrd="2" destOrd="0" parTransId="{F7EA9670-5570-47CF-997C-DC68D672F5E3}" sibTransId="{7976069A-70BC-4251-9AA9-A924C75C4684}"/>
    <dgm:cxn modelId="{B14590EB-3BEC-4B24-98C0-A946016D6D61}" srcId="{758C8C05-ACBA-4371-9293-B0AD2B855207}" destId="{416B2340-0ED8-4AB1-BB2B-0540EEF8BD02}" srcOrd="1" destOrd="0" parTransId="{B2A2C7FE-08A0-4F6B-B386-38FB3952C3F7}" sibTransId="{BFED0E76-129B-45AA-B4C3-99DB39D8A254}"/>
    <dgm:cxn modelId="{39BB3FED-3DA9-45FF-A42B-B96BA0BECCC4}" type="presOf" srcId="{758C8C05-ACBA-4371-9293-B0AD2B855207}" destId="{6E49A6A8-A019-44A5-AB83-2371BF4BB9D5}" srcOrd="0" destOrd="0" presId="urn:microsoft.com/office/officeart/2008/layout/LinedList"/>
    <dgm:cxn modelId="{3149B1F6-0B60-4FE5-9007-C17A820D4C51}" srcId="{758C8C05-ACBA-4371-9293-B0AD2B855207}" destId="{D49E2717-6C0F-4204-8429-65B84931660A}" srcOrd="0" destOrd="0" parTransId="{03DEE6CC-EC75-4016-A93E-8FFEE8EE76F1}" sibTransId="{D80479C4-1A4E-441A-8D29-6C7D91EE6072}"/>
    <dgm:cxn modelId="{1145A73A-4D71-4B83-8EA7-3389A90C9C51}" type="presParOf" srcId="{6E49A6A8-A019-44A5-AB83-2371BF4BB9D5}" destId="{DE816F8C-DF13-4155-862F-4C148B76803D}" srcOrd="0" destOrd="0" presId="urn:microsoft.com/office/officeart/2008/layout/LinedList"/>
    <dgm:cxn modelId="{2C9F0852-2807-404E-BC8D-0A904EB04A38}" type="presParOf" srcId="{6E49A6A8-A019-44A5-AB83-2371BF4BB9D5}" destId="{CDC2E38C-B0C2-44FB-850D-5B8B65B9BAB4}" srcOrd="1" destOrd="0" presId="urn:microsoft.com/office/officeart/2008/layout/LinedList"/>
    <dgm:cxn modelId="{26A4E85B-D759-47EB-80C9-768B188598DA}" type="presParOf" srcId="{CDC2E38C-B0C2-44FB-850D-5B8B65B9BAB4}" destId="{5D63532D-336D-44E7-88DC-560034674452}" srcOrd="0" destOrd="0" presId="urn:microsoft.com/office/officeart/2008/layout/LinedList"/>
    <dgm:cxn modelId="{92CB5BB1-F7B2-4AD0-A1E6-827485CE50F5}" type="presParOf" srcId="{CDC2E38C-B0C2-44FB-850D-5B8B65B9BAB4}" destId="{211DF3B2-FD5E-4FD1-AEAE-3D276537B312}" srcOrd="1" destOrd="0" presId="urn:microsoft.com/office/officeart/2008/layout/LinedList"/>
    <dgm:cxn modelId="{A8890186-A0BC-4EFA-86CA-12E527E52FE5}" type="presParOf" srcId="{6E49A6A8-A019-44A5-AB83-2371BF4BB9D5}" destId="{C71AD988-E0AD-4683-88A1-0D7BABE900A7}" srcOrd="2" destOrd="0" presId="urn:microsoft.com/office/officeart/2008/layout/LinedList"/>
    <dgm:cxn modelId="{511FD328-0570-4F20-A074-666E24924A18}" type="presParOf" srcId="{6E49A6A8-A019-44A5-AB83-2371BF4BB9D5}" destId="{019CBD16-7BD0-4E41-BA3C-20F01525406E}" srcOrd="3" destOrd="0" presId="urn:microsoft.com/office/officeart/2008/layout/LinedList"/>
    <dgm:cxn modelId="{C8F0ECFE-FDF2-4534-B230-77C38E9FE64A}" type="presParOf" srcId="{019CBD16-7BD0-4E41-BA3C-20F01525406E}" destId="{559FF809-872C-413F-BBF6-4E171820F6DC}" srcOrd="0" destOrd="0" presId="urn:microsoft.com/office/officeart/2008/layout/LinedList"/>
    <dgm:cxn modelId="{51CE6046-989B-4480-8CA5-11A040319504}" type="presParOf" srcId="{019CBD16-7BD0-4E41-BA3C-20F01525406E}" destId="{80C08D72-4A6F-4B07-909D-DBC7472F1F05}" srcOrd="1" destOrd="0" presId="urn:microsoft.com/office/officeart/2008/layout/LinedList"/>
    <dgm:cxn modelId="{AA515FE0-ED56-49C5-BB3A-3FFEA6786462}" type="presParOf" srcId="{6E49A6A8-A019-44A5-AB83-2371BF4BB9D5}" destId="{8B8FCFC4-3588-4845-9D94-54797F193F77}" srcOrd="4" destOrd="0" presId="urn:microsoft.com/office/officeart/2008/layout/LinedList"/>
    <dgm:cxn modelId="{C62B5D9A-1FA2-4034-83FD-29926E10C3DF}" type="presParOf" srcId="{6E49A6A8-A019-44A5-AB83-2371BF4BB9D5}" destId="{2A2CB73D-841A-4CBD-B6D4-6EEC3BAD2745}" srcOrd="5" destOrd="0" presId="urn:microsoft.com/office/officeart/2008/layout/LinedList"/>
    <dgm:cxn modelId="{346FD1EE-590C-43F7-AA33-BDCA634830C7}" type="presParOf" srcId="{2A2CB73D-841A-4CBD-B6D4-6EEC3BAD2745}" destId="{0F4C957C-C7C6-4FD8-9707-E7DD833F9F33}" srcOrd="0" destOrd="0" presId="urn:microsoft.com/office/officeart/2008/layout/LinedList"/>
    <dgm:cxn modelId="{A961FB91-0547-4638-92FF-27ECD1DD1409}" type="presParOf" srcId="{2A2CB73D-841A-4CBD-B6D4-6EEC3BAD2745}" destId="{39F44AD9-3D59-4996-AEF1-CA1F4B2450DE}" srcOrd="1" destOrd="0" presId="urn:microsoft.com/office/officeart/2008/layout/LinedList"/>
    <dgm:cxn modelId="{4FD8DC13-50EA-49D9-A9BC-5CCBD690A1AC}" type="presParOf" srcId="{6E49A6A8-A019-44A5-AB83-2371BF4BB9D5}" destId="{F85F0E24-FDD7-4582-884B-D4472EA2B1AA}" srcOrd="6" destOrd="0" presId="urn:microsoft.com/office/officeart/2008/layout/LinedList"/>
    <dgm:cxn modelId="{BB50A894-9A95-461A-B344-9EE35B286B22}" type="presParOf" srcId="{6E49A6A8-A019-44A5-AB83-2371BF4BB9D5}" destId="{C05D0C29-2596-4D02-9BE1-CF220DDB010F}" srcOrd="7" destOrd="0" presId="urn:microsoft.com/office/officeart/2008/layout/LinedList"/>
    <dgm:cxn modelId="{3ED86E38-38FF-4568-899D-5DB8602590BC}" type="presParOf" srcId="{C05D0C29-2596-4D02-9BE1-CF220DDB010F}" destId="{0C861257-7B5E-4DD0-BC30-4C736CCCBB8D}" srcOrd="0" destOrd="0" presId="urn:microsoft.com/office/officeart/2008/layout/LinedList"/>
    <dgm:cxn modelId="{0329F728-7CAA-4D06-87F4-CCF24196DC98}" type="presParOf" srcId="{C05D0C29-2596-4D02-9BE1-CF220DDB010F}" destId="{82B9D3F8-7C1D-4596-A04C-A3F8A68FF21A}" srcOrd="1" destOrd="0" presId="urn:microsoft.com/office/officeart/2008/layout/LinedList"/>
    <dgm:cxn modelId="{70FFE340-943B-4347-B8DC-1E16D5A5AFC5}" type="presParOf" srcId="{6E49A6A8-A019-44A5-AB83-2371BF4BB9D5}" destId="{7D50CE36-9D41-44D7-A0DE-98C84D4DBF16}" srcOrd="8" destOrd="0" presId="urn:microsoft.com/office/officeart/2008/layout/LinedList"/>
    <dgm:cxn modelId="{9285858B-B271-41A4-ADF4-E606EAD487B0}" type="presParOf" srcId="{6E49A6A8-A019-44A5-AB83-2371BF4BB9D5}" destId="{968288E8-CD81-4E0C-9FAF-ACF642AA8869}" srcOrd="9" destOrd="0" presId="urn:microsoft.com/office/officeart/2008/layout/LinedList"/>
    <dgm:cxn modelId="{D1AFE07C-ED4E-4BAD-8A20-24A00557844F}" type="presParOf" srcId="{968288E8-CD81-4E0C-9FAF-ACF642AA8869}" destId="{E4C122AF-1250-4473-87BA-0072B2C6A8B1}" srcOrd="0" destOrd="0" presId="urn:microsoft.com/office/officeart/2008/layout/LinedList"/>
    <dgm:cxn modelId="{139998AC-C73D-4B0E-B177-20562EE3E436}" type="presParOf" srcId="{968288E8-CD81-4E0C-9FAF-ACF642AA8869}" destId="{BC7E0086-B221-4189-A290-421DE961009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EF4AD85-7B1B-456D-8E8B-4BB23159567C}" type="doc">
      <dgm:prSet loTypeId="urn:microsoft.com/office/officeart/2005/8/layout/vList2" loCatId="list" qsTypeId="urn:microsoft.com/office/officeart/2005/8/quickstyle/simple1" qsCatId="simple" csTypeId="urn:microsoft.com/office/officeart/2005/8/colors/accent0_2" csCatId="mainScheme"/>
      <dgm:spPr/>
      <dgm:t>
        <a:bodyPr/>
        <a:lstStyle/>
        <a:p>
          <a:endParaRPr lang="en-US"/>
        </a:p>
      </dgm:t>
    </dgm:pt>
    <dgm:pt modelId="{0B52B816-414C-48E8-BB2A-4DF8CD15B14B}">
      <dgm:prSet/>
      <dgm:spPr/>
      <dgm:t>
        <a:bodyPr/>
        <a:lstStyle/>
        <a:p>
          <a:r>
            <a:rPr lang="en-US"/>
            <a:t>A key strength is better access to rhythm recording in homes, primary care, and community settings (SHTG, 2022; Emmett et al., 2024).</a:t>
          </a:r>
        </a:p>
      </dgm:t>
    </dgm:pt>
    <dgm:pt modelId="{88BDB2C2-4A02-45AA-9527-355BF7D658DE}" type="parTrans" cxnId="{AA67537E-5070-4072-8A84-339A6F3D2C0E}">
      <dgm:prSet/>
      <dgm:spPr/>
      <dgm:t>
        <a:bodyPr/>
        <a:lstStyle/>
        <a:p>
          <a:endParaRPr lang="en-US"/>
        </a:p>
      </dgm:t>
    </dgm:pt>
    <dgm:pt modelId="{62E1A627-A74E-4A35-8562-C72A5DB023A1}" type="sibTrans" cxnId="{AA67537E-5070-4072-8A84-339A6F3D2C0E}">
      <dgm:prSet/>
      <dgm:spPr/>
      <dgm:t>
        <a:bodyPr/>
        <a:lstStyle/>
        <a:p>
          <a:endParaRPr lang="en-US"/>
        </a:p>
      </dgm:t>
    </dgm:pt>
    <dgm:pt modelId="{50365F3F-95E6-4091-89D2-68C42C1F9CE6}">
      <dgm:prSet/>
      <dgm:spPr/>
      <dgm:t>
        <a:bodyPr/>
        <a:lstStyle/>
        <a:p>
          <a:r>
            <a:rPr lang="en-US"/>
            <a:t>A main weakness is that the device still depends on training, interpretation, and follow up, so it does not solve the whole pathway alone (NICE, 2022).</a:t>
          </a:r>
        </a:p>
      </dgm:t>
    </dgm:pt>
    <dgm:pt modelId="{D3D53B8C-1B2E-45A4-BD51-EB7F182828E9}" type="parTrans" cxnId="{79823E14-E3BA-47C7-8EF3-665E244A1A62}">
      <dgm:prSet/>
      <dgm:spPr/>
      <dgm:t>
        <a:bodyPr/>
        <a:lstStyle/>
        <a:p>
          <a:endParaRPr lang="en-US"/>
        </a:p>
      </dgm:t>
    </dgm:pt>
    <dgm:pt modelId="{354E304B-7AB3-4B62-ACBA-90E340E95534}" type="sibTrans" cxnId="{79823E14-E3BA-47C7-8EF3-665E244A1A62}">
      <dgm:prSet/>
      <dgm:spPr/>
      <dgm:t>
        <a:bodyPr/>
        <a:lstStyle/>
        <a:p>
          <a:endParaRPr lang="en-US"/>
        </a:p>
      </dgm:t>
    </dgm:pt>
    <dgm:pt modelId="{14AB9EF0-0837-4544-BDF5-E161E090877C}">
      <dgm:prSet/>
      <dgm:spPr/>
      <dgm:t>
        <a:bodyPr/>
        <a:lstStyle/>
        <a:p>
          <a:r>
            <a:rPr lang="en-US"/>
            <a:t>An opportunity is wider use in community pathways and new models of care that bring monitoring closer to everyday life (Bray et al., 2021).</a:t>
          </a:r>
        </a:p>
      </dgm:t>
    </dgm:pt>
    <dgm:pt modelId="{C67758C2-D422-46B2-A483-3CA10758438F}" type="parTrans" cxnId="{B0733CC1-D98C-403B-9D54-F633976D6D64}">
      <dgm:prSet/>
      <dgm:spPr/>
      <dgm:t>
        <a:bodyPr/>
        <a:lstStyle/>
        <a:p>
          <a:endParaRPr lang="en-US"/>
        </a:p>
      </dgm:t>
    </dgm:pt>
    <dgm:pt modelId="{0A2B3D84-B345-43D2-A986-2E56477DF4D5}" type="sibTrans" cxnId="{B0733CC1-D98C-403B-9D54-F633976D6D64}">
      <dgm:prSet/>
      <dgm:spPr/>
      <dgm:t>
        <a:bodyPr/>
        <a:lstStyle/>
        <a:p>
          <a:endParaRPr lang="en-US"/>
        </a:p>
      </dgm:t>
    </dgm:pt>
    <dgm:pt modelId="{A581FB69-2063-4D71-98EE-333BBD8C6585}">
      <dgm:prSet/>
      <dgm:spPr/>
      <dgm:t>
        <a:bodyPr/>
        <a:lstStyle/>
        <a:p>
          <a:r>
            <a:rPr lang="en-US"/>
            <a:t>A major threat is inequality because smartphone use, digital confidence, and sensory or cognitive barriers can exclude some people (SHTG, 2022).</a:t>
          </a:r>
        </a:p>
      </dgm:t>
    </dgm:pt>
    <dgm:pt modelId="{567BAB42-693A-45C2-B3D3-999E8F9D017C}" type="parTrans" cxnId="{877CCA07-1C0A-4FE7-960A-0582F1F9CB80}">
      <dgm:prSet/>
      <dgm:spPr/>
      <dgm:t>
        <a:bodyPr/>
        <a:lstStyle/>
        <a:p>
          <a:endParaRPr lang="en-US"/>
        </a:p>
      </dgm:t>
    </dgm:pt>
    <dgm:pt modelId="{87437F14-019A-4DBA-B0B8-0D274968D720}" type="sibTrans" cxnId="{877CCA07-1C0A-4FE7-960A-0582F1F9CB80}">
      <dgm:prSet/>
      <dgm:spPr/>
      <dgm:t>
        <a:bodyPr/>
        <a:lstStyle/>
        <a:p>
          <a:endParaRPr lang="en-US"/>
        </a:p>
      </dgm:t>
    </dgm:pt>
    <dgm:pt modelId="{B7ACBF93-EEF8-4133-AEFB-874E7A621551}">
      <dgm:prSet/>
      <dgm:spPr/>
      <dgm:t>
        <a:bodyPr/>
        <a:lstStyle/>
        <a:p>
          <a:r>
            <a:rPr lang="en-US"/>
            <a:t>Governance is also a threat and a response issue, because DTAC checks, data protection duties, and poor record integration can affect trust and everyday use (NICE, 2022; NICE, 2023).</a:t>
          </a:r>
        </a:p>
      </dgm:t>
    </dgm:pt>
    <dgm:pt modelId="{1F70A58A-82DD-40C8-BD9A-173E3BFA5F26}" type="parTrans" cxnId="{E521D4CB-40CE-4CFA-8796-EEAE5910BF45}">
      <dgm:prSet/>
      <dgm:spPr/>
      <dgm:t>
        <a:bodyPr/>
        <a:lstStyle/>
        <a:p>
          <a:endParaRPr lang="en-US"/>
        </a:p>
      </dgm:t>
    </dgm:pt>
    <dgm:pt modelId="{E89A8DAE-18CB-4F25-975D-2FBC33FC8E8E}" type="sibTrans" cxnId="{E521D4CB-40CE-4CFA-8796-EEAE5910BF45}">
      <dgm:prSet/>
      <dgm:spPr/>
      <dgm:t>
        <a:bodyPr/>
        <a:lstStyle/>
        <a:p>
          <a:endParaRPr lang="en-US"/>
        </a:p>
      </dgm:t>
    </dgm:pt>
    <dgm:pt modelId="{73F8EA67-4F1D-4842-852A-9520B24EE5E1}" type="pres">
      <dgm:prSet presAssocID="{4EF4AD85-7B1B-456D-8E8B-4BB23159567C}" presName="linear" presStyleCnt="0">
        <dgm:presLayoutVars>
          <dgm:animLvl val="lvl"/>
          <dgm:resizeHandles val="exact"/>
        </dgm:presLayoutVars>
      </dgm:prSet>
      <dgm:spPr/>
    </dgm:pt>
    <dgm:pt modelId="{8250F1B5-0DFF-4530-B0D2-C542C07EFF1E}" type="pres">
      <dgm:prSet presAssocID="{0B52B816-414C-48E8-BB2A-4DF8CD15B14B}" presName="parentText" presStyleLbl="node1" presStyleIdx="0" presStyleCnt="5">
        <dgm:presLayoutVars>
          <dgm:chMax val="0"/>
          <dgm:bulletEnabled val="1"/>
        </dgm:presLayoutVars>
      </dgm:prSet>
      <dgm:spPr/>
    </dgm:pt>
    <dgm:pt modelId="{099692C0-AFC7-4864-AC92-176746F48280}" type="pres">
      <dgm:prSet presAssocID="{62E1A627-A74E-4A35-8562-C72A5DB023A1}" presName="spacer" presStyleCnt="0"/>
      <dgm:spPr/>
    </dgm:pt>
    <dgm:pt modelId="{52D84849-364C-4560-A285-CD93CD7C3113}" type="pres">
      <dgm:prSet presAssocID="{50365F3F-95E6-4091-89D2-68C42C1F9CE6}" presName="parentText" presStyleLbl="node1" presStyleIdx="1" presStyleCnt="5">
        <dgm:presLayoutVars>
          <dgm:chMax val="0"/>
          <dgm:bulletEnabled val="1"/>
        </dgm:presLayoutVars>
      </dgm:prSet>
      <dgm:spPr/>
    </dgm:pt>
    <dgm:pt modelId="{A9CF5B7F-39F3-42A2-B54A-523AB9687BFA}" type="pres">
      <dgm:prSet presAssocID="{354E304B-7AB3-4B62-ACBA-90E340E95534}" presName="spacer" presStyleCnt="0"/>
      <dgm:spPr/>
    </dgm:pt>
    <dgm:pt modelId="{4B936B4E-DA78-44DF-930F-637E106C04A4}" type="pres">
      <dgm:prSet presAssocID="{14AB9EF0-0837-4544-BDF5-E161E090877C}" presName="parentText" presStyleLbl="node1" presStyleIdx="2" presStyleCnt="5">
        <dgm:presLayoutVars>
          <dgm:chMax val="0"/>
          <dgm:bulletEnabled val="1"/>
        </dgm:presLayoutVars>
      </dgm:prSet>
      <dgm:spPr/>
    </dgm:pt>
    <dgm:pt modelId="{36840C1E-6B62-4827-A1F6-510089611604}" type="pres">
      <dgm:prSet presAssocID="{0A2B3D84-B345-43D2-A986-2E56477DF4D5}" presName="spacer" presStyleCnt="0"/>
      <dgm:spPr/>
    </dgm:pt>
    <dgm:pt modelId="{96E13ADF-E4FE-47D0-98BB-11D4E1E534C8}" type="pres">
      <dgm:prSet presAssocID="{A581FB69-2063-4D71-98EE-333BBD8C6585}" presName="parentText" presStyleLbl="node1" presStyleIdx="3" presStyleCnt="5">
        <dgm:presLayoutVars>
          <dgm:chMax val="0"/>
          <dgm:bulletEnabled val="1"/>
        </dgm:presLayoutVars>
      </dgm:prSet>
      <dgm:spPr/>
    </dgm:pt>
    <dgm:pt modelId="{086E759A-25D3-415B-98F3-A435DC3128B0}" type="pres">
      <dgm:prSet presAssocID="{87437F14-019A-4DBA-B0B8-0D274968D720}" presName="spacer" presStyleCnt="0"/>
      <dgm:spPr/>
    </dgm:pt>
    <dgm:pt modelId="{1D4820FA-CE7F-4DA7-9499-030D56B8F3F8}" type="pres">
      <dgm:prSet presAssocID="{B7ACBF93-EEF8-4133-AEFB-874E7A621551}" presName="parentText" presStyleLbl="node1" presStyleIdx="4" presStyleCnt="5">
        <dgm:presLayoutVars>
          <dgm:chMax val="0"/>
          <dgm:bulletEnabled val="1"/>
        </dgm:presLayoutVars>
      </dgm:prSet>
      <dgm:spPr/>
    </dgm:pt>
  </dgm:ptLst>
  <dgm:cxnLst>
    <dgm:cxn modelId="{877CCA07-1C0A-4FE7-960A-0582F1F9CB80}" srcId="{4EF4AD85-7B1B-456D-8E8B-4BB23159567C}" destId="{A581FB69-2063-4D71-98EE-333BBD8C6585}" srcOrd="3" destOrd="0" parTransId="{567BAB42-693A-45C2-B3D3-999E8F9D017C}" sibTransId="{87437F14-019A-4DBA-B0B8-0D274968D720}"/>
    <dgm:cxn modelId="{79823E14-E3BA-47C7-8EF3-665E244A1A62}" srcId="{4EF4AD85-7B1B-456D-8E8B-4BB23159567C}" destId="{50365F3F-95E6-4091-89D2-68C42C1F9CE6}" srcOrd="1" destOrd="0" parTransId="{D3D53B8C-1B2E-45A4-BD51-EB7F182828E9}" sibTransId="{354E304B-7AB3-4B62-ACBA-90E340E95534}"/>
    <dgm:cxn modelId="{D0BABC47-BD39-4A25-BD40-3D79333AFEA5}" type="presOf" srcId="{B7ACBF93-EEF8-4133-AEFB-874E7A621551}" destId="{1D4820FA-CE7F-4DA7-9499-030D56B8F3F8}" srcOrd="0" destOrd="0" presId="urn:microsoft.com/office/officeart/2005/8/layout/vList2"/>
    <dgm:cxn modelId="{B7F60A6B-5E7B-452A-98DC-D4520B2B3E67}" type="presOf" srcId="{A581FB69-2063-4D71-98EE-333BBD8C6585}" destId="{96E13ADF-E4FE-47D0-98BB-11D4E1E534C8}" srcOrd="0" destOrd="0" presId="urn:microsoft.com/office/officeart/2005/8/layout/vList2"/>
    <dgm:cxn modelId="{AA67537E-5070-4072-8A84-339A6F3D2C0E}" srcId="{4EF4AD85-7B1B-456D-8E8B-4BB23159567C}" destId="{0B52B816-414C-48E8-BB2A-4DF8CD15B14B}" srcOrd="0" destOrd="0" parTransId="{88BDB2C2-4A02-45AA-9527-355BF7D658DE}" sibTransId="{62E1A627-A74E-4A35-8562-C72A5DB023A1}"/>
    <dgm:cxn modelId="{B2F187B8-1B44-43A0-B343-8EC8A435E2A4}" type="presOf" srcId="{14AB9EF0-0837-4544-BDF5-E161E090877C}" destId="{4B936B4E-DA78-44DF-930F-637E106C04A4}" srcOrd="0" destOrd="0" presId="urn:microsoft.com/office/officeart/2005/8/layout/vList2"/>
    <dgm:cxn modelId="{EBA2F9BE-3276-47EF-8C17-3BB990E3D5C4}" type="presOf" srcId="{4EF4AD85-7B1B-456D-8E8B-4BB23159567C}" destId="{73F8EA67-4F1D-4842-852A-9520B24EE5E1}" srcOrd="0" destOrd="0" presId="urn:microsoft.com/office/officeart/2005/8/layout/vList2"/>
    <dgm:cxn modelId="{B0733CC1-D98C-403B-9D54-F633976D6D64}" srcId="{4EF4AD85-7B1B-456D-8E8B-4BB23159567C}" destId="{14AB9EF0-0837-4544-BDF5-E161E090877C}" srcOrd="2" destOrd="0" parTransId="{C67758C2-D422-46B2-A483-3CA10758438F}" sibTransId="{0A2B3D84-B345-43D2-A986-2E56477DF4D5}"/>
    <dgm:cxn modelId="{DBE615C4-6FF4-437A-9980-D7AE31D65E38}" type="presOf" srcId="{0B52B816-414C-48E8-BB2A-4DF8CD15B14B}" destId="{8250F1B5-0DFF-4530-B0D2-C542C07EFF1E}" srcOrd="0" destOrd="0" presId="urn:microsoft.com/office/officeart/2005/8/layout/vList2"/>
    <dgm:cxn modelId="{E521D4CB-40CE-4CFA-8796-EEAE5910BF45}" srcId="{4EF4AD85-7B1B-456D-8E8B-4BB23159567C}" destId="{B7ACBF93-EEF8-4133-AEFB-874E7A621551}" srcOrd="4" destOrd="0" parTransId="{1F70A58A-82DD-40C8-BD9A-173E3BFA5F26}" sibTransId="{E89A8DAE-18CB-4F25-975D-2FBC33FC8E8E}"/>
    <dgm:cxn modelId="{487ED6F5-F349-4118-B9C4-32264D7E1B76}" type="presOf" srcId="{50365F3F-95E6-4091-89D2-68C42C1F9CE6}" destId="{52D84849-364C-4560-A285-CD93CD7C3113}" srcOrd="0" destOrd="0" presId="urn:microsoft.com/office/officeart/2005/8/layout/vList2"/>
    <dgm:cxn modelId="{A3D9FEE9-7EBE-4081-861E-D124BF670C8E}" type="presParOf" srcId="{73F8EA67-4F1D-4842-852A-9520B24EE5E1}" destId="{8250F1B5-0DFF-4530-B0D2-C542C07EFF1E}" srcOrd="0" destOrd="0" presId="urn:microsoft.com/office/officeart/2005/8/layout/vList2"/>
    <dgm:cxn modelId="{1AEE22AB-7EDE-4DB0-BE70-0A024947DBEE}" type="presParOf" srcId="{73F8EA67-4F1D-4842-852A-9520B24EE5E1}" destId="{099692C0-AFC7-4864-AC92-176746F48280}" srcOrd="1" destOrd="0" presId="urn:microsoft.com/office/officeart/2005/8/layout/vList2"/>
    <dgm:cxn modelId="{203294EF-6ECC-4C15-89F3-BBAE5AC4C085}" type="presParOf" srcId="{73F8EA67-4F1D-4842-852A-9520B24EE5E1}" destId="{52D84849-364C-4560-A285-CD93CD7C3113}" srcOrd="2" destOrd="0" presId="urn:microsoft.com/office/officeart/2005/8/layout/vList2"/>
    <dgm:cxn modelId="{2D1E2C09-BA15-4DD8-B833-CA8B2A877AC7}" type="presParOf" srcId="{73F8EA67-4F1D-4842-852A-9520B24EE5E1}" destId="{A9CF5B7F-39F3-42A2-B54A-523AB9687BFA}" srcOrd="3" destOrd="0" presId="urn:microsoft.com/office/officeart/2005/8/layout/vList2"/>
    <dgm:cxn modelId="{8B1C9224-833D-42E6-AC39-E944B3920181}" type="presParOf" srcId="{73F8EA67-4F1D-4842-852A-9520B24EE5E1}" destId="{4B936B4E-DA78-44DF-930F-637E106C04A4}" srcOrd="4" destOrd="0" presId="urn:microsoft.com/office/officeart/2005/8/layout/vList2"/>
    <dgm:cxn modelId="{BC1D12F8-3F81-474D-990D-723581DB1430}" type="presParOf" srcId="{73F8EA67-4F1D-4842-852A-9520B24EE5E1}" destId="{36840C1E-6B62-4827-A1F6-510089611604}" srcOrd="5" destOrd="0" presId="urn:microsoft.com/office/officeart/2005/8/layout/vList2"/>
    <dgm:cxn modelId="{B943A643-A695-4604-8026-E0536BB2066A}" type="presParOf" srcId="{73F8EA67-4F1D-4842-852A-9520B24EE5E1}" destId="{96E13ADF-E4FE-47D0-98BB-11D4E1E534C8}" srcOrd="6" destOrd="0" presId="urn:microsoft.com/office/officeart/2005/8/layout/vList2"/>
    <dgm:cxn modelId="{131DA37C-FD71-49BF-9CFF-A64FBB2EE733}" type="presParOf" srcId="{73F8EA67-4F1D-4842-852A-9520B24EE5E1}" destId="{086E759A-25D3-415B-98F3-A435DC3128B0}" srcOrd="7" destOrd="0" presId="urn:microsoft.com/office/officeart/2005/8/layout/vList2"/>
    <dgm:cxn modelId="{7E23C0D4-82E6-49E4-86C2-EA8A64C19E92}" type="presParOf" srcId="{73F8EA67-4F1D-4842-852A-9520B24EE5E1}" destId="{1D4820FA-CE7F-4DA7-9499-030D56B8F3F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8285B3A-7B41-43E1-9B3C-7204D1F14B6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8E93AB5-7741-406D-9746-F2CAF3093FFC}">
      <dgm:prSet/>
      <dgm:spPr/>
      <dgm:t>
        <a:bodyPr/>
        <a:lstStyle/>
        <a:p>
          <a:r>
            <a:rPr lang="en-US"/>
            <a:t>KardiaMobile 6L has clear value because it can support earlier rhythm recording and bring care closer to the patient (NICE, 2022; SHTG, 2022).</a:t>
          </a:r>
        </a:p>
      </dgm:t>
    </dgm:pt>
    <dgm:pt modelId="{3E814DF2-B097-4646-9C4E-5DCC8F90F982}" type="parTrans" cxnId="{B52B16DD-99A3-4F71-8075-7A8FD71E89F1}">
      <dgm:prSet/>
      <dgm:spPr/>
      <dgm:t>
        <a:bodyPr/>
        <a:lstStyle/>
        <a:p>
          <a:endParaRPr lang="en-US"/>
        </a:p>
      </dgm:t>
    </dgm:pt>
    <dgm:pt modelId="{848F7C7B-DB78-4580-89E5-FEC5FF6C7C8E}" type="sibTrans" cxnId="{B52B16DD-99A3-4F71-8075-7A8FD71E89F1}">
      <dgm:prSet/>
      <dgm:spPr/>
      <dgm:t>
        <a:bodyPr/>
        <a:lstStyle/>
        <a:p>
          <a:endParaRPr lang="en-US"/>
        </a:p>
      </dgm:t>
    </dgm:pt>
    <dgm:pt modelId="{2560239C-C9FA-4DA5-97F3-04E36CC59950}">
      <dgm:prSet/>
      <dgm:spPr/>
      <dgm:t>
        <a:bodyPr/>
        <a:lstStyle/>
        <a:p>
          <a:r>
            <a:rPr lang="en-US"/>
            <a:t>The strongest benefits are convenience, better access, and possible service efficiency when community and primary care teams use it well (Emmett et al., 2024; Highton et al., 2021).</a:t>
          </a:r>
        </a:p>
      </dgm:t>
    </dgm:pt>
    <dgm:pt modelId="{321CBA0E-4CAC-413A-BBD4-04185BABEC38}" type="parTrans" cxnId="{E02240A1-C321-4797-8CEF-5AB71FED8246}">
      <dgm:prSet/>
      <dgm:spPr/>
      <dgm:t>
        <a:bodyPr/>
        <a:lstStyle/>
        <a:p>
          <a:endParaRPr lang="en-US"/>
        </a:p>
      </dgm:t>
    </dgm:pt>
    <dgm:pt modelId="{196C4215-113C-4E9E-8D8F-3E9EE3E3F80C}" type="sibTrans" cxnId="{E02240A1-C321-4797-8CEF-5AB71FED8246}">
      <dgm:prSet/>
      <dgm:spPr/>
      <dgm:t>
        <a:bodyPr/>
        <a:lstStyle/>
        <a:p>
          <a:endParaRPr lang="en-US"/>
        </a:p>
      </dgm:t>
    </dgm:pt>
    <dgm:pt modelId="{A679D18A-758D-4650-9641-C28CCEA097D8}">
      <dgm:prSet/>
      <dgm:spPr/>
      <dgm:t>
        <a:bodyPr/>
        <a:lstStyle/>
        <a:p>
          <a:r>
            <a:rPr lang="en-US"/>
            <a:t>The main barriers are uneven training, extra review work, digital exclusion, and governance or integration problems (Emmett et al., 2024; NICE, 2023).</a:t>
          </a:r>
        </a:p>
      </dgm:t>
    </dgm:pt>
    <dgm:pt modelId="{C9002821-8806-41D7-924A-3C81EE8950E7}" type="parTrans" cxnId="{A569434A-3C82-4770-BFF5-C4CF905883D2}">
      <dgm:prSet/>
      <dgm:spPr/>
      <dgm:t>
        <a:bodyPr/>
        <a:lstStyle/>
        <a:p>
          <a:endParaRPr lang="en-US"/>
        </a:p>
      </dgm:t>
    </dgm:pt>
    <dgm:pt modelId="{8C0B4C80-A31A-4165-8700-9F9258A1A575}" type="sibTrans" cxnId="{A569434A-3C82-4770-BFF5-C4CF905883D2}">
      <dgm:prSet/>
      <dgm:spPr/>
      <dgm:t>
        <a:bodyPr/>
        <a:lstStyle/>
        <a:p>
          <a:endParaRPr lang="en-US"/>
        </a:p>
      </dgm:t>
    </dgm:pt>
    <dgm:pt modelId="{F6728836-5833-43AA-888A-6706910BF628}">
      <dgm:prSet/>
      <dgm:spPr/>
      <dgm:t>
        <a:bodyPr/>
        <a:lstStyle/>
        <a:p>
          <a:r>
            <a:rPr lang="en-US"/>
            <a:t>The best next steps are standard training, clear escalation routes, assisted access, and better record integration with ongoing governance checks (NICE, 2022; SHTG, 2022).</a:t>
          </a:r>
        </a:p>
      </dgm:t>
    </dgm:pt>
    <dgm:pt modelId="{8A03D4E1-C6D1-4BAE-BABF-6A592EFDA4A7}" type="parTrans" cxnId="{259E6C7A-2841-48CF-AB03-0B000BD74381}">
      <dgm:prSet/>
      <dgm:spPr/>
      <dgm:t>
        <a:bodyPr/>
        <a:lstStyle/>
        <a:p>
          <a:endParaRPr lang="en-US"/>
        </a:p>
      </dgm:t>
    </dgm:pt>
    <dgm:pt modelId="{504AACE6-508A-4BB7-841D-0475F6C2757C}" type="sibTrans" cxnId="{259E6C7A-2841-48CF-AB03-0B000BD74381}">
      <dgm:prSet/>
      <dgm:spPr/>
      <dgm:t>
        <a:bodyPr/>
        <a:lstStyle/>
        <a:p>
          <a:endParaRPr lang="en-US"/>
        </a:p>
      </dgm:t>
    </dgm:pt>
    <dgm:pt modelId="{6DD1C9DD-6E9F-4FEA-AD9D-40257B799457}">
      <dgm:prSet/>
      <dgm:spPr/>
      <dgm:t>
        <a:bodyPr/>
        <a:lstStyle/>
        <a:p>
          <a:r>
            <a:rPr lang="en-US"/>
            <a:t>Overall, the technology is promising, but its long-term value depends on safe pathways, fairness, and realistic implementation rather than enthusiasm alone (Biersteker et al., 2021).</a:t>
          </a:r>
        </a:p>
      </dgm:t>
    </dgm:pt>
    <dgm:pt modelId="{C3D764B3-6377-4435-97F8-158557A65EDC}" type="parTrans" cxnId="{958CC0E2-0100-420D-946A-002B7FCAD98A}">
      <dgm:prSet/>
      <dgm:spPr/>
      <dgm:t>
        <a:bodyPr/>
        <a:lstStyle/>
        <a:p>
          <a:endParaRPr lang="en-US"/>
        </a:p>
      </dgm:t>
    </dgm:pt>
    <dgm:pt modelId="{2E3357C8-85D9-4145-8185-492D33813981}" type="sibTrans" cxnId="{958CC0E2-0100-420D-946A-002B7FCAD98A}">
      <dgm:prSet/>
      <dgm:spPr/>
      <dgm:t>
        <a:bodyPr/>
        <a:lstStyle/>
        <a:p>
          <a:endParaRPr lang="en-US"/>
        </a:p>
      </dgm:t>
    </dgm:pt>
    <dgm:pt modelId="{1A417FC0-E5E6-4485-BA92-2D2C5E5123AD}" type="pres">
      <dgm:prSet presAssocID="{D8285B3A-7B41-43E1-9B3C-7204D1F14B6B}" presName="vert0" presStyleCnt="0">
        <dgm:presLayoutVars>
          <dgm:dir/>
          <dgm:animOne val="branch"/>
          <dgm:animLvl val="lvl"/>
        </dgm:presLayoutVars>
      </dgm:prSet>
      <dgm:spPr/>
    </dgm:pt>
    <dgm:pt modelId="{9D1B291C-D9F4-41B3-93F8-6B2634A5F918}" type="pres">
      <dgm:prSet presAssocID="{F8E93AB5-7741-406D-9746-F2CAF3093FFC}" presName="thickLine" presStyleLbl="alignNode1" presStyleIdx="0" presStyleCnt="5"/>
      <dgm:spPr/>
    </dgm:pt>
    <dgm:pt modelId="{744B32B5-F286-4AED-98B6-29485C4D2FBA}" type="pres">
      <dgm:prSet presAssocID="{F8E93AB5-7741-406D-9746-F2CAF3093FFC}" presName="horz1" presStyleCnt="0"/>
      <dgm:spPr/>
    </dgm:pt>
    <dgm:pt modelId="{66FE8EE3-187D-4F40-9E11-3544A2C92B00}" type="pres">
      <dgm:prSet presAssocID="{F8E93AB5-7741-406D-9746-F2CAF3093FFC}" presName="tx1" presStyleLbl="revTx" presStyleIdx="0" presStyleCnt="5"/>
      <dgm:spPr/>
    </dgm:pt>
    <dgm:pt modelId="{90ED80A5-C3F4-451C-957E-BD126DC7BB57}" type="pres">
      <dgm:prSet presAssocID="{F8E93AB5-7741-406D-9746-F2CAF3093FFC}" presName="vert1" presStyleCnt="0"/>
      <dgm:spPr/>
    </dgm:pt>
    <dgm:pt modelId="{086E49F9-B8E2-40F3-A5B5-EC3C7029D4DC}" type="pres">
      <dgm:prSet presAssocID="{2560239C-C9FA-4DA5-97F3-04E36CC59950}" presName="thickLine" presStyleLbl="alignNode1" presStyleIdx="1" presStyleCnt="5"/>
      <dgm:spPr/>
    </dgm:pt>
    <dgm:pt modelId="{454C7AAF-7ECC-4B8A-9093-960390905C64}" type="pres">
      <dgm:prSet presAssocID="{2560239C-C9FA-4DA5-97F3-04E36CC59950}" presName="horz1" presStyleCnt="0"/>
      <dgm:spPr/>
    </dgm:pt>
    <dgm:pt modelId="{17364234-224D-4296-8F80-AEB6B076ED5B}" type="pres">
      <dgm:prSet presAssocID="{2560239C-C9FA-4DA5-97F3-04E36CC59950}" presName="tx1" presStyleLbl="revTx" presStyleIdx="1" presStyleCnt="5"/>
      <dgm:spPr/>
    </dgm:pt>
    <dgm:pt modelId="{F2F88860-46F2-4978-B5A6-A8867DD25347}" type="pres">
      <dgm:prSet presAssocID="{2560239C-C9FA-4DA5-97F3-04E36CC59950}" presName="vert1" presStyleCnt="0"/>
      <dgm:spPr/>
    </dgm:pt>
    <dgm:pt modelId="{B8BDB0D2-64C9-47F2-A1DA-962C1FA83E9D}" type="pres">
      <dgm:prSet presAssocID="{A679D18A-758D-4650-9641-C28CCEA097D8}" presName="thickLine" presStyleLbl="alignNode1" presStyleIdx="2" presStyleCnt="5"/>
      <dgm:spPr/>
    </dgm:pt>
    <dgm:pt modelId="{71F6DFDD-22F6-42F7-82CC-EDDDFBCB6276}" type="pres">
      <dgm:prSet presAssocID="{A679D18A-758D-4650-9641-C28CCEA097D8}" presName="horz1" presStyleCnt="0"/>
      <dgm:spPr/>
    </dgm:pt>
    <dgm:pt modelId="{71100AB7-9053-445F-92D1-1AA4EBE0D3A1}" type="pres">
      <dgm:prSet presAssocID="{A679D18A-758D-4650-9641-C28CCEA097D8}" presName="tx1" presStyleLbl="revTx" presStyleIdx="2" presStyleCnt="5"/>
      <dgm:spPr/>
    </dgm:pt>
    <dgm:pt modelId="{111F6AF6-EEC6-4C85-904B-2A4C775E46DB}" type="pres">
      <dgm:prSet presAssocID="{A679D18A-758D-4650-9641-C28CCEA097D8}" presName="vert1" presStyleCnt="0"/>
      <dgm:spPr/>
    </dgm:pt>
    <dgm:pt modelId="{34495C51-F25E-41B2-AE33-8C80F2808C35}" type="pres">
      <dgm:prSet presAssocID="{F6728836-5833-43AA-888A-6706910BF628}" presName="thickLine" presStyleLbl="alignNode1" presStyleIdx="3" presStyleCnt="5"/>
      <dgm:spPr/>
    </dgm:pt>
    <dgm:pt modelId="{731B6062-905C-4BDF-B0A5-AFC7DB3BDF58}" type="pres">
      <dgm:prSet presAssocID="{F6728836-5833-43AA-888A-6706910BF628}" presName="horz1" presStyleCnt="0"/>
      <dgm:spPr/>
    </dgm:pt>
    <dgm:pt modelId="{1C900E15-303A-4150-A13E-5A0B388B7C32}" type="pres">
      <dgm:prSet presAssocID="{F6728836-5833-43AA-888A-6706910BF628}" presName="tx1" presStyleLbl="revTx" presStyleIdx="3" presStyleCnt="5"/>
      <dgm:spPr/>
    </dgm:pt>
    <dgm:pt modelId="{EF1118B0-8C53-4A13-85BF-0439E3FD0F3D}" type="pres">
      <dgm:prSet presAssocID="{F6728836-5833-43AA-888A-6706910BF628}" presName="vert1" presStyleCnt="0"/>
      <dgm:spPr/>
    </dgm:pt>
    <dgm:pt modelId="{FF2AF8C3-BEAD-45D1-AFCA-2347912CF7F5}" type="pres">
      <dgm:prSet presAssocID="{6DD1C9DD-6E9F-4FEA-AD9D-40257B799457}" presName="thickLine" presStyleLbl="alignNode1" presStyleIdx="4" presStyleCnt="5"/>
      <dgm:spPr/>
    </dgm:pt>
    <dgm:pt modelId="{3EB0C6FE-0A9E-4A3A-9058-5E72B82AA403}" type="pres">
      <dgm:prSet presAssocID="{6DD1C9DD-6E9F-4FEA-AD9D-40257B799457}" presName="horz1" presStyleCnt="0"/>
      <dgm:spPr/>
    </dgm:pt>
    <dgm:pt modelId="{E23EFB08-7A72-475F-AEDF-322C363FFABC}" type="pres">
      <dgm:prSet presAssocID="{6DD1C9DD-6E9F-4FEA-AD9D-40257B799457}" presName="tx1" presStyleLbl="revTx" presStyleIdx="4" presStyleCnt="5"/>
      <dgm:spPr/>
    </dgm:pt>
    <dgm:pt modelId="{1FAE6937-3FA2-4F95-8123-568C52BB9EC4}" type="pres">
      <dgm:prSet presAssocID="{6DD1C9DD-6E9F-4FEA-AD9D-40257B799457}" presName="vert1" presStyleCnt="0"/>
      <dgm:spPr/>
    </dgm:pt>
  </dgm:ptLst>
  <dgm:cxnLst>
    <dgm:cxn modelId="{A7DCEF08-606E-487A-A391-2481768BF953}" type="presOf" srcId="{2560239C-C9FA-4DA5-97F3-04E36CC59950}" destId="{17364234-224D-4296-8F80-AEB6B076ED5B}" srcOrd="0" destOrd="0" presId="urn:microsoft.com/office/officeart/2008/layout/LinedList"/>
    <dgm:cxn modelId="{F6A91B0E-7DC0-43E7-B3C3-F54639A8B7B9}" type="presOf" srcId="{6DD1C9DD-6E9F-4FEA-AD9D-40257B799457}" destId="{E23EFB08-7A72-475F-AEDF-322C363FFABC}" srcOrd="0" destOrd="0" presId="urn:microsoft.com/office/officeart/2008/layout/LinedList"/>
    <dgm:cxn modelId="{AAA3C832-0642-4EEF-8135-8D962762BA2F}" type="presOf" srcId="{F6728836-5833-43AA-888A-6706910BF628}" destId="{1C900E15-303A-4150-A13E-5A0B388B7C32}" srcOrd="0" destOrd="0" presId="urn:microsoft.com/office/officeart/2008/layout/LinedList"/>
    <dgm:cxn modelId="{A569434A-3C82-4770-BFF5-C4CF905883D2}" srcId="{D8285B3A-7B41-43E1-9B3C-7204D1F14B6B}" destId="{A679D18A-758D-4650-9641-C28CCEA097D8}" srcOrd="2" destOrd="0" parTransId="{C9002821-8806-41D7-924A-3C81EE8950E7}" sibTransId="{8C0B4C80-A31A-4165-8700-9F9258A1A575}"/>
    <dgm:cxn modelId="{03246F4A-D68E-4E51-A028-30345E7F0F22}" type="presOf" srcId="{D8285B3A-7B41-43E1-9B3C-7204D1F14B6B}" destId="{1A417FC0-E5E6-4485-BA92-2D2C5E5123AD}" srcOrd="0" destOrd="0" presId="urn:microsoft.com/office/officeart/2008/layout/LinedList"/>
    <dgm:cxn modelId="{3DB0BE54-2A85-453C-8718-E4FDEAF32000}" type="presOf" srcId="{F8E93AB5-7741-406D-9746-F2CAF3093FFC}" destId="{66FE8EE3-187D-4F40-9E11-3544A2C92B00}" srcOrd="0" destOrd="0" presId="urn:microsoft.com/office/officeart/2008/layout/LinedList"/>
    <dgm:cxn modelId="{259E6C7A-2841-48CF-AB03-0B000BD74381}" srcId="{D8285B3A-7B41-43E1-9B3C-7204D1F14B6B}" destId="{F6728836-5833-43AA-888A-6706910BF628}" srcOrd="3" destOrd="0" parTransId="{8A03D4E1-C6D1-4BAE-BABF-6A592EFDA4A7}" sibTransId="{504AACE6-508A-4BB7-841D-0475F6C2757C}"/>
    <dgm:cxn modelId="{E02240A1-C321-4797-8CEF-5AB71FED8246}" srcId="{D8285B3A-7B41-43E1-9B3C-7204D1F14B6B}" destId="{2560239C-C9FA-4DA5-97F3-04E36CC59950}" srcOrd="1" destOrd="0" parTransId="{321CBA0E-4CAC-413A-BBD4-04185BABEC38}" sibTransId="{196C4215-113C-4E9E-8D8F-3E9EE3E3F80C}"/>
    <dgm:cxn modelId="{5F7585C2-442C-4379-959F-36B09363230C}" type="presOf" srcId="{A679D18A-758D-4650-9641-C28CCEA097D8}" destId="{71100AB7-9053-445F-92D1-1AA4EBE0D3A1}" srcOrd="0" destOrd="0" presId="urn:microsoft.com/office/officeart/2008/layout/LinedList"/>
    <dgm:cxn modelId="{B52B16DD-99A3-4F71-8075-7A8FD71E89F1}" srcId="{D8285B3A-7B41-43E1-9B3C-7204D1F14B6B}" destId="{F8E93AB5-7741-406D-9746-F2CAF3093FFC}" srcOrd="0" destOrd="0" parTransId="{3E814DF2-B097-4646-9C4E-5DCC8F90F982}" sibTransId="{848F7C7B-DB78-4580-89E5-FEC5FF6C7C8E}"/>
    <dgm:cxn modelId="{958CC0E2-0100-420D-946A-002B7FCAD98A}" srcId="{D8285B3A-7B41-43E1-9B3C-7204D1F14B6B}" destId="{6DD1C9DD-6E9F-4FEA-AD9D-40257B799457}" srcOrd="4" destOrd="0" parTransId="{C3D764B3-6377-4435-97F8-158557A65EDC}" sibTransId="{2E3357C8-85D9-4145-8185-492D33813981}"/>
    <dgm:cxn modelId="{0FF29732-A758-4C37-B761-83C48BF9F90D}" type="presParOf" srcId="{1A417FC0-E5E6-4485-BA92-2D2C5E5123AD}" destId="{9D1B291C-D9F4-41B3-93F8-6B2634A5F918}" srcOrd="0" destOrd="0" presId="urn:microsoft.com/office/officeart/2008/layout/LinedList"/>
    <dgm:cxn modelId="{35511EC1-1F90-4DC3-8D3A-C6CF5B41D64D}" type="presParOf" srcId="{1A417FC0-E5E6-4485-BA92-2D2C5E5123AD}" destId="{744B32B5-F286-4AED-98B6-29485C4D2FBA}" srcOrd="1" destOrd="0" presId="urn:microsoft.com/office/officeart/2008/layout/LinedList"/>
    <dgm:cxn modelId="{2FAC2752-CC93-4578-B473-BE3CDE9EE5CC}" type="presParOf" srcId="{744B32B5-F286-4AED-98B6-29485C4D2FBA}" destId="{66FE8EE3-187D-4F40-9E11-3544A2C92B00}" srcOrd="0" destOrd="0" presId="urn:microsoft.com/office/officeart/2008/layout/LinedList"/>
    <dgm:cxn modelId="{561CDD13-7AF3-473B-8E54-D614ADF6F991}" type="presParOf" srcId="{744B32B5-F286-4AED-98B6-29485C4D2FBA}" destId="{90ED80A5-C3F4-451C-957E-BD126DC7BB57}" srcOrd="1" destOrd="0" presId="urn:microsoft.com/office/officeart/2008/layout/LinedList"/>
    <dgm:cxn modelId="{B408F2A0-C92E-4BD1-B61B-584BD8E611D1}" type="presParOf" srcId="{1A417FC0-E5E6-4485-BA92-2D2C5E5123AD}" destId="{086E49F9-B8E2-40F3-A5B5-EC3C7029D4DC}" srcOrd="2" destOrd="0" presId="urn:microsoft.com/office/officeart/2008/layout/LinedList"/>
    <dgm:cxn modelId="{C504104B-95DF-4833-8972-3FF866D7AEDE}" type="presParOf" srcId="{1A417FC0-E5E6-4485-BA92-2D2C5E5123AD}" destId="{454C7AAF-7ECC-4B8A-9093-960390905C64}" srcOrd="3" destOrd="0" presId="urn:microsoft.com/office/officeart/2008/layout/LinedList"/>
    <dgm:cxn modelId="{F965298B-EBAC-42FE-9058-DD55EB588096}" type="presParOf" srcId="{454C7AAF-7ECC-4B8A-9093-960390905C64}" destId="{17364234-224D-4296-8F80-AEB6B076ED5B}" srcOrd="0" destOrd="0" presId="urn:microsoft.com/office/officeart/2008/layout/LinedList"/>
    <dgm:cxn modelId="{1D336909-08FD-4ABA-BFB2-AC22CF4F9DD5}" type="presParOf" srcId="{454C7AAF-7ECC-4B8A-9093-960390905C64}" destId="{F2F88860-46F2-4978-B5A6-A8867DD25347}" srcOrd="1" destOrd="0" presId="urn:microsoft.com/office/officeart/2008/layout/LinedList"/>
    <dgm:cxn modelId="{691AE41E-9F97-4382-A289-AF352410D14F}" type="presParOf" srcId="{1A417FC0-E5E6-4485-BA92-2D2C5E5123AD}" destId="{B8BDB0D2-64C9-47F2-A1DA-962C1FA83E9D}" srcOrd="4" destOrd="0" presId="urn:microsoft.com/office/officeart/2008/layout/LinedList"/>
    <dgm:cxn modelId="{215E96DD-C29B-449D-9F43-88E84B3AF2ED}" type="presParOf" srcId="{1A417FC0-E5E6-4485-BA92-2D2C5E5123AD}" destId="{71F6DFDD-22F6-42F7-82CC-EDDDFBCB6276}" srcOrd="5" destOrd="0" presId="urn:microsoft.com/office/officeart/2008/layout/LinedList"/>
    <dgm:cxn modelId="{66F43DBA-F696-4E11-83E9-E6A69E366407}" type="presParOf" srcId="{71F6DFDD-22F6-42F7-82CC-EDDDFBCB6276}" destId="{71100AB7-9053-445F-92D1-1AA4EBE0D3A1}" srcOrd="0" destOrd="0" presId="urn:microsoft.com/office/officeart/2008/layout/LinedList"/>
    <dgm:cxn modelId="{3553CF36-2358-4C64-AC96-B220BC49F82A}" type="presParOf" srcId="{71F6DFDD-22F6-42F7-82CC-EDDDFBCB6276}" destId="{111F6AF6-EEC6-4C85-904B-2A4C775E46DB}" srcOrd="1" destOrd="0" presId="urn:microsoft.com/office/officeart/2008/layout/LinedList"/>
    <dgm:cxn modelId="{840580DB-FF90-487E-8A7D-BE310386D8CF}" type="presParOf" srcId="{1A417FC0-E5E6-4485-BA92-2D2C5E5123AD}" destId="{34495C51-F25E-41B2-AE33-8C80F2808C35}" srcOrd="6" destOrd="0" presId="urn:microsoft.com/office/officeart/2008/layout/LinedList"/>
    <dgm:cxn modelId="{6217FC3A-312F-4F01-9A7C-9AACDDFD6EF6}" type="presParOf" srcId="{1A417FC0-E5E6-4485-BA92-2D2C5E5123AD}" destId="{731B6062-905C-4BDF-B0A5-AFC7DB3BDF58}" srcOrd="7" destOrd="0" presId="urn:microsoft.com/office/officeart/2008/layout/LinedList"/>
    <dgm:cxn modelId="{E055B3DD-591D-43FE-9593-18BEACA3521E}" type="presParOf" srcId="{731B6062-905C-4BDF-B0A5-AFC7DB3BDF58}" destId="{1C900E15-303A-4150-A13E-5A0B388B7C32}" srcOrd="0" destOrd="0" presId="urn:microsoft.com/office/officeart/2008/layout/LinedList"/>
    <dgm:cxn modelId="{F42B2ED7-6685-423B-B5BB-FD92DABE660F}" type="presParOf" srcId="{731B6062-905C-4BDF-B0A5-AFC7DB3BDF58}" destId="{EF1118B0-8C53-4A13-85BF-0439E3FD0F3D}" srcOrd="1" destOrd="0" presId="urn:microsoft.com/office/officeart/2008/layout/LinedList"/>
    <dgm:cxn modelId="{70D18295-4225-446D-81BD-CF8F0E401F92}" type="presParOf" srcId="{1A417FC0-E5E6-4485-BA92-2D2C5E5123AD}" destId="{FF2AF8C3-BEAD-45D1-AFCA-2347912CF7F5}" srcOrd="8" destOrd="0" presId="urn:microsoft.com/office/officeart/2008/layout/LinedList"/>
    <dgm:cxn modelId="{8513E78F-5566-48FA-AA60-31EE3EEB44E9}" type="presParOf" srcId="{1A417FC0-E5E6-4485-BA92-2D2C5E5123AD}" destId="{3EB0C6FE-0A9E-4A3A-9058-5E72B82AA403}" srcOrd="9" destOrd="0" presId="urn:microsoft.com/office/officeart/2008/layout/LinedList"/>
    <dgm:cxn modelId="{E1A6C857-2DAD-4845-B815-125C750D2FA4}" type="presParOf" srcId="{3EB0C6FE-0A9E-4A3A-9058-5E72B82AA403}" destId="{E23EFB08-7A72-475F-AEDF-322C363FFABC}" srcOrd="0" destOrd="0" presId="urn:microsoft.com/office/officeart/2008/layout/LinedList"/>
    <dgm:cxn modelId="{88BF9BE2-ED3E-44CB-A586-08D3344EF7DA}" type="presParOf" srcId="{3EB0C6FE-0A9E-4A3A-9058-5E72B82AA403}" destId="{1FAE6937-3FA2-4F95-8123-568C52BB9EC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929C72-745D-4ECE-925C-091AEBD578D6}">
      <dsp:nvSpPr>
        <dsp:cNvPr id="0" name=""/>
        <dsp:cNvSpPr/>
      </dsp:nvSpPr>
      <dsp:spPr>
        <a:xfrm>
          <a:off x="0" y="319295"/>
          <a:ext cx="8165514" cy="7558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This presentation uses a case study approach to examine KardiaMobile 6L in UK care pathways (NICE, 2022).</a:t>
          </a:r>
        </a:p>
      </dsp:txBody>
      <dsp:txXfrm>
        <a:off x="36896" y="356191"/>
        <a:ext cx="8091722" cy="682028"/>
      </dsp:txXfrm>
    </dsp:sp>
    <dsp:sp modelId="{05A81942-86AF-455B-B5C4-9FFF5BEA6AAB}">
      <dsp:nvSpPr>
        <dsp:cNvPr id="0" name=""/>
        <dsp:cNvSpPr/>
      </dsp:nvSpPr>
      <dsp:spPr>
        <a:xfrm>
          <a:off x="0" y="1129835"/>
          <a:ext cx="8165514" cy="7558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focus stays on workforce impact and patient or service user impact because these were the chosen report areas (Emmett et al., 2024).</a:t>
          </a:r>
        </a:p>
      </dsp:txBody>
      <dsp:txXfrm>
        <a:off x="36896" y="1166731"/>
        <a:ext cx="8091722" cy="682028"/>
      </dsp:txXfrm>
    </dsp:sp>
    <dsp:sp modelId="{B5458D60-17BD-4D72-B83C-DC1DD42F4040}">
      <dsp:nvSpPr>
        <dsp:cNvPr id="0" name=""/>
        <dsp:cNvSpPr/>
      </dsp:nvSpPr>
      <dsp:spPr>
        <a:xfrm>
          <a:off x="0" y="1940375"/>
          <a:ext cx="8165514" cy="7558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Some service delivery and community points are also included because role change and access change happen together in practice (SHTG, 2022).</a:t>
          </a:r>
        </a:p>
      </dsp:txBody>
      <dsp:txXfrm>
        <a:off x="36896" y="1977271"/>
        <a:ext cx="8091722" cy="682028"/>
      </dsp:txXfrm>
    </dsp:sp>
    <dsp:sp modelId="{2644039E-75B5-427C-93D5-549D9026117B}">
      <dsp:nvSpPr>
        <dsp:cNvPr id="0" name=""/>
        <dsp:cNvSpPr/>
      </dsp:nvSpPr>
      <dsp:spPr>
        <a:xfrm>
          <a:off x="0" y="2750915"/>
          <a:ext cx="8165514" cy="7558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aim is to show both benefits and problems, because critical analysis matters more than simple description (Biersteker et al., 2021).</a:t>
          </a:r>
        </a:p>
      </dsp:txBody>
      <dsp:txXfrm>
        <a:off x="36896" y="2787811"/>
        <a:ext cx="8091722" cy="682028"/>
      </dsp:txXfrm>
    </dsp:sp>
    <dsp:sp modelId="{83C531DA-F5D6-4218-A434-A05B94FB5C6C}">
      <dsp:nvSpPr>
        <dsp:cNvPr id="0" name=""/>
        <dsp:cNvSpPr/>
      </dsp:nvSpPr>
      <dsp:spPr>
        <a:xfrm>
          <a:off x="0" y="3561455"/>
          <a:ext cx="8165514" cy="7558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The main evidence comes from NICE, NHS England, SHTG, and recent studies on mobile ECG use in practice (NHS England, 2020; Highton et al., 2021).</a:t>
          </a:r>
        </a:p>
      </dsp:txBody>
      <dsp:txXfrm>
        <a:off x="36896" y="3598351"/>
        <a:ext cx="8091722" cy="6820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C8C514-77D0-4952-A429-49E80C254D1C}">
      <dsp:nvSpPr>
        <dsp:cNvPr id="0" name=""/>
        <dsp:cNvSpPr/>
      </dsp:nvSpPr>
      <dsp:spPr>
        <a:xfrm>
          <a:off x="0" y="576"/>
          <a:ext cx="8004876"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54B013-B57E-44B0-9FE0-0F3DD0801CA3}">
      <dsp:nvSpPr>
        <dsp:cNvPr id="0" name=""/>
        <dsp:cNvSpPr/>
      </dsp:nvSpPr>
      <dsp:spPr>
        <a:xfrm>
          <a:off x="0" y="576"/>
          <a:ext cx="8004876" cy="943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Atrial fibrillation is common in the UK and it increases the risk of stroke, so earlier detection matters (NHS England, 2020).</a:t>
          </a:r>
        </a:p>
      </dsp:txBody>
      <dsp:txXfrm>
        <a:off x="0" y="576"/>
        <a:ext cx="8004876" cy="943940"/>
      </dsp:txXfrm>
    </dsp:sp>
    <dsp:sp modelId="{213A7A3F-5AEB-4AE9-9B4E-6EB06035D644}">
      <dsp:nvSpPr>
        <dsp:cNvPr id="0" name=""/>
        <dsp:cNvSpPr/>
      </dsp:nvSpPr>
      <dsp:spPr>
        <a:xfrm>
          <a:off x="0" y="944516"/>
          <a:ext cx="8004876"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C57A83-F592-4687-BA83-C71641E7F3A8}">
      <dsp:nvSpPr>
        <dsp:cNvPr id="0" name=""/>
        <dsp:cNvSpPr/>
      </dsp:nvSpPr>
      <dsp:spPr>
        <a:xfrm>
          <a:off x="0" y="944516"/>
          <a:ext cx="8004876" cy="943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Paroxysmal atrial fibrillation is harder to detect because symptoms can come and go between appointments (NICE, 2022).</a:t>
          </a:r>
        </a:p>
      </dsp:txBody>
      <dsp:txXfrm>
        <a:off x="0" y="944516"/>
        <a:ext cx="8004876" cy="943940"/>
      </dsp:txXfrm>
    </dsp:sp>
    <dsp:sp modelId="{EFFDC58E-1611-428B-AA63-6A54CD6F52AF}">
      <dsp:nvSpPr>
        <dsp:cNvPr id="0" name=""/>
        <dsp:cNvSpPr/>
      </dsp:nvSpPr>
      <dsp:spPr>
        <a:xfrm>
          <a:off x="0" y="1888457"/>
          <a:ext cx="8004876"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32E6BC-D3E4-470E-86F8-1C548A549CC7}">
      <dsp:nvSpPr>
        <dsp:cNvPr id="0" name=""/>
        <dsp:cNvSpPr/>
      </dsp:nvSpPr>
      <dsp:spPr>
        <a:xfrm>
          <a:off x="0" y="1888457"/>
          <a:ext cx="8004876" cy="943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Traditional ambulatory monitoring can involve fitting, return visits, and delays that are not always convenient for patients or staff (NICE, 2022; SHTG, 2022).</a:t>
          </a:r>
        </a:p>
      </dsp:txBody>
      <dsp:txXfrm>
        <a:off x="0" y="1888457"/>
        <a:ext cx="8004876" cy="943940"/>
      </dsp:txXfrm>
    </dsp:sp>
    <dsp:sp modelId="{1B557999-615D-4997-AB55-20BCDA719331}">
      <dsp:nvSpPr>
        <dsp:cNvPr id="0" name=""/>
        <dsp:cNvSpPr/>
      </dsp:nvSpPr>
      <dsp:spPr>
        <a:xfrm>
          <a:off x="0" y="2832398"/>
          <a:ext cx="8004876"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228FCE-2037-40FE-987F-DF0287E073AF}">
      <dsp:nvSpPr>
        <dsp:cNvPr id="0" name=""/>
        <dsp:cNvSpPr/>
      </dsp:nvSpPr>
      <dsp:spPr>
        <a:xfrm>
          <a:off x="0" y="2832398"/>
          <a:ext cx="8004876" cy="943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This creates a practical problem for services that want faster diagnosis without adding unnecessary hospital appointments (SHTG, 2022).</a:t>
          </a:r>
        </a:p>
      </dsp:txBody>
      <dsp:txXfrm>
        <a:off x="0" y="2832398"/>
        <a:ext cx="8004876" cy="943940"/>
      </dsp:txXfrm>
    </dsp:sp>
    <dsp:sp modelId="{FB64BBB6-08B1-4261-BF68-0F62CF3DD74D}">
      <dsp:nvSpPr>
        <dsp:cNvPr id="0" name=""/>
        <dsp:cNvSpPr/>
      </dsp:nvSpPr>
      <dsp:spPr>
        <a:xfrm>
          <a:off x="0" y="3776339"/>
          <a:ext cx="8004876"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D4F50E-FEA4-45EA-AEF6-6D11FC0E37EA}">
      <dsp:nvSpPr>
        <dsp:cNvPr id="0" name=""/>
        <dsp:cNvSpPr/>
      </dsp:nvSpPr>
      <dsp:spPr>
        <a:xfrm>
          <a:off x="0" y="3776339"/>
          <a:ext cx="8004876" cy="943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wider need is for digital change that supports access, safety, and quality rather than technology for its own sake (NHS England, 2020).</a:t>
          </a:r>
        </a:p>
      </dsp:txBody>
      <dsp:txXfrm>
        <a:off x="0" y="3776339"/>
        <a:ext cx="8004876" cy="9439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75283F-CD82-44E1-B1A1-4268D3CEA22B}">
      <dsp:nvSpPr>
        <dsp:cNvPr id="0" name=""/>
        <dsp:cNvSpPr/>
      </dsp:nvSpPr>
      <dsp:spPr>
        <a:xfrm>
          <a:off x="0" y="381639"/>
          <a:ext cx="8004875" cy="75582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KardiaMobile is a handheld ECG device that records heart rhythm and sends the trace to an app for sharing with clinicians (NICE, 2022).</a:t>
          </a:r>
        </a:p>
      </dsp:txBody>
      <dsp:txXfrm>
        <a:off x="36896" y="418535"/>
        <a:ext cx="7931083" cy="682028"/>
      </dsp:txXfrm>
    </dsp:sp>
    <dsp:sp modelId="{823627C0-5E30-4DD7-8E64-5A6B9E2ED698}">
      <dsp:nvSpPr>
        <dsp:cNvPr id="0" name=""/>
        <dsp:cNvSpPr/>
      </dsp:nvSpPr>
      <dsp:spPr>
        <a:xfrm>
          <a:off x="0" y="1192180"/>
          <a:ext cx="8004875" cy="75582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6L version gives six lead views and is still quick to use, which makes it more useful than a basic single lead reading in some settings (Lim et al., 2025).</a:t>
          </a:r>
        </a:p>
      </dsp:txBody>
      <dsp:txXfrm>
        <a:off x="36896" y="1229076"/>
        <a:ext cx="7931083" cy="682028"/>
      </dsp:txXfrm>
    </dsp:sp>
    <dsp:sp modelId="{27020855-3AAF-42E5-8603-DB6B28B9D2D8}">
      <dsp:nvSpPr>
        <dsp:cNvPr id="0" name=""/>
        <dsp:cNvSpPr/>
      </dsp:nvSpPr>
      <dsp:spPr>
        <a:xfrm>
          <a:off x="0" y="2002720"/>
          <a:ext cx="8004875" cy="75582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It supports ambulatory monitoring, so a person can record symptoms outside hospital or clinic settings (SHTG, 2022).</a:t>
          </a:r>
        </a:p>
      </dsp:txBody>
      <dsp:txXfrm>
        <a:off x="36896" y="2039616"/>
        <a:ext cx="7931083" cy="682028"/>
      </dsp:txXfrm>
    </dsp:sp>
    <dsp:sp modelId="{44DFC364-B761-4B84-850C-66751BE68795}">
      <dsp:nvSpPr>
        <dsp:cNvPr id="0" name=""/>
        <dsp:cNvSpPr/>
      </dsp:nvSpPr>
      <dsp:spPr>
        <a:xfrm>
          <a:off x="0" y="2813260"/>
          <a:ext cx="8004875" cy="75582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NICE suggests KardiaMobile as an option for suspected paroxysmal atrial fibrillation when ambulatory monitoring is needed (NICE, 2022).</a:t>
          </a:r>
        </a:p>
      </dsp:txBody>
      <dsp:txXfrm>
        <a:off x="36896" y="2850156"/>
        <a:ext cx="7931083" cy="682028"/>
      </dsp:txXfrm>
    </dsp:sp>
    <dsp:sp modelId="{4EA85EE5-31E7-450B-96E0-62508C80D130}">
      <dsp:nvSpPr>
        <dsp:cNvPr id="0" name=""/>
        <dsp:cNvSpPr/>
      </dsp:nvSpPr>
      <dsp:spPr>
        <a:xfrm>
          <a:off x="0" y="3623800"/>
          <a:ext cx="8004875" cy="75582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device output can help, but it does not replace clinical judgement or full confirmatory pathways (NICE, 2022).</a:t>
          </a:r>
        </a:p>
      </dsp:txBody>
      <dsp:txXfrm>
        <a:off x="36896" y="3660696"/>
        <a:ext cx="7931083" cy="6820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75D1C1-7E9E-4693-A583-8956758479D0}">
      <dsp:nvSpPr>
        <dsp:cNvPr id="0" name=""/>
        <dsp:cNvSpPr/>
      </dsp:nvSpPr>
      <dsp:spPr>
        <a:xfrm>
          <a:off x="0" y="574"/>
          <a:ext cx="847270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583526-3A5A-4BBC-806C-4A9F2194B9D3}">
      <dsp:nvSpPr>
        <dsp:cNvPr id="0" name=""/>
        <dsp:cNvSpPr/>
      </dsp:nvSpPr>
      <dsp:spPr>
        <a:xfrm>
          <a:off x="0" y="574"/>
          <a:ext cx="8472709" cy="941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Scottish guidance states that KardiaMobile does not need fitting and can be posted, which may reduce some hospital appointments (SHTG, 2022).</a:t>
          </a:r>
        </a:p>
      </dsp:txBody>
      <dsp:txXfrm>
        <a:off x="0" y="574"/>
        <a:ext cx="8472709" cy="941389"/>
      </dsp:txXfrm>
    </dsp:sp>
    <dsp:sp modelId="{E4235065-7675-4EA2-B22A-67F5DFDC679E}">
      <dsp:nvSpPr>
        <dsp:cNvPr id="0" name=""/>
        <dsp:cNvSpPr/>
      </dsp:nvSpPr>
      <dsp:spPr>
        <a:xfrm>
          <a:off x="0" y="941964"/>
          <a:ext cx="847270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98DD97-0A42-4DA6-9985-BC207466E489}">
      <dsp:nvSpPr>
        <dsp:cNvPr id="0" name=""/>
        <dsp:cNvSpPr/>
      </dsp:nvSpPr>
      <dsp:spPr>
        <a:xfrm>
          <a:off x="0" y="941964"/>
          <a:ext cx="8472709" cy="941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A community NHS Trust in England used KardiaMobile so specialist nurses could record ECGs during home assessments (Emmett et al., 2024).</a:t>
          </a:r>
        </a:p>
      </dsp:txBody>
      <dsp:txXfrm>
        <a:off x="0" y="941964"/>
        <a:ext cx="8472709" cy="941389"/>
      </dsp:txXfrm>
    </dsp:sp>
    <dsp:sp modelId="{25975584-916C-4DBA-96AF-E7C0121977DE}">
      <dsp:nvSpPr>
        <dsp:cNvPr id="0" name=""/>
        <dsp:cNvSpPr/>
      </dsp:nvSpPr>
      <dsp:spPr>
        <a:xfrm>
          <a:off x="0" y="1883353"/>
          <a:ext cx="847270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BE1637-C88B-49A0-AD9B-5AD3B4CB489E}">
      <dsp:nvSpPr>
        <dsp:cNvPr id="0" name=""/>
        <dsp:cNvSpPr/>
      </dsp:nvSpPr>
      <dsp:spPr>
        <a:xfrm>
          <a:off x="0" y="1883353"/>
          <a:ext cx="8472709" cy="941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Primary care work shows that mobile devices for atrial fibrillation detection can fit into real service settings (Highton et al., 2021).</a:t>
          </a:r>
        </a:p>
      </dsp:txBody>
      <dsp:txXfrm>
        <a:off x="0" y="1883353"/>
        <a:ext cx="8472709" cy="941389"/>
      </dsp:txXfrm>
    </dsp:sp>
    <dsp:sp modelId="{B23861FA-5B04-41E2-A87C-F2EC4927654B}">
      <dsp:nvSpPr>
        <dsp:cNvPr id="0" name=""/>
        <dsp:cNvSpPr/>
      </dsp:nvSpPr>
      <dsp:spPr>
        <a:xfrm>
          <a:off x="0" y="2824743"/>
          <a:ext cx="847270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86E734-B689-4B6E-8608-2DA02E640F82}">
      <dsp:nvSpPr>
        <dsp:cNvPr id="0" name=""/>
        <dsp:cNvSpPr/>
      </dsp:nvSpPr>
      <dsp:spPr>
        <a:xfrm>
          <a:off x="0" y="2824743"/>
          <a:ext cx="8472709" cy="941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Care home screening studies also show that mobile ECG approaches can be used with older adults, but careful interpretation is needed (Savickas et al., 2023).</a:t>
          </a:r>
        </a:p>
      </dsp:txBody>
      <dsp:txXfrm>
        <a:off x="0" y="2824743"/>
        <a:ext cx="8472709" cy="941389"/>
      </dsp:txXfrm>
    </dsp:sp>
    <dsp:sp modelId="{E0311FA5-1223-46A5-9E31-053F019D3FAA}">
      <dsp:nvSpPr>
        <dsp:cNvPr id="0" name=""/>
        <dsp:cNvSpPr/>
      </dsp:nvSpPr>
      <dsp:spPr>
        <a:xfrm>
          <a:off x="0" y="3766132"/>
          <a:ext cx="847270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B32F3A-289A-4BAB-B8F5-52168C0CB054}">
      <dsp:nvSpPr>
        <dsp:cNvPr id="0" name=""/>
        <dsp:cNvSpPr/>
      </dsp:nvSpPr>
      <dsp:spPr>
        <a:xfrm>
          <a:off x="0" y="3766132"/>
          <a:ext cx="8472709" cy="941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These examples suggest that the device is practical in community, primary care, and outreach settings, not only in hospital clinics (SHTG, 2022; Emmett et al., 2024).</a:t>
          </a:r>
        </a:p>
      </dsp:txBody>
      <dsp:txXfrm>
        <a:off x="0" y="3766132"/>
        <a:ext cx="8472709" cy="9413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ED845D-16BC-4D87-9099-D41FA2D80CE6}">
      <dsp:nvSpPr>
        <dsp:cNvPr id="0" name=""/>
        <dsp:cNvSpPr/>
      </dsp:nvSpPr>
      <dsp:spPr>
        <a:xfrm>
          <a:off x="0" y="292714"/>
          <a:ext cx="7962346" cy="75582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KardiaMobile can change work patterns because staff do not always need to fit and remove a monitoring device in person (NICE, 2022).</a:t>
          </a:r>
        </a:p>
      </dsp:txBody>
      <dsp:txXfrm>
        <a:off x="36896" y="329610"/>
        <a:ext cx="7888554" cy="682028"/>
      </dsp:txXfrm>
    </dsp:sp>
    <dsp:sp modelId="{CDFE94B7-47CD-4C9A-BC43-D84BCA1E9FCA}">
      <dsp:nvSpPr>
        <dsp:cNvPr id="0" name=""/>
        <dsp:cNvSpPr/>
      </dsp:nvSpPr>
      <dsp:spPr>
        <a:xfrm>
          <a:off x="0" y="1103254"/>
          <a:ext cx="7962346" cy="75582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Posting devices and using them in home visits may reduce some hospital trips and bring care closer to the patient (SHTG, 2022; Emmett et al., 2024).</a:t>
          </a:r>
        </a:p>
      </dsp:txBody>
      <dsp:txXfrm>
        <a:off x="36896" y="1140150"/>
        <a:ext cx="7888554" cy="682028"/>
      </dsp:txXfrm>
    </dsp:sp>
    <dsp:sp modelId="{18C588A5-B5B0-4C3C-A434-7990A292ECDB}">
      <dsp:nvSpPr>
        <dsp:cNvPr id="0" name=""/>
        <dsp:cNvSpPr/>
      </dsp:nvSpPr>
      <dsp:spPr>
        <a:xfrm>
          <a:off x="0" y="1913794"/>
          <a:ext cx="7962346" cy="75582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Community nurses can take on ECG recording during home assessments, which can support quicker decisions in the pathway (Emmett et al., 2024).</a:t>
          </a:r>
        </a:p>
      </dsp:txBody>
      <dsp:txXfrm>
        <a:off x="36896" y="1950690"/>
        <a:ext cx="7888554" cy="682028"/>
      </dsp:txXfrm>
    </dsp:sp>
    <dsp:sp modelId="{FE8F9AB6-3F59-4A4E-8F3A-488FCD007450}">
      <dsp:nvSpPr>
        <dsp:cNvPr id="0" name=""/>
        <dsp:cNvSpPr/>
      </dsp:nvSpPr>
      <dsp:spPr>
        <a:xfrm>
          <a:off x="0" y="2724334"/>
          <a:ext cx="7962346" cy="75582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Quality improvement work found that mobile ECG use improved access to ECG checks in community monitoring (Bray et al., 2021).</a:t>
          </a:r>
        </a:p>
      </dsp:txBody>
      <dsp:txXfrm>
        <a:off x="36896" y="2761230"/>
        <a:ext cx="7888554" cy="682028"/>
      </dsp:txXfrm>
    </dsp:sp>
    <dsp:sp modelId="{7CD8370E-B612-49FA-A851-7C21BBE42D30}">
      <dsp:nvSpPr>
        <dsp:cNvPr id="0" name=""/>
        <dsp:cNvSpPr/>
      </dsp:nvSpPr>
      <dsp:spPr>
        <a:xfrm>
          <a:off x="0" y="3534874"/>
          <a:ext cx="7962346" cy="75582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These changes can improve efficiency, but only if the rest of the service is able to absorb the new work safely (Highton et al., 2021).</a:t>
          </a:r>
        </a:p>
      </dsp:txBody>
      <dsp:txXfrm>
        <a:off x="36896" y="3571770"/>
        <a:ext cx="7888554" cy="6820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865260-AF9F-4D7E-B3F1-2AB205CCD894}">
      <dsp:nvSpPr>
        <dsp:cNvPr id="0" name=""/>
        <dsp:cNvSpPr/>
      </dsp:nvSpPr>
      <dsp:spPr>
        <a:xfrm>
          <a:off x="0" y="556"/>
          <a:ext cx="81112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4DC409-6C74-434D-A7CB-B65C8E9DD06D}">
      <dsp:nvSpPr>
        <dsp:cNvPr id="0" name=""/>
        <dsp:cNvSpPr/>
      </dsp:nvSpPr>
      <dsp:spPr>
        <a:xfrm>
          <a:off x="0" y="556"/>
          <a:ext cx="8111202" cy="912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Staff need training in recording, infection control, data handling, and clinical escalation, so this is not only a technical task (NICE, 2022).</a:t>
          </a:r>
        </a:p>
      </dsp:txBody>
      <dsp:txXfrm>
        <a:off x="0" y="556"/>
        <a:ext cx="8111202" cy="912206"/>
      </dsp:txXfrm>
    </dsp:sp>
    <dsp:sp modelId="{2F037DEF-C9EC-485E-AA15-4097B52F2448}">
      <dsp:nvSpPr>
        <dsp:cNvPr id="0" name=""/>
        <dsp:cNvSpPr/>
      </dsp:nvSpPr>
      <dsp:spPr>
        <a:xfrm>
          <a:off x="0" y="912762"/>
          <a:ext cx="81112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1F3A47-51E8-442F-AF0A-C4493F181597}">
      <dsp:nvSpPr>
        <dsp:cNvPr id="0" name=""/>
        <dsp:cNvSpPr/>
      </dsp:nvSpPr>
      <dsp:spPr>
        <a:xfrm>
          <a:off x="0" y="912762"/>
          <a:ext cx="8111202" cy="912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In the community survey, only just over half of respondents felt they had enough training and resources to use KardiaMobile well (Emmett et al., 2024).</a:t>
          </a:r>
        </a:p>
      </dsp:txBody>
      <dsp:txXfrm>
        <a:off x="0" y="912762"/>
        <a:ext cx="8111202" cy="912206"/>
      </dsp:txXfrm>
    </dsp:sp>
    <dsp:sp modelId="{E3DF61D7-5A08-499D-AEA6-6DA01D6806C0}">
      <dsp:nvSpPr>
        <dsp:cNvPr id="0" name=""/>
        <dsp:cNvSpPr/>
      </dsp:nvSpPr>
      <dsp:spPr>
        <a:xfrm>
          <a:off x="0" y="1824968"/>
          <a:ext cx="81112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EA2EC2-F35F-4FC6-A281-535D785B6EFB}">
      <dsp:nvSpPr>
        <dsp:cNvPr id="0" name=""/>
        <dsp:cNvSpPr/>
      </dsp:nvSpPr>
      <dsp:spPr>
        <a:xfrm>
          <a:off x="0" y="1824968"/>
          <a:ext cx="8111202" cy="912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Time saved in one part of the pathway can become extra review work somewhere else, especially when readings are unclassified (NICE, 2022).</a:t>
          </a:r>
        </a:p>
      </dsp:txBody>
      <dsp:txXfrm>
        <a:off x="0" y="1824968"/>
        <a:ext cx="8111202" cy="912206"/>
      </dsp:txXfrm>
    </dsp:sp>
    <dsp:sp modelId="{02D7F8C6-63D4-4AFB-8E22-11F9349B0F99}">
      <dsp:nvSpPr>
        <dsp:cNvPr id="0" name=""/>
        <dsp:cNvSpPr/>
      </dsp:nvSpPr>
      <dsp:spPr>
        <a:xfrm>
          <a:off x="0" y="2737175"/>
          <a:ext cx="81112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474BD7-AE0D-4719-AD15-5AEA3DCD7A96}">
      <dsp:nvSpPr>
        <dsp:cNvPr id="0" name=""/>
        <dsp:cNvSpPr/>
      </dsp:nvSpPr>
      <dsp:spPr>
        <a:xfrm>
          <a:off x="0" y="2737175"/>
          <a:ext cx="8111202" cy="912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If staff trust the algorithm too much, false positives or false negatives could affect patient safety and referrals (NICE, 2022).</a:t>
          </a:r>
        </a:p>
      </dsp:txBody>
      <dsp:txXfrm>
        <a:off x="0" y="2737175"/>
        <a:ext cx="8111202" cy="912206"/>
      </dsp:txXfrm>
    </dsp:sp>
    <dsp:sp modelId="{C8A87481-0A78-4C6F-B7C1-84FC6B8CABFE}">
      <dsp:nvSpPr>
        <dsp:cNvPr id="0" name=""/>
        <dsp:cNvSpPr/>
      </dsp:nvSpPr>
      <dsp:spPr>
        <a:xfrm>
          <a:off x="0" y="3649381"/>
          <a:ext cx="81112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E224AE-28F6-4A8B-A6F3-84A544A43134}">
      <dsp:nvSpPr>
        <dsp:cNvPr id="0" name=""/>
        <dsp:cNvSpPr/>
      </dsp:nvSpPr>
      <dsp:spPr>
        <a:xfrm>
          <a:off x="0" y="3649381"/>
          <a:ext cx="8111202" cy="912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A wider review found mixed evidence across mobile AF studies, so local rollout should be planned and audited carefully (Biersteker et al., 2021).</a:t>
          </a:r>
        </a:p>
      </dsp:txBody>
      <dsp:txXfrm>
        <a:off x="0" y="3649381"/>
        <a:ext cx="8111202" cy="9122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5B58C4-9512-4F9E-99BB-4C8D1F0E1F80}">
      <dsp:nvSpPr>
        <dsp:cNvPr id="0" name=""/>
        <dsp:cNvSpPr/>
      </dsp:nvSpPr>
      <dsp:spPr>
        <a:xfrm>
          <a:off x="0" y="171555"/>
          <a:ext cx="8238793" cy="7956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main patient benefit is convenience because symptoms can be recorded quickly when they happen, not only in clinic time (NICE, 2022).</a:t>
          </a:r>
        </a:p>
      </dsp:txBody>
      <dsp:txXfrm>
        <a:off x="38838" y="210393"/>
        <a:ext cx="8161117" cy="717924"/>
      </dsp:txXfrm>
    </dsp:sp>
    <dsp:sp modelId="{E3D156DA-E463-4B22-BF2D-7338F24C61DE}">
      <dsp:nvSpPr>
        <dsp:cNvPr id="0" name=""/>
        <dsp:cNvSpPr/>
      </dsp:nvSpPr>
      <dsp:spPr>
        <a:xfrm>
          <a:off x="0" y="1024755"/>
          <a:ext cx="8238793" cy="7956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Posted devices may reduce travel, waiting, and disruption for some people who would otherwise attend hospital (SHTG, 2022).</a:t>
          </a:r>
        </a:p>
      </dsp:txBody>
      <dsp:txXfrm>
        <a:off x="38838" y="1063593"/>
        <a:ext cx="8161117" cy="717924"/>
      </dsp:txXfrm>
    </dsp:sp>
    <dsp:sp modelId="{5F5017FC-98E8-4C94-9E0A-99CC93B31883}">
      <dsp:nvSpPr>
        <dsp:cNvPr id="0" name=""/>
        <dsp:cNvSpPr/>
      </dsp:nvSpPr>
      <dsp:spPr>
        <a:xfrm>
          <a:off x="0" y="1877955"/>
          <a:ext cx="8238793" cy="7956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Community use can bring ECG recording closer to home, which can help people with mobility or access problems (Emmett et al., 2024).</a:t>
          </a:r>
        </a:p>
      </dsp:txBody>
      <dsp:txXfrm>
        <a:off x="38838" y="1916793"/>
        <a:ext cx="8161117" cy="717924"/>
      </dsp:txXfrm>
    </dsp:sp>
    <dsp:sp modelId="{92FDE499-3C61-4BD1-B061-BC5883A265C1}">
      <dsp:nvSpPr>
        <dsp:cNvPr id="0" name=""/>
        <dsp:cNvSpPr/>
      </dsp:nvSpPr>
      <dsp:spPr>
        <a:xfrm>
          <a:off x="0" y="2731155"/>
          <a:ext cx="8238793" cy="7956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For QT monitoring, the 6L device may feel less intrusive for some people because it needs less set up than standard ECG processes (NICE, 2022).</a:t>
          </a:r>
        </a:p>
      </dsp:txBody>
      <dsp:txXfrm>
        <a:off x="38838" y="2769993"/>
        <a:ext cx="8161117" cy="717924"/>
      </dsp:txXfrm>
    </dsp:sp>
    <dsp:sp modelId="{3F04811F-D761-4167-8A0F-C3216972A237}">
      <dsp:nvSpPr>
        <dsp:cNvPr id="0" name=""/>
        <dsp:cNvSpPr/>
      </dsp:nvSpPr>
      <dsp:spPr>
        <a:xfrm>
          <a:off x="0" y="3584355"/>
          <a:ext cx="8238793" cy="7956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Earlier detection may support earlier stroke risk assessment and treatment decisions when atrial fibrillation is confirmed (NHS England, 2020).</a:t>
          </a:r>
        </a:p>
      </dsp:txBody>
      <dsp:txXfrm>
        <a:off x="38838" y="3623193"/>
        <a:ext cx="8161117" cy="7179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816F8C-DF13-4155-862F-4C148B76803D}">
      <dsp:nvSpPr>
        <dsp:cNvPr id="0" name=""/>
        <dsp:cNvSpPr/>
      </dsp:nvSpPr>
      <dsp:spPr>
        <a:xfrm>
          <a:off x="0" y="553"/>
          <a:ext cx="81962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63532D-336D-44E7-88DC-560034674452}">
      <dsp:nvSpPr>
        <dsp:cNvPr id="0" name=""/>
        <dsp:cNvSpPr/>
      </dsp:nvSpPr>
      <dsp:spPr>
        <a:xfrm>
          <a:off x="0" y="553"/>
          <a:ext cx="8196262" cy="905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health benefit only becomes real when recordings are reviewed, confirmed where needed, and acted on quickly (NICE, 2022; NHS England, 2020).</a:t>
          </a:r>
        </a:p>
      </dsp:txBody>
      <dsp:txXfrm>
        <a:off x="0" y="553"/>
        <a:ext cx="8196262" cy="905827"/>
      </dsp:txXfrm>
    </dsp:sp>
    <dsp:sp modelId="{C71AD988-E0AD-4683-88A1-0D7BABE900A7}">
      <dsp:nvSpPr>
        <dsp:cNvPr id="0" name=""/>
        <dsp:cNvSpPr/>
      </dsp:nvSpPr>
      <dsp:spPr>
        <a:xfrm>
          <a:off x="0" y="906381"/>
          <a:ext cx="81962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9FF809-872C-413F-BBF6-4E171820F6DC}">
      <dsp:nvSpPr>
        <dsp:cNvPr id="0" name=""/>
        <dsp:cNvSpPr/>
      </dsp:nvSpPr>
      <dsp:spPr>
        <a:xfrm>
          <a:off x="0" y="906381"/>
          <a:ext cx="8196262" cy="905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Repeated checking may reassure some people, but unclear results can also create worry and extra demand for reassurance (NICE, 2022).</a:t>
          </a:r>
        </a:p>
      </dsp:txBody>
      <dsp:txXfrm>
        <a:off x="0" y="906381"/>
        <a:ext cx="8196262" cy="905827"/>
      </dsp:txXfrm>
    </dsp:sp>
    <dsp:sp modelId="{8B8FCFC4-3588-4845-9D94-54797F193F77}">
      <dsp:nvSpPr>
        <dsp:cNvPr id="0" name=""/>
        <dsp:cNvSpPr/>
      </dsp:nvSpPr>
      <dsp:spPr>
        <a:xfrm>
          <a:off x="0" y="1812209"/>
          <a:ext cx="81962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4C957C-C7C6-4FD8-9707-E7DD833F9F33}">
      <dsp:nvSpPr>
        <dsp:cNvPr id="0" name=""/>
        <dsp:cNvSpPr/>
      </dsp:nvSpPr>
      <dsp:spPr>
        <a:xfrm>
          <a:off x="0" y="1812209"/>
          <a:ext cx="8196262" cy="905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Unclassified readings can lead to repeat tests and may leave people unsure about what the result really means (NICE, 2022).</a:t>
          </a:r>
        </a:p>
      </dsp:txBody>
      <dsp:txXfrm>
        <a:off x="0" y="1812209"/>
        <a:ext cx="8196262" cy="905827"/>
      </dsp:txXfrm>
    </dsp:sp>
    <dsp:sp modelId="{F85F0E24-FDD7-4582-884B-D4472EA2B1AA}">
      <dsp:nvSpPr>
        <dsp:cNvPr id="0" name=""/>
        <dsp:cNvSpPr/>
      </dsp:nvSpPr>
      <dsp:spPr>
        <a:xfrm>
          <a:off x="0" y="2718036"/>
          <a:ext cx="81962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861257-7B5E-4DD0-BC30-4C736CCCBB8D}">
      <dsp:nvSpPr>
        <dsp:cNvPr id="0" name=""/>
        <dsp:cNvSpPr/>
      </dsp:nvSpPr>
      <dsp:spPr>
        <a:xfrm>
          <a:off x="0" y="2718036"/>
          <a:ext cx="8196262" cy="905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Care home and outpatient evidence shows mobile ECG use is possible, but older adults and routine clinics need clear communication and follow up (Savickas et al., 2023; Mittal et al., 2024).</a:t>
          </a:r>
        </a:p>
      </dsp:txBody>
      <dsp:txXfrm>
        <a:off x="0" y="2718036"/>
        <a:ext cx="8196262" cy="905827"/>
      </dsp:txXfrm>
    </dsp:sp>
    <dsp:sp modelId="{7D50CE36-9D41-44D7-A0DE-98C84D4DBF16}">
      <dsp:nvSpPr>
        <dsp:cNvPr id="0" name=""/>
        <dsp:cNvSpPr/>
      </dsp:nvSpPr>
      <dsp:spPr>
        <a:xfrm>
          <a:off x="0" y="3623864"/>
          <a:ext cx="81962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C122AF-1250-4473-87BA-0072B2C6A8B1}">
      <dsp:nvSpPr>
        <dsp:cNvPr id="0" name=""/>
        <dsp:cNvSpPr/>
      </dsp:nvSpPr>
      <dsp:spPr>
        <a:xfrm>
          <a:off x="0" y="3623864"/>
          <a:ext cx="8196262" cy="905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evidence base is still mixed overall, so benefits should not be exaggerated beyond what the studies really show (Biersteker et al., 2021).</a:t>
          </a:r>
        </a:p>
      </dsp:txBody>
      <dsp:txXfrm>
        <a:off x="0" y="3623864"/>
        <a:ext cx="8196262" cy="9058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0F1B5-0DFF-4530-B0D2-C542C07EFF1E}">
      <dsp:nvSpPr>
        <dsp:cNvPr id="0" name=""/>
        <dsp:cNvSpPr/>
      </dsp:nvSpPr>
      <dsp:spPr>
        <a:xfrm>
          <a:off x="0" y="57135"/>
          <a:ext cx="8493974" cy="95099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 key strength is better access to rhythm recording in homes, primary care, and community settings (SHTG, 2022; Emmett et al., 2024).</a:t>
          </a:r>
        </a:p>
      </dsp:txBody>
      <dsp:txXfrm>
        <a:off x="46424" y="103559"/>
        <a:ext cx="8401126" cy="858142"/>
      </dsp:txXfrm>
    </dsp:sp>
    <dsp:sp modelId="{52D84849-364C-4560-A285-CD93CD7C3113}">
      <dsp:nvSpPr>
        <dsp:cNvPr id="0" name=""/>
        <dsp:cNvSpPr/>
      </dsp:nvSpPr>
      <dsp:spPr>
        <a:xfrm>
          <a:off x="0" y="1057086"/>
          <a:ext cx="8493974" cy="95099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 main weakness is that the device still depends on training, interpretation, and follow up, so it does not solve the whole pathway alone (NICE, 2022).</a:t>
          </a:r>
        </a:p>
      </dsp:txBody>
      <dsp:txXfrm>
        <a:off x="46424" y="1103510"/>
        <a:ext cx="8401126" cy="858142"/>
      </dsp:txXfrm>
    </dsp:sp>
    <dsp:sp modelId="{4B936B4E-DA78-44DF-930F-637E106C04A4}">
      <dsp:nvSpPr>
        <dsp:cNvPr id="0" name=""/>
        <dsp:cNvSpPr/>
      </dsp:nvSpPr>
      <dsp:spPr>
        <a:xfrm>
          <a:off x="0" y="2057036"/>
          <a:ext cx="8493974" cy="95099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An opportunity is wider use in community pathways and new models of care that bring monitoring closer to everyday life (Bray et al., 2021).</a:t>
          </a:r>
        </a:p>
      </dsp:txBody>
      <dsp:txXfrm>
        <a:off x="46424" y="2103460"/>
        <a:ext cx="8401126" cy="858142"/>
      </dsp:txXfrm>
    </dsp:sp>
    <dsp:sp modelId="{96E13ADF-E4FE-47D0-98BB-11D4E1E534C8}">
      <dsp:nvSpPr>
        <dsp:cNvPr id="0" name=""/>
        <dsp:cNvSpPr/>
      </dsp:nvSpPr>
      <dsp:spPr>
        <a:xfrm>
          <a:off x="0" y="3056987"/>
          <a:ext cx="8493974" cy="95099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 major threat is inequality because smartphone use, digital confidence, and sensory or cognitive barriers can exclude some people (SHTG, 2022).</a:t>
          </a:r>
        </a:p>
      </dsp:txBody>
      <dsp:txXfrm>
        <a:off x="46424" y="3103411"/>
        <a:ext cx="8401126" cy="858142"/>
      </dsp:txXfrm>
    </dsp:sp>
    <dsp:sp modelId="{1D4820FA-CE7F-4DA7-9499-030D56B8F3F8}">
      <dsp:nvSpPr>
        <dsp:cNvPr id="0" name=""/>
        <dsp:cNvSpPr/>
      </dsp:nvSpPr>
      <dsp:spPr>
        <a:xfrm>
          <a:off x="0" y="4056937"/>
          <a:ext cx="8493974" cy="95099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Governance is also a threat and a response issue, because DTAC checks, data protection duties, and poor record integration can affect trust and everyday use (NICE, 2022; NICE, 2023).</a:t>
          </a:r>
        </a:p>
      </dsp:txBody>
      <dsp:txXfrm>
        <a:off x="46424" y="4103361"/>
        <a:ext cx="8401126" cy="85814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1B291C-D9F4-41B3-93F8-6B2634A5F918}">
      <dsp:nvSpPr>
        <dsp:cNvPr id="0" name=""/>
        <dsp:cNvSpPr/>
      </dsp:nvSpPr>
      <dsp:spPr>
        <a:xfrm>
          <a:off x="0" y="554"/>
          <a:ext cx="116624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FE8EE3-187D-4F40-9E11-3544A2C92B00}">
      <dsp:nvSpPr>
        <dsp:cNvPr id="0" name=""/>
        <dsp:cNvSpPr/>
      </dsp:nvSpPr>
      <dsp:spPr>
        <a:xfrm>
          <a:off x="0" y="554"/>
          <a:ext cx="11662476" cy="907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KardiaMobile 6L has clear value because it can support earlier rhythm recording and bring care closer to the patient (NICE, 2022; SHTG, 2022).</a:t>
          </a:r>
        </a:p>
      </dsp:txBody>
      <dsp:txXfrm>
        <a:off x="0" y="554"/>
        <a:ext cx="11662476" cy="907954"/>
      </dsp:txXfrm>
    </dsp:sp>
    <dsp:sp modelId="{086E49F9-B8E2-40F3-A5B5-EC3C7029D4DC}">
      <dsp:nvSpPr>
        <dsp:cNvPr id="0" name=""/>
        <dsp:cNvSpPr/>
      </dsp:nvSpPr>
      <dsp:spPr>
        <a:xfrm>
          <a:off x="0" y="908508"/>
          <a:ext cx="116624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364234-224D-4296-8F80-AEB6B076ED5B}">
      <dsp:nvSpPr>
        <dsp:cNvPr id="0" name=""/>
        <dsp:cNvSpPr/>
      </dsp:nvSpPr>
      <dsp:spPr>
        <a:xfrm>
          <a:off x="0" y="908508"/>
          <a:ext cx="11662476" cy="907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The strongest benefits are convenience, better access, and possible service efficiency when community and primary care teams use it well (Emmett et al., 2024; Highton et al., 2021).</a:t>
          </a:r>
        </a:p>
      </dsp:txBody>
      <dsp:txXfrm>
        <a:off x="0" y="908508"/>
        <a:ext cx="11662476" cy="907954"/>
      </dsp:txXfrm>
    </dsp:sp>
    <dsp:sp modelId="{B8BDB0D2-64C9-47F2-A1DA-962C1FA83E9D}">
      <dsp:nvSpPr>
        <dsp:cNvPr id="0" name=""/>
        <dsp:cNvSpPr/>
      </dsp:nvSpPr>
      <dsp:spPr>
        <a:xfrm>
          <a:off x="0" y="1816462"/>
          <a:ext cx="116624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100AB7-9053-445F-92D1-1AA4EBE0D3A1}">
      <dsp:nvSpPr>
        <dsp:cNvPr id="0" name=""/>
        <dsp:cNvSpPr/>
      </dsp:nvSpPr>
      <dsp:spPr>
        <a:xfrm>
          <a:off x="0" y="1816462"/>
          <a:ext cx="11662476" cy="907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The main barriers are uneven training, extra review work, digital exclusion, and governance or integration problems (Emmett et al., 2024; NICE, 2023).</a:t>
          </a:r>
        </a:p>
      </dsp:txBody>
      <dsp:txXfrm>
        <a:off x="0" y="1816462"/>
        <a:ext cx="11662476" cy="907954"/>
      </dsp:txXfrm>
    </dsp:sp>
    <dsp:sp modelId="{34495C51-F25E-41B2-AE33-8C80F2808C35}">
      <dsp:nvSpPr>
        <dsp:cNvPr id="0" name=""/>
        <dsp:cNvSpPr/>
      </dsp:nvSpPr>
      <dsp:spPr>
        <a:xfrm>
          <a:off x="0" y="2724416"/>
          <a:ext cx="116624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900E15-303A-4150-A13E-5A0B388B7C32}">
      <dsp:nvSpPr>
        <dsp:cNvPr id="0" name=""/>
        <dsp:cNvSpPr/>
      </dsp:nvSpPr>
      <dsp:spPr>
        <a:xfrm>
          <a:off x="0" y="2724416"/>
          <a:ext cx="11662476" cy="907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The best next steps are standard training, clear escalation routes, assisted access, and better record integration with ongoing governance checks (NICE, 2022; SHTG, 2022).</a:t>
          </a:r>
        </a:p>
      </dsp:txBody>
      <dsp:txXfrm>
        <a:off x="0" y="2724416"/>
        <a:ext cx="11662476" cy="907954"/>
      </dsp:txXfrm>
    </dsp:sp>
    <dsp:sp modelId="{FF2AF8C3-BEAD-45D1-AFCA-2347912CF7F5}">
      <dsp:nvSpPr>
        <dsp:cNvPr id="0" name=""/>
        <dsp:cNvSpPr/>
      </dsp:nvSpPr>
      <dsp:spPr>
        <a:xfrm>
          <a:off x="0" y="3632370"/>
          <a:ext cx="116624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3EFB08-7A72-475F-AEDF-322C363FFABC}">
      <dsp:nvSpPr>
        <dsp:cNvPr id="0" name=""/>
        <dsp:cNvSpPr/>
      </dsp:nvSpPr>
      <dsp:spPr>
        <a:xfrm>
          <a:off x="0" y="3632370"/>
          <a:ext cx="11662476" cy="907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Overall, the technology is promising, but its long-term value depends on safe pathways, fairness, and realistic implementation rather than enthusiasm alone (Biersteker et al., 2021).</a:t>
          </a:r>
        </a:p>
      </dsp:txBody>
      <dsp:txXfrm>
        <a:off x="0" y="3632370"/>
        <a:ext cx="11662476" cy="9079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D5CDAF-FD48-43AA-8C57-D38824CF52A4}" type="datetimeFigureOut">
              <a:rPr lang="en-US" smtClean="0"/>
              <a:t>4/9/2026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567027-3C9F-4634-AF2D-64A3EC16BAE7}" type="slidenum">
              <a:rPr lang="en-US" smtClean="0"/>
              <a:t>‹#›</a:t>
            </a:fld>
            <a:endParaRPr lang="en-US"/>
          </a:p>
        </p:txBody>
      </p:sp>
    </p:spTree>
    <p:extLst>
      <p:ext uri="{BB962C8B-B14F-4D97-AF65-F5344CB8AC3E}">
        <p14:creationId xmlns:p14="http://schemas.microsoft.com/office/powerpoint/2010/main" val="32658036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presentation uses a case study approach to examine KardiaMobile 6L in UK care pathways (NICE, 2022). It </a:t>
            </a:r>
            <a:r>
              <a:rPr lang="en-US" sz="1200" kern="1200" dirty="0">
                <a:solidFill>
                  <a:schemeClr val="tx1"/>
                </a:solidFill>
                <a:effectLst/>
                <a:latin typeface="+mn-lt"/>
                <a:ea typeface="+mn-ea"/>
                <a:cs typeface="+mn-cs"/>
              </a:rPr>
              <a:t>is a suitable choice as it is a modern digital tool available in the UK for atrial fibrillation pathways and has clear impacts on care beyond the hospital (NICE, 2022). A simple timeline is less effective than a case study approach, as it provides more room for critical judgment. The presentation has the same focus as the written report, namely workforce impact and patient or service user impact, but also refers to service delivery and community effects when the evidence demonstrates them (Emmett et al., 2024; SHTG, 2022). Initially, the primary message is that digital innovation can only work when it enhances care in a safe and just manner, and when it is manageable by staff during routine work (Biersteker et al., 2021).</a:t>
            </a:r>
          </a:p>
          <a:p>
            <a:endParaRPr lang="en-US" dirty="0"/>
          </a:p>
        </p:txBody>
      </p:sp>
      <p:sp>
        <p:nvSpPr>
          <p:cNvPr id="4" name="Slide Number Placeholder 3"/>
          <p:cNvSpPr>
            <a:spLocks noGrp="1"/>
          </p:cNvSpPr>
          <p:nvPr>
            <p:ph type="sldNum" sz="quarter" idx="5"/>
          </p:nvPr>
        </p:nvSpPr>
        <p:spPr/>
        <p:txBody>
          <a:bodyPr/>
          <a:lstStyle/>
          <a:p>
            <a:fld id="{A7567027-3C9F-4634-AF2D-64A3EC16BAE7}" type="slidenum">
              <a:rPr lang="en-US" smtClean="0"/>
              <a:t>2</a:t>
            </a:fld>
            <a:endParaRPr lang="en-US"/>
          </a:p>
        </p:txBody>
      </p:sp>
    </p:spTree>
    <p:extLst>
      <p:ext uri="{BB962C8B-B14F-4D97-AF65-F5344CB8AC3E}">
        <p14:creationId xmlns:p14="http://schemas.microsoft.com/office/powerpoint/2010/main" val="2817088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device is not the issue at the beginning. The thing is that atrial fibrillation may be common, dangerous, and not recognised when a symptom is not observed during a clinic visit (NHS England, 2020). The paroxysmal atrial fibrillation is particularly challenging due to its intermittent nature, that is, it appears and disappears, and, therefore, routine checks might fail to capture the rhythm at the appropriate moment (NICE, 2022). The conventional walking walkways of the ambulatory might also be inconvenient, as equipment usually needs to be installed, trained, refunded, and acquainted with, which adds steps for patients and personnel (SHTG, 2022). This is important in health and social care, as treatment decisions may be delayed due to late identification. The digital issue is hence concerned with identifying a riskier yet less convulsive way to capture the symptoms more closely to reality (NICE, 2022).</a:t>
            </a:r>
          </a:p>
          <a:p>
            <a:endParaRPr lang="en-US" dirty="0"/>
          </a:p>
        </p:txBody>
      </p:sp>
      <p:sp>
        <p:nvSpPr>
          <p:cNvPr id="4" name="Slide Number Placeholder 3"/>
          <p:cNvSpPr>
            <a:spLocks noGrp="1"/>
          </p:cNvSpPr>
          <p:nvPr>
            <p:ph type="sldNum" sz="quarter" idx="5"/>
          </p:nvPr>
        </p:nvSpPr>
        <p:spPr/>
        <p:txBody>
          <a:bodyPr/>
          <a:lstStyle/>
          <a:p>
            <a:fld id="{A7567027-3C9F-4634-AF2D-64A3EC16BAE7}" type="slidenum">
              <a:rPr lang="en-US" smtClean="0"/>
              <a:t>3</a:t>
            </a:fld>
            <a:endParaRPr lang="en-US"/>
          </a:p>
        </p:txBody>
      </p:sp>
    </p:spTree>
    <p:extLst>
      <p:ext uri="{BB962C8B-B14F-4D97-AF65-F5344CB8AC3E}">
        <p14:creationId xmlns:p14="http://schemas.microsoft.com/office/powerpoint/2010/main" val="3378143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KardiaMobile 6L is a miniature digital ECG that connects to a smartphone or tablet application, allowing it to record a rhythm trace for examination or forwarding to a clinician (NICE, 2022). The primary strength of this is that it can be monitored outside the customary clinic setting, which is significant when symptoms may be brief and inconsistent. The lead version six leads provide more visual information than a basic single-lead reading, and initial research has indicated technical potential. However, it is not comparable to a full 12-lead ECG system (Lim et al., 2025). NICE does not place the device outside an existing pathway; rather, it places it within it. This is a critical point, as the technology can accelerate detection but also requires professional review, further investigation, and sound clinical judgement (NICE, 2022).</a:t>
            </a:r>
          </a:p>
          <a:p>
            <a:endParaRPr lang="en-US" dirty="0"/>
          </a:p>
        </p:txBody>
      </p:sp>
      <p:sp>
        <p:nvSpPr>
          <p:cNvPr id="4" name="Slide Number Placeholder 3"/>
          <p:cNvSpPr>
            <a:spLocks noGrp="1"/>
          </p:cNvSpPr>
          <p:nvPr>
            <p:ph type="sldNum" sz="quarter" idx="5"/>
          </p:nvPr>
        </p:nvSpPr>
        <p:spPr/>
        <p:txBody>
          <a:bodyPr/>
          <a:lstStyle/>
          <a:p>
            <a:fld id="{A7567027-3C9F-4634-AF2D-64A3EC16BAE7}" type="slidenum">
              <a:rPr lang="en-US" smtClean="0"/>
              <a:t>4</a:t>
            </a:fld>
            <a:endParaRPr lang="en-US"/>
          </a:p>
        </p:txBody>
      </p:sp>
    </p:spTree>
    <p:extLst>
      <p:ext uri="{BB962C8B-B14F-4D97-AF65-F5344CB8AC3E}">
        <p14:creationId xmlns:p14="http://schemas.microsoft.com/office/powerpoint/2010/main" val="3078461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evidence available in the case study is helpful, as it demonstrates the practical locations where KardiaMobile has been tested. The guidance in Scotland states that the device does not require an installation and can be sent to patients, which can minimise the appointments connected with the placement and withdrawal (SHTG, 2022). KardiaMobile was implemented in England by a community NHS Trust and used alongside specialist teams of community nurses during home assessments, when ECG measurements brought ECG monitoring closer to the patient and was activated by clinics only in exceptional instances (Emmett et al., 2024). Primary care assessment also indicates that mobile detection can be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within regular services rather than referring to a research laboratory (Highton et al., 2021). Another real-world example is care home screening, but in this case, older adults usually require additional assistance and cautious interpretation of the findings (Savickas et al., 2023).</a:t>
            </a:r>
          </a:p>
          <a:p>
            <a:endParaRPr lang="en-US" dirty="0"/>
          </a:p>
        </p:txBody>
      </p:sp>
      <p:sp>
        <p:nvSpPr>
          <p:cNvPr id="4" name="Slide Number Placeholder 3"/>
          <p:cNvSpPr>
            <a:spLocks noGrp="1"/>
          </p:cNvSpPr>
          <p:nvPr>
            <p:ph type="sldNum" sz="quarter" idx="5"/>
          </p:nvPr>
        </p:nvSpPr>
        <p:spPr/>
        <p:txBody>
          <a:bodyPr/>
          <a:lstStyle/>
          <a:p>
            <a:fld id="{A7567027-3C9F-4634-AF2D-64A3EC16BAE7}" type="slidenum">
              <a:rPr lang="en-US" smtClean="0"/>
              <a:t>5</a:t>
            </a:fld>
            <a:endParaRPr lang="en-US"/>
          </a:p>
        </p:txBody>
      </p:sp>
    </p:spTree>
    <p:extLst>
      <p:ext uri="{BB962C8B-B14F-4D97-AF65-F5344CB8AC3E}">
        <p14:creationId xmlns:p14="http://schemas.microsoft.com/office/powerpoint/2010/main" val="1011287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Regarding the workforce aspect, the main advantage is that KardiaMobile can simplify the pathway. It can eliminate the need for certain face-to-face fittings and post-delivery visits, helping staff save time and patients spend less time travelling or waiting (NICE, 2022; SHTG, 2022). Another advantage is reflected in the community survey, as community nurses could obtain ECGs during home assessments, expanding their functions and enabling more patient-centred decision-making (Emmett et al., 2024). There is also the possibility that service delivery can be improved through increased availability of mobile ECG in a community quality improvement project (Bray et al., 2021). These are not automatic gains, even so. They rely on sufficient local service capacity, well-defined review routes, and assistance for staff taking on new duties (Highton et al., 2021).</a:t>
            </a:r>
          </a:p>
          <a:p>
            <a:endParaRPr lang="en-US" dirty="0"/>
          </a:p>
        </p:txBody>
      </p:sp>
      <p:sp>
        <p:nvSpPr>
          <p:cNvPr id="4" name="Slide Number Placeholder 3"/>
          <p:cNvSpPr>
            <a:spLocks noGrp="1"/>
          </p:cNvSpPr>
          <p:nvPr>
            <p:ph type="sldNum" sz="quarter" idx="5"/>
          </p:nvPr>
        </p:nvSpPr>
        <p:spPr/>
        <p:txBody>
          <a:bodyPr/>
          <a:lstStyle/>
          <a:p>
            <a:fld id="{A7567027-3C9F-4634-AF2D-64A3EC16BAE7}" type="slidenum">
              <a:rPr lang="en-US" smtClean="0"/>
              <a:t>6</a:t>
            </a:fld>
            <a:endParaRPr lang="en-US"/>
          </a:p>
        </p:txBody>
      </p:sp>
    </p:spTree>
    <p:extLst>
      <p:ext uri="{BB962C8B-B14F-4D97-AF65-F5344CB8AC3E}">
        <p14:creationId xmlns:p14="http://schemas.microsoft.com/office/powerpoint/2010/main" val="1305298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 equally important aspect of the workforce is the workforce issues. Employees require not just training on the device. They should also be aware of how to obtain a good trace, handle data safely, and what to do if a result requires escalation or confirmation (NICE, 2022). This is important because, according to a community survey, only slightly more than half of participants reported having sufficient training and resources, suggesting that not all teams were equally ready (Emmett et al., 2024). Workload shift is also another issue. KardiaMobile can reduce the number of appointments; however, it can also result in additional traces to review, repeat, or interpret, particularly for unclassified results (NICE, 2022). There is also the safety issue, since the algorithm's output does not constitute a conclusive diagnosis. Services must have local audit and robust ways, though, rather than blind faith in the technology (Biersteker et al., 2021).</a:t>
            </a:r>
          </a:p>
          <a:p>
            <a:endParaRPr lang="en-US" dirty="0"/>
          </a:p>
        </p:txBody>
      </p:sp>
      <p:sp>
        <p:nvSpPr>
          <p:cNvPr id="4" name="Slide Number Placeholder 3"/>
          <p:cNvSpPr>
            <a:spLocks noGrp="1"/>
          </p:cNvSpPr>
          <p:nvPr>
            <p:ph type="sldNum" sz="quarter" idx="5"/>
          </p:nvPr>
        </p:nvSpPr>
        <p:spPr/>
        <p:txBody>
          <a:bodyPr/>
          <a:lstStyle/>
          <a:p>
            <a:fld id="{A7567027-3C9F-4634-AF2D-64A3EC16BAE7}" type="slidenum">
              <a:rPr lang="en-US" smtClean="0"/>
              <a:t>7</a:t>
            </a:fld>
            <a:endParaRPr lang="en-US"/>
          </a:p>
        </p:txBody>
      </p:sp>
    </p:spTree>
    <p:extLst>
      <p:ext uri="{BB962C8B-B14F-4D97-AF65-F5344CB8AC3E}">
        <p14:creationId xmlns:p14="http://schemas.microsoft.com/office/powerpoint/2010/main" val="4160923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KardiaMobile patient case is good in terms of access and convenience. The device enables one to note down symptoms at the time of their occurrence, which is useful when palpitations are brief or irregular (NICE, 2022). The guidance from Scotland also states that the device can be mailed and does not require installation, which can reduce travel and make treatment less disruptive (SHTG, 2022). Community use is important as well, as it paves the way for ECG recording during home visits and in other local settings, which can be beneficial for individuals who do not easily access hospital clinics (Emmett et al., 2024). Another point that can be added to NICE's list of patients who should undergo QT monitoring is that this type of portable test may be less intrusive for certain patients than regular ECG procedures (NICE, 2022). If atrial fibrillation is subsequently confirmed, previous decisions on stroke prevention can be made (NHS England, 2020).</a:t>
            </a:r>
          </a:p>
          <a:p>
            <a:endParaRPr lang="en-US" dirty="0"/>
          </a:p>
        </p:txBody>
      </p:sp>
      <p:sp>
        <p:nvSpPr>
          <p:cNvPr id="4" name="Slide Number Placeholder 3"/>
          <p:cNvSpPr>
            <a:spLocks noGrp="1"/>
          </p:cNvSpPr>
          <p:nvPr>
            <p:ph type="sldNum" sz="quarter" idx="5"/>
          </p:nvPr>
        </p:nvSpPr>
        <p:spPr/>
        <p:txBody>
          <a:bodyPr/>
          <a:lstStyle/>
          <a:p>
            <a:fld id="{A7567027-3C9F-4634-AF2D-64A3EC16BAE7}" type="slidenum">
              <a:rPr lang="en-US" smtClean="0"/>
              <a:t>8</a:t>
            </a:fld>
            <a:endParaRPr lang="en-US"/>
          </a:p>
        </p:txBody>
      </p:sp>
    </p:spTree>
    <p:extLst>
      <p:ext uri="{BB962C8B-B14F-4D97-AF65-F5344CB8AC3E}">
        <p14:creationId xmlns:p14="http://schemas.microsoft.com/office/powerpoint/2010/main" val="1223357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fact that it is detected earlier is good, yet what follows is the true test. They both specify that a device trace must be located in a safe pathway, and that it should be reviewed, confirmed where necessary, and a timely treatment decision made (NICE, 2022; NHS England, 2020). The other issue is emotional influence. Others might even feel relieved because they can capture the symptoms, while some might get more anxious when the outcome is not </a:t>
            </a:r>
            <a:r>
              <a:rPr lang="en-US" sz="1200" kern="1200" dirty="0" err="1">
                <a:solidFill>
                  <a:schemeClr val="tx1"/>
                </a:solidFill>
                <a:effectLst/>
                <a:latin typeface="+mn-lt"/>
                <a:ea typeface="+mn-ea"/>
                <a:cs typeface="+mn-cs"/>
              </a:rPr>
              <a:t>categorised</a:t>
            </a:r>
            <a:r>
              <a:rPr lang="en-US" sz="1200" kern="1200" dirty="0">
                <a:solidFill>
                  <a:schemeClr val="tx1"/>
                </a:solidFill>
                <a:effectLst/>
                <a:latin typeface="+mn-lt"/>
                <a:ea typeface="+mn-ea"/>
                <a:cs typeface="+mn-cs"/>
              </a:rPr>
              <a:t> or difficult to comprehend (NICE, 2022). This may lead to more requests for reassurance and additional follow-up. It is also demonstrated by care homes and other environments that mobile ECGs can be used. However, older adults and regularly attended clinic populations should be carefully informed, and follow-up should be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in case the tool can help rather than causing anxiety (Savickas et al., 2023; Mittal et al., 2024).</a:t>
            </a:r>
          </a:p>
          <a:p>
            <a:endParaRPr lang="en-US" dirty="0"/>
          </a:p>
        </p:txBody>
      </p:sp>
      <p:sp>
        <p:nvSpPr>
          <p:cNvPr id="4" name="Slide Number Placeholder 3"/>
          <p:cNvSpPr>
            <a:spLocks noGrp="1"/>
          </p:cNvSpPr>
          <p:nvPr>
            <p:ph type="sldNum" sz="quarter" idx="5"/>
          </p:nvPr>
        </p:nvSpPr>
        <p:spPr/>
        <p:txBody>
          <a:bodyPr/>
          <a:lstStyle/>
          <a:p>
            <a:fld id="{A7567027-3C9F-4634-AF2D-64A3EC16BAE7}" type="slidenum">
              <a:rPr lang="en-US" smtClean="0"/>
              <a:t>9</a:t>
            </a:fld>
            <a:endParaRPr lang="en-US"/>
          </a:p>
        </p:txBody>
      </p:sp>
    </p:spTree>
    <p:extLst>
      <p:ext uri="{BB962C8B-B14F-4D97-AF65-F5344CB8AC3E}">
        <p14:creationId xmlns:p14="http://schemas.microsoft.com/office/powerpoint/2010/main" val="15899407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SWOT analysis is useful for maintaining the judgment level and ensuring that governance issues are discussed. Access is the primary strength, as KardiaMobile can shift rhythm recordings to homes, primary care, and community teams, potentially resulting in faster, patient-centred services (SHTG, 2022; Emmett et al., 2024). Their primary limitation is that they do not eliminate the need for good pathways, staff training, and sound clinical judgment, and thus cannot address service design faults on their own (NICE, 2022). It is also possible to support newer models of care in the community in practice, by making monitoring closer to everyday life (Bray et al., 2021). The threats are serious. The digital exclusion can disenfranchise certain individuals, whereas the data security, checking of DTAC, and expanded data protection responsibility, and lack of the safe everyday use of these services may impact trust, continuity, and its safety unless services reply with unambiguous faith and tracking (NICE, 2022; NICE, 2023).</a:t>
            </a:r>
          </a:p>
        </p:txBody>
      </p:sp>
      <p:sp>
        <p:nvSpPr>
          <p:cNvPr id="4" name="Slide Number Placeholder 3"/>
          <p:cNvSpPr>
            <a:spLocks noGrp="1"/>
          </p:cNvSpPr>
          <p:nvPr>
            <p:ph type="sldNum" sz="quarter" idx="5"/>
          </p:nvPr>
        </p:nvSpPr>
        <p:spPr/>
        <p:txBody>
          <a:bodyPr/>
          <a:lstStyle/>
          <a:p>
            <a:fld id="{A7567027-3C9F-4634-AF2D-64A3EC16BAE7}" type="slidenum">
              <a:rPr lang="en-US" smtClean="0"/>
              <a:t>10</a:t>
            </a:fld>
            <a:endParaRPr lang="en-US"/>
          </a:p>
        </p:txBody>
      </p:sp>
    </p:spTree>
    <p:extLst>
      <p:ext uri="{BB962C8B-B14F-4D97-AF65-F5344CB8AC3E}">
        <p14:creationId xmlns:p14="http://schemas.microsoft.com/office/powerpoint/2010/main" val="2711735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Overall judgment is well balanced. KardiaMobile 6L is a promising device, as it can record the rhythm closer to the patient, enhance convenience, and allow earlier action in cases of suspected atrial fibrillation (NICE, 2022; SHTG, 2022). The practical advantages of the community and primary care teams are also evidenced in the use of the device, particularly during home visits or local monitoring pathways (Emmett et al., 2024; Highton et al., 2021). Meanwhile, the tool is not an easy solution. The value case can be undermined by training gaps, unclassified outcomes, additional review time, digital exclusion, and governance issues (Emmett et al., 2024; NICE, 2023). The most reasonable recommendations include regular personnel training, well-defined escalation rules, assisted access for </a:t>
            </a:r>
            <a:r>
              <a:rPr lang="en-US" sz="1200" kern="1200" dirty="0" err="1">
                <a:solidFill>
                  <a:schemeClr val="tx1"/>
                </a:solidFill>
                <a:effectLst/>
                <a:latin typeface="+mn-lt"/>
                <a:ea typeface="+mn-ea"/>
                <a:cs typeface="+mn-cs"/>
              </a:rPr>
              <a:t>marginalised</a:t>
            </a:r>
            <a:r>
              <a:rPr lang="en-US" sz="1200" kern="1200" dirty="0">
                <a:solidFill>
                  <a:schemeClr val="tx1"/>
                </a:solidFill>
                <a:effectLst/>
                <a:latin typeface="+mn-lt"/>
                <a:ea typeface="+mn-ea"/>
                <a:cs typeface="+mn-cs"/>
              </a:rPr>
              <a:t> groups, enhanced system integration, and continuous audit. The last message is that digital innovation can only be successful when safety, fairness, and everyday service reality are taken seriously (Biersteker et al., 2021).</a:t>
            </a:r>
          </a:p>
          <a:p>
            <a:endParaRPr lang="en-US" dirty="0"/>
          </a:p>
        </p:txBody>
      </p:sp>
      <p:sp>
        <p:nvSpPr>
          <p:cNvPr id="4" name="Slide Number Placeholder 3"/>
          <p:cNvSpPr>
            <a:spLocks noGrp="1"/>
          </p:cNvSpPr>
          <p:nvPr>
            <p:ph type="sldNum" sz="quarter" idx="5"/>
          </p:nvPr>
        </p:nvSpPr>
        <p:spPr/>
        <p:txBody>
          <a:bodyPr/>
          <a:lstStyle/>
          <a:p>
            <a:fld id="{A7567027-3C9F-4634-AF2D-64A3EC16BAE7}" type="slidenum">
              <a:rPr lang="en-US" smtClean="0"/>
              <a:t>11</a:t>
            </a:fld>
            <a:endParaRPr lang="en-US"/>
          </a:p>
        </p:txBody>
      </p:sp>
    </p:spTree>
    <p:extLst>
      <p:ext uri="{BB962C8B-B14F-4D97-AF65-F5344CB8AC3E}">
        <p14:creationId xmlns:p14="http://schemas.microsoft.com/office/powerpoint/2010/main" val="3472308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20B3EA-1AB8-437D-A503-0D4796F572E4}" type="datetimeFigureOut">
              <a:rPr lang="en-US" smtClean="0"/>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C0678E-7DD1-4FB9-8F3C-A28971A24A11}" type="slidenum">
              <a:rPr lang="en-US" smtClean="0"/>
              <a:t>‹#›</a:t>
            </a:fld>
            <a:endParaRPr lang="en-US"/>
          </a:p>
        </p:txBody>
      </p:sp>
    </p:spTree>
    <p:extLst>
      <p:ext uri="{BB962C8B-B14F-4D97-AF65-F5344CB8AC3E}">
        <p14:creationId xmlns:p14="http://schemas.microsoft.com/office/powerpoint/2010/main" val="636520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20B3EA-1AB8-437D-A503-0D4796F572E4}" type="datetimeFigureOut">
              <a:rPr lang="en-US" smtClean="0"/>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C0678E-7DD1-4FB9-8F3C-A28971A24A11}" type="slidenum">
              <a:rPr lang="en-US" smtClean="0"/>
              <a:t>‹#›</a:t>
            </a:fld>
            <a:endParaRPr lang="en-US"/>
          </a:p>
        </p:txBody>
      </p:sp>
    </p:spTree>
    <p:extLst>
      <p:ext uri="{BB962C8B-B14F-4D97-AF65-F5344CB8AC3E}">
        <p14:creationId xmlns:p14="http://schemas.microsoft.com/office/powerpoint/2010/main" val="2505302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0F20B3EA-1AB8-437D-A503-0D4796F572E4}" type="datetimeFigureOut">
              <a:rPr lang="en-US" smtClean="0"/>
              <a:t>4/9/2026</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FFC0678E-7DD1-4FB9-8F3C-A28971A24A11}" type="slidenum">
              <a:rPr lang="en-US" smtClean="0"/>
              <a:t>‹#›</a:t>
            </a:fld>
            <a:endParaRPr lang="en-US"/>
          </a:p>
        </p:txBody>
      </p:sp>
    </p:spTree>
    <p:extLst>
      <p:ext uri="{BB962C8B-B14F-4D97-AF65-F5344CB8AC3E}">
        <p14:creationId xmlns:p14="http://schemas.microsoft.com/office/powerpoint/2010/main" val="356166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20B3EA-1AB8-437D-A503-0D4796F572E4}" type="datetimeFigureOut">
              <a:rPr lang="en-US" smtClean="0"/>
              <a:t>4/9/2026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C0678E-7DD1-4FB9-8F3C-A28971A24A11}" type="slidenum">
              <a:rPr lang="en-US" smtClean="0"/>
              <a:t>‹#›</a:t>
            </a:fld>
            <a:endParaRPr lang="en-US"/>
          </a:p>
        </p:txBody>
      </p:sp>
    </p:spTree>
    <p:extLst>
      <p:ext uri="{BB962C8B-B14F-4D97-AF65-F5344CB8AC3E}">
        <p14:creationId xmlns:p14="http://schemas.microsoft.com/office/powerpoint/2010/main" val="2882299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20B3EA-1AB8-437D-A503-0D4796F572E4}" type="datetimeFigureOut">
              <a:rPr lang="en-US" smtClean="0"/>
              <a:t>4/9/2026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FC0678E-7DD1-4FB9-8F3C-A28971A24A11}" type="slidenum">
              <a:rPr lang="en-US" smtClean="0"/>
              <a:t>‹#›</a:t>
            </a:fld>
            <a:endParaRPr lang="en-US"/>
          </a:p>
        </p:txBody>
      </p:sp>
    </p:spTree>
    <p:extLst>
      <p:ext uri="{BB962C8B-B14F-4D97-AF65-F5344CB8AC3E}">
        <p14:creationId xmlns:p14="http://schemas.microsoft.com/office/powerpoint/2010/main" val="2062178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20B3EA-1AB8-437D-A503-0D4796F572E4}" type="datetimeFigureOut">
              <a:rPr lang="en-US" smtClean="0"/>
              <a:t>4/9/2026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C0678E-7DD1-4FB9-8F3C-A28971A24A11}" type="slidenum">
              <a:rPr lang="en-US" smtClean="0"/>
              <a:t>‹#›</a:t>
            </a:fld>
            <a:endParaRPr lang="en-US"/>
          </a:p>
        </p:txBody>
      </p:sp>
    </p:spTree>
    <p:extLst>
      <p:ext uri="{BB962C8B-B14F-4D97-AF65-F5344CB8AC3E}">
        <p14:creationId xmlns:p14="http://schemas.microsoft.com/office/powerpoint/2010/main" val="97796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20B3EA-1AB8-437D-A503-0D4796F572E4}" type="datetimeFigureOut">
              <a:rPr lang="en-US" smtClean="0"/>
              <a:t>4/9/2026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C0678E-7DD1-4FB9-8F3C-A28971A24A11}" type="slidenum">
              <a:rPr lang="en-US" smtClean="0"/>
              <a:t>‹#›</a:t>
            </a:fld>
            <a:endParaRPr lang="en-US"/>
          </a:p>
        </p:txBody>
      </p:sp>
    </p:spTree>
    <p:extLst>
      <p:ext uri="{BB962C8B-B14F-4D97-AF65-F5344CB8AC3E}">
        <p14:creationId xmlns:p14="http://schemas.microsoft.com/office/powerpoint/2010/main" val="3426708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F20B3EA-1AB8-437D-A503-0D4796F572E4}" type="datetimeFigureOut">
              <a:rPr lang="en-US" smtClean="0"/>
              <a:t>4/9/2026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C0678E-7DD1-4FB9-8F3C-A28971A24A11}" type="slidenum">
              <a:rPr lang="en-US" smtClean="0"/>
              <a:t>‹#›</a:t>
            </a:fld>
            <a:endParaRPr lang="en-US"/>
          </a:p>
        </p:txBody>
      </p:sp>
    </p:spTree>
    <p:extLst>
      <p:ext uri="{BB962C8B-B14F-4D97-AF65-F5344CB8AC3E}">
        <p14:creationId xmlns:p14="http://schemas.microsoft.com/office/powerpoint/2010/main" val="3305199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F20B3EA-1AB8-437D-A503-0D4796F572E4}" type="datetimeFigureOut">
              <a:rPr lang="en-US" smtClean="0"/>
              <a:t>4/9/2026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C0678E-7DD1-4FB9-8F3C-A28971A24A11}" type="slidenum">
              <a:rPr lang="en-US" smtClean="0"/>
              <a:t>‹#›</a:t>
            </a:fld>
            <a:endParaRPr lang="en-US"/>
          </a:p>
        </p:txBody>
      </p:sp>
    </p:spTree>
    <p:extLst>
      <p:ext uri="{BB962C8B-B14F-4D97-AF65-F5344CB8AC3E}">
        <p14:creationId xmlns:p14="http://schemas.microsoft.com/office/powerpoint/2010/main" val="4248397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20B3EA-1AB8-437D-A503-0D4796F572E4}" type="datetimeFigureOut">
              <a:rPr lang="en-US" smtClean="0"/>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C0678E-7DD1-4FB9-8F3C-A28971A24A11}" type="slidenum">
              <a:rPr lang="en-US" smtClean="0"/>
              <a:t>‹#›</a:t>
            </a:fld>
            <a:endParaRPr lang="en-US"/>
          </a:p>
        </p:txBody>
      </p:sp>
    </p:spTree>
    <p:extLst>
      <p:ext uri="{BB962C8B-B14F-4D97-AF65-F5344CB8AC3E}">
        <p14:creationId xmlns:p14="http://schemas.microsoft.com/office/powerpoint/2010/main" val="1405528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0F20B3EA-1AB8-437D-A503-0D4796F572E4}" type="datetimeFigureOut">
              <a:rPr lang="en-US" smtClean="0"/>
              <a:t>4/9/2026</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US"/>
          </a:p>
        </p:txBody>
      </p:sp>
      <p:sp>
        <p:nvSpPr>
          <p:cNvPr id="6" name="Slide Number Placeholder 5"/>
          <p:cNvSpPr>
            <a:spLocks noGrp="1"/>
          </p:cNvSpPr>
          <p:nvPr>
            <p:ph type="sldNum" sz="quarter" idx="12"/>
          </p:nvPr>
        </p:nvSpPr>
        <p:spPr>
          <a:xfrm>
            <a:off x="8073048" y="6422854"/>
            <a:ext cx="879759" cy="365125"/>
          </a:xfrm>
        </p:spPr>
        <p:txBody>
          <a:bodyPr/>
          <a:lstStyle/>
          <a:p>
            <a:fld id="{FFC0678E-7DD1-4FB9-8F3C-A28971A24A11}" type="slidenum">
              <a:rPr lang="en-US" smtClean="0"/>
              <a:t>‹#›</a:t>
            </a:fld>
            <a:endParaRPr lang="en-US"/>
          </a:p>
        </p:txBody>
      </p:sp>
    </p:spTree>
    <p:extLst>
      <p:ext uri="{BB962C8B-B14F-4D97-AF65-F5344CB8AC3E}">
        <p14:creationId xmlns:p14="http://schemas.microsoft.com/office/powerpoint/2010/main" val="590907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0F20B3EA-1AB8-437D-A503-0D4796F572E4}" type="datetimeFigureOut">
              <a:rPr lang="en-US" smtClean="0"/>
              <a:t>4/9/2026</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FFC0678E-7DD1-4FB9-8F3C-A28971A24A11}" type="slidenum">
              <a:rPr lang="en-US" smtClean="0"/>
              <a:t>‹#›</a:t>
            </a:fld>
            <a:endParaRPr lang="en-US"/>
          </a:p>
        </p:txBody>
      </p:sp>
    </p:spTree>
    <p:extLst>
      <p:ext uri="{BB962C8B-B14F-4D97-AF65-F5344CB8AC3E}">
        <p14:creationId xmlns:p14="http://schemas.microsoft.com/office/powerpoint/2010/main" val="1994544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93/ehjdh/ztaf025" TargetMode="External"/><Relationship Id="rId3" Type="http://schemas.openxmlformats.org/officeDocument/2006/relationships/hyperlink" Target="https://doi.org/10.1136/bmjoq-2020-001270" TargetMode="External"/><Relationship Id="rId7" Type="http://schemas.openxmlformats.org/officeDocument/2006/relationships/hyperlink" Target="https://doi.org/10.3399/bjgp22X718901" TargetMode="External"/><Relationship Id="rId2" Type="http://schemas.openxmlformats.org/officeDocument/2006/relationships/hyperlink" Target="https://doi.org/10.2196/26161" TargetMode="External"/><Relationship Id="rId1" Type="http://schemas.openxmlformats.org/officeDocument/2006/relationships/slideLayout" Target="../slideLayouts/slideLayout2.xml"/><Relationship Id="rId6" Type="http://schemas.openxmlformats.org/officeDocument/2006/relationships/hyperlink" Target="https://doi.org/10.5837/bjc.2021.005" TargetMode="External"/><Relationship Id="rId5" Type="http://schemas.openxmlformats.org/officeDocument/2006/relationships/hyperlink" Target="https://doi.org/10.1002/nop2.2225" TargetMode="External"/><Relationship Id="rId10" Type="http://schemas.openxmlformats.org/officeDocument/2006/relationships/hyperlink" Target="https://www.england.nhs.uk/midlands/wp-content/uploads/sites/46/2020/01/Interactive-Atrial-Fibrillation-Toolkit-1.pdf" TargetMode="External"/><Relationship Id="rId4" Type="http://schemas.openxmlformats.org/officeDocument/2006/relationships/hyperlink" Target="https://doi.org/10.3399/BJGPO.2022.0110" TargetMode="External"/><Relationship Id="rId9" Type="http://schemas.openxmlformats.org/officeDocument/2006/relationships/hyperlink" Target="https://pubmed.ncbi.nlm.nih.gov/38801762/"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rightdecisions.scot.nhs.uk/scottish-health-technologies-group-shtg/kardiamobile-for-detecting-atrial-fibrillation/key-points-from-the-evidence/" TargetMode="External"/><Relationship Id="rId3" Type="http://schemas.openxmlformats.org/officeDocument/2006/relationships/hyperlink" Target="https://www.nice.org.uk/guidance/htg606/resources/kardiamobile-for-detecting-atrial-fibrillation-pdf-1809598348031173" TargetMode="External"/><Relationship Id="rId7" Type="http://schemas.openxmlformats.org/officeDocument/2006/relationships/hyperlink" Target="https://shtg.scot/media/2246/20220512-kardiamobile-adaptation-final.pdf" TargetMode="External"/><Relationship Id="rId2" Type="http://schemas.openxmlformats.org/officeDocument/2006/relationships/hyperlink" Target="https://www.nice.org.uk/guidance/htg694/documents/final-scope" TargetMode="External"/><Relationship Id="rId1" Type="http://schemas.openxmlformats.org/officeDocument/2006/relationships/slideLayout" Target="../slideLayouts/slideLayout2.xml"/><Relationship Id="rId6" Type="http://schemas.openxmlformats.org/officeDocument/2006/relationships/hyperlink" Target="https://pmc.ncbi.nlm.nih.gov/articles/PMC10960776/" TargetMode="External"/><Relationship Id="rId5" Type="http://schemas.openxmlformats.org/officeDocument/2006/relationships/hyperlink" Target="https://www.nice.org.uk/guidance/hte10" TargetMode="External"/><Relationship Id="rId4" Type="http://schemas.openxmlformats.org/officeDocument/2006/relationships/hyperlink" Target="https://www.nice.org.uk/guidance/htg6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FAACD-D93B-8F69-5027-3C674EEAF5B5}"/>
              </a:ext>
            </a:extLst>
          </p:cNvPr>
          <p:cNvSpPr>
            <a:spLocks noGrp="1"/>
          </p:cNvSpPr>
          <p:nvPr>
            <p:ph type="ctrTitle"/>
          </p:nvPr>
        </p:nvSpPr>
        <p:spPr>
          <a:xfrm>
            <a:off x="0" y="2057400"/>
            <a:ext cx="12192000" cy="1840231"/>
          </a:xfrm>
        </p:spPr>
        <p:txBody>
          <a:bodyPr>
            <a:noAutofit/>
          </a:bodyPr>
          <a:lstStyle/>
          <a:p>
            <a:pPr>
              <a:lnSpc>
                <a:spcPct val="150000"/>
              </a:lnSpc>
            </a:pPr>
            <a:r>
              <a:rPr lang="en-US" sz="3200" b="1" dirty="0"/>
              <a:t>Critical evaluation of KardiaMobile 6L as a digital innovation in UK health and social care</a:t>
            </a:r>
            <a:endParaRPr lang="en-US" sz="3200" dirty="0"/>
          </a:p>
        </p:txBody>
      </p:sp>
      <p:sp>
        <p:nvSpPr>
          <p:cNvPr id="3" name="Subtitle 2">
            <a:extLst>
              <a:ext uri="{FF2B5EF4-FFF2-40B4-BE49-F238E27FC236}">
                <a16:creationId xmlns:a16="http://schemas.microsoft.com/office/drawing/2014/main" id="{9E934748-7C2A-1D49-BCA1-598BDAFE1D53}"/>
              </a:ext>
            </a:extLst>
          </p:cNvPr>
          <p:cNvSpPr>
            <a:spLocks noGrp="1"/>
          </p:cNvSpPr>
          <p:nvPr>
            <p:ph type="subTitle" idx="1"/>
          </p:nvPr>
        </p:nvSpPr>
        <p:spPr>
          <a:xfrm>
            <a:off x="1524000" y="3996249"/>
            <a:ext cx="9144000" cy="2665807"/>
          </a:xfrm>
        </p:spPr>
        <p:txBody>
          <a:bodyPr>
            <a:normAutofit/>
          </a:bodyPr>
          <a:lstStyle/>
          <a:p>
            <a:pPr>
              <a:lnSpc>
                <a:spcPct val="160000"/>
              </a:lnSpc>
            </a:pPr>
            <a:r>
              <a:rPr lang="en-US" sz="2400" b="1" dirty="0">
                <a:latin typeface="Arial" panose="020B0604020202020204" pitchFamily="34" charset="0"/>
                <a:cs typeface="Arial" panose="020B0604020202020204" pitchFamily="34" charset="0"/>
              </a:rPr>
              <a:t>Student name:</a:t>
            </a:r>
            <a:r>
              <a:rPr lang="en-US" sz="2400" dirty="0">
                <a:latin typeface="Arial" panose="020B0604020202020204" pitchFamily="34" charset="0"/>
                <a:cs typeface="Arial" panose="020B0604020202020204" pitchFamily="34" charset="0"/>
              </a:rPr>
              <a:t> Anourah </a:t>
            </a:r>
            <a:r>
              <a:rPr lang="en-US" sz="2400" dirty="0" err="1">
                <a:latin typeface="Arial" panose="020B0604020202020204" pitchFamily="34" charset="0"/>
                <a:cs typeface="Arial" panose="020B0604020202020204" pitchFamily="34" charset="0"/>
              </a:rPr>
              <a:t>Sonahar</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Student number:</a:t>
            </a:r>
            <a:r>
              <a:rPr lang="en-US" sz="2400" dirty="0">
                <a:latin typeface="Arial" panose="020B0604020202020204" pitchFamily="34" charset="0"/>
                <a:cs typeface="Arial" panose="020B0604020202020204" pitchFamily="34" charset="0"/>
              </a:rPr>
              <a:t> 2220772</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BMHP6026</a:t>
            </a:r>
            <a:endParaRPr lang="en-US" sz="2400" dirty="0">
              <a:latin typeface="Arial" panose="020B0604020202020204" pitchFamily="34" charset="0"/>
              <a:cs typeface="Arial" panose="020B0604020202020204" pitchFamily="34" charset="0"/>
            </a:endParaRPr>
          </a:p>
          <a:p>
            <a:pPr>
              <a:lnSpc>
                <a:spcPct val="160000"/>
              </a:lnSpc>
            </a:pPr>
            <a:r>
              <a:rPr lang="en-US" sz="2400" b="1" dirty="0">
                <a:latin typeface="Arial" panose="020B0604020202020204" pitchFamily="34" charset="0"/>
                <a:cs typeface="Arial" panose="020B0604020202020204" pitchFamily="34" charset="0"/>
              </a:rPr>
              <a:t>Tutor:</a:t>
            </a:r>
            <a:r>
              <a:rPr lang="en-US" sz="2400" dirty="0">
                <a:latin typeface="Arial" panose="020B0604020202020204" pitchFamily="34" charset="0"/>
                <a:cs typeface="Arial" panose="020B0604020202020204" pitchFamily="34" charset="0"/>
              </a:rPr>
              <a:t> Joanne Davies</a:t>
            </a:r>
          </a:p>
          <a:p>
            <a:pPr>
              <a:lnSpc>
                <a:spcPct val="160000"/>
              </a:lnSpc>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5360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F5ABB-5C93-048B-4864-29F2603A2C97}"/>
              </a:ext>
            </a:extLst>
          </p:cNvPr>
          <p:cNvSpPr>
            <a:spLocks noGrp="1"/>
          </p:cNvSpPr>
          <p:nvPr>
            <p:ph type="title"/>
          </p:nvPr>
        </p:nvSpPr>
        <p:spPr/>
        <p:txBody>
          <a:bodyPr/>
          <a:lstStyle/>
          <a:p>
            <a:r>
              <a:rPr lang="en-US" dirty="0"/>
              <a:t>Introduction</a:t>
            </a:r>
          </a:p>
        </p:txBody>
      </p:sp>
      <p:graphicFrame>
        <p:nvGraphicFramePr>
          <p:cNvPr id="4" name="Content Placeholder 3">
            <a:extLst>
              <a:ext uri="{FF2B5EF4-FFF2-40B4-BE49-F238E27FC236}">
                <a16:creationId xmlns:a16="http://schemas.microsoft.com/office/drawing/2014/main" id="{5C35421B-1CC8-A844-BB55-732004399D8E}"/>
              </a:ext>
            </a:extLst>
          </p:cNvPr>
          <p:cNvGraphicFramePr>
            <a:graphicFrameLocks noGrp="1"/>
          </p:cNvGraphicFramePr>
          <p:nvPr>
            <p:ph idx="1"/>
            <p:extLst>
              <p:ext uri="{D42A27DB-BD31-4B8C-83A1-F6EECF244321}">
                <p14:modId xmlns:p14="http://schemas.microsoft.com/office/powerpoint/2010/main" val="4230191509"/>
              </p:ext>
            </p:extLst>
          </p:nvPr>
        </p:nvGraphicFramePr>
        <p:xfrm>
          <a:off x="224724" y="1937252"/>
          <a:ext cx="8165514" cy="4636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KardiaMobile 6-Lead Personal ECG Pakistan | Ubuy">
            <a:extLst>
              <a:ext uri="{FF2B5EF4-FFF2-40B4-BE49-F238E27FC236}">
                <a16:creationId xmlns:a16="http://schemas.microsoft.com/office/drawing/2014/main" id="{9A2FE625-E1E8-675F-C18F-2EBB16F10A3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19056" y="2285187"/>
            <a:ext cx="3148220" cy="3148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2968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8E1D1-F778-FD53-B083-113450C92CDA}"/>
              </a:ext>
            </a:extLst>
          </p:cNvPr>
          <p:cNvSpPr>
            <a:spLocks noGrp="1"/>
          </p:cNvSpPr>
          <p:nvPr>
            <p:ph type="title"/>
          </p:nvPr>
        </p:nvSpPr>
        <p:spPr/>
        <p:txBody>
          <a:bodyPr>
            <a:normAutofit/>
          </a:bodyPr>
          <a:lstStyle/>
          <a:p>
            <a:r>
              <a:rPr lang="en-US" b="1" dirty="0"/>
              <a:t>The problem in UK health and social care</a:t>
            </a:r>
            <a:endParaRPr lang="en-US" dirty="0"/>
          </a:p>
        </p:txBody>
      </p:sp>
      <p:graphicFrame>
        <p:nvGraphicFramePr>
          <p:cNvPr id="4" name="Content Placeholder 3">
            <a:extLst>
              <a:ext uri="{FF2B5EF4-FFF2-40B4-BE49-F238E27FC236}">
                <a16:creationId xmlns:a16="http://schemas.microsoft.com/office/drawing/2014/main" id="{59149C12-4639-23BC-8E2D-9456ED08412F}"/>
              </a:ext>
            </a:extLst>
          </p:cNvPr>
          <p:cNvGraphicFramePr>
            <a:graphicFrameLocks noGrp="1"/>
          </p:cNvGraphicFramePr>
          <p:nvPr>
            <p:ph idx="1"/>
            <p:extLst>
              <p:ext uri="{D42A27DB-BD31-4B8C-83A1-F6EECF244321}">
                <p14:modId xmlns:p14="http://schemas.microsoft.com/office/powerpoint/2010/main" val="3349626945"/>
              </p:ext>
            </p:extLst>
          </p:nvPr>
        </p:nvGraphicFramePr>
        <p:xfrm>
          <a:off x="245989" y="1967023"/>
          <a:ext cx="8004876" cy="47208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Atrial Fibrillation (AFib): Symptoms &amp; Treatment">
            <a:extLst>
              <a:ext uri="{FF2B5EF4-FFF2-40B4-BE49-F238E27FC236}">
                <a16:creationId xmlns:a16="http://schemas.microsoft.com/office/drawing/2014/main" id="{D30E277E-4530-A82D-496E-A9C8F15EDEB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76502" y="2165018"/>
            <a:ext cx="3171568" cy="4324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7127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544AA-90D4-0DDC-B63A-08CC8582E5CF}"/>
              </a:ext>
            </a:extLst>
          </p:cNvPr>
          <p:cNvSpPr>
            <a:spLocks noGrp="1"/>
          </p:cNvSpPr>
          <p:nvPr>
            <p:ph type="title"/>
          </p:nvPr>
        </p:nvSpPr>
        <p:spPr/>
        <p:txBody>
          <a:bodyPr>
            <a:normAutofit/>
          </a:bodyPr>
          <a:lstStyle/>
          <a:p>
            <a:r>
              <a:rPr lang="en-US" b="1" dirty="0"/>
              <a:t>The digital solution and how it works</a:t>
            </a:r>
            <a:endParaRPr lang="en-US" dirty="0"/>
          </a:p>
        </p:txBody>
      </p:sp>
      <p:graphicFrame>
        <p:nvGraphicFramePr>
          <p:cNvPr id="4" name="Content Placeholder 3">
            <a:extLst>
              <a:ext uri="{FF2B5EF4-FFF2-40B4-BE49-F238E27FC236}">
                <a16:creationId xmlns:a16="http://schemas.microsoft.com/office/drawing/2014/main" id="{0F8900D8-786F-F90C-3C95-7BCAD8503D09}"/>
              </a:ext>
            </a:extLst>
          </p:cNvPr>
          <p:cNvGraphicFramePr>
            <a:graphicFrameLocks noGrp="1"/>
          </p:cNvGraphicFramePr>
          <p:nvPr>
            <p:ph idx="1"/>
            <p:extLst>
              <p:ext uri="{D42A27DB-BD31-4B8C-83A1-F6EECF244321}">
                <p14:modId xmlns:p14="http://schemas.microsoft.com/office/powerpoint/2010/main" val="282062727"/>
              </p:ext>
            </p:extLst>
          </p:nvPr>
        </p:nvGraphicFramePr>
        <p:xfrm>
          <a:off x="214092" y="1990414"/>
          <a:ext cx="8004875" cy="4761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NICE publishes final guidance recommending against routine NHS use of  donanemab and lecanemab | Alzheimer Europe">
            <a:extLst>
              <a:ext uri="{FF2B5EF4-FFF2-40B4-BE49-F238E27FC236}">
                <a16:creationId xmlns:a16="http://schemas.microsoft.com/office/drawing/2014/main" id="{CAE73887-B01A-5676-46A1-8D1B9F3FF62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97894" y="2462084"/>
            <a:ext cx="2971800" cy="2971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785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79C7E-BADF-1AC1-BCEF-0A439DD4E7B1}"/>
              </a:ext>
            </a:extLst>
          </p:cNvPr>
          <p:cNvSpPr>
            <a:spLocks noGrp="1"/>
          </p:cNvSpPr>
          <p:nvPr>
            <p:ph type="title"/>
          </p:nvPr>
        </p:nvSpPr>
        <p:spPr/>
        <p:txBody>
          <a:bodyPr>
            <a:normAutofit/>
          </a:bodyPr>
          <a:lstStyle/>
          <a:p>
            <a:r>
              <a:rPr lang="en-US" b="1" dirty="0"/>
              <a:t>Case study evidence and where it has been used</a:t>
            </a:r>
            <a:endParaRPr lang="en-US" dirty="0"/>
          </a:p>
        </p:txBody>
      </p:sp>
      <p:graphicFrame>
        <p:nvGraphicFramePr>
          <p:cNvPr id="4" name="Content Placeholder 3">
            <a:extLst>
              <a:ext uri="{FF2B5EF4-FFF2-40B4-BE49-F238E27FC236}">
                <a16:creationId xmlns:a16="http://schemas.microsoft.com/office/drawing/2014/main" id="{5D0822F7-7FB3-C033-99FD-E60E07A9375E}"/>
              </a:ext>
            </a:extLst>
          </p:cNvPr>
          <p:cNvGraphicFramePr>
            <a:graphicFrameLocks noGrp="1"/>
          </p:cNvGraphicFramePr>
          <p:nvPr>
            <p:ph idx="1"/>
            <p:extLst>
              <p:ext uri="{D42A27DB-BD31-4B8C-83A1-F6EECF244321}">
                <p14:modId xmlns:p14="http://schemas.microsoft.com/office/powerpoint/2010/main" val="2608571684"/>
              </p:ext>
            </p:extLst>
          </p:nvPr>
        </p:nvGraphicFramePr>
        <p:xfrm>
          <a:off x="203458" y="1979781"/>
          <a:ext cx="8472709" cy="470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NHS Trust league tables published for first time | Alex Marsh posted on the  topic | LinkedIn">
            <a:extLst>
              <a:ext uri="{FF2B5EF4-FFF2-40B4-BE49-F238E27FC236}">
                <a16:creationId xmlns:a16="http://schemas.microsoft.com/office/drawing/2014/main" id="{DC517ECB-953E-12A1-8D8C-B0227BD9571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26160" y="2846945"/>
            <a:ext cx="3875903" cy="25776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8880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311B5-AFCD-8713-2F2F-34C69D04F7DD}"/>
              </a:ext>
            </a:extLst>
          </p:cNvPr>
          <p:cNvSpPr>
            <a:spLocks noGrp="1"/>
          </p:cNvSpPr>
          <p:nvPr>
            <p:ph type="title"/>
          </p:nvPr>
        </p:nvSpPr>
        <p:spPr/>
        <p:txBody>
          <a:bodyPr>
            <a:normAutofit/>
          </a:bodyPr>
          <a:lstStyle/>
          <a:p>
            <a:r>
              <a:rPr lang="en-US" b="1" dirty="0"/>
              <a:t>Benefits for the workforce and service delivery</a:t>
            </a:r>
            <a:endParaRPr lang="en-US" dirty="0"/>
          </a:p>
        </p:txBody>
      </p:sp>
      <p:graphicFrame>
        <p:nvGraphicFramePr>
          <p:cNvPr id="4" name="Content Placeholder 3">
            <a:extLst>
              <a:ext uri="{FF2B5EF4-FFF2-40B4-BE49-F238E27FC236}">
                <a16:creationId xmlns:a16="http://schemas.microsoft.com/office/drawing/2014/main" id="{10546CED-C7E2-B81A-6EEA-A10FFE1683CB}"/>
              </a:ext>
            </a:extLst>
          </p:cNvPr>
          <p:cNvGraphicFramePr>
            <a:graphicFrameLocks noGrp="1"/>
          </p:cNvGraphicFramePr>
          <p:nvPr>
            <p:ph idx="1"/>
            <p:extLst>
              <p:ext uri="{D42A27DB-BD31-4B8C-83A1-F6EECF244321}">
                <p14:modId xmlns:p14="http://schemas.microsoft.com/office/powerpoint/2010/main" val="2382299993"/>
              </p:ext>
            </p:extLst>
          </p:nvPr>
        </p:nvGraphicFramePr>
        <p:xfrm>
          <a:off x="214091" y="1990414"/>
          <a:ext cx="7962346" cy="45834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Electrocardiogram (EKG or ECG Test)">
            <a:extLst>
              <a:ext uri="{FF2B5EF4-FFF2-40B4-BE49-F238E27FC236}">
                <a16:creationId xmlns:a16="http://schemas.microsoft.com/office/drawing/2014/main" id="{DCD55549-71FD-F318-B171-524548B5EC1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47438" y="2205100"/>
            <a:ext cx="2948888" cy="4368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2572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F0324-B271-B1C2-108D-7BC97AA4DA5E}"/>
              </a:ext>
            </a:extLst>
          </p:cNvPr>
          <p:cNvSpPr>
            <a:spLocks noGrp="1"/>
          </p:cNvSpPr>
          <p:nvPr>
            <p:ph type="title"/>
          </p:nvPr>
        </p:nvSpPr>
        <p:spPr/>
        <p:txBody>
          <a:bodyPr>
            <a:normAutofit/>
          </a:bodyPr>
          <a:lstStyle/>
          <a:p>
            <a:r>
              <a:rPr lang="en-US" b="1" dirty="0"/>
              <a:t>Workforce challenges and critical limits</a:t>
            </a:r>
            <a:endParaRPr lang="en-US" dirty="0"/>
          </a:p>
        </p:txBody>
      </p:sp>
      <p:graphicFrame>
        <p:nvGraphicFramePr>
          <p:cNvPr id="4" name="Content Placeholder 3">
            <a:extLst>
              <a:ext uri="{FF2B5EF4-FFF2-40B4-BE49-F238E27FC236}">
                <a16:creationId xmlns:a16="http://schemas.microsoft.com/office/drawing/2014/main" id="{14D02669-0414-C080-8D0F-31FD65615EC0}"/>
              </a:ext>
            </a:extLst>
          </p:cNvPr>
          <p:cNvGraphicFramePr>
            <a:graphicFrameLocks noGrp="1"/>
          </p:cNvGraphicFramePr>
          <p:nvPr>
            <p:ph idx="1"/>
            <p:extLst>
              <p:ext uri="{D42A27DB-BD31-4B8C-83A1-F6EECF244321}">
                <p14:modId xmlns:p14="http://schemas.microsoft.com/office/powerpoint/2010/main" val="3092150506"/>
              </p:ext>
            </p:extLst>
          </p:nvPr>
        </p:nvGraphicFramePr>
        <p:xfrm>
          <a:off x="245989" y="2011680"/>
          <a:ext cx="8111202" cy="4562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We Want To Know What You Think! Take the ADS Community Survey - Lake City  Seniors">
            <a:extLst>
              <a:ext uri="{FF2B5EF4-FFF2-40B4-BE49-F238E27FC236}">
                <a16:creationId xmlns:a16="http://schemas.microsoft.com/office/drawing/2014/main" id="{2249A854-FBBB-B3E1-1554-FC89F3E9255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56045" y="2313376"/>
            <a:ext cx="3588820" cy="3958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3845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4BD52-B051-0C7E-1246-AA32B5E94A05}"/>
              </a:ext>
            </a:extLst>
          </p:cNvPr>
          <p:cNvSpPr>
            <a:spLocks noGrp="1"/>
          </p:cNvSpPr>
          <p:nvPr>
            <p:ph type="title"/>
          </p:nvPr>
        </p:nvSpPr>
        <p:spPr/>
        <p:txBody>
          <a:bodyPr/>
          <a:lstStyle/>
          <a:p>
            <a:r>
              <a:rPr lang="en-US" b="1" dirty="0"/>
              <a:t>Patient and service user benefits</a:t>
            </a:r>
            <a:endParaRPr lang="en-US" dirty="0"/>
          </a:p>
        </p:txBody>
      </p:sp>
      <p:graphicFrame>
        <p:nvGraphicFramePr>
          <p:cNvPr id="4" name="Content Placeholder 3">
            <a:extLst>
              <a:ext uri="{FF2B5EF4-FFF2-40B4-BE49-F238E27FC236}">
                <a16:creationId xmlns:a16="http://schemas.microsoft.com/office/drawing/2014/main" id="{A3BB96DF-EC9C-3DBE-17D5-8C5F1100F063}"/>
              </a:ext>
            </a:extLst>
          </p:cNvPr>
          <p:cNvGraphicFramePr>
            <a:graphicFrameLocks noGrp="1"/>
          </p:cNvGraphicFramePr>
          <p:nvPr>
            <p:ph idx="1"/>
            <p:extLst>
              <p:ext uri="{D42A27DB-BD31-4B8C-83A1-F6EECF244321}">
                <p14:modId xmlns:p14="http://schemas.microsoft.com/office/powerpoint/2010/main" val="2955111250"/>
              </p:ext>
            </p:extLst>
          </p:nvPr>
        </p:nvGraphicFramePr>
        <p:xfrm>
          <a:off x="224723" y="2022312"/>
          <a:ext cx="8238793" cy="4551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QT Interval Monitoring in Periop and Critical Care | Clinical View">
            <a:extLst>
              <a:ext uri="{FF2B5EF4-FFF2-40B4-BE49-F238E27FC236}">
                <a16:creationId xmlns:a16="http://schemas.microsoft.com/office/drawing/2014/main" id="{552300E1-89C1-8648-2CED-7F28461E55B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21569" y="2022312"/>
            <a:ext cx="3245708" cy="4705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138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572A8-FE72-E259-4811-322A7C978B5C}"/>
              </a:ext>
            </a:extLst>
          </p:cNvPr>
          <p:cNvSpPr>
            <a:spLocks noGrp="1"/>
          </p:cNvSpPr>
          <p:nvPr>
            <p:ph type="title"/>
          </p:nvPr>
        </p:nvSpPr>
        <p:spPr/>
        <p:txBody>
          <a:bodyPr>
            <a:normAutofit/>
          </a:bodyPr>
          <a:lstStyle/>
          <a:p>
            <a:r>
              <a:rPr lang="en-US" b="1" dirty="0"/>
              <a:t>Patient challenges and the need for follow up</a:t>
            </a:r>
            <a:endParaRPr lang="en-US" dirty="0"/>
          </a:p>
        </p:txBody>
      </p:sp>
      <p:graphicFrame>
        <p:nvGraphicFramePr>
          <p:cNvPr id="4" name="Content Placeholder 3">
            <a:extLst>
              <a:ext uri="{FF2B5EF4-FFF2-40B4-BE49-F238E27FC236}">
                <a16:creationId xmlns:a16="http://schemas.microsoft.com/office/drawing/2014/main" id="{ED8B50EE-3A31-D96C-A940-CA69C4F100CE}"/>
              </a:ext>
            </a:extLst>
          </p:cNvPr>
          <p:cNvGraphicFramePr>
            <a:graphicFrameLocks noGrp="1"/>
          </p:cNvGraphicFramePr>
          <p:nvPr>
            <p:ph idx="1"/>
            <p:extLst>
              <p:ext uri="{D42A27DB-BD31-4B8C-83A1-F6EECF244321}">
                <p14:modId xmlns:p14="http://schemas.microsoft.com/office/powerpoint/2010/main" val="2501388093"/>
              </p:ext>
            </p:extLst>
          </p:nvPr>
        </p:nvGraphicFramePr>
        <p:xfrm>
          <a:off x="256622" y="2043578"/>
          <a:ext cx="8196262" cy="45302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Nursing Home Care Vector Art, Icons, and Graphics for Free Download">
            <a:extLst>
              <a:ext uri="{FF2B5EF4-FFF2-40B4-BE49-F238E27FC236}">
                <a16:creationId xmlns:a16="http://schemas.microsoft.com/office/drawing/2014/main" id="{CE98480A-548D-6ADA-18DE-4753D5BC955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52884" y="2874234"/>
            <a:ext cx="3611248" cy="2538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04696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8FFC1-FF94-4EA0-B662-92B9A7698383}"/>
              </a:ext>
            </a:extLst>
          </p:cNvPr>
          <p:cNvSpPr>
            <a:spLocks noGrp="1"/>
          </p:cNvSpPr>
          <p:nvPr>
            <p:ph type="title"/>
          </p:nvPr>
        </p:nvSpPr>
        <p:spPr/>
        <p:txBody>
          <a:bodyPr/>
          <a:lstStyle/>
          <a:p>
            <a:r>
              <a:rPr lang="en-US" b="1" dirty="0"/>
              <a:t>Critical analysis using SWOT</a:t>
            </a:r>
            <a:endParaRPr lang="en-US" dirty="0"/>
          </a:p>
        </p:txBody>
      </p:sp>
      <p:graphicFrame>
        <p:nvGraphicFramePr>
          <p:cNvPr id="4" name="Content Placeholder 3">
            <a:extLst>
              <a:ext uri="{FF2B5EF4-FFF2-40B4-BE49-F238E27FC236}">
                <a16:creationId xmlns:a16="http://schemas.microsoft.com/office/drawing/2014/main" id="{CF30E2C8-11BC-9607-D420-1F0ACB8CCD1B}"/>
              </a:ext>
            </a:extLst>
          </p:cNvPr>
          <p:cNvGraphicFramePr>
            <a:graphicFrameLocks noGrp="1"/>
          </p:cNvGraphicFramePr>
          <p:nvPr>
            <p:ph idx="1"/>
            <p:extLst>
              <p:ext uri="{D42A27DB-BD31-4B8C-83A1-F6EECF244321}">
                <p14:modId xmlns:p14="http://schemas.microsoft.com/office/powerpoint/2010/main" val="613773729"/>
              </p:ext>
            </p:extLst>
          </p:nvPr>
        </p:nvGraphicFramePr>
        <p:xfrm>
          <a:off x="277886" y="1792936"/>
          <a:ext cx="8493974" cy="50650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SWOT: Strengths, Weaknesses, Opportunities, Threats">
            <a:extLst>
              <a:ext uri="{FF2B5EF4-FFF2-40B4-BE49-F238E27FC236}">
                <a16:creationId xmlns:a16="http://schemas.microsoft.com/office/drawing/2014/main" id="{87B12A53-ED5B-D0A8-DB9F-E1484F49765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45728" y="2421925"/>
            <a:ext cx="3511044" cy="32251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416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023CF-DCBC-0092-3E58-45C87EEDE5B7}"/>
              </a:ext>
            </a:extLst>
          </p:cNvPr>
          <p:cNvSpPr>
            <a:spLocks noGrp="1"/>
          </p:cNvSpPr>
          <p:nvPr>
            <p:ph type="title"/>
          </p:nvPr>
        </p:nvSpPr>
        <p:spPr/>
        <p:txBody>
          <a:bodyPr/>
          <a:lstStyle/>
          <a:p>
            <a:r>
              <a:rPr lang="en-US" b="1" dirty="0"/>
              <a:t>Conclusion and recommendations</a:t>
            </a:r>
            <a:endParaRPr lang="en-US" dirty="0"/>
          </a:p>
        </p:txBody>
      </p:sp>
      <p:graphicFrame>
        <p:nvGraphicFramePr>
          <p:cNvPr id="4" name="Content Placeholder 3">
            <a:extLst>
              <a:ext uri="{FF2B5EF4-FFF2-40B4-BE49-F238E27FC236}">
                <a16:creationId xmlns:a16="http://schemas.microsoft.com/office/drawing/2014/main" id="{0498B707-EF43-17BC-5129-57A1E4C94B53}"/>
              </a:ext>
            </a:extLst>
          </p:cNvPr>
          <p:cNvGraphicFramePr>
            <a:graphicFrameLocks noGrp="1"/>
          </p:cNvGraphicFramePr>
          <p:nvPr>
            <p:ph idx="1"/>
            <p:extLst>
              <p:ext uri="{D42A27DB-BD31-4B8C-83A1-F6EECF244321}">
                <p14:modId xmlns:p14="http://schemas.microsoft.com/office/powerpoint/2010/main" val="2385425118"/>
              </p:ext>
            </p:extLst>
          </p:nvPr>
        </p:nvGraphicFramePr>
        <p:xfrm>
          <a:off x="331050" y="2032944"/>
          <a:ext cx="11662476" cy="45408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36475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B2C2F0-D01E-3436-76D1-2212279AB6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7F580D-0529-CBDC-266A-A14705952645}"/>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8878AA4-E903-ED77-AB6D-4E56223BEB5B}"/>
              </a:ext>
            </a:extLst>
          </p:cNvPr>
          <p:cNvSpPr>
            <a:spLocks noGrp="1"/>
          </p:cNvSpPr>
          <p:nvPr>
            <p:ph idx="1"/>
          </p:nvPr>
        </p:nvSpPr>
        <p:spPr>
          <a:xfrm>
            <a:off x="159488" y="1924493"/>
            <a:ext cx="11908465" cy="4837814"/>
          </a:xfrm>
        </p:spPr>
        <p:txBody>
          <a:bodyPr>
            <a:normAutofit fontScale="70000" lnSpcReduction="20000"/>
          </a:bodyPr>
          <a:lstStyle/>
          <a:p>
            <a:pPr marL="0" indent="0">
              <a:buNone/>
            </a:pPr>
            <a:r>
              <a:rPr lang="en-US" dirty="0"/>
              <a:t>Biersteker, T.E., </a:t>
            </a:r>
            <a:r>
              <a:rPr lang="en-US" dirty="0" err="1"/>
              <a:t>Schalij</a:t>
            </a:r>
            <a:r>
              <a:rPr lang="en-US" dirty="0"/>
              <a:t>, M.J., Tops, L.F., van Erven, L. and van den Berg, M.P. (2021) ‘Impact of mobile health devices for the detection of atrial fibrillation: systematic review’, </a:t>
            </a:r>
            <a:r>
              <a:rPr lang="en-US" i="1" dirty="0"/>
              <a:t>JMIR mHealth and </a:t>
            </a:r>
            <a:r>
              <a:rPr lang="en-US" i="1" dirty="0" err="1"/>
              <a:t>uHealth</a:t>
            </a:r>
            <a:r>
              <a:rPr lang="en-US" dirty="0"/>
              <a:t>, 9(4), e26161. Available at: </a:t>
            </a:r>
            <a:r>
              <a:rPr lang="en-US" u="sng" dirty="0">
                <a:hlinkClick r:id="rId2"/>
              </a:rPr>
              <a:t>https://doi.org/10.2196/26161</a:t>
            </a:r>
            <a:r>
              <a:rPr lang="en-US" dirty="0"/>
              <a:t> (Accessed: 01 February 2026).</a:t>
            </a:r>
          </a:p>
          <a:p>
            <a:pPr marL="0" indent="0">
              <a:buNone/>
            </a:pPr>
            <a:r>
              <a:rPr lang="en-US" dirty="0"/>
              <a:t>Bray, D., Jones, C., Houlton, A. and Liyanage, H. (2021) ‘Using single lead ECGs in community monitoring: a quality improvement project’, </a:t>
            </a:r>
            <a:r>
              <a:rPr lang="en-US" i="1" dirty="0"/>
              <a:t>BMJ Open Quality</a:t>
            </a:r>
            <a:r>
              <a:rPr lang="en-US" dirty="0"/>
              <a:t>, 10, e001270. Available at: </a:t>
            </a:r>
            <a:r>
              <a:rPr lang="en-US" u="sng" dirty="0">
                <a:hlinkClick r:id="rId3"/>
              </a:rPr>
              <a:t>https://doi.org/10.1136/bmjoq-2020-001270</a:t>
            </a:r>
            <a:r>
              <a:rPr lang="en-US" dirty="0"/>
              <a:t> (Accessed: 04 February 2026).</a:t>
            </a:r>
          </a:p>
          <a:p>
            <a:pPr marL="0" indent="0">
              <a:buNone/>
            </a:pPr>
            <a:r>
              <a:rPr lang="en-US" dirty="0"/>
              <a:t>Callanan, A., Bayat, F., Quinlan, D., Kearney, P.M., Buckley, C.M., Smith, S.M. and Bradley, C.P. (2023) ‘Facilitators and barriers to atrial fibrillation screening in primary care: a qualitative descriptive study of GPs in primary care in the Republic of Ireland,’ </a:t>
            </a:r>
            <a:r>
              <a:rPr lang="en-US" i="1" dirty="0"/>
              <a:t>BJGP open</a:t>
            </a:r>
            <a:r>
              <a:rPr lang="en-US" dirty="0"/>
              <a:t>, </a:t>
            </a:r>
            <a:r>
              <a:rPr lang="en-US" i="1" dirty="0"/>
              <a:t>7</a:t>
            </a:r>
            <a:r>
              <a:rPr lang="en-US" dirty="0"/>
              <a:t>(2). Available at: </a:t>
            </a:r>
            <a:r>
              <a:rPr lang="en-US" u="sng" dirty="0">
                <a:hlinkClick r:id="rId4"/>
              </a:rPr>
              <a:t>https://doi.org/10.3399/BJGPO.2022.0110</a:t>
            </a:r>
            <a:r>
              <a:rPr lang="en-US" dirty="0"/>
              <a:t> (Accessed: 02 February 2026). </a:t>
            </a:r>
          </a:p>
          <a:p>
            <a:pPr marL="0" indent="0">
              <a:buNone/>
            </a:pPr>
            <a:r>
              <a:rPr lang="en-US" dirty="0"/>
              <a:t>Emmett, A., Kent, B., James, A. and March McDonald, J. (2024) ‘Evaluating the use of the mobile electrocardiogram technology KardiaMobile in community settings: an online survey’, </a:t>
            </a:r>
            <a:r>
              <a:rPr lang="en-US" i="1" dirty="0"/>
              <a:t>Nursing Open</a:t>
            </a:r>
            <a:r>
              <a:rPr lang="en-US" dirty="0"/>
              <a:t>, 11(6), e2225. Available at: </a:t>
            </a:r>
            <a:r>
              <a:rPr lang="en-US" u="sng" dirty="0">
                <a:hlinkClick r:id="rId5"/>
              </a:rPr>
              <a:t>https://doi.org/10.1002/nop2.2225</a:t>
            </a:r>
            <a:r>
              <a:rPr lang="en-US" dirty="0"/>
              <a:t> (Accessed: 01 February 2026). </a:t>
            </a:r>
          </a:p>
          <a:p>
            <a:pPr marL="0" indent="0">
              <a:buNone/>
            </a:pPr>
            <a:r>
              <a:rPr lang="en-US" dirty="0"/>
              <a:t>Highton, P.J., Mistri, A., Ng, A., Glover, K., </a:t>
            </a:r>
            <a:r>
              <a:rPr lang="en-US" dirty="0" err="1"/>
              <a:t>Khunti</a:t>
            </a:r>
            <a:r>
              <a:rPr lang="en-US" dirty="0"/>
              <a:t>, K. and Seidu, S. (2021) ‘Evaluating the use of a mobile device for detection of atrial fibrillation in primary care,’ </a:t>
            </a:r>
            <a:r>
              <a:rPr lang="en-US" i="1" dirty="0"/>
              <a:t>The British Journal of Cardiology</a:t>
            </a:r>
            <a:r>
              <a:rPr lang="en-US" dirty="0"/>
              <a:t>, </a:t>
            </a:r>
            <a:r>
              <a:rPr lang="en-US" i="1" dirty="0"/>
              <a:t>28</a:t>
            </a:r>
            <a:r>
              <a:rPr lang="en-US" dirty="0"/>
              <a:t>(1), p.5. Available at: </a:t>
            </a:r>
            <a:r>
              <a:rPr lang="en-US" u="sng" dirty="0">
                <a:hlinkClick r:id="rId6"/>
              </a:rPr>
              <a:t>https://doi.org/10.5837/bjc.2021.005</a:t>
            </a:r>
            <a:r>
              <a:rPr lang="en-US" dirty="0"/>
              <a:t> (Accessed: 02 February 2026). </a:t>
            </a:r>
          </a:p>
          <a:p>
            <a:pPr marL="0" indent="0">
              <a:buNone/>
            </a:pPr>
            <a:r>
              <a:rPr lang="en-US" dirty="0"/>
              <a:t>Jones, N.R., Round, T. and </a:t>
            </a:r>
            <a:r>
              <a:rPr lang="en-US" dirty="0" err="1"/>
              <a:t>Rajappan</a:t>
            </a:r>
            <a:r>
              <a:rPr lang="en-US" dirty="0"/>
              <a:t>, K. (2022) ‘Atrial fibrillation: NICE 2021 update and the focus on anticoagulation,’ </a:t>
            </a:r>
            <a:r>
              <a:rPr lang="en-US" i="1" dirty="0"/>
              <a:t>The British Journal of General Practice</a:t>
            </a:r>
            <a:r>
              <a:rPr lang="en-US" dirty="0"/>
              <a:t>, </a:t>
            </a:r>
            <a:r>
              <a:rPr lang="en-US" i="1" dirty="0"/>
              <a:t>72</a:t>
            </a:r>
            <a:r>
              <a:rPr lang="en-US" dirty="0"/>
              <a:t>(717), p.193. Available at: </a:t>
            </a:r>
            <a:r>
              <a:rPr lang="en-US" u="sng" dirty="0">
                <a:hlinkClick r:id="rId7"/>
              </a:rPr>
              <a:t>https://doi.org/10.3399/bjgp22X718901</a:t>
            </a:r>
            <a:r>
              <a:rPr lang="en-US" dirty="0"/>
              <a:t> (Accessed: 04 February 2026). </a:t>
            </a:r>
          </a:p>
          <a:p>
            <a:pPr marL="0" indent="0">
              <a:buNone/>
            </a:pPr>
            <a:r>
              <a:rPr lang="en-US" dirty="0"/>
              <a:t>Lim, J., Lee, H.S., Han, G.I., Kang, S., Jang, J.H., Jo, Y.Y., Son, J.M., Lee, M.S., Kwon, J.M. and Lee, S.P. (2025) ‘Artificial intelligence-enhanced six-lead portable electrocardiogram device for detecting left ventricular systolic dysfunction: a prospective single-</a:t>
            </a:r>
            <a:r>
              <a:rPr lang="en-US" dirty="0" err="1"/>
              <a:t>centre</a:t>
            </a:r>
            <a:r>
              <a:rPr lang="en-US" dirty="0"/>
              <a:t> cohort study,’ </a:t>
            </a:r>
            <a:r>
              <a:rPr lang="en-US" i="1" dirty="0"/>
              <a:t>European Heart Journal-Digital Health</a:t>
            </a:r>
            <a:r>
              <a:rPr lang="en-US" dirty="0"/>
              <a:t>, </a:t>
            </a:r>
            <a:r>
              <a:rPr lang="en-US" i="1" dirty="0"/>
              <a:t>6</a:t>
            </a:r>
            <a:r>
              <a:rPr lang="en-US" dirty="0"/>
              <a:t>(3), pp.476-485. Available at: </a:t>
            </a:r>
            <a:r>
              <a:rPr lang="en-US" u="sng" dirty="0">
                <a:hlinkClick r:id="rId8"/>
              </a:rPr>
              <a:t>https://doi.org/10.1093/ehjdh/ztaf025</a:t>
            </a:r>
            <a:r>
              <a:rPr lang="en-US" dirty="0"/>
              <a:t> (Accessed: 02 February 2026). </a:t>
            </a:r>
          </a:p>
          <a:p>
            <a:pPr marL="0" indent="0">
              <a:buNone/>
            </a:pPr>
            <a:r>
              <a:rPr lang="en-US" dirty="0"/>
              <a:t>Mittal, A., and colleagues (2024) ‘Mobile electrocardiograms in the detection of subclinical atrial fibrillation’, </a:t>
            </a:r>
            <a:r>
              <a:rPr lang="en-US" i="1" dirty="0"/>
              <a:t>[Journal details as per PubMed record]</a:t>
            </a:r>
            <a:r>
              <a:rPr lang="en-US" dirty="0"/>
              <a:t>. Available at: </a:t>
            </a:r>
            <a:r>
              <a:rPr lang="en-US" u="sng" dirty="0">
                <a:hlinkClick r:id="rId9"/>
              </a:rPr>
              <a:t>https://pubmed.ncbi.nlm.nih.gov/38801762/</a:t>
            </a:r>
            <a:r>
              <a:rPr lang="en-US" dirty="0"/>
              <a:t> (Accessed: 02 February 2026). </a:t>
            </a:r>
          </a:p>
          <a:p>
            <a:pPr marL="0" indent="0">
              <a:buNone/>
            </a:pPr>
            <a:r>
              <a:rPr lang="en-US" dirty="0"/>
              <a:t>NHS England (2020) </a:t>
            </a:r>
            <a:r>
              <a:rPr lang="en-US" i="1" dirty="0"/>
              <a:t>Interactive atrial fibrillation toolkit</a:t>
            </a:r>
            <a:r>
              <a:rPr lang="en-US" dirty="0"/>
              <a:t>. Available at: </a:t>
            </a:r>
            <a:r>
              <a:rPr lang="en-US" u="sng" dirty="0">
                <a:hlinkClick r:id="rId10"/>
              </a:rPr>
              <a:t>https://www.england.nhs.uk/midlands/wp-content/uploads/sites/46/2020/01/Interactive-Atrial-Fibrillation-Toolkit-1.pdf</a:t>
            </a:r>
            <a:r>
              <a:rPr lang="en-US" dirty="0"/>
              <a:t> (Accessed: 04 February 2026).</a:t>
            </a:r>
          </a:p>
        </p:txBody>
      </p:sp>
    </p:spTree>
    <p:extLst>
      <p:ext uri="{BB962C8B-B14F-4D97-AF65-F5344CB8AC3E}">
        <p14:creationId xmlns:p14="http://schemas.microsoft.com/office/powerpoint/2010/main" val="1467916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C9C32-82B9-40ED-E9C0-3C72B945F92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BDBD890-CEF4-B6D3-3C32-99F2BCBAD9FB}"/>
              </a:ext>
            </a:extLst>
          </p:cNvPr>
          <p:cNvSpPr>
            <a:spLocks noGrp="1"/>
          </p:cNvSpPr>
          <p:nvPr>
            <p:ph idx="1"/>
          </p:nvPr>
        </p:nvSpPr>
        <p:spPr>
          <a:xfrm>
            <a:off x="159488" y="1924493"/>
            <a:ext cx="11908465" cy="4837814"/>
          </a:xfrm>
        </p:spPr>
        <p:txBody>
          <a:bodyPr>
            <a:normAutofit fontScale="77500" lnSpcReduction="20000"/>
          </a:bodyPr>
          <a:lstStyle/>
          <a:p>
            <a:pPr marL="0" indent="0">
              <a:buNone/>
            </a:pPr>
            <a:r>
              <a:rPr lang="en-US" dirty="0"/>
              <a:t>NICE (2022) </a:t>
            </a:r>
            <a:r>
              <a:rPr lang="en-US" i="1" dirty="0"/>
              <a:t>KardiaMobile 6L for measuring QT interval in people having antipsychotic medication: final scope (HealthTech programme document)</a:t>
            </a:r>
            <a:r>
              <a:rPr lang="en-US" dirty="0"/>
              <a:t>. Available at: </a:t>
            </a:r>
            <a:r>
              <a:rPr lang="en-US" u="sng" dirty="0">
                <a:hlinkClick r:id="rId2"/>
              </a:rPr>
              <a:t>https://www.nice.org.uk/guidance/htg694/documents/final-scope</a:t>
            </a:r>
            <a:r>
              <a:rPr lang="en-US" dirty="0"/>
              <a:t> (Accessed: 02 February 2026).</a:t>
            </a:r>
          </a:p>
          <a:p>
            <a:pPr marL="0" indent="0">
              <a:buNone/>
            </a:pPr>
            <a:r>
              <a:rPr lang="en-US" dirty="0"/>
              <a:t>NICE (2022) </a:t>
            </a:r>
            <a:r>
              <a:rPr lang="en-US" i="1" dirty="0"/>
              <a:t>KardiaMobile for detecting atrial fibrillation (HTG606)</a:t>
            </a:r>
            <a:r>
              <a:rPr lang="en-US" dirty="0"/>
              <a:t>. Available at: </a:t>
            </a:r>
            <a:r>
              <a:rPr lang="en-US" u="sng" dirty="0">
                <a:hlinkClick r:id="rId3"/>
              </a:rPr>
              <a:t>https://www.nice.org.uk/guidance/htg606/resources/kardiamobile-for-detecting-atrial-fibrillation-pdf-1809598348031173</a:t>
            </a:r>
            <a:r>
              <a:rPr lang="en-US" dirty="0"/>
              <a:t> (Accessed: 11 February 2026).</a:t>
            </a:r>
          </a:p>
          <a:p>
            <a:pPr marL="0" indent="0">
              <a:buNone/>
            </a:pPr>
            <a:r>
              <a:rPr lang="en-US" dirty="0"/>
              <a:t>NICE (2023) ‘KardiaMobile for detecting atrial fibrillation’, </a:t>
            </a:r>
            <a:r>
              <a:rPr lang="en-US" i="1" dirty="0"/>
              <a:t>Guidance overview and review notes</a:t>
            </a:r>
            <a:r>
              <a:rPr lang="en-US" dirty="0"/>
              <a:t>. Available at: </a:t>
            </a:r>
            <a:r>
              <a:rPr lang="en-US" u="sng" dirty="0">
                <a:hlinkClick r:id="rId4"/>
              </a:rPr>
              <a:t>https://www.nice.org.uk/guidance/htg606</a:t>
            </a:r>
            <a:r>
              <a:rPr lang="en-US" dirty="0"/>
              <a:t> (Accessed: 03 February 2026). </a:t>
            </a:r>
          </a:p>
          <a:p>
            <a:pPr marL="0" indent="0">
              <a:buNone/>
            </a:pPr>
            <a:r>
              <a:rPr lang="en-US" dirty="0"/>
              <a:t>NICE (2023) </a:t>
            </a:r>
            <a:r>
              <a:rPr lang="en-US" i="1" dirty="0"/>
              <a:t>KardiaMobile 6L for measuring cardiac QT interval in adults having antipsychotic medication: early value assessment (HTE10)</a:t>
            </a:r>
            <a:r>
              <a:rPr lang="en-US" dirty="0"/>
              <a:t>. Available at: </a:t>
            </a:r>
            <a:r>
              <a:rPr lang="en-US" u="sng" dirty="0">
                <a:hlinkClick r:id="rId5"/>
              </a:rPr>
              <a:t>https://www.nice.org.uk/guidance/hte10</a:t>
            </a:r>
            <a:r>
              <a:rPr lang="en-US" dirty="0"/>
              <a:t> (Accessed: 02 February 2026).</a:t>
            </a:r>
          </a:p>
          <a:p>
            <a:pPr marL="0" indent="0">
              <a:buNone/>
            </a:pPr>
            <a:r>
              <a:rPr lang="en-US" dirty="0"/>
              <a:t>Savickas, V., and colleagues (2023) ‘Screening for atrial fibrillation in care homes using pulse palpation and the AliveCor </a:t>
            </a:r>
            <a:r>
              <a:rPr lang="en-US" dirty="0" err="1"/>
              <a:t>Kardia</a:t>
            </a:r>
            <a:r>
              <a:rPr lang="en-US" dirty="0"/>
              <a:t> Mobile device: comparative cross sectional study’, </a:t>
            </a:r>
            <a:r>
              <a:rPr lang="en-US" i="1" dirty="0"/>
              <a:t>[Journal details as per PMC record]</a:t>
            </a:r>
            <a:r>
              <a:rPr lang="en-US" dirty="0"/>
              <a:t>. Available at: </a:t>
            </a:r>
            <a:r>
              <a:rPr lang="en-US" u="sng" dirty="0">
                <a:hlinkClick r:id="rId6"/>
              </a:rPr>
              <a:t>https://pmc.ncbi.nlm.nih.gov/articles/PMC10960776/</a:t>
            </a:r>
            <a:r>
              <a:rPr lang="en-US" dirty="0"/>
              <a:t> (Accessed: 03 February 2026).</a:t>
            </a:r>
          </a:p>
          <a:p>
            <a:pPr marL="0" indent="0">
              <a:buNone/>
            </a:pPr>
            <a:r>
              <a:rPr lang="en-US" dirty="0"/>
              <a:t>Scottish Health Technologies Group (SHTG) (2022) </a:t>
            </a:r>
            <a:r>
              <a:rPr lang="en-US" i="1" dirty="0"/>
              <a:t>KardiaMobile for detecting atrial fibrillation: SHTG adaptation for </a:t>
            </a:r>
            <a:r>
              <a:rPr lang="en-US" i="1" dirty="0" err="1"/>
              <a:t>NHSScotland</a:t>
            </a:r>
            <a:r>
              <a:rPr lang="en-US" dirty="0"/>
              <a:t>. Available at: </a:t>
            </a:r>
            <a:r>
              <a:rPr lang="en-US" u="sng" dirty="0">
                <a:hlinkClick r:id="rId7"/>
              </a:rPr>
              <a:t>https://shtg.scot/media/2246/20220512-kardiamobile-adaptation-final.pdf</a:t>
            </a:r>
            <a:r>
              <a:rPr lang="en-US" dirty="0"/>
              <a:t> (Accessed: 03 February 2026).</a:t>
            </a:r>
          </a:p>
          <a:p>
            <a:pPr marL="0" indent="0">
              <a:buNone/>
            </a:pPr>
            <a:r>
              <a:rPr lang="en-US" dirty="0"/>
              <a:t>Scottish Health Technologies Group (SHTG) (2022) </a:t>
            </a:r>
            <a:r>
              <a:rPr lang="en-US" i="1" dirty="0"/>
              <a:t>Key points from the evidence: KardiaMobile for detecting atrial fibrillation</a:t>
            </a:r>
            <a:r>
              <a:rPr lang="en-US" dirty="0"/>
              <a:t>. Available at: </a:t>
            </a:r>
            <a:r>
              <a:rPr lang="en-US" u="sng" dirty="0">
                <a:hlinkClick r:id="rId8"/>
              </a:rPr>
              <a:t>https://rightdecisions.scot.nhs.uk/scottish-health-technologies-group-shtg/kardiamobile-for-detecting-atrial-fibrillation/key-points-from-the-evidence/</a:t>
            </a:r>
            <a:r>
              <a:rPr lang="en-US" dirty="0"/>
              <a:t> (Accessed: 02 February 2026).</a:t>
            </a:r>
          </a:p>
        </p:txBody>
      </p:sp>
    </p:spTree>
    <p:extLst>
      <p:ext uri="{BB962C8B-B14F-4D97-AF65-F5344CB8AC3E}">
        <p14:creationId xmlns:p14="http://schemas.microsoft.com/office/powerpoint/2010/main" val="40520271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tint val="98000"/>
              </a:schemeClr>
              <a:schemeClr val="phClr">
                <a:tint val="99000"/>
                <a:shade val="96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C3935CB6-B0E3-44A7-AB37-996D901F7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6" ma:contentTypeDescription="Create a new document." ma:contentTypeScope="" ma:versionID="510852349f0f1853ae326c8b5b4e8432">
  <xsd:schema xmlns:xsd="http://www.w3.org/2001/XMLSchema" xmlns:xs="http://www.w3.org/2001/XMLSchema" xmlns:p="http://schemas.microsoft.com/office/2006/metadata/properties" xmlns:ns3="d8e79d84-78fb-44a9-92e9-d04bdd8f0359" targetNamespace="http://schemas.microsoft.com/office/2006/metadata/properties" ma:root="true" ma:fieldsID="3effc637f9252314090bb694dda1e6ff" ns3:_="">
    <xsd:import namespace="d8e79d84-78fb-44a9-92e9-d04bdd8f035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382570AA-6FE7-4357-A45F-5B2E3A5EBFCF}">
  <ds:schemaRefs>
    <ds:schemaRef ds:uri="http://schemas.microsoft.com/sharepoint/v3/contenttype/forms"/>
  </ds:schemaRefs>
</ds:datastoreItem>
</file>

<file path=customXml/itemProps2.xml><?xml version="1.0" encoding="utf-8"?>
<ds:datastoreItem xmlns:ds="http://schemas.openxmlformats.org/officeDocument/2006/customXml" ds:itemID="{F417AEB0-6585-4117-A9F6-4B08CEDFE2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A3B8DDA-1A2A-4872-9B88-F2BCE42CA032}">
  <ds:schemaRefs>
    <ds:schemaRef ds:uri="http://purl.org/dc/terms/"/>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 ds:uri="http://schemas.microsoft.com/office/infopath/2007/PartnerControls"/>
    <ds:schemaRef ds:uri="http://purl.org/dc/elements/1.1/"/>
    <ds:schemaRef ds:uri="d8e79d84-78fb-44a9-92e9-d04bdd8f0359"/>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Banded</Template>
  <TotalTime>66</TotalTime>
  <Words>4139</Words>
  <Application>Microsoft Office PowerPoint</Application>
  <PresentationFormat>Widescreen</PresentationFormat>
  <Paragraphs>101</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Banded</vt:lpstr>
      <vt:lpstr>Critical evaluation of KardiaMobile 6L as a digital innovation in UK health and social care</vt:lpstr>
      <vt:lpstr>Introduction</vt:lpstr>
      <vt:lpstr>The problem in UK health and social care</vt:lpstr>
      <vt:lpstr>The digital solution and how it works</vt:lpstr>
      <vt:lpstr>Case study evidence and where it has been used</vt:lpstr>
      <vt:lpstr>Benefits for the workforce and service delivery</vt:lpstr>
      <vt:lpstr>Workforce challenges and critical limits</vt:lpstr>
      <vt:lpstr>Patient and service user benefits</vt:lpstr>
      <vt:lpstr>Patient challenges and the need for follow up</vt:lpstr>
      <vt:lpstr>Critical analysis using SWOT</vt:lpstr>
      <vt:lpstr>Conclusion and recommendations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Annorah Sonahar (2220772)</cp:lastModifiedBy>
  <cp:revision>10</cp:revision>
  <dcterms:created xsi:type="dcterms:W3CDTF">2026-03-07T18:58:27Z</dcterms:created>
  <dcterms:modified xsi:type="dcterms:W3CDTF">2026-04-09T09:43:55Z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