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s/slide38.xml" ContentType="application/vnd.openxmlformats-officedocument.presentationml.slide+xml"/>
  <Override PartName="/ppt/slides/slide47.xml" ContentType="application/vnd.openxmlformats-officedocument.presentationml.slide+xml"/>
  <Override PartName="/ppt/slideLayouts/slideLayout8.xml" ContentType="application/vnd.openxmlformats-officedocument.presentationml.slideLayout+xml"/>
  <Override PartName="/ppt/notesSlides/notesSlide2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s/slide27.xml" ContentType="application/vnd.openxmlformats-officedocument.presentationml.slide+xml"/>
  <Override PartName="/ppt/slides/slide36.xml" ContentType="application/vnd.openxmlformats-officedocument.presentationml.slide+xml"/>
  <Override PartName="/ppt/slides/slide45.xml" ContentType="application/vnd.openxmlformats-officedocument.presentationml.slide+xml"/>
  <Override PartName="/ppt/slides/slide54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slides/slide25.xml" ContentType="application/vnd.openxmlformats-officedocument.presentationml.slide+xml"/>
  <Override PartName="/ppt/slides/slide34.xml" ContentType="application/vnd.openxmlformats-officedocument.presentationml.slide+xml"/>
  <Override PartName="/ppt/slides/slide43.xml" ContentType="application/vnd.openxmlformats-officedocument.presentationml.slide+xml"/>
  <Override PartName="/ppt/slides/slide5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s/slide23.xml" ContentType="application/vnd.openxmlformats-officedocument.presentationml.slide+xml"/>
  <Override PartName="/ppt/slides/slide32.xml" ContentType="application/vnd.openxmlformats-officedocument.presentationml.slide+xml"/>
  <Override PartName="/ppt/slides/slide41.xml" ContentType="application/vnd.openxmlformats-officedocument.presentationml.slide+xml"/>
  <Override PartName="/ppt/slides/slide50.xml" ContentType="application/vnd.openxmlformats-officedocument.presentationml.slide+xml"/>
  <Override PartName="/ppt/notesMasters/notesMaster1.xml" ContentType="application/vnd.openxmlformats-officedocument.presentationml.notesMaster+xml"/>
  <Override PartName="/ppt/slides/slide10.xml" ContentType="application/vnd.openxmlformats-officedocument.presentationml.slide+xml"/>
  <Override PartName="/ppt/slides/slide12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notesSlides/notesSlide9.xml" ContentType="application/vnd.openxmlformats-officedocument.presentationml.notesSlide+xml"/>
  <Override PartName="/ppt/notesSlides/notesSlide7.xml" ContentType="application/vnd.openxmlformats-officedocument.presentationml.notesSlide+xml"/>
  <Override PartName="/ppt/slides/slide7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ppt/notesSlides/notesSlide5.xml" ContentType="application/vnd.openxmlformats-officedocument.presentationml.notesSlide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s/slide39.xml" ContentType="application/vnd.openxmlformats-officedocument.presentationml.slide+xml"/>
  <Override PartName="/ppt/slides/slide48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  <Override PartName="/ppt/notesSlides/notesSlide3.xml" ContentType="application/vnd.openxmlformats-officedocument.presentationml.notesSlide+xml"/>
  <Default Extension="bin" ContentType="application/vnd.openxmlformats-officedocument.oleObject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slides/slide26.xml" ContentType="application/vnd.openxmlformats-officedocument.presentationml.slide+xml"/>
  <Override PartName="/ppt/slides/slide37.xml" ContentType="application/vnd.openxmlformats-officedocument.presentationml.slide+xml"/>
  <Override PartName="/ppt/slides/slide46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s/slide24.xml" ContentType="application/vnd.openxmlformats-officedocument.presentationml.slide+xml"/>
  <Override PartName="/ppt/slides/slide33.xml" ContentType="application/vnd.openxmlformats-officedocument.presentationml.slide+xml"/>
  <Override PartName="/ppt/slides/slide35.xml" ContentType="application/vnd.openxmlformats-officedocument.presentationml.slide+xml"/>
  <Override PartName="/ppt/slides/slide44.xml" ContentType="application/vnd.openxmlformats-officedocument.presentationml.slide+xml"/>
  <Override PartName="/ppt/slides/slide53.xml" ContentType="application/vnd.openxmlformats-officedocument.presentationml.slide+xml"/>
  <Override PartName="/ppt/slideLayouts/slideLayout3.xml" ContentType="application/vnd.openxmlformats-officedocument.presentationml.slideLayout+xml"/>
  <Default Extension="jpeg" ContentType="image/jpeg"/>
  <Default Extension="emf" ContentType="image/x-emf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22.xml" ContentType="application/vnd.openxmlformats-officedocument.presentationml.slide+xml"/>
  <Override PartName="/ppt/slides/slide31.xml" ContentType="application/vnd.openxmlformats-officedocument.presentationml.slide+xml"/>
  <Override PartName="/ppt/slides/slide42.xml" ContentType="application/vnd.openxmlformats-officedocument.presentationml.slide+xml"/>
  <Override PartName="/ppt/slides/slide51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1.xml" ContentType="application/vnd.openxmlformats-officedocument.presentationml.slide+xml"/>
  <Override PartName="/ppt/slides/slide20.xml" ContentType="application/vnd.openxmlformats-officedocument.presentationml.slide+xml"/>
  <Override PartName="/ppt/slides/slide40.xml" ContentType="application/vnd.openxmlformats-officedocument.presentationml.slide+xml"/>
  <Override PartName="/ppt/slideLayouts/slideLayout10.xml" ContentType="application/vnd.openxmlformats-officedocument.presentationml.slideLayout+xml"/>
  <Default Extension="gif" ContentType="image/gif"/>
  <Default Extension="vml" ContentType="application/vnd.openxmlformats-officedocument.vmlDrawing"/>
  <Override PartName="/ppt/notesSlides/notesSlide8.xml" ContentType="application/vnd.openxmlformats-officedocument.presentationml.notesSlide+xml"/>
  <Override PartName="/ppt/notesSlides/notesSlide6.xml" ContentType="application/vnd.openxmlformats-officedocument.presentationml.notesSlide+xml"/>
  <Override PartName="/ppt/slides/slide8.xml" ContentType="application/vnd.openxmlformats-officedocument.presentationml.slide+xml"/>
  <Override PartName="/ppt/slides/slide49.xml" ContentType="application/vnd.openxmlformats-officedocument.presentationml.slide+xml"/>
  <Override PartName="/ppt/notesSlides/notesSlide4.xml" ContentType="application/vnd.openxmlformats-officedocument.presentationml.notesSlide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56"/>
  </p:notesMasterIdLst>
  <p:sldIdLst>
    <p:sldId id="269" r:id="rId2"/>
    <p:sldId id="304" r:id="rId3"/>
    <p:sldId id="291" r:id="rId4"/>
    <p:sldId id="292" r:id="rId5"/>
    <p:sldId id="305" r:id="rId6"/>
    <p:sldId id="267" r:id="rId7"/>
    <p:sldId id="286" r:id="rId8"/>
    <p:sldId id="307" r:id="rId9"/>
    <p:sldId id="306" r:id="rId10"/>
    <p:sldId id="266" r:id="rId11"/>
    <p:sldId id="268" r:id="rId12"/>
    <p:sldId id="270" r:id="rId13"/>
    <p:sldId id="271" r:id="rId14"/>
    <p:sldId id="297" r:id="rId15"/>
    <p:sldId id="289" r:id="rId16"/>
    <p:sldId id="256" r:id="rId17"/>
    <p:sldId id="290" r:id="rId18"/>
    <p:sldId id="293" r:id="rId19"/>
    <p:sldId id="273" r:id="rId20"/>
    <p:sldId id="258" r:id="rId21"/>
    <p:sldId id="259" r:id="rId22"/>
    <p:sldId id="294" r:id="rId23"/>
    <p:sldId id="260" r:id="rId24"/>
    <p:sldId id="299" r:id="rId25"/>
    <p:sldId id="274" r:id="rId26"/>
    <p:sldId id="275" r:id="rId27"/>
    <p:sldId id="295" r:id="rId28"/>
    <p:sldId id="261" r:id="rId29"/>
    <p:sldId id="300" r:id="rId30"/>
    <p:sldId id="277" r:id="rId31"/>
    <p:sldId id="262" r:id="rId32"/>
    <p:sldId id="301" r:id="rId33"/>
    <p:sldId id="278" r:id="rId34"/>
    <p:sldId id="263" r:id="rId35"/>
    <p:sldId id="302" r:id="rId36"/>
    <p:sldId id="296" r:id="rId37"/>
    <p:sldId id="279" r:id="rId38"/>
    <p:sldId id="280" r:id="rId39"/>
    <p:sldId id="264" r:id="rId40"/>
    <p:sldId id="303" r:id="rId41"/>
    <p:sldId id="282" r:id="rId42"/>
    <p:sldId id="283" r:id="rId43"/>
    <p:sldId id="281" r:id="rId44"/>
    <p:sldId id="265" r:id="rId45"/>
    <p:sldId id="284" r:id="rId46"/>
    <p:sldId id="298" r:id="rId47"/>
    <p:sldId id="308" r:id="rId48"/>
    <p:sldId id="309" r:id="rId49"/>
    <p:sldId id="310" r:id="rId50"/>
    <p:sldId id="311" r:id="rId51"/>
    <p:sldId id="312" r:id="rId52"/>
    <p:sldId id="313" r:id="rId53"/>
    <p:sldId id="314" r:id="rId54"/>
    <p:sldId id="315" r:id="rId55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itchFamily="34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srgbClr val="FF0000"/>
    </p:penClr>
  </p:showPr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Sorter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3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1098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slide" Target="slides/slide46.xml"/><Relationship Id="rId50" Type="http://schemas.openxmlformats.org/officeDocument/2006/relationships/slide" Target="slides/slide49.xml"/><Relationship Id="rId55" Type="http://schemas.openxmlformats.org/officeDocument/2006/relationships/slide" Target="slides/slide54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slide" Target="slides/slide45.xml"/><Relationship Id="rId59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54" Type="http://schemas.openxmlformats.org/officeDocument/2006/relationships/slide" Target="slides/slide53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slide" Target="slides/slide44.xml"/><Relationship Id="rId53" Type="http://schemas.openxmlformats.org/officeDocument/2006/relationships/slide" Target="slides/slide52.xml"/><Relationship Id="rId58" Type="http://schemas.openxmlformats.org/officeDocument/2006/relationships/viewProps" Target="view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49" Type="http://schemas.openxmlformats.org/officeDocument/2006/relationships/slide" Target="slides/slide48.xml"/><Relationship Id="rId57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52" Type="http://schemas.openxmlformats.org/officeDocument/2006/relationships/slide" Target="slides/slide51.xml"/><Relationship Id="rId60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slide" Target="slides/slide47.xml"/><Relationship Id="rId56" Type="http://schemas.openxmlformats.org/officeDocument/2006/relationships/notesMaster" Target="notesMasters/notesMaster1.xml"/><Relationship Id="rId8" Type="http://schemas.openxmlformats.org/officeDocument/2006/relationships/slide" Target="slides/slide7.xml"/><Relationship Id="rId51" Type="http://schemas.openxmlformats.org/officeDocument/2006/relationships/slide" Target="slides/slide50.xml"/><Relationship Id="rId3" Type="http://schemas.openxmlformats.org/officeDocument/2006/relationships/slide" Target="slides/slide2.xml"/></Relationships>
</file>

<file path=ppt/drawings/_rels/vmlDrawing1.vml.rels><?xml version="1.0" encoding="UTF-8" standalone="yes"?>
<Relationships xmlns="http://schemas.openxmlformats.org/package/2006/relationships"><Relationship Id="rId1" Type="http://schemas.openxmlformats.org/officeDocument/2006/relationships/image" Target="../media/image78.png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D69A6A43-448C-44CD-939F-D80073135822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GB" noProof="0" smtClean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noProof="0" smtClean="0"/>
              <a:t>Click to edit Master text styles</a:t>
            </a:r>
          </a:p>
          <a:p>
            <a:pPr lvl="1"/>
            <a:r>
              <a:rPr lang="en-US" noProof="0" smtClean="0"/>
              <a:t>Second level</a:t>
            </a:r>
          </a:p>
          <a:p>
            <a:pPr lvl="2"/>
            <a:r>
              <a:rPr lang="en-US" noProof="0" smtClean="0"/>
              <a:t>Third level</a:t>
            </a:r>
          </a:p>
          <a:p>
            <a:pPr lvl="3"/>
            <a:r>
              <a:rPr lang="en-US" noProof="0" smtClean="0"/>
              <a:t>Fourth level</a:t>
            </a:r>
          </a:p>
          <a:p>
            <a:pPr lvl="4"/>
            <a:r>
              <a:rPr lang="en-US" noProof="0" smtClean="0"/>
              <a:t>Fifth level</a:t>
            </a:r>
            <a:endParaRPr lang="en-GB" noProof="0" smtClean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latin typeface="+mn-lt"/>
                <a:cs typeface="+mn-cs"/>
              </a:defRPr>
            </a:lvl1pPr>
          </a:lstStyle>
          <a:p>
            <a:pPr>
              <a:defRPr/>
            </a:pPr>
            <a:fld id="{3B0DA57D-B2D4-453B-86D2-AD9F08A4C2A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7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6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1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7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8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9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2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xfrm>
            <a:off x="995363" y="684458"/>
            <a:ext cx="4868862" cy="3429746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69635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685800" y="4343848"/>
            <a:ext cx="5486400" cy="411569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1579" tIns="45790" rIns="91579" bIns="45790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8130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F97357F8-D910-4512-B961-399DE98DBF5F}" type="slidenum">
              <a:rPr lang="en-GB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17</a:t>
            </a:fld>
            <a:endParaRPr lang="en-GB" smtClean="0"/>
          </a:p>
        </p:txBody>
      </p:sp>
      <p:sp>
        <p:nvSpPr>
          <p:cNvPr id="48131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8132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43C4C621-3BCC-442B-A3FA-EFE25D3B42F3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26</a:t>
            </a:fld>
            <a:endParaRPr lang="en-US" smtClean="0"/>
          </a:p>
        </p:txBody>
      </p:sp>
      <p:sp>
        <p:nvSpPr>
          <p:cNvPr id="49155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49156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0178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5A4B9A0F-5D59-43A1-BD3E-8D0AC6E832CD}" type="slidenum">
              <a:rPr lang="en-US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41</a:t>
            </a:fld>
            <a:endParaRPr lang="en-US" smtClean="0"/>
          </a:p>
        </p:txBody>
      </p:sp>
      <p:sp>
        <p:nvSpPr>
          <p:cNvPr id="50179" name="Rectangle 2"/>
          <p:cNvSpPr>
            <a:spLocks noRot="1" noChangeArrowheads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50180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3400"/>
            <a:ext cx="5029200" cy="4114800"/>
          </a:xfrm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smtClean="0"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0658" name="Rectangle 2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0659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914400" y="4342356"/>
            <a:ext cx="5029200" cy="4115695"/>
          </a:xfrm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lIns="94809" tIns="47404" rIns="94809" bIns="47404" numCol="1" anchor="t" anchorCtr="0" compatLnSpc="1">
            <a:prstTxWarp prst="textNoShape">
              <a:avLst/>
            </a:prstTxWarp>
          </a:bodyPr>
          <a:lstStyle/>
          <a:p>
            <a:r>
              <a:rPr lang="en-GB" smtClean="0"/>
              <a:t>ALSF</a:t>
            </a:r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682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1683" name="Rectangle 3"/>
          <p:cNvSpPr>
            <a:spLocks noGrp="1"/>
          </p:cNvSpPr>
          <p:nvPr>
            <p:ph type="body" idx="1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2706" name="Rectangle 2"/>
          <p:cNvSpPr>
            <a:spLocks noGrp="1" noRot="1" noChangeAspect="1" noTextEdit="1"/>
          </p:cNvSpPr>
          <p:nvPr>
            <p:ph type="sldImg"/>
          </p:nvPr>
        </p:nvSpPr>
        <p:spPr bwMode="auto">
          <a:xfrm>
            <a:off x="995363" y="684458"/>
            <a:ext cx="4868862" cy="3429746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2707" name="Rectangle 3"/>
          <p:cNvSpPr>
            <a:spLocks noGrp="1"/>
          </p:cNvSpPr>
          <p:nvPr>
            <p:ph type="body" idx="1"/>
          </p:nvPr>
        </p:nvSpPr>
        <p:spPr bwMode="auto">
          <a:xfrm>
            <a:off x="685800" y="4343848"/>
            <a:ext cx="5486400" cy="4115695"/>
          </a:xfrm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square" lIns="91579" tIns="45790" rIns="91579" bIns="45790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730" name="Rectangle 2050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73731" name="Rectangle 2051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4754" name="Rectangle 2050"/>
          <p:cNvSpPr>
            <a:spLocks noGrp="1" noRot="1" noChangeAspect="1" noChangeArrowheads="1" noTextEdit="1"/>
          </p:cNvSpPr>
          <p:nvPr>
            <p:ph type="sldImg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4755" name="Rectangle 2051"/>
          <p:cNvSpPr>
            <a:spLocks noGrp="1" noChangeArrowheads="1"/>
          </p:cNvSpPr>
          <p:nvPr>
            <p:ph type="body" idx="1"/>
          </p:nvPr>
        </p:nvSpPr>
        <p:spPr bwMode="auto">
          <a:solidFill>
            <a:srgbClr val="FFFFFF"/>
          </a:solidFill>
          <a:ln>
            <a:solidFill>
              <a:srgbClr val="000000"/>
            </a:solidFill>
            <a:miter lim="800000"/>
            <a:headEnd/>
            <a:tailEnd/>
          </a:ln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endParaRPr lang="en-GB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2514782-BA8E-4906-AFCC-9B58B0CA890F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4B52306-1EB4-43E0-8A1F-5BF7679EEED1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C25C786B-DF29-4CBE-9585-33273779B191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1B793BF-80DA-4E29-B0FC-F402195C9976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0441693-9D03-4141-AC61-7530548D2F5F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60CCC84-D289-4DC7-B671-A91368E0458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DF07698-931B-4870-8F5E-12FE122AD027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41D39FC-0938-4052-A287-5F3C3C90B0E2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86B2C35-EC4B-48D9-9C47-365AD4DB12FD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8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BA66535-3B46-4967-897C-73EDB077F59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5230C1C-E4D6-4DDC-880E-33519F000FC5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5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1630680-3EF1-4B6A-A28A-53FE1E1C15C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335E422-2D0F-4719-AF8E-131BE95BFEC6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3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4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DAB92F4-7A22-4D58-9BE1-7360B447EB8D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C27183-CCD0-4C0A-B223-9562019218AD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A4C64C6-A99C-4940-AAAF-9690CCDCC14B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en-GB" noProof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80DC84F7-2121-4ACD-AFF4-27B4E79DDF3A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6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C0B98BC-B582-49B4-9A16-FA11544CE874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9D2C067-FA44-45C2-83D4-87A8B3479853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412BF2F-2863-474B-8D0D-AA651B6C1EB5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576CC3F-4BB7-42B4-9B3E-2EE0C9CC40B0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3CB374E-3041-4219-A034-59368ECDD6D0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Title Placeholder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  <a:endParaRPr lang="en-GB" smtClean="0"/>
          </a:p>
        </p:txBody>
      </p:sp>
      <p:sp>
        <p:nvSpPr>
          <p:cNvPr id="1027" name="Text Placeholder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853F58CD-FBCD-420F-8220-03A8F6AA5B33}" type="datetimeFigureOut">
              <a:rPr lang="en-GB"/>
              <a:pPr>
                <a:defRPr/>
              </a:pPr>
              <a:t>28/10/2012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  <a:cs typeface="+mn-cs"/>
              </a:defRPr>
            </a:lvl1pPr>
          </a:lstStyle>
          <a:p>
            <a:pPr>
              <a:defRPr/>
            </a:pPr>
            <a:fld id="{967CCECD-99F3-48C0-984D-A34B4BA1E85A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jpeg"/><Relationship Id="rId4" Type="http://schemas.openxmlformats.org/officeDocument/2006/relationships/image" Target="../media/image5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gif"/><Relationship Id="rId2" Type="http://schemas.openxmlformats.org/officeDocument/2006/relationships/image" Target="../media/image9.emf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1.pn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gi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15.jpe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emf"/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pn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pn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5.png"/><Relationship Id="rId2" Type="http://schemas.openxmlformats.org/officeDocument/2006/relationships/image" Target="../media/image24.pn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27.png"/><Relationship Id="rId4" Type="http://schemas.openxmlformats.org/officeDocument/2006/relationships/image" Target="../media/image26.png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8.png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0.jpe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2.png"/><Relationship Id="rId2" Type="http://schemas.openxmlformats.org/officeDocument/2006/relationships/image" Target="../media/image31.png"/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3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6.png"/><Relationship Id="rId2" Type="http://schemas.openxmlformats.org/officeDocument/2006/relationships/image" Target="../media/image35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9.jpeg"/><Relationship Id="rId5" Type="http://schemas.openxmlformats.org/officeDocument/2006/relationships/image" Target="../media/image38.jpeg"/><Relationship Id="rId4" Type="http://schemas.openxmlformats.org/officeDocument/2006/relationships/image" Target="../media/image37.jpeg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0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1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3.jpeg"/><Relationship Id="rId2" Type="http://schemas.openxmlformats.org/officeDocument/2006/relationships/image" Target="../media/image42.jpeg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45.png"/><Relationship Id="rId4" Type="http://schemas.openxmlformats.org/officeDocument/2006/relationships/image" Target="../media/image44.jpeg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3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6.png"/><Relationship Id="rId1" Type="http://schemas.openxmlformats.org/officeDocument/2006/relationships/slideLayout" Target="../slideLayouts/slideLayout7.xml"/></Relationships>
</file>

<file path=ppt/slides/_rels/slide3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8.jpeg"/><Relationship Id="rId2" Type="http://schemas.openxmlformats.org/officeDocument/2006/relationships/image" Target="../media/image47.jpeg"/><Relationship Id="rId1" Type="http://schemas.openxmlformats.org/officeDocument/2006/relationships/slideLayout" Target="../slideLayouts/slideLayout4.xml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36.xml.rels><?xml version="1.0" encoding="UTF-8" standalone="yes"?>
<Relationships xmlns="http://schemas.openxmlformats.org/package/2006/relationships"><Relationship Id="rId3" Type="http://schemas.openxmlformats.org/officeDocument/2006/relationships/image" Target="../media/image50.png"/><Relationship Id="rId2" Type="http://schemas.openxmlformats.org/officeDocument/2006/relationships/image" Target="../media/image49.pn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52.png"/><Relationship Id="rId4" Type="http://schemas.openxmlformats.org/officeDocument/2006/relationships/image" Target="../media/image51.png"/></Relationships>
</file>

<file path=ppt/slides/_rels/slide37.xml.rels><?xml version="1.0" encoding="UTF-8" standalone="yes"?>
<Relationships xmlns="http://schemas.openxmlformats.org/package/2006/relationships"><Relationship Id="rId2" Type="http://schemas.openxmlformats.org/officeDocument/2006/relationships/image" Target="../media/image53.jpeg"/><Relationship Id="rId1" Type="http://schemas.openxmlformats.org/officeDocument/2006/relationships/slideLayout" Target="../slideLayouts/slideLayout7.xml"/></Relationships>
</file>

<file path=ppt/slides/_rels/slide38.xml.rels><?xml version="1.0" encoding="UTF-8" standalone="yes"?>
<Relationships xmlns="http://schemas.openxmlformats.org/package/2006/relationships"><Relationship Id="rId2" Type="http://schemas.openxmlformats.org/officeDocument/2006/relationships/image" Target="../media/image54.png"/><Relationship Id="rId1" Type="http://schemas.openxmlformats.org/officeDocument/2006/relationships/slideLayout" Target="../slideLayouts/slideLayout7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0.xml.rels><?xml version="1.0" encoding="UTF-8" standalone="yes"?>
<Relationships xmlns="http://schemas.openxmlformats.org/package/2006/relationships"><Relationship Id="rId2" Type="http://schemas.openxmlformats.org/officeDocument/2006/relationships/image" Target="../media/image34.jpeg"/><Relationship Id="rId1" Type="http://schemas.openxmlformats.org/officeDocument/2006/relationships/slideLayout" Target="../slideLayouts/slideLayout6.xml"/></Relationships>
</file>

<file path=ppt/slides/_rels/slide4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5.jpe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6.jpeg"/></Relationships>
</file>

<file path=ppt/slides/_rels/slide42.xml.rels><?xml version="1.0" encoding="UTF-8" standalone="yes"?>
<Relationships xmlns="http://schemas.openxmlformats.org/package/2006/relationships"><Relationship Id="rId3" Type="http://schemas.openxmlformats.org/officeDocument/2006/relationships/image" Target="../media/image58.jpeg"/><Relationship Id="rId2" Type="http://schemas.openxmlformats.org/officeDocument/2006/relationships/image" Target="../media/image57.jpe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59.jpeg"/></Relationships>
</file>

<file path=ppt/slides/_rels/slide4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1.png"/><Relationship Id="rId2" Type="http://schemas.openxmlformats.org/officeDocument/2006/relationships/image" Target="../media/image60.png"/><Relationship Id="rId1" Type="http://schemas.openxmlformats.org/officeDocument/2006/relationships/slideLayout" Target="../slideLayouts/slideLayout7.xml"/></Relationships>
</file>

<file path=ppt/slides/_rels/slide4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4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2.jpeg"/><Relationship Id="rId1" Type="http://schemas.openxmlformats.org/officeDocument/2006/relationships/slideLayout" Target="../slideLayouts/slideLayout2.xml"/></Relationships>
</file>

<file path=ppt/slides/_rels/slide46.xml.rels><?xml version="1.0" encoding="UTF-8" standalone="yes"?>
<Relationships xmlns="http://schemas.openxmlformats.org/package/2006/relationships"><Relationship Id="rId3" Type="http://schemas.openxmlformats.org/officeDocument/2006/relationships/hyperlink" Target="http://sites.google.com/site/hgdiscussionforum/MappingDoggerland.jpg" TargetMode="External"/><Relationship Id="rId7" Type="http://schemas.openxmlformats.org/officeDocument/2006/relationships/image" Target="../media/image66.jpeg"/><Relationship Id="rId2" Type="http://schemas.openxmlformats.org/officeDocument/2006/relationships/image" Target="../media/image63.png"/><Relationship Id="rId1" Type="http://schemas.openxmlformats.org/officeDocument/2006/relationships/slideLayout" Target="../slideLayouts/slideLayout7.xml"/><Relationship Id="rId6" Type="http://schemas.openxmlformats.org/officeDocument/2006/relationships/hyperlink" Target="http://www.britarch.ac.uk/books/Gaffney2009" TargetMode="External"/><Relationship Id="rId5" Type="http://schemas.openxmlformats.org/officeDocument/2006/relationships/image" Target="../media/image65.jpeg"/><Relationship Id="rId4" Type="http://schemas.openxmlformats.org/officeDocument/2006/relationships/image" Target="../media/image64.jpeg"/></Relationships>
</file>

<file path=ppt/slides/_rels/slide4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7.jpe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70.jpeg"/><Relationship Id="rId5" Type="http://schemas.openxmlformats.org/officeDocument/2006/relationships/image" Target="../media/image69.jpeg"/><Relationship Id="rId4" Type="http://schemas.openxmlformats.org/officeDocument/2006/relationships/image" Target="../media/image68.jpeg"/></Relationships>
</file>

<file path=ppt/slides/_rels/slide4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1.jpeg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3.emf"/><Relationship Id="rId4" Type="http://schemas.openxmlformats.org/officeDocument/2006/relationships/image" Target="../media/image72.emf"/></Relationships>
</file>

<file path=ppt/slides/_rels/slide49.xml.rels><?xml version="1.0" encoding="UTF-8" standalone="yes"?>
<Relationships xmlns="http://schemas.openxmlformats.org/package/2006/relationships"><Relationship Id="rId3" Type="http://schemas.openxmlformats.org/officeDocument/2006/relationships/image" Target="../media/image74.jpe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76.wmf"/><Relationship Id="rId4" Type="http://schemas.openxmlformats.org/officeDocument/2006/relationships/image" Target="../media/image75.jpeg"/></Relationships>
</file>

<file path=ppt/slides/_rels/slide5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7.jpeg"/><Relationship Id="rId1" Type="http://schemas.openxmlformats.org/officeDocument/2006/relationships/slideLayout" Target="../slideLayouts/slideLayout7.xml"/></Relationships>
</file>

<file path=ppt/slides/_rels/slide51.xml.rels><?xml version="1.0" encoding="UTF-8" standalone="yes"?>
<Relationships xmlns="http://schemas.openxmlformats.org/package/2006/relationships"><Relationship Id="rId3" Type="http://schemas.openxmlformats.org/officeDocument/2006/relationships/image" Target="../media/image79.jpeg"/><Relationship Id="rId7" Type="http://schemas.openxmlformats.org/officeDocument/2006/relationships/image" Target="../media/image82.jpeg"/><Relationship Id="rId2" Type="http://schemas.openxmlformats.org/officeDocument/2006/relationships/slideLayout" Target="../slideLayouts/slideLayout7.xml"/><Relationship Id="rId1" Type="http://schemas.openxmlformats.org/officeDocument/2006/relationships/vmlDrawing" Target="../drawings/vmlDrawing1.vml"/><Relationship Id="rId6" Type="http://schemas.openxmlformats.org/officeDocument/2006/relationships/oleObject" Target="../embeddings/oleObject1.bin"/><Relationship Id="rId5" Type="http://schemas.openxmlformats.org/officeDocument/2006/relationships/image" Target="../media/image81.jpeg"/><Relationship Id="rId4" Type="http://schemas.openxmlformats.org/officeDocument/2006/relationships/image" Target="../media/image80.jpeg"/></Relationships>
</file>

<file path=ppt/slides/_rels/slide5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3.jpe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85.jpeg"/><Relationship Id="rId4" Type="http://schemas.openxmlformats.org/officeDocument/2006/relationships/image" Target="../media/image84.wmf"/></Relationships>
</file>

<file path=ppt/slides/_rels/slide5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6.jpe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7.jpeg"/></Relationships>
</file>

<file path=ppt/slides/_rels/slide54.xml.rels><?xml version="1.0" encoding="UTF-8" standalone="yes"?>
<Relationships xmlns="http://schemas.openxmlformats.org/package/2006/relationships"><Relationship Id="rId2" Type="http://schemas.openxmlformats.org/officeDocument/2006/relationships/image" Target="../media/image88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402479aa"/>
          <p:cNvPicPr>
            <a:picLocks noChangeAspect="1" noChangeArrowheads="1"/>
          </p:cNvPicPr>
          <p:nvPr/>
        </p:nvPicPr>
        <p:blipFill>
          <a:blip r:embed="rId2" cstate="print">
            <a:lum bright="12000" contrast="-18000"/>
          </a:blip>
          <a:srcRect l="6683" r="2744" b="-3722"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51" name="Rectangle 3"/>
          <p:cNvSpPr>
            <a:spLocks noGrp="1" noChangeArrowheads="1"/>
          </p:cNvSpPr>
          <p:nvPr>
            <p:ph type="ctrTitle"/>
          </p:nvPr>
        </p:nvSpPr>
        <p:spPr>
          <a:xfrm>
            <a:off x="684213" y="0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>
                <a:cs typeface="Times New Roman" pitchFamily="18" charset="0"/>
              </a:rPr>
              <a:t>Coasts and Estuaries</a:t>
            </a:r>
            <a:br>
              <a:rPr lang="en-GB" smtClean="0">
                <a:cs typeface="Times New Roman" pitchFamily="18" charset="0"/>
              </a:rPr>
            </a:br>
            <a:endParaRPr lang="en-GB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31" descr="C:\Users\Gaffney\Documents\conferences\2012 Arkansas\North Sea\Fig 5 Globe_120_contour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600200"/>
            <a:ext cx="9144000" cy="4191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4" name="Picture 2" descr="ts03081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084888" y="3933825"/>
            <a:ext cx="2381250" cy="2514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5" name="Picture 3" descr="227633_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508625" y="476250"/>
            <a:ext cx="3270250" cy="31670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6" name="Picture 4" descr="back endpaper, Cities in the Se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250825" y="3573463"/>
            <a:ext cx="4762500" cy="3086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7" name="Picture 5" descr="front cover, Cantre'r Gwaelod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258888" y="404813"/>
            <a:ext cx="2381250" cy="2943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8" name="Picture 2" descr="Clement_Reid_-_Map_Doggerbank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9388" y="188913"/>
            <a:ext cx="5119687" cy="6480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9" name="Text Box 3"/>
          <p:cNvSpPr txBox="1">
            <a:spLocks noChangeArrowheads="1"/>
          </p:cNvSpPr>
          <p:nvPr/>
        </p:nvSpPr>
        <p:spPr bwMode="auto">
          <a:xfrm>
            <a:off x="5795963" y="404813"/>
            <a:ext cx="2952750" cy="2014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Map of Doggersbank, North Sea, "showing approximate Coast-line at the period of the lowest Submerged Forest" Clement Reid, 1913. Submerged Forests</a:t>
            </a:r>
          </a:p>
        </p:txBody>
      </p:sp>
      <p:pic>
        <p:nvPicPr>
          <p:cNvPr id="4100" name="Picture 4" descr="REID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11863" y="3213100"/>
            <a:ext cx="2247900" cy="2867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8" name="Rectangle 3"/>
          <p:cNvSpPr>
            <a:spLocks noChangeArrowheads="1"/>
          </p:cNvSpPr>
          <p:nvPr/>
        </p:nvSpPr>
        <p:spPr bwMode="auto">
          <a:xfrm>
            <a:off x="0" y="188913"/>
            <a:ext cx="5929313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r>
              <a:rPr lang="en-GB" sz="2800" b="1">
                <a:latin typeface="Arial" charset="0"/>
                <a:cs typeface="Arial" charset="0"/>
              </a:rPr>
              <a:t>The Past as a Foreign Country</a:t>
            </a:r>
          </a:p>
        </p:txBody>
      </p:sp>
      <p:pic>
        <p:nvPicPr>
          <p:cNvPr id="9219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3597721"/>
            <a:ext cx="3708400" cy="21859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9220" name="Picture 3" descr="SeaLevelAniDate"/>
          <p:cNvPicPr>
            <a:picLocks noChangeAspect="1" noChangeArrowheads="1" noCrop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1531367"/>
            <a:ext cx="5060950" cy="4964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Down Arrow 1"/>
          <p:cNvSpPr/>
          <p:nvPr/>
        </p:nvSpPr>
        <p:spPr bwMode="auto">
          <a:xfrm rot="10800000">
            <a:off x="7282508" y="4581128"/>
            <a:ext cx="269528" cy="576064"/>
          </a:xfrm>
          <a:prstGeom prst="downArrow">
            <a:avLst/>
          </a:prstGeom>
          <a:solidFill>
            <a:srgbClr val="FF0000"/>
          </a:solidFill>
          <a:ln w="9525" cap="flat" cmpd="sng" algn="ctr">
            <a:solidFill>
              <a:srgbClr val="FF0000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pic>
        <p:nvPicPr>
          <p:cNvPr id="4102" name="Picture 6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836712"/>
            <a:ext cx="8640960" cy="63274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folHlink"/>
                </a:solidFill>
              </a14:hiddenFill>
            </a:ext>
            <a:ext uri="{91240B29-F687-4F45-9708-019B960494DF}">
              <a14:hiddenLine xmlns="" xmlns:a14="http://schemas.microsoft.com/office/drawing/2010/main" w="9525" cap="flat">
                <a:solidFill>
                  <a:schemeClr val="bg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accent1"/>
                  </a:outerShdw>
                </a:effectLst>
              </a14:hiddenEffects>
            </a:ext>
          </a:extLst>
        </p:spPr>
      </p:pic>
      <p:sp>
        <p:nvSpPr>
          <p:cNvPr id="3" name="Left Brace 2"/>
          <p:cNvSpPr/>
          <p:nvPr/>
        </p:nvSpPr>
        <p:spPr bwMode="auto">
          <a:xfrm rot="16200000">
            <a:off x="8498668" y="1601360"/>
            <a:ext cx="216024" cy="252028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12" name="Left Brace 11"/>
          <p:cNvSpPr/>
          <p:nvPr/>
        </p:nvSpPr>
        <p:spPr bwMode="auto">
          <a:xfrm rot="5400000">
            <a:off x="6984268" y="1808820"/>
            <a:ext cx="288032" cy="3096344"/>
          </a:xfrm>
          <a:prstGeom prst="leftBrac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numCol="1" rtlCol="0" anchor="t" anchorCtr="0" compatLnSpc="1">
            <a:prstTxWarp prst="textNoShape">
              <a:avLst/>
            </a:prstTxWarp>
          </a:bodyPr>
          <a:lstStyle/>
          <a:p>
            <a:pPr marL="0" marR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en-GB" sz="24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Curved Connector 4"/>
          <p:cNvCxnSpPr>
            <a:stCxn id="12" idx="1"/>
            <a:endCxn id="3" idx="1"/>
          </p:cNvCxnSpPr>
          <p:nvPr/>
        </p:nvCxnSpPr>
        <p:spPr bwMode="auto">
          <a:xfrm rot="5400000" flipH="1" flipV="1">
            <a:off x="7178687" y="1784983"/>
            <a:ext cx="1377590" cy="1478396"/>
          </a:xfrm>
          <a:prstGeom prst="curvedConnector5">
            <a:avLst>
              <a:gd name="adj1" fmla="val 16594"/>
              <a:gd name="adj2" fmla="val 51218"/>
              <a:gd name="adj3" fmla="val 83406"/>
            </a:avLst>
          </a:prstGeom>
          <a:solidFill>
            <a:schemeClr val="accent1"/>
          </a:solidFill>
          <a:ln w="9525" cap="flat" cmpd="sng" algn="ctr">
            <a:solidFill>
              <a:schemeClr val="tx1"/>
            </a:solidFill>
            <a:prstDash val="solid"/>
            <a:round/>
            <a:headEnd type="arrow"/>
            <a:tailEnd type="arrow"/>
          </a:ln>
          <a:effectLst/>
        </p:spPr>
      </p:cxn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122" name="Picture 2" descr="SeaLevelAniDate[1]"/>
          <p:cNvPicPr>
            <a:picLocks noChangeAspect="1" noChangeArrowheads="1" noCrop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7010400" cy="6878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3" name="Text Box 3"/>
          <p:cNvSpPr txBox="1">
            <a:spLocks noChangeArrowheads="1"/>
          </p:cNvSpPr>
          <p:nvPr/>
        </p:nvSpPr>
        <p:spPr bwMode="auto">
          <a:xfrm>
            <a:off x="7108825" y="525463"/>
            <a:ext cx="1730375" cy="2270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/>
              <a:t>Model for relative sea-level change</a:t>
            </a:r>
          </a:p>
          <a:p>
            <a:pPr>
              <a:spcBef>
                <a:spcPct val="50000"/>
              </a:spcBef>
            </a:pPr>
            <a:r>
              <a:rPr lang="en-GB" sz="2200"/>
              <a:t>Shennan </a:t>
            </a:r>
            <a:r>
              <a:rPr lang="en-GB" sz="2200" i="1"/>
              <a:t>et al </a:t>
            </a:r>
            <a:r>
              <a:rPr lang="en-GB" sz="2200"/>
              <a:t>2000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 cstate="print">
            <a:lum bright="-12000" contrast="18000"/>
          </a:blip>
          <a:srcRect t="2222" r="516" b="16389"/>
          <a:stretch>
            <a:fillRect/>
          </a:stretch>
        </p:blipFill>
        <p:spPr bwMode="auto">
          <a:xfrm>
            <a:off x="1331913" y="836613"/>
            <a:ext cx="6192837" cy="57324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5602" name="Object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4000" y="1219200"/>
            <a:ext cx="3282950" cy="5257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25603" name="Picture 4" descr="V:\projects\North Sea\images\boner1.ti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62000" y="1600200"/>
            <a:ext cx="2743200" cy="45767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5604" name="Rectangle 5"/>
          <p:cNvSpPr>
            <a:spLocks noChangeArrowheads="1"/>
          </p:cNvSpPr>
          <p:nvPr/>
        </p:nvSpPr>
        <p:spPr bwMode="auto">
          <a:xfrm>
            <a:off x="4953000" y="152400"/>
            <a:ext cx="3190875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/>
          <a:p>
            <a:r>
              <a:rPr lang="en-GB" sz="2800" b="1">
                <a:latin typeface="Arial" charset="0"/>
                <a:cs typeface="Arial" charset="0"/>
              </a:rPr>
              <a:t>What’s out there?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4"/>
          <p:cNvSpPr txBox="1">
            <a:spLocks noChangeArrowheads="1"/>
          </p:cNvSpPr>
          <p:nvPr/>
        </p:nvSpPr>
        <p:spPr bwMode="auto">
          <a:xfrm>
            <a:off x="3857625" y="1371600"/>
            <a:ext cx="5286375" cy="2562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 i="1">
                <a:latin typeface="Arial" charset="0"/>
                <a:cs typeface="Arial" charset="0"/>
              </a:rPr>
              <a:t>"We were halfway between the two North buoys in mid-channel between the Leman and Ower..... I heard the shovel strike something.  I thought  it was steel.  I bent down and took it below. It lay in the middle of the block which was about 4 feet square and 3 feet deep.  I wiped it clean and saw an object quite black".</a:t>
            </a:r>
          </a:p>
          <a:p>
            <a:pPr eaLnBrk="1" hangingPunct="1"/>
            <a:endParaRPr lang="en-GB" sz="800" b="1">
              <a:latin typeface="Arial" charset="0"/>
              <a:cs typeface="Arial" charset="0"/>
            </a:endParaRPr>
          </a:p>
          <a:p>
            <a:pPr eaLnBrk="1" hangingPunct="1"/>
            <a:r>
              <a:rPr lang="en-GB" sz="1400" b="1">
                <a:latin typeface="Arial" charset="0"/>
                <a:cs typeface="Arial" charset="0"/>
              </a:rPr>
              <a:t>Skipper Pilgrim E. Lockwood </a:t>
            </a:r>
            <a:br>
              <a:rPr lang="en-GB" sz="1400" b="1">
                <a:latin typeface="Arial" charset="0"/>
                <a:cs typeface="Arial" charset="0"/>
              </a:rPr>
            </a:br>
            <a:r>
              <a:rPr lang="en-GB" sz="1400" b="1">
                <a:latin typeface="Arial" charset="0"/>
                <a:cs typeface="Arial" charset="0"/>
              </a:rPr>
              <a:t>interviewed by Dr H . Muir Evans. 14th March 1932.</a:t>
            </a:r>
            <a:endParaRPr lang="en-GB" sz="1400" b="1">
              <a:latin typeface="Tahoma" pitchFamily="34" charset="0"/>
              <a:cs typeface="Arial" charset="0"/>
            </a:endParaRPr>
          </a:p>
        </p:txBody>
      </p:sp>
      <p:pic>
        <p:nvPicPr>
          <p:cNvPr id="15363" name="Picture 7"/>
          <p:cNvPicPr>
            <a:picLocks noChangeAspect="1" noChangeArrowheads="1"/>
          </p:cNvPicPr>
          <p:nvPr/>
        </p:nvPicPr>
        <p:blipFill>
          <a:blip r:embed="rId2" cstate="print">
            <a:lum bright="-6000" contrast="54000"/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8600" y="6019800"/>
            <a:ext cx="8688388" cy="6604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4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285875"/>
            <a:ext cx="3671888" cy="4248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5365" name="Shape 10"/>
          <p:cNvPicPr>
            <a:picLocks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70050" y="4170363"/>
            <a:ext cx="860425" cy="18653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5366" name="Rectangle 11"/>
          <p:cNvSpPr>
            <a:spLocks noChangeArrowheads="1"/>
          </p:cNvSpPr>
          <p:nvPr/>
        </p:nvSpPr>
        <p:spPr bwMode="auto">
          <a:xfrm>
            <a:off x="3962400" y="152400"/>
            <a:ext cx="492918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 eaLnBrk="0" hangingPunct="0"/>
            <a:r>
              <a:rPr lang="en-GB" sz="2800" b="1">
                <a:latin typeface="Arial" charset="0"/>
                <a:cs typeface="Arial" charset="0"/>
              </a:rPr>
              <a:t>The Colinda Harpoon</a:t>
            </a:r>
          </a:p>
        </p:txBody>
      </p:sp>
      <p:pic>
        <p:nvPicPr>
          <p:cNvPr id="15367" name="Picture 1" descr="U:\projects\Marine\North Sea\publications\CBA Popular book\images\Final\Illustrations\Vignettes\Fisherman.ti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b="-26"/>
          <a:stretch>
            <a:fillRect/>
          </a:stretch>
        </p:blipFill>
        <p:spPr bwMode="auto">
          <a:xfrm>
            <a:off x="5105400" y="4267200"/>
            <a:ext cx="2819400" cy="14128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835150" y="0"/>
            <a:ext cx="55895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194" name="Picture 2" descr="mso8369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54498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195" name="Text Box 3"/>
          <p:cNvSpPr txBox="1">
            <a:spLocks noChangeArrowheads="1"/>
          </p:cNvSpPr>
          <p:nvPr/>
        </p:nvSpPr>
        <p:spPr bwMode="auto">
          <a:xfrm>
            <a:off x="5651500" y="692150"/>
            <a:ext cx="3097213" cy="2565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“</a:t>
            </a:r>
            <a:r>
              <a:rPr lang="en-GB" i="1"/>
              <a:t>The air nebulous… the water putred and muddy, yea full of loathsome vermine; the earth spuing, unfast and boggie</a:t>
            </a:r>
            <a:r>
              <a:rPr lang="en-GB"/>
              <a:t>” </a:t>
            </a:r>
          </a:p>
          <a:p>
            <a:pPr>
              <a:spcBef>
                <a:spcPct val="50000"/>
              </a:spcBef>
            </a:pPr>
            <a:endParaRPr lang="en-GB"/>
          </a:p>
          <a:p>
            <a:pPr>
              <a:spcBef>
                <a:spcPct val="50000"/>
              </a:spcBef>
            </a:pPr>
            <a:r>
              <a:rPr lang="en-GB"/>
              <a:t>1629 description of the Fens.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218" name="Picture 2" descr="~AUT0003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3007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42" name="Picture 2" descr="~AUT000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588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266" name="Group 5"/>
          <p:cNvGrpSpPr>
            <a:grpSpLocks/>
          </p:cNvGrpSpPr>
          <p:nvPr/>
        </p:nvGrpSpPr>
        <p:grpSpPr bwMode="auto">
          <a:xfrm>
            <a:off x="539750" y="692150"/>
            <a:ext cx="3267075" cy="3429000"/>
            <a:chOff x="0" y="0"/>
            <a:chExt cx="4115" cy="4320"/>
          </a:xfrm>
        </p:grpSpPr>
        <p:pic>
          <p:nvPicPr>
            <p:cNvPr id="11271" name="Picture 2"/>
            <p:cNvPicPr>
              <a:picLocks noChangeAspect="1" noChangeArrowheads="1"/>
            </p:cNvPicPr>
            <p:nvPr/>
          </p:nvPicPr>
          <p:blipFill>
            <a:blip r:embed="rId2" cstate="print"/>
            <a:srcRect/>
            <a:stretch>
              <a:fillRect/>
            </a:stretch>
          </p:blipFill>
          <p:spPr bwMode="auto">
            <a:xfrm>
              <a:off x="0" y="0"/>
              <a:ext cx="4115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1272" name="Freeform 3"/>
            <p:cNvSpPr>
              <a:spLocks/>
            </p:cNvSpPr>
            <p:nvPr/>
          </p:nvSpPr>
          <p:spPr bwMode="auto">
            <a:xfrm>
              <a:off x="2024" y="2544"/>
              <a:ext cx="352" cy="216"/>
            </a:xfrm>
            <a:custGeom>
              <a:avLst/>
              <a:gdLst>
                <a:gd name="T0" fmla="*/ 0 w 352"/>
                <a:gd name="T1" fmla="*/ 216 h 216"/>
                <a:gd name="T2" fmla="*/ 48 w 352"/>
                <a:gd name="T3" fmla="*/ 200 h 216"/>
                <a:gd name="T4" fmla="*/ 72 w 352"/>
                <a:gd name="T5" fmla="*/ 192 h 216"/>
                <a:gd name="T6" fmla="*/ 176 w 352"/>
                <a:gd name="T7" fmla="*/ 128 h 216"/>
                <a:gd name="T8" fmla="*/ 224 w 352"/>
                <a:gd name="T9" fmla="*/ 96 h 216"/>
                <a:gd name="T10" fmla="*/ 240 w 352"/>
                <a:gd name="T11" fmla="*/ 72 h 216"/>
                <a:gd name="T12" fmla="*/ 264 w 352"/>
                <a:gd name="T13" fmla="*/ 64 h 216"/>
                <a:gd name="T14" fmla="*/ 336 w 352"/>
                <a:gd name="T15" fmla="*/ 24 h 216"/>
                <a:gd name="T16" fmla="*/ 352 w 352"/>
                <a:gd name="T17" fmla="*/ 0 h 216"/>
                <a:gd name="T18" fmla="*/ 0 60000 65536"/>
                <a:gd name="T19" fmla="*/ 0 60000 65536"/>
                <a:gd name="T20" fmla="*/ 0 60000 65536"/>
                <a:gd name="T21" fmla="*/ 0 60000 65536"/>
                <a:gd name="T22" fmla="*/ 0 60000 65536"/>
                <a:gd name="T23" fmla="*/ 0 60000 65536"/>
                <a:gd name="T24" fmla="*/ 0 60000 65536"/>
                <a:gd name="T25" fmla="*/ 0 60000 65536"/>
                <a:gd name="T26" fmla="*/ 0 60000 65536"/>
                <a:gd name="T27" fmla="*/ 0 w 352"/>
                <a:gd name="T28" fmla="*/ 0 h 216"/>
                <a:gd name="T29" fmla="*/ 352 w 352"/>
                <a:gd name="T30" fmla="*/ 216 h 216"/>
              </a:gdLst>
              <a:ahLst/>
              <a:cxnLst>
                <a:cxn ang="T18">
                  <a:pos x="T0" y="T1"/>
                </a:cxn>
                <a:cxn ang="T19">
                  <a:pos x="T2" y="T3"/>
                </a:cxn>
                <a:cxn ang="T20">
                  <a:pos x="T4" y="T5"/>
                </a:cxn>
                <a:cxn ang="T21">
                  <a:pos x="T6" y="T7"/>
                </a:cxn>
                <a:cxn ang="T22">
                  <a:pos x="T8" y="T9"/>
                </a:cxn>
                <a:cxn ang="T23">
                  <a:pos x="T10" y="T11"/>
                </a:cxn>
                <a:cxn ang="T24">
                  <a:pos x="T12" y="T13"/>
                </a:cxn>
                <a:cxn ang="T25">
                  <a:pos x="T14" y="T15"/>
                </a:cxn>
                <a:cxn ang="T26">
                  <a:pos x="T16" y="T17"/>
                </a:cxn>
              </a:cxnLst>
              <a:rect l="T27" t="T28" r="T29" b="T30"/>
              <a:pathLst>
                <a:path w="352" h="216">
                  <a:moveTo>
                    <a:pt x="0" y="216"/>
                  </a:moveTo>
                  <a:cubicBezTo>
                    <a:pt x="16" y="211"/>
                    <a:pt x="32" y="205"/>
                    <a:pt x="48" y="200"/>
                  </a:cubicBezTo>
                  <a:cubicBezTo>
                    <a:pt x="56" y="197"/>
                    <a:pt x="72" y="192"/>
                    <a:pt x="72" y="192"/>
                  </a:cubicBezTo>
                  <a:cubicBezTo>
                    <a:pt x="116" y="126"/>
                    <a:pt x="98" y="144"/>
                    <a:pt x="176" y="128"/>
                  </a:cubicBezTo>
                  <a:cubicBezTo>
                    <a:pt x="192" y="117"/>
                    <a:pt x="213" y="112"/>
                    <a:pt x="224" y="96"/>
                  </a:cubicBezTo>
                  <a:cubicBezTo>
                    <a:pt x="229" y="88"/>
                    <a:pt x="232" y="78"/>
                    <a:pt x="240" y="72"/>
                  </a:cubicBezTo>
                  <a:cubicBezTo>
                    <a:pt x="247" y="67"/>
                    <a:pt x="257" y="68"/>
                    <a:pt x="264" y="64"/>
                  </a:cubicBezTo>
                  <a:cubicBezTo>
                    <a:pt x="347" y="18"/>
                    <a:pt x="282" y="42"/>
                    <a:pt x="336" y="24"/>
                  </a:cubicBezTo>
                  <a:cubicBezTo>
                    <a:pt x="341" y="16"/>
                    <a:pt x="352" y="0"/>
                    <a:pt x="352" y="0"/>
                  </a:cubicBezTo>
                </a:path>
              </a:pathLst>
            </a:custGeom>
            <a:noFill/>
            <a:ln w="25400">
              <a:solidFill>
                <a:srgbClr val="FF0000"/>
              </a:solidFill>
              <a:round/>
              <a:headEnd/>
              <a:tailEnd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11267" name="Text Box 4"/>
          <p:cNvSpPr txBox="1">
            <a:spLocks noChangeArrowheads="1"/>
          </p:cNvSpPr>
          <p:nvPr/>
        </p:nvSpPr>
        <p:spPr bwMode="auto">
          <a:xfrm>
            <a:off x="323850" y="115888"/>
            <a:ext cx="7704138" cy="4270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/>
              <a:t>Bouldnor Cliff, northern coast of Isle of Wight, Solent</a:t>
            </a:r>
          </a:p>
        </p:txBody>
      </p:sp>
      <p:pic>
        <p:nvPicPr>
          <p:cNvPr id="11268" name="Picture 6" descr="magnif"/>
          <p:cNvPicPr>
            <a:picLocks noChangeAspect="1" noChangeArrowheads="1"/>
          </p:cNvPicPr>
          <p:nvPr/>
        </p:nvPicPr>
        <p:blipFill>
          <a:blip r:embed="rId3" cstate="print"/>
          <a:srcRect l="1036" t="1033" r="1535" b="1520"/>
          <a:stretch>
            <a:fillRect/>
          </a:stretch>
        </p:blipFill>
        <p:spPr bwMode="auto">
          <a:xfrm>
            <a:off x="323850" y="4221163"/>
            <a:ext cx="3635375" cy="23828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69" name="Picture 7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572000" y="4221163"/>
            <a:ext cx="3600450" cy="2398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1270" name="Picture 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4787900" y="692150"/>
            <a:ext cx="2844800" cy="3457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290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52400" y="0"/>
            <a:ext cx="4306888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2291" name="Text Box 3"/>
          <p:cNvSpPr txBox="1">
            <a:spLocks noChangeArrowheads="1"/>
          </p:cNvSpPr>
          <p:nvPr/>
        </p:nvSpPr>
        <p:spPr bwMode="auto">
          <a:xfrm>
            <a:off x="4800600" y="914400"/>
            <a:ext cx="4038600" cy="762000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2200"/>
              <a:t>Schematic Cross-section: submerged cliff at Bouldnor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4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eaLnBrk="1" hangingPunct="1"/>
            <a:endParaRPr lang="en-GB" smtClean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0825" y="5300663"/>
            <a:ext cx="8713788" cy="1176337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sz="2400" dirty="0"/>
              <a:t>RCAHMW colour oblique aerial photograph of </a:t>
            </a:r>
            <a:r>
              <a:rPr lang="en-GB" sz="2400" dirty="0" err="1"/>
              <a:t>Ynyslas</a:t>
            </a:r>
            <a:r>
              <a:rPr lang="en-GB" sz="2400" dirty="0"/>
              <a:t> Dunes Nature Reserve and the </a:t>
            </a:r>
            <a:r>
              <a:rPr lang="en-GB" sz="2400" dirty="0" err="1"/>
              <a:t>Dyfi</a:t>
            </a:r>
            <a:r>
              <a:rPr lang="en-GB" sz="2400" dirty="0"/>
              <a:t> Estuary taken on 14/06/2004 by Toby Driver</a:t>
            </a:r>
          </a:p>
        </p:txBody>
      </p:sp>
      <p:pic>
        <p:nvPicPr>
          <p:cNvPr id="13316" name="Picture 2" descr="http://www.coflein.gov.uk/images/l/AP_2004_0685/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827088" y="106363"/>
            <a:ext cx="7777162" cy="5146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9634" name="Rectangle 2"/>
          <p:cNvSpPr>
            <a:spLocks noGrp="1" noChangeArrowheads="1"/>
          </p:cNvSpPr>
          <p:nvPr>
            <p:ph type="subTitle" idx="1"/>
          </p:nvPr>
        </p:nvSpPr>
        <p:spPr>
          <a:xfrm>
            <a:off x="1619250" y="5867400"/>
            <a:ext cx="6400800" cy="99060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US" sz="2400"/>
              <a:t>Borth Bog/Cors Fochno intertidal ‘submerged forest’</a:t>
            </a:r>
            <a:endParaRPr lang="en-US"/>
          </a:p>
        </p:txBody>
      </p:sp>
      <p:pic>
        <p:nvPicPr>
          <p:cNvPr id="4" name="Picture 3" descr="Forestpan2.jpg"/>
          <p:cNvPicPr>
            <a:picLocks noChangeAspect="1"/>
          </p:cNvPicPr>
          <p:nvPr/>
        </p:nvPicPr>
        <p:blipFill>
          <a:blip r:embed="rId3" cstate="print"/>
          <a:srcRect l="2751" t="5366" r="1963" b="5366"/>
          <a:stretch>
            <a:fillRect/>
          </a:stretch>
        </p:blipFill>
        <p:spPr>
          <a:xfrm>
            <a:off x="251520" y="2060848"/>
            <a:ext cx="8712968" cy="273630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2" name="Text Box 5"/>
          <p:cNvSpPr txBox="1">
            <a:spLocks noChangeArrowheads="1"/>
          </p:cNvSpPr>
          <p:nvPr/>
        </p:nvSpPr>
        <p:spPr bwMode="auto">
          <a:xfrm>
            <a:off x="6516688" y="549275"/>
            <a:ext cx="244792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Inter-tidal Peats of England and Wales </a:t>
            </a:r>
          </a:p>
        </p:txBody>
      </p:sp>
      <p:pic>
        <p:nvPicPr>
          <p:cNvPr id="15363" name="Picture 11" descr="subengwales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516688" y="4292600"/>
            <a:ext cx="2355850" cy="180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Text Box 12"/>
          <p:cNvSpPr txBox="1">
            <a:spLocks noChangeArrowheads="1"/>
          </p:cNvSpPr>
          <p:nvPr/>
        </p:nvSpPr>
        <p:spPr bwMode="auto">
          <a:xfrm>
            <a:off x="6588125" y="1412875"/>
            <a:ext cx="2160588" cy="1004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 sz="1200"/>
              <a:t>Bell 1997 in Fulford, M.G., et al., </a:t>
            </a:r>
            <a:r>
              <a:rPr lang="en-GB" sz="1200" i="1"/>
              <a:t>England's Coastal Heritage: A Survey for English Heritage and the RCHME</a:t>
            </a:r>
            <a:r>
              <a:rPr lang="en-GB" sz="1200"/>
              <a:t>.</a:t>
            </a:r>
          </a:p>
        </p:txBody>
      </p:sp>
      <p:grpSp>
        <p:nvGrpSpPr>
          <p:cNvPr id="15365" name="Group 14"/>
          <p:cNvGrpSpPr>
            <a:grpSpLocks/>
          </p:cNvGrpSpPr>
          <p:nvPr/>
        </p:nvGrpSpPr>
        <p:grpSpPr bwMode="auto">
          <a:xfrm>
            <a:off x="0" y="0"/>
            <a:ext cx="6311900" cy="6858000"/>
            <a:chOff x="0" y="0"/>
            <a:chExt cx="3976" cy="4320"/>
          </a:xfrm>
        </p:grpSpPr>
        <p:pic>
          <p:nvPicPr>
            <p:cNvPr id="15366" name="Picture 4" descr="subengwales"/>
            <p:cNvPicPr>
              <a:picLocks noChangeAspect="1" noChangeArrowheads="1"/>
            </p:cNvPicPr>
            <p:nvPr/>
          </p:nvPicPr>
          <p:blipFill>
            <a:blip r:embed="rId3" cstate="print"/>
            <a:srcRect b="24791"/>
            <a:stretch>
              <a:fillRect/>
            </a:stretch>
          </p:blipFill>
          <p:spPr bwMode="auto">
            <a:xfrm>
              <a:off x="0" y="0"/>
              <a:ext cx="3976" cy="4320"/>
            </a:xfrm>
            <a:prstGeom prst="rect">
              <a:avLst/>
            </a:prstGeom>
            <a:noFill/>
            <a:ln w="9525">
              <a:noFill/>
              <a:miter lim="800000"/>
              <a:headEnd/>
              <a:tailEnd/>
            </a:ln>
          </p:spPr>
        </p:pic>
        <p:sp>
          <p:nvSpPr>
            <p:cNvPr id="15367" name="Oval 6"/>
            <p:cNvSpPr>
              <a:spLocks noChangeArrowheads="1"/>
            </p:cNvSpPr>
            <p:nvPr/>
          </p:nvSpPr>
          <p:spPr bwMode="auto">
            <a:xfrm>
              <a:off x="1809" y="3082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8" name="Oval 7"/>
            <p:cNvSpPr>
              <a:spLocks noChangeArrowheads="1"/>
            </p:cNvSpPr>
            <p:nvPr/>
          </p:nvSpPr>
          <p:spPr bwMode="auto">
            <a:xfrm>
              <a:off x="1677" y="3173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69" name="Oval 8"/>
            <p:cNvSpPr>
              <a:spLocks noChangeArrowheads="1"/>
            </p:cNvSpPr>
            <p:nvPr/>
          </p:nvSpPr>
          <p:spPr bwMode="auto">
            <a:xfrm>
              <a:off x="1610" y="3385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0" name="Oval 9"/>
            <p:cNvSpPr>
              <a:spLocks noChangeArrowheads="1"/>
            </p:cNvSpPr>
            <p:nvPr/>
          </p:nvSpPr>
          <p:spPr bwMode="auto">
            <a:xfrm>
              <a:off x="2351" y="3690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1" name="Oval 10"/>
            <p:cNvSpPr>
              <a:spLocks noChangeArrowheads="1"/>
            </p:cNvSpPr>
            <p:nvPr/>
          </p:nvSpPr>
          <p:spPr bwMode="auto">
            <a:xfrm>
              <a:off x="1731" y="3103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  <p:sp>
          <p:nvSpPr>
            <p:cNvPr id="15372" name="Oval 13"/>
            <p:cNvSpPr>
              <a:spLocks noChangeArrowheads="1"/>
            </p:cNvSpPr>
            <p:nvPr/>
          </p:nvSpPr>
          <p:spPr bwMode="auto">
            <a:xfrm>
              <a:off x="2472" y="1706"/>
              <a:ext cx="45" cy="46"/>
            </a:xfrm>
            <a:prstGeom prst="ellipse">
              <a:avLst/>
            </a:prstGeom>
            <a:solidFill>
              <a:srgbClr val="FF0000"/>
            </a:solidFill>
            <a:ln w="9525">
              <a:solidFill>
                <a:schemeClr val="tx1"/>
              </a:solidFill>
              <a:round/>
              <a:headEnd/>
              <a:tailEnd/>
            </a:ln>
          </p:spPr>
          <p:txBody>
            <a:bodyPr wrap="none" anchor="ctr"/>
            <a:lstStyle/>
            <a:p>
              <a:endParaRPr lang="en-GB"/>
            </a:p>
          </p:txBody>
        </p:sp>
      </p:grp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386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6858000" cy="68040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7" name="Text Box 3"/>
          <p:cNvSpPr txBox="1">
            <a:spLocks noChangeArrowheads="1"/>
          </p:cNvSpPr>
          <p:nvPr/>
        </p:nvSpPr>
        <p:spPr bwMode="auto">
          <a:xfrm>
            <a:off x="7164388" y="908050"/>
            <a:ext cx="1676400" cy="19177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2400"/>
              <a:t>Case Study: The Severn Estuary Levels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10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17411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4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O At the base of the sequence is solid geology. This may be mantled by Quaternary sediments which sometimes contain biological evidence of interglacial or glacial environments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9458" name="Picture 3" descr="Severn_Estuary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4213" y="333375"/>
            <a:ext cx="5276850" cy="4652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9" name="Picture 4" descr="AM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443663" y="333375"/>
            <a:ext cx="2068512" cy="2952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0" name="Picture 5" descr="AM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438900" y="3357563"/>
            <a:ext cx="2074863" cy="32400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1" name="Picture 6" descr="Fig8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84213" y="5013325"/>
            <a:ext cx="2447925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62" name="Picture 7" descr="Fig4"/>
          <p:cNvPicPr>
            <a:picLocks noChangeAspect="1" noChangeArrowheads="1"/>
          </p:cNvPicPr>
          <p:nvPr/>
        </p:nvPicPr>
        <p:blipFill>
          <a:blip r:embed="rId6" cstate="print"/>
          <a:srcRect/>
          <a:stretch>
            <a:fillRect/>
          </a:stretch>
        </p:blipFill>
        <p:spPr bwMode="auto">
          <a:xfrm>
            <a:off x="3563938" y="5013325"/>
            <a:ext cx="2411412" cy="16287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63" name="Text Box 8"/>
          <p:cNvSpPr txBox="1">
            <a:spLocks noChangeArrowheads="1"/>
          </p:cNvSpPr>
          <p:nvPr/>
        </p:nvSpPr>
        <p:spPr bwMode="auto">
          <a:xfrm>
            <a:off x="696913" y="-22225"/>
            <a:ext cx="7626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Mesolithic to Neolithic coastal environmental change c. 6500-3500 cal BC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A In early Holocene, before sea-level encroachment at specific altitudes, </a:t>
            </a:r>
            <a:r>
              <a:rPr lang="en-GB" dirty="0" err="1" smtClean="0"/>
              <a:t>dryland</a:t>
            </a:r>
            <a:r>
              <a:rPr lang="en-GB" dirty="0" smtClean="0"/>
              <a:t> soils formed on top of the sediments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21507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2530" name="Picture 2"/>
          <p:cNvPicPr>
            <a:picLocks noChangeAspect="1" noChangeArrowheads="1"/>
          </p:cNvPicPr>
          <p:nvPr/>
        </p:nvPicPr>
        <p:blipFill>
          <a:blip r:embed="rId2" cstate="print"/>
          <a:srcRect t="4814" b="4814"/>
          <a:stretch>
            <a:fillRect/>
          </a:stretch>
        </p:blipFill>
        <p:spPr bwMode="auto">
          <a:xfrm>
            <a:off x="0" y="0"/>
            <a:ext cx="9144000" cy="5245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1" name="Rectangle 3"/>
          <p:cNvSpPr>
            <a:spLocks noChangeArrowheads="1"/>
          </p:cNvSpPr>
          <p:nvPr/>
        </p:nvSpPr>
        <p:spPr bwMode="auto">
          <a:xfrm>
            <a:off x="1258888" y="5734050"/>
            <a:ext cx="6627812" cy="427038"/>
          </a:xfrm>
          <a:prstGeom prst="rect">
            <a:avLst/>
          </a:prstGeom>
          <a:solidFill>
            <a:schemeClr val="bg1"/>
          </a:solidFill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200"/>
              <a:t>Redwick: distribution of Mesolithic submerged</a:t>
            </a:r>
            <a:r>
              <a:rPr lang="en-GB" sz="2200">
                <a:latin typeface="Times New Roman" pitchFamily="18" charset="0"/>
              </a:rPr>
              <a:t> </a:t>
            </a:r>
            <a:r>
              <a:rPr lang="en-GB" sz="2200"/>
              <a:t>forest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355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9144000" cy="6002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5" name="Text Box 3"/>
          <p:cNvSpPr txBox="1">
            <a:spLocks noChangeArrowheads="1"/>
          </p:cNvSpPr>
          <p:nvPr/>
        </p:nvSpPr>
        <p:spPr bwMode="auto">
          <a:xfrm>
            <a:off x="-19050" y="6213475"/>
            <a:ext cx="921702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200"/>
              <a:t>Tree-ring sampling mesolithic submerged forest: Redwick, Caldicot Level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4578" name="Picture 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476250"/>
            <a:ext cx="3744912" cy="2809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3438" y="476250"/>
            <a:ext cx="3846512" cy="28082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43438" y="3644900"/>
            <a:ext cx="3848100" cy="28495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1" name="Picture 5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323850" y="3635375"/>
            <a:ext cx="3816350" cy="28622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2" name="Text Box 6"/>
          <p:cNvSpPr txBox="1">
            <a:spLocks noChangeArrowheads="1"/>
          </p:cNvSpPr>
          <p:nvPr/>
        </p:nvSpPr>
        <p:spPr bwMode="auto">
          <a:xfrm>
            <a:off x="385763" y="69850"/>
            <a:ext cx="806450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Redwick “submerged forest”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B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With the Holocene sea-level rise soils became waterlogged and organic material began to form basal Holocene peat. This is </a:t>
            </a:r>
            <a:r>
              <a:rPr lang="en-GB" dirty="0" err="1" smtClean="0"/>
              <a:t>diachronous</a:t>
            </a:r>
            <a:r>
              <a:rPr lang="en-GB" dirty="0" smtClean="0"/>
              <a:t> -  date of formation varies according to OD height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26627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0" name="Text Box 2"/>
          <p:cNvSpPr txBox="1">
            <a:spLocks noChangeArrowheads="1"/>
          </p:cNvSpPr>
          <p:nvPr/>
        </p:nvSpPr>
        <p:spPr bwMode="auto">
          <a:xfrm>
            <a:off x="900113" y="5661025"/>
            <a:ext cx="7210425" cy="4270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sz="2200"/>
              <a:t>Redwick Mesolithic submerged forest: identifying context</a:t>
            </a:r>
          </a:p>
        </p:txBody>
      </p:sp>
      <p:pic>
        <p:nvPicPr>
          <p:cNvPr id="27651" name="Picture 3" descr="Redwick-Tree40-2001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333375"/>
            <a:ext cx="9144000" cy="48799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4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C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Organic accumulation overtaken by sea-level rise – transition from organic to mineral sediments. Within upper parts of these </a:t>
            </a:r>
            <a:r>
              <a:rPr lang="en-GB" dirty="0" err="1" smtClean="0"/>
              <a:t>minerogenic</a:t>
            </a:r>
            <a:r>
              <a:rPr lang="en-GB" dirty="0" smtClean="0"/>
              <a:t> sediments, thin peat bands represent episodes of reduced marine influence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29699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30723" name="Picture 3" descr="AM"/>
          <p:cNvPicPr>
            <a:picLocks noChangeAspect="1" noChangeArrowheads="1"/>
          </p:cNvPicPr>
          <p:nvPr>
            <p:ph sz="half" idx="1"/>
          </p:nvPr>
        </p:nvPicPr>
        <p:blipFill>
          <a:blip r:embed="rId2" cstate="print"/>
          <a:srcRect/>
          <a:stretch>
            <a:fillRect/>
          </a:stretch>
        </p:blipFill>
        <p:spPr>
          <a:xfrm>
            <a:off x="0" y="0"/>
            <a:ext cx="4392613" cy="6858000"/>
          </a:xfrm>
          <a:noFill/>
        </p:spPr>
      </p:pic>
      <p:pic>
        <p:nvPicPr>
          <p:cNvPr id="30724" name="Picture 4" descr="AM12"/>
          <p:cNvPicPr>
            <a:picLocks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>
          <a:xfrm>
            <a:off x="4551363" y="0"/>
            <a:ext cx="4592637" cy="6858000"/>
          </a:xfr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D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Reduction in rate of sea-level rise. By later Mesolithic extensive peat formation- initially reed peats, then fen woodland and then raised bogs in inner margins of wetlands c.5000 </a:t>
            </a:r>
            <a:r>
              <a:rPr lang="en-GB" dirty="0" err="1" smtClean="0"/>
              <a:t>cal</a:t>
            </a:r>
            <a:r>
              <a:rPr lang="en-GB" dirty="0" smtClean="0"/>
              <a:t> BC – 600 </a:t>
            </a:r>
            <a:r>
              <a:rPr lang="en-GB" dirty="0" err="1" smtClean="0"/>
              <a:t>cal</a:t>
            </a:r>
            <a:r>
              <a:rPr lang="en-GB" dirty="0" smtClean="0"/>
              <a:t> BC. Growth of coastal barriers –dunes, shingle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32771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3794" name="Picture 2" descr="3DPit-J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00563" y="188913"/>
            <a:ext cx="4176712" cy="318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3500438"/>
            <a:ext cx="5791200" cy="304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5003800" y="3429000"/>
            <a:ext cx="3878263" cy="3070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5" descr="Plan-J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1187450" y="387350"/>
            <a:ext cx="2627313" cy="2647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8" name="Text Box 6"/>
          <p:cNvSpPr txBox="1">
            <a:spLocks noChangeArrowheads="1"/>
          </p:cNvSpPr>
          <p:nvPr/>
        </p:nvSpPr>
        <p:spPr bwMode="auto">
          <a:xfrm>
            <a:off x="539750" y="3141663"/>
            <a:ext cx="5472113" cy="3667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Goldcliff East: Upper Submerged Forest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4818" name="Picture 2" descr="~AUT003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0" y="0"/>
            <a:ext cx="9144000" cy="60213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19" name="Text Box 3"/>
          <p:cNvSpPr txBox="1">
            <a:spLocks noChangeArrowheads="1"/>
          </p:cNvSpPr>
          <p:nvPr/>
        </p:nvSpPr>
        <p:spPr bwMode="auto">
          <a:xfrm>
            <a:off x="1588" y="6021388"/>
            <a:ext cx="9142412" cy="822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en-GB" sz="1200"/>
              <a:t>a The Sweet Track, Somerset Levels. View looking southwards near the southern terminal of the trackway. Photograph Somerset Levels Project.</a:t>
            </a:r>
          </a:p>
          <a:p>
            <a:r>
              <a:rPr lang="en-GB" sz="1200"/>
              <a:t>b Reconstruction of the Sweet Track in use in 3806 BC. Drawing by Edward Mortelmans.</a:t>
            </a:r>
          </a:p>
          <a:p>
            <a:endParaRPr lang="en-GB" sz="120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5842" name="Picture 2" descr="~AUT0041"/>
          <p:cNvPicPr>
            <a:picLocks noChangeAspect="1" noChangeArrowheads="1"/>
          </p:cNvPicPr>
          <p:nvPr/>
        </p:nvPicPr>
        <p:blipFill>
          <a:blip r:embed="rId2" cstate="print">
            <a:lum bright="6000"/>
            <a:grayscl/>
          </a:blip>
          <a:srcRect/>
          <a:stretch>
            <a:fillRect/>
          </a:stretch>
        </p:blipFill>
        <p:spPr bwMode="auto">
          <a:xfrm>
            <a:off x="0" y="0"/>
            <a:ext cx="9164638" cy="6442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E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Peat growth halted in much of Severn Estuary, Somerset Levels and Fenland – renewed </a:t>
            </a:r>
            <a:r>
              <a:rPr lang="en-GB" dirty="0" err="1" smtClean="0"/>
              <a:t>minerogenic</a:t>
            </a:r>
            <a:r>
              <a:rPr lang="en-GB" dirty="0" smtClean="0"/>
              <a:t> sedimentation. Combination of freshwater and marine inundation after c.600 </a:t>
            </a:r>
            <a:r>
              <a:rPr lang="en-GB" dirty="0" err="1" smtClean="0"/>
              <a:t>cal</a:t>
            </a:r>
            <a:r>
              <a:rPr lang="en-GB" dirty="0" smtClean="0"/>
              <a:t> BC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90" name="Title 1"/>
          <p:cNvSpPr>
            <a:spLocks noGrp="1"/>
          </p:cNvSpPr>
          <p:nvPr>
            <p:ph type="title"/>
          </p:nvPr>
        </p:nvSpPr>
        <p:spPr>
          <a:xfrm>
            <a:off x="539750" y="4868863"/>
            <a:ext cx="8229600" cy="1143000"/>
          </a:xfrm>
        </p:spPr>
        <p:txBody>
          <a:bodyPr/>
          <a:lstStyle/>
          <a:p>
            <a:pPr eaLnBrk="1" hangingPunct="1"/>
            <a:r>
              <a:rPr lang="en-GB" sz="2800" smtClean="0"/>
              <a:t>Idealised transect through a coastline of Holocene sedimentation showing typical relationships between the main types of deposits (Bell 1997)</a:t>
            </a:r>
          </a:p>
        </p:txBody>
      </p:sp>
      <p:pic>
        <p:nvPicPr>
          <p:cNvPr id="37891" name="Picture 2"/>
          <p:cNvPicPr>
            <a:picLocks noChangeAspect="1" noChangeArrowheads="1"/>
          </p:cNvPicPr>
          <p:nvPr/>
        </p:nvPicPr>
        <p:blipFill>
          <a:blip r:embed="rId2" cstate="print"/>
          <a:srcRect l="3691" t="5441" r="2138" b="13495"/>
          <a:stretch>
            <a:fillRect/>
          </a:stretch>
        </p:blipFill>
        <p:spPr bwMode="auto">
          <a:xfrm>
            <a:off x="755650" y="115888"/>
            <a:ext cx="7639050" cy="38973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8914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5751513" cy="39655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8915" name="Picture 3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121025" y="3581400"/>
            <a:ext cx="6022975" cy="32766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6" name="Line 4"/>
          <p:cNvSpPr>
            <a:spLocks noChangeShapeType="1"/>
          </p:cNvSpPr>
          <p:nvPr/>
        </p:nvSpPr>
        <p:spPr bwMode="auto">
          <a:xfrm flipH="1">
            <a:off x="5724525" y="304800"/>
            <a:ext cx="295275" cy="9525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8917" name="Line 5"/>
          <p:cNvSpPr>
            <a:spLocks noChangeShapeType="1"/>
          </p:cNvSpPr>
          <p:nvPr/>
        </p:nvSpPr>
        <p:spPr bwMode="auto">
          <a:xfrm>
            <a:off x="2819400" y="4191000"/>
            <a:ext cx="304800" cy="0"/>
          </a:xfrm>
          <a:prstGeom prst="line">
            <a:avLst/>
          </a:prstGeom>
          <a:noFill/>
          <a:ln w="9525">
            <a:solidFill>
              <a:schemeClr val="tx1"/>
            </a:solidFill>
            <a:round/>
            <a:headEnd/>
            <a:tailEnd type="triangle" w="med" len="med"/>
          </a:ln>
        </p:spPr>
        <p:txBody>
          <a:bodyPr wrap="none" anchor="ctr"/>
          <a:lstStyle/>
          <a:p>
            <a:endParaRPr lang="en-GB"/>
          </a:p>
        </p:txBody>
      </p:sp>
      <p:sp>
        <p:nvSpPr>
          <p:cNvPr id="38918" name="Text Box 6"/>
          <p:cNvSpPr txBox="1">
            <a:spLocks noChangeArrowheads="1"/>
          </p:cNvSpPr>
          <p:nvPr/>
        </p:nvSpPr>
        <p:spPr bwMode="auto">
          <a:xfrm>
            <a:off x="6003925" y="63500"/>
            <a:ext cx="3121025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200"/>
              <a:t>Goldcliff, Gwent Levels:</a:t>
            </a:r>
          </a:p>
          <a:p>
            <a:pPr eaLnBrk="0" hangingPunct="0"/>
            <a:r>
              <a:rPr lang="en-US" sz="2200"/>
              <a:t>Building 2</a:t>
            </a:r>
          </a:p>
          <a:p>
            <a:pPr eaLnBrk="0" hangingPunct="0"/>
            <a:r>
              <a:rPr lang="en-US" sz="2200"/>
              <a:t>after 454 BC</a:t>
            </a:r>
          </a:p>
        </p:txBody>
      </p:sp>
      <p:sp>
        <p:nvSpPr>
          <p:cNvPr id="38919" name="Text Box 7"/>
          <p:cNvSpPr txBox="1">
            <a:spLocks noChangeArrowheads="1"/>
          </p:cNvSpPr>
          <p:nvPr/>
        </p:nvSpPr>
        <p:spPr bwMode="auto">
          <a:xfrm>
            <a:off x="-92075" y="4025900"/>
            <a:ext cx="3309938" cy="1096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200"/>
              <a:t>Goldcliff, Building 6</a:t>
            </a:r>
          </a:p>
          <a:p>
            <a:pPr eaLnBrk="0" hangingPunct="0"/>
            <a:r>
              <a:rPr lang="en-US" sz="2200"/>
              <a:t>Spring 273 BC</a:t>
            </a:r>
          </a:p>
          <a:p>
            <a:pPr eaLnBrk="0" hangingPunct="0"/>
            <a:r>
              <a:rPr lang="en-US" sz="2200"/>
              <a:t>repairs (?) spring 271 BC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9938" name="Picture 2" descr="011_26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67200" y="0"/>
            <a:ext cx="4876800" cy="3268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39" name="Picture 3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0" y="0"/>
            <a:ext cx="4137025" cy="617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9940" name="Picture 4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267200" y="3352800"/>
            <a:ext cx="4876800" cy="33194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41" name="Text Box 5"/>
          <p:cNvSpPr txBox="1">
            <a:spLocks noChangeArrowheads="1"/>
          </p:cNvSpPr>
          <p:nvPr/>
        </p:nvSpPr>
        <p:spPr bwMode="auto">
          <a:xfrm>
            <a:off x="304800" y="6248400"/>
            <a:ext cx="3509963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eaLnBrk="0" hangingPunct="0"/>
            <a:r>
              <a:rPr lang="en-US" sz="2400">
                <a:latin typeface="Times New Roman" pitchFamily="18" charset="0"/>
              </a:rPr>
              <a:t>Greenmoor Arch: Iron Age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0962" name="Picture 2"/>
          <p:cNvPicPr>
            <a:picLocks noChangeAspect="1" noChangeArrowheads="1"/>
          </p:cNvPicPr>
          <p:nvPr/>
        </p:nvPicPr>
        <p:blipFill>
          <a:blip r:embed="rId2" cstate="print"/>
          <a:srcRect l="1688" t="371"/>
          <a:stretch>
            <a:fillRect/>
          </a:stretch>
        </p:blipFill>
        <p:spPr bwMode="auto">
          <a:xfrm>
            <a:off x="0" y="0"/>
            <a:ext cx="3713163" cy="6858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0963" name="Picture 3"/>
          <p:cNvPicPr>
            <a:picLocks noChangeAspect="1" noChangeArrowheads="1"/>
          </p:cNvPicPr>
          <p:nvPr/>
        </p:nvPicPr>
        <p:blipFill>
          <a:blip r:embed="rId3" cstate="print"/>
          <a:srcRect l="2663"/>
          <a:stretch>
            <a:fillRect/>
          </a:stretch>
        </p:blipFill>
        <p:spPr bwMode="auto">
          <a:xfrm>
            <a:off x="3657600" y="0"/>
            <a:ext cx="5486400" cy="38195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4" name="Text Box 4"/>
          <p:cNvSpPr txBox="1">
            <a:spLocks noChangeArrowheads="1"/>
          </p:cNvSpPr>
          <p:nvPr/>
        </p:nvSpPr>
        <p:spPr bwMode="auto">
          <a:xfrm>
            <a:off x="3886200" y="4267200"/>
            <a:ext cx="5045075" cy="1187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 eaLnBrk="0" hangingPunct="0"/>
            <a:r>
              <a:rPr lang="en-US" sz="2400">
                <a:latin typeface="Times New Roman" pitchFamily="18" charset="0"/>
              </a:rPr>
              <a:t>Bronze Age structures within palaeochannels: Rumney and Peterstone, Gwent Levels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Title 1"/>
          <p:cNvSpPr>
            <a:spLocks noGrp="1"/>
          </p:cNvSpPr>
          <p:nvPr>
            <p:ph type="ctrTitle"/>
          </p:nvPr>
        </p:nvSpPr>
        <p:spPr>
          <a:xfrm>
            <a:off x="611188" y="188913"/>
            <a:ext cx="7772400" cy="1470025"/>
          </a:xfrm>
        </p:spPr>
        <p:txBody>
          <a:bodyPr/>
          <a:lstStyle/>
          <a:p>
            <a:pPr eaLnBrk="1" hangingPunct="1"/>
            <a:r>
              <a:rPr lang="en-GB" smtClean="0"/>
              <a:t>Bell 1997 general model of Holocene coastal change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4213" y="1773238"/>
            <a:ext cx="7704137" cy="4032250"/>
          </a:xfrm>
        </p:spPr>
        <p:txBody>
          <a:bodyPr rtlCol="0">
            <a:normAutofit/>
          </a:bodyPr>
          <a:lstStyle/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Stage F </a:t>
            </a:r>
          </a:p>
          <a:p>
            <a:pPr eaLnBrk="1" fontAlgn="auto" hangingPunct="1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en-GB" dirty="0" smtClean="0"/>
              <a:t>Reclamation, drainage and construction of sea defences. Roman period onwards?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1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sp>
        <p:nvSpPr>
          <p:cNvPr id="43011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endParaRPr lang="en-US" smtClean="0"/>
          </a:p>
        </p:txBody>
      </p:sp>
      <p:pic>
        <p:nvPicPr>
          <p:cNvPr id="43012" name="Picture 5" descr="PuxtonDolmoor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288" y="476250"/>
            <a:ext cx="8296275" cy="5400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3013" name="Text Box 6"/>
          <p:cNvSpPr txBox="1">
            <a:spLocks noChangeArrowheads="1"/>
          </p:cNvSpPr>
          <p:nvPr/>
        </p:nvSpPr>
        <p:spPr bwMode="auto">
          <a:xfrm>
            <a:off x="468313" y="6308725"/>
            <a:ext cx="6480175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50000"/>
              </a:spcBef>
            </a:pPr>
            <a:r>
              <a:rPr lang="en-GB"/>
              <a:t>Recording a Roman ditch on the Puxton Dolmoors 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Text Box 3"/>
          <p:cNvSpPr txBox="1">
            <a:spLocks noChangeArrowheads="1"/>
          </p:cNvSpPr>
          <p:nvPr/>
        </p:nvSpPr>
        <p:spPr bwMode="auto">
          <a:xfrm>
            <a:off x="827088" y="260350"/>
            <a:ext cx="73977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/>
              <a:t>Back to Doggerland: the new frontier in submerged landscape research</a:t>
            </a:r>
          </a:p>
        </p:txBody>
      </p:sp>
      <p:pic>
        <p:nvPicPr>
          <p:cNvPr id="45059" name="Picture 5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5003800" y="908050"/>
            <a:ext cx="3943350" cy="2820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0" name="Picture 10" descr="MappingDoggerland-large">
            <a:hlinkClick r:id="rId3"/>
          </p:cNvPr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395288" y="1341438"/>
            <a:ext cx="4000500" cy="3257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1" name="Picture 12" descr="DoggerRecon.jpg"/>
          <p:cNvPicPr>
            <a:picLocks noChangeAspect="1" noChangeArrowheads="1"/>
          </p:cNvPicPr>
          <p:nvPr/>
        </p:nvPicPr>
        <p:blipFill>
          <a:blip r:embed="rId5" cstate="print"/>
          <a:srcRect/>
          <a:stretch>
            <a:fillRect/>
          </a:stretch>
        </p:blipFill>
        <p:spPr bwMode="auto">
          <a:xfrm>
            <a:off x="611188" y="4868863"/>
            <a:ext cx="1666875" cy="16668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5062" name="Picture 2" descr="RR160: Doggerland">
            <a:hlinkClick r:id="rId6"/>
          </p:cNvPr>
          <p:cNvPicPr>
            <a:picLocks noChangeAspect="1" noChangeArrowheads="1"/>
          </p:cNvPicPr>
          <p:nvPr/>
        </p:nvPicPr>
        <p:blipFill>
          <a:blip r:embed="rId7" cstate="print"/>
          <a:srcRect/>
          <a:stretch>
            <a:fillRect/>
          </a:stretch>
        </p:blipFill>
        <p:spPr bwMode="auto">
          <a:xfrm>
            <a:off x="6804025" y="3933825"/>
            <a:ext cx="1905000" cy="2495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6626" name="Picture 3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9725" y="1404938"/>
            <a:ext cx="2762250" cy="22780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sp>
        <p:nvSpPr>
          <p:cNvPr id="26627" name="Text Box 4"/>
          <p:cNvSpPr txBox="1">
            <a:spLocks noChangeArrowheads="1"/>
          </p:cNvSpPr>
          <p:nvPr/>
        </p:nvSpPr>
        <p:spPr bwMode="auto">
          <a:xfrm>
            <a:off x="3867150" y="2625725"/>
            <a:ext cx="496888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Oil</a:t>
            </a:r>
          </a:p>
        </p:txBody>
      </p:sp>
      <p:pic>
        <p:nvPicPr>
          <p:cNvPr id="26628" name="Picture 5" descr="Offshore windfarm at Blyth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39975" y="3319463"/>
            <a:ext cx="2011363" cy="20113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29" name="Text Box 6"/>
          <p:cNvSpPr txBox="1">
            <a:spLocks noChangeArrowheads="1"/>
          </p:cNvSpPr>
          <p:nvPr/>
        </p:nvSpPr>
        <p:spPr bwMode="auto">
          <a:xfrm>
            <a:off x="4664075" y="4037013"/>
            <a:ext cx="1501775" cy="3667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Wind farms</a:t>
            </a:r>
          </a:p>
        </p:txBody>
      </p:sp>
      <p:pic>
        <p:nvPicPr>
          <p:cNvPr id="26630" name="Picture 7" descr="http://www.hanson.co.uk/Operating-Companies/Marine/dredging/dredgingenviro1.bmp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902075" y="4892675"/>
            <a:ext cx="2374900" cy="17907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1" name="Text Box 8"/>
          <p:cNvSpPr txBox="1">
            <a:spLocks noChangeArrowheads="1"/>
          </p:cNvSpPr>
          <p:nvPr/>
        </p:nvSpPr>
        <p:spPr bwMode="auto">
          <a:xfrm>
            <a:off x="6648450" y="5621338"/>
            <a:ext cx="2055813" cy="6413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Aggregates and </a:t>
            </a:r>
            <a:br>
              <a:rPr lang="en-GB" sz="1800" b="1">
                <a:latin typeface="Tahoma" pitchFamily="34" charset="0"/>
                <a:cs typeface="Arial" charset="0"/>
              </a:rPr>
            </a:br>
            <a:r>
              <a:rPr lang="en-GB" sz="1800" b="1">
                <a:latin typeface="Tahoma" pitchFamily="34" charset="0"/>
                <a:cs typeface="Arial" charset="0"/>
              </a:rPr>
              <a:t>dredging</a:t>
            </a:r>
          </a:p>
        </p:txBody>
      </p:sp>
      <p:sp>
        <p:nvSpPr>
          <p:cNvPr id="26632" name="Text Box 9"/>
          <p:cNvSpPr txBox="1">
            <a:spLocks noChangeArrowheads="1"/>
          </p:cNvSpPr>
          <p:nvPr/>
        </p:nvSpPr>
        <p:spPr bwMode="auto">
          <a:xfrm>
            <a:off x="4857750" y="2136775"/>
            <a:ext cx="4286250" cy="1465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Recent decades have seen an expansion in geological survey of the region and increasing concern over the environment of the North Sea.  </a:t>
            </a:r>
          </a:p>
        </p:txBody>
      </p:sp>
      <p:pic>
        <p:nvPicPr>
          <p:cNvPr id="26633" name="Picture 10" descr="http://www.hmsbacchante.co.uk/images/trawler%20Portia%201.jpg"/>
          <p:cNvPicPr>
            <a:picLocks noChangeAspect="1" noChangeArrowheads="1"/>
          </p:cNvPicPr>
          <p:nvPr/>
        </p:nvPicPr>
        <p:blipFill>
          <a:blip r:embed="rId6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95263" y="5354638"/>
            <a:ext cx="2097087" cy="1322387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6634" name="Text Box 11"/>
          <p:cNvSpPr txBox="1">
            <a:spLocks noChangeArrowheads="1"/>
          </p:cNvSpPr>
          <p:nvPr/>
        </p:nvSpPr>
        <p:spPr bwMode="auto">
          <a:xfrm>
            <a:off x="428625" y="4819650"/>
            <a:ext cx="1008063" cy="3667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 cap="sq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Tahoma" pitchFamily="34" charset="0"/>
                <a:cs typeface="Arial" charset="0"/>
              </a:rPr>
              <a:t>Fishing</a:t>
            </a:r>
          </a:p>
        </p:txBody>
      </p:sp>
      <p:sp>
        <p:nvSpPr>
          <p:cNvPr id="26635" name="Text Box 11"/>
          <p:cNvSpPr txBox="1">
            <a:spLocks noChangeArrowheads="1"/>
          </p:cNvSpPr>
          <p:nvPr/>
        </p:nvSpPr>
        <p:spPr bwMode="auto">
          <a:xfrm>
            <a:off x="4506913" y="188913"/>
            <a:ext cx="4637087" cy="51911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2800" b="1">
                <a:latin typeface="Arial" charset="0"/>
              </a:rPr>
              <a:t>Not just a passing interest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4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7650" name="Picture 8" descr="RamformVictoryAustralia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15000" y="1066800"/>
            <a:ext cx="3249613" cy="24368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1" name="Picture 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0825" y="1052513"/>
            <a:ext cx="5276850" cy="23431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7652" name="Picture 2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66800" y="3603625"/>
            <a:ext cx="7315200" cy="32543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7653" name="Rectangle 5"/>
          <p:cNvSpPr>
            <a:spLocks noChangeArrowheads="1"/>
          </p:cNvSpPr>
          <p:nvPr/>
        </p:nvSpPr>
        <p:spPr bwMode="auto">
          <a:xfrm>
            <a:off x="2906713" y="152400"/>
            <a:ext cx="62372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3D Seismics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4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4"/>
          <p:cNvGrpSpPr>
            <a:grpSpLocks/>
          </p:cNvGrpSpPr>
          <p:nvPr/>
        </p:nvGrpSpPr>
        <p:grpSpPr bwMode="auto">
          <a:xfrm>
            <a:off x="152400" y="0"/>
            <a:ext cx="8839200" cy="2209800"/>
            <a:chOff x="681" y="328"/>
            <a:chExt cx="4403" cy="1357"/>
          </a:xfrm>
        </p:grpSpPr>
        <p:sp>
          <p:nvSpPr>
            <p:cNvPr id="28677" name="Rectangle 3"/>
            <p:cNvSpPr>
              <a:spLocks noChangeArrowheads="1"/>
            </p:cNvSpPr>
            <p:nvPr/>
          </p:nvSpPr>
          <p:spPr bwMode="auto">
            <a:xfrm>
              <a:off x="681" y="328"/>
              <a:ext cx="4403" cy="1357"/>
            </a:xfrm>
            <a:prstGeom prst="rect">
              <a:avLst/>
            </a:prstGeom>
            <a:solidFill>
              <a:schemeClr val="bg1"/>
            </a:solidFill>
            <a:ln w="9525">
              <a:solidFill>
                <a:schemeClr val="tx1"/>
              </a:solidFill>
              <a:miter lim="800000"/>
              <a:headEnd/>
              <a:tailEnd/>
            </a:ln>
          </p:spPr>
          <p:txBody>
            <a:bodyPr wrap="none" anchor="ctr"/>
            <a:lstStyle/>
            <a:p>
              <a:endParaRPr lang="en-GB" sz="1800">
                <a:latin typeface="Arial" charset="0"/>
                <a:cs typeface="Arial" charset="0"/>
              </a:endParaRPr>
            </a:p>
          </p:txBody>
        </p:sp>
        <p:pic>
          <p:nvPicPr>
            <p:cNvPr id="28678" name="Picture 2" descr="Fig-1"/>
            <p:cNvPicPr>
              <a:picLocks noChangeAspect="1" noChangeArrowheads="1"/>
            </p:cNvPicPr>
            <p:nvPr/>
          </p:nvPicPr>
          <p:blipFill>
            <a:blip r:embed="rId3" cstate="print">
              <a:extLst>
                <a:ext uri="{28A0092B-C50C-407E-A947-70E740481C1C}">
                  <a14:useLocalDpi xmlns=""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720" y="378"/>
              <a:ext cx="4320" cy="126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=""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</p:grpSp>
      <p:pic>
        <p:nvPicPr>
          <p:cNvPr id="28675" name="Picture 8" descr="Untitled-1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2286000"/>
            <a:ext cx="8869363" cy="22510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8676" name="Object 6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4630738"/>
            <a:ext cx="8839200" cy="222726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9698" name="Picture 2" descr="snspic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2938" y="1571625"/>
            <a:ext cx="7464425" cy="408463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9699" name="Rectangle 3"/>
          <p:cNvSpPr>
            <a:spLocks noChangeArrowheads="1"/>
          </p:cNvSpPr>
          <p:nvPr/>
        </p:nvSpPr>
        <p:spPr bwMode="auto">
          <a:xfrm>
            <a:off x="2906713" y="152400"/>
            <a:ext cx="62372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Volume Models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 descr="TimesliceSTACK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4114800" cy="2747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28" name="Text Box 4"/>
          <p:cNvSpPr txBox="1">
            <a:spLocks noChangeArrowheads="1"/>
          </p:cNvSpPr>
          <p:nvPr/>
        </p:nvSpPr>
        <p:spPr bwMode="auto">
          <a:xfrm>
            <a:off x="0" y="3573463"/>
            <a:ext cx="4427538" cy="23082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1800" b="1">
                <a:latin typeface="Arial" charset="0"/>
                <a:cs typeface="Arial" charset="0"/>
              </a:rPr>
              <a:t>Each individual 3D survey is  processed  and then timesliced at 4 millisecond.</a:t>
            </a:r>
          </a:p>
          <a:p>
            <a:pPr eaLnBrk="1" hangingPunct="1"/>
            <a:endParaRPr lang="en-GB" sz="1800" b="1">
              <a:latin typeface="Arial" charset="0"/>
              <a:cs typeface="Arial" charset="0"/>
            </a:endParaRPr>
          </a:p>
          <a:p>
            <a:pPr eaLnBrk="1" hangingPunct="1"/>
            <a:r>
              <a:rPr lang="en-GB" sz="1800" b="1">
                <a:latin typeface="Arial" charset="0"/>
                <a:cs typeface="Arial" charset="0"/>
              </a:rPr>
              <a:t> The visible features (high ground, low ground and palaeochannels) in each timeslice are the digitised for further study</a:t>
            </a:r>
          </a:p>
        </p:txBody>
      </p:sp>
      <p:sp>
        <p:nvSpPr>
          <p:cNvPr id="1029" name="Line 11"/>
          <p:cNvSpPr>
            <a:spLocks noChangeShapeType="1"/>
          </p:cNvSpPr>
          <p:nvPr/>
        </p:nvSpPr>
        <p:spPr bwMode="auto">
          <a:xfrm>
            <a:off x="7956550" y="2811463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sp>
        <p:nvSpPr>
          <p:cNvPr id="1030" name="Line 12"/>
          <p:cNvSpPr>
            <a:spLocks noChangeShapeType="1"/>
          </p:cNvSpPr>
          <p:nvPr/>
        </p:nvSpPr>
        <p:spPr bwMode="auto">
          <a:xfrm>
            <a:off x="8243888" y="4179888"/>
            <a:ext cx="0" cy="215900"/>
          </a:xfrm>
          <a:prstGeom prst="line">
            <a:avLst/>
          </a:prstGeom>
          <a:noFill/>
          <a:ln w="38100">
            <a:solidFill>
              <a:schemeClr val="tx1"/>
            </a:solidFill>
            <a:round/>
            <a:headEnd/>
            <a:tailEnd type="triangle" w="med" len="med"/>
          </a:ln>
          <a:extLst>
            <a:ext uri="{909E8E84-426E-40DD-AFC4-6F175D3DCCD1}">
              <a14:hiddenFill xmlns="" xmlns:a14="http://schemas.microsoft.com/office/drawing/2010/main">
                <a:noFill/>
              </a14:hiddenFill>
            </a:ext>
          </a:extLst>
        </p:spPr>
        <p:txBody>
          <a:bodyPr/>
          <a:lstStyle/>
          <a:p>
            <a:endParaRPr lang="en-GB"/>
          </a:p>
        </p:txBody>
      </p:sp>
      <p:pic>
        <p:nvPicPr>
          <p:cNvPr id="1031" name="Picture 8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03575" y="1196975"/>
            <a:ext cx="2987675" cy="1625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32" name="Picture 7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019800" y="1554163"/>
            <a:ext cx="2771775" cy="150812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1026" name="Object 13"/>
          <p:cNvGraphicFramePr>
            <a:graphicFrameLocks noChangeAspect="1"/>
          </p:cNvGraphicFramePr>
          <p:nvPr/>
        </p:nvGraphicFramePr>
        <p:xfrm>
          <a:off x="6516688" y="3154363"/>
          <a:ext cx="2627312" cy="1428750"/>
        </p:xfrm>
        <a:graphic>
          <a:graphicData uri="http://schemas.openxmlformats.org/presentationml/2006/ole">
            <p:oleObj spid="_x0000_s63490" name="Image" r:id="rId6" imgW="19047619" imgH="10361905" progId="">
              <p:embed/>
            </p:oleObj>
          </a:graphicData>
        </a:graphic>
      </p:graphicFrame>
      <p:pic>
        <p:nvPicPr>
          <p:cNvPr id="1033" name="Picture 9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751388" y="4470400"/>
            <a:ext cx="4392612" cy="2387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1034" name="Text Box 12"/>
          <p:cNvSpPr txBox="1">
            <a:spLocks noChangeArrowheads="1"/>
          </p:cNvSpPr>
          <p:nvPr/>
        </p:nvSpPr>
        <p:spPr bwMode="auto">
          <a:xfrm>
            <a:off x="6781800" y="228600"/>
            <a:ext cx="2103438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none">
            <a:spAutoFit/>
          </a:bodyPr>
          <a:lstStyle>
            <a:lvl1pPr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Times New Roman" pitchFamily="18" charset="0"/>
                <a:cs typeface="Times New Roman" pitchFamily="18" charset="0"/>
              </a:defRPr>
            </a:lvl9pPr>
          </a:lstStyle>
          <a:p>
            <a:pPr eaLnBrk="1" hangingPunct="1"/>
            <a:r>
              <a:rPr lang="en-GB" sz="2800" b="1">
                <a:latin typeface="Arial" charset="0"/>
              </a:rPr>
              <a:t>Processing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0722" name="Picture 1028" descr="pgslogo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86600" y="1600200"/>
            <a:ext cx="601663" cy="903288"/>
          </a:xfrm>
          <a:prstGeom prst="rect">
            <a:avLst/>
          </a:prstGeom>
          <a:noFill/>
          <a:ln w="38100"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23" name="Object 3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7338" y="2895600"/>
            <a:ext cx="3700462" cy="28575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12700">
                <a:solidFill>
                  <a:srgbClr val="000000"/>
                </a:solidFill>
                <a:miter lim="800000"/>
                <a:headEnd type="none" w="sm" len="sm"/>
                <a:tailEnd type="none" w="sm" len="sm"/>
              </a14:hiddenLine>
            </a:ext>
          </a:extLst>
        </p:spPr>
      </p:pic>
      <p:pic>
        <p:nvPicPr>
          <p:cNvPr id="30724" name="Picture 5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2400" y="1295400"/>
            <a:ext cx="5075238" cy="52466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25" name="Rectangle 6"/>
          <p:cNvSpPr>
            <a:spLocks noChangeArrowheads="1"/>
          </p:cNvSpPr>
          <p:nvPr/>
        </p:nvSpPr>
        <p:spPr bwMode="auto">
          <a:xfrm>
            <a:off x="2906713" y="152400"/>
            <a:ext cx="6237287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PGS MegaSurveys</a:t>
            </a: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1746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1143000"/>
            <a:ext cx="9144000" cy="567848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47" name="Rectangle 4"/>
          <p:cNvSpPr>
            <a:spLocks noChangeArrowheads="1"/>
          </p:cNvSpPr>
          <p:nvPr/>
        </p:nvSpPr>
        <p:spPr bwMode="auto">
          <a:xfrm>
            <a:off x="2035175" y="4730750"/>
            <a:ext cx="366713" cy="222250"/>
          </a:xfrm>
          <a:prstGeom prst="rect">
            <a:avLst/>
          </a:prstGeom>
          <a:noFill/>
          <a:ln w="28575">
            <a:solidFill>
              <a:schemeClr val="accent2"/>
            </a:solidFill>
            <a:miter lim="800000"/>
            <a:headEnd/>
            <a:tailEnd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  <p:txBody>
          <a:bodyPr wrap="none" anchor="ctr"/>
          <a:lstStyle/>
          <a:p>
            <a:endParaRPr lang="en-GB" sz="1800">
              <a:latin typeface="Arial" charset="0"/>
              <a:cs typeface="Arial" charset="0"/>
            </a:endParaRPr>
          </a:p>
        </p:txBody>
      </p:sp>
      <p:sp>
        <p:nvSpPr>
          <p:cNvPr id="31748" name="Rectangle 5"/>
          <p:cNvSpPr>
            <a:spLocks noChangeArrowheads="1"/>
          </p:cNvSpPr>
          <p:nvPr/>
        </p:nvSpPr>
        <p:spPr bwMode="auto">
          <a:xfrm>
            <a:off x="1981200" y="152400"/>
            <a:ext cx="7162800" cy="51911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r>
              <a:rPr lang="en-GB" sz="2800" b="1">
                <a:latin typeface="Arial" charset="0"/>
                <a:cs typeface="Arial" charset="0"/>
              </a:rPr>
              <a:t>The Shotton River</a:t>
            </a:r>
          </a:p>
        </p:txBody>
      </p:sp>
      <p:pic>
        <p:nvPicPr>
          <p:cNvPr id="31749" name="Picture 2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62800" y="914400"/>
            <a:ext cx="1800225" cy="24003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1750" name="Rectangle 6"/>
          <p:cNvSpPr>
            <a:spLocks noChangeArrowheads="1"/>
          </p:cNvSpPr>
          <p:nvPr/>
        </p:nvSpPr>
        <p:spPr bwMode="auto">
          <a:xfrm>
            <a:off x="4286250" y="1219200"/>
            <a:ext cx="2816225" cy="7032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 eaLnBrk="0" hangingPunct="0">
              <a:spcBef>
                <a:spcPct val="50000"/>
              </a:spcBef>
            </a:pPr>
            <a:r>
              <a:rPr lang="en-GB" sz="1600" b="1">
                <a:latin typeface="Arial" charset="0"/>
              </a:rPr>
              <a:t>Professor Fred Shotton</a:t>
            </a:r>
          </a:p>
          <a:p>
            <a:pPr algn="r" eaLnBrk="0" hangingPunct="0">
              <a:spcBef>
                <a:spcPct val="50000"/>
              </a:spcBef>
            </a:pPr>
            <a:r>
              <a:rPr lang="en-GB" sz="1600" b="1">
                <a:latin typeface="Arial" charset="0"/>
              </a:rPr>
              <a:t>(1906-1990)</a:t>
            </a:r>
            <a:endParaRPr lang="en-GB" b="1">
              <a:latin typeface="Arial" charset="0"/>
              <a:cs typeface="Arial" charset="0"/>
            </a:endParaRPr>
          </a:p>
        </p:txBody>
      </p:sp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slides/slide5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02" name="Rectangle 2"/>
          <p:cNvSpPr>
            <a:spLocks noChangeArrowheads="1"/>
          </p:cNvSpPr>
          <p:nvPr/>
        </p:nvSpPr>
        <p:spPr bwMode="auto">
          <a:xfrm>
            <a:off x="2224088" y="2047875"/>
            <a:ext cx="9144000" cy="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algn="r"/>
            <a:endParaRPr lang="en-GB" sz="2800" b="1">
              <a:latin typeface="Arial" charset="0"/>
              <a:cs typeface="Arial" charset="0"/>
            </a:endParaRPr>
          </a:p>
        </p:txBody>
      </p:sp>
      <p:pic>
        <p:nvPicPr>
          <p:cNvPr id="51203" name="Picture 4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 l="2202" t="3159" r="21104" b="3763"/>
          <a:stretch>
            <a:fillRect/>
          </a:stretch>
        </p:blipFill>
        <p:spPr bwMode="auto">
          <a:xfrm>
            <a:off x="381000" y="0"/>
            <a:ext cx="8077200" cy="6938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 advClick="0" advTm="10000"/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362</TotalTime>
  <Words>861</Words>
  <Application>Microsoft Office PowerPoint</Application>
  <PresentationFormat>On-screen Show (4:3)</PresentationFormat>
  <Paragraphs>83</Paragraphs>
  <Slides>54</Slides>
  <Notes>9</Notes>
  <HiddenSlides>0</HiddenSlides>
  <MMClips>0</MMClips>
  <ScaleCrop>false</ScaleCrop>
  <HeadingPairs>
    <vt:vector size="8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Embedded OLE Servers</vt:lpstr>
      </vt:variant>
      <vt:variant>
        <vt:i4>1</vt:i4>
      </vt:variant>
      <vt:variant>
        <vt:lpstr>Slide Titles</vt:lpstr>
      </vt:variant>
      <vt:variant>
        <vt:i4>54</vt:i4>
      </vt:variant>
    </vt:vector>
  </HeadingPairs>
  <TitlesOfParts>
    <vt:vector size="59" baseType="lpstr">
      <vt:lpstr>Calibri</vt:lpstr>
      <vt:lpstr>Arial</vt:lpstr>
      <vt:lpstr>Times New Roman</vt:lpstr>
      <vt:lpstr>Office Theme</vt:lpstr>
      <vt:lpstr>Image</vt:lpstr>
      <vt:lpstr>Coasts and Estuaries 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Idealised transect through a coastline of Holocene sedimentation showing typical relationships between the main types of deposits (Bell 1997)</vt:lpstr>
      <vt:lpstr>Bell 1997 general model of Holocene coastal change</vt:lpstr>
      <vt:lpstr>Slide 22</vt:lpstr>
      <vt:lpstr>Bell 1997 general model of Holocene coastal change</vt:lpstr>
      <vt:lpstr>Idealised transect through a coastline of Holocene sedimentation showing typical relationships between the main types of deposits (Bell 1997)</vt:lpstr>
      <vt:lpstr>Slide 25</vt:lpstr>
      <vt:lpstr>Slide 26</vt:lpstr>
      <vt:lpstr>Slide 27</vt:lpstr>
      <vt:lpstr>Bell 1997 general model of Holocene coastal change</vt:lpstr>
      <vt:lpstr>Idealised transect through a coastline of Holocene sedimentation showing typical relationships between the main types of deposits (Bell 1997)</vt:lpstr>
      <vt:lpstr>Slide 30</vt:lpstr>
      <vt:lpstr>Bell 1997 general model of Holocene coastal change</vt:lpstr>
      <vt:lpstr>Idealised transect through a coastline of Holocene sedimentation showing typical relationships between the main types of deposits (Bell 1997)</vt:lpstr>
      <vt:lpstr>Slide 33</vt:lpstr>
      <vt:lpstr>Bell 1997 general model of Holocene coastal change</vt:lpstr>
      <vt:lpstr>Idealised transect through a coastline of Holocene sedimentation showing typical relationships between the main types of deposits (Bell 1997)</vt:lpstr>
      <vt:lpstr>Slide 36</vt:lpstr>
      <vt:lpstr>Slide 37</vt:lpstr>
      <vt:lpstr>Slide 38</vt:lpstr>
      <vt:lpstr>Bell 1997 general model of Holocene coastal change</vt:lpstr>
      <vt:lpstr>Idealised transect through a coastline of Holocene sedimentation showing typical relationships between the main types of deposits (Bell 1997)</vt:lpstr>
      <vt:lpstr>Slide 41</vt:lpstr>
      <vt:lpstr>Slide 42</vt:lpstr>
      <vt:lpstr>Slide 43</vt:lpstr>
      <vt:lpstr>Bell 1997 general model of Holocene coastal change</vt:lpstr>
      <vt:lpstr>Slide 45</vt:lpstr>
      <vt:lpstr>Slide 46</vt:lpstr>
      <vt:lpstr>Slide 47</vt:lpstr>
      <vt:lpstr>Slide 48</vt:lpstr>
      <vt:lpstr>Slide 49</vt:lpstr>
      <vt:lpstr>Slide 50</vt:lpstr>
      <vt:lpstr>Slide 51</vt:lpstr>
      <vt:lpstr>Slide 52</vt:lpstr>
      <vt:lpstr>Slide 53</vt:lpstr>
      <vt:lpstr>Slide 54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Nigel Nayling</dc:creator>
  <cp:lastModifiedBy>sr014</cp:lastModifiedBy>
  <cp:revision>15</cp:revision>
  <dcterms:created xsi:type="dcterms:W3CDTF">2010-11-11T14:47:38Z</dcterms:created>
  <dcterms:modified xsi:type="dcterms:W3CDTF">2012-10-28T20:23:46Z</dcterms:modified>
</cp:coreProperties>
</file>