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96" r:id="rId3"/>
    <p:sldId id="281" r:id="rId4"/>
    <p:sldId id="282" r:id="rId5"/>
    <p:sldId id="283" r:id="rId6"/>
    <p:sldId id="284" r:id="rId7"/>
    <p:sldId id="299" r:id="rId8"/>
    <p:sldId id="285" r:id="rId9"/>
    <p:sldId id="297" r:id="rId10"/>
    <p:sldId id="298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80" r:id="rId19"/>
    <p:sldId id="294" r:id="rId20"/>
    <p:sldId id="30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8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Access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Controlling class access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Public, private and protected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Data Encapsulation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Data Abstraction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Constructors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Destructors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Member </a:t>
            </a:r>
            <a:r>
              <a:rPr lang="en-US" dirty="0" smtClean="0">
                <a:solidFill>
                  <a:schemeClr val="tx1"/>
                </a:solidFill>
              </a:rPr>
              <a:t>functions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Exercises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877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Controlling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dirty="0">
                <a:solidFill>
                  <a:schemeClr val="tx1"/>
                </a:solidFill>
              </a:rPr>
              <a:t>labels </a:t>
            </a:r>
            <a:r>
              <a:rPr lang="en-GB" dirty="0">
                <a:solidFill>
                  <a:srgbClr val="0070C0"/>
                </a:solidFill>
              </a:rPr>
              <a:t>public: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>
                <a:solidFill>
                  <a:srgbClr val="0070C0"/>
                </a:solidFill>
              </a:rPr>
              <a:t>private:</a:t>
            </a:r>
            <a:r>
              <a:rPr lang="en-GB" dirty="0">
                <a:solidFill>
                  <a:schemeClr val="tx1"/>
                </a:solidFill>
              </a:rPr>
              <a:t> and </a:t>
            </a:r>
            <a:r>
              <a:rPr lang="en-GB" dirty="0">
                <a:solidFill>
                  <a:srgbClr val="0070C0"/>
                </a:solidFill>
              </a:rPr>
              <a:t>protected:</a:t>
            </a:r>
            <a:r>
              <a:rPr lang="en-GB" dirty="0">
                <a:solidFill>
                  <a:schemeClr val="tx1"/>
                </a:solidFill>
              </a:rPr>
              <a:t> are used to control access to a class’s data </a:t>
            </a:r>
            <a:r>
              <a:rPr lang="en-GB" dirty="0" smtClean="0">
                <a:solidFill>
                  <a:schemeClr val="tx1"/>
                </a:solidFill>
              </a:rPr>
              <a:t>members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Private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Private </a:t>
            </a:r>
            <a:r>
              <a:rPr lang="en-GB" dirty="0">
                <a:solidFill>
                  <a:schemeClr val="tx1"/>
                </a:solidFill>
              </a:rPr>
              <a:t>member variables are not normally accessible outside the class. This protects (hides) data from other clients. Private member variables are preceded with the </a:t>
            </a:r>
            <a:r>
              <a:rPr lang="en-GB" dirty="0">
                <a:solidFill>
                  <a:srgbClr val="0070C0"/>
                </a:solidFill>
              </a:rPr>
              <a:t>private: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123073"/>
              </p:ext>
            </p:extLst>
          </p:nvPr>
        </p:nvGraphicFramePr>
        <p:xfrm>
          <a:off x="838200" y="5105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Private members of a base class are accessible only by member functions and friends of the base </a:t>
                      </a:r>
                      <a:r>
                        <a:rPr lang="en-US" sz="2000" dirty="0" smtClean="0">
                          <a:effectLst/>
                        </a:rPr>
                        <a:t>class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068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Public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Public functions permit outside clients to modify certain data contained within the class. The functions that the class provides to the outside world are preceded with the </a:t>
            </a:r>
            <a:r>
              <a:rPr lang="en-GB" dirty="0">
                <a:solidFill>
                  <a:srgbClr val="0070C0"/>
                </a:solidFill>
              </a:rPr>
              <a:t>public: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public functions of a class are called the classes interface or public </a:t>
            </a:r>
            <a:r>
              <a:rPr lang="en-GB" dirty="0" smtClean="0">
                <a:solidFill>
                  <a:schemeClr val="tx1"/>
                </a:solidFill>
              </a:rPr>
              <a:t>interface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130045"/>
              </p:ext>
            </p:extLst>
          </p:nvPr>
        </p:nvGraphicFramePr>
        <p:xfrm>
          <a:off x="838200" y="5486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Public members of a base class are accessible by </a:t>
                      </a:r>
                      <a:r>
                        <a:rPr lang="en-US" sz="20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functions in the program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4922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Protected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Protected access in C++ differs from JAVA’s implementation where protected allows access to any class within the same package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In C++ protected </a:t>
            </a:r>
            <a:r>
              <a:rPr lang="en-GB" sz="2800" dirty="0">
                <a:solidFill>
                  <a:schemeClr val="tx1"/>
                </a:solidFill>
              </a:rPr>
              <a:t>member variables are similar to private member variables – i.e. they are visible within all member functions of the class, but remain hidden outside the class.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033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Protected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However</a:t>
            </a:r>
            <a:r>
              <a:rPr lang="en-GB" sz="2800" dirty="0" smtClean="0">
                <a:solidFill>
                  <a:schemeClr val="tx1"/>
                </a:solidFill>
              </a:rPr>
              <a:t>, protected member variables or member </a:t>
            </a:r>
            <a:r>
              <a:rPr lang="en-GB" sz="2800" dirty="0">
                <a:solidFill>
                  <a:schemeClr val="tx1"/>
                </a:solidFill>
              </a:rPr>
              <a:t>functions </a:t>
            </a:r>
            <a:r>
              <a:rPr lang="en-GB" sz="2800" dirty="0" smtClean="0">
                <a:solidFill>
                  <a:schemeClr val="tx1"/>
                </a:solidFill>
              </a:rPr>
              <a:t>of </a:t>
            </a:r>
            <a:r>
              <a:rPr lang="en-GB" sz="2800" dirty="0">
                <a:solidFill>
                  <a:schemeClr val="tx1"/>
                </a:solidFill>
              </a:rPr>
              <a:t>the base </a:t>
            </a:r>
            <a:r>
              <a:rPr lang="en-GB" sz="2800" dirty="0" smtClean="0">
                <a:solidFill>
                  <a:schemeClr val="tx1"/>
                </a:solidFill>
              </a:rPr>
              <a:t>class, can also be accessed in child classes (derived classes</a:t>
            </a:r>
            <a:r>
              <a:rPr lang="en-GB" sz="2800" dirty="0" smtClean="0">
                <a:solidFill>
                  <a:schemeClr val="tx1"/>
                </a:solidFill>
              </a:rPr>
              <a:t>)</a:t>
            </a:r>
          </a:p>
          <a:p>
            <a:pPr algn="l"/>
            <a:endParaRPr lang="en-GB" sz="28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We’ll discuss </a:t>
            </a:r>
            <a:r>
              <a:rPr lang="en-GB" sz="2800" dirty="0" smtClean="0">
                <a:solidFill>
                  <a:schemeClr val="tx1"/>
                </a:solidFill>
              </a:rPr>
              <a:t>base </a:t>
            </a:r>
            <a:r>
              <a:rPr lang="en-GB" sz="2800" dirty="0" smtClean="0">
                <a:solidFill>
                  <a:schemeClr val="tx1"/>
                </a:solidFill>
              </a:rPr>
              <a:t>classes &amp; child classes in more detail later.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838200" y="5867400"/>
          <a:ext cx="7467600" cy="762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6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NB&gt; </a:t>
                      </a:r>
                      <a:r>
                        <a:rPr lang="en-US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Protected access serves as an intermediate level of protection between public access and private access</a:t>
                      </a:r>
                      <a:endParaRPr lang="en-GB" sz="20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1989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Default Access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default access for members of a class is private</a:t>
            </a:r>
            <a:r>
              <a:rPr lang="en-GB" dirty="0" smtClean="0">
                <a:solidFill>
                  <a:schemeClr val="tx1"/>
                </a:solidFill>
              </a:rPr>
              <a:t>. Access </a:t>
            </a:r>
            <a:r>
              <a:rPr lang="en-GB" dirty="0">
                <a:solidFill>
                  <a:schemeClr val="tx1"/>
                </a:solidFill>
              </a:rPr>
              <a:t>to members of a class may be explicitly set to public or protected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751" y="3733800"/>
            <a:ext cx="9538628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186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Data Encapsulation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tx1"/>
                </a:solidFill>
              </a:rPr>
              <a:t>Data e</a:t>
            </a:r>
            <a:r>
              <a:rPr lang="en-GB" i="1" dirty="0" smtClean="0">
                <a:solidFill>
                  <a:schemeClr val="tx1"/>
                </a:solidFill>
              </a:rPr>
              <a:t>ncapsulation: </a:t>
            </a:r>
            <a:r>
              <a:rPr lang="en-GB" dirty="0">
                <a:solidFill>
                  <a:schemeClr val="tx1"/>
                </a:solidFill>
              </a:rPr>
              <a:t>is a mechanism of bundling </a:t>
            </a:r>
            <a:r>
              <a:rPr lang="en-GB" dirty="0" smtClean="0">
                <a:solidFill>
                  <a:schemeClr val="tx1"/>
                </a:solidFill>
              </a:rPr>
              <a:t>together the </a:t>
            </a:r>
            <a:r>
              <a:rPr lang="en-GB" i="1" dirty="0" smtClean="0">
                <a:solidFill>
                  <a:schemeClr val="tx1"/>
                </a:solidFill>
              </a:rPr>
              <a:t>data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and the </a:t>
            </a:r>
            <a:r>
              <a:rPr lang="en-GB" i="1" dirty="0">
                <a:solidFill>
                  <a:schemeClr val="tx1"/>
                </a:solidFill>
              </a:rPr>
              <a:t>functions</a:t>
            </a:r>
            <a:r>
              <a:rPr lang="en-GB" dirty="0">
                <a:solidFill>
                  <a:schemeClr val="tx1"/>
                </a:solidFill>
              </a:rPr>
              <a:t> that use </a:t>
            </a:r>
            <a:r>
              <a:rPr lang="en-GB" dirty="0" smtClean="0">
                <a:solidFill>
                  <a:schemeClr val="tx1"/>
                </a:solidFill>
              </a:rPr>
              <a:t>them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Data encapsulation is an extension to structures in C (see previous lecture 1b)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032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Data Abstraction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tx1"/>
                </a:solidFill>
              </a:rPr>
              <a:t>Data </a:t>
            </a:r>
            <a:r>
              <a:rPr lang="en-GB" i="1" dirty="0" smtClean="0">
                <a:solidFill>
                  <a:schemeClr val="tx1"/>
                </a:solidFill>
              </a:rPr>
              <a:t>abstraction: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is a mechanism of exposing only the interfaces and hiding the implementation details from the user.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Setting member variables and member functions to </a:t>
            </a:r>
            <a:r>
              <a:rPr lang="en-GB" dirty="0" smtClean="0">
                <a:solidFill>
                  <a:srgbClr val="0070C0"/>
                </a:solidFill>
              </a:rPr>
              <a:t>private: </a:t>
            </a:r>
            <a:r>
              <a:rPr lang="en-GB" dirty="0" smtClean="0">
                <a:solidFill>
                  <a:schemeClr val="tx1"/>
                </a:solidFill>
              </a:rPr>
              <a:t>allows the programmer to optimise, modify, refactor and fix bugs without breaking the end-user’s code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28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Example: Utility </a:t>
            </a:r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Not all functions need to be made public. Some functions are only ever used internally by other class </a:t>
            </a:r>
            <a:r>
              <a:rPr lang="en-GB" dirty="0" smtClean="0">
                <a:solidFill>
                  <a:schemeClr val="tx1"/>
                </a:solidFill>
              </a:rPr>
              <a:t>functions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For example a function </a:t>
            </a:r>
            <a:r>
              <a:rPr lang="en-GB" dirty="0" err="1" smtClean="0">
                <a:solidFill>
                  <a:schemeClr val="tx1"/>
                </a:solidFill>
              </a:rPr>
              <a:t>isActive</a:t>
            </a:r>
            <a:r>
              <a:rPr lang="en-GB" dirty="0" smtClean="0">
                <a:solidFill>
                  <a:schemeClr val="tx1"/>
                </a:solidFill>
              </a:rPr>
              <a:t>() </a:t>
            </a:r>
            <a:r>
              <a:rPr lang="en-GB" dirty="0">
                <a:solidFill>
                  <a:schemeClr val="tx1"/>
                </a:solidFill>
              </a:rPr>
              <a:t>my only be used to test if a </a:t>
            </a:r>
            <a:r>
              <a:rPr lang="en-GB" i="1" dirty="0">
                <a:solidFill>
                  <a:schemeClr val="tx1"/>
                </a:solidFill>
              </a:rPr>
              <a:t>particle</a:t>
            </a:r>
            <a:r>
              <a:rPr lang="en-GB" dirty="0">
                <a:solidFill>
                  <a:schemeClr val="tx1"/>
                </a:solidFill>
              </a:rPr>
              <a:t> from an </a:t>
            </a:r>
            <a:r>
              <a:rPr lang="en-GB" i="1" dirty="0">
                <a:solidFill>
                  <a:schemeClr val="tx1"/>
                </a:solidFill>
              </a:rPr>
              <a:t>emitter</a:t>
            </a:r>
            <a:r>
              <a:rPr lang="en-GB" dirty="0">
                <a:solidFill>
                  <a:schemeClr val="tx1"/>
                </a:solidFill>
              </a:rPr>
              <a:t> is currently </a:t>
            </a:r>
            <a:r>
              <a:rPr lang="en-GB" dirty="0" smtClean="0">
                <a:solidFill>
                  <a:schemeClr val="tx1"/>
                </a:solidFill>
              </a:rPr>
              <a:t>active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 this case the function </a:t>
            </a:r>
            <a:r>
              <a:rPr lang="en-GB" dirty="0" err="1" smtClean="0">
                <a:solidFill>
                  <a:schemeClr val="tx1"/>
                </a:solidFill>
              </a:rPr>
              <a:t>isActive</a:t>
            </a:r>
            <a:r>
              <a:rPr lang="en-GB" dirty="0" smtClean="0">
                <a:solidFill>
                  <a:schemeClr val="tx1"/>
                </a:solidFill>
              </a:rPr>
              <a:t>() </a:t>
            </a:r>
            <a:r>
              <a:rPr lang="en-GB" dirty="0">
                <a:solidFill>
                  <a:schemeClr val="tx1"/>
                </a:solidFill>
              </a:rPr>
              <a:t>could be hidden from the client’s interface using the </a:t>
            </a:r>
            <a:r>
              <a:rPr lang="en-GB" dirty="0">
                <a:solidFill>
                  <a:srgbClr val="0070C0"/>
                </a:solidFill>
              </a:rPr>
              <a:t>private: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label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621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After objects are created, their member variables can be initialized by constructor functions. A constructor function is a function with the same name as the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981450"/>
            <a:ext cx="9087711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657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destructor is a special function of a class. The name of the destructor for a class is the tilde (~) followed by the name of the class</a:t>
            </a:r>
            <a:r>
              <a:rPr lang="en-GB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038600"/>
            <a:ext cx="14895678" cy="373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4800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class destructor is called automatically when an object of a class leaves scope. The destructor doesn’t actually destroy the object. Instead it performs </a:t>
            </a:r>
            <a:r>
              <a:rPr lang="en-US" i="1" dirty="0">
                <a:solidFill>
                  <a:schemeClr val="tx1"/>
                </a:solidFill>
              </a:rPr>
              <a:t>termination housekeeping</a:t>
            </a:r>
            <a:r>
              <a:rPr lang="en-US" dirty="0">
                <a:solidFill>
                  <a:schemeClr val="tx1"/>
                </a:solidFill>
              </a:rPr>
              <a:t> before the system deletes the </a:t>
            </a:r>
            <a:r>
              <a:rPr lang="en-US" dirty="0" smtClean="0">
                <a:solidFill>
                  <a:schemeClr val="tx1"/>
                </a:solidFill>
              </a:rPr>
              <a:t>object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5029200"/>
            <a:ext cx="8153400" cy="1182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466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Destructors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destructor receives no parameters nor can it return any. There can only be one destructor per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Destructors are rarely used with simple classes. Rather they are used to free up dynamically allocated memory (for arrays and strings </a:t>
            </a:r>
            <a:r>
              <a:rPr lang="en-GB" dirty="0" err="1">
                <a:solidFill>
                  <a:schemeClr val="tx1"/>
                </a:solidFill>
              </a:rPr>
              <a:t>etc</a:t>
            </a:r>
            <a:r>
              <a:rPr lang="en-GB" dirty="0">
                <a:solidFill>
                  <a:schemeClr val="tx1"/>
                </a:solidFill>
              </a:rPr>
              <a:t>) used within the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180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ata Member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Private data members can be manipulated only by member functions (and friends) of the </a:t>
            </a:r>
            <a:r>
              <a:rPr lang="en-GB" dirty="0" smtClean="0">
                <a:solidFill>
                  <a:schemeClr val="tx1"/>
                </a:solidFill>
              </a:rPr>
              <a:t>class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Very often, member functions are provided to allow clients of the class to set (write) or get (read) the values of private data </a:t>
            </a:r>
            <a:r>
              <a:rPr lang="en-GB" dirty="0" smtClean="0">
                <a:solidFill>
                  <a:schemeClr val="tx1"/>
                </a:solidFill>
              </a:rPr>
              <a:t>members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627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ata Member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Member function </a:t>
            </a:r>
            <a:r>
              <a:rPr lang="en-GB" dirty="0">
                <a:solidFill>
                  <a:schemeClr val="tx1"/>
                </a:solidFill>
              </a:rPr>
              <a:t>names often </a:t>
            </a:r>
            <a:r>
              <a:rPr lang="en-GB" dirty="0" smtClean="0">
                <a:solidFill>
                  <a:schemeClr val="tx1"/>
                </a:solidFill>
              </a:rPr>
              <a:t>start </a:t>
            </a:r>
            <a:r>
              <a:rPr lang="en-GB" dirty="0">
                <a:solidFill>
                  <a:schemeClr val="tx1"/>
                </a:solidFill>
              </a:rPr>
              <a:t>with </a:t>
            </a:r>
            <a:r>
              <a:rPr lang="en-GB" i="1" dirty="0">
                <a:solidFill>
                  <a:schemeClr val="tx1"/>
                </a:solidFill>
              </a:rPr>
              <a:t>get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i="1" dirty="0" smtClean="0">
                <a:solidFill>
                  <a:schemeClr val="tx1"/>
                </a:solidFill>
              </a:rPr>
              <a:t>set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e.g</a:t>
            </a:r>
            <a:r>
              <a:rPr lang="en-GB" dirty="0" smtClean="0">
                <a:solidFill>
                  <a:schemeClr val="tx1"/>
                </a:solidFill>
              </a:rPr>
              <a:t>: </a:t>
            </a:r>
            <a:r>
              <a:rPr lang="en-GB" i="1" dirty="0" err="1" smtClean="0">
                <a:solidFill>
                  <a:schemeClr val="tx1"/>
                </a:solidFill>
              </a:rPr>
              <a:t>getHour</a:t>
            </a:r>
            <a:r>
              <a:rPr lang="en-GB" i="1" dirty="0">
                <a:solidFill>
                  <a:schemeClr val="tx1"/>
                </a:solidFill>
              </a:rPr>
              <a:t>()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i="1" dirty="0" err="1">
                <a:solidFill>
                  <a:schemeClr val="tx1"/>
                </a:solidFill>
              </a:rPr>
              <a:t>setHour</a:t>
            </a:r>
            <a:r>
              <a:rPr lang="en-GB" i="1" dirty="0">
                <a:solidFill>
                  <a:schemeClr val="tx1"/>
                </a:solidFill>
              </a:rPr>
              <a:t>()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By providing these functions to the interface, the client is given access to read / write protected member </a:t>
            </a:r>
            <a:r>
              <a:rPr lang="en-GB" dirty="0" smtClean="0">
                <a:solidFill>
                  <a:schemeClr val="tx1"/>
                </a:solidFill>
              </a:rPr>
              <a:t>variables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However</a:t>
            </a:r>
            <a:r>
              <a:rPr lang="en-GB" dirty="0">
                <a:solidFill>
                  <a:schemeClr val="tx1"/>
                </a:solidFill>
              </a:rPr>
              <a:t>, the class function is still able to scrutinize any attempt to modify </a:t>
            </a:r>
            <a:r>
              <a:rPr lang="en-GB" dirty="0" smtClean="0">
                <a:solidFill>
                  <a:schemeClr val="tx1"/>
                </a:solidFill>
              </a:rPr>
              <a:t>the value </a:t>
            </a:r>
            <a:r>
              <a:rPr lang="en-GB" dirty="0">
                <a:solidFill>
                  <a:schemeClr val="tx1"/>
                </a:solidFill>
              </a:rPr>
              <a:t>of </a:t>
            </a:r>
            <a:r>
              <a:rPr lang="en-GB" dirty="0" smtClean="0">
                <a:solidFill>
                  <a:schemeClr val="tx1"/>
                </a:solidFill>
              </a:rPr>
              <a:t>a data </a:t>
            </a:r>
            <a:r>
              <a:rPr lang="en-GB" dirty="0">
                <a:solidFill>
                  <a:schemeClr val="tx1"/>
                </a:solidFill>
              </a:rPr>
              <a:t>member. This </a:t>
            </a:r>
            <a:r>
              <a:rPr lang="en-GB" dirty="0" smtClean="0">
                <a:solidFill>
                  <a:schemeClr val="tx1"/>
                </a:solidFill>
              </a:rPr>
              <a:t>ensures the </a:t>
            </a:r>
            <a:r>
              <a:rPr lang="en-GB" dirty="0">
                <a:solidFill>
                  <a:schemeClr val="tx1"/>
                </a:solidFill>
              </a:rPr>
              <a:t>new value is appropriate for that data </a:t>
            </a:r>
            <a:r>
              <a:rPr lang="en-GB" dirty="0" smtClean="0">
                <a:solidFill>
                  <a:schemeClr val="tx1"/>
                </a:solidFill>
              </a:rPr>
              <a:t>item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783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Create a class called </a:t>
            </a:r>
            <a:r>
              <a:rPr lang="en-GB" sz="2800" i="1" dirty="0" err="1">
                <a:solidFill>
                  <a:schemeClr val="tx1"/>
                </a:solidFill>
              </a:rPr>
              <a:t>cParticle</a:t>
            </a:r>
            <a:r>
              <a:rPr lang="en-GB" sz="2800" dirty="0">
                <a:solidFill>
                  <a:schemeClr val="tx1"/>
                </a:solidFill>
              </a:rPr>
              <a:t> to include the following attributes required to create a visual effect within a </a:t>
            </a:r>
            <a:r>
              <a:rPr lang="en-GB" sz="2800" dirty="0" smtClean="0">
                <a:solidFill>
                  <a:schemeClr val="tx1"/>
                </a:solidFill>
              </a:rPr>
              <a:t>graphics application:</a:t>
            </a:r>
            <a:endParaRPr lang="en-GB" sz="28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Position</a:t>
            </a: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Velocity</a:t>
            </a: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Life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tx1"/>
                </a:solidFill>
              </a:rPr>
              <a:t>ActiveFlag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Provide the user with appropriate </a:t>
            </a:r>
            <a:r>
              <a:rPr lang="en-GB" sz="2800" dirty="0" smtClean="0">
                <a:solidFill>
                  <a:schemeClr val="tx1"/>
                </a:solidFill>
              </a:rPr>
              <a:t>member functions </a:t>
            </a:r>
            <a:r>
              <a:rPr lang="en-GB" sz="2800" dirty="0">
                <a:solidFill>
                  <a:schemeClr val="tx1"/>
                </a:solidFill>
              </a:rPr>
              <a:t>for setting and getting </a:t>
            </a:r>
            <a:r>
              <a:rPr lang="en-GB" sz="2800" dirty="0" smtClean="0">
                <a:solidFill>
                  <a:schemeClr val="tx1"/>
                </a:solidFill>
              </a:rPr>
              <a:t>each attribute. 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</a:t>
            </a:r>
            <a:r>
              <a:rPr lang="en-GB" sz="2400" dirty="0" smtClean="0">
                <a:solidFill>
                  <a:schemeClr val="tx1"/>
                </a:solidFill>
              </a:rPr>
              <a:t>dd </a:t>
            </a:r>
            <a:r>
              <a:rPr lang="en-GB" sz="2400" dirty="0">
                <a:solidFill>
                  <a:schemeClr val="tx1"/>
                </a:solidFill>
              </a:rPr>
              <a:t>data validation code to each function to ensure the data entered is of the appropriate size and </a:t>
            </a:r>
            <a:r>
              <a:rPr lang="en-GB" sz="2400" dirty="0" smtClean="0">
                <a:solidFill>
                  <a:schemeClr val="tx1"/>
                </a:solidFill>
              </a:rPr>
              <a:t>type</a:t>
            </a:r>
            <a:r>
              <a:rPr lang="en-US" sz="2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00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tx1"/>
                </a:solidFill>
              </a:rPr>
              <a:t>Extend </a:t>
            </a:r>
            <a:r>
              <a:rPr lang="en-GB" sz="3600" dirty="0">
                <a:solidFill>
                  <a:schemeClr val="tx1"/>
                </a:solidFill>
              </a:rPr>
              <a:t>this class to include an update method to check how long this particle has been active </a:t>
            </a:r>
            <a:r>
              <a:rPr lang="en-GB" sz="3600" dirty="0" smtClean="0">
                <a:solidFill>
                  <a:schemeClr val="tx1"/>
                </a:solidFill>
              </a:rPr>
              <a:t>for.</a:t>
            </a:r>
            <a:endParaRPr lang="en-GB" sz="3600" dirty="0" smtClean="0">
              <a:solidFill>
                <a:schemeClr val="tx1"/>
              </a:solidFill>
            </a:endParaRPr>
          </a:p>
          <a:p>
            <a:pPr lvl="1" algn="l"/>
            <a:endParaRPr lang="en-GB" sz="36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tx1"/>
                </a:solidFill>
              </a:rPr>
              <a:t>Set </a:t>
            </a:r>
            <a:r>
              <a:rPr lang="en-GB" sz="3600" dirty="0">
                <a:solidFill>
                  <a:schemeClr val="tx1"/>
                </a:solidFill>
              </a:rPr>
              <a:t>the </a:t>
            </a:r>
            <a:r>
              <a:rPr lang="en-GB" sz="3600" i="1" dirty="0">
                <a:solidFill>
                  <a:schemeClr val="tx1"/>
                </a:solidFill>
              </a:rPr>
              <a:t>Active</a:t>
            </a:r>
            <a:r>
              <a:rPr lang="en-GB" sz="3600" dirty="0">
                <a:solidFill>
                  <a:schemeClr val="tx1"/>
                </a:solidFill>
              </a:rPr>
              <a:t> flag to </a:t>
            </a:r>
            <a:r>
              <a:rPr lang="en-GB" sz="3600" dirty="0">
                <a:solidFill>
                  <a:srgbClr val="0070C0"/>
                </a:solidFill>
              </a:rPr>
              <a:t>false</a:t>
            </a:r>
            <a:r>
              <a:rPr lang="en-GB" sz="3600" dirty="0">
                <a:solidFill>
                  <a:schemeClr val="tx1"/>
                </a:solidFill>
              </a:rPr>
              <a:t> as soon as the particle reaches the end of its </a:t>
            </a:r>
            <a:r>
              <a:rPr lang="en-GB" sz="3600" dirty="0" smtClean="0">
                <a:solidFill>
                  <a:schemeClr val="tx1"/>
                </a:solidFill>
              </a:rPr>
              <a:t>life using the library function:</a:t>
            </a:r>
            <a:endParaRPr lang="en-GB" sz="36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GB" sz="3600" dirty="0" smtClean="0">
                <a:solidFill>
                  <a:schemeClr val="tx1"/>
                </a:solidFill>
              </a:rPr>
              <a:t>		</a:t>
            </a:r>
            <a:r>
              <a:rPr lang="en-GB" sz="3600" i="1" dirty="0" err="1" smtClean="0">
                <a:solidFill>
                  <a:schemeClr val="tx1"/>
                </a:solidFill>
              </a:rPr>
              <a:t>GetTickCount</a:t>
            </a:r>
            <a:r>
              <a:rPr lang="en-GB" sz="3600" i="1" dirty="0" smtClean="0">
                <a:solidFill>
                  <a:schemeClr val="tx1"/>
                </a:solidFill>
              </a:rPr>
              <a:t>();</a:t>
            </a:r>
          </a:p>
          <a:p>
            <a:pPr algn="l"/>
            <a:endParaRPr lang="en-GB" sz="3600" i="1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tx1"/>
                </a:solidFill>
              </a:rPr>
              <a:t>Add a game loop </a:t>
            </a:r>
            <a:r>
              <a:rPr lang="en-GB" sz="3600" dirty="0">
                <a:solidFill>
                  <a:schemeClr val="tx1"/>
                </a:solidFill>
              </a:rPr>
              <a:t>(while loop) </a:t>
            </a:r>
            <a:r>
              <a:rPr lang="en-GB" sz="3600" dirty="0" smtClean="0">
                <a:solidFill>
                  <a:schemeClr val="tx1"/>
                </a:solidFill>
              </a:rPr>
              <a:t>to your program to test your code is working</a:t>
            </a:r>
            <a:endParaRPr lang="en-GB" sz="3600" i="1" dirty="0">
              <a:solidFill>
                <a:schemeClr val="tx1"/>
              </a:solidFill>
            </a:endParaRPr>
          </a:p>
          <a:p>
            <a:pPr algn="l"/>
            <a:r>
              <a:rPr lang="en-US" sz="3600" i="1" dirty="0" smtClean="0">
                <a:solidFill>
                  <a:schemeClr val="tx1"/>
                </a:solidFill>
              </a:rPr>
              <a:t>	</a:t>
            </a: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2719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Dynamically </a:t>
            </a:r>
            <a:r>
              <a:rPr lang="en-GB" sz="2800" dirty="0" smtClean="0">
                <a:solidFill>
                  <a:schemeClr val="tx1"/>
                </a:solidFill>
              </a:rPr>
              <a:t>allocate the memory required to create multiple particle objects.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Set each particle life to a random number between 100 - 1000 ticks and set the </a:t>
            </a:r>
            <a:r>
              <a:rPr lang="en-GB" sz="2400" i="1" dirty="0" err="1" smtClean="0">
                <a:solidFill>
                  <a:schemeClr val="tx1"/>
                </a:solidFill>
              </a:rPr>
              <a:t>ActiveFlag</a:t>
            </a:r>
            <a:r>
              <a:rPr lang="en-GB" sz="2400" dirty="0" smtClean="0">
                <a:solidFill>
                  <a:schemeClr val="tx1"/>
                </a:solidFill>
              </a:rPr>
              <a:t> to </a:t>
            </a:r>
            <a:r>
              <a:rPr lang="en-GB" sz="2400" dirty="0" smtClean="0">
                <a:solidFill>
                  <a:srgbClr val="0070C0"/>
                </a:solidFill>
              </a:rPr>
              <a:t>true</a:t>
            </a:r>
            <a:r>
              <a:rPr lang="en-GB" sz="2400" dirty="0" smtClean="0">
                <a:solidFill>
                  <a:schemeClr val="tx1"/>
                </a:solidFill>
              </a:rPr>
              <a:t>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Add a call to the update functions for each particle within the game loop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Once </a:t>
            </a:r>
            <a:r>
              <a:rPr lang="en-GB" sz="2400" u="sng" dirty="0" smtClean="0">
                <a:solidFill>
                  <a:schemeClr val="tx1"/>
                </a:solidFill>
              </a:rPr>
              <a:t>all</a:t>
            </a:r>
            <a:r>
              <a:rPr lang="en-GB" sz="2400" dirty="0" smtClean="0">
                <a:solidFill>
                  <a:schemeClr val="tx1"/>
                </a:solidFill>
              </a:rPr>
              <a:t> particle </a:t>
            </a:r>
            <a:r>
              <a:rPr lang="en-GB" sz="2400" i="1" dirty="0" err="1" smtClean="0">
                <a:solidFill>
                  <a:schemeClr val="tx1"/>
                </a:solidFill>
              </a:rPr>
              <a:t>ActiveFlag</a:t>
            </a:r>
            <a:r>
              <a:rPr lang="en-GB" sz="2400" dirty="0" err="1" smtClean="0">
                <a:solidFill>
                  <a:schemeClr val="tx1"/>
                </a:solidFill>
              </a:rPr>
              <a:t>s</a:t>
            </a:r>
            <a:r>
              <a:rPr lang="en-GB" sz="2400" dirty="0" smtClean="0">
                <a:solidFill>
                  <a:schemeClr val="tx1"/>
                </a:solidFill>
              </a:rPr>
              <a:t> have been set to </a:t>
            </a:r>
            <a:r>
              <a:rPr lang="en-GB" sz="2400" dirty="0" smtClean="0">
                <a:solidFill>
                  <a:srgbClr val="0070C0"/>
                </a:solidFill>
              </a:rPr>
              <a:t>false</a:t>
            </a:r>
            <a:r>
              <a:rPr lang="en-GB" sz="2400" dirty="0" smtClean="0">
                <a:solidFill>
                  <a:schemeClr val="tx1"/>
                </a:solidFill>
              </a:rPr>
              <a:t>, de-allocate all the memory used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i="1" dirty="0">
              <a:solidFill>
                <a:schemeClr val="tx1"/>
              </a:solidFill>
            </a:endParaRPr>
          </a:p>
          <a:p>
            <a:pPr algn="l"/>
            <a:r>
              <a:rPr lang="en-US" sz="2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90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901</Words>
  <Application>Microsoft Office PowerPoint</Application>
  <PresentationFormat>On-screen Show (4:3)</PresentationFormat>
  <Paragraphs>100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Office Theme</vt:lpstr>
      <vt:lpstr>Object Oriented Programming</vt:lpstr>
      <vt:lpstr>Contents:</vt:lpstr>
      <vt:lpstr>Controlling Access</vt:lpstr>
      <vt:lpstr>Private Access</vt:lpstr>
      <vt:lpstr>Public Access</vt:lpstr>
      <vt:lpstr>Protected Access</vt:lpstr>
      <vt:lpstr>Protected Access</vt:lpstr>
      <vt:lpstr>Default Access</vt:lpstr>
      <vt:lpstr>Data Encapsulation</vt:lpstr>
      <vt:lpstr>Data Abstraction</vt:lpstr>
      <vt:lpstr>Example: Utility Functions</vt:lpstr>
      <vt:lpstr>Constructors</vt:lpstr>
      <vt:lpstr>Destructors</vt:lpstr>
      <vt:lpstr>Destructors</vt:lpstr>
      <vt:lpstr>Destructors</vt:lpstr>
      <vt:lpstr>Data Member Functions</vt:lpstr>
      <vt:lpstr>Data Member Functions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24</cp:revision>
  <dcterms:created xsi:type="dcterms:W3CDTF">2006-08-16T00:00:00Z</dcterms:created>
  <dcterms:modified xsi:type="dcterms:W3CDTF">2020-02-23T19:32:05Z</dcterms:modified>
</cp:coreProperties>
</file>