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63" r:id="rId4"/>
    <p:sldId id="264" r:id="rId5"/>
    <p:sldId id="266" r:id="rId6"/>
    <p:sldId id="267" r:id="rId7"/>
    <p:sldId id="257" r:id="rId8"/>
    <p:sldId id="258" r:id="rId9"/>
    <p:sldId id="268" r:id="rId10"/>
    <p:sldId id="259" r:id="rId11"/>
    <p:sldId id="260" r:id="rId12"/>
    <p:sldId id="26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7820745-E40A-BAB8-A637-583A0A8955F3}" v="7" dt="2020-04-20T16:11:31.076"/>
    <p1510:client id="{2EDB5303-D3AD-6877-3CBB-78DD533744F3}" v="302" dt="2020-04-20T15:05:42.233"/>
    <p1510:client id="{5449E550-094E-B432-D114-BBFA921FBB5E}" v="3401" dt="2020-04-11T15:11:31.104"/>
    <p1510:client id="{5E54528A-AAFF-2394-A964-525AE77B813A}" v="41" dt="2020-03-24T12:13:56.445"/>
    <p1510:client id="{76FA8C80-5C6D-0030-2572-50A5A9232A23}" v="66" dt="2020-04-20T11:12:41.380"/>
    <p1510:client id="{A5BC5797-FDC6-5F81-D794-05DCA5EAA906}" v="1316" dt="2020-04-20T13:18:55.57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tellysbil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Undertittel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nb-NO"/>
              <a:t>Klikk for å redigere undertittelstil i malen</a:t>
            </a:r>
            <a:endParaRPr lang="en-US"/>
          </a:p>
        </p:txBody>
      </p:sp>
      <p:sp>
        <p:nvSpPr>
          <p:cNvPr id="4" name="Plassholder for dato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43BDC-0553-40FA-A4DB-EDAAA606CFF6}" type="datetimeFigureOut">
              <a:rPr lang="en-US" smtClean="0"/>
              <a:t>5/6/2020</a:t>
            </a:fld>
            <a:endParaRPr lang="en-US"/>
          </a:p>
        </p:txBody>
      </p:sp>
      <p:sp>
        <p:nvSpPr>
          <p:cNvPr id="5" name="Plassholder for bunn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D569-83DD-4E5B-AF97-63825DE456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54263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tel og innhol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innhold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4" name="Plassholder for dato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43BDC-0553-40FA-A4DB-EDAAA606CFF6}" type="datetimeFigureOut">
              <a:rPr lang="en-US" smtClean="0"/>
              <a:t>5/6/2020</a:t>
            </a:fld>
            <a:endParaRPr lang="en-US"/>
          </a:p>
        </p:txBody>
      </p:sp>
      <p:sp>
        <p:nvSpPr>
          <p:cNvPr id="5" name="Plassholder for bunn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D569-83DD-4E5B-AF97-63825DE456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41273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Deloversk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tekst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4" name="Plassholder for dato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43BDC-0553-40FA-A4DB-EDAAA606CFF6}" type="datetimeFigureOut">
              <a:rPr lang="en-US" smtClean="0"/>
              <a:t>5/6/2020</a:t>
            </a:fld>
            <a:endParaRPr lang="en-US"/>
          </a:p>
        </p:txBody>
      </p:sp>
      <p:sp>
        <p:nvSpPr>
          <p:cNvPr id="5" name="Plassholder for bunn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D569-83DD-4E5B-AF97-63825DE456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708135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o innholdsdel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innhold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4" name="Plassholder for innhold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5" name="Plassholder for dato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43BDC-0553-40FA-A4DB-EDAAA606CFF6}" type="datetimeFigureOut">
              <a:rPr lang="en-US" smtClean="0"/>
              <a:t>5/6/2020</a:t>
            </a:fld>
            <a:endParaRPr lang="en-US"/>
          </a:p>
        </p:txBody>
      </p:sp>
      <p:sp>
        <p:nvSpPr>
          <p:cNvPr id="6" name="Plassholder for bunn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D569-83DD-4E5B-AF97-63825DE456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48217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Sammenlign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tekst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4" name="Plassholder for innhold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5" name="Plassholder for tekst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6" name="Plassholder for innhold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7" name="Plassholder for dato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43BDC-0553-40FA-A4DB-EDAAA606CFF6}" type="datetimeFigureOut">
              <a:rPr lang="en-US" smtClean="0"/>
              <a:t>5/6/2020</a:t>
            </a:fld>
            <a:endParaRPr lang="en-US"/>
          </a:p>
        </p:txBody>
      </p:sp>
      <p:sp>
        <p:nvSpPr>
          <p:cNvPr id="8" name="Plassholder for bunntekst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Plassholder for lysbildenumm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D569-83DD-4E5B-AF97-63825DE456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3207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Bare tit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dato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43BDC-0553-40FA-A4DB-EDAAA606CFF6}" type="datetimeFigureOut">
              <a:rPr lang="en-US" smtClean="0"/>
              <a:t>5/6/2020</a:t>
            </a:fld>
            <a:endParaRPr lang="en-US"/>
          </a:p>
        </p:txBody>
      </p:sp>
      <p:sp>
        <p:nvSpPr>
          <p:cNvPr id="4" name="Plassholder for bunntekst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Plassholder for lysbildenumm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D569-83DD-4E5B-AF97-63825DE456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7560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Tom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dato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43BDC-0553-40FA-A4DB-EDAAA606CFF6}" type="datetimeFigureOut">
              <a:rPr lang="en-US" smtClean="0"/>
              <a:t>5/6/2020</a:t>
            </a:fld>
            <a:endParaRPr lang="en-US"/>
          </a:p>
        </p:txBody>
      </p:sp>
      <p:sp>
        <p:nvSpPr>
          <p:cNvPr id="3" name="Plassholder for bunntekst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Plassholder for lysbildenumm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D569-83DD-4E5B-AF97-63825DE456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686353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nhold med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innhold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4" name="Plassholder for teks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5" name="Plassholder for dato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43BDC-0553-40FA-A4DB-EDAAA606CFF6}" type="datetimeFigureOut">
              <a:rPr lang="en-US" smtClean="0"/>
              <a:t>5/6/2020</a:t>
            </a:fld>
            <a:endParaRPr lang="en-US"/>
          </a:p>
        </p:txBody>
      </p:sp>
      <p:sp>
        <p:nvSpPr>
          <p:cNvPr id="6" name="Plassholder for bunn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D569-83DD-4E5B-AF97-63825DE456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52846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Bilde med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bilde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Plassholder for tekst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nb-NO"/>
              <a:t>Klikk for å redigere tekststiler i malen</a:t>
            </a:r>
          </a:p>
        </p:txBody>
      </p:sp>
      <p:sp>
        <p:nvSpPr>
          <p:cNvPr id="5" name="Plassholder for dato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43BDC-0553-40FA-A4DB-EDAAA606CFF6}" type="datetimeFigureOut">
              <a:rPr lang="en-US" smtClean="0"/>
              <a:t>5/6/2020</a:t>
            </a:fld>
            <a:endParaRPr lang="en-US"/>
          </a:p>
        </p:txBody>
      </p:sp>
      <p:sp>
        <p:nvSpPr>
          <p:cNvPr id="6" name="Plassholder for bunntekst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Plassholder for lysbildenumm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D569-83DD-4E5B-AF97-63825DE456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0151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Loddrett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loddrett teks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4" name="Plassholder for dato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43BDC-0553-40FA-A4DB-EDAAA606CFF6}" type="datetimeFigureOut">
              <a:rPr lang="en-US" smtClean="0"/>
              <a:t>5/6/2020</a:t>
            </a:fld>
            <a:endParaRPr lang="en-US"/>
          </a:p>
        </p:txBody>
      </p:sp>
      <p:sp>
        <p:nvSpPr>
          <p:cNvPr id="5" name="Plassholder for bunn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D569-83DD-4E5B-AF97-63825DE456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098058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Loddrett tittel og teks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Loddrett tittel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loddrett tekst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4" name="Plassholder for dato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543BDC-0553-40FA-A4DB-EDAAA606CFF6}" type="datetimeFigureOut">
              <a:rPr lang="en-US" smtClean="0"/>
              <a:t>5/6/2020</a:t>
            </a:fld>
            <a:endParaRPr lang="en-US"/>
          </a:p>
        </p:txBody>
      </p:sp>
      <p:sp>
        <p:nvSpPr>
          <p:cNvPr id="5" name="Plassholder for bunntekst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9AD569-83DD-4E5B-AF97-63825DE456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733391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lassholder for tittel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nb-NO"/>
              <a:t>Klikk for å redigere tittelstil</a:t>
            </a:r>
            <a:endParaRPr lang="en-US"/>
          </a:p>
        </p:txBody>
      </p:sp>
      <p:sp>
        <p:nvSpPr>
          <p:cNvPr id="3" name="Plassholder for tekst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nb-NO"/>
              <a:t>Klikk for å redigere tekststiler i malen</a:t>
            </a:r>
          </a:p>
          <a:p>
            <a:pPr lvl="1"/>
            <a:r>
              <a:rPr lang="nb-NO"/>
              <a:t>Andre nivå</a:t>
            </a:r>
          </a:p>
          <a:p>
            <a:pPr lvl="2"/>
            <a:r>
              <a:rPr lang="nb-NO"/>
              <a:t>Tredje nivå</a:t>
            </a:r>
          </a:p>
          <a:p>
            <a:pPr lvl="3"/>
            <a:r>
              <a:rPr lang="nb-NO"/>
              <a:t>Fjerde nivå</a:t>
            </a:r>
          </a:p>
          <a:p>
            <a:pPr lvl="4"/>
            <a:r>
              <a:rPr lang="nb-NO"/>
              <a:t>Femte nivå</a:t>
            </a:r>
            <a:endParaRPr lang="en-US"/>
          </a:p>
        </p:txBody>
      </p:sp>
      <p:sp>
        <p:nvSpPr>
          <p:cNvPr id="4" name="Plassholder for dato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43BDC-0553-40FA-A4DB-EDAAA606CFF6}" type="datetimeFigureOut">
              <a:rPr lang="en-US" smtClean="0"/>
              <a:t>5/6/2020</a:t>
            </a:fld>
            <a:endParaRPr lang="en-US"/>
          </a:p>
        </p:txBody>
      </p:sp>
      <p:sp>
        <p:nvSpPr>
          <p:cNvPr id="5" name="Plassholder for bunntekst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Plassholder for lysbildenumm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9AD569-83DD-4E5B-AF97-63825DE4563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93195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ericrandall.me/koozarch-hyperreality-essay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5" Type="http://schemas.openxmlformats.org/officeDocument/2006/relationships/hyperlink" Target="http://wright-up.blogspot.com/2013/04/jack-quinan-fellow-of-society-of.html" TargetMode="External"/><Relationship Id="rId4" Type="http://schemas.openxmlformats.org/officeDocument/2006/relationships/hyperlink" Target="https://www.researchgate.net/profile/David_Fixler2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www.chateau-pierrefonds.fr/en/" TargetMode="Externa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>
                <a:cs typeface="Calibri Light"/>
              </a:rPr>
              <a:t>Authenticity in Architecture</a:t>
            </a:r>
            <a:endParaRPr lang="en-US"/>
          </a:p>
        </p:txBody>
      </p:sp>
      <p:sp>
        <p:nvSpPr>
          <p:cNvPr id="3" name="Undertittel 2"/>
          <p:cNvSpPr>
            <a:spLocks noGrp="1"/>
          </p:cNvSpPr>
          <p:nvPr>
            <p:ph type="subTitle"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>
                <a:cs typeface="Calibri"/>
              </a:rPr>
              <a:t>Chris Lewis, Ida k </a:t>
            </a:r>
            <a:r>
              <a:rPr lang="en-US" err="1">
                <a:cs typeface="Calibri"/>
              </a:rPr>
              <a:t>Thorjussen</a:t>
            </a:r>
            <a:r>
              <a:rPr lang="en-US">
                <a:cs typeface="Calibri"/>
              </a:rPr>
              <a:t>, Ionut Marius Rosu and Zeke Hann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31249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60171157-3F59-46B5-B181-E78EA9C42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33823" y="365125"/>
            <a:ext cx="2501301" cy="1339940"/>
          </a:xfrm>
        </p:spPr>
        <p:txBody>
          <a:bodyPr>
            <a:normAutofit/>
          </a:bodyPr>
          <a:lstStyle/>
          <a:p>
            <a:r>
              <a:rPr lang="nb-NO" sz="3600" err="1">
                <a:cs typeface="Calibri Light"/>
              </a:rPr>
              <a:t>Authenticity</a:t>
            </a:r>
            <a:endParaRPr lang="nb-NO" sz="3600" err="1"/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F6452815-01B0-49BE-8472-C2BEB9D08E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942975" y="2590860"/>
            <a:ext cx="4972050" cy="15822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nb-NO" sz="1800" err="1">
                <a:cs typeface="Calibri"/>
              </a:rPr>
              <a:t>Authenticity</a:t>
            </a:r>
            <a:r>
              <a:rPr lang="nb-NO" sz="1800">
                <a:cs typeface="Calibri"/>
              </a:rPr>
              <a:t> </a:t>
            </a:r>
            <a:r>
              <a:rPr lang="nb-NO" sz="1800" err="1">
                <a:cs typeface="Calibri"/>
              </a:rPr>
              <a:t>refers</a:t>
            </a:r>
            <a:r>
              <a:rPr lang="nb-NO" sz="1800">
                <a:cs typeface="Calibri"/>
              </a:rPr>
              <a:t> to </a:t>
            </a:r>
            <a:r>
              <a:rPr lang="nb-NO" sz="1800" err="1">
                <a:cs typeface="Calibri"/>
              </a:rPr>
              <a:t>the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proven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fact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that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something</a:t>
            </a:r>
            <a:r>
              <a:rPr lang="nb-NO" sz="1800">
                <a:cs typeface="Calibri"/>
              </a:rPr>
              <a:t> is </a:t>
            </a:r>
            <a:r>
              <a:rPr lang="nb-NO" sz="1800" err="1">
                <a:cs typeface="Calibri"/>
              </a:rPr>
              <a:t>legitimate</a:t>
            </a:r>
            <a:r>
              <a:rPr lang="nb-NO" sz="1800">
                <a:cs typeface="Calibri"/>
              </a:rPr>
              <a:t> or real. </a:t>
            </a:r>
          </a:p>
          <a:p>
            <a:r>
              <a:rPr lang="nb-NO" sz="1800">
                <a:cs typeface="Calibri"/>
              </a:rPr>
              <a:t>All </a:t>
            </a:r>
            <a:r>
              <a:rPr lang="nb-NO" sz="1800" err="1">
                <a:cs typeface="Calibri"/>
              </a:rPr>
              <a:t>the</a:t>
            </a:r>
            <a:r>
              <a:rPr lang="nb-NO" sz="1800">
                <a:cs typeface="Calibri"/>
              </a:rPr>
              <a:t> elements </a:t>
            </a:r>
            <a:r>
              <a:rPr lang="nb-NO" sz="1800" err="1">
                <a:cs typeface="Calibri"/>
              </a:rPr>
              <a:t>of</a:t>
            </a:r>
            <a:r>
              <a:rPr lang="nb-NO" sz="1800">
                <a:cs typeface="Calibri"/>
              </a:rPr>
              <a:t> a design </a:t>
            </a:r>
            <a:r>
              <a:rPr lang="nb-NO" sz="1800" err="1">
                <a:cs typeface="Calibri"/>
              </a:rPr>
              <a:t>coordinate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perfectly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together</a:t>
            </a:r>
            <a:r>
              <a:rPr lang="nb-NO" sz="1800">
                <a:cs typeface="Calibri"/>
              </a:rPr>
              <a:t>.</a:t>
            </a:r>
          </a:p>
          <a:p>
            <a:r>
              <a:rPr lang="nb-NO" sz="1800">
                <a:cs typeface="Calibri"/>
              </a:rPr>
              <a:t>Different opinions </a:t>
            </a:r>
            <a:r>
              <a:rPr lang="nb-NO" sz="1800" err="1">
                <a:cs typeface="Calibri"/>
              </a:rPr>
              <a:t>on</a:t>
            </a:r>
            <a:r>
              <a:rPr lang="nb-NO" sz="1800">
                <a:cs typeface="Calibri"/>
              </a:rPr>
              <a:t> </a:t>
            </a:r>
            <a:r>
              <a:rPr lang="nb-NO" sz="1800" err="1">
                <a:cs typeface="Calibri"/>
              </a:rPr>
              <a:t>authenticity</a:t>
            </a:r>
            <a:r>
              <a:rPr lang="nb-NO" sz="1800">
                <a:cs typeface="Calibri"/>
              </a:rPr>
              <a:t> in a </a:t>
            </a:r>
            <a:r>
              <a:rPr lang="nb-NO" sz="1800" err="1">
                <a:cs typeface="Calibri"/>
              </a:rPr>
              <a:t>building</a:t>
            </a:r>
            <a:endParaRPr lang="nb-NO" sz="1800">
              <a:cs typeface="Calibri"/>
            </a:endParaRPr>
          </a:p>
        </p:txBody>
      </p:sp>
      <p:pic>
        <p:nvPicPr>
          <p:cNvPr id="5" name="Bilde 5" descr="Et bilde som inneholder bygning, utendørs, klokke, hus&#10;&#10;Beskrivelse som er generert med svært høy visshet">
            <a:extLst>
              <a:ext uri="{FF2B5EF4-FFF2-40B4-BE49-F238E27FC236}">
                <a16:creationId xmlns:a16="http://schemas.microsoft.com/office/drawing/2014/main" id="{393A6E1D-AE55-4978-BE85-FF101938CCD5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353144" y="1710606"/>
            <a:ext cx="3481070" cy="4351338"/>
          </a:xfrm>
        </p:spPr>
      </p:pic>
      <p:sp>
        <p:nvSpPr>
          <p:cNvPr id="7" name="TekstSylinder 6">
            <a:extLst>
              <a:ext uri="{FF2B5EF4-FFF2-40B4-BE49-F238E27FC236}">
                <a16:creationId xmlns:a16="http://schemas.microsoft.com/office/drawing/2014/main" id="{E643C58B-7076-40B6-B7A1-44EE0072E86E}"/>
              </a:ext>
            </a:extLst>
          </p:cNvPr>
          <p:cNvSpPr txBox="1"/>
          <p:nvPr/>
        </p:nvSpPr>
        <p:spPr>
          <a:xfrm>
            <a:off x="8067675" y="6057900"/>
            <a:ext cx="299085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nb-NO" sz="900">
                <a:ea typeface="+mn-lt"/>
                <a:cs typeface="+mn-lt"/>
                <a:hlinkClick r:id="rId3"/>
              </a:rPr>
              <a:t>https://www.ericrandall.me/koozarch-hyperreality-essay</a:t>
            </a:r>
            <a:endParaRPr lang="nb-NO" sz="900"/>
          </a:p>
        </p:txBody>
      </p:sp>
    </p:spTree>
    <p:extLst>
      <p:ext uri="{BB962C8B-B14F-4D97-AF65-F5344CB8AC3E}">
        <p14:creationId xmlns:p14="http://schemas.microsoft.com/office/powerpoint/2010/main" val="320147349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A8410B81-13BB-47A9-916A-644AE0569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75240" y="389027"/>
            <a:ext cx="5657850" cy="1344613"/>
          </a:xfrm>
        </p:spPr>
        <p:txBody>
          <a:bodyPr/>
          <a:lstStyle/>
          <a:p>
            <a:r>
              <a:rPr lang="nb-NO" sz="3600">
                <a:cs typeface="Calibri Light"/>
              </a:rPr>
              <a:t>Jack </a:t>
            </a:r>
            <a:r>
              <a:rPr lang="nb-NO" sz="3600" err="1">
                <a:cs typeface="Calibri Light"/>
              </a:rPr>
              <a:t>Quinan</a:t>
            </a:r>
            <a:r>
              <a:rPr lang="nb-NO" sz="3600">
                <a:cs typeface="Calibri Light"/>
              </a:rPr>
              <a:t> and David </a:t>
            </a:r>
            <a:r>
              <a:rPr lang="nb-NO" sz="3600" err="1">
                <a:cs typeface="Calibri Light"/>
              </a:rPr>
              <a:t>Fixler</a:t>
            </a:r>
            <a:endParaRPr lang="nb-NO" sz="3600" err="1"/>
          </a:p>
        </p:txBody>
      </p:sp>
      <p:sp>
        <p:nvSpPr>
          <p:cNvPr id="3" name="Plassholder for innhold 2">
            <a:extLst>
              <a:ext uri="{FF2B5EF4-FFF2-40B4-BE49-F238E27FC236}">
                <a16:creationId xmlns:a16="http://schemas.microsoft.com/office/drawing/2014/main" id="{4225610B-77D2-403B-9313-25E2E788B5A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99431" y="2420669"/>
            <a:ext cx="4352925" cy="228782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nb-NO" sz="2400">
              <a:cs typeface="Calibri"/>
            </a:endParaRPr>
          </a:p>
          <a:p>
            <a:r>
              <a:rPr lang="nb-NO" sz="1800" err="1">
                <a:cs typeface="Calibri"/>
              </a:rPr>
              <a:t>Respecting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the</a:t>
            </a:r>
            <a:r>
              <a:rPr lang="nb-NO" sz="1800">
                <a:cs typeface="Calibri"/>
              </a:rPr>
              <a:t> original </a:t>
            </a:r>
            <a:r>
              <a:rPr lang="nb-NO" sz="1800" err="1">
                <a:cs typeface="Calibri"/>
              </a:rPr>
              <a:t>building</a:t>
            </a:r>
            <a:endParaRPr lang="nb-NO" sz="1800">
              <a:cs typeface="Calibri"/>
            </a:endParaRPr>
          </a:p>
          <a:p>
            <a:r>
              <a:rPr lang="nb-NO" sz="1800">
                <a:cs typeface="Calibri"/>
              </a:rPr>
              <a:t>"</a:t>
            </a:r>
            <a:r>
              <a:rPr lang="nb-NO" sz="1800" err="1">
                <a:cs typeface="Calibri"/>
              </a:rPr>
              <a:t>Architect's</a:t>
            </a:r>
            <a:r>
              <a:rPr lang="nb-NO" sz="1800">
                <a:cs typeface="Calibri"/>
              </a:rPr>
              <a:t> original </a:t>
            </a:r>
            <a:r>
              <a:rPr lang="nb-NO" sz="1800" err="1">
                <a:cs typeface="Calibri"/>
              </a:rPr>
              <a:t>vision</a:t>
            </a:r>
            <a:r>
              <a:rPr lang="nb-NO" sz="1800">
                <a:cs typeface="Calibri"/>
              </a:rPr>
              <a:t>" -JQ</a:t>
            </a:r>
          </a:p>
          <a:p>
            <a:r>
              <a:rPr lang="nb-NO" sz="1800">
                <a:cs typeface="Calibri"/>
              </a:rPr>
              <a:t>"Original </a:t>
            </a:r>
            <a:r>
              <a:rPr lang="nb-NO" sz="1800" err="1">
                <a:cs typeface="Calibri"/>
              </a:rPr>
              <a:t>mateteriality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of</a:t>
            </a:r>
            <a:r>
              <a:rPr lang="nb-NO" sz="1800">
                <a:cs typeface="Calibri"/>
              </a:rPr>
              <a:t> a </a:t>
            </a:r>
            <a:r>
              <a:rPr lang="nb-NO" sz="1800" err="1">
                <a:cs typeface="Calibri"/>
              </a:rPr>
              <a:t>structure</a:t>
            </a:r>
            <a:r>
              <a:rPr lang="nb-NO" sz="1800">
                <a:cs typeface="Calibri"/>
              </a:rPr>
              <a:t>" - DF</a:t>
            </a:r>
          </a:p>
          <a:p>
            <a:r>
              <a:rPr lang="nb-NO" sz="1800" err="1">
                <a:cs typeface="Calibri"/>
              </a:rPr>
              <a:t>Simmilar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meaning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of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authenticity</a:t>
            </a:r>
            <a:r>
              <a:rPr lang="nb-NO" sz="1800">
                <a:cs typeface="Calibri"/>
              </a:rPr>
              <a:t>, </a:t>
            </a:r>
            <a:r>
              <a:rPr lang="nb-NO" sz="1800" err="1">
                <a:cs typeface="Calibri"/>
              </a:rPr>
              <a:t>but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yet</a:t>
            </a:r>
            <a:r>
              <a:rPr lang="nb-NO" sz="1800">
                <a:cs typeface="Calibri"/>
              </a:rPr>
              <a:t> a </a:t>
            </a:r>
            <a:r>
              <a:rPr lang="nb-NO" sz="1800" err="1">
                <a:cs typeface="Calibri"/>
              </a:rPr>
              <a:t>little</a:t>
            </a:r>
            <a:r>
              <a:rPr lang="nb-NO" sz="1800">
                <a:cs typeface="Calibri"/>
              </a:rPr>
              <a:t> different. </a:t>
            </a:r>
          </a:p>
          <a:p>
            <a:endParaRPr lang="nb-NO">
              <a:cs typeface="Calibri"/>
            </a:endParaRPr>
          </a:p>
        </p:txBody>
      </p:sp>
      <p:pic>
        <p:nvPicPr>
          <p:cNvPr id="9" name="Bilde 9" descr="Et bilde som inneholder mann, person, innendørs, dress&#10;&#10;Beskrivelse som er generert med svært høy visshet">
            <a:extLst>
              <a:ext uri="{FF2B5EF4-FFF2-40B4-BE49-F238E27FC236}">
                <a16:creationId xmlns:a16="http://schemas.microsoft.com/office/drawing/2014/main" id="{76AF55FE-8745-4446-8D9E-B48E37E9DB9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97615" y="2033677"/>
            <a:ext cx="1887028" cy="1915783"/>
          </a:xfrm>
          <a:prstGeom prst="rect">
            <a:avLst/>
          </a:prstGeom>
        </p:spPr>
      </p:pic>
      <p:pic>
        <p:nvPicPr>
          <p:cNvPr id="11" name="Bilde 11" descr="Et bilde som inneholder person, mann, slips, briller&#10;&#10;Beskrivelse som er generert med svært høy visshet">
            <a:extLst>
              <a:ext uri="{FF2B5EF4-FFF2-40B4-BE49-F238E27FC236}">
                <a16:creationId xmlns:a16="http://schemas.microsoft.com/office/drawing/2014/main" id="{2911D2A6-7171-4DF2-BAEE-3B37A1BC4DE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09494" y="3739551"/>
            <a:ext cx="1823050" cy="1823050"/>
          </a:xfrm>
          <a:prstGeom prst="rect">
            <a:avLst/>
          </a:prstGeom>
        </p:spPr>
      </p:pic>
      <p:sp>
        <p:nvSpPr>
          <p:cNvPr id="13" name="TekstSylinder 12">
            <a:extLst>
              <a:ext uri="{FF2B5EF4-FFF2-40B4-BE49-F238E27FC236}">
                <a16:creationId xmlns:a16="http://schemas.microsoft.com/office/drawing/2014/main" id="{0406340B-8F4A-4028-91BD-89316EB18B6B}"/>
              </a:ext>
            </a:extLst>
          </p:cNvPr>
          <p:cNvSpPr txBox="1"/>
          <p:nvPr/>
        </p:nvSpPr>
        <p:spPr>
          <a:xfrm>
            <a:off x="9239609" y="6358926"/>
            <a:ext cx="289021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>
                <a:hlinkClick r:id="rId4"/>
              </a:rPr>
              <a:t>https://www.researchgate.net/profile/David_Fixler2</a:t>
            </a:r>
            <a:endParaRPr lang="en-US" sz="900"/>
          </a:p>
        </p:txBody>
      </p:sp>
      <p:sp>
        <p:nvSpPr>
          <p:cNvPr id="14" name="TekstSylinder 13">
            <a:extLst>
              <a:ext uri="{FF2B5EF4-FFF2-40B4-BE49-F238E27FC236}">
                <a16:creationId xmlns:a16="http://schemas.microsoft.com/office/drawing/2014/main" id="{54544697-3DD2-44E2-AB33-C8E4D8269B73}"/>
              </a:ext>
            </a:extLst>
          </p:cNvPr>
          <p:cNvSpPr txBox="1"/>
          <p:nvPr/>
        </p:nvSpPr>
        <p:spPr>
          <a:xfrm>
            <a:off x="8077200" y="6504137"/>
            <a:ext cx="4262168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900">
                <a:hlinkClick r:id="rId5"/>
              </a:rPr>
              <a:t>http://wright-up.blogspot.com/2013/04/jack-quinan-fellow-of-society-of.html</a:t>
            </a:r>
            <a:endParaRPr lang="en-US" sz="900"/>
          </a:p>
        </p:txBody>
      </p:sp>
      <p:sp>
        <p:nvSpPr>
          <p:cNvPr id="15" name="TekstSylinder 14">
            <a:extLst>
              <a:ext uri="{FF2B5EF4-FFF2-40B4-BE49-F238E27FC236}">
                <a16:creationId xmlns:a16="http://schemas.microsoft.com/office/drawing/2014/main" id="{A50B79E6-B48E-4713-A870-70D5D64D4DBE}"/>
              </a:ext>
            </a:extLst>
          </p:cNvPr>
          <p:cNvSpPr txBox="1"/>
          <p:nvPr/>
        </p:nvSpPr>
        <p:spPr>
          <a:xfrm>
            <a:off x="7839075" y="3848100"/>
            <a:ext cx="14478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nb-NO" sz="1200">
                <a:cs typeface="Calibri"/>
              </a:rPr>
              <a:t>Jack </a:t>
            </a:r>
            <a:r>
              <a:rPr lang="nb-NO" sz="1200" err="1">
                <a:cs typeface="Calibri"/>
              </a:rPr>
              <a:t>Quinan</a:t>
            </a:r>
            <a:r>
              <a:rPr lang="nb-NO">
                <a:cs typeface="Calibri"/>
              </a:rPr>
              <a:t> </a:t>
            </a:r>
          </a:p>
        </p:txBody>
      </p:sp>
      <p:sp>
        <p:nvSpPr>
          <p:cNvPr id="16" name="TekstSylinder 15">
            <a:extLst>
              <a:ext uri="{FF2B5EF4-FFF2-40B4-BE49-F238E27FC236}">
                <a16:creationId xmlns:a16="http://schemas.microsoft.com/office/drawing/2014/main" id="{586F83EF-6F31-4833-8BF1-1D940C178028}"/>
              </a:ext>
            </a:extLst>
          </p:cNvPr>
          <p:cNvSpPr txBox="1"/>
          <p:nvPr/>
        </p:nvSpPr>
        <p:spPr>
          <a:xfrm>
            <a:off x="9153525" y="5514975"/>
            <a:ext cx="1304925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nb-NO" sz="1200">
                <a:cs typeface="Calibri"/>
              </a:rPr>
              <a:t>David </a:t>
            </a:r>
            <a:r>
              <a:rPr lang="nb-NO" sz="1200" err="1">
                <a:cs typeface="Calibri"/>
              </a:rPr>
              <a:t>Fixler</a:t>
            </a:r>
            <a:endParaRPr lang="nb-NO" sz="1200">
              <a:cs typeface="Calibri"/>
            </a:endParaRPr>
          </a:p>
        </p:txBody>
      </p:sp>
      <p:sp>
        <p:nvSpPr>
          <p:cNvPr id="17" name="TekstSylinder 16">
            <a:extLst>
              <a:ext uri="{FF2B5EF4-FFF2-40B4-BE49-F238E27FC236}">
                <a16:creationId xmlns:a16="http://schemas.microsoft.com/office/drawing/2014/main" id="{0783FE3E-233A-436E-9811-2198CA463E46}"/>
              </a:ext>
            </a:extLst>
          </p:cNvPr>
          <p:cNvSpPr txBox="1"/>
          <p:nvPr/>
        </p:nvSpPr>
        <p:spPr>
          <a:xfrm>
            <a:off x="4724400" y="1333500"/>
            <a:ext cx="3400425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nb-NO" sz="2000" err="1">
                <a:cs typeface="Calibri"/>
              </a:rPr>
              <a:t>Authenticity</a:t>
            </a:r>
            <a:r>
              <a:rPr lang="nb-NO" sz="2000">
                <a:cs typeface="Calibri"/>
              </a:rPr>
              <a:t> in </a:t>
            </a:r>
            <a:r>
              <a:rPr lang="nb-NO" sz="2000" err="1">
                <a:cs typeface="Calibri"/>
              </a:rPr>
              <a:t>restoration</a:t>
            </a:r>
            <a:endParaRPr lang="nb-NO" sz="20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097306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tel 1">
            <a:extLst>
              <a:ext uri="{FF2B5EF4-FFF2-40B4-BE49-F238E27FC236}">
                <a16:creationId xmlns:a16="http://schemas.microsoft.com/office/drawing/2014/main" id="{C96C9389-F41E-4617-B6DD-BDB7C3DC79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nb-NO" err="1">
                <a:cs typeface="Calibri Light"/>
              </a:rPr>
              <a:t>Viollet</a:t>
            </a:r>
            <a:r>
              <a:rPr lang="nb-NO">
                <a:cs typeface="Calibri Light"/>
              </a:rPr>
              <a:t>-</a:t>
            </a:r>
            <a:r>
              <a:rPr lang="nb-NO" err="1">
                <a:cs typeface="Calibri Light"/>
              </a:rPr>
              <a:t>Ie</a:t>
            </a:r>
            <a:r>
              <a:rPr lang="nb-NO">
                <a:cs typeface="Calibri Light"/>
              </a:rPr>
              <a:t>-Duc </a:t>
            </a:r>
            <a:r>
              <a:rPr lang="nb-NO" err="1">
                <a:cs typeface="Calibri Light"/>
              </a:rPr>
              <a:t>restoration</a:t>
            </a:r>
            <a:r>
              <a:rPr lang="nb-NO">
                <a:cs typeface="Calibri Light"/>
              </a:rPr>
              <a:t> </a:t>
            </a:r>
            <a:r>
              <a:rPr lang="nb-NO" err="1">
                <a:cs typeface="Calibri Light"/>
              </a:rPr>
              <a:t>of</a:t>
            </a:r>
            <a:r>
              <a:rPr lang="nb-NO">
                <a:cs typeface="Calibri Light"/>
              </a:rPr>
              <a:t> Pierrefonds</a:t>
            </a:r>
          </a:p>
        </p:txBody>
      </p:sp>
      <p:sp>
        <p:nvSpPr>
          <p:cNvPr id="6" name="Plassholder for innhold 5">
            <a:extLst>
              <a:ext uri="{FF2B5EF4-FFF2-40B4-BE49-F238E27FC236}">
                <a16:creationId xmlns:a16="http://schemas.microsoft.com/office/drawing/2014/main" id="{C3C086CC-803F-492D-A5DA-ECC9D24DB4F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371965"/>
            <a:ext cx="5181600" cy="2496659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nb-NO" sz="1800">
                <a:cs typeface="Calibri"/>
              </a:rPr>
              <a:t>Pierrefonds, </a:t>
            </a:r>
            <a:r>
              <a:rPr lang="nb-NO" sz="1800" err="1">
                <a:cs typeface="Calibri"/>
              </a:rPr>
              <a:t>constructed</a:t>
            </a:r>
            <a:r>
              <a:rPr lang="nb-NO" sz="1800">
                <a:cs typeface="Calibri"/>
              </a:rPr>
              <a:t> by Louis </a:t>
            </a:r>
            <a:r>
              <a:rPr lang="nb-NO" sz="1800" err="1">
                <a:cs typeface="Calibri"/>
              </a:rPr>
              <a:t>d'Orleans</a:t>
            </a:r>
            <a:r>
              <a:rPr lang="nb-NO" sz="1800">
                <a:cs typeface="Calibri"/>
              </a:rPr>
              <a:t>. </a:t>
            </a:r>
          </a:p>
          <a:p>
            <a:r>
              <a:rPr lang="nb-NO" sz="1800" err="1">
                <a:cs typeface="Calibri"/>
              </a:rPr>
              <a:t>Viollet</a:t>
            </a:r>
            <a:r>
              <a:rPr lang="nb-NO" sz="1800">
                <a:cs typeface="Calibri"/>
              </a:rPr>
              <a:t>-</a:t>
            </a:r>
            <a:r>
              <a:rPr lang="nb-NO" sz="1800" err="1">
                <a:cs typeface="Calibri"/>
              </a:rPr>
              <a:t>Ie</a:t>
            </a:r>
            <a:r>
              <a:rPr lang="nb-NO" sz="1800">
                <a:cs typeface="Calibri"/>
              </a:rPr>
              <a:t>-Duc, French </a:t>
            </a:r>
            <a:r>
              <a:rPr lang="nb-NO" sz="1800" err="1">
                <a:cs typeface="Calibri"/>
              </a:rPr>
              <a:t>Gothic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Revival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architect</a:t>
            </a:r>
            <a:r>
              <a:rPr lang="nb-NO" sz="1800">
                <a:cs typeface="Calibri"/>
              </a:rPr>
              <a:t>, (France 27.01 in 1814)</a:t>
            </a:r>
          </a:p>
          <a:p>
            <a:r>
              <a:rPr lang="nb-NO" sz="1800">
                <a:cs typeface="Calibri"/>
              </a:rPr>
              <a:t>"To </a:t>
            </a:r>
            <a:r>
              <a:rPr lang="nb-NO" sz="1800" err="1">
                <a:cs typeface="Calibri"/>
              </a:rPr>
              <a:t>restore</a:t>
            </a:r>
            <a:r>
              <a:rPr lang="nb-NO" sz="1800">
                <a:cs typeface="Calibri"/>
              </a:rPr>
              <a:t> a </a:t>
            </a:r>
            <a:r>
              <a:rPr lang="nb-NO" sz="1800" err="1">
                <a:cs typeface="Calibri"/>
              </a:rPr>
              <a:t>building</a:t>
            </a:r>
            <a:r>
              <a:rPr lang="nb-NO" sz="1800">
                <a:cs typeface="Calibri"/>
              </a:rPr>
              <a:t> is to </a:t>
            </a:r>
            <a:r>
              <a:rPr lang="nb-NO" sz="1800" err="1">
                <a:cs typeface="Calibri"/>
              </a:rPr>
              <a:t>recreate</a:t>
            </a:r>
            <a:r>
              <a:rPr lang="nb-NO" sz="1800">
                <a:cs typeface="Calibri"/>
              </a:rPr>
              <a:t> it in a </a:t>
            </a:r>
            <a:r>
              <a:rPr lang="nb-NO" sz="1800" err="1">
                <a:cs typeface="Calibri"/>
              </a:rPr>
              <a:t>complete</a:t>
            </a:r>
            <a:r>
              <a:rPr lang="nb-NO" sz="1800">
                <a:cs typeface="Calibri"/>
              </a:rPr>
              <a:t> form, a form </a:t>
            </a:r>
            <a:r>
              <a:rPr lang="nb-NO" sz="1800" err="1">
                <a:cs typeface="Calibri"/>
              </a:rPr>
              <a:t>which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might</a:t>
            </a:r>
            <a:r>
              <a:rPr lang="nb-NO" sz="1800">
                <a:cs typeface="Calibri"/>
              </a:rPr>
              <a:t> never have </a:t>
            </a:r>
            <a:r>
              <a:rPr lang="nb-NO" sz="1800" err="1">
                <a:cs typeface="Calibri"/>
              </a:rPr>
              <a:t>existed</a:t>
            </a:r>
            <a:r>
              <a:rPr lang="nb-NO" sz="1800">
                <a:cs typeface="Calibri"/>
              </a:rPr>
              <a:t>"</a:t>
            </a:r>
          </a:p>
          <a:p>
            <a:r>
              <a:rPr lang="nb-NO" sz="1800" err="1">
                <a:cs typeface="Calibri"/>
              </a:rPr>
              <a:t>Making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the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building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look</a:t>
            </a:r>
            <a:r>
              <a:rPr lang="nb-NO" sz="1800">
                <a:cs typeface="Calibri"/>
              </a:rPr>
              <a:t> </a:t>
            </a:r>
            <a:r>
              <a:rPr lang="nb-NO" sz="1800" err="1">
                <a:cs typeface="Calibri"/>
              </a:rPr>
              <a:t>modern</a:t>
            </a:r>
            <a:r>
              <a:rPr lang="nb-NO" sz="1800">
                <a:cs typeface="Calibri"/>
              </a:rPr>
              <a:t> and </a:t>
            </a:r>
            <a:r>
              <a:rPr lang="nb-NO" sz="1800" err="1">
                <a:cs typeface="Calibri"/>
              </a:rPr>
              <a:t>historical</a:t>
            </a:r>
            <a:r>
              <a:rPr lang="nb-NO" sz="1800">
                <a:cs typeface="Calibri"/>
              </a:rPr>
              <a:t> at </a:t>
            </a:r>
            <a:r>
              <a:rPr lang="nb-NO" sz="1800" err="1">
                <a:cs typeface="Calibri"/>
              </a:rPr>
              <a:t>the</a:t>
            </a:r>
            <a:r>
              <a:rPr lang="nb-NO" sz="1800">
                <a:cs typeface="Calibri"/>
              </a:rPr>
              <a:t> same time</a:t>
            </a:r>
          </a:p>
        </p:txBody>
      </p:sp>
      <p:sp>
        <p:nvSpPr>
          <p:cNvPr id="7" name="TekstSylinder 6">
            <a:extLst>
              <a:ext uri="{FF2B5EF4-FFF2-40B4-BE49-F238E27FC236}">
                <a16:creationId xmlns:a16="http://schemas.microsoft.com/office/drawing/2014/main" id="{57EC2461-A8F7-4611-A634-3DE162A62BA3}"/>
              </a:ext>
            </a:extLst>
          </p:cNvPr>
          <p:cNvSpPr txBox="1"/>
          <p:nvPr/>
        </p:nvSpPr>
        <p:spPr>
          <a:xfrm>
            <a:off x="9324975" y="4752975"/>
            <a:ext cx="2171700" cy="2308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nb-NO" sz="900">
                <a:ea typeface="+mn-lt"/>
                <a:cs typeface="+mn-lt"/>
                <a:hlinkClick r:id="rId2"/>
              </a:rPr>
              <a:t>http://www.chateau-pierrefonds.fr/en/</a:t>
            </a:r>
            <a:endParaRPr lang="nb-NO" sz="900">
              <a:ea typeface="+mn-lt"/>
              <a:cs typeface="+mn-lt"/>
            </a:endParaRPr>
          </a:p>
        </p:txBody>
      </p:sp>
      <p:pic>
        <p:nvPicPr>
          <p:cNvPr id="12" name="Bilde 12" descr="Et bilde som inneholder bygning, utendørs, slott, stor&#10;&#10;Beskrivelse som er generert med svært høy visshet">
            <a:extLst>
              <a:ext uri="{FF2B5EF4-FFF2-40B4-BE49-F238E27FC236}">
                <a16:creationId xmlns:a16="http://schemas.microsoft.com/office/drawing/2014/main" id="{19340832-3B97-4835-A165-9ADF70F7E8FE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3"/>
          <a:srcRect l="17773" t="578" r="14063" b="-578"/>
          <a:stretch/>
        </p:blipFill>
        <p:spPr>
          <a:xfrm>
            <a:off x="6648450" y="2329656"/>
            <a:ext cx="4610102" cy="2286002"/>
          </a:xfrm>
        </p:spPr>
      </p:pic>
      <p:sp>
        <p:nvSpPr>
          <p:cNvPr id="14" name="TekstSylinder 13">
            <a:extLst>
              <a:ext uri="{FF2B5EF4-FFF2-40B4-BE49-F238E27FC236}">
                <a16:creationId xmlns:a16="http://schemas.microsoft.com/office/drawing/2014/main" id="{5963DFCE-4286-4CBB-A4A9-DA69C2BAEB8D}"/>
              </a:ext>
            </a:extLst>
          </p:cNvPr>
          <p:cNvSpPr txBox="1"/>
          <p:nvPr/>
        </p:nvSpPr>
        <p:spPr>
          <a:xfrm>
            <a:off x="9039225" y="4591050"/>
            <a:ext cx="2743200" cy="2769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nb-NO" sz="1200">
                <a:cs typeface="Calibri"/>
              </a:rPr>
              <a:t>Pierrefonds, France</a:t>
            </a:r>
          </a:p>
        </p:txBody>
      </p:sp>
    </p:spTree>
    <p:extLst>
      <p:ext uri="{BB962C8B-B14F-4D97-AF65-F5344CB8AC3E}">
        <p14:creationId xmlns:p14="http://schemas.microsoft.com/office/powerpoint/2010/main" val="36586402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31B4CB-61D1-4168-93C4-5581E3240E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>
                <a:latin typeface="Times New Roman"/>
                <a:ea typeface="+mj-lt"/>
                <a:cs typeface="+mj-lt"/>
              </a:rPr>
              <a:t>The Vulcan Hotel- The rise and fall of a community icon</a:t>
            </a:r>
            <a:endParaRPr lang="en-US" sz="3600">
              <a:latin typeface="Times New Roman"/>
              <a:cs typeface="Calibri Light"/>
            </a:endParaRPr>
          </a:p>
        </p:txBody>
      </p:sp>
      <p:pic>
        <p:nvPicPr>
          <p:cNvPr id="4" name="Picture 4" descr="A truck is parked in front of a building&#10;&#10;Description generated with very high confidence">
            <a:extLst>
              <a:ext uri="{FF2B5EF4-FFF2-40B4-BE49-F238E27FC236}">
                <a16:creationId xmlns:a16="http://schemas.microsoft.com/office/drawing/2014/main" id="{D9D84385-E362-4A85-B159-6191C3124E4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7231" b="28663"/>
          <a:stretch/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DAB3E66-8B25-43B7-B5C7-769AFC5EE9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1100">
                <a:latin typeface="Times New Roman"/>
                <a:ea typeface="+mn-lt"/>
                <a:cs typeface="+mn-lt"/>
              </a:rPr>
              <a:t>The Vulcans history started in the early 1800s, it was moved to a new location  in a terrace on Adams Street, Newtown (Adamsdown).</a:t>
            </a:r>
            <a:endParaRPr lang="en-US" sz="1100">
              <a:latin typeface="Times New Roman"/>
              <a:cs typeface="Calibri" panose="020F0502020204030204"/>
            </a:endParaRPr>
          </a:p>
          <a:p>
            <a:r>
              <a:rPr lang="en-US" sz="1100">
                <a:latin typeface="Times New Roman"/>
                <a:ea typeface="+mn-lt"/>
                <a:cs typeface="+mn-lt"/>
              </a:rPr>
              <a:t>•Built to serve the mainly Irish community building Cardiff Docks.</a:t>
            </a:r>
            <a:endParaRPr lang="en-US" sz="1100">
              <a:latin typeface="Times New Roman"/>
              <a:cs typeface="Times New Roman"/>
            </a:endParaRPr>
          </a:p>
          <a:p>
            <a:r>
              <a:rPr lang="en-US" sz="1100">
                <a:latin typeface="Times New Roman"/>
                <a:ea typeface="+mn-lt"/>
                <a:cs typeface="+mn-lt"/>
              </a:rPr>
              <a:t>•The Vulcan was completely refurbished in 1914, gaining its distinctive green tile inlay on the façade.</a:t>
            </a:r>
            <a:endParaRPr lang="en-US" sz="1100">
              <a:latin typeface="Times New Roman"/>
              <a:cs typeface="Times New Roman"/>
            </a:endParaRPr>
          </a:p>
          <a:p>
            <a:r>
              <a:rPr lang="en-US" sz="1100">
                <a:latin typeface="Times New Roman"/>
                <a:ea typeface="+mn-lt"/>
                <a:cs typeface="+mn-lt"/>
              </a:rPr>
              <a:t>•It stayed largely in the same state until its closer in 2009.</a:t>
            </a:r>
            <a:endParaRPr lang="en-US" sz="1100">
              <a:latin typeface="Times New Roman"/>
              <a:cs typeface="Times New Roman"/>
            </a:endParaRPr>
          </a:p>
          <a:p>
            <a:r>
              <a:rPr lang="en-US" sz="1100">
                <a:latin typeface="Times New Roman"/>
                <a:ea typeface="+mn-lt"/>
                <a:cs typeface="+mn-lt"/>
              </a:rPr>
              <a:t>•In its nearly 160 years of use, the Vulcan became a favorite local pub, only falling out of favor in the early 2000s.</a:t>
            </a:r>
            <a:endParaRPr lang="en-US" sz="1100">
              <a:latin typeface="Times New Roman"/>
              <a:cs typeface="Times New Roman"/>
            </a:endParaRPr>
          </a:p>
          <a:p>
            <a:r>
              <a:rPr lang="en-US" sz="1100">
                <a:latin typeface="Times New Roman"/>
                <a:ea typeface="+mn-lt"/>
                <a:cs typeface="+mn-lt"/>
              </a:rPr>
              <a:t>•The end came when Brains brewery decided to end their lease in 2009</a:t>
            </a:r>
            <a:endParaRPr lang="en-US" sz="1100">
              <a:latin typeface="Times New Roman"/>
              <a:cs typeface="Times New Roman"/>
            </a:endParaRPr>
          </a:p>
          <a:p>
            <a:r>
              <a:rPr lang="en-US" sz="1100">
                <a:latin typeface="Times New Roman"/>
                <a:ea typeface="+mn-lt"/>
                <a:cs typeface="+mn-lt"/>
              </a:rPr>
              <a:t>•The building owner gained permission to demolish it soon after.</a:t>
            </a:r>
            <a:endParaRPr lang="en-US" sz="1100">
              <a:latin typeface="Times New Roman"/>
              <a:cs typeface="Times New Roman"/>
            </a:endParaRPr>
          </a:p>
          <a:p>
            <a:pPr marL="0" indent="0">
              <a:buNone/>
            </a:pPr>
            <a:endParaRPr lang="en-US" sz="1100" dirty="0">
              <a:latin typeface="Times New Roman"/>
              <a:cs typeface="Calibri"/>
            </a:endParaRPr>
          </a:p>
          <a:p>
            <a:endParaRPr lang="en-US" sz="11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222930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6D849D-9949-4CF7-A030-2CCD716917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55320" y="365125"/>
            <a:ext cx="5120114" cy="1692794"/>
          </a:xfrm>
        </p:spPr>
        <p:txBody>
          <a:bodyPr>
            <a:normAutofit/>
          </a:bodyPr>
          <a:lstStyle/>
          <a:p>
            <a:r>
              <a:rPr lang="en-US">
                <a:ea typeface="+mj-lt"/>
                <a:cs typeface="+mj-lt"/>
              </a:rPr>
              <a:t>A new lease of life at St Fagan</a:t>
            </a:r>
            <a:endParaRPr lang="en-US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E4A809D5-3600-46D4-A466-67F2349A54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55320" y="2316480"/>
            <a:ext cx="4572000" cy="0"/>
          </a:xfrm>
          <a:prstGeom prst="straightConnector1">
            <a:avLst/>
          </a:prstGeom>
          <a:ln w="19050" cap="sq">
            <a:solidFill>
              <a:schemeClr val="tx1"/>
            </a:solidFill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C4CCA9-91D0-4F64-BC7A-BCAB04EACE0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321" y="2991977"/>
            <a:ext cx="5120113" cy="304528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2000">
                <a:ea typeface="+mn-lt"/>
                <a:cs typeface="+mn-lt"/>
              </a:rPr>
              <a:t>The Vulcan was </a:t>
            </a:r>
            <a:r>
              <a:rPr lang="en-US" sz="2000">
                <a:latin typeface="Times New Roman"/>
                <a:ea typeface="+mn-lt"/>
                <a:cs typeface="+mn-lt"/>
              </a:rPr>
              <a:t>dismantled by</a:t>
            </a:r>
            <a:r>
              <a:rPr lang="en-US" sz="2000">
                <a:ea typeface="+mn-lt"/>
                <a:cs typeface="+mn-lt"/>
              </a:rPr>
              <a:t> St Fagans National Museum of History in 2012.</a:t>
            </a:r>
          </a:p>
          <a:p>
            <a:r>
              <a:rPr lang="en-US" sz="2000">
                <a:cs typeface="Calibri"/>
              </a:rPr>
              <a:t>The vulcan is currently being rebiult at st Fagans and is estimated to reopen as afully functioal pub in 2023.</a:t>
            </a:r>
          </a:p>
          <a:p>
            <a:r>
              <a:rPr lang="en-US" sz="2000">
                <a:cs typeface="Calibri"/>
              </a:rPr>
              <a:t>St Fagans have chosen to rebuild the Vulcan to the 1914 refurb era.</a:t>
            </a:r>
          </a:p>
        </p:txBody>
      </p:sp>
      <p:pic>
        <p:nvPicPr>
          <p:cNvPr id="4" name="Picture 4" descr="A picture containing building, outdoor, old, sitting&#10;&#10;Description generated with very high confidence">
            <a:extLst>
              <a:ext uri="{FF2B5EF4-FFF2-40B4-BE49-F238E27FC236}">
                <a16:creationId xmlns:a16="http://schemas.microsoft.com/office/drawing/2014/main" id="{5488A873-6428-4C4C-ACD3-A154CE78692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922" r="10036"/>
          <a:stretch/>
        </p:blipFill>
        <p:spPr>
          <a:xfrm>
            <a:off x="5878849" y="10"/>
            <a:ext cx="6313150" cy="6857987"/>
          </a:xfrm>
          <a:custGeom>
            <a:avLst/>
            <a:gdLst/>
            <a:ahLst/>
            <a:cxnLst/>
            <a:rect l="l" t="t" r="r" b="b"/>
            <a:pathLst>
              <a:path w="6313150" h="6857997">
                <a:moveTo>
                  <a:pt x="65565" y="0"/>
                </a:moveTo>
                <a:lnTo>
                  <a:pt x="6313150" y="0"/>
                </a:lnTo>
                <a:lnTo>
                  <a:pt x="6313150" y="6857997"/>
                </a:lnTo>
                <a:lnTo>
                  <a:pt x="3293946" y="6857997"/>
                </a:lnTo>
                <a:lnTo>
                  <a:pt x="3235857" y="6823061"/>
                </a:lnTo>
                <a:cubicBezTo>
                  <a:pt x="1291240" y="5592803"/>
                  <a:pt x="0" y="3423096"/>
                  <a:pt x="0" y="951803"/>
                </a:cubicBezTo>
                <a:cubicBezTo>
                  <a:pt x="0" y="727140"/>
                  <a:pt x="10673" y="504970"/>
                  <a:pt x="31536" y="285771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662438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3893692B-31C1-4060-A0CE-78F1CF3F71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>
                <a:cs typeface="Calibri Light"/>
              </a:rPr>
              <a:t>      </a:t>
            </a:r>
            <a:r>
              <a:rPr lang="ro-RO" sz="3600">
                <a:latin typeface="Times New Roman"/>
                <a:cs typeface="Calibri Light"/>
              </a:rPr>
              <a:t> Villa </a:t>
            </a:r>
            <a:r>
              <a:rPr lang="ro-RO" sz="3600" err="1">
                <a:latin typeface="Times New Roman"/>
                <a:cs typeface="Calibri Light"/>
              </a:rPr>
              <a:t>Savoye</a:t>
            </a:r>
            <a:r>
              <a:rPr lang="ro-RO" sz="3600">
                <a:latin typeface="Times New Roman"/>
                <a:cs typeface="Calibri Light"/>
              </a:rPr>
              <a:t> as a </a:t>
            </a:r>
            <a:r>
              <a:rPr lang="ro-RO" sz="3600" err="1">
                <a:latin typeface="Times New Roman"/>
                <a:cs typeface="Calibri Light"/>
              </a:rPr>
              <a:t>staple</a:t>
            </a:r>
            <a:r>
              <a:rPr lang="ro-RO" sz="3600">
                <a:latin typeface="Times New Roman"/>
                <a:cs typeface="Calibri Light"/>
              </a:rPr>
              <a:t> of Modernist </a:t>
            </a:r>
            <a:r>
              <a:rPr lang="ro-RO" sz="3600" err="1">
                <a:latin typeface="Times New Roman"/>
                <a:cs typeface="Calibri Light"/>
              </a:rPr>
              <a:t>Architecture</a:t>
            </a:r>
            <a:endParaRPr lang="ro-RO" sz="3600" err="1">
              <a:latin typeface="Times New Roman"/>
              <a:cs typeface="Times New Roman"/>
            </a:endParaRP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B30D7A2-5AA4-4E7C-A7A9-FD4AE7F89E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85956"/>
            <a:ext cx="10515600" cy="3318855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endParaRPr lang="ro-RO" sz="1800">
              <a:latin typeface="Times New Roman"/>
              <a:cs typeface="Calibri"/>
            </a:endParaRPr>
          </a:p>
          <a:p>
            <a:r>
              <a:rPr lang="ro-RO" sz="1800">
                <a:latin typeface="Times New Roman"/>
                <a:cs typeface="Calibri"/>
              </a:rPr>
              <a:t>Villa </a:t>
            </a:r>
            <a:r>
              <a:rPr lang="ro-RO" sz="1800" err="1">
                <a:latin typeface="Times New Roman"/>
                <a:cs typeface="Calibri"/>
              </a:rPr>
              <a:t>Savoye</a:t>
            </a:r>
            <a:r>
              <a:rPr lang="ro-RO" sz="1800">
                <a:latin typeface="Times New Roman"/>
                <a:cs typeface="Calibri"/>
              </a:rPr>
              <a:t>, </a:t>
            </a:r>
            <a:r>
              <a:rPr lang="ro-RO" sz="1800" err="1">
                <a:latin typeface="Times New Roman"/>
                <a:cs typeface="Calibri"/>
              </a:rPr>
              <a:t>designed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by</a:t>
            </a:r>
            <a:r>
              <a:rPr lang="ro-RO" sz="1800">
                <a:latin typeface="Times New Roman"/>
                <a:cs typeface="Calibri"/>
              </a:rPr>
              <a:t> Le </a:t>
            </a:r>
            <a:r>
              <a:rPr lang="ro-RO" sz="1800" err="1">
                <a:latin typeface="Times New Roman"/>
                <a:cs typeface="Calibri"/>
              </a:rPr>
              <a:t>Corbusier</a:t>
            </a:r>
            <a:r>
              <a:rPr lang="ro-RO" sz="1800">
                <a:latin typeface="Times New Roman"/>
                <a:cs typeface="Calibri"/>
              </a:rPr>
              <a:t> in </a:t>
            </a:r>
            <a:r>
              <a:rPr lang="ro-RO" sz="1800" err="1">
                <a:latin typeface="Times New Roman"/>
                <a:cs typeface="Calibri"/>
              </a:rPr>
              <a:t>the</a:t>
            </a:r>
            <a:r>
              <a:rPr lang="ro-RO" sz="1800">
                <a:latin typeface="Times New Roman"/>
                <a:cs typeface="Calibri"/>
              </a:rPr>
              <a:t> late 1920`s </a:t>
            </a:r>
            <a:r>
              <a:rPr lang="ro-RO" sz="1800" err="1">
                <a:latin typeface="Times New Roman"/>
                <a:cs typeface="Calibri"/>
              </a:rPr>
              <a:t>and</a:t>
            </a:r>
            <a:r>
              <a:rPr lang="ro-RO" sz="1800">
                <a:latin typeface="Times New Roman"/>
                <a:cs typeface="Calibri"/>
              </a:rPr>
              <a:t> </a:t>
            </a:r>
            <a:r>
              <a:rPr lang="ro-RO" sz="1800" err="1">
                <a:latin typeface="Times New Roman"/>
                <a:cs typeface="Calibri"/>
              </a:rPr>
              <a:t>built</a:t>
            </a:r>
            <a:r>
              <a:rPr lang="ro-RO" sz="1800">
                <a:latin typeface="Times New Roman"/>
                <a:cs typeface="Calibri"/>
              </a:rPr>
              <a:t> in 1930 </a:t>
            </a:r>
            <a:r>
              <a:rPr lang="ro-RO" sz="1800" err="1">
                <a:latin typeface="Times New Roman"/>
                <a:cs typeface="Calibri"/>
              </a:rPr>
              <a:t>served</a:t>
            </a:r>
            <a:r>
              <a:rPr lang="ro-RO" sz="1800">
                <a:latin typeface="Times New Roman"/>
                <a:cs typeface="Calibri"/>
              </a:rPr>
              <a:t> as a </a:t>
            </a:r>
            <a:r>
              <a:rPr lang="ro-RO" sz="1800" err="1">
                <a:latin typeface="Times New Roman"/>
                <a:cs typeface="Calibri"/>
              </a:rPr>
              <a:t>holiday</a:t>
            </a:r>
            <a:r>
              <a:rPr lang="ro-RO" sz="1800">
                <a:latin typeface="Times New Roman"/>
                <a:cs typeface="Calibri"/>
              </a:rPr>
              <a:t> </a:t>
            </a:r>
            <a:r>
              <a:rPr lang="ro-RO" sz="1800" err="1">
                <a:latin typeface="Times New Roman"/>
                <a:cs typeface="Calibri"/>
              </a:rPr>
              <a:t>home</a:t>
            </a:r>
            <a:r>
              <a:rPr lang="ro-RO" sz="1800">
                <a:latin typeface="Times New Roman"/>
                <a:cs typeface="Calibri"/>
              </a:rPr>
              <a:t> for </a:t>
            </a:r>
            <a:r>
              <a:rPr lang="ro-RO" sz="1800" err="1">
                <a:latin typeface="Times New Roman"/>
                <a:cs typeface="Calibri"/>
              </a:rPr>
              <a:t>the</a:t>
            </a:r>
            <a:r>
              <a:rPr lang="ro-RO" sz="1800">
                <a:latin typeface="Times New Roman"/>
                <a:cs typeface="Calibri"/>
              </a:rPr>
              <a:t> </a:t>
            </a:r>
            <a:r>
              <a:rPr lang="ro-RO" sz="1800" err="1">
                <a:latin typeface="Times New Roman"/>
                <a:cs typeface="Calibri"/>
              </a:rPr>
              <a:t>Savoye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family</a:t>
            </a:r>
            <a:r>
              <a:rPr lang="ro-RO" sz="1800">
                <a:latin typeface="Times New Roman"/>
                <a:cs typeface="Calibri"/>
              </a:rPr>
              <a:t>, at </a:t>
            </a:r>
            <a:r>
              <a:rPr lang="ro-RO" sz="1800" err="1">
                <a:latin typeface="Times New Roman"/>
                <a:cs typeface="Calibri"/>
              </a:rPr>
              <a:t>the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edge</a:t>
            </a:r>
            <a:r>
              <a:rPr lang="ro-RO" sz="1800">
                <a:latin typeface="Times New Roman"/>
                <a:cs typeface="Calibri"/>
              </a:rPr>
              <a:t> of </a:t>
            </a:r>
            <a:r>
              <a:rPr lang="ro-RO" sz="1800" err="1">
                <a:latin typeface="Times New Roman"/>
                <a:cs typeface="Calibri"/>
              </a:rPr>
              <a:t>town</a:t>
            </a:r>
            <a:r>
              <a:rPr lang="ro-RO" sz="1800">
                <a:latin typeface="Times New Roman"/>
                <a:cs typeface="Calibri"/>
              </a:rPr>
              <a:t> </a:t>
            </a:r>
            <a:r>
              <a:rPr lang="ro-RO" sz="1800" err="1">
                <a:latin typeface="Times New Roman"/>
                <a:cs typeface="Calibri"/>
              </a:rPr>
              <a:t>Poissy</a:t>
            </a:r>
            <a:r>
              <a:rPr lang="ro-RO" sz="1800">
                <a:latin typeface="Times New Roman"/>
                <a:cs typeface="Calibri"/>
              </a:rPr>
              <a:t>.</a:t>
            </a:r>
            <a:endParaRPr lang="ro-RO">
              <a:cs typeface="Calibri"/>
            </a:endParaRPr>
          </a:p>
          <a:p>
            <a:r>
              <a:rPr lang="ro-RO" sz="1800">
                <a:latin typeface="Times New Roman"/>
                <a:cs typeface="Calibri"/>
              </a:rPr>
              <a:t>The </a:t>
            </a:r>
            <a:r>
              <a:rPr lang="ro-RO" sz="1800" err="1">
                <a:latin typeface="Times New Roman"/>
                <a:cs typeface="Calibri"/>
              </a:rPr>
              <a:t>Savoye`s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gave</a:t>
            </a:r>
            <a:r>
              <a:rPr lang="ro-RO" sz="1800">
                <a:latin typeface="Times New Roman"/>
                <a:cs typeface="Calibri"/>
              </a:rPr>
              <a:t> Le </a:t>
            </a:r>
            <a:r>
              <a:rPr lang="ro-RO" sz="1800" err="1">
                <a:latin typeface="Times New Roman"/>
                <a:cs typeface="Calibri"/>
              </a:rPr>
              <a:t>Corbusier</a:t>
            </a:r>
            <a:r>
              <a:rPr lang="ro-RO" sz="1800">
                <a:latin typeface="Times New Roman"/>
                <a:cs typeface="Calibri"/>
              </a:rPr>
              <a:t> </a:t>
            </a:r>
            <a:r>
              <a:rPr lang="ro-RO" sz="1800" err="1">
                <a:latin typeface="Times New Roman"/>
                <a:cs typeface="Calibri"/>
              </a:rPr>
              <a:t>liberty</a:t>
            </a:r>
            <a:r>
              <a:rPr lang="ro-RO" sz="1800">
                <a:latin typeface="Times New Roman"/>
                <a:cs typeface="Calibri"/>
              </a:rPr>
              <a:t> of design </a:t>
            </a:r>
            <a:r>
              <a:rPr lang="ro-RO" sz="1800" err="1">
                <a:latin typeface="Times New Roman"/>
                <a:cs typeface="Calibri"/>
              </a:rPr>
              <a:t>and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he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used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that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to</a:t>
            </a:r>
            <a:r>
              <a:rPr lang="ro-RO" sz="1800">
                <a:latin typeface="Times New Roman"/>
                <a:cs typeface="Calibri"/>
              </a:rPr>
              <a:t> create a Villa </a:t>
            </a:r>
            <a:r>
              <a:rPr lang="ro-RO" sz="1800" err="1">
                <a:latin typeface="Times New Roman"/>
                <a:cs typeface="Calibri"/>
              </a:rPr>
              <a:t>that</a:t>
            </a:r>
            <a:r>
              <a:rPr lang="ro-RO" sz="1800">
                <a:latin typeface="Times New Roman"/>
                <a:cs typeface="Calibri"/>
              </a:rPr>
              <a:t> </a:t>
            </a:r>
            <a:r>
              <a:rPr lang="ro-RO" sz="1800" err="1">
                <a:latin typeface="Times New Roman"/>
                <a:cs typeface="Calibri"/>
              </a:rPr>
              <a:t>embodied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his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vision</a:t>
            </a:r>
            <a:r>
              <a:rPr lang="ro-RO" sz="1800">
                <a:latin typeface="Times New Roman"/>
                <a:cs typeface="Calibri"/>
              </a:rPr>
              <a:t> of Modernist </a:t>
            </a:r>
            <a:r>
              <a:rPr lang="ro-RO" sz="1800" err="1">
                <a:latin typeface="Times New Roman"/>
                <a:cs typeface="Calibri"/>
              </a:rPr>
              <a:t>Architecture</a:t>
            </a:r>
            <a:r>
              <a:rPr lang="ro-RO" sz="1800">
                <a:latin typeface="Times New Roman"/>
                <a:cs typeface="Calibri"/>
              </a:rPr>
              <a:t>.</a:t>
            </a:r>
          </a:p>
          <a:p>
            <a:r>
              <a:rPr lang="ro-RO" sz="1800">
                <a:latin typeface="Times New Roman"/>
                <a:cs typeface="Calibri"/>
              </a:rPr>
              <a:t>The </a:t>
            </a:r>
            <a:r>
              <a:rPr lang="ro-RO" sz="1800" err="1">
                <a:latin typeface="Times New Roman"/>
                <a:cs typeface="Calibri"/>
              </a:rPr>
              <a:t>Villa`s</a:t>
            </a:r>
            <a:r>
              <a:rPr lang="ro-RO" sz="1800">
                <a:latin typeface="Times New Roman"/>
                <a:cs typeface="Calibri"/>
              </a:rPr>
              <a:t> decline </a:t>
            </a:r>
            <a:r>
              <a:rPr lang="ro-RO" sz="1800" err="1">
                <a:latin typeface="Times New Roman"/>
                <a:cs typeface="Calibri"/>
              </a:rPr>
              <a:t>started</a:t>
            </a:r>
            <a:r>
              <a:rPr lang="ro-RO" sz="1800">
                <a:latin typeface="Times New Roman"/>
                <a:cs typeface="Calibri"/>
              </a:rPr>
              <a:t> </a:t>
            </a:r>
            <a:r>
              <a:rPr lang="ro-RO" sz="1800" err="1">
                <a:latin typeface="Times New Roman"/>
                <a:cs typeface="Calibri"/>
              </a:rPr>
              <a:t>before</a:t>
            </a:r>
            <a:r>
              <a:rPr lang="ro-RO" sz="1800">
                <a:latin typeface="Times New Roman"/>
                <a:cs typeface="Calibri"/>
              </a:rPr>
              <a:t> WW2 </a:t>
            </a:r>
            <a:r>
              <a:rPr lang="ro-RO" sz="1800" err="1">
                <a:latin typeface="Times New Roman"/>
                <a:cs typeface="Calibri"/>
              </a:rPr>
              <a:t>due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to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it`s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faulty</a:t>
            </a:r>
            <a:r>
              <a:rPr lang="ro-RO" sz="1800">
                <a:latin typeface="Times New Roman"/>
                <a:cs typeface="Calibri"/>
              </a:rPr>
              <a:t> design.</a:t>
            </a:r>
          </a:p>
          <a:p>
            <a:r>
              <a:rPr lang="ro-RO" sz="1800" err="1">
                <a:latin typeface="Times New Roman"/>
                <a:cs typeface="Calibri"/>
              </a:rPr>
              <a:t>During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the</a:t>
            </a:r>
            <a:r>
              <a:rPr lang="ro-RO" sz="1800">
                <a:latin typeface="Times New Roman"/>
                <a:cs typeface="Calibri"/>
              </a:rPr>
              <a:t> WW2, </a:t>
            </a:r>
            <a:r>
              <a:rPr lang="ro-RO" sz="1800" err="1">
                <a:latin typeface="Times New Roman"/>
                <a:cs typeface="Calibri"/>
              </a:rPr>
              <a:t>the</a:t>
            </a:r>
            <a:r>
              <a:rPr lang="ro-RO" sz="1800">
                <a:latin typeface="Times New Roman"/>
                <a:cs typeface="Calibri"/>
              </a:rPr>
              <a:t> Villa </a:t>
            </a:r>
            <a:r>
              <a:rPr lang="ro-RO" sz="1800" err="1">
                <a:latin typeface="Times New Roman"/>
                <a:cs typeface="Calibri"/>
              </a:rPr>
              <a:t>was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further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damaged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by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the</a:t>
            </a:r>
            <a:r>
              <a:rPr lang="ro-RO" sz="1800">
                <a:latin typeface="Times New Roman"/>
                <a:cs typeface="Calibri"/>
              </a:rPr>
              <a:t> german </a:t>
            </a:r>
            <a:r>
              <a:rPr lang="ro-RO" sz="1800" err="1">
                <a:latin typeface="Times New Roman"/>
                <a:cs typeface="Calibri"/>
              </a:rPr>
              <a:t>and</a:t>
            </a:r>
            <a:r>
              <a:rPr lang="ro-RO" sz="1800">
                <a:latin typeface="Times New Roman"/>
                <a:cs typeface="Calibri"/>
              </a:rPr>
              <a:t> american </a:t>
            </a:r>
            <a:r>
              <a:rPr lang="ro-RO" sz="1800" err="1">
                <a:latin typeface="Times New Roman"/>
                <a:cs typeface="Calibri"/>
              </a:rPr>
              <a:t>ocupation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and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also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by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the</a:t>
            </a:r>
            <a:r>
              <a:rPr lang="ro-RO" sz="1800">
                <a:latin typeface="Times New Roman"/>
                <a:cs typeface="Calibri"/>
              </a:rPr>
              <a:t> </a:t>
            </a:r>
            <a:r>
              <a:rPr lang="ro-RO" sz="1800" err="1">
                <a:latin typeface="Times New Roman"/>
                <a:cs typeface="Calibri"/>
              </a:rPr>
              <a:t>widowed</a:t>
            </a:r>
            <a:r>
              <a:rPr lang="ro-RO" sz="1800">
                <a:latin typeface="Times New Roman"/>
                <a:cs typeface="Calibri"/>
              </a:rPr>
              <a:t> Madame </a:t>
            </a:r>
            <a:r>
              <a:rPr lang="ro-RO" sz="1800" err="1">
                <a:latin typeface="Times New Roman"/>
                <a:cs typeface="Calibri"/>
              </a:rPr>
              <a:t>Savoye</a:t>
            </a:r>
            <a:r>
              <a:rPr lang="ro-RO" sz="1800">
                <a:latin typeface="Times New Roman"/>
                <a:cs typeface="Calibri"/>
              </a:rPr>
              <a:t> </a:t>
            </a:r>
            <a:r>
              <a:rPr lang="ro-RO" sz="1800" err="1">
                <a:latin typeface="Times New Roman"/>
                <a:cs typeface="Calibri"/>
              </a:rPr>
              <a:t>who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used</a:t>
            </a:r>
            <a:r>
              <a:rPr lang="ro-RO" sz="1800">
                <a:latin typeface="Times New Roman"/>
                <a:cs typeface="Calibri"/>
              </a:rPr>
              <a:t> it as barn.</a:t>
            </a:r>
          </a:p>
          <a:p>
            <a:r>
              <a:rPr lang="ro-RO" sz="1800" err="1">
                <a:latin typeface="Times New Roman"/>
                <a:cs typeface="Calibri"/>
              </a:rPr>
              <a:t>After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the</a:t>
            </a:r>
            <a:r>
              <a:rPr lang="ro-RO" sz="1800">
                <a:latin typeface="Times New Roman"/>
                <a:cs typeface="Calibri"/>
              </a:rPr>
              <a:t> </a:t>
            </a:r>
            <a:r>
              <a:rPr lang="ro-RO" sz="1800" err="1">
                <a:latin typeface="Times New Roman"/>
                <a:cs typeface="Calibri"/>
              </a:rPr>
              <a:t>war</a:t>
            </a:r>
            <a:r>
              <a:rPr lang="ro-RO" sz="1800">
                <a:latin typeface="Times New Roman"/>
                <a:cs typeface="Calibri"/>
              </a:rPr>
              <a:t>, </a:t>
            </a:r>
            <a:r>
              <a:rPr lang="ro-RO" sz="1800" err="1">
                <a:latin typeface="Times New Roman"/>
                <a:cs typeface="Calibri"/>
              </a:rPr>
              <a:t>the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need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to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rebuild</a:t>
            </a:r>
            <a:r>
              <a:rPr lang="ro-RO" sz="1800">
                <a:latin typeface="Times New Roman"/>
                <a:cs typeface="Calibri"/>
              </a:rPr>
              <a:t> made </a:t>
            </a:r>
            <a:r>
              <a:rPr lang="ro-RO" sz="1800" err="1">
                <a:latin typeface="Times New Roman"/>
                <a:cs typeface="Calibri"/>
              </a:rPr>
              <a:t>the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city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council</a:t>
            </a:r>
            <a:r>
              <a:rPr lang="ro-RO" sz="1800">
                <a:latin typeface="Times New Roman"/>
                <a:cs typeface="Calibri"/>
              </a:rPr>
              <a:t> of </a:t>
            </a:r>
            <a:r>
              <a:rPr lang="ro-RO" sz="1800" err="1">
                <a:latin typeface="Times New Roman"/>
                <a:cs typeface="Calibri"/>
              </a:rPr>
              <a:t>Poissy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to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take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interest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into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the</a:t>
            </a:r>
            <a:r>
              <a:rPr lang="ro-RO" sz="1800">
                <a:latin typeface="Times New Roman"/>
                <a:cs typeface="Calibri"/>
              </a:rPr>
              <a:t> land of </a:t>
            </a:r>
            <a:r>
              <a:rPr lang="ro-RO" sz="1800" err="1">
                <a:latin typeface="Times New Roman"/>
                <a:cs typeface="Calibri"/>
              </a:rPr>
              <a:t>the</a:t>
            </a:r>
            <a:r>
              <a:rPr lang="ro-RO" sz="1800">
                <a:latin typeface="Times New Roman"/>
                <a:cs typeface="Calibri"/>
              </a:rPr>
              <a:t> Villa, </a:t>
            </a:r>
            <a:r>
              <a:rPr lang="ro-RO" sz="1800" err="1">
                <a:latin typeface="Times New Roman"/>
                <a:cs typeface="Calibri"/>
              </a:rPr>
              <a:t>with</a:t>
            </a:r>
            <a:r>
              <a:rPr lang="ro-RO" sz="1800">
                <a:latin typeface="Times New Roman"/>
                <a:cs typeface="Calibri"/>
              </a:rPr>
              <a:t> </a:t>
            </a:r>
            <a:r>
              <a:rPr lang="ro-RO" sz="1800" err="1">
                <a:latin typeface="Times New Roman"/>
                <a:cs typeface="Calibri"/>
              </a:rPr>
              <a:t>plans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to</a:t>
            </a:r>
            <a:r>
              <a:rPr lang="ro-RO" sz="1800">
                <a:latin typeface="Times New Roman"/>
                <a:cs typeface="Calibri"/>
              </a:rPr>
              <a:t> incorporate it </a:t>
            </a:r>
            <a:r>
              <a:rPr lang="ro-RO" sz="1800" err="1">
                <a:latin typeface="Times New Roman"/>
                <a:cs typeface="Calibri"/>
              </a:rPr>
              <a:t>into</a:t>
            </a:r>
            <a:r>
              <a:rPr lang="ro-RO" sz="1800">
                <a:latin typeface="Times New Roman"/>
                <a:cs typeface="Calibri"/>
              </a:rPr>
              <a:t> </a:t>
            </a:r>
            <a:r>
              <a:rPr lang="ro-RO" sz="1800" err="1">
                <a:latin typeface="Times New Roman"/>
                <a:cs typeface="Calibri"/>
              </a:rPr>
              <a:t>the</a:t>
            </a:r>
            <a:r>
              <a:rPr lang="ro-RO" sz="1800">
                <a:latin typeface="Times New Roman"/>
                <a:cs typeface="Calibri"/>
              </a:rPr>
              <a:t> design of a </a:t>
            </a:r>
            <a:r>
              <a:rPr lang="ro-RO" sz="1800" err="1">
                <a:latin typeface="Times New Roman"/>
                <a:cs typeface="Calibri"/>
              </a:rPr>
              <a:t>new</a:t>
            </a:r>
            <a:r>
              <a:rPr lang="ro-RO" sz="1800">
                <a:latin typeface="Times New Roman"/>
                <a:cs typeface="Calibri"/>
              </a:rPr>
              <a:t> Youth Centre.</a:t>
            </a:r>
          </a:p>
          <a:p>
            <a:endParaRPr lang="ro-RO" sz="1800">
              <a:latin typeface="Times New Roman"/>
              <a:cs typeface="Calibri"/>
            </a:endParaRPr>
          </a:p>
        </p:txBody>
      </p:sp>
      <p:sp>
        <p:nvSpPr>
          <p:cNvPr id="6" name="CasetăText 5">
            <a:extLst>
              <a:ext uri="{FF2B5EF4-FFF2-40B4-BE49-F238E27FC236}">
                <a16:creationId xmlns:a16="http://schemas.microsoft.com/office/drawing/2014/main" id="{A8B25ED3-D8B4-4777-9D88-412B58DA8003}"/>
              </a:ext>
            </a:extLst>
          </p:cNvPr>
          <p:cNvSpPr txBox="1"/>
          <p:nvPr/>
        </p:nvSpPr>
        <p:spPr>
          <a:xfrm>
            <a:off x="909703" y="1763038"/>
            <a:ext cx="4820431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 sz="2400">
                <a:latin typeface="Times New Roman"/>
                <a:cs typeface="Times New Roman"/>
              </a:rPr>
              <a:t>The </a:t>
            </a:r>
            <a:r>
              <a:rPr lang="ro-RO" sz="2400" err="1">
                <a:latin typeface="Times New Roman"/>
                <a:cs typeface="Times New Roman"/>
              </a:rPr>
              <a:t>rise</a:t>
            </a:r>
            <a:r>
              <a:rPr lang="ro-RO" sz="2400">
                <a:latin typeface="Times New Roman"/>
                <a:cs typeface="Times New Roman"/>
              </a:rPr>
              <a:t> </a:t>
            </a:r>
            <a:r>
              <a:rPr lang="ro-RO" sz="2400" err="1">
                <a:latin typeface="Times New Roman"/>
                <a:cs typeface="Times New Roman"/>
              </a:rPr>
              <a:t>and</a:t>
            </a:r>
            <a:r>
              <a:rPr lang="ro-RO" sz="2400">
                <a:latin typeface="Times New Roman"/>
                <a:cs typeface="Times New Roman"/>
              </a:rPr>
              <a:t> decline of Villa </a:t>
            </a:r>
            <a:r>
              <a:rPr lang="ro-RO" sz="2400" err="1">
                <a:latin typeface="Times New Roman"/>
                <a:cs typeface="Times New Roman"/>
              </a:rPr>
              <a:t>Savoye</a:t>
            </a:r>
          </a:p>
        </p:txBody>
      </p:sp>
    </p:spTree>
    <p:extLst>
      <p:ext uri="{BB962C8B-B14F-4D97-AF65-F5344CB8AC3E}">
        <p14:creationId xmlns:p14="http://schemas.microsoft.com/office/powerpoint/2010/main" val="42175633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2" descr="O imagine care conține fotografie, clădire, exterior, iarbă&#10;&#10;Descrierea a fost generată cu un grad foarte mare de încredere">
            <a:extLst>
              <a:ext uri="{FF2B5EF4-FFF2-40B4-BE49-F238E27FC236}">
                <a16:creationId xmlns:a16="http://schemas.microsoft.com/office/drawing/2014/main" id="{D7AF79C7-1F5D-4DD7-8F56-7F547333FC2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16" r="10129" b="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4" name="CasetăText 3">
            <a:extLst>
              <a:ext uri="{FF2B5EF4-FFF2-40B4-BE49-F238E27FC236}">
                <a16:creationId xmlns:a16="http://schemas.microsoft.com/office/drawing/2014/main" id="{6699F949-DE08-4FE3-BA35-59E7C5528499}"/>
              </a:ext>
            </a:extLst>
          </p:cNvPr>
          <p:cNvSpPr txBox="1"/>
          <p:nvPr/>
        </p:nvSpPr>
        <p:spPr>
          <a:xfrm>
            <a:off x="4724400" y="3200400"/>
            <a:ext cx="2743199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ro-RO"/>
              <a:t>Clic pentru a adăuga text</a:t>
            </a:r>
          </a:p>
        </p:txBody>
      </p:sp>
      <p:sp>
        <p:nvSpPr>
          <p:cNvPr id="5" name="CasetăText 4">
            <a:extLst>
              <a:ext uri="{FF2B5EF4-FFF2-40B4-BE49-F238E27FC236}">
                <a16:creationId xmlns:a16="http://schemas.microsoft.com/office/drawing/2014/main" id="{CB611183-66BF-44B3-8498-89A13CDDFC91}"/>
              </a:ext>
            </a:extLst>
          </p:cNvPr>
          <p:cNvSpPr txBox="1"/>
          <p:nvPr/>
        </p:nvSpPr>
        <p:spPr>
          <a:xfrm>
            <a:off x="8405878" y="4794207"/>
            <a:ext cx="2743199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ro-RO"/>
              <a:t>Villa </a:t>
            </a:r>
            <a:r>
              <a:rPr lang="ro-RO" err="1"/>
              <a:t>Savoye</a:t>
            </a:r>
            <a:r>
              <a:rPr lang="ro-RO"/>
              <a:t> as a ruin in 1950`s</a:t>
            </a:r>
          </a:p>
        </p:txBody>
      </p:sp>
    </p:spTree>
    <p:extLst>
      <p:ext uri="{BB962C8B-B14F-4D97-AF65-F5344CB8AC3E}">
        <p14:creationId xmlns:p14="http://schemas.microsoft.com/office/powerpoint/2010/main" val="338607038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ine 2" descr="O imagine care conține persoană, fotografie, interior, bărbat&#10;&#10;Descrierea a fost generată cu un grad foarte mare de încredere">
            <a:extLst>
              <a:ext uri="{FF2B5EF4-FFF2-40B4-BE49-F238E27FC236}">
                <a16:creationId xmlns:a16="http://schemas.microsoft.com/office/drawing/2014/main" id="{561F2AC6-8778-4F03-AB18-C508F153408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300" r="-2" b="-2"/>
          <a:stretch/>
        </p:blipFill>
        <p:spPr>
          <a:xfrm>
            <a:off x="321733" y="321732"/>
            <a:ext cx="4367277" cy="6214533"/>
          </a:xfrm>
          <a:prstGeom prst="rect">
            <a:avLst/>
          </a:prstGeom>
        </p:spPr>
      </p:pic>
      <p:pic>
        <p:nvPicPr>
          <p:cNvPr id="4" name="Imagine 4" descr="O imagine care conține plafon, interior, fotografie, bucătărie&#10;&#10;Descrierea a fost generată cu un grad foarte mare de încredere">
            <a:extLst>
              <a:ext uri="{FF2B5EF4-FFF2-40B4-BE49-F238E27FC236}">
                <a16:creationId xmlns:a16="http://schemas.microsoft.com/office/drawing/2014/main" id="{B6E9E619-6D89-4383-959E-38AB4E74FFC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341" r="-1" b="-1"/>
          <a:stretch/>
        </p:blipFill>
        <p:spPr>
          <a:xfrm>
            <a:off x="4772525" y="321732"/>
            <a:ext cx="7097742" cy="62145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53205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EF7A5AFA-DC61-42D6-B998-09171A45AA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z="2400" err="1">
                <a:latin typeface="Times New Roman"/>
                <a:cs typeface="Times New Roman"/>
              </a:rPr>
              <a:t>Restoration</a:t>
            </a:r>
            <a:r>
              <a:rPr lang="ro-RO" sz="2400">
                <a:latin typeface="Times New Roman"/>
                <a:cs typeface="Times New Roman"/>
              </a:rPr>
              <a:t> </a:t>
            </a:r>
            <a:r>
              <a:rPr lang="ro-RO" sz="2400" err="1">
                <a:latin typeface="Times New Roman"/>
                <a:cs typeface="Times New Roman"/>
              </a:rPr>
              <a:t>attempts</a:t>
            </a:r>
            <a:r>
              <a:rPr lang="ro-RO" sz="2400">
                <a:latin typeface="Times New Roman"/>
                <a:cs typeface="Times New Roman"/>
              </a:rPr>
              <a:t> of Villa </a:t>
            </a:r>
            <a:r>
              <a:rPr lang="ro-RO" sz="2400" err="1">
                <a:latin typeface="Times New Roman"/>
                <a:cs typeface="Times New Roman"/>
              </a:rPr>
              <a:t>Savoye</a:t>
            </a:r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DD849201-1E1B-4F35-A728-881CF124D5A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ro-RO" sz="1800">
                <a:latin typeface="Times New Roman"/>
                <a:cs typeface="Times New Roman"/>
              </a:rPr>
              <a:t>The Villa </a:t>
            </a:r>
            <a:r>
              <a:rPr lang="ro-RO" sz="1800" err="1">
                <a:latin typeface="Times New Roman"/>
                <a:cs typeface="Times New Roman"/>
              </a:rPr>
              <a:t>went</a:t>
            </a:r>
            <a:r>
              <a:rPr lang="ro-RO" sz="1800">
                <a:latin typeface="Times New Roman"/>
                <a:cs typeface="Times New Roman"/>
              </a:rPr>
              <a:t> </a:t>
            </a:r>
            <a:r>
              <a:rPr lang="ro-RO" sz="1800" err="1">
                <a:latin typeface="Times New Roman"/>
                <a:cs typeface="Times New Roman"/>
              </a:rPr>
              <a:t>through</a:t>
            </a:r>
            <a:r>
              <a:rPr lang="ro-RO" sz="1800">
                <a:latin typeface="Times New Roman"/>
                <a:cs typeface="Times New Roman"/>
              </a:rPr>
              <a:t> a </a:t>
            </a:r>
            <a:r>
              <a:rPr lang="ro-RO" sz="1800" err="1">
                <a:latin typeface="Times New Roman"/>
                <a:cs typeface="Times New Roman"/>
              </a:rPr>
              <a:t>few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restoraration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attempts</a:t>
            </a:r>
            <a:r>
              <a:rPr lang="ro-RO" sz="1800">
                <a:latin typeface="Times New Roman"/>
                <a:cs typeface="Times New Roman"/>
              </a:rPr>
              <a:t>:</a:t>
            </a:r>
          </a:p>
          <a:p>
            <a:pPr marL="0" indent="0">
              <a:buNone/>
            </a:pPr>
            <a:r>
              <a:rPr lang="ro-RO" sz="1800">
                <a:latin typeface="Times New Roman"/>
                <a:cs typeface="Times New Roman"/>
              </a:rPr>
              <a:t>- </a:t>
            </a:r>
            <a:r>
              <a:rPr lang="ro-RO" sz="1800" err="1">
                <a:latin typeface="Times New Roman"/>
                <a:cs typeface="Times New Roman"/>
              </a:rPr>
              <a:t>starting</a:t>
            </a:r>
            <a:r>
              <a:rPr lang="ro-RO" sz="1800">
                <a:latin typeface="Times New Roman"/>
                <a:cs typeface="Times New Roman"/>
              </a:rPr>
              <a:t> in 1960 , </a:t>
            </a:r>
            <a:r>
              <a:rPr lang="ro-RO" sz="1800" err="1">
                <a:latin typeface="Times New Roman"/>
                <a:cs typeface="Times New Roman"/>
              </a:rPr>
              <a:t>with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the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help</a:t>
            </a:r>
            <a:r>
              <a:rPr lang="ro-RO" sz="1800">
                <a:latin typeface="Times New Roman"/>
                <a:cs typeface="Times New Roman"/>
              </a:rPr>
              <a:t> of Le </a:t>
            </a:r>
            <a:r>
              <a:rPr lang="ro-RO" sz="1800" err="1">
                <a:latin typeface="Times New Roman"/>
                <a:cs typeface="Times New Roman"/>
              </a:rPr>
              <a:t>Corbusier</a:t>
            </a:r>
            <a:r>
              <a:rPr lang="ro-RO" sz="1800">
                <a:latin typeface="Times New Roman"/>
                <a:cs typeface="Times New Roman"/>
              </a:rPr>
              <a:t>, </a:t>
            </a:r>
            <a:r>
              <a:rPr lang="ro-RO" sz="1800" err="1">
                <a:latin typeface="Times New Roman"/>
                <a:cs typeface="Times New Roman"/>
              </a:rPr>
              <a:t>first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restoration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attempt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was</a:t>
            </a:r>
            <a:r>
              <a:rPr lang="ro-RO" sz="1800">
                <a:latin typeface="Times New Roman"/>
                <a:cs typeface="Times New Roman"/>
              </a:rPr>
              <a:t> slow </a:t>
            </a:r>
            <a:r>
              <a:rPr lang="ro-RO" sz="1800" err="1">
                <a:latin typeface="Times New Roman"/>
                <a:cs typeface="Times New Roman"/>
              </a:rPr>
              <a:t>and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sloppy</a:t>
            </a:r>
          </a:p>
          <a:p>
            <a:pPr marL="0" indent="0">
              <a:buNone/>
            </a:pPr>
            <a:r>
              <a:rPr lang="ro-RO" sz="1800">
                <a:latin typeface="Times New Roman"/>
                <a:cs typeface="Times New Roman"/>
              </a:rPr>
              <a:t>- </a:t>
            </a:r>
            <a:r>
              <a:rPr lang="ro-RO" sz="1800" err="1">
                <a:latin typeface="Times New Roman"/>
                <a:cs typeface="Times New Roman"/>
              </a:rPr>
              <a:t>not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much</a:t>
            </a:r>
            <a:r>
              <a:rPr lang="ro-RO" sz="1800">
                <a:latin typeface="Times New Roman"/>
                <a:cs typeface="Times New Roman"/>
              </a:rPr>
              <a:t> site </a:t>
            </a:r>
            <a:r>
              <a:rPr lang="ro-RO" sz="1800" err="1">
                <a:latin typeface="Times New Roman"/>
                <a:cs typeface="Times New Roman"/>
              </a:rPr>
              <a:t>work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has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been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done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and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most</a:t>
            </a:r>
            <a:r>
              <a:rPr lang="ro-RO" sz="1800">
                <a:latin typeface="Times New Roman"/>
                <a:cs typeface="Times New Roman"/>
              </a:rPr>
              <a:t> of </a:t>
            </a:r>
            <a:r>
              <a:rPr lang="ro-RO" sz="1800" err="1">
                <a:latin typeface="Times New Roman"/>
                <a:cs typeface="Times New Roman"/>
              </a:rPr>
              <a:t>the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preservation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efforts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were</a:t>
            </a:r>
            <a:r>
              <a:rPr lang="ro-RO" sz="1800">
                <a:latin typeface="Times New Roman"/>
                <a:cs typeface="Times New Roman"/>
              </a:rPr>
              <a:t> </a:t>
            </a:r>
            <a:r>
              <a:rPr lang="ro-RO" sz="1800" err="1">
                <a:latin typeface="Times New Roman"/>
                <a:cs typeface="Times New Roman"/>
              </a:rPr>
              <a:t>consisting</a:t>
            </a:r>
            <a:r>
              <a:rPr lang="ro-RO" sz="1800">
                <a:latin typeface="Times New Roman"/>
                <a:cs typeface="Times New Roman"/>
              </a:rPr>
              <a:t> of </a:t>
            </a:r>
            <a:r>
              <a:rPr lang="ro-RO" sz="1800" err="1">
                <a:latin typeface="Times New Roman"/>
                <a:cs typeface="Times New Roman"/>
              </a:rPr>
              <a:t>plans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and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projects</a:t>
            </a:r>
            <a:r>
              <a:rPr lang="ro-RO" sz="1800">
                <a:latin typeface="Times New Roman"/>
                <a:cs typeface="Times New Roman"/>
              </a:rPr>
              <a:t>, </a:t>
            </a:r>
            <a:r>
              <a:rPr lang="ro-RO" sz="1800" err="1">
                <a:latin typeface="Times New Roman"/>
                <a:cs typeface="Times New Roman"/>
              </a:rPr>
              <a:t>all</a:t>
            </a:r>
            <a:r>
              <a:rPr lang="ro-RO" sz="1800">
                <a:latin typeface="Times New Roman"/>
                <a:cs typeface="Times New Roman"/>
              </a:rPr>
              <a:t> of </a:t>
            </a:r>
            <a:r>
              <a:rPr lang="ro-RO" sz="1800" err="1">
                <a:latin typeface="Times New Roman"/>
                <a:cs typeface="Times New Roman"/>
              </a:rPr>
              <a:t>these</a:t>
            </a:r>
            <a:r>
              <a:rPr lang="ro-RO" sz="1800">
                <a:latin typeface="Times New Roman"/>
                <a:cs typeface="Times New Roman"/>
              </a:rPr>
              <a:t> on </a:t>
            </a:r>
            <a:r>
              <a:rPr lang="ro-RO" sz="1800" err="1">
                <a:latin typeface="Times New Roman"/>
                <a:cs typeface="Times New Roman"/>
              </a:rPr>
              <a:t>paper</a:t>
            </a:r>
            <a:endParaRPr lang="ro-RO" sz="1800">
              <a:latin typeface="Times New Roman"/>
              <a:cs typeface="Times New Roman"/>
            </a:endParaRPr>
          </a:p>
          <a:p>
            <a:pPr marL="0" indent="0">
              <a:buNone/>
            </a:pPr>
            <a:r>
              <a:rPr lang="ro-RO" sz="1800">
                <a:latin typeface="Times New Roman"/>
                <a:cs typeface="Times New Roman"/>
              </a:rPr>
              <a:t>- </a:t>
            </a:r>
            <a:r>
              <a:rPr lang="ro-RO" sz="1800" err="1">
                <a:latin typeface="Times New Roman"/>
                <a:cs typeface="Times New Roman"/>
              </a:rPr>
              <a:t>death</a:t>
            </a:r>
            <a:r>
              <a:rPr lang="ro-RO" sz="1800">
                <a:latin typeface="Times New Roman"/>
                <a:cs typeface="Times New Roman"/>
              </a:rPr>
              <a:t> of Le </a:t>
            </a:r>
            <a:r>
              <a:rPr lang="ro-RO" sz="1800" err="1">
                <a:latin typeface="Times New Roman"/>
                <a:cs typeface="Times New Roman"/>
              </a:rPr>
              <a:t>Corbusier</a:t>
            </a:r>
            <a:r>
              <a:rPr lang="ro-RO" sz="1800">
                <a:latin typeface="Times New Roman"/>
                <a:cs typeface="Times New Roman"/>
              </a:rPr>
              <a:t> in 1967 </a:t>
            </a:r>
            <a:r>
              <a:rPr lang="ro-RO" sz="1800" err="1">
                <a:latin typeface="Times New Roman"/>
                <a:cs typeface="Times New Roman"/>
              </a:rPr>
              <a:t>brought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the</a:t>
            </a:r>
            <a:r>
              <a:rPr lang="ro-RO" sz="1800">
                <a:latin typeface="Times New Roman"/>
                <a:cs typeface="Times New Roman"/>
              </a:rPr>
              <a:t> building back </a:t>
            </a:r>
            <a:r>
              <a:rPr lang="ro-RO" sz="1800" err="1">
                <a:latin typeface="Times New Roman"/>
                <a:cs typeface="Times New Roman"/>
              </a:rPr>
              <a:t>into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the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spotlight</a:t>
            </a:r>
            <a:r>
              <a:rPr lang="ro-RO" sz="1800">
                <a:latin typeface="Times New Roman"/>
                <a:cs typeface="Times New Roman"/>
              </a:rPr>
              <a:t>, </a:t>
            </a:r>
            <a:r>
              <a:rPr lang="ro-RO" sz="1800" err="1">
                <a:latin typeface="Times New Roman"/>
                <a:cs typeface="Times New Roman"/>
              </a:rPr>
              <a:t>through</a:t>
            </a:r>
            <a:r>
              <a:rPr lang="ro-RO" sz="1800">
                <a:latin typeface="Times New Roman"/>
                <a:cs typeface="Times New Roman"/>
              </a:rPr>
              <a:t> a </a:t>
            </a:r>
            <a:r>
              <a:rPr lang="ro-RO" sz="1800" err="1">
                <a:latin typeface="Times New Roman"/>
                <a:cs typeface="Times New Roman"/>
              </a:rPr>
              <a:t>series</a:t>
            </a:r>
            <a:r>
              <a:rPr lang="ro-RO" sz="1800">
                <a:latin typeface="Times New Roman"/>
                <a:cs typeface="Times New Roman"/>
              </a:rPr>
              <a:t> of </a:t>
            </a:r>
            <a:r>
              <a:rPr lang="ro-RO" sz="1800" err="1">
                <a:latin typeface="Times New Roman"/>
                <a:cs typeface="Times New Roman"/>
              </a:rPr>
              <a:t>articles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and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exhibitions</a:t>
            </a:r>
          </a:p>
          <a:p>
            <a:pPr marL="0" indent="0">
              <a:buNone/>
            </a:pPr>
            <a:r>
              <a:rPr lang="ro-RO" sz="1800">
                <a:latin typeface="Times New Roman"/>
                <a:cs typeface="Times New Roman"/>
              </a:rPr>
              <a:t>- </a:t>
            </a:r>
            <a:r>
              <a:rPr lang="ro-RO" sz="1800" err="1">
                <a:latin typeface="Times New Roman"/>
                <a:cs typeface="Times New Roman"/>
              </a:rPr>
              <a:t>bringing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the</a:t>
            </a:r>
            <a:r>
              <a:rPr lang="ro-RO" sz="1800">
                <a:latin typeface="Times New Roman"/>
                <a:cs typeface="Times New Roman"/>
              </a:rPr>
              <a:t> building back </a:t>
            </a:r>
            <a:r>
              <a:rPr lang="ro-RO" sz="1800" err="1">
                <a:latin typeface="Times New Roman"/>
                <a:cs typeface="Times New Roman"/>
              </a:rPr>
              <a:t>into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the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spotlight</a:t>
            </a:r>
            <a:r>
              <a:rPr lang="ro-RO" sz="1800">
                <a:latin typeface="Times New Roman"/>
                <a:cs typeface="Times New Roman"/>
              </a:rPr>
              <a:t>, </a:t>
            </a:r>
            <a:r>
              <a:rPr lang="ro-RO" sz="1800" err="1">
                <a:latin typeface="Times New Roman"/>
                <a:cs typeface="Times New Roman"/>
              </a:rPr>
              <a:t>and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also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it`s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declaration</a:t>
            </a:r>
            <a:r>
              <a:rPr lang="ro-RO" sz="1800">
                <a:latin typeface="Times New Roman"/>
                <a:cs typeface="Times New Roman"/>
              </a:rPr>
              <a:t> as a </a:t>
            </a:r>
            <a:r>
              <a:rPr lang="ro-RO" sz="1800" err="1">
                <a:latin typeface="Times New Roman"/>
                <a:cs typeface="Times New Roman"/>
              </a:rPr>
              <a:t>national</a:t>
            </a:r>
            <a:r>
              <a:rPr lang="ro-RO" sz="1800">
                <a:latin typeface="Times New Roman"/>
                <a:cs typeface="Times New Roman"/>
              </a:rPr>
              <a:t> monument, </a:t>
            </a:r>
            <a:r>
              <a:rPr lang="ro-RO" sz="1800" err="1">
                <a:latin typeface="Times New Roman"/>
                <a:cs typeface="Times New Roman"/>
              </a:rPr>
              <a:t>was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the</a:t>
            </a:r>
            <a:r>
              <a:rPr lang="ro-RO" sz="1800">
                <a:latin typeface="Times New Roman"/>
                <a:cs typeface="Times New Roman"/>
              </a:rPr>
              <a:t> start of </a:t>
            </a:r>
            <a:r>
              <a:rPr lang="ro-RO" sz="1800" err="1">
                <a:latin typeface="Times New Roman"/>
                <a:cs typeface="Times New Roman"/>
              </a:rPr>
              <a:t>the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second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restoration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attempt</a:t>
            </a:r>
            <a:r>
              <a:rPr lang="ro-RO" sz="1800">
                <a:latin typeface="Times New Roman"/>
                <a:cs typeface="Times New Roman"/>
              </a:rPr>
              <a:t>.</a:t>
            </a:r>
          </a:p>
          <a:p>
            <a:pPr marL="0" indent="0">
              <a:buNone/>
            </a:pPr>
            <a:r>
              <a:rPr lang="ro-RO" sz="1800">
                <a:latin typeface="Times New Roman"/>
                <a:cs typeface="Times New Roman"/>
              </a:rPr>
              <a:t>-</a:t>
            </a:r>
            <a:r>
              <a:rPr lang="ro-RO" sz="1800" err="1">
                <a:latin typeface="Times New Roman"/>
                <a:cs typeface="Times New Roman"/>
              </a:rPr>
              <a:t>this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one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can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be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considered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succesful</a:t>
            </a:r>
            <a:r>
              <a:rPr lang="ro-RO" sz="1800">
                <a:latin typeface="Times New Roman"/>
                <a:cs typeface="Times New Roman"/>
              </a:rPr>
              <a:t>, </a:t>
            </a:r>
            <a:r>
              <a:rPr lang="ro-RO" sz="1800" err="1">
                <a:latin typeface="Times New Roman"/>
                <a:cs typeface="Times New Roman"/>
              </a:rPr>
              <a:t>due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to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the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new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importance</a:t>
            </a:r>
            <a:r>
              <a:rPr lang="ro-RO" sz="1800">
                <a:latin typeface="Times New Roman"/>
                <a:cs typeface="Times New Roman"/>
              </a:rPr>
              <a:t> of </a:t>
            </a:r>
            <a:r>
              <a:rPr lang="ro-RO" sz="1800" err="1">
                <a:latin typeface="Times New Roman"/>
                <a:cs typeface="Times New Roman"/>
              </a:rPr>
              <a:t>the</a:t>
            </a:r>
            <a:r>
              <a:rPr lang="ro-RO" sz="1800">
                <a:latin typeface="Times New Roman"/>
                <a:cs typeface="Times New Roman"/>
              </a:rPr>
              <a:t> building, </a:t>
            </a:r>
            <a:r>
              <a:rPr lang="ro-RO" sz="1800" err="1">
                <a:latin typeface="Times New Roman"/>
                <a:cs typeface="Times New Roman"/>
              </a:rPr>
              <a:t>and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due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to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the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allocation</a:t>
            </a:r>
            <a:r>
              <a:rPr lang="ro-RO" sz="1800">
                <a:latin typeface="Times New Roman"/>
                <a:cs typeface="Times New Roman"/>
              </a:rPr>
              <a:t> of a </a:t>
            </a:r>
            <a:r>
              <a:rPr lang="ro-RO" sz="1800" err="1">
                <a:latin typeface="Times New Roman"/>
                <a:cs typeface="Times New Roman"/>
              </a:rPr>
              <a:t>larger</a:t>
            </a:r>
            <a:r>
              <a:rPr lang="ro-RO" sz="1800">
                <a:latin typeface="Times New Roman"/>
                <a:cs typeface="Times New Roman"/>
              </a:rPr>
              <a:t> budget.</a:t>
            </a:r>
          </a:p>
          <a:p>
            <a:pPr marL="0" indent="0">
              <a:buNone/>
            </a:pPr>
            <a:r>
              <a:rPr lang="ro-RO" sz="1800">
                <a:latin typeface="Times New Roman"/>
                <a:cs typeface="Times New Roman"/>
              </a:rPr>
              <a:t>- </a:t>
            </a:r>
            <a:r>
              <a:rPr lang="ro-RO" sz="1800" err="1">
                <a:latin typeface="Times New Roman"/>
                <a:cs typeface="Times New Roman"/>
              </a:rPr>
              <a:t>the</a:t>
            </a:r>
            <a:r>
              <a:rPr lang="ro-RO" sz="1800">
                <a:latin typeface="Times New Roman"/>
                <a:cs typeface="Times New Roman"/>
              </a:rPr>
              <a:t> 1980`s </a:t>
            </a:r>
            <a:r>
              <a:rPr lang="ro-RO" sz="1800" err="1">
                <a:latin typeface="Times New Roman"/>
                <a:cs typeface="Times New Roman"/>
              </a:rPr>
              <a:t>restoration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campaingn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tried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to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bring</a:t>
            </a:r>
            <a:r>
              <a:rPr lang="ro-RO" sz="1800">
                <a:latin typeface="Times New Roman"/>
                <a:cs typeface="Times New Roman"/>
              </a:rPr>
              <a:t> back </a:t>
            </a:r>
            <a:r>
              <a:rPr lang="ro-RO" sz="1800" err="1">
                <a:latin typeface="Times New Roman"/>
                <a:cs typeface="Times New Roman"/>
              </a:rPr>
              <a:t>the</a:t>
            </a:r>
            <a:r>
              <a:rPr lang="ro-RO" sz="1800">
                <a:latin typeface="Times New Roman"/>
                <a:cs typeface="Times New Roman"/>
              </a:rPr>
              <a:t> original </a:t>
            </a:r>
            <a:r>
              <a:rPr lang="ro-RO" sz="1800" err="1">
                <a:latin typeface="Times New Roman"/>
                <a:cs typeface="Times New Roman"/>
              </a:rPr>
              <a:t>colors</a:t>
            </a:r>
            <a:r>
              <a:rPr lang="ro-RO" sz="1800">
                <a:latin typeface="Times New Roman"/>
                <a:cs typeface="Times New Roman"/>
              </a:rPr>
              <a:t>, but </a:t>
            </a:r>
            <a:r>
              <a:rPr lang="ro-RO" sz="1800" err="1">
                <a:latin typeface="Times New Roman"/>
                <a:cs typeface="Times New Roman"/>
              </a:rPr>
              <a:t>unfortunately</a:t>
            </a:r>
            <a:r>
              <a:rPr lang="ro-RO" sz="1800">
                <a:latin typeface="Times New Roman"/>
                <a:cs typeface="Times New Roman"/>
              </a:rPr>
              <a:t> it </a:t>
            </a:r>
            <a:r>
              <a:rPr lang="ro-RO" sz="1800" err="1">
                <a:latin typeface="Times New Roman"/>
                <a:cs typeface="Times New Roman"/>
              </a:rPr>
              <a:t>was</a:t>
            </a:r>
            <a:r>
              <a:rPr lang="ro-RO" sz="1800">
                <a:latin typeface="Times New Roman"/>
                <a:cs typeface="Times New Roman"/>
              </a:rPr>
              <a:t> </a:t>
            </a:r>
            <a:r>
              <a:rPr lang="ro-RO" sz="1800" err="1">
                <a:latin typeface="Times New Roman"/>
                <a:cs typeface="Times New Roman"/>
              </a:rPr>
              <a:t>unsuccessful</a:t>
            </a:r>
          </a:p>
        </p:txBody>
      </p:sp>
    </p:spTree>
    <p:extLst>
      <p:ext uri="{BB962C8B-B14F-4D97-AF65-F5344CB8AC3E}">
        <p14:creationId xmlns:p14="http://schemas.microsoft.com/office/powerpoint/2010/main" val="10649080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Imagine 4" descr="O imagine care conține clădire, pat, bărbat, echitație&#10;&#10;Descrierea a fost generată cu un grad foarte mare de încredere">
            <a:extLst>
              <a:ext uri="{FF2B5EF4-FFF2-40B4-BE49-F238E27FC236}">
                <a16:creationId xmlns:a16="http://schemas.microsoft.com/office/drawing/2014/main" id="{E6BAF137-9ADA-4E7D-B57B-814AF35491F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2" b="4779"/>
          <a:stretch/>
        </p:blipFill>
        <p:spPr>
          <a:xfrm>
            <a:off x="5450529" y="3263116"/>
            <a:ext cx="6741471" cy="3594884"/>
          </a:xfrm>
          <a:prstGeom prst="rect">
            <a:avLst/>
          </a:prstGeom>
        </p:spPr>
      </p:pic>
      <p:pic>
        <p:nvPicPr>
          <p:cNvPr id="6" name="Imagine 6" descr="O imagine care conține iarbă, exterior, clădire, câmp&#10;&#10;Descrierea a fost generată cu un grad foarte mare de încredere">
            <a:extLst>
              <a:ext uri="{FF2B5EF4-FFF2-40B4-BE49-F238E27FC236}">
                <a16:creationId xmlns:a16="http://schemas.microsoft.com/office/drawing/2014/main" id="{14C9B6F1-F9CA-468A-8EEA-367B7AD1384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4784" r="-1" b="7365"/>
          <a:stretch/>
        </p:blipFill>
        <p:spPr>
          <a:xfrm>
            <a:off x="1754330" y="10"/>
            <a:ext cx="6760897" cy="3920034"/>
          </a:xfrm>
          <a:custGeom>
            <a:avLst/>
            <a:gdLst/>
            <a:ahLst/>
            <a:cxnLst/>
            <a:rect l="l" t="t" r="r" b="b"/>
            <a:pathLst>
              <a:path w="4113440" h="3920044">
                <a:moveTo>
                  <a:pt x="0" y="0"/>
                </a:moveTo>
                <a:lnTo>
                  <a:pt x="4113440" y="0"/>
                </a:lnTo>
                <a:lnTo>
                  <a:pt x="4113440" y="3103224"/>
                </a:lnTo>
                <a:lnTo>
                  <a:pt x="2157388" y="3103224"/>
                </a:lnTo>
                <a:lnTo>
                  <a:pt x="2157388" y="3920044"/>
                </a:lnTo>
                <a:lnTo>
                  <a:pt x="0" y="3920044"/>
                </a:lnTo>
                <a:close/>
              </a:path>
            </a:pathLst>
          </a:custGeom>
        </p:spPr>
      </p:pic>
      <p:sp>
        <p:nvSpPr>
          <p:cNvPr id="15" name="Rectangle 17">
            <a:extLst>
              <a:ext uri="{FF2B5EF4-FFF2-40B4-BE49-F238E27FC236}">
                <a16:creationId xmlns:a16="http://schemas.microsoft.com/office/drawing/2014/main" id="{806692FB-8FCB-4B46-A077-B6132E789B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676094" y="160868"/>
            <a:ext cx="3355039" cy="2941382"/>
          </a:xfrm>
          <a:prstGeom prst="rect">
            <a:avLst/>
          </a:prstGeom>
          <a:solidFill>
            <a:srgbClr val="4D5C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9">
            <a:extLst>
              <a:ext uri="{FF2B5EF4-FFF2-40B4-BE49-F238E27FC236}">
                <a16:creationId xmlns:a16="http://schemas.microsoft.com/office/drawing/2014/main" id="{00FC960A-022A-4742-832C-FCE8ABEAB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60866" y="4069977"/>
            <a:ext cx="1432595" cy="2019928"/>
          </a:xfrm>
          <a:prstGeom prst="rect">
            <a:avLst/>
          </a:prstGeom>
          <a:solidFill>
            <a:srgbClr val="4D5C6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Imagine 2" descr="O imagine care conține clădire, exterior, casă, bărbat&#10;&#10;Descrierea a fost generată cu un grad foarte mare de încredere">
            <a:extLst>
              <a:ext uri="{FF2B5EF4-FFF2-40B4-BE49-F238E27FC236}">
                <a16:creationId xmlns:a16="http://schemas.microsoft.com/office/drawing/2014/main" id="{F55C38CF-04E0-4A03-BA16-4816EC9D815F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r="5046" b="-5"/>
          <a:stretch/>
        </p:blipFill>
        <p:spPr>
          <a:xfrm>
            <a:off x="1754330" y="4069977"/>
            <a:ext cx="3535331" cy="2019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277075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u 1">
            <a:extLst>
              <a:ext uri="{FF2B5EF4-FFF2-40B4-BE49-F238E27FC236}">
                <a16:creationId xmlns:a16="http://schemas.microsoft.com/office/drawing/2014/main" id="{F75F31D5-A756-43E7-B03D-D8B0D4FEC3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ro-RO" sz="2400">
                <a:latin typeface="Times New Roman"/>
                <a:cs typeface="Times New Roman"/>
              </a:rPr>
              <a:t>Why was important to restore Villa Savoye?</a:t>
            </a:r>
            <a:endParaRPr lang="ro-RO"/>
          </a:p>
        </p:txBody>
      </p:sp>
      <p:sp>
        <p:nvSpPr>
          <p:cNvPr id="3" name="Substituent conținut 2">
            <a:extLst>
              <a:ext uri="{FF2B5EF4-FFF2-40B4-BE49-F238E27FC236}">
                <a16:creationId xmlns:a16="http://schemas.microsoft.com/office/drawing/2014/main" id="{3D2AB62C-773C-43C6-9896-D9CD5BEA8AE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132393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ro-RO" sz="1800">
                <a:latin typeface="Times New Roman"/>
                <a:cs typeface="Times New Roman"/>
              </a:rPr>
              <a:t>                   Restoring Villa Savoye gave back it`s former glory . Nobody can truly appreciate a modernist building in ruin. But restoring it gives back the same feeling it gave it`s owners when they were handed over the keys. History of a building it`s not erased by restoration, only by ignorance.</a:t>
            </a:r>
            <a:endParaRPr lang="ro-RO">
              <a:latin typeface="Calibri" panose="020F0502020204030204"/>
              <a:cs typeface="Calibri" panose="020F0502020204030204"/>
            </a:endParaRPr>
          </a:p>
          <a:p>
            <a:pPr marL="0" indent="0">
              <a:buNone/>
            </a:pPr>
            <a:r>
              <a:rPr lang="ro-RO" sz="1800">
                <a:latin typeface="Times New Roman"/>
                <a:cs typeface="Times New Roman"/>
              </a:rPr>
              <a:t>                    As an analogy, very few people appreciate the beauty of a classic car before restoration.</a:t>
            </a:r>
          </a:p>
        </p:txBody>
      </p:sp>
      <p:pic>
        <p:nvPicPr>
          <p:cNvPr id="4" name="Imagine 4" descr="O imagine care conține iarbă, exterior, mașină, drum&#10;&#10;Descrierea a fost generată cu un grad foarte mare de încredere">
            <a:extLst>
              <a:ext uri="{FF2B5EF4-FFF2-40B4-BE49-F238E27FC236}">
                <a16:creationId xmlns:a16="http://schemas.microsoft.com/office/drawing/2014/main" id="{6C4BD24E-9472-4750-8F82-F2E0C8D7286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6583" y="3429772"/>
            <a:ext cx="3947983" cy="2222671"/>
          </a:xfrm>
          <a:prstGeom prst="rect">
            <a:avLst/>
          </a:prstGeom>
        </p:spPr>
      </p:pic>
      <p:pic>
        <p:nvPicPr>
          <p:cNvPr id="8" name="Imagine 8" descr="O imagine care conține mașină, exterior, persoană, clădire&#10;&#10;Descrierea a fost generată cu un grad foarte mare de încredere">
            <a:extLst>
              <a:ext uri="{FF2B5EF4-FFF2-40B4-BE49-F238E27FC236}">
                <a16:creationId xmlns:a16="http://schemas.microsoft.com/office/drawing/2014/main" id="{7CE0DEF7-D843-4A39-A446-EAAA4B842A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578" y="3432344"/>
            <a:ext cx="3348624" cy="2227120"/>
          </a:xfrm>
          <a:prstGeom prst="rect">
            <a:avLst/>
          </a:prstGeom>
        </p:spPr>
      </p:pic>
      <p:pic>
        <p:nvPicPr>
          <p:cNvPr id="10" name="Imagine 10" descr="O imagine care conține mașină, clădire, exterior, drum&#10;&#10;Descrierea a fost generată cu un grad foarte mare de încredere">
            <a:extLst>
              <a:ext uri="{FF2B5EF4-FFF2-40B4-BE49-F238E27FC236}">
                <a16:creationId xmlns:a16="http://schemas.microsoft.com/office/drawing/2014/main" id="{6A7DE439-E313-4899-A9F9-2A54710283A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9770" y="3434014"/>
            <a:ext cx="3348624" cy="22237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7323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-tema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Ecran lat</PresentationFormat>
  <Slides>12</Slides>
  <Notes>0</Notes>
  <HiddenSlides>0</HiddenSlides>
  <ScaleCrop>false</ScaleCrop>
  <HeadingPairs>
    <vt:vector size="4" baseType="variant">
      <vt:variant>
        <vt:lpstr>Temă</vt:lpstr>
      </vt:variant>
      <vt:variant>
        <vt:i4>1</vt:i4>
      </vt:variant>
      <vt:variant>
        <vt:lpstr>Titluri diapozitive</vt:lpstr>
      </vt:variant>
      <vt:variant>
        <vt:i4>12</vt:i4>
      </vt:variant>
    </vt:vector>
  </HeadingPairs>
  <TitlesOfParts>
    <vt:vector size="13" baseType="lpstr">
      <vt:lpstr>Office-tema</vt:lpstr>
      <vt:lpstr>Authenticity in Architecture</vt:lpstr>
      <vt:lpstr>Authenticity</vt:lpstr>
      <vt:lpstr>Jack Quinan and David Fixler</vt:lpstr>
      <vt:lpstr>Viollet-Ie-Duc restoration of Pierrefonds</vt:lpstr>
      <vt:lpstr>The Vulcan Hotel- The rise and fall of a community icon</vt:lpstr>
      <vt:lpstr>A new lease of life at St Fagan</vt:lpstr>
      <vt:lpstr>       Villa Savoye as a staple of Modernist Architecture</vt:lpstr>
      <vt:lpstr>Prezentare PowerPoint</vt:lpstr>
      <vt:lpstr>Prezentare PowerPoint</vt:lpstr>
      <vt:lpstr>Restoration attempts of Villa Savoye</vt:lpstr>
      <vt:lpstr>Prezentare PowerPoint</vt:lpstr>
      <vt:lpstr>Why was important to restore Villa Savoye?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PowerPoint-presentasjon</dc:title>
  <dc:creator/>
  <cp:revision>94</cp:revision>
  <dcterms:created xsi:type="dcterms:W3CDTF">2020-03-24T12:09:59Z</dcterms:created>
  <dcterms:modified xsi:type="dcterms:W3CDTF">2020-05-06T09:42:24Z</dcterms:modified>
</cp:coreProperties>
</file>