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67" r:id="rId3"/>
    <p:sldId id="257" r:id="rId4"/>
    <p:sldId id="259" r:id="rId5"/>
    <p:sldId id="258" r:id="rId6"/>
    <p:sldId id="260" r:id="rId7"/>
    <p:sldId id="263" r:id="rId8"/>
    <p:sldId id="264" r:id="rId9"/>
    <p:sldId id="265" r:id="rId10"/>
    <p:sldId id="262" r:id="rId11"/>
    <p:sldId id="26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8" d="100"/>
          <a:sy n="68" d="100"/>
        </p:scale>
        <p:origin x="79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5" Type="http://schemas.openxmlformats.org/officeDocument/2006/relationships/tableStyles" Target="tableStyles.xml"/><Relationship Id="rId14" Type="http://schemas.openxmlformats.org/officeDocument/2006/relationships/viewProps" Target="viewProps.xml"/><Relationship Id="rId13" Type="http://schemas.openxmlformats.org/officeDocument/2006/relationships/presProps" Target="presProps.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B06CD54-513C-4F24-A1CC-8A01A6CEF584}"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72136-FCCE-4F36-829C-FE89B0B4930F}"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B06CD54-513C-4F24-A1CC-8A01A6CEF584}"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72136-FCCE-4F36-829C-FE89B0B4930F}"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B06CD54-513C-4F24-A1CC-8A01A6CEF584}"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72136-FCCE-4F36-829C-FE89B0B4930F}"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9B06CD54-513C-4F24-A1CC-8A01A6CEF584}"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472136-FCCE-4F36-829C-FE89B0B4930F}"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9B06CD54-513C-4F24-A1CC-8A01A6CEF584}"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472136-FCCE-4F36-829C-FE89B0B4930F}"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06CD54-513C-4F24-A1CC-8A01A6CEF584}"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472136-FCCE-4F36-829C-FE89B0B4930F}"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06CD54-513C-4F24-A1CC-8A01A6CEF584}"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472136-FCCE-4F36-829C-FE89B0B4930F}"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200" indent="0">
              <a:buNone/>
              <a:defRPr sz="1400"/>
            </a:lvl2pPr>
            <a:lvl3pPr marL="914400" indent="0">
              <a:buNone/>
              <a:defRPr sz="1200"/>
            </a:lvl3pPr>
            <a:lvl4pPr marL="1370965" indent="0">
              <a:buNone/>
              <a:defRPr sz="1000"/>
            </a:lvl4pPr>
            <a:lvl5pPr marL="1828165" indent="0">
              <a:buNone/>
              <a:defRPr sz="1000"/>
            </a:lvl5pPr>
            <a:lvl6pPr marL="2285365" indent="0">
              <a:buNone/>
              <a:defRPr sz="1000"/>
            </a:lvl6pPr>
            <a:lvl7pPr marL="2742565" indent="0">
              <a:buNone/>
              <a:defRPr sz="1000"/>
            </a:lvl7pPr>
            <a:lvl8pPr marL="3199130" indent="0">
              <a:buNone/>
              <a:defRPr sz="1000"/>
            </a:lvl8pPr>
            <a:lvl9pPr marL="365633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B06CD54-513C-4F24-A1CC-8A01A6CEF584}"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472136-FCCE-4F36-829C-FE89B0B4930F}"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B06CD54-513C-4F24-A1CC-8A01A6CEF584}"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472136-FCCE-4F36-829C-FE89B0B4930F}"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B06CD54-513C-4F24-A1CC-8A01A6CEF584}"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72136-FCCE-4F36-829C-FE89B0B4930F}"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B06CD54-513C-4F24-A1CC-8A01A6CEF584}"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72136-FCCE-4F36-829C-FE89B0B4930F}" type="slidenum">
              <a:rPr lang="en-GB" smtClean="0"/>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panose="020B0604020202020204"/>
              </a:rPr>
              <a:t>”</a:t>
            </a:r>
            <a:endParaRPr lang="en-US" dirty="0">
              <a:solidFill>
                <a:schemeClr val="accent1">
                  <a:lumMod val="60000"/>
                  <a:lumOff val="40000"/>
                </a:schemeClr>
              </a:solidFill>
              <a:latin typeface="Arial" panose="020B0604020202020204"/>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B06CD54-513C-4F24-A1CC-8A01A6CEF584}"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72136-FCCE-4F36-829C-FE89B0B4930F}" type="slidenum">
              <a:rPr lang="en-GB" smtClean="0"/>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B06CD54-513C-4F24-A1CC-8A01A6CEF584}"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72136-FCCE-4F36-829C-FE89B0B4930F}" type="slidenum">
              <a:rPr lang="en-GB" smtClean="0"/>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B06CD54-513C-4F24-A1CC-8A01A6CEF584}"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72136-FCCE-4F36-829C-FE89B0B4930F}" type="slidenum">
              <a:rPr lang="en-GB" smtClean="0"/>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B06CD54-513C-4F24-A1CC-8A01A6CEF584}"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72136-FCCE-4F36-829C-FE89B0B4930F}" type="slidenum">
              <a:rPr lang="en-GB" smtClean="0"/>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B06CD54-513C-4F24-A1CC-8A01A6CEF584}"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72136-FCCE-4F36-829C-FE89B0B4930F}"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7" Type="http://schemas.openxmlformats.org/officeDocument/2006/relationships/theme" Target="../theme/theme1.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B06CD54-513C-4F24-A1CC-8A01A6CEF584}" type="datetimeFigureOut">
              <a:rPr lang="en-GB" smtClean="0"/>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E472136-FCCE-4F36-829C-FE89B0B4930F}"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hyperlink" Target="https://creativecommons.org/licenses/by-nc-nd/3.0/" TargetMode="External"/><Relationship Id="rId3" Type="http://schemas.openxmlformats.org/officeDocument/2006/relationships/hyperlink" Target="https://chrisbamidele.wordpress.com/2014/12/22/turning-potential-into-real-success/" TargetMode="External"/><Relationship Id="rId2" Type="http://schemas.openxmlformats.org/officeDocument/2006/relationships/image" Target="../media/image3.jpeg"/><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jpeg"/></Relationships>
</file>

<file path=ppt/slides/_rels/slide4.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hyperlink" Target="https://creativecommons.org/licenses/by/3.0/" TargetMode="External"/><Relationship Id="rId2" Type="http://schemas.openxmlformats.org/officeDocument/2006/relationships/hyperlink" Target="https://courses.lumenlearning.com/wm-organizationalbehavior/chapter/creating-effective-teams/" TargetMode="External"/><Relationship Id="rId1" Type="http://schemas.openxmlformats.org/officeDocument/2006/relationships/image" Target="../media/image5.png"/></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4.xml"/><Relationship Id="rId3" Type="http://schemas.openxmlformats.org/officeDocument/2006/relationships/hyperlink" Target="https://creativecommons.org/licenses/by/3.0/" TargetMode="External"/><Relationship Id="rId2" Type="http://schemas.openxmlformats.org/officeDocument/2006/relationships/hyperlink" Target="https://pressbooks.bccampus.ca/technicalwriting/chapter/2-models-for-understanding-team-dynamics/" TargetMode="External"/><Relationship Id="rId1" Type="http://schemas.openxmlformats.org/officeDocument/2006/relationships/image" Target="../media/image6.jpeg"/></Relationships>
</file>

<file path=ppt/slides/_rels/slide6.xml.rels><?xml version="1.0" encoding="UTF-8" standalone="yes"?>
<Relationships xmlns="http://schemas.openxmlformats.org/package/2006/relationships"><Relationship Id="rId4" Type="http://schemas.openxmlformats.org/officeDocument/2006/relationships/slideLayout" Target="../slideLayouts/slideLayout4.xml"/><Relationship Id="rId3" Type="http://schemas.openxmlformats.org/officeDocument/2006/relationships/hyperlink" Target="https://creativecommons.org/licenses/by-nc-sa/3.0/" TargetMode="External"/><Relationship Id="rId2" Type="http://schemas.openxmlformats.org/officeDocument/2006/relationships/hyperlink" Target="https://creducation.net/resources/conflict_management/conflict_styles.html" TargetMode="External"/><Relationship Id="rId1" Type="http://schemas.openxmlformats.org/officeDocument/2006/relationships/image" Target="../media/image7.jpeg"/></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4.xml"/><Relationship Id="rId3" Type="http://schemas.openxmlformats.org/officeDocument/2006/relationships/hyperlink" Target="https://creativecommons.org/licenses/by-sa/3.0/" TargetMode="External"/><Relationship Id="rId2" Type="http://schemas.openxmlformats.org/officeDocument/2006/relationships/hyperlink" Target="https://usq.pressbooks.pub/traumainformedpractice/chapter/6-2-the-teacher-must-survive-self-care-and-managing-secondary-trauma/" TargetMode="External"/><Relationship Id="rId1" Type="http://schemas.openxmlformats.org/officeDocument/2006/relationships/image" Target="../media/image8.jpe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tree with words on it&#10;&#10;Description automatically generated"/>
          <p:cNvPicPr>
            <a:picLocks noGrp="1" noChangeAspect="1"/>
          </p:cNvPicPr>
          <p:nvPr>
            <p:ph sz="half" idx="1"/>
          </p:nvPr>
        </p:nvPicPr>
        <p:blipFill>
          <a:blip r:embed="rId1">
            <a:extLst>
              <a:ext uri="{28A0092B-C50C-407E-A947-70E740481C1C}">
                <a14:useLocalDpi xmlns:a14="http://schemas.microsoft.com/office/drawing/2010/main" val="0"/>
              </a:ext>
            </a:extLst>
          </a:blip>
          <a:stretch>
            <a:fillRect/>
          </a:stretch>
        </p:blipFill>
        <p:spPr>
          <a:xfrm>
            <a:off x="0" y="633047"/>
            <a:ext cx="4867421" cy="5408316"/>
          </a:xfrm>
        </p:spPr>
      </p:pic>
      <p:sp>
        <p:nvSpPr>
          <p:cNvPr id="10" name="Content Placeholder 9"/>
          <p:cNvSpPr>
            <a:spLocks noGrp="1"/>
          </p:cNvSpPr>
          <p:nvPr>
            <p:ph sz="half" idx="2"/>
          </p:nvPr>
        </p:nvSpPr>
        <p:spPr>
          <a:xfrm>
            <a:off x="4304714" y="351692"/>
            <a:ext cx="4969290" cy="5689670"/>
          </a:xfrm>
        </p:spPr>
        <p:txBody>
          <a:bodyPr/>
          <a:lstStyle/>
          <a:p>
            <a:endParaRPr lang="en-GB" dirty="0"/>
          </a:p>
          <a:p>
            <a:r>
              <a:rPr lang="en-GB" sz="2400" dirty="0">
                <a:latin typeface="Angsana New" panose="02020603050405020304" pitchFamily="18" charset="-34"/>
                <a:cs typeface="Angsana New" panose="02020603050405020304" pitchFamily="18" charset="-34"/>
              </a:rPr>
              <a:t>Title: Effective Teamwork</a:t>
            </a:r>
            <a:r>
              <a:rPr lang="en-GB" sz="2400" dirty="0"/>
              <a:t>.</a:t>
            </a:r>
            <a:endParaRPr lang="en-GB" sz="2400" dirty="0"/>
          </a:p>
          <a:p>
            <a:r>
              <a:rPr lang="en-GB" dirty="0"/>
              <a:t> </a:t>
            </a:r>
            <a:r>
              <a:rPr lang="en-GB" sz="3200" dirty="0">
                <a:latin typeface="Angsana New" panose="02020603050405020304" pitchFamily="18" charset="-34"/>
                <a:cs typeface="Angsana New" panose="02020603050405020304" pitchFamily="18" charset="-34"/>
              </a:rPr>
              <a:t>Assessment title: Success Teamwork.</a:t>
            </a:r>
            <a:endParaRPr lang="en-GB" sz="3200" dirty="0">
              <a:latin typeface="Angsana New" panose="02020603050405020304" pitchFamily="18" charset="-34"/>
              <a:cs typeface="Angsana New" panose="02020603050405020304" pitchFamily="18" charset="-34"/>
            </a:endParaRPr>
          </a:p>
          <a:p>
            <a:endParaRPr lang="en-GB" dirty="0"/>
          </a:p>
          <a:p>
            <a:endParaRPr lang="en-GB" dirty="0"/>
          </a:p>
          <a:p>
            <a:endParaRPr lang="en-GB" dirty="0"/>
          </a:p>
          <a:p>
            <a:endParaRPr lang="en-GB" dirty="0"/>
          </a:p>
          <a:p>
            <a:r>
              <a:rPr lang="en-GB" dirty="0"/>
              <a:t> </a:t>
            </a:r>
            <a:r>
              <a:rPr lang="en-GB" sz="3600" dirty="0">
                <a:latin typeface="Angsana New" panose="02020603050405020304" pitchFamily="18" charset="-34"/>
                <a:cs typeface="Angsana New" panose="02020603050405020304" pitchFamily="18" charset="-34"/>
              </a:rPr>
              <a:t>Student Name: Ishag Mohmmed.</a:t>
            </a:r>
            <a:endParaRPr lang="en-GB" sz="3600" dirty="0">
              <a:latin typeface="Angsana New" panose="02020603050405020304" pitchFamily="18" charset="-34"/>
              <a:cs typeface="Angsana New" panose="02020603050405020304" pitchFamily="18" charset="-34"/>
            </a:endParaRPr>
          </a:p>
          <a:p>
            <a:r>
              <a:rPr lang="en-GB" sz="3600" dirty="0">
                <a:latin typeface="Angsana New" panose="02020603050405020304" pitchFamily="18" charset="-34"/>
                <a:cs typeface="Angsana New" panose="02020603050405020304" pitchFamily="18" charset="-34"/>
              </a:rPr>
              <a:t>Student Number: 2244938.</a:t>
            </a:r>
            <a:endParaRPr lang="en-GB" sz="3600" dirty="0">
              <a:latin typeface="Angsana New" panose="02020603050405020304" pitchFamily="18" charset="-34"/>
              <a:cs typeface="Angsana New" panose="02020603050405020304" pitchFamily="18" charset="-34"/>
            </a:endParaRP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Content Placeholder 8"/>
          <p:cNvSpPr>
            <a:spLocks noGrp="1"/>
          </p:cNvSpPr>
          <p:nvPr>
            <p:ph idx="1"/>
          </p:nvPr>
        </p:nvSpPr>
        <p:spPr>
          <a:xfrm>
            <a:off x="640080" y="683895"/>
            <a:ext cx="6894830" cy="5506085"/>
          </a:xfrm>
        </p:spPr>
        <p:txBody>
          <a:bodyPr>
            <a:normAutofit/>
          </a:bodyPr>
          <a:lstStyle/>
          <a:p>
            <a:pPr marL="0" indent="0">
              <a:buNone/>
            </a:pPr>
            <a:r>
              <a:rPr lang="en-US" sz="1900" dirty="0">
                <a:highlight>
                  <a:srgbClr val="FFFF00"/>
                </a:highlight>
              </a:rPr>
              <a:t>Introduction</a:t>
            </a:r>
            <a:endParaRPr lang="en-US" sz="1900" dirty="0">
              <a:highlight>
                <a:srgbClr val="FFFF00"/>
              </a:highlight>
            </a:endParaRPr>
          </a:p>
          <a:p>
            <a:pPr marL="0" indent="0">
              <a:buNone/>
            </a:pPr>
            <a:endParaRPr lang="en-US" sz="1900" dirty="0"/>
          </a:p>
          <a:p>
            <a:pPr marL="0" indent="0">
              <a:buNone/>
            </a:pPr>
            <a:r>
              <a:rPr lang="en-US" sz="1900" dirty="0"/>
              <a:t> In today's fast-paced and competitive business environment, working effectively as a team is crucial. Successful teams are the backbone of any organization and play a vital role in achieving business goals. In this paper, we will </a:t>
            </a:r>
            <a:r>
              <a:rPr lang="en-US" sz="1900" dirty="0">
                <a:latin typeface="Angsana New" panose="02020603050405020304" pitchFamily="18" charset="-34"/>
                <a:cs typeface="Angsana New" panose="02020603050405020304" pitchFamily="18" charset="-34"/>
              </a:rPr>
              <a:t>explore</a:t>
            </a:r>
            <a:r>
              <a:rPr lang="en-US" sz="1900" dirty="0"/>
              <a:t> the key factors that make a team successful, drawing on the theories of Belbin, Tuckman, and Thomas Kilmann. Additionally, we will discuss how these theories can be applied to improve the performance of our team. Also, we will explore various methods for evaluating a team’s success, drawing on key factors such as communication, task allocation, conflict management, team cohesion, and individual contributions.</a:t>
            </a:r>
            <a:endParaRPr lang="en-US" sz="1900" dirty="0"/>
          </a:p>
        </p:txBody>
      </p:sp>
      <p:pic>
        <p:nvPicPr>
          <p:cNvPr id="7" name="Picture 6" descr="A green arrow pointing up to a word&#10;&#10;Description automatically generated"/>
          <p:cNvPicPr>
            <a:picLocks noChangeAspect="1"/>
          </p:cNvPicPr>
          <p:nvPr/>
        </p:nvPicPr>
        <p:blipFill rotWithShape="1">
          <a:blip r:embed="rId1">
            <a:extLst>
              <a:ext uri="{28A0092B-C50C-407E-A947-70E740481C1C}">
                <a14:useLocalDpi xmlns:a14="http://schemas.microsoft.com/office/drawing/2010/main" val="0"/>
              </a:ext>
            </a:extLst>
          </a:blip>
          <a:srcRect l="17017" r="171" b="-1"/>
          <a:stretch>
            <a:fillRect/>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5" name="Content Placeholder 4" descr="Skydivers make a formation above the clouds"/>
          <p:cNvPicPr>
            <a:picLocks noChangeAspect="1"/>
          </p:cNvPicPr>
          <p:nvPr/>
        </p:nvPicPr>
        <p:blipFill rotWithShape="1">
          <a:blip r:embed="rId2">
            <a:extLst>
              <a:ext uri="{28A0092B-C50C-407E-A947-70E740481C1C}">
                <a14:useLocalDpi xmlns:a14="http://schemas.microsoft.com/office/drawing/2010/main" val="0"/>
              </a:ext>
            </a:extLst>
          </a:blip>
          <a:srcRect r="-1" b="4107"/>
          <a:stretch>
            <a:fillRect/>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
        <p:nvSpPr>
          <p:cNvPr id="8" name="TextBox 7"/>
          <p:cNvSpPr txBox="1"/>
          <p:nvPr/>
        </p:nvSpPr>
        <p:spPr>
          <a:xfrm>
            <a:off x="9732672" y="665794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hrisbamidele.wordpress.com/2014/12/22/turning-potential-into-real-success/"/>
              </a:rPr>
              <a:t>This Photo</a:t>
            </a:r>
            <a:r>
              <a:rPr lang="en-GB" sz="700">
                <a:solidFill>
                  <a:srgbClr val="FFFFFF"/>
                </a:solidFill>
              </a:rPr>
              <a:t> by Unknown Author is licensed under </a:t>
            </a:r>
            <a:r>
              <a:rPr lang="en-GB" sz="700">
                <a:solidFill>
                  <a:srgbClr val="FFFFFF"/>
                </a:solidFill>
                <a:hlinkClick r:id="rId4" tooltip="https://creativecommons.org/licenses/by-nc-nd/3.0/"/>
              </a:rPr>
              <a:t>CC BY-NC-ND</a:t>
            </a:r>
            <a:endParaRPr lang="en-GB" sz="700">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3468" y="643467"/>
            <a:ext cx="5452532" cy="5363438"/>
          </a:xfrm>
        </p:spPr>
        <p:txBody>
          <a:bodyPr vert="horz" lIns="91440" tIns="45720" rIns="91440" bIns="45720" rtlCol="0" anchor="b">
            <a:noAutofit/>
          </a:bodyPr>
          <a:lstStyle/>
          <a:p>
            <a:r>
              <a:rPr lang="en-US" sz="2000" dirty="0"/>
              <a:t>Communication Effectiveness</a:t>
            </a:r>
            <a:br>
              <a:rPr lang="en-US" sz="2000" dirty="0"/>
            </a:br>
            <a:br>
              <a:rPr lang="en-US" sz="2000" dirty="0"/>
            </a:br>
            <a:br>
              <a:rPr lang="en-US" sz="2000" dirty="0"/>
            </a:br>
            <a:r>
              <a:rPr lang="en-US" sz="2000" dirty="0">
                <a:highlight>
                  <a:srgbClr val="000000"/>
                </a:highlight>
              </a:rPr>
              <a:t>One of the core elements in evaluating the success of a team is the effectiveness of communication. The ability of team members to exchange information, share ideas, and provide feedback directly impacts the team's performance and outcomes. Evaluating communication effectiveness can involve assessing the clarity of messages, the frequency of interactions, and the level of engagement among team members (</a:t>
            </a:r>
            <a:r>
              <a:rPr lang="en-US" sz="2000" dirty="0" err="1">
                <a:highlight>
                  <a:srgbClr val="000000"/>
                </a:highlight>
              </a:rPr>
              <a:t>Fernández-Araoz</a:t>
            </a:r>
            <a:r>
              <a:rPr lang="en-US" sz="2000" dirty="0">
                <a:highlight>
                  <a:srgbClr val="000000"/>
                </a:highlight>
              </a:rPr>
              <a:t>, Groysberg, &amp; Nohria, 2017). Additionally, feedback mechanisms and the presence of open channels for communication also play a crucial role in this assessment.</a:t>
            </a:r>
            <a:endParaRPr lang="en-US" sz="2000" dirty="0">
              <a:highlight>
                <a:srgbClr val="000000"/>
              </a:highlight>
            </a:endParaRPr>
          </a:p>
        </p:txBody>
      </p:sp>
      <p:pic>
        <p:nvPicPr>
          <p:cNvPr id="58" name="Picture 57" descr="Large skydiving group mid-air"/>
          <p:cNvPicPr>
            <a:picLocks noChangeAspect="1"/>
          </p:cNvPicPr>
          <p:nvPr/>
        </p:nvPicPr>
        <p:blipFill rotWithShape="1">
          <a:blip r:embed="rId1"/>
          <a:srcRect l="21479" r="20702"/>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Content Placeholder 9"/>
          <p:cNvSpPr>
            <a:spLocks noGrp="1"/>
          </p:cNvSpPr>
          <p:nvPr>
            <p:ph idx="1"/>
          </p:nvPr>
        </p:nvSpPr>
        <p:spPr>
          <a:xfrm>
            <a:off x="838200" y="1825625"/>
            <a:ext cx="5393361" cy="4351338"/>
          </a:xfrm>
        </p:spPr>
        <p:txBody>
          <a:bodyPr>
            <a:normAutofit fontScale="92500" lnSpcReduction="10000"/>
          </a:bodyPr>
          <a:lstStyle/>
          <a:p>
            <a:r>
              <a:rPr lang="en-US" sz="2000">
                <a:highlight>
                  <a:srgbClr val="00FF00"/>
                </a:highlight>
              </a:rPr>
              <a:t>Task Allocation and Performance</a:t>
            </a:r>
            <a:endParaRPr lang="en-US" sz="2000">
              <a:highlight>
                <a:srgbClr val="00FF00"/>
              </a:highlight>
            </a:endParaRPr>
          </a:p>
          <a:p>
            <a:pPr marL="0" indent="0">
              <a:buNone/>
            </a:pPr>
            <a:endParaRPr lang="en-US" sz="2000">
              <a:latin typeface="Angsana New" panose="02020603050405020304" pitchFamily="18" charset="-34"/>
              <a:cs typeface="Angsana New" panose="02020603050405020304" pitchFamily="18" charset="-34"/>
            </a:endParaRPr>
          </a:p>
          <a:p>
            <a:r>
              <a:rPr lang="en-US" sz="2000"/>
              <a:t>Another key aspect of assessing team success is evaluating how tasks are allocated and how well team members can accomplish their assigned responsibilities. This can be done through examining the distribution and completion of tasks, as well as evaluating the quality and timeliness of work. It is essential to ensure that tasks align with team members' strengths and expertise and that any issues related to task allocation, workload balance, or task interdependencies are identified and addressed (Belbin, 2012).</a:t>
            </a:r>
            <a:endParaRPr lang="en-US" sz="2000"/>
          </a:p>
        </p:txBody>
      </p:sp>
      <p:pic>
        <p:nvPicPr>
          <p:cNvPr id="5" name="Content Placeholder 4" descr="A diagram of people thinking"/>
          <p:cNvPicPr>
            <a:picLocks noChangeAspect="1"/>
          </p:cNvPicPr>
          <p:nvPr/>
        </p:nvPicPr>
        <p:blipFill rotWithShape="1">
          <a:blip r:embed="rId1">
            <a:extLst>
              <a:ext uri="{28A0092B-C50C-407E-A947-70E740481C1C}">
                <a14:useLocalDpi xmlns:a14="http://schemas.microsoft.com/office/drawing/2010/main" val="0"/>
              </a:ext>
            </a:extLst>
          </a:blip>
          <a:srcRect r="1752"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6" name="TextBox 5"/>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2" tooltip="https://courses.lumenlearning.com/wm-organizationalbehavior/chapter/creating-effective-teams/"/>
              </a:rPr>
              <a:t>This Photo</a:t>
            </a:r>
            <a:r>
              <a:rPr lang="en-GB" sz="700">
                <a:solidFill>
                  <a:srgbClr val="FFFFFF"/>
                </a:solidFill>
              </a:rPr>
              <a:t> by Unknown Author is licensed under </a:t>
            </a:r>
            <a:r>
              <a:rPr lang="en-GB" sz="700">
                <a:solidFill>
                  <a:srgbClr val="FFFFFF"/>
                </a:solidFill>
                <a:hlinkClick r:id="rId3" tooltip="https://creativecommons.org/licenses/by/3.0/"/>
              </a:rPr>
              <a:t>CC BY</a:t>
            </a:r>
            <a:endParaRPr lang="en-GB" sz="700">
              <a:solidFill>
                <a:srgbClr val="FFFFFF"/>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Content Placeholder 8"/>
          <p:cNvSpPr>
            <a:spLocks noGrp="1"/>
          </p:cNvSpPr>
          <p:nvPr>
            <p:ph sz="half" idx="1"/>
          </p:nvPr>
        </p:nvSpPr>
        <p:spPr>
          <a:xfrm>
            <a:off x="253218" y="112542"/>
            <a:ext cx="4608151" cy="5928819"/>
          </a:xfrm>
        </p:spPr>
        <p:txBody>
          <a:bodyPr>
            <a:normAutofit lnSpcReduction="10000"/>
          </a:bodyPr>
          <a:lstStyle/>
          <a:p>
            <a:r>
              <a:rPr lang="en-US"/>
              <a:t>Team Cohesion and Collaboration</a:t>
            </a:r>
            <a:endParaRPr lang="en-US"/>
          </a:p>
          <a:p>
            <a:pPr marL="0" indent="0">
              <a:buNone/>
            </a:pPr>
            <a:endParaRPr lang="en-US"/>
          </a:p>
          <a:p>
            <a:r>
              <a:rPr lang="en-US"/>
              <a:t>(Lencioni, 2002).Successful teams exhibit a high degree of cohesion and collaboration, and this can be evaluated by examining the level of trust among team members, the existence of shared values and goals, and the cohesiveness of the team's efforts in achieving shared objectives. Assessing team cohesion and collaboration may also involve examining the frequency and quality of teamwork, as well as the presence of mutual support and respect among team members (Tuckman, 1965). Understanding these stages will help us navigate through potential conflicts and challenges as a team. By recognizing which stage we are in, we can implement strategies to facilitate progress and enhance team cohesion.</a:t>
            </a:r>
            <a:endParaRPr lang="en-GB" dirty="0"/>
          </a:p>
        </p:txBody>
      </p:sp>
      <p:pic>
        <p:nvPicPr>
          <p:cNvPr id="17" name="Content Placeholder 16" descr="A diagram of a group of people&#10;&#10;Description automatically generated"/>
          <p:cNvPicPr>
            <a:picLocks noGrp="1" noChangeAspect="1"/>
          </p:cNvPicPr>
          <p:nvPr>
            <p:ph sz="half" idx="2"/>
          </p:nvPr>
        </p:nvPicPr>
        <p:blipFill>
          <a:blip r:embed="rId1">
            <a:extLst>
              <a:ext uri="{28A0092B-C50C-407E-A947-70E740481C1C}">
                <a14:useLocalDpi xmlns:a14="http://schemas.microsoft.com/office/drawing/2010/main" val="0"/>
              </a:ext>
            </a:extLst>
          </a:blip>
          <a:stretch>
            <a:fillRect/>
          </a:stretch>
        </p:blipFill>
        <p:spPr>
          <a:xfrm>
            <a:off x="5089525" y="984738"/>
            <a:ext cx="5236161" cy="4121833"/>
          </a:xfrm>
        </p:spPr>
      </p:pic>
      <p:sp>
        <p:nvSpPr>
          <p:cNvPr id="18" name="TextBox 17"/>
          <p:cNvSpPr txBox="1"/>
          <p:nvPr/>
        </p:nvSpPr>
        <p:spPr>
          <a:xfrm>
            <a:off x="5089525" y="4627824"/>
            <a:ext cx="4714875" cy="230832"/>
          </a:xfrm>
          <a:prstGeom prst="rect">
            <a:avLst/>
          </a:prstGeom>
          <a:noFill/>
        </p:spPr>
        <p:txBody>
          <a:bodyPr wrap="square" rtlCol="0">
            <a:spAutoFit/>
          </a:bodyPr>
          <a:lstStyle/>
          <a:p>
            <a:r>
              <a:rPr lang="en-GB" sz="900">
                <a:hlinkClick r:id="rId2" tooltip="https://pressbooks.bccampus.ca/technicalwriting/chapter/2-models-for-understanding-team-dynamics/"/>
              </a:rPr>
              <a:t>This Photo</a:t>
            </a:r>
            <a:r>
              <a:rPr lang="en-GB" sz="900"/>
              <a:t> by Unknown Author is licensed under </a:t>
            </a:r>
            <a:r>
              <a:rPr lang="en-GB" sz="900">
                <a:hlinkClick r:id="rId3" tooltip="https://creativecommons.org/licenses/by/3.0/"/>
              </a:rPr>
              <a:t>CC BY</a:t>
            </a:r>
            <a:endParaRPr lang="en-GB" sz="9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77334" y="323557"/>
            <a:ext cx="4184035" cy="5717804"/>
          </a:xfrm>
        </p:spPr>
        <p:txBody>
          <a:bodyPr>
            <a:normAutofit/>
          </a:bodyPr>
          <a:lstStyle/>
          <a:p>
            <a:r>
              <a:rPr lang="en-US" dirty="0"/>
              <a:t>Thomas Kilmann Conflict Mode Instrument.</a:t>
            </a:r>
            <a:endParaRPr lang="en-US" dirty="0"/>
          </a:p>
          <a:p>
            <a:endParaRPr lang="en-US" dirty="0"/>
          </a:p>
          <a:p>
            <a:r>
              <a:rPr lang="en-US" dirty="0"/>
              <a:t>The Thomas Kilmann Conflict Mode Instrument identifies five different conflict-handling styles: competing, collaborating, compromising, avoiding, and accommodating. Understanding these styles can help teams effectively manage conflicts that may arise. By recognizing our own preferred conflict-handling styles and those of our team members, we can tailor our approach to resolving conflicts and ensure that disagreements do not negatively impact team performance (Thomas Kilmann, 1974).</a:t>
            </a:r>
            <a:endParaRPr lang="en-GB" dirty="0"/>
          </a:p>
        </p:txBody>
      </p:sp>
      <p:pic>
        <p:nvPicPr>
          <p:cNvPr id="6" name="Content Placeholder 5" descr="A diagram of conflict management&#10;&#10;Description automatically generated"/>
          <p:cNvPicPr>
            <a:picLocks noGrp="1" noChangeAspect="1"/>
          </p:cNvPicPr>
          <p:nvPr>
            <p:ph sz="half" idx="2"/>
          </p:nvPr>
        </p:nvPicPr>
        <p:blipFill>
          <a:blip r:embed="rId1">
            <a:extLst>
              <a:ext uri="{28A0092B-C50C-407E-A947-70E740481C1C}">
                <a14:useLocalDpi xmlns:a14="http://schemas.microsoft.com/office/drawing/2010/main" val="0"/>
              </a:ext>
            </a:extLst>
          </a:blip>
          <a:stretch>
            <a:fillRect/>
          </a:stretch>
        </p:blipFill>
        <p:spPr>
          <a:xfrm>
            <a:off x="4861369" y="126609"/>
            <a:ext cx="5633129" cy="5289453"/>
          </a:xfrm>
        </p:spPr>
      </p:pic>
      <p:sp>
        <p:nvSpPr>
          <p:cNvPr id="7" name="TextBox 6"/>
          <p:cNvSpPr txBox="1"/>
          <p:nvPr/>
        </p:nvSpPr>
        <p:spPr>
          <a:xfrm>
            <a:off x="5089525" y="4229100"/>
            <a:ext cx="4184650" cy="230832"/>
          </a:xfrm>
          <a:prstGeom prst="rect">
            <a:avLst/>
          </a:prstGeom>
          <a:noFill/>
        </p:spPr>
        <p:txBody>
          <a:bodyPr wrap="square" rtlCol="0">
            <a:spAutoFit/>
          </a:bodyPr>
          <a:lstStyle/>
          <a:p>
            <a:r>
              <a:rPr lang="en-GB" sz="900">
                <a:hlinkClick r:id="rId2" tooltip="https://creducation.net/resources/conflict_management/conflict_styles.html"/>
              </a:rPr>
              <a:t>This Photo</a:t>
            </a:r>
            <a:r>
              <a:rPr lang="en-GB" sz="900"/>
              <a:t> by Unknown Author is licensed under </a:t>
            </a:r>
            <a:r>
              <a:rPr lang="en-GB" sz="900">
                <a:hlinkClick r:id="rId3" tooltip="https://creativecommons.org/licenses/by-nc-sa/3.0/"/>
              </a:rPr>
              <a:t>CC BY-SA-NC</a:t>
            </a:r>
            <a:endParaRPr lang="en-GB" sz="9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77334" y="239151"/>
            <a:ext cx="4184035" cy="5802210"/>
          </a:xfrm>
        </p:spPr>
        <p:txBody>
          <a:bodyPr>
            <a:normAutofit/>
          </a:bodyPr>
          <a:lstStyle/>
          <a:p>
            <a:r>
              <a:rPr lang="en-US" dirty="0"/>
              <a:t>Individual Contributions.</a:t>
            </a:r>
            <a:endParaRPr lang="en-US" dirty="0"/>
          </a:p>
          <a:p>
            <a:endParaRPr lang="en-US" dirty="0"/>
          </a:p>
          <a:p>
            <a:r>
              <a:rPr lang="en-US" dirty="0"/>
              <a:t>(Gratton, 2008). Assessing the success of a team also involves evaluating the individual contributions of team members. This can include examining each member's specific expertise, strengths, and the impact of their contributions on the team's overall performance. It is important to ensure that each team member's skills and abilities are leveraged effectively and that individual contributions align with the team's objectives and performance expectations.</a:t>
            </a:r>
            <a:endParaRPr lang="en-GB" dirty="0"/>
          </a:p>
        </p:txBody>
      </p:sp>
      <p:pic>
        <p:nvPicPr>
          <p:cNvPr id="6" name="Content Placeholder 5" descr="A group of people putting their fists together&#10;&#10;Description automatically generated"/>
          <p:cNvPicPr>
            <a:picLocks noGrp="1" noChangeAspect="1"/>
          </p:cNvPicPr>
          <p:nvPr>
            <p:ph sz="half" idx="2"/>
          </p:nvPr>
        </p:nvPicPr>
        <p:blipFill>
          <a:blip r:embed="rId1">
            <a:extLst>
              <a:ext uri="{28A0092B-C50C-407E-A947-70E740481C1C}">
                <a14:useLocalDpi xmlns:a14="http://schemas.microsoft.com/office/drawing/2010/main" val="0"/>
              </a:ext>
            </a:extLst>
          </a:blip>
          <a:stretch>
            <a:fillRect/>
          </a:stretch>
        </p:blipFill>
        <p:spPr>
          <a:xfrm>
            <a:off x="4726745" y="239151"/>
            <a:ext cx="5303520" cy="5016735"/>
          </a:xfrm>
        </p:spPr>
      </p:pic>
      <p:sp>
        <p:nvSpPr>
          <p:cNvPr id="7" name="TextBox 6"/>
          <p:cNvSpPr txBox="1"/>
          <p:nvPr/>
        </p:nvSpPr>
        <p:spPr>
          <a:xfrm>
            <a:off x="4726745" y="5255885"/>
            <a:ext cx="5303520" cy="230832"/>
          </a:xfrm>
          <a:prstGeom prst="rect">
            <a:avLst/>
          </a:prstGeom>
          <a:noFill/>
        </p:spPr>
        <p:txBody>
          <a:bodyPr wrap="square" rtlCol="0">
            <a:spAutoFit/>
          </a:bodyPr>
          <a:lstStyle/>
          <a:p>
            <a:r>
              <a:rPr lang="en-GB" sz="900">
                <a:hlinkClick r:id="rId2" tooltip="https://usq.pressbooks.pub/traumainformedpractice/chapter/6-2-the-teacher-must-survive-self-care-and-managing-secondary-trauma/"/>
              </a:rPr>
              <a:t>This Photo</a:t>
            </a:r>
            <a:r>
              <a:rPr lang="en-GB" sz="900"/>
              <a:t> by Unknown Author is licensed under </a:t>
            </a:r>
            <a:r>
              <a:rPr lang="en-GB" sz="900">
                <a:hlinkClick r:id="rId3" tooltip="https://creativecommons.org/licenses/by-sa/3.0/"/>
              </a:rPr>
              <a:t>CC BY-SA</a:t>
            </a:r>
            <a:endParaRPr lang="en-GB" sz="9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a:xfrm>
            <a:off x="126610" y="154745"/>
            <a:ext cx="4734760" cy="5886616"/>
          </a:xfrm>
        </p:spPr>
        <p:txBody>
          <a:bodyPr>
            <a:normAutofit fontScale="85000" lnSpcReduction="10000"/>
          </a:bodyPr>
          <a:lstStyle/>
          <a:p>
            <a:r>
              <a:rPr lang="en-US" dirty="0"/>
              <a:t>Application to Our Team</a:t>
            </a:r>
            <a:endParaRPr lang="en-US" dirty="0"/>
          </a:p>
          <a:p>
            <a:endParaRPr lang="en-US" dirty="0"/>
          </a:p>
          <a:p>
            <a:r>
              <a:rPr lang="en-US" dirty="0"/>
              <a:t>Applying the knowledge gained from Belbin, Tuckman, and Thomas Kilmann, we will implement several strategies to improve our team's performance. Firstly, we will conduct a team role analysis to identify the strengths and weaknesses of each member, and then assign tasks and responsibilities accordingly. This will help us leverage each member's strengths and ensure that all team roles are adequately represented. Additionally, we will use Tuckman's stages of group development to assess our team's progress and address any challenges that may arise. By understanding which stage we are in, we can implement appropriate strategies to facilitate progress and enhance team cohesion. Finally, we will use the Thomas Kilmann Conflict Mode Instrument to manage conflicts effectively. By recognizing our conflict-handling styles and those of our team members, we can tailor our approach to resolving conflicts and prevent them from impacting team performance. </a:t>
            </a:r>
            <a:endParaRPr lang="en-GB" dirty="0"/>
          </a:p>
        </p:txBody>
      </p:sp>
      <p:pic>
        <p:nvPicPr>
          <p:cNvPr id="13" name="Content Placeholder 12" descr="A group of people around a table&#10;&#10;Description automatically generated"/>
          <p:cNvPicPr>
            <a:picLocks noGrp="1" noChangeAspect="1"/>
          </p:cNvPicPr>
          <p:nvPr>
            <p:ph sz="half" idx="2"/>
          </p:nvPr>
        </p:nvPicPr>
        <p:blipFill>
          <a:blip r:embed="rId1">
            <a:extLst>
              <a:ext uri="{28A0092B-C50C-407E-A947-70E740481C1C}">
                <a14:useLocalDpi xmlns:a14="http://schemas.microsoft.com/office/drawing/2010/main" val="0"/>
              </a:ext>
            </a:extLst>
          </a:blip>
          <a:stretch>
            <a:fillRect/>
          </a:stretch>
        </p:blipFill>
        <p:spPr>
          <a:xfrm>
            <a:off x="4861370" y="604912"/>
            <a:ext cx="5590925" cy="4698608"/>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p:cNvGrpSpPr>
            <a:grpSpLocks noGrp="1" noRot="1" noChangeAspect="1" noMove="1" noResize="1" noUngrp="1"/>
          </p:cNvGrpSpPr>
          <p:nvPr/>
        </p:nvGrpSpPr>
        <p:grpSpPr>
          <a:xfrm>
            <a:off x="0" y="-8467"/>
            <a:ext cx="12192000" cy="6866467"/>
            <a:chOff x="0" y="-8467"/>
            <a:chExt cx="12192000" cy="6866467"/>
          </a:xfrm>
        </p:grpSpPr>
        <p:cxnSp>
          <p:nvCxnSpPr>
            <p:cNvPr id="16" name="Straight Connector 15"/>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7" name="Rectangle 26"/>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p:nvPr/>
        </p:nvSpPr>
        <p:spPr>
          <a:xfrm>
            <a:off x="411542" y="488722"/>
            <a:ext cx="4521650" cy="5571067"/>
          </a:xfrm>
          <a:prstGeom prst="rect">
            <a:avLst/>
          </a:prstGeom>
        </p:spPr>
        <p:txBody>
          <a:bodyPr>
            <a:normAutofit fontScale="92500"/>
          </a:bodyPr>
          <a:lstStyle/>
          <a:p>
            <a:pPr defTabSz="494030">
              <a:spcAft>
                <a:spcPts val="600"/>
              </a:spcAft>
            </a:pPr>
            <a:r>
              <a:rPr lang="en-US" sz="1945" kern="1200" dirty="0">
                <a:solidFill>
                  <a:schemeClr val="tx1"/>
                </a:solidFill>
                <a:latin typeface="+mn-lt"/>
                <a:ea typeface="+mn-ea"/>
                <a:cs typeface="+mn-cs"/>
              </a:rPr>
              <a:t>Conclusion</a:t>
            </a:r>
            <a:endParaRPr lang="en-US" sz="1945" kern="1200" dirty="0">
              <a:solidFill>
                <a:schemeClr val="tx1"/>
              </a:solidFill>
              <a:latin typeface="+mn-lt"/>
              <a:ea typeface="+mn-ea"/>
              <a:cs typeface="+mn-cs"/>
            </a:endParaRPr>
          </a:p>
          <a:p>
            <a:pPr defTabSz="494030">
              <a:spcAft>
                <a:spcPts val="600"/>
              </a:spcAft>
            </a:pPr>
            <a:endParaRPr lang="en-US" sz="1945" kern="1200" dirty="0">
              <a:solidFill>
                <a:schemeClr val="tx1"/>
              </a:solidFill>
              <a:latin typeface="+mn-lt"/>
              <a:ea typeface="+mn-ea"/>
              <a:cs typeface="+mn-cs"/>
            </a:endParaRPr>
          </a:p>
          <a:p>
            <a:pPr defTabSz="494030">
              <a:spcAft>
                <a:spcPts val="600"/>
              </a:spcAft>
            </a:pPr>
            <a:endParaRPr lang="en-US" sz="1945" kern="1200" dirty="0">
              <a:solidFill>
                <a:schemeClr val="tx1"/>
              </a:solidFill>
              <a:latin typeface="+mn-lt"/>
              <a:ea typeface="+mn-ea"/>
              <a:cs typeface="+mn-cs"/>
            </a:endParaRPr>
          </a:p>
          <a:p>
            <a:pPr defTabSz="494030">
              <a:spcAft>
                <a:spcPts val="600"/>
              </a:spcAft>
            </a:pPr>
            <a:r>
              <a:rPr lang="en-US" sz="1945" kern="1200" dirty="0">
                <a:solidFill>
                  <a:schemeClr val="tx1"/>
                </a:solidFill>
                <a:latin typeface="+mn-lt"/>
                <a:ea typeface="+mn-ea"/>
                <a:cs typeface="+mn-cs"/>
              </a:rPr>
              <a:t>In conclusion, evaluating a team’s success involves assessing various factors such as communication effectiveness, task allocation and performance, conflict management, team cohesion and collaboration, and individual contributions. By systematically evaluating these elements, organizations can gain valuable insights into their teams' functioning and identify opportunities for improvement. Utilizing effective assessment techniques can help create stronger, more successful teams that are better equipped to achieve their goals and deliver exceptional results. In conclusion team’s success</a:t>
            </a:r>
            <a:endParaRPr lang="en-GB" dirty="0"/>
          </a:p>
        </p:txBody>
      </p:sp>
      <p:pic>
        <p:nvPicPr>
          <p:cNvPr id="10" name="Content Placeholder 9" descr="A person sitting in chairs with a light bulb head on his head&#10;&#10;Description automatically generated"/>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5749589" y="643466"/>
            <a:ext cx="5461036" cy="557106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68812" y="211015"/>
            <a:ext cx="4692557" cy="5830346"/>
          </a:xfrm>
        </p:spPr>
        <p:txBody>
          <a:bodyPr>
            <a:normAutofit/>
          </a:bodyPr>
          <a:lstStyle/>
          <a:p>
            <a:r>
              <a:rPr lang="en-GB" dirty="0"/>
              <a:t>References</a:t>
            </a:r>
            <a:endParaRPr lang="en-GB" dirty="0"/>
          </a:p>
          <a:p>
            <a:endParaRPr lang="en-GB" dirty="0"/>
          </a:p>
          <a:p>
            <a:r>
              <a:rPr lang="en-GB" dirty="0"/>
              <a:t>- Belbin, M. (2012). Team roles at work. Routledge.</a:t>
            </a:r>
            <a:endParaRPr lang="en-GB" dirty="0"/>
          </a:p>
          <a:p>
            <a:r>
              <a:rPr lang="en-GB" dirty="0"/>
              <a:t>- </a:t>
            </a:r>
            <a:r>
              <a:rPr lang="en-GB" dirty="0" err="1"/>
              <a:t>Fernández-Araoz</a:t>
            </a:r>
            <a:r>
              <a:rPr lang="en-GB" dirty="0"/>
              <a:t>, C., Groysberg, B., &amp; Nohria, N. (2017). How to assess your team's performance.</a:t>
            </a:r>
            <a:endParaRPr lang="en-GB" dirty="0"/>
          </a:p>
          <a:p>
            <a:r>
              <a:rPr lang="en-GB" dirty="0"/>
              <a:t>- Gratton, L. (2008). Hot spots: Why some teams, workplaces, and organizations buzz with energy--and others don't. Berrett-Koehler Publishers.</a:t>
            </a:r>
            <a:endParaRPr lang="en-GB" dirty="0"/>
          </a:p>
          <a:p>
            <a:r>
              <a:rPr lang="en-GB" dirty="0"/>
              <a:t>- Lencioni, P. (2002). The five dysfunctions of a team: A leadership fable. Jossey-Bass.</a:t>
            </a:r>
            <a:endParaRPr lang="en-GB" dirty="0"/>
          </a:p>
          <a:p>
            <a:r>
              <a:rPr lang="en-GB" dirty="0"/>
              <a:t>- Thomas Kilmann Group. (1974). The Thomas-Kilmann conflict mode instrument. </a:t>
            </a:r>
            <a:r>
              <a:rPr lang="en-GB" dirty="0" err="1"/>
              <a:t>Xicom</a:t>
            </a:r>
            <a:r>
              <a:rPr lang="en-GB" dirty="0"/>
              <a:t> Inc.</a:t>
            </a:r>
            <a:endParaRPr lang="en-GB" dirty="0"/>
          </a:p>
        </p:txBody>
      </p:sp>
      <p:pic>
        <p:nvPicPr>
          <p:cNvPr id="6" name="Content Placeholder 5" descr="A sign on a wall&#10;&#10;Description automatically generated"/>
          <p:cNvPicPr>
            <a:picLocks noGrp="1" noChangeAspect="1"/>
          </p:cNvPicPr>
          <p:nvPr>
            <p:ph sz="half" idx="2"/>
          </p:nvPr>
        </p:nvPicPr>
        <p:blipFill>
          <a:blip r:embed="rId1">
            <a:extLst>
              <a:ext uri="{28A0092B-C50C-407E-A947-70E740481C1C}">
                <a14:useLocalDpi xmlns:a14="http://schemas.microsoft.com/office/drawing/2010/main" val="0"/>
              </a:ext>
            </a:extLst>
          </a:blip>
          <a:stretch>
            <a:fillRect/>
          </a:stretch>
        </p:blipFill>
        <p:spPr>
          <a:xfrm>
            <a:off x="5089525" y="1702191"/>
            <a:ext cx="4184650" cy="3784463"/>
          </a:xfrm>
        </p:spPr>
      </p:pic>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6002</Words>
  <Application>WPS Presentation</Application>
  <PresentationFormat>Widescreen</PresentationFormat>
  <Paragraphs>59</Paragraphs>
  <Slides>10</Slides>
  <Notes>0</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10</vt:i4>
      </vt:variant>
    </vt:vector>
  </HeadingPairs>
  <TitlesOfParts>
    <vt:vector size="22" baseType="lpstr">
      <vt:lpstr>Arial</vt:lpstr>
      <vt:lpstr>SimSun</vt:lpstr>
      <vt:lpstr>Wingdings</vt:lpstr>
      <vt:lpstr>Wingdings 3</vt:lpstr>
      <vt:lpstr>Arial</vt:lpstr>
      <vt:lpstr>Angsana New</vt:lpstr>
      <vt:lpstr>Microsoft Sans Serif</vt:lpstr>
      <vt:lpstr>Trebuchet MS</vt:lpstr>
      <vt:lpstr>Microsoft YaHei</vt:lpstr>
      <vt:lpstr>Arial Unicode MS</vt:lpstr>
      <vt:lpstr>Calibri</vt:lpstr>
      <vt:lpstr>Facet</vt:lpstr>
      <vt:lpstr>PowerPoint 演示文稿</vt:lpstr>
      <vt:lpstr>PowerPoint 演示文稿</vt:lpstr>
      <vt:lpstr>Communication Effectiveness   One of the core elements in evaluating the success of a team is the effectiveness of communication. The ability of team members to exchange information, share ideas, and provide feedback directly impacts the team's performance and outcomes. Evaluating communication effectiveness can involve assessing the clarity of messages, the frequency of interactions, and the level of engagement among team members (Fernández-Araoz, Groysberg, &amp; Nohria, 2017). Additionally, feedback mechanisms and the presence of open channels for communication also play a crucial role in this assessment.</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Ishag Omat</dc:creator>
  <cp:lastModifiedBy>borny</cp:lastModifiedBy>
  <cp:revision>2</cp:revision>
  <dcterms:created xsi:type="dcterms:W3CDTF">2023-11-22T09:03:00Z</dcterms:created>
  <dcterms:modified xsi:type="dcterms:W3CDTF">2023-11-22T13:36:28Z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D3226EEBD9154A2B97B87212EB0AD038</vt:lpwstr>
  </property>
  <property fmtid="{D5CDD505-2E9C-101B-9397-08002B2CF9AE}" pid="3" name="KSOProductBuildVer">
    <vt:lpwstr>1033-11.2.0.11225</vt:lpwstr>
  </property>
</Properties>
</file>