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21.jpg" ContentType="image/png"/>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 id="2147483845" r:id="rId4"/>
  </p:sldMasterIdLst>
  <p:notesMasterIdLst>
    <p:notesMasterId r:id="rId28"/>
  </p:notesMasterIdLst>
  <p:sldIdLst>
    <p:sldId id="543" r:id="rId5"/>
    <p:sldId id="570" r:id="rId6"/>
    <p:sldId id="571" r:id="rId7"/>
    <p:sldId id="267" r:id="rId8"/>
    <p:sldId id="457" r:id="rId9"/>
    <p:sldId id="1122" r:id="rId10"/>
    <p:sldId id="1123" r:id="rId11"/>
    <p:sldId id="1124" r:id="rId12"/>
    <p:sldId id="1125" r:id="rId13"/>
    <p:sldId id="1126" r:id="rId14"/>
    <p:sldId id="1127" r:id="rId15"/>
    <p:sldId id="1128" r:id="rId16"/>
    <p:sldId id="1129" r:id="rId17"/>
    <p:sldId id="455" r:id="rId18"/>
    <p:sldId id="456" r:id="rId19"/>
    <p:sldId id="277" r:id="rId20"/>
    <p:sldId id="279" r:id="rId21"/>
    <p:sldId id="280" r:id="rId22"/>
    <p:sldId id="290" r:id="rId23"/>
    <p:sldId id="295" r:id="rId24"/>
    <p:sldId id="338" r:id="rId25"/>
    <p:sldId id="1130" r:id="rId26"/>
    <p:sldId id="40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88" d="100"/>
          <a:sy n="88" d="100"/>
        </p:scale>
        <p:origin x="223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104012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Hard Elements = </a:t>
            </a:r>
            <a:r>
              <a:rPr lang="en-GB" sz="1200" kern="1200" dirty="0">
                <a:solidFill>
                  <a:schemeClr val="tx1"/>
                </a:solidFill>
                <a:effectLst/>
                <a:latin typeface="Arial" pitchFamily="34" charset="0"/>
                <a:ea typeface="ＭＳ Ｐゴシック" charset="0"/>
                <a:cs typeface="ＭＳ Ｐゴシック" charset="0"/>
              </a:rPr>
              <a:t>Strategy,  Structure, &amp; Systems - "Hard" elements are easier to define or identify and management can directly influence them</a:t>
            </a:r>
            <a:r>
              <a:rPr lang="en-GB" dirty="0">
                <a:effectLst/>
              </a:rPr>
              <a:t> </a:t>
            </a:r>
            <a:r>
              <a:rPr lang="en-GB" sz="1200" kern="1200" dirty="0">
                <a:solidFill>
                  <a:schemeClr val="tx1"/>
                </a:solidFill>
                <a:effectLst/>
                <a:latin typeface="Arial" pitchFamily="34" charset="0"/>
                <a:ea typeface="ＭＳ Ｐゴシック" charset="0"/>
                <a:cs typeface="ＭＳ Ｐゴシック"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Soft Elements = </a:t>
            </a:r>
            <a:r>
              <a:rPr lang="en-GB" sz="1200" kern="1200" dirty="0">
                <a:solidFill>
                  <a:schemeClr val="tx1"/>
                </a:solidFill>
                <a:effectLst/>
                <a:latin typeface="Arial" pitchFamily="34" charset="0"/>
                <a:ea typeface="ＭＳ Ｐゴシック" charset="0"/>
                <a:cs typeface="ＭＳ Ｐゴシック" charset="0"/>
              </a:rPr>
              <a:t>Shared Values, Skills, Style &amp; Staff - "Soft" elements, on the other hand, can be more difficult to describe, and are less tangible and more influenced by culture.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u="sng" kern="1200" dirty="0">
                <a:solidFill>
                  <a:schemeClr val="tx1"/>
                </a:solidFill>
                <a:effectLst/>
                <a:latin typeface="Arial" pitchFamily="34" charset="0"/>
                <a:ea typeface="ＭＳ Ｐゴシック" charset="0"/>
                <a:cs typeface="ＭＳ Ｐゴシック" charset="0"/>
              </a:rPr>
              <a:t>7S matrix questions</a:t>
            </a:r>
            <a:br>
              <a:rPr lang="en-GB" sz="1200" kern="1200" dirty="0">
                <a:solidFill>
                  <a:schemeClr val="tx1"/>
                </a:solidFill>
                <a:effectLst/>
                <a:latin typeface="Arial" pitchFamily="34" charset="0"/>
                <a:ea typeface="ＭＳ Ｐゴシック" charset="0"/>
                <a:cs typeface="ＭＳ Ｐゴシック" charset="0"/>
              </a:rPr>
            </a:br>
            <a:br>
              <a:rPr lang="en-GB" sz="1200" kern="1200" dirty="0">
                <a:solidFill>
                  <a:schemeClr val="tx1"/>
                </a:solidFill>
                <a:effectLst/>
                <a:latin typeface="Arial" pitchFamily="34" charset="0"/>
                <a:ea typeface="ＭＳ Ｐゴシック" charset="0"/>
                <a:cs typeface="ＭＳ Ｐゴシック" charset="0"/>
              </a:rPr>
            </a:br>
            <a:r>
              <a:rPr lang="en-GB" sz="1200" kern="1200" dirty="0">
                <a:solidFill>
                  <a:schemeClr val="tx1"/>
                </a:solidFill>
                <a:effectLst/>
                <a:latin typeface="Arial" pitchFamily="34" charset="0"/>
                <a:ea typeface="ＭＳ Ｐゴシック" charset="0"/>
                <a:cs typeface="ＭＳ Ｐゴシック" charset="0"/>
              </a:rPr>
              <a:t>Using the information you have gathered, now examine where there are gaps and inconsistencies between elements. </a:t>
            </a:r>
            <a:r>
              <a:rPr lang="en-GB" sz="1200" b="1" i="1" kern="1200" dirty="0">
                <a:solidFill>
                  <a:schemeClr val="tx1"/>
                </a:solidFill>
                <a:effectLst/>
                <a:latin typeface="Arial" pitchFamily="34" charset="0"/>
                <a:ea typeface="ＭＳ Ｐゴシック" charset="0"/>
                <a:cs typeface="ＭＳ Ｐゴシック" charset="0"/>
              </a:rPr>
              <a:t>Remember you can use this to look at either your current or your desired organization</a:t>
            </a:r>
            <a:r>
              <a:rPr lang="en-GB" sz="1200" kern="1200" dirty="0">
                <a:solidFill>
                  <a:schemeClr val="tx1"/>
                </a:solidFill>
                <a:effectLst/>
                <a:latin typeface="Arial" pitchFamily="34" charset="0"/>
                <a:ea typeface="ＭＳ Ｐゴシック" charset="0"/>
                <a:cs typeface="ＭＳ Ｐゴシック" charset="0"/>
              </a:rPr>
              <a:t>.</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Start with your Shared Values: Are they consistent with your structure, strategy, and systems? If not, what needs to change?</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Then look at the hard elements. How well does each one support the others? Identify where changes need to be made.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Next look at the other soft elements. Do they support the desired hard elements? Do they support one another? If not, what needs to change?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As you adjust and align the elements, you'll need to use an iterative (and often time consuming) process of making adjustments, and then re-analysing how that impacts other elements and their alignment. </a:t>
            </a:r>
            <a:r>
              <a:rPr lang="en-GB" sz="1200" b="1" kern="1200" dirty="0">
                <a:solidFill>
                  <a:schemeClr val="tx1"/>
                </a:solidFill>
                <a:effectLst/>
                <a:latin typeface="Arial" pitchFamily="34" charset="0"/>
                <a:ea typeface="ＭＳ Ｐゴシック" charset="0"/>
                <a:cs typeface="ＭＳ Ｐゴシック" charset="0"/>
              </a:rPr>
              <a:t>The end result of better performance will be worth it. </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1131222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13</a:t>
            </a:fld>
            <a:endParaRPr lang="en-GB"/>
          </a:p>
        </p:txBody>
      </p:sp>
    </p:spTree>
    <p:extLst>
      <p:ext uri="{BB962C8B-B14F-4D97-AF65-F5344CB8AC3E}">
        <p14:creationId xmlns:p14="http://schemas.microsoft.com/office/powerpoint/2010/main" val="342361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27868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talk through the various options and talk about what each term means.</a:t>
            </a:r>
          </a:p>
          <a:p>
            <a:endParaRPr lang="en-GB" dirty="0"/>
          </a:p>
          <a:p>
            <a:r>
              <a:rPr lang="en-GB" dirty="0"/>
              <a:t>It is worth reminding the students that this type of choice is introduced at Level 5, when looking at Understanding and Engaging in the Customer Experience – BMSK5003</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2658193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3520440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2.xml"/><Relationship Id="rId7"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0.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 id="2147483867"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3.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8/12/digital-adoption-needs-more-than-just-tools-to-succeed/" TargetMode="External"/><Relationship Id="rId2" Type="http://schemas.openxmlformats.org/officeDocument/2006/relationships/image" Target="../media/image17.jpe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File:Staff_of_the_Pentagon_OGC.jpg" TargetMode="External"/><Relationship Id="rId2" Type="http://schemas.openxmlformats.org/officeDocument/2006/relationships/image" Target="../media/image20.jpg"/><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4.xml"/><Relationship Id="rId1" Type="http://schemas.openxmlformats.org/officeDocument/2006/relationships/slideLayout" Target="../slideLayouts/slideLayout23.xml"/><Relationship Id="rId4" Type="http://schemas.openxmlformats.org/officeDocument/2006/relationships/hyperlink" Target="https://www.peoplematters.in/news/recruitment/soft-skills-is-essential-for-the-future-of-recruiting-and-hr-20678"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49428593@N08/36839214343" TargetMode="External"/><Relationship Id="rId2" Type="http://schemas.openxmlformats.org/officeDocument/2006/relationships/image" Target="../media/image23.jpg"/><Relationship Id="rId1" Type="http://schemas.openxmlformats.org/officeDocument/2006/relationships/slideLayout" Target="../slideLayouts/slideLayout23.xml"/><Relationship Id="rId5" Type="http://schemas.openxmlformats.org/officeDocument/2006/relationships/hyperlink" Target="https://www.coursesapetitsprix.fr/voir_catalogue_lidl_86.php" TargetMode="Externa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9.jp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6</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Reading &amp; Research review and discussion</a:t>
            </a:r>
          </a:p>
          <a:p>
            <a:r>
              <a:rPr lang="en-GB" dirty="0"/>
              <a:t>Assignment refresher</a:t>
            </a:r>
          </a:p>
          <a:p>
            <a:r>
              <a:rPr lang="en-GB" dirty="0"/>
              <a:t>Why Strategic Analysis?</a:t>
            </a:r>
          </a:p>
          <a:p>
            <a:r>
              <a:rPr lang="en-GB" dirty="0"/>
              <a:t>McKinsey 7s Model</a:t>
            </a:r>
          </a:p>
          <a:p>
            <a:r>
              <a:rPr lang="en-GB" dirty="0"/>
              <a:t>Generic Strategies</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24446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630238" y="365125"/>
            <a:ext cx="7886700" cy="571191"/>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7" name="TextBox 6">
            <a:extLst>
              <a:ext uri="{FF2B5EF4-FFF2-40B4-BE49-F238E27FC236}">
                <a16:creationId xmlns:a16="http://schemas.microsoft.com/office/drawing/2014/main" id="{E3FE2CE1-30C1-B766-E7BC-1DFC13A0F2A5}"/>
              </a:ext>
            </a:extLst>
          </p:cNvPr>
          <p:cNvSpPr txBox="1"/>
          <p:nvPr/>
        </p:nvSpPr>
        <p:spPr>
          <a:xfrm>
            <a:off x="4811211" y="4224048"/>
            <a:ext cx="3573380" cy="369332"/>
          </a:xfrm>
          <a:prstGeom prst="rect">
            <a:avLst/>
          </a:prstGeom>
          <a:noFill/>
        </p:spPr>
        <p:txBody>
          <a:bodyPr wrap="square">
            <a:spAutoFit/>
          </a:bodyPr>
          <a:lstStyle/>
          <a:p>
            <a:r>
              <a:rPr lang="en-GB" b="1" dirty="0">
                <a:solidFill>
                  <a:srgbClr val="FF0000"/>
                </a:solidFill>
              </a:rPr>
              <a:t>11:59pm on 22</a:t>
            </a:r>
            <a:r>
              <a:rPr lang="en-GB" b="1" baseline="30000" dirty="0">
                <a:solidFill>
                  <a:srgbClr val="FF0000"/>
                </a:solidFill>
              </a:rPr>
              <a:t>nd</a:t>
            </a:r>
            <a:r>
              <a:rPr lang="en-GB" b="1" dirty="0">
                <a:solidFill>
                  <a:srgbClr val="FF0000"/>
                </a:solidFill>
              </a:rPr>
              <a:t> November 2026</a:t>
            </a:r>
          </a:p>
        </p:txBody>
      </p:sp>
    </p:spTree>
    <p:extLst>
      <p:ext uri="{BB962C8B-B14F-4D97-AF65-F5344CB8AC3E}">
        <p14:creationId xmlns:p14="http://schemas.microsoft.com/office/powerpoint/2010/main" val="423951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759619"/>
          </a:xfrm>
        </p:spPr>
        <p:txBody>
          <a:bodyPr/>
          <a:lstStyle/>
          <a:p>
            <a:r>
              <a:rPr lang="en-GB" sz="4000" dirty="0"/>
              <a:t>PESTEL analysis example - </a:t>
            </a:r>
            <a:r>
              <a:rPr lang="en-GB" sz="4000" i="1" dirty="0"/>
              <a:t>Refresher</a:t>
            </a:r>
            <a:endParaRPr lang="en-AU" sz="4000" i="1"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560" y="902643"/>
            <a:ext cx="7621890" cy="4392488"/>
          </a:xfrm>
          <a:prstGeom prst="rect">
            <a:avLst/>
          </a:prstGeom>
        </p:spPr>
      </p:pic>
      <p:sp>
        <p:nvSpPr>
          <p:cNvPr id="3" name="TextBox 2">
            <a:extLst>
              <a:ext uri="{FF2B5EF4-FFF2-40B4-BE49-F238E27FC236}">
                <a16:creationId xmlns:a16="http://schemas.microsoft.com/office/drawing/2014/main" id="{1957A0F9-624F-4052-9418-B96F0B15D2F1}"/>
              </a:ext>
            </a:extLst>
          </p:cNvPr>
          <p:cNvSpPr txBox="1"/>
          <p:nvPr/>
        </p:nvSpPr>
        <p:spPr>
          <a:xfrm>
            <a:off x="3635896" y="5322937"/>
            <a:ext cx="2798971" cy="369332"/>
          </a:xfrm>
          <a:prstGeom prst="rect">
            <a:avLst/>
          </a:prstGeom>
          <a:noFill/>
        </p:spPr>
        <p:txBody>
          <a:bodyPr wrap="none" rtlCol="0">
            <a:spAutoFit/>
          </a:bodyPr>
          <a:lstStyle/>
          <a:p>
            <a:r>
              <a:rPr lang="en-GB" dirty="0"/>
              <a:t>Clegg, S. R. et al (2020) p.56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778C-7CBD-42B5-8EC9-D7E10FC9320F}"/>
              </a:ext>
            </a:extLst>
          </p:cNvPr>
          <p:cNvSpPr>
            <a:spLocks noGrp="1"/>
          </p:cNvSpPr>
          <p:nvPr>
            <p:ph type="title"/>
          </p:nvPr>
        </p:nvSpPr>
        <p:spPr>
          <a:xfrm>
            <a:off x="628650" y="116633"/>
            <a:ext cx="7886700" cy="936103"/>
          </a:xfrm>
        </p:spPr>
        <p:txBody>
          <a:bodyPr/>
          <a:lstStyle/>
          <a:p>
            <a:pPr algn="ctr"/>
            <a:r>
              <a:rPr lang="en-GB" dirty="0"/>
              <a:t>A Consultancy Approach</a:t>
            </a:r>
          </a:p>
        </p:txBody>
      </p:sp>
      <p:sp>
        <p:nvSpPr>
          <p:cNvPr id="3" name="Content Placeholder 2">
            <a:extLst>
              <a:ext uri="{FF2B5EF4-FFF2-40B4-BE49-F238E27FC236}">
                <a16:creationId xmlns:a16="http://schemas.microsoft.com/office/drawing/2014/main" id="{DF179FFD-2116-44E2-BAE3-921FE4558CAD}"/>
              </a:ext>
            </a:extLst>
          </p:cNvPr>
          <p:cNvSpPr>
            <a:spLocks noGrp="1"/>
          </p:cNvSpPr>
          <p:nvPr>
            <p:ph idx="1"/>
          </p:nvPr>
        </p:nvSpPr>
        <p:spPr>
          <a:xfrm>
            <a:off x="628650" y="1058292"/>
            <a:ext cx="7886700" cy="4351338"/>
          </a:xfrm>
        </p:spPr>
        <p:txBody>
          <a:bodyPr/>
          <a:lstStyle/>
          <a:p>
            <a:r>
              <a:rPr lang="en-GB" dirty="0"/>
              <a:t>The McKinsey 7s Model</a:t>
            </a:r>
          </a:p>
        </p:txBody>
      </p:sp>
      <p:sp>
        <p:nvSpPr>
          <p:cNvPr id="5" name="Oval 4">
            <a:extLst>
              <a:ext uri="{FF2B5EF4-FFF2-40B4-BE49-F238E27FC236}">
                <a16:creationId xmlns:a16="http://schemas.microsoft.com/office/drawing/2014/main" id="{B92BCD05-1E28-4825-AC88-72C274EA4DE3}"/>
              </a:ext>
            </a:extLst>
          </p:cNvPr>
          <p:cNvSpPr/>
          <p:nvPr/>
        </p:nvSpPr>
        <p:spPr>
          <a:xfrm>
            <a:off x="3779912" y="1772816"/>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Structure</a:t>
            </a:r>
          </a:p>
        </p:txBody>
      </p:sp>
      <p:sp>
        <p:nvSpPr>
          <p:cNvPr id="7" name="Oval 6">
            <a:extLst>
              <a:ext uri="{FF2B5EF4-FFF2-40B4-BE49-F238E27FC236}">
                <a16:creationId xmlns:a16="http://schemas.microsoft.com/office/drawing/2014/main" id="{C84E3D27-A7D0-4066-8069-00AA8A559B14}"/>
              </a:ext>
            </a:extLst>
          </p:cNvPr>
          <p:cNvSpPr/>
          <p:nvPr/>
        </p:nvSpPr>
        <p:spPr>
          <a:xfrm>
            <a:off x="3779912" y="3148174"/>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Shared Values</a:t>
            </a:r>
          </a:p>
        </p:txBody>
      </p:sp>
      <p:sp>
        <p:nvSpPr>
          <p:cNvPr id="9" name="Oval 8">
            <a:extLst>
              <a:ext uri="{FF2B5EF4-FFF2-40B4-BE49-F238E27FC236}">
                <a16:creationId xmlns:a16="http://schemas.microsoft.com/office/drawing/2014/main" id="{B18B6370-687C-475F-9627-2E0C8B080F14}"/>
              </a:ext>
            </a:extLst>
          </p:cNvPr>
          <p:cNvSpPr/>
          <p:nvPr/>
        </p:nvSpPr>
        <p:spPr>
          <a:xfrm>
            <a:off x="5302746" y="2552725"/>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Systems</a:t>
            </a:r>
          </a:p>
        </p:txBody>
      </p:sp>
      <p:sp>
        <p:nvSpPr>
          <p:cNvPr id="11" name="Oval 10">
            <a:extLst>
              <a:ext uri="{FF2B5EF4-FFF2-40B4-BE49-F238E27FC236}">
                <a16:creationId xmlns:a16="http://schemas.microsoft.com/office/drawing/2014/main" id="{21573C77-E52D-49AA-AE7F-4F74493DDC4E}"/>
              </a:ext>
            </a:extLst>
          </p:cNvPr>
          <p:cNvSpPr/>
          <p:nvPr/>
        </p:nvSpPr>
        <p:spPr>
          <a:xfrm>
            <a:off x="5302746" y="3743623"/>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Style</a:t>
            </a:r>
          </a:p>
        </p:txBody>
      </p:sp>
      <p:sp>
        <p:nvSpPr>
          <p:cNvPr id="13" name="Oval 12">
            <a:extLst>
              <a:ext uri="{FF2B5EF4-FFF2-40B4-BE49-F238E27FC236}">
                <a16:creationId xmlns:a16="http://schemas.microsoft.com/office/drawing/2014/main" id="{7EBD7F05-A2DC-40AA-AD9F-880B1D0D5D7F}"/>
              </a:ext>
            </a:extLst>
          </p:cNvPr>
          <p:cNvSpPr/>
          <p:nvPr/>
        </p:nvSpPr>
        <p:spPr>
          <a:xfrm>
            <a:off x="2258988" y="3789040"/>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Skills</a:t>
            </a:r>
          </a:p>
        </p:txBody>
      </p:sp>
      <p:sp>
        <p:nvSpPr>
          <p:cNvPr id="15" name="Oval 14">
            <a:extLst>
              <a:ext uri="{FF2B5EF4-FFF2-40B4-BE49-F238E27FC236}">
                <a16:creationId xmlns:a16="http://schemas.microsoft.com/office/drawing/2014/main" id="{D410C282-87A4-41E2-932B-6F7968000338}"/>
              </a:ext>
            </a:extLst>
          </p:cNvPr>
          <p:cNvSpPr/>
          <p:nvPr/>
        </p:nvSpPr>
        <p:spPr>
          <a:xfrm>
            <a:off x="2258988" y="2552725"/>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Strategy</a:t>
            </a:r>
          </a:p>
        </p:txBody>
      </p:sp>
      <p:sp>
        <p:nvSpPr>
          <p:cNvPr id="17" name="Oval 16">
            <a:extLst>
              <a:ext uri="{FF2B5EF4-FFF2-40B4-BE49-F238E27FC236}">
                <a16:creationId xmlns:a16="http://schemas.microsoft.com/office/drawing/2014/main" id="{000CAE92-3903-49B4-A36D-B31FE452F9B1}"/>
              </a:ext>
            </a:extLst>
          </p:cNvPr>
          <p:cNvSpPr/>
          <p:nvPr/>
        </p:nvSpPr>
        <p:spPr>
          <a:xfrm>
            <a:off x="3779912" y="4362996"/>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Staff</a:t>
            </a:r>
          </a:p>
        </p:txBody>
      </p:sp>
      <p:cxnSp>
        <p:nvCxnSpPr>
          <p:cNvPr id="19" name="Straight Connector 18">
            <a:extLst>
              <a:ext uri="{FF2B5EF4-FFF2-40B4-BE49-F238E27FC236}">
                <a16:creationId xmlns:a16="http://schemas.microsoft.com/office/drawing/2014/main" id="{D0B94D86-1317-4928-8220-8062A7CC7F09}"/>
              </a:ext>
            </a:extLst>
          </p:cNvPr>
          <p:cNvCxnSpPr>
            <a:cxnSpLocks/>
            <a:stCxn id="15" idx="0"/>
            <a:endCxn id="5" idx="2"/>
          </p:cNvCxnSpPr>
          <p:nvPr/>
        </p:nvCxnSpPr>
        <p:spPr>
          <a:xfrm flipV="1">
            <a:off x="2871056" y="2276872"/>
            <a:ext cx="908856" cy="2758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89D7B51-20A0-4A37-8524-2D93E812CC91}"/>
              </a:ext>
            </a:extLst>
          </p:cNvPr>
          <p:cNvCxnSpPr>
            <a:cxnSpLocks/>
            <a:stCxn id="5" idx="6"/>
            <a:endCxn id="9" idx="0"/>
          </p:cNvCxnSpPr>
          <p:nvPr/>
        </p:nvCxnSpPr>
        <p:spPr>
          <a:xfrm>
            <a:off x="5004048" y="2276872"/>
            <a:ext cx="910766" cy="2758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6A0D32-F656-4FC4-BABE-2BDE9FFC4646}"/>
              </a:ext>
            </a:extLst>
          </p:cNvPr>
          <p:cNvCxnSpPr>
            <a:stCxn id="15" idx="4"/>
            <a:endCxn id="13" idx="0"/>
          </p:cNvCxnSpPr>
          <p:nvPr/>
        </p:nvCxnSpPr>
        <p:spPr>
          <a:xfrm>
            <a:off x="2871056" y="3560837"/>
            <a:ext cx="0" cy="22820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580D13E-FF96-46C9-A675-FAEE177AF6D2}"/>
              </a:ext>
            </a:extLst>
          </p:cNvPr>
          <p:cNvCxnSpPr>
            <a:cxnSpLocks/>
            <a:stCxn id="13" idx="5"/>
            <a:endCxn id="17" idx="2"/>
          </p:cNvCxnSpPr>
          <p:nvPr/>
        </p:nvCxnSpPr>
        <p:spPr>
          <a:xfrm>
            <a:off x="3303853" y="4649517"/>
            <a:ext cx="476059" cy="217535"/>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73C3F4B-65BA-4077-9DA4-ABCA31BC2E5D}"/>
              </a:ext>
            </a:extLst>
          </p:cNvPr>
          <p:cNvCxnSpPr>
            <a:stCxn id="17" idx="6"/>
            <a:endCxn id="11" idx="3"/>
          </p:cNvCxnSpPr>
          <p:nvPr/>
        </p:nvCxnSpPr>
        <p:spPr>
          <a:xfrm flipV="1">
            <a:off x="5004048" y="4604100"/>
            <a:ext cx="477969" cy="26295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F915264-7C56-4A5A-B0A4-B0F57E348ECC}"/>
              </a:ext>
            </a:extLst>
          </p:cNvPr>
          <p:cNvCxnSpPr>
            <a:stCxn id="9" idx="4"/>
            <a:endCxn id="11" idx="0"/>
          </p:cNvCxnSpPr>
          <p:nvPr/>
        </p:nvCxnSpPr>
        <p:spPr>
          <a:xfrm>
            <a:off x="5914814" y="3560837"/>
            <a:ext cx="0" cy="182786"/>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99FC51-D78D-4916-8502-BB0BDDA2F81F}"/>
              </a:ext>
            </a:extLst>
          </p:cNvPr>
          <p:cNvCxnSpPr>
            <a:stCxn id="15" idx="6"/>
            <a:endCxn id="9" idx="2"/>
          </p:cNvCxnSpPr>
          <p:nvPr/>
        </p:nvCxnSpPr>
        <p:spPr>
          <a:xfrm>
            <a:off x="3483124" y="3056781"/>
            <a:ext cx="18196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4E93A8B-F415-405E-902F-B9B16F508265}"/>
              </a:ext>
            </a:extLst>
          </p:cNvPr>
          <p:cNvCxnSpPr>
            <a:stCxn id="13" idx="6"/>
            <a:endCxn id="11" idx="2"/>
          </p:cNvCxnSpPr>
          <p:nvPr/>
        </p:nvCxnSpPr>
        <p:spPr>
          <a:xfrm flipV="1">
            <a:off x="3483124" y="4247679"/>
            <a:ext cx="1819622" cy="45417"/>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C06F05-0203-4E6F-A83F-F9DB0A453D97}"/>
              </a:ext>
            </a:extLst>
          </p:cNvPr>
          <p:cNvCxnSpPr>
            <a:stCxn id="13" idx="7"/>
            <a:endCxn id="5" idx="3"/>
          </p:cNvCxnSpPr>
          <p:nvPr/>
        </p:nvCxnSpPr>
        <p:spPr>
          <a:xfrm flipV="1">
            <a:off x="3303853" y="2633293"/>
            <a:ext cx="655330" cy="1303382"/>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60AC85F-302C-4A58-967A-0316B20B359C}"/>
              </a:ext>
            </a:extLst>
          </p:cNvPr>
          <p:cNvCxnSpPr>
            <a:stCxn id="5" idx="5"/>
            <a:endCxn id="11" idx="1"/>
          </p:cNvCxnSpPr>
          <p:nvPr/>
        </p:nvCxnSpPr>
        <p:spPr>
          <a:xfrm>
            <a:off x="4824777" y="2633293"/>
            <a:ext cx="657240" cy="1257965"/>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9CE77BD-8232-4081-B7E9-BC62554BA868}"/>
              </a:ext>
            </a:extLst>
          </p:cNvPr>
          <p:cNvCxnSpPr>
            <a:stCxn id="15" idx="5"/>
            <a:endCxn id="17" idx="1"/>
          </p:cNvCxnSpPr>
          <p:nvPr/>
        </p:nvCxnSpPr>
        <p:spPr>
          <a:xfrm>
            <a:off x="3303853" y="3413202"/>
            <a:ext cx="655330" cy="1097429"/>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A54D0166-CDC5-402A-9B80-8798B056D7A1}"/>
              </a:ext>
            </a:extLst>
          </p:cNvPr>
          <p:cNvCxnSpPr>
            <a:stCxn id="17" idx="7"/>
            <a:endCxn id="9" idx="3"/>
          </p:cNvCxnSpPr>
          <p:nvPr/>
        </p:nvCxnSpPr>
        <p:spPr>
          <a:xfrm flipV="1">
            <a:off x="4824777" y="3413202"/>
            <a:ext cx="657240" cy="1097429"/>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A1CDEC6-7BF1-43D5-B647-348E85B057E0}"/>
              </a:ext>
            </a:extLst>
          </p:cNvPr>
          <p:cNvCxnSpPr>
            <a:stCxn id="13" idx="6"/>
            <a:endCxn id="7" idx="3"/>
          </p:cNvCxnSpPr>
          <p:nvPr/>
        </p:nvCxnSpPr>
        <p:spPr>
          <a:xfrm flipV="1">
            <a:off x="3483124" y="4008651"/>
            <a:ext cx="476059" cy="284445"/>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AB040C46-1358-446B-BFDF-431E3747B949}"/>
              </a:ext>
            </a:extLst>
          </p:cNvPr>
          <p:cNvCxnSpPr>
            <a:stCxn id="15" idx="6"/>
            <a:endCxn id="7" idx="1"/>
          </p:cNvCxnSpPr>
          <p:nvPr/>
        </p:nvCxnSpPr>
        <p:spPr>
          <a:xfrm>
            <a:off x="3483124" y="3056781"/>
            <a:ext cx="47605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E80CBE5-40C4-4AF6-9F02-CF15F08E5FC0}"/>
              </a:ext>
            </a:extLst>
          </p:cNvPr>
          <p:cNvCxnSpPr>
            <a:cxnSpLocks/>
            <a:stCxn id="9" idx="2"/>
            <a:endCxn id="7" idx="7"/>
          </p:cNvCxnSpPr>
          <p:nvPr/>
        </p:nvCxnSpPr>
        <p:spPr>
          <a:xfrm flipH="1">
            <a:off x="4824777" y="3056781"/>
            <a:ext cx="47796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8D5771B-DE17-4E68-A1A2-4E58E2A4D447}"/>
              </a:ext>
            </a:extLst>
          </p:cNvPr>
          <p:cNvCxnSpPr>
            <a:stCxn id="11" idx="2"/>
            <a:endCxn id="7" idx="5"/>
          </p:cNvCxnSpPr>
          <p:nvPr/>
        </p:nvCxnSpPr>
        <p:spPr>
          <a:xfrm flipH="1" flipV="1">
            <a:off x="4824777" y="4008651"/>
            <a:ext cx="47796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4D2C1D0-0C91-4067-9577-4AB298BE8DE6}"/>
              </a:ext>
            </a:extLst>
          </p:cNvPr>
          <p:cNvCxnSpPr>
            <a:stCxn id="5" idx="4"/>
            <a:endCxn id="7" idx="0"/>
          </p:cNvCxnSpPr>
          <p:nvPr/>
        </p:nvCxnSpPr>
        <p:spPr>
          <a:xfrm>
            <a:off x="4391980" y="2780928"/>
            <a:ext cx="0" cy="367246"/>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BB4FA28-D929-4BEF-B7F0-C65626ED9060}"/>
              </a:ext>
            </a:extLst>
          </p:cNvPr>
          <p:cNvCxnSpPr>
            <a:stCxn id="17" idx="0"/>
            <a:endCxn id="7" idx="4"/>
          </p:cNvCxnSpPr>
          <p:nvPr/>
        </p:nvCxnSpPr>
        <p:spPr>
          <a:xfrm flipV="1">
            <a:off x="4391980" y="4156286"/>
            <a:ext cx="0" cy="206710"/>
          </a:xfrm>
          <a:prstGeom prst="line">
            <a:avLst/>
          </a:prstGeom>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61AB5B0-6D0C-7948-E823-553B8686D440}"/>
              </a:ext>
            </a:extLst>
          </p:cNvPr>
          <p:cNvPicPr>
            <a:picLocks noChangeAspect="1"/>
          </p:cNvPicPr>
          <p:nvPr/>
        </p:nvPicPr>
        <p:blipFill>
          <a:blip r:embed="rId3"/>
          <a:stretch>
            <a:fillRect/>
          </a:stretch>
        </p:blipFill>
        <p:spPr>
          <a:xfrm>
            <a:off x="6689121" y="4366422"/>
            <a:ext cx="2454880" cy="1366834"/>
          </a:xfrm>
          <a:prstGeom prst="rect">
            <a:avLst/>
          </a:prstGeom>
        </p:spPr>
      </p:pic>
    </p:spTree>
    <p:extLst>
      <p:ext uri="{BB962C8B-B14F-4D97-AF65-F5344CB8AC3E}">
        <p14:creationId xmlns:p14="http://schemas.microsoft.com/office/powerpoint/2010/main" val="3894260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60F39-E4B4-824F-B83D-FF0FE8AB00C0}"/>
              </a:ext>
            </a:extLst>
          </p:cNvPr>
          <p:cNvSpPr>
            <a:spLocks noGrp="1"/>
          </p:cNvSpPr>
          <p:nvPr>
            <p:ph type="title"/>
          </p:nvPr>
        </p:nvSpPr>
        <p:spPr>
          <a:xfrm>
            <a:off x="438446" y="171881"/>
            <a:ext cx="8229600" cy="952863"/>
          </a:xfrm>
        </p:spPr>
        <p:txBody>
          <a:bodyPr/>
          <a:lstStyle/>
          <a:p>
            <a:pPr algn="ctr"/>
            <a:r>
              <a:rPr lang="en-GB" dirty="0"/>
              <a:t>The 7s Model Elements</a:t>
            </a:r>
          </a:p>
        </p:txBody>
      </p:sp>
      <p:sp>
        <p:nvSpPr>
          <p:cNvPr id="3" name="Text Placeholder 2">
            <a:extLst>
              <a:ext uri="{FF2B5EF4-FFF2-40B4-BE49-F238E27FC236}">
                <a16:creationId xmlns:a16="http://schemas.microsoft.com/office/drawing/2014/main" id="{45CF99CC-B7D9-9F40-BD38-C94D764925E5}"/>
              </a:ext>
            </a:extLst>
          </p:cNvPr>
          <p:cNvSpPr>
            <a:spLocks noGrp="1"/>
          </p:cNvSpPr>
          <p:nvPr>
            <p:ph type="body" idx="1"/>
          </p:nvPr>
        </p:nvSpPr>
        <p:spPr>
          <a:xfrm>
            <a:off x="467165" y="1113868"/>
            <a:ext cx="4040188" cy="639762"/>
          </a:xfrm>
        </p:spPr>
        <p:txBody>
          <a:bodyPr/>
          <a:lstStyle/>
          <a:p>
            <a:pPr algn="ctr"/>
            <a:r>
              <a:rPr lang="en-GB" dirty="0">
                <a:solidFill>
                  <a:srgbClr val="002060"/>
                </a:solidFill>
              </a:rPr>
              <a:t>Hard</a:t>
            </a:r>
          </a:p>
        </p:txBody>
      </p:sp>
      <p:sp>
        <p:nvSpPr>
          <p:cNvPr id="4" name="Content Placeholder 3">
            <a:extLst>
              <a:ext uri="{FF2B5EF4-FFF2-40B4-BE49-F238E27FC236}">
                <a16:creationId xmlns:a16="http://schemas.microsoft.com/office/drawing/2014/main" id="{DFAE0548-0AEB-724B-A642-D99E65987463}"/>
              </a:ext>
            </a:extLst>
          </p:cNvPr>
          <p:cNvSpPr>
            <a:spLocks noGrp="1"/>
          </p:cNvSpPr>
          <p:nvPr>
            <p:ph sz="half" idx="2"/>
          </p:nvPr>
        </p:nvSpPr>
        <p:spPr>
          <a:xfrm>
            <a:off x="447474" y="1885069"/>
            <a:ext cx="4040188" cy="3414365"/>
          </a:xfrm>
        </p:spPr>
        <p:txBody>
          <a:bodyPr>
            <a:normAutofit/>
          </a:bodyPr>
          <a:lstStyle/>
          <a:p>
            <a:pPr lvl="0"/>
            <a:r>
              <a:rPr lang="en-GB" sz="2000" b="1" dirty="0">
                <a:solidFill>
                  <a:srgbClr val="002060"/>
                </a:solidFill>
              </a:rPr>
              <a:t>Strategy:</a:t>
            </a:r>
            <a:r>
              <a:rPr lang="en-GB" sz="2000" dirty="0">
                <a:solidFill>
                  <a:srgbClr val="002060"/>
                </a:solidFill>
              </a:rPr>
              <a:t> </a:t>
            </a:r>
            <a:r>
              <a:rPr lang="en-GB" sz="1800" dirty="0">
                <a:solidFill>
                  <a:srgbClr val="002060"/>
                </a:solidFill>
              </a:rPr>
              <a:t>the plan devised to maintain and build competitive advantage over the competition</a:t>
            </a:r>
            <a:r>
              <a:rPr lang="en-GB" sz="2000" dirty="0">
                <a:solidFill>
                  <a:srgbClr val="002060"/>
                </a:solidFill>
              </a:rPr>
              <a:t>. </a:t>
            </a:r>
          </a:p>
          <a:p>
            <a:pPr lvl="0"/>
            <a:r>
              <a:rPr lang="en-GB" sz="2000" b="1" dirty="0">
                <a:solidFill>
                  <a:srgbClr val="002060"/>
                </a:solidFill>
              </a:rPr>
              <a:t>Structure:</a:t>
            </a:r>
            <a:r>
              <a:rPr lang="en-GB" sz="2000" dirty="0">
                <a:solidFill>
                  <a:srgbClr val="002060"/>
                </a:solidFill>
              </a:rPr>
              <a:t> </a:t>
            </a:r>
            <a:r>
              <a:rPr lang="en-GB" sz="1800" dirty="0">
                <a:solidFill>
                  <a:srgbClr val="002060"/>
                </a:solidFill>
              </a:rPr>
              <a:t>the way the organization is structured and who reports to whom. </a:t>
            </a:r>
          </a:p>
          <a:p>
            <a:r>
              <a:rPr lang="en-GB" sz="2000" b="1" dirty="0">
                <a:solidFill>
                  <a:srgbClr val="002060"/>
                </a:solidFill>
              </a:rPr>
              <a:t>Systems:</a:t>
            </a:r>
            <a:r>
              <a:rPr lang="en-GB" sz="2000" dirty="0">
                <a:solidFill>
                  <a:srgbClr val="002060"/>
                </a:solidFill>
              </a:rPr>
              <a:t> </a:t>
            </a:r>
            <a:r>
              <a:rPr lang="en-GB" sz="1800" dirty="0">
                <a:solidFill>
                  <a:srgbClr val="002060"/>
                </a:solidFill>
              </a:rPr>
              <a:t>the daily activities and procedures that staff members engage in to get the job done</a:t>
            </a:r>
          </a:p>
        </p:txBody>
      </p:sp>
      <p:sp>
        <p:nvSpPr>
          <p:cNvPr id="5" name="Text Placeholder 4">
            <a:extLst>
              <a:ext uri="{FF2B5EF4-FFF2-40B4-BE49-F238E27FC236}">
                <a16:creationId xmlns:a16="http://schemas.microsoft.com/office/drawing/2014/main" id="{7918AA44-01DA-3745-8CE1-29BCF135EDBA}"/>
              </a:ext>
            </a:extLst>
          </p:cNvPr>
          <p:cNvSpPr>
            <a:spLocks noGrp="1"/>
          </p:cNvSpPr>
          <p:nvPr>
            <p:ph type="body" sz="quarter" idx="3"/>
          </p:nvPr>
        </p:nvSpPr>
        <p:spPr>
          <a:xfrm>
            <a:off x="4663779" y="1113868"/>
            <a:ext cx="4041775" cy="639762"/>
          </a:xfrm>
        </p:spPr>
        <p:txBody>
          <a:bodyPr/>
          <a:lstStyle/>
          <a:p>
            <a:pPr algn="ctr"/>
            <a:r>
              <a:rPr lang="en-GB" dirty="0">
                <a:solidFill>
                  <a:srgbClr val="0000CC"/>
                </a:solidFill>
              </a:rPr>
              <a:t>Soft</a:t>
            </a:r>
          </a:p>
        </p:txBody>
      </p:sp>
      <p:sp>
        <p:nvSpPr>
          <p:cNvPr id="6" name="Content Placeholder 5">
            <a:extLst>
              <a:ext uri="{FF2B5EF4-FFF2-40B4-BE49-F238E27FC236}">
                <a16:creationId xmlns:a16="http://schemas.microsoft.com/office/drawing/2014/main" id="{9228C86A-CF48-CA48-AA32-73AD53C2C86E}"/>
              </a:ext>
            </a:extLst>
          </p:cNvPr>
          <p:cNvSpPr>
            <a:spLocks noGrp="1"/>
          </p:cNvSpPr>
          <p:nvPr>
            <p:ph sz="quarter" idx="4"/>
          </p:nvPr>
        </p:nvSpPr>
        <p:spPr>
          <a:xfrm>
            <a:off x="4553246" y="1773968"/>
            <a:ext cx="4267226" cy="2173505"/>
          </a:xfrm>
        </p:spPr>
        <p:txBody>
          <a:bodyPr>
            <a:noAutofit/>
          </a:bodyPr>
          <a:lstStyle/>
          <a:p>
            <a:pPr lvl="0"/>
            <a:r>
              <a:rPr lang="en-GB" sz="2000" b="1" dirty="0">
                <a:solidFill>
                  <a:srgbClr val="0000CC"/>
                </a:solidFill>
              </a:rPr>
              <a:t>Shared Values:</a:t>
            </a:r>
            <a:r>
              <a:rPr lang="en-GB" sz="2000" dirty="0">
                <a:solidFill>
                  <a:srgbClr val="0000CC"/>
                </a:solidFill>
              </a:rPr>
              <a:t> called </a:t>
            </a:r>
            <a:r>
              <a:rPr lang="en-GB" sz="1800" dirty="0">
                <a:solidFill>
                  <a:srgbClr val="0000CC"/>
                </a:solidFill>
              </a:rPr>
              <a:t>"superordinate goals" when the model was first developed, these are the core values of the company that are evidenced in the corporate culture and the general work ethic</a:t>
            </a:r>
            <a:r>
              <a:rPr lang="en-GB" sz="2000" dirty="0">
                <a:solidFill>
                  <a:srgbClr val="0000CC"/>
                </a:solidFill>
              </a:rPr>
              <a:t>. </a:t>
            </a:r>
          </a:p>
          <a:p>
            <a:pPr lvl="0"/>
            <a:r>
              <a:rPr lang="en-GB" sz="2000" b="1" dirty="0">
                <a:solidFill>
                  <a:srgbClr val="0000CC"/>
                </a:solidFill>
              </a:rPr>
              <a:t>Style:</a:t>
            </a:r>
            <a:r>
              <a:rPr lang="en-GB" sz="2000" dirty="0">
                <a:solidFill>
                  <a:srgbClr val="0000CC"/>
                </a:solidFill>
              </a:rPr>
              <a:t> </a:t>
            </a:r>
            <a:r>
              <a:rPr lang="en-GB" sz="1800" dirty="0">
                <a:solidFill>
                  <a:srgbClr val="0000CC"/>
                </a:solidFill>
              </a:rPr>
              <a:t>the style of leadership adopted. </a:t>
            </a:r>
          </a:p>
          <a:p>
            <a:pPr lvl="0"/>
            <a:r>
              <a:rPr lang="en-GB" sz="2000" b="1" dirty="0">
                <a:solidFill>
                  <a:srgbClr val="0000CC"/>
                </a:solidFill>
              </a:rPr>
              <a:t>Staff:</a:t>
            </a:r>
            <a:r>
              <a:rPr lang="en-GB" sz="2000" dirty="0">
                <a:solidFill>
                  <a:srgbClr val="0000CC"/>
                </a:solidFill>
              </a:rPr>
              <a:t> </a:t>
            </a:r>
            <a:r>
              <a:rPr lang="en-GB" sz="1800" dirty="0">
                <a:solidFill>
                  <a:srgbClr val="0000CC"/>
                </a:solidFill>
              </a:rPr>
              <a:t>the employees and their general capabilities. </a:t>
            </a:r>
          </a:p>
          <a:p>
            <a:r>
              <a:rPr lang="en-GB" sz="2000" b="1" dirty="0">
                <a:solidFill>
                  <a:srgbClr val="0000CC"/>
                </a:solidFill>
              </a:rPr>
              <a:t>Skills:</a:t>
            </a:r>
            <a:r>
              <a:rPr lang="en-GB" sz="2000" dirty="0">
                <a:solidFill>
                  <a:srgbClr val="0000CC"/>
                </a:solidFill>
              </a:rPr>
              <a:t> </a:t>
            </a:r>
            <a:r>
              <a:rPr lang="en-GB" sz="1800" dirty="0">
                <a:solidFill>
                  <a:srgbClr val="0000CC"/>
                </a:solidFill>
              </a:rPr>
              <a:t>the actual skills and competencies of the employees working for the company</a:t>
            </a:r>
          </a:p>
        </p:txBody>
      </p:sp>
    </p:spTree>
    <p:extLst>
      <p:ext uri="{BB962C8B-B14F-4D97-AF65-F5344CB8AC3E}">
        <p14:creationId xmlns:p14="http://schemas.microsoft.com/office/powerpoint/2010/main" val="207616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276DC-F2BB-B84E-AAAC-9520E09E7C7B}"/>
              </a:ext>
            </a:extLst>
          </p:cNvPr>
          <p:cNvSpPr>
            <a:spLocks noGrp="1"/>
          </p:cNvSpPr>
          <p:nvPr>
            <p:ph type="title"/>
          </p:nvPr>
        </p:nvSpPr>
        <p:spPr>
          <a:xfrm>
            <a:off x="628650" y="365125"/>
            <a:ext cx="7886700" cy="903635"/>
          </a:xfrm>
        </p:spPr>
        <p:txBody>
          <a:bodyPr/>
          <a:lstStyle/>
          <a:p>
            <a:pPr algn="ctr"/>
            <a:r>
              <a:rPr lang="en-GB" dirty="0"/>
              <a:t>STRATEGY - Checklist</a:t>
            </a:r>
          </a:p>
        </p:txBody>
      </p:sp>
      <p:sp>
        <p:nvSpPr>
          <p:cNvPr id="3" name="Content Placeholder 2">
            <a:extLst>
              <a:ext uri="{FF2B5EF4-FFF2-40B4-BE49-F238E27FC236}">
                <a16:creationId xmlns:a16="http://schemas.microsoft.com/office/drawing/2014/main" id="{0638D41F-6193-C344-B7FC-8729E45A994B}"/>
              </a:ext>
            </a:extLst>
          </p:cNvPr>
          <p:cNvSpPr>
            <a:spLocks noGrp="1"/>
          </p:cNvSpPr>
          <p:nvPr>
            <p:ph idx="1"/>
          </p:nvPr>
        </p:nvSpPr>
        <p:spPr>
          <a:xfrm>
            <a:off x="395536" y="1268760"/>
            <a:ext cx="5887566" cy="2827511"/>
          </a:xfrm>
        </p:spPr>
        <p:txBody>
          <a:bodyPr/>
          <a:lstStyle/>
          <a:p>
            <a:pPr lvl="0"/>
            <a:r>
              <a:rPr lang="en-GB" dirty="0"/>
              <a:t>What is our strategy?</a:t>
            </a:r>
          </a:p>
          <a:p>
            <a:pPr lvl="0"/>
            <a:r>
              <a:rPr lang="en-GB" dirty="0"/>
              <a:t>How do we intend to achieve our objectives?</a:t>
            </a:r>
          </a:p>
          <a:p>
            <a:pPr lvl="0"/>
            <a:r>
              <a:rPr lang="en-GB" dirty="0"/>
              <a:t>How do we deal with competitive pressure?</a:t>
            </a:r>
          </a:p>
          <a:p>
            <a:pPr lvl="0"/>
            <a:r>
              <a:rPr lang="en-GB" dirty="0"/>
              <a:t>How are changes in customer demands dealt with?</a:t>
            </a:r>
          </a:p>
          <a:p>
            <a:pPr lvl="0"/>
            <a:r>
              <a:rPr lang="en-GB" dirty="0"/>
              <a:t>How is strategy adjusted for environmental issues? </a:t>
            </a:r>
          </a:p>
          <a:p>
            <a:endParaRPr lang="en-GB" dirty="0"/>
          </a:p>
        </p:txBody>
      </p:sp>
      <p:pic>
        <p:nvPicPr>
          <p:cNvPr id="6" name="Picture 5" descr="Logo, company name&#10;&#10;Description automatically generated">
            <a:extLst>
              <a:ext uri="{FF2B5EF4-FFF2-40B4-BE49-F238E27FC236}">
                <a16:creationId xmlns:a16="http://schemas.microsoft.com/office/drawing/2014/main" id="{FA945B5C-8B4F-435B-AD5D-07D0082202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8323" y="4005064"/>
            <a:ext cx="2725677" cy="1700855"/>
          </a:xfrm>
          <a:prstGeom prst="rect">
            <a:avLst/>
          </a:prstGeom>
        </p:spPr>
      </p:pic>
    </p:spTree>
    <p:extLst>
      <p:ext uri="{BB962C8B-B14F-4D97-AF65-F5344CB8AC3E}">
        <p14:creationId xmlns:p14="http://schemas.microsoft.com/office/powerpoint/2010/main" val="54096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7757-D3BE-D94D-9EA9-3B8B8FC3A40E}"/>
              </a:ext>
            </a:extLst>
          </p:cNvPr>
          <p:cNvSpPr>
            <a:spLocks noGrp="1"/>
          </p:cNvSpPr>
          <p:nvPr>
            <p:ph type="title"/>
          </p:nvPr>
        </p:nvSpPr>
        <p:spPr>
          <a:xfrm>
            <a:off x="628650" y="365125"/>
            <a:ext cx="7886700" cy="759619"/>
          </a:xfrm>
        </p:spPr>
        <p:txBody>
          <a:bodyPr/>
          <a:lstStyle/>
          <a:p>
            <a:pPr algn="ctr"/>
            <a:r>
              <a:rPr lang="en-GB" dirty="0"/>
              <a:t>STRUCTURE - Checklist</a:t>
            </a:r>
          </a:p>
        </p:txBody>
      </p:sp>
      <p:sp>
        <p:nvSpPr>
          <p:cNvPr id="3" name="Content Placeholder 2">
            <a:extLst>
              <a:ext uri="{FF2B5EF4-FFF2-40B4-BE49-F238E27FC236}">
                <a16:creationId xmlns:a16="http://schemas.microsoft.com/office/drawing/2014/main" id="{464300DA-A297-6E4E-9800-E53519B68ADD}"/>
              </a:ext>
            </a:extLst>
          </p:cNvPr>
          <p:cNvSpPr>
            <a:spLocks noGrp="1"/>
          </p:cNvSpPr>
          <p:nvPr>
            <p:ph idx="1"/>
          </p:nvPr>
        </p:nvSpPr>
        <p:spPr>
          <a:xfrm>
            <a:off x="683568" y="1196752"/>
            <a:ext cx="7886700" cy="4351338"/>
          </a:xfrm>
        </p:spPr>
        <p:txBody>
          <a:bodyPr>
            <a:normAutofit/>
          </a:bodyPr>
          <a:lstStyle/>
          <a:p>
            <a:pPr lvl="0"/>
            <a:r>
              <a:rPr lang="en-GB" dirty="0">
                <a:solidFill>
                  <a:srgbClr val="0000CC"/>
                </a:solidFill>
              </a:rPr>
              <a:t>How is the company/team divided? </a:t>
            </a:r>
          </a:p>
          <a:p>
            <a:pPr lvl="0"/>
            <a:r>
              <a:rPr lang="en-GB" dirty="0">
                <a:solidFill>
                  <a:srgbClr val="0000CC"/>
                </a:solidFill>
              </a:rPr>
              <a:t>What is the hierarchy?</a:t>
            </a:r>
          </a:p>
          <a:p>
            <a:pPr lvl="0"/>
            <a:r>
              <a:rPr lang="en-GB" dirty="0">
                <a:solidFill>
                  <a:srgbClr val="0000CC"/>
                </a:solidFill>
              </a:rPr>
              <a:t>How do the various departments coordinate activities? </a:t>
            </a:r>
          </a:p>
          <a:p>
            <a:pPr lvl="0"/>
            <a:r>
              <a:rPr lang="en-GB" dirty="0">
                <a:solidFill>
                  <a:srgbClr val="0000CC"/>
                </a:solidFill>
              </a:rPr>
              <a:t>How do the team members organize and align themselves?</a:t>
            </a:r>
          </a:p>
          <a:p>
            <a:pPr lvl="0"/>
            <a:r>
              <a:rPr lang="en-GB" dirty="0">
                <a:solidFill>
                  <a:srgbClr val="0000CC"/>
                </a:solidFill>
              </a:rPr>
              <a:t>Is decision making and controlling centralized or decentralized? Is this as it should be, given what we're doing? </a:t>
            </a:r>
          </a:p>
          <a:p>
            <a:pPr lvl="0"/>
            <a:r>
              <a:rPr lang="en-GB" dirty="0">
                <a:solidFill>
                  <a:srgbClr val="0000CC"/>
                </a:solidFill>
              </a:rPr>
              <a:t>Where are the lines of communication? Explicit and implicit? </a:t>
            </a:r>
          </a:p>
          <a:p>
            <a:endParaRPr lang="en-GB" dirty="0"/>
          </a:p>
        </p:txBody>
      </p:sp>
    </p:spTree>
    <p:extLst>
      <p:ext uri="{BB962C8B-B14F-4D97-AF65-F5344CB8AC3E}">
        <p14:creationId xmlns:p14="http://schemas.microsoft.com/office/powerpoint/2010/main" val="41118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F1B1-A6E1-BE4C-A949-C8E99EAD94BD}"/>
              </a:ext>
            </a:extLst>
          </p:cNvPr>
          <p:cNvSpPr>
            <a:spLocks noGrp="1"/>
          </p:cNvSpPr>
          <p:nvPr>
            <p:ph type="title"/>
          </p:nvPr>
        </p:nvSpPr>
        <p:spPr>
          <a:xfrm>
            <a:off x="628650" y="365125"/>
            <a:ext cx="7886700" cy="831627"/>
          </a:xfrm>
        </p:spPr>
        <p:txBody>
          <a:bodyPr/>
          <a:lstStyle/>
          <a:p>
            <a:pPr algn="ctr"/>
            <a:r>
              <a:rPr lang="en-GB" dirty="0"/>
              <a:t>SYSTEMS - Checklist</a:t>
            </a:r>
          </a:p>
        </p:txBody>
      </p:sp>
      <p:sp>
        <p:nvSpPr>
          <p:cNvPr id="3" name="Content Placeholder 2">
            <a:extLst>
              <a:ext uri="{FF2B5EF4-FFF2-40B4-BE49-F238E27FC236}">
                <a16:creationId xmlns:a16="http://schemas.microsoft.com/office/drawing/2014/main" id="{B7A16A4D-565C-FB4E-9FAF-EE992F5597D1}"/>
              </a:ext>
            </a:extLst>
          </p:cNvPr>
          <p:cNvSpPr>
            <a:spLocks noGrp="1"/>
          </p:cNvSpPr>
          <p:nvPr>
            <p:ph idx="1"/>
          </p:nvPr>
        </p:nvSpPr>
        <p:spPr/>
        <p:txBody>
          <a:bodyPr>
            <a:normAutofit/>
          </a:bodyPr>
          <a:lstStyle/>
          <a:p>
            <a:pPr lvl="0"/>
            <a:r>
              <a:rPr lang="en-GB" dirty="0">
                <a:solidFill>
                  <a:srgbClr val="002060"/>
                </a:solidFill>
              </a:rPr>
              <a:t>What are the main systems that run the organization? Consider financial and HR systems as well as communications and document storage.</a:t>
            </a:r>
          </a:p>
          <a:p>
            <a:pPr lvl="0"/>
            <a:r>
              <a:rPr lang="en-GB" dirty="0">
                <a:solidFill>
                  <a:srgbClr val="002060"/>
                </a:solidFill>
              </a:rPr>
              <a:t>Where are the controls and how are they monitored and evaluated?</a:t>
            </a:r>
          </a:p>
          <a:p>
            <a:pPr lvl="0"/>
            <a:r>
              <a:rPr lang="en-GB" dirty="0">
                <a:solidFill>
                  <a:srgbClr val="002060"/>
                </a:solidFill>
              </a:rPr>
              <a:t>What internal rules and processes does the team use to keep on track? </a:t>
            </a:r>
          </a:p>
          <a:p>
            <a:endParaRPr lang="en-GB" dirty="0"/>
          </a:p>
        </p:txBody>
      </p:sp>
    </p:spTree>
    <p:extLst>
      <p:ext uri="{BB962C8B-B14F-4D97-AF65-F5344CB8AC3E}">
        <p14:creationId xmlns:p14="http://schemas.microsoft.com/office/powerpoint/2010/main" val="81256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85E12-EE77-E94F-8DFD-6F3B25122CBE}"/>
              </a:ext>
            </a:extLst>
          </p:cNvPr>
          <p:cNvSpPr>
            <a:spLocks noGrp="1"/>
          </p:cNvSpPr>
          <p:nvPr>
            <p:ph type="title"/>
          </p:nvPr>
        </p:nvSpPr>
        <p:spPr>
          <a:xfrm>
            <a:off x="628650" y="365125"/>
            <a:ext cx="7886700" cy="831627"/>
          </a:xfrm>
        </p:spPr>
        <p:txBody>
          <a:bodyPr/>
          <a:lstStyle/>
          <a:p>
            <a:pPr algn="ctr"/>
            <a:r>
              <a:rPr lang="en-GB" dirty="0"/>
              <a:t>SHARED VALUES - Checklist</a:t>
            </a:r>
          </a:p>
        </p:txBody>
      </p:sp>
      <p:sp>
        <p:nvSpPr>
          <p:cNvPr id="3" name="Content Placeholder 2">
            <a:extLst>
              <a:ext uri="{FF2B5EF4-FFF2-40B4-BE49-F238E27FC236}">
                <a16:creationId xmlns:a16="http://schemas.microsoft.com/office/drawing/2014/main" id="{D68BE9EE-FAD8-AA4B-AADF-0F939B246C62}"/>
              </a:ext>
            </a:extLst>
          </p:cNvPr>
          <p:cNvSpPr>
            <a:spLocks noGrp="1"/>
          </p:cNvSpPr>
          <p:nvPr>
            <p:ph idx="1"/>
          </p:nvPr>
        </p:nvSpPr>
        <p:spPr>
          <a:xfrm>
            <a:off x="3059832" y="1772816"/>
            <a:ext cx="5527526" cy="2611487"/>
          </a:xfrm>
        </p:spPr>
        <p:txBody>
          <a:bodyPr/>
          <a:lstStyle/>
          <a:p>
            <a:pPr lvl="0"/>
            <a:r>
              <a:rPr lang="en-GB" dirty="0"/>
              <a:t>What are the core values?</a:t>
            </a:r>
          </a:p>
          <a:p>
            <a:pPr lvl="0"/>
            <a:r>
              <a:rPr lang="en-GB" dirty="0"/>
              <a:t>What is the corporate/team culture?</a:t>
            </a:r>
          </a:p>
          <a:p>
            <a:pPr lvl="0"/>
            <a:r>
              <a:rPr lang="en-GB" dirty="0"/>
              <a:t>How strong are the values?</a:t>
            </a:r>
          </a:p>
          <a:p>
            <a:pPr lvl="0"/>
            <a:r>
              <a:rPr lang="en-GB" dirty="0"/>
              <a:t>What are the fundamental values that the company/team was built on? </a:t>
            </a:r>
          </a:p>
          <a:p>
            <a:endParaRPr lang="en-GB" dirty="0"/>
          </a:p>
        </p:txBody>
      </p:sp>
      <p:pic>
        <p:nvPicPr>
          <p:cNvPr id="8" name="Picture 7">
            <a:extLst>
              <a:ext uri="{FF2B5EF4-FFF2-40B4-BE49-F238E27FC236}">
                <a16:creationId xmlns:a16="http://schemas.microsoft.com/office/drawing/2014/main" id="{002F7FAF-B254-4FDB-B238-0E775A5C2EDA}"/>
              </a:ext>
            </a:extLst>
          </p:cNvPr>
          <p:cNvPicPr>
            <a:picLocks noChangeAspect="1"/>
          </p:cNvPicPr>
          <p:nvPr/>
        </p:nvPicPr>
        <p:blipFill>
          <a:blip r:embed="rId2"/>
          <a:stretch>
            <a:fillRect/>
          </a:stretch>
        </p:blipFill>
        <p:spPr>
          <a:xfrm>
            <a:off x="467544" y="2276872"/>
            <a:ext cx="2247900" cy="1962150"/>
          </a:xfrm>
          <a:prstGeom prst="rect">
            <a:avLst/>
          </a:prstGeom>
        </p:spPr>
      </p:pic>
    </p:spTree>
    <p:extLst>
      <p:ext uri="{BB962C8B-B14F-4D97-AF65-F5344CB8AC3E}">
        <p14:creationId xmlns:p14="http://schemas.microsoft.com/office/powerpoint/2010/main" val="85081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7712-69D4-A947-8C74-70CDA1655EA0}"/>
              </a:ext>
            </a:extLst>
          </p:cNvPr>
          <p:cNvSpPr>
            <a:spLocks noGrp="1"/>
          </p:cNvSpPr>
          <p:nvPr>
            <p:ph type="title"/>
          </p:nvPr>
        </p:nvSpPr>
        <p:spPr>
          <a:xfrm>
            <a:off x="628650" y="116632"/>
            <a:ext cx="7886700" cy="687611"/>
          </a:xfrm>
        </p:spPr>
        <p:txBody>
          <a:bodyPr/>
          <a:lstStyle/>
          <a:p>
            <a:pPr algn="ctr"/>
            <a:r>
              <a:rPr lang="en-GB" dirty="0"/>
              <a:t>STYLE - Checklist</a:t>
            </a:r>
          </a:p>
        </p:txBody>
      </p:sp>
      <p:sp>
        <p:nvSpPr>
          <p:cNvPr id="3" name="Content Placeholder 2">
            <a:extLst>
              <a:ext uri="{FF2B5EF4-FFF2-40B4-BE49-F238E27FC236}">
                <a16:creationId xmlns:a16="http://schemas.microsoft.com/office/drawing/2014/main" id="{FBEF7639-C132-A841-8641-B11050918667}"/>
              </a:ext>
            </a:extLst>
          </p:cNvPr>
          <p:cNvSpPr>
            <a:spLocks noGrp="1"/>
          </p:cNvSpPr>
          <p:nvPr>
            <p:ph idx="1"/>
          </p:nvPr>
        </p:nvSpPr>
        <p:spPr>
          <a:xfrm>
            <a:off x="0" y="908720"/>
            <a:ext cx="5819311" cy="4680520"/>
          </a:xfrm>
        </p:spPr>
        <p:txBody>
          <a:bodyPr/>
          <a:lstStyle/>
          <a:p>
            <a:pPr lvl="0"/>
            <a:endParaRPr lang="en-GB" dirty="0">
              <a:solidFill>
                <a:srgbClr val="0000CC"/>
              </a:solidFill>
            </a:endParaRPr>
          </a:p>
          <a:p>
            <a:pPr lvl="0"/>
            <a:r>
              <a:rPr lang="en-GB" dirty="0">
                <a:solidFill>
                  <a:srgbClr val="0000CC"/>
                </a:solidFill>
              </a:rPr>
              <a:t>How participative is the management/leadership style?</a:t>
            </a:r>
          </a:p>
          <a:p>
            <a:pPr lvl="0"/>
            <a:r>
              <a:rPr lang="en-GB" dirty="0">
                <a:solidFill>
                  <a:srgbClr val="0000CC"/>
                </a:solidFill>
              </a:rPr>
              <a:t>How effective is that leadership?</a:t>
            </a:r>
          </a:p>
          <a:p>
            <a:pPr lvl="0"/>
            <a:r>
              <a:rPr lang="en-GB" dirty="0">
                <a:solidFill>
                  <a:srgbClr val="0000CC"/>
                </a:solidFill>
              </a:rPr>
              <a:t>Do employees/team members tend to be competitive or cooperative?</a:t>
            </a:r>
          </a:p>
          <a:p>
            <a:pPr lvl="0"/>
            <a:r>
              <a:rPr lang="en-GB" dirty="0">
                <a:solidFill>
                  <a:srgbClr val="0000CC"/>
                </a:solidFill>
              </a:rPr>
              <a:t>Are there real teams functioning within the organization or are they just nominal groups? </a:t>
            </a:r>
          </a:p>
          <a:p>
            <a:endParaRPr lang="en-GB" dirty="0">
              <a:solidFill>
                <a:srgbClr val="0000CC"/>
              </a:solidFill>
            </a:endParaRPr>
          </a:p>
        </p:txBody>
      </p:sp>
      <p:pic>
        <p:nvPicPr>
          <p:cNvPr id="5" name="Picture 4">
            <a:extLst>
              <a:ext uri="{FF2B5EF4-FFF2-40B4-BE49-F238E27FC236}">
                <a16:creationId xmlns:a16="http://schemas.microsoft.com/office/drawing/2014/main" id="{1FCCF0E1-D114-6F3D-2AA1-E33E6DF52C4D}"/>
              </a:ext>
            </a:extLst>
          </p:cNvPr>
          <p:cNvPicPr>
            <a:picLocks noChangeAspect="1"/>
          </p:cNvPicPr>
          <p:nvPr/>
        </p:nvPicPr>
        <p:blipFill>
          <a:blip r:embed="rId2"/>
          <a:stretch>
            <a:fillRect/>
          </a:stretch>
        </p:blipFill>
        <p:spPr>
          <a:xfrm>
            <a:off x="5819311" y="1844824"/>
            <a:ext cx="3324689" cy="3848637"/>
          </a:xfrm>
          <a:prstGeom prst="rect">
            <a:avLst/>
          </a:prstGeom>
        </p:spPr>
      </p:pic>
    </p:spTree>
    <p:extLst>
      <p:ext uri="{BB962C8B-B14F-4D97-AF65-F5344CB8AC3E}">
        <p14:creationId xmlns:p14="http://schemas.microsoft.com/office/powerpoint/2010/main" val="296291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2858-0050-0745-B7C8-D3A4095680AB}"/>
              </a:ext>
            </a:extLst>
          </p:cNvPr>
          <p:cNvSpPr>
            <a:spLocks noGrp="1"/>
          </p:cNvSpPr>
          <p:nvPr>
            <p:ph type="title"/>
          </p:nvPr>
        </p:nvSpPr>
        <p:spPr>
          <a:xfrm>
            <a:off x="628650" y="365125"/>
            <a:ext cx="7886700" cy="759619"/>
          </a:xfrm>
        </p:spPr>
        <p:txBody>
          <a:bodyPr/>
          <a:lstStyle/>
          <a:p>
            <a:pPr algn="ctr"/>
            <a:r>
              <a:rPr lang="en-GB" dirty="0"/>
              <a:t>STAFF - Checklist</a:t>
            </a:r>
          </a:p>
        </p:txBody>
      </p:sp>
      <p:sp>
        <p:nvSpPr>
          <p:cNvPr id="3" name="Content Placeholder 2">
            <a:extLst>
              <a:ext uri="{FF2B5EF4-FFF2-40B4-BE49-F238E27FC236}">
                <a16:creationId xmlns:a16="http://schemas.microsoft.com/office/drawing/2014/main" id="{D84EC818-FA7B-0645-9FC1-ACA1EB8EFFE9}"/>
              </a:ext>
            </a:extLst>
          </p:cNvPr>
          <p:cNvSpPr>
            <a:spLocks noGrp="1"/>
          </p:cNvSpPr>
          <p:nvPr>
            <p:ph idx="1"/>
          </p:nvPr>
        </p:nvSpPr>
        <p:spPr>
          <a:xfrm>
            <a:off x="683568" y="1459520"/>
            <a:ext cx="7886700" cy="2251447"/>
          </a:xfrm>
        </p:spPr>
        <p:txBody>
          <a:bodyPr/>
          <a:lstStyle/>
          <a:p>
            <a:pPr lvl="0"/>
            <a:r>
              <a:rPr lang="en-GB" dirty="0">
                <a:solidFill>
                  <a:srgbClr val="0000CC"/>
                </a:solidFill>
              </a:rPr>
              <a:t>What positions or specializations are represented within the team?</a:t>
            </a:r>
          </a:p>
          <a:p>
            <a:pPr lvl="0"/>
            <a:r>
              <a:rPr lang="en-GB" dirty="0">
                <a:solidFill>
                  <a:srgbClr val="0000CC"/>
                </a:solidFill>
              </a:rPr>
              <a:t>What positions need to be filled?</a:t>
            </a:r>
          </a:p>
          <a:p>
            <a:pPr lvl="0"/>
            <a:r>
              <a:rPr lang="en-GB" dirty="0">
                <a:solidFill>
                  <a:srgbClr val="0000CC"/>
                </a:solidFill>
              </a:rPr>
              <a:t>Are there gaps in required competencies? </a:t>
            </a:r>
          </a:p>
          <a:p>
            <a:endParaRPr lang="en-GB" dirty="0">
              <a:solidFill>
                <a:srgbClr val="0000CC"/>
              </a:solidFill>
            </a:endParaRPr>
          </a:p>
        </p:txBody>
      </p:sp>
      <p:pic>
        <p:nvPicPr>
          <p:cNvPr id="6" name="Picture 5" descr="A group of people posing for a photo&#10;&#10;Description automatically generated">
            <a:extLst>
              <a:ext uri="{FF2B5EF4-FFF2-40B4-BE49-F238E27FC236}">
                <a16:creationId xmlns:a16="http://schemas.microsoft.com/office/drawing/2014/main" id="{E628ADBE-C56C-41D8-A55B-F61CDB4086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80112" y="3701729"/>
            <a:ext cx="3563888" cy="1954199"/>
          </a:xfrm>
          <a:prstGeom prst="rect">
            <a:avLst/>
          </a:prstGeom>
        </p:spPr>
      </p:pic>
    </p:spTree>
    <p:extLst>
      <p:ext uri="{BB962C8B-B14F-4D97-AF65-F5344CB8AC3E}">
        <p14:creationId xmlns:p14="http://schemas.microsoft.com/office/powerpoint/2010/main" val="2329423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10;&#10;Description automatically generated">
            <a:extLst>
              <a:ext uri="{FF2B5EF4-FFF2-40B4-BE49-F238E27FC236}">
                <a16:creationId xmlns:a16="http://schemas.microsoft.com/office/drawing/2014/main" id="{B6234A6B-A7A7-4085-90C6-D56AAA5421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55704" y="4221088"/>
            <a:ext cx="2688296" cy="1512167"/>
          </a:xfrm>
          <a:prstGeom prst="rect">
            <a:avLst/>
          </a:prstGeom>
        </p:spPr>
      </p:pic>
      <p:sp>
        <p:nvSpPr>
          <p:cNvPr id="2" name="Title 1">
            <a:extLst>
              <a:ext uri="{FF2B5EF4-FFF2-40B4-BE49-F238E27FC236}">
                <a16:creationId xmlns:a16="http://schemas.microsoft.com/office/drawing/2014/main" id="{03FE8ABB-D1FA-A942-84D0-3780AD59B554}"/>
              </a:ext>
            </a:extLst>
          </p:cNvPr>
          <p:cNvSpPr>
            <a:spLocks noGrp="1"/>
          </p:cNvSpPr>
          <p:nvPr>
            <p:ph type="title"/>
          </p:nvPr>
        </p:nvSpPr>
        <p:spPr>
          <a:xfrm>
            <a:off x="628650" y="365125"/>
            <a:ext cx="7886700" cy="759619"/>
          </a:xfrm>
        </p:spPr>
        <p:txBody>
          <a:bodyPr/>
          <a:lstStyle/>
          <a:p>
            <a:pPr algn="ctr"/>
            <a:r>
              <a:rPr lang="en-GB" dirty="0"/>
              <a:t>SKILLS - Checklist</a:t>
            </a:r>
          </a:p>
        </p:txBody>
      </p:sp>
      <p:sp>
        <p:nvSpPr>
          <p:cNvPr id="3" name="Content Placeholder 2">
            <a:extLst>
              <a:ext uri="{FF2B5EF4-FFF2-40B4-BE49-F238E27FC236}">
                <a16:creationId xmlns:a16="http://schemas.microsoft.com/office/drawing/2014/main" id="{100DABAF-9C6A-114C-B157-A14D5DBE3B12}"/>
              </a:ext>
            </a:extLst>
          </p:cNvPr>
          <p:cNvSpPr>
            <a:spLocks noGrp="1"/>
          </p:cNvSpPr>
          <p:nvPr>
            <p:ph idx="1"/>
          </p:nvPr>
        </p:nvSpPr>
        <p:spPr>
          <a:xfrm>
            <a:off x="145976" y="1583196"/>
            <a:ext cx="7886700" cy="3691607"/>
          </a:xfrm>
        </p:spPr>
        <p:txBody>
          <a:bodyPr>
            <a:normAutofit/>
          </a:bodyPr>
          <a:lstStyle/>
          <a:p>
            <a:pPr lvl="0"/>
            <a:r>
              <a:rPr lang="en-GB" dirty="0">
                <a:solidFill>
                  <a:srgbClr val="002060"/>
                </a:solidFill>
              </a:rPr>
              <a:t>What are the strongest skills represented within the company/team?</a:t>
            </a:r>
          </a:p>
          <a:p>
            <a:pPr lvl="0"/>
            <a:r>
              <a:rPr lang="en-GB" dirty="0">
                <a:solidFill>
                  <a:srgbClr val="002060"/>
                </a:solidFill>
              </a:rPr>
              <a:t>Are there any skills gaps?</a:t>
            </a:r>
          </a:p>
          <a:p>
            <a:pPr lvl="0"/>
            <a:r>
              <a:rPr lang="en-GB" dirty="0">
                <a:solidFill>
                  <a:srgbClr val="002060"/>
                </a:solidFill>
              </a:rPr>
              <a:t>What is the company/team known for doing well?</a:t>
            </a:r>
          </a:p>
          <a:p>
            <a:pPr lvl="0"/>
            <a:r>
              <a:rPr lang="en-GB" dirty="0">
                <a:solidFill>
                  <a:srgbClr val="002060"/>
                </a:solidFill>
              </a:rPr>
              <a:t>Do the current employees/team members have the ability to do the job?</a:t>
            </a:r>
          </a:p>
          <a:p>
            <a:pPr lvl="0"/>
            <a:r>
              <a:rPr lang="en-GB" dirty="0">
                <a:solidFill>
                  <a:srgbClr val="002060"/>
                </a:solidFill>
              </a:rPr>
              <a:t>How are skills monitored and assessed? </a:t>
            </a:r>
          </a:p>
          <a:p>
            <a:endParaRPr lang="en-GB" dirty="0">
              <a:solidFill>
                <a:srgbClr val="002060"/>
              </a:solidFill>
            </a:endParaRPr>
          </a:p>
        </p:txBody>
      </p:sp>
    </p:spTree>
    <p:extLst>
      <p:ext uri="{BB962C8B-B14F-4D97-AF65-F5344CB8AC3E}">
        <p14:creationId xmlns:p14="http://schemas.microsoft.com/office/powerpoint/2010/main" val="307613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8F35-9323-4E54-AA34-C5DADC1BDD7B}"/>
              </a:ext>
            </a:extLst>
          </p:cNvPr>
          <p:cNvSpPr>
            <a:spLocks noGrp="1"/>
          </p:cNvSpPr>
          <p:nvPr>
            <p:ph type="title"/>
          </p:nvPr>
        </p:nvSpPr>
        <p:spPr>
          <a:xfrm>
            <a:off x="628650" y="127794"/>
            <a:ext cx="7886700" cy="759619"/>
          </a:xfrm>
        </p:spPr>
        <p:txBody>
          <a:bodyPr/>
          <a:lstStyle/>
          <a:p>
            <a:pPr algn="ctr"/>
            <a:r>
              <a:rPr lang="en-GB" sz="4000" dirty="0"/>
              <a:t>Why Strategic Analysis? Reflection.</a:t>
            </a:r>
          </a:p>
        </p:txBody>
      </p:sp>
      <p:sp>
        <p:nvSpPr>
          <p:cNvPr id="3" name="Content Placeholder 2">
            <a:extLst>
              <a:ext uri="{FF2B5EF4-FFF2-40B4-BE49-F238E27FC236}">
                <a16:creationId xmlns:a16="http://schemas.microsoft.com/office/drawing/2014/main" id="{45ECE057-1533-4B4F-BA12-6D924BEA674D}"/>
              </a:ext>
            </a:extLst>
          </p:cNvPr>
          <p:cNvSpPr>
            <a:spLocks noGrp="1"/>
          </p:cNvSpPr>
          <p:nvPr>
            <p:ph idx="1"/>
          </p:nvPr>
        </p:nvSpPr>
        <p:spPr>
          <a:xfrm>
            <a:off x="649610" y="1268760"/>
            <a:ext cx="7886700" cy="3456384"/>
          </a:xfrm>
        </p:spPr>
        <p:txBody>
          <a:bodyPr/>
          <a:lstStyle/>
          <a:p>
            <a:r>
              <a:rPr lang="en-GB" dirty="0">
                <a:solidFill>
                  <a:srgbClr val="0000CC"/>
                </a:solidFill>
              </a:rPr>
              <a:t>The various approaches to environmental analysis are designed to help organisations identify key considerations before they decide upon which options and strategic choices are available to them – which will give them a competitive advantage and build a sustainable organisation…and move them towards their vision.</a:t>
            </a:r>
          </a:p>
          <a:p>
            <a:r>
              <a:rPr lang="en-GB" dirty="0">
                <a:solidFill>
                  <a:srgbClr val="0000CC"/>
                </a:solidFill>
              </a:rPr>
              <a:t>So, what types of choices can an organisation make?</a:t>
            </a:r>
          </a:p>
        </p:txBody>
      </p:sp>
    </p:spTree>
    <p:extLst>
      <p:ext uri="{BB962C8B-B14F-4D97-AF65-F5344CB8AC3E}">
        <p14:creationId xmlns:p14="http://schemas.microsoft.com/office/powerpoint/2010/main" val="3923379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37319"/>
            <a:ext cx="7886700" cy="759619"/>
          </a:xfrm>
        </p:spPr>
        <p:txBody>
          <a:bodyPr/>
          <a:lstStyle/>
          <a:p>
            <a:pPr algn="ctr"/>
            <a:r>
              <a:rPr lang="en-GB" dirty="0"/>
              <a:t>Generic strategies</a:t>
            </a:r>
            <a:endParaRPr lang="en-US" dirty="0"/>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7227" b="13788"/>
          <a:stretch/>
        </p:blipFill>
        <p:spPr>
          <a:xfrm>
            <a:off x="1547664" y="1052736"/>
            <a:ext cx="6209254" cy="4189414"/>
          </a:xfrm>
          <a:prstGeom prst="rect">
            <a:avLst/>
          </a:prstGeom>
        </p:spPr>
      </p:pic>
    </p:spTree>
    <p:extLst>
      <p:ext uri="{BB962C8B-B14F-4D97-AF65-F5344CB8AC3E}">
        <p14:creationId xmlns:p14="http://schemas.microsoft.com/office/powerpoint/2010/main" val="2990756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151" y="226565"/>
            <a:ext cx="7886700" cy="814049"/>
          </a:xfrm>
        </p:spPr>
        <p:txBody>
          <a:bodyPr/>
          <a:lstStyle/>
          <a:p>
            <a:pPr algn="ctr"/>
            <a:r>
              <a:rPr lang="en-GB" dirty="0"/>
              <a:t>Cost leadership strategies</a:t>
            </a:r>
          </a:p>
        </p:txBody>
      </p:sp>
      <p:sp>
        <p:nvSpPr>
          <p:cNvPr id="5" name="Content Placeholder 4"/>
          <p:cNvSpPr>
            <a:spLocks noGrp="1"/>
          </p:cNvSpPr>
          <p:nvPr>
            <p:ph idx="1"/>
          </p:nvPr>
        </p:nvSpPr>
        <p:spPr>
          <a:xfrm>
            <a:off x="395536" y="1578182"/>
            <a:ext cx="7788273" cy="2537858"/>
          </a:xfrm>
        </p:spPr>
        <p:txBody>
          <a:bodyPr/>
          <a:lstStyle/>
          <a:p>
            <a:r>
              <a:rPr lang="en-GB" dirty="0">
                <a:solidFill>
                  <a:srgbClr val="0000CC"/>
                </a:solidFill>
              </a:rPr>
              <a:t>To implement a cost leadership strategy successfully, a firm must develop efficiencies in the use of facilities and production processes to create the same benefit for customers at a much lower cost than competitors</a:t>
            </a:r>
            <a:endParaRPr lang="en-AU" dirty="0">
              <a:solidFill>
                <a:srgbClr val="0000CC"/>
              </a:solidFill>
            </a:endParaRPr>
          </a:p>
        </p:txBody>
      </p:sp>
      <p:sp>
        <p:nvSpPr>
          <p:cNvPr id="3" name="TextBox 2"/>
          <p:cNvSpPr txBox="1"/>
          <p:nvPr/>
        </p:nvSpPr>
        <p:spPr>
          <a:xfrm>
            <a:off x="3343351" y="1179174"/>
            <a:ext cx="184666" cy="369332"/>
          </a:xfrm>
          <a:prstGeom prst="rect">
            <a:avLst/>
          </a:prstGeom>
          <a:noFill/>
        </p:spPr>
        <p:txBody>
          <a:bodyPr wrap="none" rtlCol="0">
            <a:spAutoFit/>
          </a:bodyPr>
          <a:lstStyle/>
          <a:p>
            <a:endParaRPr lang="en-US" dirty="0"/>
          </a:p>
        </p:txBody>
      </p:sp>
      <p:pic>
        <p:nvPicPr>
          <p:cNvPr id="6" name="Picture 5" descr="A blue and orange logo&#10;&#10;Description automatically generated">
            <a:extLst>
              <a:ext uri="{FF2B5EF4-FFF2-40B4-BE49-F238E27FC236}">
                <a16:creationId xmlns:a16="http://schemas.microsoft.com/office/drawing/2014/main" id="{6EB22532-DF20-D083-82F7-FE3AB09214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810847"/>
            <a:ext cx="1922409" cy="1922409"/>
          </a:xfrm>
          <a:prstGeom prst="rect">
            <a:avLst/>
          </a:prstGeom>
        </p:spPr>
      </p:pic>
      <p:pic>
        <p:nvPicPr>
          <p:cNvPr id="8" name="Picture 7" descr="A yellow circle with red and blue text&#10;&#10;Description automatically generated">
            <a:extLst>
              <a:ext uri="{FF2B5EF4-FFF2-40B4-BE49-F238E27FC236}">
                <a16:creationId xmlns:a16="http://schemas.microsoft.com/office/drawing/2014/main" id="{8D213EA5-016C-8A35-B5AF-8BB747AE67D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28184" y="3810847"/>
            <a:ext cx="3545630" cy="19944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28761"/>
          </a:xfrm>
        </p:spPr>
        <p:txBody>
          <a:bodyPr/>
          <a:lstStyle/>
          <a:p>
            <a:pPr algn="ctr"/>
            <a:r>
              <a:rPr lang="en-GB" dirty="0"/>
              <a:t>Differentiation strategies</a:t>
            </a:r>
            <a:endParaRPr lang="en-AU" dirty="0"/>
          </a:p>
        </p:txBody>
      </p:sp>
      <p:sp>
        <p:nvSpPr>
          <p:cNvPr id="5" name="Content Placeholder 4"/>
          <p:cNvSpPr>
            <a:spLocks noGrp="1"/>
          </p:cNvSpPr>
          <p:nvPr>
            <p:ph idx="1"/>
          </p:nvPr>
        </p:nvSpPr>
        <p:spPr>
          <a:xfrm>
            <a:off x="323528" y="1772816"/>
            <a:ext cx="8191822" cy="2103661"/>
          </a:xfrm>
        </p:spPr>
        <p:txBody>
          <a:bodyPr/>
          <a:lstStyle/>
          <a:p>
            <a:r>
              <a:rPr lang="en-GB" dirty="0">
                <a:solidFill>
                  <a:srgbClr val="0000CC"/>
                </a:solidFill>
              </a:rPr>
              <a:t>In a differentiation strategy, a firm seeks to be unique in its industry by offering products or services that stand out from the competition based on features or components that customers value and are willing to pay more for</a:t>
            </a:r>
            <a:endParaRPr lang="en-AU" dirty="0">
              <a:solidFill>
                <a:srgbClr val="0000CC"/>
              </a:solidFill>
            </a:endParaRPr>
          </a:p>
        </p:txBody>
      </p:sp>
      <p:pic>
        <p:nvPicPr>
          <p:cNvPr id="4" name="Picture 3">
            <a:extLst>
              <a:ext uri="{FF2B5EF4-FFF2-40B4-BE49-F238E27FC236}">
                <a16:creationId xmlns:a16="http://schemas.microsoft.com/office/drawing/2014/main" id="{9B71B720-2BE2-FBAC-5177-C8372ACB60AC}"/>
              </a:ext>
            </a:extLst>
          </p:cNvPr>
          <p:cNvPicPr>
            <a:picLocks noChangeAspect="1"/>
          </p:cNvPicPr>
          <p:nvPr/>
        </p:nvPicPr>
        <p:blipFill>
          <a:blip r:embed="rId2"/>
          <a:stretch>
            <a:fillRect/>
          </a:stretch>
        </p:blipFill>
        <p:spPr>
          <a:xfrm>
            <a:off x="7382492" y="3457497"/>
            <a:ext cx="1428950" cy="2195819"/>
          </a:xfrm>
          <a:prstGeom prst="rect">
            <a:avLst/>
          </a:prstGeom>
        </p:spPr>
      </p:pic>
      <p:pic>
        <p:nvPicPr>
          <p:cNvPr id="7" name="Picture 6">
            <a:extLst>
              <a:ext uri="{FF2B5EF4-FFF2-40B4-BE49-F238E27FC236}">
                <a16:creationId xmlns:a16="http://schemas.microsoft.com/office/drawing/2014/main" id="{77A81F02-2712-5B0E-61E0-DE938B60A0B3}"/>
              </a:ext>
            </a:extLst>
          </p:cNvPr>
          <p:cNvPicPr>
            <a:picLocks noChangeAspect="1"/>
          </p:cNvPicPr>
          <p:nvPr/>
        </p:nvPicPr>
        <p:blipFill>
          <a:blip r:embed="rId3"/>
          <a:stretch>
            <a:fillRect/>
          </a:stretch>
        </p:blipFill>
        <p:spPr>
          <a:xfrm>
            <a:off x="628650" y="3854338"/>
            <a:ext cx="2972215" cy="166710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831627"/>
          </a:xfrm>
        </p:spPr>
        <p:txBody>
          <a:bodyPr/>
          <a:lstStyle/>
          <a:p>
            <a:pPr algn="ctr"/>
            <a:r>
              <a:rPr lang="en-GB" dirty="0"/>
              <a:t>Focus strategies</a:t>
            </a:r>
            <a:endParaRPr lang="en-AU" dirty="0"/>
          </a:p>
        </p:txBody>
      </p:sp>
      <p:sp>
        <p:nvSpPr>
          <p:cNvPr id="5" name="Content Placeholder 4"/>
          <p:cNvSpPr>
            <a:spLocks noGrp="1"/>
          </p:cNvSpPr>
          <p:nvPr>
            <p:ph idx="1"/>
          </p:nvPr>
        </p:nvSpPr>
        <p:spPr>
          <a:xfrm>
            <a:off x="10896" y="1094702"/>
            <a:ext cx="7886700" cy="4351338"/>
          </a:xfrm>
        </p:spPr>
        <p:txBody>
          <a:bodyPr/>
          <a:lstStyle/>
          <a:p>
            <a:r>
              <a:rPr lang="en-GB" dirty="0"/>
              <a:t>A focus strategy entails targeting a particular segment with the objective to meet the needs of this particular group, thereby achieving high levels of customer loyalty and subsequent above-average returns </a:t>
            </a:r>
          </a:p>
          <a:p>
            <a:r>
              <a:rPr lang="en-GB" dirty="0"/>
              <a:t>The focus strategy has two variants: </a:t>
            </a:r>
          </a:p>
          <a:p>
            <a:pPr lvl="1"/>
            <a:r>
              <a:rPr lang="en-GB" dirty="0"/>
              <a:t>Differentiation focus involves a firm meeting the unique needs of a particular segment by producing products that are different in order to meet those unique needs</a:t>
            </a:r>
          </a:p>
          <a:p>
            <a:pPr lvl="1"/>
            <a:r>
              <a:rPr lang="en-GB" dirty="0"/>
              <a:t>Cost focus involves a firm seeking a cost advantage in a target segment to exploit differences in cost sensitivity</a:t>
            </a:r>
          </a:p>
        </p:txBody>
      </p:sp>
      <p:pic>
        <p:nvPicPr>
          <p:cNvPr id="4" name="Picture 3">
            <a:extLst>
              <a:ext uri="{FF2B5EF4-FFF2-40B4-BE49-F238E27FC236}">
                <a16:creationId xmlns:a16="http://schemas.microsoft.com/office/drawing/2014/main" id="{DC0C9218-3D2A-CEEA-46B1-53D73F0CE9C2}"/>
              </a:ext>
            </a:extLst>
          </p:cNvPr>
          <p:cNvPicPr>
            <a:picLocks noChangeAspect="1"/>
          </p:cNvPicPr>
          <p:nvPr/>
        </p:nvPicPr>
        <p:blipFill>
          <a:blip r:embed="rId2"/>
          <a:stretch>
            <a:fillRect/>
          </a:stretch>
        </p:blipFill>
        <p:spPr>
          <a:xfrm>
            <a:off x="7596336" y="5961"/>
            <a:ext cx="1547664" cy="14996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886700" cy="1325563"/>
          </a:xfrm>
        </p:spPr>
        <p:txBody>
          <a:bodyPr/>
          <a:lstStyle/>
          <a:p>
            <a:pPr algn="ctr"/>
            <a:r>
              <a:rPr lang="en-GB" dirty="0"/>
              <a:t>Creating new markets: Blue Ocean strategy</a:t>
            </a:r>
            <a:endParaRPr lang="en-AU" dirty="0"/>
          </a:p>
        </p:txBody>
      </p:sp>
      <p:sp>
        <p:nvSpPr>
          <p:cNvPr id="3" name="Content Placeholder 2"/>
          <p:cNvSpPr>
            <a:spLocks noGrp="1"/>
          </p:cNvSpPr>
          <p:nvPr>
            <p:ph idx="1"/>
          </p:nvPr>
        </p:nvSpPr>
        <p:spPr>
          <a:xfrm>
            <a:off x="179512" y="1514203"/>
            <a:ext cx="7886700" cy="2611487"/>
          </a:xfrm>
        </p:spPr>
        <p:txBody>
          <a:bodyPr/>
          <a:lstStyle/>
          <a:p>
            <a:r>
              <a:rPr lang="en-GB" dirty="0">
                <a:solidFill>
                  <a:srgbClr val="0000CC"/>
                </a:solidFill>
              </a:rPr>
              <a:t>Kim and </a:t>
            </a:r>
            <a:r>
              <a:rPr lang="en-GB" dirty="0" err="1">
                <a:solidFill>
                  <a:srgbClr val="0000CC"/>
                </a:solidFill>
              </a:rPr>
              <a:t>Mauborgne</a:t>
            </a:r>
            <a:r>
              <a:rPr lang="en-GB" dirty="0">
                <a:solidFill>
                  <a:srgbClr val="0000CC"/>
                </a:solidFill>
              </a:rPr>
              <a:t> (2004, 2005) observed that while, for Porter, most industries are taken to exist, in reality entrepreneurs often create industries</a:t>
            </a:r>
          </a:p>
          <a:p>
            <a:r>
              <a:rPr lang="en-GB" dirty="0">
                <a:solidFill>
                  <a:srgbClr val="0000CC"/>
                </a:solidFill>
              </a:rPr>
              <a:t>Isaacson (2011) claimed that during his life Steve Jobs, the famed founder and CEO of Apple, created five new industries</a:t>
            </a:r>
          </a:p>
        </p:txBody>
      </p:sp>
      <p:pic>
        <p:nvPicPr>
          <p:cNvPr id="5" name="Picture 4">
            <a:extLst>
              <a:ext uri="{FF2B5EF4-FFF2-40B4-BE49-F238E27FC236}">
                <a16:creationId xmlns:a16="http://schemas.microsoft.com/office/drawing/2014/main" id="{DC843E62-1FC1-F430-EDAF-1C58DE91CC76}"/>
              </a:ext>
            </a:extLst>
          </p:cNvPr>
          <p:cNvPicPr>
            <a:picLocks noChangeAspect="1"/>
          </p:cNvPicPr>
          <p:nvPr/>
        </p:nvPicPr>
        <p:blipFill>
          <a:blip r:embed="rId2"/>
          <a:stretch>
            <a:fillRect/>
          </a:stretch>
        </p:blipFill>
        <p:spPr>
          <a:xfrm>
            <a:off x="6254441" y="3861048"/>
            <a:ext cx="2889559" cy="1870236"/>
          </a:xfrm>
          <a:prstGeom prst="rect">
            <a:avLst/>
          </a:prstGeom>
        </p:spPr>
      </p:pic>
    </p:spTree>
    <p:extLst>
      <p:ext uri="{BB962C8B-B14F-4D97-AF65-F5344CB8AC3E}">
        <p14:creationId xmlns:p14="http://schemas.microsoft.com/office/powerpoint/2010/main" val="414122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1325563"/>
          </a:xfrm>
        </p:spPr>
        <p:txBody>
          <a:bodyPr/>
          <a:lstStyle/>
          <a:p>
            <a:pPr algn="ctr"/>
            <a:r>
              <a:rPr lang="en-GB" dirty="0"/>
              <a:t>Creating new markets: Blue Ocean strategy</a:t>
            </a:r>
          </a:p>
        </p:txBody>
      </p:sp>
      <p:sp>
        <p:nvSpPr>
          <p:cNvPr id="3" name="Content Placeholder 2"/>
          <p:cNvSpPr>
            <a:spLocks noGrp="1"/>
          </p:cNvSpPr>
          <p:nvPr>
            <p:ph idx="1"/>
          </p:nvPr>
        </p:nvSpPr>
        <p:spPr>
          <a:xfrm>
            <a:off x="628650" y="1484784"/>
            <a:ext cx="7886700" cy="3744416"/>
          </a:xfrm>
        </p:spPr>
        <p:txBody>
          <a:bodyPr/>
          <a:lstStyle/>
          <a:p>
            <a:r>
              <a:rPr lang="en-GB" dirty="0">
                <a:solidFill>
                  <a:srgbClr val="0000CC"/>
                </a:solidFill>
              </a:rPr>
              <a:t>For Kim and Mauborgne (2004, 2005), the best way to compete is to create an uncontested ‘blue ocean’, not try to compete in a ‘red ocean’ with fierce competition:</a:t>
            </a:r>
          </a:p>
          <a:p>
            <a:pPr lvl="1"/>
            <a:r>
              <a:rPr lang="en-GB" dirty="0">
                <a:solidFill>
                  <a:srgbClr val="0000CC"/>
                </a:solidFill>
              </a:rPr>
              <a:t>imagine a blue ocean as one with no sharks swimming in it</a:t>
            </a:r>
          </a:p>
          <a:p>
            <a:pPr lvl="1"/>
            <a:r>
              <a:rPr lang="en-GB" dirty="0">
                <a:solidFill>
                  <a:srgbClr val="0000CC"/>
                </a:solidFill>
              </a:rPr>
              <a:t>the opposite is trying to compete within an ocean made red by the ‘blood’ of competition from all the sharks fighting for the same customers</a:t>
            </a:r>
          </a:p>
        </p:txBody>
      </p:sp>
      <p:pic>
        <p:nvPicPr>
          <p:cNvPr id="5" name="Picture 4">
            <a:extLst>
              <a:ext uri="{FF2B5EF4-FFF2-40B4-BE49-F238E27FC236}">
                <a16:creationId xmlns:a16="http://schemas.microsoft.com/office/drawing/2014/main" id="{BECF1C5A-1514-333D-1F15-5AC903814CA2}"/>
              </a:ext>
            </a:extLst>
          </p:cNvPr>
          <p:cNvPicPr>
            <a:picLocks noChangeAspect="1"/>
          </p:cNvPicPr>
          <p:nvPr/>
        </p:nvPicPr>
        <p:blipFill>
          <a:blip r:embed="rId2"/>
          <a:stretch>
            <a:fillRect/>
          </a:stretch>
        </p:blipFill>
        <p:spPr>
          <a:xfrm>
            <a:off x="7373466" y="4581128"/>
            <a:ext cx="1770534" cy="1145959"/>
          </a:xfrm>
          <a:prstGeom prst="rect">
            <a:avLst/>
          </a:prstGeom>
        </p:spPr>
      </p:pic>
    </p:spTree>
    <p:extLst>
      <p:ext uri="{BB962C8B-B14F-4D97-AF65-F5344CB8AC3E}">
        <p14:creationId xmlns:p14="http://schemas.microsoft.com/office/powerpoint/2010/main" val="216462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ABC96-DF8F-D640-9134-307CCD0C63D8}"/>
              </a:ext>
            </a:extLst>
          </p:cNvPr>
          <p:cNvSpPr>
            <a:spLocks noGrp="1"/>
          </p:cNvSpPr>
          <p:nvPr>
            <p:ph type="title"/>
          </p:nvPr>
        </p:nvSpPr>
        <p:spPr>
          <a:xfrm>
            <a:off x="1403648" y="-15048"/>
            <a:ext cx="6336704" cy="1152128"/>
          </a:xfrm>
        </p:spPr>
        <p:txBody>
          <a:bodyPr/>
          <a:lstStyle/>
          <a:p>
            <a:pPr algn="ctr"/>
            <a:r>
              <a:rPr lang="en-GB" dirty="0"/>
              <a:t>Creating new markets: Blue Ocean strategy</a:t>
            </a:r>
            <a:endParaRPr lang="en-US" dirty="0"/>
          </a:p>
        </p:txBody>
      </p:sp>
      <p:sp>
        <p:nvSpPr>
          <p:cNvPr id="3" name="Content Placeholder 2">
            <a:extLst>
              <a:ext uri="{FF2B5EF4-FFF2-40B4-BE49-F238E27FC236}">
                <a16:creationId xmlns:a16="http://schemas.microsoft.com/office/drawing/2014/main" id="{2D25CD9D-5550-4D4D-A9AE-FA63B6A65B4B}"/>
              </a:ext>
            </a:extLst>
          </p:cNvPr>
          <p:cNvSpPr>
            <a:spLocks noGrp="1"/>
          </p:cNvSpPr>
          <p:nvPr>
            <p:ph idx="1"/>
          </p:nvPr>
        </p:nvSpPr>
        <p:spPr>
          <a:xfrm>
            <a:off x="1257300" y="1583196"/>
            <a:ext cx="7886700" cy="3691607"/>
          </a:xfrm>
        </p:spPr>
        <p:txBody>
          <a:bodyPr/>
          <a:lstStyle/>
          <a:p>
            <a:pPr lvl="0"/>
            <a:r>
              <a:rPr lang="en-GB" b="1" dirty="0">
                <a:solidFill>
                  <a:srgbClr val="0000CC"/>
                </a:solidFill>
              </a:rPr>
              <a:t>Eliminate:</a:t>
            </a:r>
            <a:r>
              <a:rPr lang="en-GB" dirty="0">
                <a:solidFill>
                  <a:srgbClr val="0000CC"/>
                </a:solidFill>
              </a:rPr>
              <a:t> Can we eliminate any factors that currently shape the industry? </a:t>
            </a:r>
          </a:p>
          <a:p>
            <a:pPr lvl="0"/>
            <a:r>
              <a:rPr lang="en-GB" b="1" dirty="0">
                <a:solidFill>
                  <a:srgbClr val="0000CC"/>
                </a:solidFill>
              </a:rPr>
              <a:t>Reduce:</a:t>
            </a:r>
            <a:r>
              <a:rPr lang="en-GB" dirty="0">
                <a:solidFill>
                  <a:srgbClr val="0000CC"/>
                </a:solidFill>
              </a:rPr>
              <a:t> Can we reduce any factors that are currently affecting our industry? </a:t>
            </a:r>
          </a:p>
          <a:p>
            <a:pPr lvl="0"/>
            <a:r>
              <a:rPr lang="en-GB" b="1" dirty="0">
                <a:solidFill>
                  <a:srgbClr val="0000CC"/>
                </a:solidFill>
              </a:rPr>
              <a:t>Raise:</a:t>
            </a:r>
            <a:r>
              <a:rPr lang="en-GB" dirty="0">
                <a:solidFill>
                  <a:srgbClr val="0000CC"/>
                </a:solidFill>
              </a:rPr>
              <a:t> Can we raise any factor in the customer experience beyond industry standards? </a:t>
            </a:r>
            <a:endParaRPr lang="en-AU" dirty="0">
              <a:solidFill>
                <a:srgbClr val="0000CC"/>
              </a:solidFill>
            </a:endParaRPr>
          </a:p>
          <a:p>
            <a:pPr lvl="0"/>
            <a:r>
              <a:rPr lang="en-GB" b="1" dirty="0">
                <a:solidFill>
                  <a:srgbClr val="0000CC"/>
                </a:solidFill>
              </a:rPr>
              <a:t>Create:</a:t>
            </a:r>
            <a:r>
              <a:rPr lang="en-GB" dirty="0">
                <a:solidFill>
                  <a:srgbClr val="0000CC"/>
                </a:solidFill>
              </a:rPr>
              <a:t> Can we create a new factor that has never been offered before in our industry? </a:t>
            </a:r>
            <a:endParaRPr lang="en-AU" dirty="0">
              <a:solidFill>
                <a:srgbClr val="0000CC"/>
              </a:solidFill>
            </a:endParaRPr>
          </a:p>
        </p:txBody>
      </p:sp>
      <p:pic>
        <p:nvPicPr>
          <p:cNvPr id="5" name="Picture 4">
            <a:extLst>
              <a:ext uri="{FF2B5EF4-FFF2-40B4-BE49-F238E27FC236}">
                <a16:creationId xmlns:a16="http://schemas.microsoft.com/office/drawing/2014/main" id="{3703534D-90A7-D0DC-8081-D43830AE5168}"/>
              </a:ext>
            </a:extLst>
          </p:cNvPr>
          <p:cNvPicPr>
            <a:picLocks noChangeAspect="1"/>
          </p:cNvPicPr>
          <p:nvPr/>
        </p:nvPicPr>
        <p:blipFill>
          <a:blip r:embed="rId2"/>
          <a:stretch>
            <a:fillRect/>
          </a:stretch>
        </p:blipFill>
        <p:spPr>
          <a:xfrm>
            <a:off x="1" y="4812423"/>
            <a:ext cx="1403648" cy="908496"/>
          </a:xfrm>
          <a:prstGeom prst="rect">
            <a:avLst/>
          </a:prstGeom>
        </p:spPr>
      </p:pic>
      <p:pic>
        <p:nvPicPr>
          <p:cNvPr id="6" name="Picture 5">
            <a:extLst>
              <a:ext uri="{FF2B5EF4-FFF2-40B4-BE49-F238E27FC236}">
                <a16:creationId xmlns:a16="http://schemas.microsoft.com/office/drawing/2014/main" id="{983FBC44-A8BF-BDAB-E0CF-F6C1A9259C8B}"/>
              </a:ext>
            </a:extLst>
          </p:cNvPr>
          <p:cNvPicPr>
            <a:picLocks noChangeAspect="1"/>
          </p:cNvPicPr>
          <p:nvPr/>
        </p:nvPicPr>
        <p:blipFill>
          <a:blip r:embed="rId2"/>
          <a:stretch>
            <a:fillRect/>
          </a:stretch>
        </p:blipFill>
        <p:spPr>
          <a:xfrm>
            <a:off x="0" y="0"/>
            <a:ext cx="1403648" cy="908496"/>
          </a:xfrm>
          <a:prstGeom prst="rect">
            <a:avLst/>
          </a:prstGeom>
        </p:spPr>
      </p:pic>
      <p:pic>
        <p:nvPicPr>
          <p:cNvPr id="7" name="Picture 6">
            <a:extLst>
              <a:ext uri="{FF2B5EF4-FFF2-40B4-BE49-F238E27FC236}">
                <a16:creationId xmlns:a16="http://schemas.microsoft.com/office/drawing/2014/main" id="{3FD7D5D4-DBD3-1D40-F9CB-5F0420F77EAE}"/>
              </a:ext>
            </a:extLst>
          </p:cNvPr>
          <p:cNvPicPr>
            <a:picLocks noChangeAspect="1"/>
          </p:cNvPicPr>
          <p:nvPr/>
        </p:nvPicPr>
        <p:blipFill>
          <a:blip r:embed="rId2"/>
          <a:stretch>
            <a:fillRect/>
          </a:stretch>
        </p:blipFill>
        <p:spPr>
          <a:xfrm>
            <a:off x="7740352" y="4812423"/>
            <a:ext cx="1403648" cy="908496"/>
          </a:xfrm>
          <a:prstGeom prst="rect">
            <a:avLst/>
          </a:prstGeom>
        </p:spPr>
      </p:pic>
      <p:pic>
        <p:nvPicPr>
          <p:cNvPr id="8" name="Picture 7">
            <a:extLst>
              <a:ext uri="{FF2B5EF4-FFF2-40B4-BE49-F238E27FC236}">
                <a16:creationId xmlns:a16="http://schemas.microsoft.com/office/drawing/2014/main" id="{A10724DF-572B-B484-524C-21F9F4909A9F}"/>
              </a:ext>
            </a:extLst>
          </p:cNvPr>
          <p:cNvPicPr>
            <a:picLocks noChangeAspect="1"/>
          </p:cNvPicPr>
          <p:nvPr/>
        </p:nvPicPr>
        <p:blipFill>
          <a:blip r:embed="rId2"/>
          <a:stretch>
            <a:fillRect/>
          </a:stretch>
        </p:blipFill>
        <p:spPr>
          <a:xfrm>
            <a:off x="7740352" y="0"/>
            <a:ext cx="1403648" cy="908496"/>
          </a:xfrm>
          <a:prstGeom prst="rect">
            <a:avLst/>
          </a:prstGeom>
        </p:spPr>
      </p:pic>
    </p:spTree>
    <p:extLst>
      <p:ext uri="{BB962C8B-B14F-4D97-AF65-F5344CB8AC3E}">
        <p14:creationId xmlns:p14="http://schemas.microsoft.com/office/powerpoint/2010/main" val="125016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1408464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0"/>
            <a:ext cx="8954429" cy="3170099"/>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buFont typeface="Arial" panose="020B0604020202020204" pitchFamily="34" charset="0"/>
              <a:buChar cha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Sage Publications Ltd.</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a:t>
            </a:r>
            <a:r>
              <a:rPr lang="en-GB" sz="2400">
                <a:solidFill>
                  <a:srgbClr val="002060"/>
                </a:solidFill>
              </a:rPr>
              <a:t>.  Prentice </a:t>
            </a:r>
            <a:r>
              <a:rPr lang="en-GB" sz="2400" dirty="0">
                <a:solidFill>
                  <a:srgbClr val="002060"/>
                </a:solidFill>
              </a:rPr>
              <a:t>Hall</a:t>
            </a:r>
          </a:p>
          <a:p>
            <a:pPr marL="457200" indent="-457200">
              <a:buFont typeface="Arial" panose="020B0604020202020204" pitchFamily="34" charset="0"/>
              <a:buChar char="•"/>
            </a:pPr>
            <a:endParaRPr lang="en-GB" sz="2400" dirty="0">
              <a:solidFill>
                <a:srgbClr val="002060"/>
              </a:solidFill>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4966</TotalTime>
  <Words>1544</Words>
  <Application>Microsoft Office PowerPoint</Application>
  <PresentationFormat>On-screen Show (4:3)</PresentationFormat>
  <Paragraphs>142</Paragraphs>
  <Slides>23</Slides>
  <Notes>6</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23</vt:i4>
      </vt:variant>
    </vt:vector>
  </HeadingPairs>
  <TitlesOfParts>
    <vt:vector size="32" baseType="lpstr">
      <vt:lpstr>Arial</vt:lpstr>
      <vt:lpstr>Calibri</vt:lpstr>
      <vt:lpstr>Calibri Light</vt:lpstr>
      <vt:lpstr>Tahoma</vt:lpstr>
      <vt:lpstr>Times New Roman</vt:lpstr>
      <vt:lpstr>UWTSD 200 B</vt:lpstr>
      <vt:lpstr>UWTSD 2024</vt:lpstr>
      <vt:lpstr>UWTSD Text 2</vt:lpstr>
      <vt:lpstr>UWTSD Text 3</vt:lpstr>
      <vt:lpstr>Session 6</vt:lpstr>
      <vt:lpstr>Agenda</vt:lpstr>
      <vt:lpstr>Module Task Assessment</vt:lpstr>
      <vt:lpstr>PESTEL analysis example - Refresher</vt:lpstr>
      <vt:lpstr>A Consultancy Approach</vt:lpstr>
      <vt:lpstr>The 7s Model Elements</vt:lpstr>
      <vt:lpstr>STRATEGY - Checklist</vt:lpstr>
      <vt:lpstr>STRUCTURE - Checklist</vt:lpstr>
      <vt:lpstr>SYSTEMS - Checklist</vt:lpstr>
      <vt:lpstr>SHARED VALUES - Checklist</vt:lpstr>
      <vt:lpstr>STYLE - Checklist</vt:lpstr>
      <vt:lpstr>STAFF - Checklist</vt:lpstr>
      <vt:lpstr>SKILLS - Checklist</vt:lpstr>
      <vt:lpstr>Why Strategic Analysis? Reflection.</vt:lpstr>
      <vt:lpstr>Generic strategies</vt:lpstr>
      <vt:lpstr>Cost leadership strategies</vt:lpstr>
      <vt:lpstr>Differentiation strategies</vt:lpstr>
      <vt:lpstr>Focus strategies</vt:lpstr>
      <vt:lpstr>Creating new markets: Blue Ocean strategy</vt:lpstr>
      <vt:lpstr>Creating new markets: Blue Ocean strategy</vt:lpstr>
      <vt:lpstr>Creating new markets: Blue Ocean strategy</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18</cp:revision>
  <dcterms:created xsi:type="dcterms:W3CDTF">2022-07-05T09:16:08Z</dcterms:created>
  <dcterms:modified xsi:type="dcterms:W3CDTF">2026-10-15T11:47:38Z</dcterms:modified>
</cp:coreProperties>
</file>