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notesMasterIdLst>
    <p:notesMasterId r:id="rId15"/>
  </p:notesMasterIdLst>
  <p:sldIdLst>
    <p:sldId id="267" r:id="rId2"/>
    <p:sldId id="268" r:id="rId3"/>
    <p:sldId id="269" r:id="rId4"/>
    <p:sldId id="270" r:id="rId5"/>
    <p:sldId id="272" r:id="rId6"/>
    <p:sldId id="274" r:id="rId7"/>
    <p:sldId id="275" r:id="rId8"/>
    <p:sldId id="276" r:id="rId9"/>
    <p:sldId id="278" r:id="rId10"/>
    <p:sldId id="280" r:id="rId11"/>
    <p:sldId id="281" r:id="rId12"/>
    <p:sldId id="282" r:id="rId13"/>
    <p:sldId id="28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49"/>
    <p:restoredTop sz="91221"/>
  </p:normalViewPr>
  <p:slideViewPr>
    <p:cSldViewPr snapToGrid="0" snapToObjects="1">
      <p:cViewPr varScale="1">
        <p:scale>
          <a:sx n="115" d="100"/>
          <a:sy n="115" d="100"/>
        </p:scale>
        <p:origin x="3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BA463A-39D5-9346-83F0-04E16CD0FC81}" type="datetimeFigureOut">
              <a:rPr lang="en-US" smtClean="0"/>
              <a:t>10/31/20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5B177F-9A6F-A64F-993A-AD21568713CA}" type="slidenum">
              <a:rPr lang="en-US" smtClean="0"/>
              <a:t>‹#›</a:t>
            </a:fld>
            <a:endParaRPr lang="en-US" dirty="0"/>
          </a:p>
        </p:txBody>
      </p:sp>
    </p:spTree>
    <p:extLst>
      <p:ext uri="{BB962C8B-B14F-4D97-AF65-F5344CB8AC3E}">
        <p14:creationId xmlns:p14="http://schemas.microsoft.com/office/powerpoint/2010/main" val="234780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4C8B8A27-DF03-4546-BA93-21C967D57E5C}"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59297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81017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3776054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11376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636957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C8B8A27-DF03-4546-BA93-21C967D57E5C}"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828360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970463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368090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2027010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495729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10/31/20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3211936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B5898F52-2787-4BA2-BBBC-9395E9F86D50}" type="datetimeFigureOut">
              <a:rPr lang="en-US" smtClean="0"/>
              <a:pPr/>
              <a:t>10/31/20</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4C8B8A27-DF03-4546-BA93-21C967D57E5C}"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00848250"/>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file:////var/folders/fx/4bwcq7_91b14js29nw0w9xsr0000gn/T/com.microsoft.Word/WebArchiveCopyPasteTempFiles/d172_fig011.png"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file:////var/folders/fx/4bwcq7_91b14js29nw0w9xsr0000gn/T/com.microsoft.Word/WebArchiveCopyPasteTempFiles/Jane-Williams.jpg"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4.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4.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file:////var/folders/fx/4bwcq7_91b14js29nw0w9xsr0000gn/T/com.microsoft.Word/WebArchiveCopyPasteTempFiles/Welsh-Not-300x163.jpg"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0.jpeg"/><Relationship Id="rId5" Type="http://schemas.openxmlformats.org/officeDocument/2006/relationships/image" Target="../media/image4.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file:////var/folders/fx/4bwcq7_91b14js29nw0w9xsr0000gn/T/com.microsoft.Word/WebArchiveCopyPasteTempFiles/maxresdefault.jpg"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4.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hyperlink" Target="https://www.bbc.co.uk/blogs/wales/enteries/72d77f69-72a7-3626-9c19-469c91f45753books" TargetMode="External"/><Relationship Id="rId3" Type="http://schemas.openxmlformats.org/officeDocument/2006/relationships/image" Target="../media/image2.png"/><Relationship Id="rId7" Type="http://schemas.openxmlformats.org/officeDocument/2006/relationships/hyperlink" Target="https://www.bbc.co.uk/wales/history/sites/themes/society/language_education.shtml" TargetMode="External"/><Relationship Id="rId12" Type="http://schemas.openxmlformats.org/officeDocument/2006/relationships/hyperlink" Target="https://theculturetrip.com/Europe/unitied-kingdom/wales/articles/a-brief-history-of-the-welsh-language/"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alamy.com/stock-photo-a-topographical-dictionary-of-wales-map-of-north-and-south-wales-19th-77459058.html.%20Accessed%2018th%20October%202020" TargetMode="External"/><Relationship Id="rId11" Type="http://schemas.openxmlformats.org/officeDocument/2006/relationships/hyperlink" Target="https://www.history.co.uk/shows/al-murray-why-does-everyone-hate-the-English/articles/the-treachery-of-the-blue-books" TargetMode="External"/><Relationship Id="rId5" Type="http://schemas.openxmlformats.org/officeDocument/2006/relationships/image" Target="../media/image4.jpeg"/><Relationship Id="rId10" Type="http://schemas.openxmlformats.org/officeDocument/2006/relationships/hyperlink" Target="https://www.wrexham-history.com/the-welsh-not-or-the-welsh-note-punishment-system" TargetMode="External"/><Relationship Id="rId4" Type="http://schemas.openxmlformats.org/officeDocument/2006/relationships/image" Target="../media/image3.png"/><Relationship Id="rId9" Type="http://schemas.openxmlformats.org/officeDocument/2006/relationships/hyperlink" Target="http://www.welshnot.com/about/"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space.dawsoncollege.qa.ca/explorations/article/19_century_schooling_in_2013" TargetMode="External"/><Relationship Id="rId13" Type="http://schemas.openxmlformats.org/officeDocument/2006/relationships/hyperlink" Target="http://history.powys.org.uk/school1/machynlleth/welsh.shtml" TargetMode="External"/><Relationship Id="rId3" Type="http://schemas.openxmlformats.org/officeDocument/2006/relationships/image" Target="../media/image2.png"/><Relationship Id="rId7" Type="http://schemas.openxmlformats.org/officeDocument/2006/relationships/hyperlink" Target="https://www.fluentlanguage.co.uk/blog/we;sh-story-podcast" TargetMode="External"/><Relationship Id="rId12" Type="http://schemas.openxmlformats.org/officeDocument/2006/relationships/hyperlink" Target="https://www.open.edu/openlearn/people-politics-law/politics-policy-people/sociology/contemporary-wales/content-section-6.1.2"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martinjohnes.com/tag/welsh-not" TargetMode="External"/><Relationship Id="rId11" Type="http://schemas.openxmlformats.org/officeDocument/2006/relationships/hyperlink" Target="https://blog.library.wales/revealing-the-objects-reactions-to-the-blue-book-reports/" TargetMode="External"/><Relationship Id="rId5" Type="http://schemas.openxmlformats.org/officeDocument/2006/relationships/image" Target="../media/image4.jpeg"/><Relationship Id="rId10" Type="http://schemas.openxmlformats.org/officeDocument/2006/relationships/hyperlink" Target="https://www.thebangoraye.com/storiel-provides-educational-resources-for-the-whole-family/welsh-not/" TargetMode="External"/><Relationship Id="rId4" Type="http://schemas.openxmlformats.org/officeDocument/2006/relationships/image" Target="../media/image3.png"/><Relationship Id="rId9" Type="http://schemas.openxmlformats.org/officeDocument/2006/relationships/hyperlink" Target="https://www.bbc.co.uk/ahistoryoftheword/objects/j35vcjYc50cc3RGzvkLb-Q" TargetMode="External"/><Relationship Id="rId14" Type="http://schemas.openxmlformats.org/officeDocument/2006/relationships/hyperlink" Target="https://walestraditions.weebly.com/ldquowelsh-notrdquo.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533BE23B-36F4-6442-A65B-51D3FC63F272}"/>
              </a:ext>
            </a:extLst>
          </p:cNvPr>
          <p:cNvSpPr txBox="1"/>
          <p:nvPr/>
        </p:nvSpPr>
        <p:spPr>
          <a:xfrm>
            <a:off x="2509133" y="235373"/>
            <a:ext cx="7429456" cy="1446550"/>
          </a:xfrm>
          <a:custGeom>
            <a:avLst/>
            <a:gdLst>
              <a:gd name="connsiteX0" fmla="*/ 0 w 7429456"/>
              <a:gd name="connsiteY0" fmla="*/ 0 h 1446550"/>
              <a:gd name="connsiteX1" fmla="*/ 497202 w 7429456"/>
              <a:gd name="connsiteY1" fmla="*/ 0 h 1446550"/>
              <a:gd name="connsiteX2" fmla="*/ 845815 w 7429456"/>
              <a:gd name="connsiteY2" fmla="*/ 0 h 1446550"/>
              <a:gd name="connsiteX3" fmla="*/ 1565901 w 7429456"/>
              <a:gd name="connsiteY3" fmla="*/ 0 h 1446550"/>
              <a:gd name="connsiteX4" fmla="*/ 2063103 w 7429456"/>
              <a:gd name="connsiteY4" fmla="*/ 0 h 1446550"/>
              <a:gd name="connsiteX5" fmla="*/ 2560305 w 7429456"/>
              <a:gd name="connsiteY5" fmla="*/ 0 h 1446550"/>
              <a:gd name="connsiteX6" fmla="*/ 3280391 w 7429456"/>
              <a:gd name="connsiteY6" fmla="*/ 0 h 1446550"/>
              <a:gd name="connsiteX7" fmla="*/ 3703298 w 7429456"/>
              <a:gd name="connsiteY7" fmla="*/ 0 h 1446550"/>
              <a:gd name="connsiteX8" fmla="*/ 4423384 w 7429456"/>
              <a:gd name="connsiteY8" fmla="*/ 0 h 1446550"/>
              <a:gd name="connsiteX9" fmla="*/ 5143470 w 7429456"/>
              <a:gd name="connsiteY9" fmla="*/ 0 h 1446550"/>
              <a:gd name="connsiteX10" fmla="*/ 5714966 w 7429456"/>
              <a:gd name="connsiteY10" fmla="*/ 0 h 1446550"/>
              <a:gd name="connsiteX11" fmla="*/ 6435052 w 7429456"/>
              <a:gd name="connsiteY11" fmla="*/ 0 h 1446550"/>
              <a:gd name="connsiteX12" fmla="*/ 6932254 w 7429456"/>
              <a:gd name="connsiteY12" fmla="*/ 0 h 1446550"/>
              <a:gd name="connsiteX13" fmla="*/ 7429456 w 7429456"/>
              <a:gd name="connsiteY13" fmla="*/ 0 h 1446550"/>
              <a:gd name="connsiteX14" fmla="*/ 7429456 w 7429456"/>
              <a:gd name="connsiteY14" fmla="*/ 496649 h 1446550"/>
              <a:gd name="connsiteX15" fmla="*/ 7429456 w 7429456"/>
              <a:gd name="connsiteY15" fmla="*/ 978832 h 1446550"/>
              <a:gd name="connsiteX16" fmla="*/ 7429456 w 7429456"/>
              <a:gd name="connsiteY16" fmla="*/ 1446550 h 1446550"/>
              <a:gd name="connsiteX17" fmla="*/ 6783665 w 7429456"/>
              <a:gd name="connsiteY17" fmla="*/ 1446550 h 1446550"/>
              <a:gd name="connsiteX18" fmla="*/ 6212168 w 7429456"/>
              <a:gd name="connsiteY18" fmla="*/ 1446550 h 1446550"/>
              <a:gd name="connsiteX19" fmla="*/ 5863555 w 7429456"/>
              <a:gd name="connsiteY19" fmla="*/ 1446550 h 1446550"/>
              <a:gd name="connsiteX20" fmla="*/ 5440648 w 7429456"/>
              <a:gd name="connsiteY20" fmla="*/ 1446550 h 1446550"/>
              <a:gd name="connsiteX21" fmla="*/ 4720562 w 7429456"/>
              <a:gd name="connsiteY21" fmla="*/ 1446550 h 1446550"/>
              <a:gd name="connsiteX22" fmla="*/ 4149065 w 7429456"/>
              <a:gd name="connsiteY22" fmla="*/ 1446550 h 1446550"/>
              <a:gd name="connsiteX23" fmla="*/ 3726158 w 7429456"/>
              <a:gd name="connsiteY23" fmla="*/ 1446550 h 1446550"/>
              <a:gd name="connsiteX24" fmla="*/ 3154661 w 7429456"/>
              <a:gd name="connsiteY24" fmla="*/ 1446550 h 1446550"/>
              <a:gd name="connsiteX25" fmla="*/ 2806048 w 7429456"/>
              <a:gd name="connsiteY25" fmla="*/ 1446550 h 1446550"/>
              <a:gd name="connsiteX26" fmla="*/ 2457435 w 7429456"/>
              <a:gd name="connsiteY26" fmla="*/ 1446550 h 1446550"/>
              <a:gd name="connsiteX27" fmla="*/ 1885939 w 7429456"/>
              <a:gd name="connsiteY27" fmla="*/ 1446550 h 1446550"/>
              <a:gd name="connsiteX28" fmla="*/ 1463031 w 7429456"/>
              <a:gd name="connsiteY28" fmla="*/ 1446550 h 1446550"/>
              <a:gd name="connsiteX29" fmla="*/ 817240 w 7429456"/>
              <a:gd name="connsiteY29" fmla="*/ 1446550 h 1446550"/>
              <a:gd name="connsiteX30" fmla="*/ 0 w 7429456"/>
              <a:gd name="connsiteY30" fmla="*/ 1446550 h 1446550"/>
              <a:gd name="connsiteX31" fmla="*/ 0 w 7429456"/>
              <a:gd name="connsiteY31" fmla="*/ 949901 h 1446550"/>
              <a:gd name="connsiteX32" fmla="*/ 0 w 7429456"/>
              <a:gd name="connsiteY32" fmla="*/ 453252 h 1446550"/>
              <a:gd name="connsiteX33" fmla="*/ 0 w 7429456"/>
              <a:gd name="connsiteY33" fmla="*/ 0 h 144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429456" h="1446550" extrusionOk="0">
                <a:moveTo>
                  <a:pt x="0" y="0"/>
                </a:moveTo>
                <a:cubicBezTo>
                  <a:pt x="111301" y="-28330"/>
                  <a:pt x="340415" y="1307"/>
                  <a:pt x="497202" y="0"/>
                </a:cubicBezTo>
                <a:cubicBezTo>
                  <a:pt x="653989" y="-1307"/>
                  <a:pt x="714187" y="13136"/>
                  <a:pt x="845815" y="0"/>
                </a:cubicBezTo>
                <a:cubicBezTo>
                  <a:pt x="977443" y="-13136"/>
                  <a:pt x="1371380" y="71769"/>
                  <a:pt x="1565901" y="0"/>
                </a:cubicBezTo>
                <a:cubicBezTo>
                  <a:pt x="1760422" y="-71769"/>
                  <a:pt x="1817103" y="9914"/>
                  <a:pt x="2063103" y="0"/>
                </a:cubicBezTo>
                <a:cubicBezTo>
                  <a:pt x="2309103" y="-9914"/>
                  <a:pt x="2379749" y="50781"/>
                  <a:pt x="2560305" y="0"/>
                </a:cubicBezTo>
                <a:cubicBezTo>
                  <a:pt x="2740861" y="-50781"/>
                  <a:pt x="2933699" y="59960"/>
                  <a:pt x="3280391" y="0"/>
                </a:cubicBezTo>
                <a:cubicBezTo>
                  <a:pt x="3627083" y="-59960"/>
                  <a:pt x="3521755" y="20766"/>
                  <a:pt x="3703298" y="0"/>
                </a:cubicBezTo>
                <a:cubicBezTo>
                  <a:pt x="3884841" y="-20766"/>
                  <a:pt x="4167294" y="35383"/>
                  <a:pt x="4423384" y="0"/>
                </a:cubicBezTo>
                <a:cubicBezTo>
                  <a:pt x="4679474" y="-35383"/>
                  <a:pt x="4941787" y="684"/>
                  <a:pt x="5143470" y="0"/>
                </a:cubicBezTo>
                <a:cubicBezTo>
                  <a:pt x="5345153" y="-684"/>
                  <a:pt x="5501442" y="29829"/>
                  <a:pt x="5714966" y="0"/>
                </a:cubicBezTo>
                <a:cubicBezTo>
                  <a:pt x="5928490" y="-29829"/>
                  <a:pt x="6100187" y="48222"/>
                  <a:pt x="6435052" y="0"/>
                </a:cubicBezTo>
                <a:cubicBezTo>
                  <a:pt x="6769917" y="-48222"/>
                  <a:pt x="6832224" y="32879"/>
                  <a:pt x="6932254" y="0"/>
                </a:cubicBezTo>
                <a:cubicBezTo>
                  <a:pt x="7032284" y="-32879"/>
                  <a:pt x="7321949" y="42475"/>
                  <a:pt x="7429456" y="0"/>
                </a:cubicBezTo>
                <a:cubicBezTo>
                  <a:pt x="7448801" y="185020"/>
                  <a:pt x="7378306" y="358250"/>
                  <a:pt x="7429456" y="496649"/>
                </a:cubicBezTo>
                <a:cubicBezTo>
                  <a:pt x="7480606" y="635048"/>
                  <a:pt x="7386630" y="741014"/>
                  <a:pt x="7429456" y="978832"/>
                </a:cubicBezTo>
                <a:cubicBezTo>
                  <a:pt x="7472282" y="1216650"/>
                  <a:pt x="7419973" y="1274838"/>
                  <a:pt x="7429456" y="1446550"/>
                </a:cubicBezTo>
                <a:cubicBezTo>
                  <a:pt x="7160278" y="1458606"/>
                  <a:pt x="7074706" y="1391727"/>
                  <a:pt x="6783665" y="1446550"/>
                </a:cubicBezTo>
                <a:cubicBezTo>
                  <a:pt x="6492624" y="1501373"/>
                  <a:pt x="6364520" y="1381690"/>
                  <a:pt x="6212168" y="1446550"/>
                </a:cubicBezTo>
                <a:cubicBezTo>
                  <a:pt x="6059816" y="1511410"/>
                  <a:pt x="5966993" y="1438432"/>
                  <a:pt x="5863555" y="1446550"/>
                </a:cubicBezTo>
                <a:cubicBezTo>
                  <a:pt x="5760117" y="1454668"/>
                  <a:pt x="5638391" y="1405789"/>
                  <a:pt x="5440648" y="1446550"/>
                </a:cubicBezTo>
                <a:cubicBezTo>
                  <a:pt x="5242905" y="1487311"/>
                  <a:pt x="5010331" y="1371707"/>
                  <a:pt x="4720562" y="1446550"/>
                </a:cubicBezTo>
                <a:cubicBezTo>
                  <a:pt x="4430793" y="1521393"/>
                  <a:pt x="4428379" y="1432207"/>
                  <a:pt x="4149065" y="1446550"/>
                </a:cubicBezTo>
                <a:cubicBezTo>
                  <a:pt x="3869751" y="1460893"/>
                  <a:pt x="3855145" y="1413314"/>
                  <a:pt x="3726158" y="1446550"/>
                </a:cubicBezTo>
                <a:cubicBezTo>
                  <a:pt x="3597171" y="1479786"/>
                  <a:pt x="3300882" y="1426119"/>
                  <a:pt x="3154661" y="1446550"/>
                </a:cubicBezTo>
                <a:cubicBezTo>
                  <a:pt x="3008440" y="1466981"/>
                  <a:pt x="2971567" y="1419269"/>
                  <a:pt x="2806048" y="1446550"/>
                </a:cubicBezTo>
                <a:cubicBezTo>
                  <a:pt x="2640529" y="1473831"/>
                  <a:pt x="2587243" y="1408227"/>
                  <a:pt x="2457435" y="1446550"/>
                </a:cubicBezTo>
                <a:cubicBezTo>
                  <a:pt x="2327627" y="1484873"/>
                  <a:pt x="2112877" y="1399563"/>
                  <a:pt x="1885939" y="1446550"/>
                </a:cubicBezTo>
                <a:cubicBezTo>
                  <a:pt x="1659001" y="1493537"/>
                  <a:pt x="1597981" y="1442588"/>
                  <a:pt x="1463031" y="1446550"/>
                </a:cubicBezTo>
                <a:cubicBezTo>
                  <a:pt x="1328081" y="1450512"/>
                  <a:pt x="991672" y="1420779"/>
                  <a:pt x="817240" y="1446550"/>
                </a:cubicBezTo>
                <a:cubicBezTo>
                  <a:pt x="642808" y="1472321"/>
                  <a:pt x="185567" y="1394337"/>
                  <a:pt x="0" y="1446550"/>
                </a:cubicBezTo>
                <a:cubicBezTo>
                  <a:pt x="-41482" y="1226605"/>
                  <a:pt x="16632" y="1094017"/>
                  <a:pt x="0" y="949901"/>
                </a:cubicBezTo>
                <a:cubicBezTo>
                  <a:pt x="-16632" y="805785"/>
                  <a:pt x="2740" y="659211"/>
                  <a:pt x="0" y="453252"/>
                </a:cubicBezTo>
                <a:cubicBezTo>
                  <a:pt x="-2740" y="247293"/>
                  <a:pt x="16889" y="162560"/>
                  <a:pt x="0" y="0"/>
                </a:cubicBezTo>
                <a:close/>
              </a:path>
            </a:pathLst>
          </a:custGeom>
          <a:noFill/>
          <a:ln w="38100">
            <a:solidFill>
              <a:schemeClr val="bg1">
                <a:lumMod val="50000"/>
                <a:lumOff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US" sz="8800" u="sng" dirty="0">
                <a:solidFill>
                  <a:schemeClr val="bg1">
                    <a:lumMod val="50000"/>
                    <a:lumOff val="50000"/>
                  </a:schemeClr>
                </a:solidFill>
                <a:latin typeface="Bradley Hand" pitchFamily="2" charset="77"/>
              </a:rPr>
              <a:t>The Welsh Not</a:t>
            </a:r>
          </a:p>
        </p:txBody>
      </p:sp>
      <p:pic>
        <p:nvPicPr>
          <p:cNvPr id="13" name="Picture 12" descr="A person looking at the camera&#10;&#10;Description automatically generated">
            <a:extLst>
              <a:ext uri="{FF2B5EF4-FFF2-40B4-BE49-F238E27FC236}">
                <a16:creationId xmlns:a16="http://schemas.microsoft.com/office/drawing/2014/main" id="{5FFA2E31-19D7-DE47-A1CE-48CBC62948A7}"/>
              </a:ext>
            </a:extLst>
          </p:cNvPr>
          <p:cNvPicPr/>
          <p:nvPr/>
        </p:nvPicPr>
        <p:blipFill rotWithShape="1">
          <a:blip r:embed="rId6">
            <a:extLst>
              <a:ext uri="{28A0092B-C50C-407E-A947-70E740481C1C}">
                <a14:useLocalDpi xmlns:a14="http://schemas.microsoft.com/office/drawing/2010/main" val="0"/>
              </a:ext>
            </a:extLst>
          </a:blip>
          <a:srcRect l="49235" t="8629" r="19590" b="13931"/>
          <a:stretch/>
        </p:blipFill>
        <p:spPr bwMode="auto">
          <a:xfrm>
            <a:off x="4473443" y="1904162"/>
            <a:ext cx="3777929" cy="4666814"/>
          </a:xfrm>
          <a:prstGeom prst="rect">
            <a:avLst/>
          </a:prstGeom>
          <a:ln>
            <a:noFill/>
          </a:ln>
          <a:extLst>
            <a:ext uri="{53640926-AAD7-44D8-BBD7-CCE9431645EC}">
              <a14:shadowObscured xmlns:a14="http://schemas.microsoft.com/office/drawing/2010/main"/>
            </a:ext>
          </a:extLst>
        </p:spPr>
      </p:pic>
      <p:sp>
        <p:nvSpPr>
          <p:cNvPr id="14" name="TextBox 13">
            <a:extLst>
              <a:ext uri="{FF2B5EF4-FFF2-40B4-BE49-F238E27FC236}">
                <a16:creationId xmlns:a16="http://schemas.microsoft.com/office/drawing/2014/main" id="{7A0B4589-31DB-414A-ACC3-6C865AB11475}"/>
              </a:ext>
            </a:extLst>
          </p:cNvPr>
          <p:cNvSpPr txBox="1"/>
          <p:nvPr/>
        </p:nvSpPr>
        <p:spPr>
          <a:xfrm>
            <a:off x="7409415" y="6579452"/>
            <a:ext cx="1035920"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(Weebly)</a:t>
            </a:r>
          </a:p>
        </p:txBody>
      </p:sp>
    </p:spTree>
    <p:extLst>
      <p:ext uri="{BB962C8B-B14F-4D97-AF65-F5344CB8AC3E}">
        <p14:creationId xmlns:p14="http://schemas.microsoft.com/office/powerpoint/2010/main" val="1295854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8A2190D2-D0DE-4C48-80A6-B05B700FB5DF}"/>
              </a:ext>
            </a:extLst>
          </p:cNvPr>
          <p:cNvSpPr txBox="1"/>
          <p:nvPr/>
        </p:nvSpPr>
        <p:spPr>
          <a:xfrm>
            <a:off x="1519867" y="221023"/>
            <a:ext cx="10105806" cy="830997"/>
          </a:xfrm>
          <a:custGeom>
            <a:avLst/>
            <a:gdLst>
              <a:gd name="connsiteX0" fmla="*/ 0 w 10105806"/>
              <a:gd name="connsiteY0" fmla="*/ 0 h 830997"/>
              <a:gd name="connsiteX1" fmla="*/ 291285 w 10105806"/>
              <a:gd name="connsiteY1" fmla="*/ 0 h 830997"/>
              <a:gd name="connsiteX2" fmla="*/ 885744 w 10105806"/>
              <a:gd name="connsiteY2" fmla="*/ 0 h 830997"/>
              <a:gd name="connsiteX3" fmla="*/ 1581261 w 10105806"/>
              <a:gd name="connsiteY3" fmla="*/ 0 h 830997"/>
              <a:gd name="connsiteX4" fmla="*/ 1973604 w 10105806"/>
              <a:gd name="connsiteY4" fmla="*/ 0 h 830997"/>
              <a:gd name="connsiteX5" fmla="*/ 2770180 w 10105806"/>
              <a:gd name="connsiteY5" fmla="*/ 0 h 830997"/>
              <a:gd name="connsiteX6" fmla="*/ 3162523 w 10105806"/>
              <a:gd name="connsiteY6" fmla="*/ 0 h 830997"/>
              <a:gd name="connsiteX7" fmla="*/ 3756982 w 10105806"/>
              <a:gd name="connsiteY7" fmla="*/ 0 h 830997"/>
              <a:gd name="connsiteX8" fmla="*/ 4351441 w 10105806"/>
              <a:gd name="connsiteY8" fmla="*/ 0 h 830997"/>
              <a:gd name="connsiteX9" fmla="*/ 4743784 w 10105806"/>
              <a:gd name="connsiteY9" fmla="*/ 0 h 830997"/>
              <a:gd name="connsiteX10" fmla="*/ 5136127 w 10105806"/>
              <a:gd name="connsiteY10" fmla="*/ 0 h 830997"/>
              <a:gd name="connsiteX11" fmla="*/ 5932703 w 10105806"/>
              <a:gd name="connsiteY11" fmla="*/ 0 h 830997"/>
              <a:gd name="connsiteX12" fmla="*/ 6628220 w 10105806"/>
              <a:gd name="connsiteY12" fmla="*/ 0 h 830997"/>
              <a:gd name="connsiteX13" fmla="*/ 7323737 w 10105806"/>
              <a:gd name="connsiteY13" fmla="*/ 0 h 830997"/>
              <a:gd name="connsiteX14" fmla="*/ 7918196 w 10105806"/>
              <a:gd name="connsiteY14" fmla="*/ 0 h 830997"/>
              <a:gd name="connsiteX15" fmla="*/ 8209481 w 10105806"/>
              <a:gd name="connsiteY15" fmla="*/ 0 h 830997"/>
              <a:gd name="connsiteX16" fmla="*/ 8702882 w 10105806"/>
              <a:gd name="connsiteY16" fmla="*/ 0 h 830997"/>
              <a:gd name="connsiteX17" fmla="*/ 9095225 w 10105806"/>
              <a:gd name="connsiteY17" fmla="*/ 0 h 830997"/>
              <a:gd name="connsiteX18" fmla="*/ 9487568 w 10105806"/>
              <a:gd name="connsiteY18" fmla="*/ 0 h 830997"/>
              <a:gd name="connsiteX19" fmla="*/ 10105806 w 10105806"/>
              <a:gd name="connsiteY19" fmla="*/ 0 h 830997"/>
              <a:gd name="connsiteX20" fmla="*/ 10105806 w 10105806"/>
              <a:gd name="connsiteY20" fmla="*/ 407189 h 830997"/>
              <a:gd name="connsiteX21" fmla="*/ 10105806 w 10105806"/>
              <a:gd name="connsiteY21" fmla="*/ 830997 h 830997"/>
              <a:gd name="connsiteX22" fmla="*/ 9410289 w 10105806"/>
              <a:gd name="connsiteY22" fmla="*/ 830997 h 830997"/>
              <a:gd name="connsiteX23" fmla="*/ 9017946 w 10105806"/>
              <a:gd name="connsiteY23" fmla="*/ 830997 h 830997"/>
              <a:gd name="connsiteX24" fmla="*/ 8322428 w 10105806"/>
              <a:gd name="connsiteY24" fmla="*/ 830997 h 830997"/>
              <a:gd name="connsiteX25" fmla="*/ 7930085 w 10105806"/>
              <a:gd name="connsiteY25" fmla="*/ 830997 h 830997"/>
              <a:gd name="connsiteX26" fmla="*/ 7335626 w 10105806"/>
              <a:gd name="connsiteY26" fmla="*/ 830997 h 830997"/>
              <a:gd name="connsiteX27" fmla="*/ 6640109 w 10105806"/>
              <a:gd name="connsiteY27" fmla="*/ 830997 h 830997"/>
              <a:gd name="connsiteX28" fmla="*/ 6146708 w 10105806"/>
              <a:gd name="connsiteY28" fmla="*/ 830997 h 830997"/>
              <a:gd name="connsiteX29" fmla="*/ 5552249 w 10105806"/>
              <a:gd name="connsiteY29" fmla="*/ 830997 h 830997"/>
              <a:gd name="connsiteX30" fmla="*/ 4755673 w 10105806"/>
              <a:gd name="connsiteY30" fmla="*/ 830997 h 830997"/>
              <a:gd name="connsiteX31" fmla="*/ 4363330 w 10105806"/>
              <a:gd name="connsiteY31" fmla="*/ 830997 h 830997"/>
              <a:gd name="connsiteX32" fmla="*/ 3869929 w 10105806"/>
              <a:gd name="connsiteY32" fmla="*/ 830997 h 830997"/>
              <a:gd name="connsiteX33" fmla="*/ 3073354 w 10105806"/>
              <a:gd name="connsiteY33" fmla="*/ 830997 h 830997"/>
              <a:gd name="connsiteX34" fmla="*/ 2377837 w 10105806"/>
              <a:gd name="connsiteY34" fmla="*/ 830997 h 830997"/>
              <a:gd name="connsiteX35" fmla="*/ 1581261 w 10105806"/>
              <a:gd name="connsiteY35" fmla="*/ 830997 h 830997"/>
              <a:gd name="connsiteX36" fmla="*/ 1188918 w 10105806"/>
              <a:gd name="connsiteY36" fmla="*/ 830997 h 830997"/>
              <a:gd name="connsiteX37" fmla="*/ 0 w 10105806"/>
              <a:gd name="connsiteY37" fmla="*/ 830997 h 830997"/>
              <a:gd name="connsiteX38" fmla="*/ 0 w 10105806"/>
              <a:gd name="connsiteY38" fmla="*/ 432118 h 830997"/>
              <a:gd name="connsiteX39" fmla="*/ 0 w 10105806"/>
              <a:gd name="connsiteY39"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0105806" h="830997" extrusionOk="0">
                <a:moveTo>
                  <a:pt x="0" y="0"/>
                </a:moveTo>
                <a:cubicBezTo>
                  <a:pt x="87386" y="-31355"/>
                  <a:pt x="191594" y="4760"/>
                  <a:pt x="291285" y="0"/>
                </a:cubicBezTo>
                <a:cubicBezTo>
                  <a:pt x="390977" y="-4760"/>
                  <a:pt x="695992" y="4112"/>
                  <a:pt x="885744" y="0"/>
                </a:cubicBezTo>
                <a:cubicBezTo>
                  <a:pt x="1075496" y="-4112"/>
                  <a:pt x="1313875" y="32596"/>
                  <a:pt x="1581261" y="0"/>
                </a:cubicBezTo>
                <a:cubicBezTo>
                  <a:pt x="1848647" y="-32596"/>
                  <a:pt x="1881629" y="30661"/>
                  <a:pt x="1973604" y="0"/>
                </a:cubicBezTo>
                <a:cubicBezTo>
                  <a:pt x="2065579" y="-30661"/>
                  <a:pt x="2585274" y="26095"/>
                  <a:pt x="2770180" y="0"/>
                </a:cubicBezTo>
                <a:cubicBezTo>
                  <a:pt x="2955086" y="-26095"/>
                  <a:pt x="3005020" y="45753"/>
                  <a:pt x="3162523" y="0"/>
                </a:cubicBezTo>
                <a:cubicBezTo>
                  <a:pt x="3320026" y="-45753"/>
                  <a:pt x="3470435" y="57835"/>
                  <a:pt x="3756982" y="0"/>
                </a:cubicBezTo>
                <a:cubicBezTo>
                  <a:pt x="4043529" y="-57835"/>
                  <a:pt x="4218983" y="71101"/>
                  <a:pt x="4351441" y="0"/>
                </a:cubicBezTo>
                <a:cubicBezTo>
                  <a:pt x="4483899" y="-71101"/>
                  <a:pt x="4551880" y="45939"/>
                  <a:pt x="4743784" y="0"/>
                </a:cubicBezTo>
                <a:cubicBezTo>
                  <a:pt x="4935688" y="-45939"/>
                  <a:pt x="5028268" y="30003"/>
                  <a:pt x="5136127" y="0"/>
                </a:cubicBezTo>
                <a:cubicBezTo>
                  <a:pt x="5243986" y="-30003"/>
                  <a:pt x="5561511" y="22460"/>
                  <a:pt x="5932703" y="0"/>
                </a:cubicBezTo>
                <a:cubicBezTo>
                  <a:pt x="6303895" y="-22460"/>
                  <a:pt x="6477201" y="438"/>
                  <a:pt x="6628220" y="0"/>
                </a:cubicBezTo>
                <a:cubicBezTo>
                  <a:pt x="6779239" y="-438"/>
                  <a:pt x="7128684" y="16891"/>
                  <a:pt x="7323737" y="0"/>
                </a:cubicBezTo>
                <a:cubicBezTo>
                  <a:pt x="7518790" y="-16891"/>
                  <a:pt x="7795229" y="56984"/>
                  <a:pt x="7918196" y="0"/>
                </a:cubicBezTo>
                <a:cubicBezTo>
                  <a:pt x="8041163" y="-56984"/>
                  <a:pt x="8077746" y="15436"/>
                  <a:pt x="8209481" y="0"/>
                </a:cubicBezTo>
                <a:cubicBezTo>
                  <a:pt x="8341217" y="-15436"/>
                  <a:pt x="8603076" y="49231"/>
                  <a:pt x="8702882" y="0"/>
                </a:cubicBezTo>
                <a:cubicBezTo>
                  <a:pt x="8802688" y="-49231"/>
                  <a:pt x="8925321" y="24695"/>
                  <a:pt x="9095225" y="0"/>
                </a:cubicBezTo>
                <a:cubicBezTo>
                  <a:pt x="9265129" y="-24695"/>
                  <a:pt x="9326609" y="39818"/>
                  <a:pt x="9487568" y="0"/>
                </a:cubicBezTo>
                <a:cubicBezTo>
                  <a:pt x="9648527" y="-39818"/>
                  <a:pt x="9904851" y="25040"/>
                  <a:pt x="10105806" y="0"/>
                </a:cubicBezTo>
                <a:cubicBezTo>
                  <a:pt x="10110129" y="144589"/>
                  <a:pt x="10093322" y="256099"/>
                  <a:pt x="10105806" y="407189"/>
                </a:cubicBezTo>
                <a:cubicBezTo>
                  <a:pt x="10118290" y="558279"/>
                  <a:pt x="10086282" y="744306"/>
                  <a:pt x="10105806" y="830997"/>
                </a:cubicBezTo>
                <a:cubicBezTo>
                  <a:pt x="9889622" y="881475"/>
                  <a:pt x="9710555" y="811554"/>
                  <a:pt x="9410289" y="830997"/>
                </a:cubicBezTo>
                <a:cubicBezTo>
                  <a:pt x="9110023" y="850440"/>
                  <a:pt x="9192286" y="808627"/>
                  <a:pt x="9017946" y="830997"/>
                </a:cubicBezTo>
                <a:cubicBezTo>
                  <a:pt x="8843606" y="853367"/>
                  <a:pt x="8514308" y="826445"/>
                  <a:pt x="8322428" y="830997"/>
                </a:cubicBezTo>
                <a:cubicBezTo>
                  <a:pt x="8130548" y="835549"/>
                  <a:pt x="8081851" y="798672"/>
                  <a:pt x="7930085" y="830997"/>
                </a:cubicBezTo>
                <a:cubicBezTo>
                  <a:pt x="7778319" y="863322"/>
                  <a:pt x="7461781" y="830018"/>
                  <a:pt x="7335626" y="830997"/>
                </a:cubicBezTo>
                <a:cubicBezTo>
                  <a:pt x="7209471" y="831976"/>
                  <a:pt x="6933637" y="778133"/>
                  <a:pt x="6640109" y="830997"/>
                </a:cubicBezTo>
                <a:cubicBezTo>
                  <a:pt x="6346581" y="883861"/>
                  <a:pt x="6251385" y="803045"/>
                  <a:pt x="6146708" y="830997"/>
                </a:cubicBezTo>
                <a:cubicBezTo>
                  <a:pt x="6042031" y="858949"/>
                  <a:pt x="5716569" y="824583"/>
                  <a:pt x="5552249" y="830997"/>
                </a:cubicBezTo>
                <a:cubicBezTo>
                  <a:pt x="5387929" y="837411"/>
                  <a:pt x="5035882" y="739833"/>
                  <a:pt x="4755673" y="830997"/>
                </a:cubicBezTo>
                <a:cubicBezTo>
                  <a:pt x="4475464" y="922161"/>
                  <a:pt x="4537940" y="827877"/>
                  <a:pt x="4363330" y="830997"/>
                </a:cubicBezTo>
                <a:cubicBezTo>
                  <a:pt x="4188720" y="834117"/>
                  <a:pt x="3978002" y="809300"/>
                  <a:pt x="3869929" y="830997"/>
                </a:cubicBezTo>
                <a:cubicBezTo>
                  <a:pt x="3761856" y="852694"/>
                  <a:pt x="3420927" y="798405"/>
                  <a:pt x="3073354" y="830997"/>
                </a:cubicBezTo>
                <a:cubicBezTo>
                  <a:pt x="2725782" y="863589"/>
                  <a:pt x="2552854" y="787911"/>
                  <a:pt x="2377837" y="830997"/>
                </a:cubicBezTo>
                <a:cubicBezTo>
                  <a:pt x="2202820" y="874083"/>
                  <a:pt x="1897717" y="816773"/>
                  <a:pt x="1581261" y="830997"/>
                </a:cubicBezTo>
                <a:cubicBezTo>
                  <a:pt x="1264805" y="845221"/>
                  <a:pt x="1359368" y="818410"/>
                  <a:pt x="1188918" y="830997"/>
                </a:cubicBezTo>
                <a:cubicBezTo>
                  <a:pt x="1018468" y="843584"/>
                  <a:pt x="461904" y="698904"/>
                  <a:pt x="0" y="830997"/>
                </a:cubicBezTo>
                <a:cubicBezTo>
                  <a:pt x="-15856" y="665038"/>
                  <a:pt x="40928" y="570694"/>
                  <a:pt x="0" y="432118"/>
                </a:cubicBezTo>
                <a:cubicBezTo>
                  <a:pt x="-40928" y="293542"/>
                  <a:pt x="38505" y="125584"/>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433825620">
                  <a:prstGeom prst="rect">
                    <a:avLst/>
                  </a:prstGeom>
                  <ask:type>
                    <ask:lineSketchScribble/>
                  </ask:type>
                </ask:lineSketchStyleProps>
              </a:ext>
            </a:extLst>
          </a:ln>
        </p:spPr>
        <p:txBody>
          <a:bodyPr wrap="square" rtlCol="0">
            <a:spAutoFit/>
          </a:bodyPr>
          <a:lstStyle/>
          <a:p>
            <a:pPr algn="ctr"/>
            <a:r>
              <a:rPr lang="en-US" sz="4800" u="sng" dirty="0">
                <a:solidFill>
                  <a:schemeClr val="bg1">
                    <a:lumMod val="50000"/>
                    <a:lumOff val="50000"/>
                  </a:schemeClr>
                </a:solidFill>
                <a:latin typeface="Bradley Hand" pitchFamily="2" charset="77"/>
              </a:rPr>
              <a:t>The History of the Welsh Language!</a:t>
            </a:r>
          </a:p>
        </p:txBody>
      </p:sp>
      <p:sp>
        <p:nvSpPr>
          <p:cNvPr id="13" name="TextBox 12">
            <a:extLst>
              <a:ext uri="{FF2B5EF4-FFF2-40B4-BE49-F238E27FC236}">
                <a16:creationId xmlns:a16="http://schemas.microsoft.com/office/drawing/2014/main" id="{A53276CB-1CED-884E-849E-F877D678EAE6}"/>
              </a:ext>
            </a:extLst>
          </p:cNvPr>
          <p:cNvSpPr txBox="1"/>
          <p:nvPr/>
        </p:nvSpPr>
        <p:spPr>
          <a:xfrm>
            <a:off x="1003412" y="1353612"/>
            <a:ext cx="6922921" cy="5262979"/>
          </a:xfrm>
          <a:custGeom>
            <a:avLst/>
            <a:gdLst>
              <a:gd name="connsiteX0" fmla="*/ 0 w 6922921"/>
              <a:gd name="connsiteY0" fmla="*/ 0 h 5262979"/>
              <a:gd name="connsiteX1" fmla="*/ 507681 w 6922921"/>
              <a:gd name="connsiteY1" fmla="*/ 0 h 5262979"/>
              <a:gd name="connsiteX2" fmla="*/ 1153820 w 6922921"/>
              <a:gd name="connsiteY2" fmla="*/ 0 h 5262979"/>
              <a:gd name="connsiteX3" fmla="*/ 1869189 w 6922921"/>
              <a:gd name="connsiteY3" fmla="*/ 0 h 5262979"/>
              <a:gd name="connsiteX4" fmla="*/ 2376870 w 6922921"/>
              <a:gd name="connsiteY4" fmla="*/ 0 h 5262979"/>
              <a:gd name="connsiteX5" fmla="*/ 3023009 w 6922921"/>
              <a:gd name="connsiteY5" fmla="*/ 0 h 5262979"/>
              <a:gd name="connsiteX6" fmla="*/ 3530690 w 6922921"/>
              <a:gd name="connsiteY6" fmla="*/ 0 h 5262979"/>
              <a:gd name="connsiteX7" fmla="*/ 4246058 w 6922921"/>
              <a:gd name="connsiteY7" fmla="*/ 0 h 5262979"/>
              <a:gd name="connsiteX8" fmla="*/ 4961427 w 6922921"/>
              <a:gd name="connsiteY8" fmla="*/ 0 h 5262979"/>
              <a:gd name="connsiteX9" fmla="*/ 5330649 w 6922921"/>
              <a:gd name="connsiteY9" fmla="*/ 0 h 5262979"/>
              <a:gd name="connsiteX10" fmla="*/ 5976788 w 6922921"/>
              <a:gd name="connsiteY10" fmla="*/ 0 h 5262979"/>
              <a:gd name="connsiteX11" fmla="*/ 6922921 w 6922921"/>
              <a:gd name="connsiteY11" fmla="*/ 0 h 5262979"/>
              <a:gd name="connsiteX12" fmla="*/ 6922921 w 6922921"/>
              <a:gd name="connsiteY12" fmla="*/ 426886 h 5262979"/>
              <a:gd name="connsiteX13" fmla="*/ 6922921 w 6922921"/>
              <a:gd name="connsiteY13" fmla="*/ 906402 h 5262979"/>
              <a:gd name="connsiteX14" fmla="*/ 6922921 w 6922921"/>
              <a:gd name="connsiteY14" fmla="*/ 1333288 h 5262979"/>
              <a:gd name="connsiteX15" fmla="*/ 6922921 w 6922921"/>
              <a:gd name="connsiteY15" fmla="*/ 1812804 h 5262979"/>
              <a:gd name="connsiteX16" fmla="*/ 6922921 w 6922921"/>
              <a:gd name="connsiteY16" fmla="*/ 2397579 h 5262979"/>
              <a:gd name="connsiteX17" fmla="*/ 6922921 w 6922921"/>
              <a:gd name="connsiteY17" fmla="*/ 3087614 h 5262979"/>
              <a:gd name="connsiteX18" fmla="*/ 6922921 w 6922921"/>
              <a:gd name="connsiteY18" fmla="*/ 3619760 h 5262979"/>
              <a:gd name="connsiteX19" fmla="*/ 6922921 w 6922921"/>
              <a:gd name="connsiteY19" fmla="*/ 4151906 h 5262979"/>
              <a:gd name="connsiteX20" fmla="*/ 6922921 w 6922921"/>
              <a:gd name="connsiteY20" fmla="*/ 5262979 h 5262979"/>
              <a:gd name="connsiteX21" fmla="*/ 6415240 w 6922921"/>
              <a:gd name="connsiteY21" fmla="*/ 5262979 h 5262979"/>
              <a:gd name="connsiteX22" fmla="*/ 5907559 w 6922921"/>
              <a:gd name="connsiteY22" fmla="*/ 5262979 h 5262979"/>
              <a:gd name="connsiteX23" fmla="*/ 5261420 w 6922921"/>
              <a:gd name="connsiteY23" fmla="*/ 5262979 h 5262979"/>
              <a:gd name="connsiteX24" fmla="*/ 4684510 w 6922921"/>
              <a:gd name="connsiteY24" fmla="*/ 5262979 h 5262979"/>
              <a:gd name="connsiteX25" fmla="*/ 3969141 w 6922921"/>
              <a:gd name="connsiteY25" fmla="*/ 5262979 h 5262979"/>
              <a:gd name="connsiteX26" fmla="*/ 3392231 w 6922921"/>
              <a:gd name="connsiteY26" fmla="*/ 5262979 h 5262979"/>
              <a:gd name="connsiteX27" fmla="*/ 2815321 w 6922921"/>
              <a:gd name="connsiteY27" fmla="*/ 5262979 h 5262979"/>
              <a:gd name="connsiteX28" fmla="*/ 2446099 w 6922921"/>
              <a:gd name="connsiteY28" fmla="*/ 5262979 h 5262979"/>
              <a:gd name="connsiteX29" fmla="*/ 2007647 w 6922921"/>
              <a:gd name="connsiteY29" fmla="*/ 5262979 h 5262979"/>
              <a:gd name="connsiteX30" fmla="*/ 1292279 w 6922921"/>
              <a:gd name="connsiteY30" fmla="*/ 5262979 h 5262979"/>
              <a:gd name="connsiteX31" fmla="*/ 646139 w 6922921"/>
              <a:gd name="connsiteY31" fmla="*/ 5262979 h 5262979"/>
              <a:gd name="connsiteX32" fmla="*/ 0 w 6922921"/>
              <a:gd name="connsiteY32" fmla="*/ 5262979 h 5262979"/>
              <a:gd name="connsiteX33" fmla="*/ 0 w 6922921"/>
              <a:gd name="connsiteY33" fmla="*/ 4730833 h 5262979"/>
              <a:gd name="connsiteX34" fmla="*/ 0 w 6922921"/>
              <a:gd name="connsiteY34" fmla="*/ 4303947 h 5262979"/>
              <a:gd name="connsiteX35" fmla="*/ 0 w 6922921"/>
              <a:gd name="connsiteY35" fmla="*/ 3824431 h 5262979"/>
              <a:gd name="connsiteX36" fmla="*/ 0 w 6922921"/>
              <a:gd name="connsiteY36" fmla="*/ 3239656 h 5262979"/>
              <a:gd name="connsiteX37" fmla="*/ 0 w 6922921"/>
              <a:gd name="connsiteY37" fmla="*/ 2654881 h 5262979"/>
              <a:gd name="connsiteX38" fmla="*/ 0 w 6922921"/>
              <a:gd name="connsiteY38" fmla="*/ 2175365 h 5262979"/>
              <a:gd name="connsiteX39" fmla="*/ 0 w 6922921"/>
              <a:gd name="connsiteY39" fmla="*/ 1485330 h 5262979"/>
              <a:gd name="connsiteX40" fmla="*/ 0 w 6922921"/>
              <a:gd name="connsiteY40" fmla="*/ 1005814 h 5262979"/>
              <a:gd name="connsiteX41" fmla="*/ 0 w 6922921"/>
              <a:gd name="connsiteY41" fmla="*/ 0 h 5262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6922921" h="5262979" extrusionOk="0">
                <a:moveTo>
                  <a:pt x="0" y="0"/>
                </a:moveTo>
                <a:cubicBezTo>
                  <a:pt x="221962" y="-17764"/>
                  <a:pt x="325476" y="59060"/>
                  <a:pt x="507681" y="0"/>
                </a:cubicBezTo>
                <a:cubicBezTo>
                  <a:pt x="689886" y="-59060"/>
                  <a:pt x="917696" y="15592"/>
                  <a:pt x="1153820" y="0"/>
                </a:cubicBezTo>
                <a:cubicBezTo>
                  <a:pt x="1389944" y="-15592"/>
                  <a:pt x="1627979" y="44451"/>
                  <a:pt x="1869189" y="0"/>
                </a:cubicBezTo>
                <a:cubicBezTo>
                  <a:pt x="2110399" y="-44451"/>
                  <a:pt x="2159431" y="4341"/>
                  <a:pt x="2376870" y="0"/>
                </a:cubicBezTo>
                <a:cubicBezTo>
                  <a:pt x="2594309" y="-4341"/>
                  <a:pt x="2854469" y="17277"/>
                  <a:pt x="3023009" y="0"/>
                </a:cubicBezTo>
                <a:cubicBezTo>
                  <a:pt x="3191549" y="-17277"/>
                  <a:pt x="3421134" y="53601"/>
                  <a:pt x="3530690" y="0"/>
                </a:cubicBezTo>
                <a:cubicBezTo>
                  <a:pt x="3640246" y="-53601"/>
                  <a:pt x="4048272" y="74214"/>
                  <a:pt x="4246058" y="0"/>
                </a:cubicBezTo>
                <a:cubicBezTo>
                  <a:pt x="4443844" y="-74214"/>
                  <a:pt x="4725900" y="31409"/>
                  <a:pt x="4961427" y="0"/>
                </a:cubicBezTo>
                <a:cubicBezTo>
                  <a:pt x="5196954" y="-31409"/>
                  <a:pt x="5168306" y="26909"/>
                  <a:pt x="5330649" y="0"/>
                </a:cubicBezTo>
                <a:cubicBezTo>
                  <a:pt x="5492992" y="-26909"/>
                  <a:pt x="5756751" y="51082"/>
                  <a:pt x="5976788" y="0"/>
                </a:cubicBezTo>
                <a:cubicBezTo>
                  <a:pt x="6196825" y="-51082"/>
                  <a:pt x="6517424" y="96732"/>
                  <a:pt x="6922921" y="0"/>
                </a:cubicBezTo>
                <a:cubicBezTo>
                  <a:pt x="6947166" y="105340"/>
                  <a:pt x="6915638" y="218247"/>
                  <a:pt x="6922921" y="426886"/>
                </a:cubicBezTo>
                <a:cubicBezTo>
                  <a:pt x="6930204" y="635525"/>
                  <a:pt x="6869498" y="765001"/>
                  <a:pt x="6922921" y="906402"/>
                </a:cubicBezTo>
                <a:cubicBezTo>
                  <a:pt x="6976344" y="1047803"/>
                  <a:pt x="6902849" y="1141231"/>
                  <a:pt x="6922921" y="1333288"/>
                </a:cubicBezTo>
                <a:cubicBezTo>
                  <a:pt x="6942993" y="1525345"/>
                  <a:pt x="6895741" y="1679892"/>
                  <a:pt x="6922921" y="1812804"/>
                </a:cubicBezTo>
                <a:cubicBezTo>
                  <a:pt x="6950101" y="1945716"/>
                  <a:pt x="6895994" y="2225925"/>
                  <a:pt x="6922921" y="2397579"/>
                </a:cubicBezTo>
                <a:cubicBezTo>
                  <a:pt x="6949848" y="2569233"/>
                  <a:pt x="6847724" y="2805881"/>
                  <a:pt x="6922921" y="3087614"/>
                </a:cubicBezTo>
                <a:cubicBezTo>
                  <a:pt x="6998118" y="3369348"/>
                  <a:pt x="6914444" y="3450443"/>
                  <a:pt x="6922921" y="3619760"/>
                </a:cubicBezTo>
                <a:cubicBezTo>
                  <a:pt x="6931398" y="3789077"/>
                  <a:pt x="6886362" y="4019318"/>
                  <a:pt x="6922921" y="4151906"/>
                </a:cubicBezTo>
                <a:cubicBezTo>
                  <a:pt x="6959480" y="4284494"/>
                  <a:pt x="6868979" y="4829170"/>
                  <a:pt x="6922921" y="5262979"/>
                </a:cubicBezTo>
                <a:cubicBezTo>
                  <a:pt x="6688922" y="5307227"/>
                  <a:pt x="6666642" y="5223382"/>
                  <a:pt x="6415240" y="5262979"/>
                </a:cubicBezTo>
                <a:cubicBezTo>
                  <a:pt x="6163838" y="5302576"/>
                  <a:pt x="6066787" y="5247692"/>
                  <a:pt x="5907559" y="5262979"/>
                </a:cubicBezTo>
                <a:cubicBezTo>
                  <a:pt x="5748331" y="5278266"/>
                  <a:pt x="5552863" y="5239472"/>
                  <a:pt x="5261420" y="5262979"/>
                </a:cubicBezTo>
                <a:cubicBezTo>
                  <a:pt x="4969977" y="5286486"/>
                  <a:pt x="4954072" y="5235315"/>
                  <a:pt x="4684510" y="5262979"/>
                </a:cubicBezTo>
                <a:cubicBezTo>
                  <a:pt x="4414948" y="5290643"/>
                  <a:pt x="4135886" y="5215794"/>
                  <a:pt x="3969141" y="5262979"/>
                </a:cubicBezTo>
                <a:cubicBezTo>
                  <a:pt x="3802396" y="5310164"/>
                  <a:pt x="3508722" y="5230449"/>
                  <a:pt x="3392231" y="5262979"/>
                </a:cubicBezTo>
                <a:cubicBezTo>
                  <a:pt x="3275740" y="5295509"/>
                  <a:pt x="2972264" y="5212031"/>
                  <a:pt x="2815321" y="5262979"/>
                </a:cubicBezTo>
                <a:cubicBezTo>
                  <a:pt x="2658378" y="5313927"/>
                  <a:pt x="2589830" y="5235784"/>
                  <a:pt x="2446099" y="5262979"/>
                </a:cubicBezTo>
                <a:cubicBezTo>
                  <a:pt x="2302368" y="5290174"/>
                  <a:pt x="2196752" y="5212120"/>
                  <a:pt x="2007647" y="5262979"/>
                </a:cubicBezTo>
                <a:cubicBezTo>
                  <a:pt x="1818542" y="5313838"/>
                  <a:pt x="1442328" y="5205585"/>
                  <a:pt x="1292279" y="5262979"/>
                </a:cubicBezTo>
                <a:cubicBezTo>
                  <a:pt x="1142230" y="5320373"/>
                  <a:pt x="930710" y="5222713"/>
                  <a:pt x="646139" y="5262979"/>
                </a:cubicBezTo>
                <a:cubicBezTo>
                  <a:pt x="361568" y="5303245"/>
                  <a:pt x="310861" y="5222972"/>
                  <a:pt x="0" y="5262979"/>
                </a:cubicBezTo>
                <a:cubicBezTo>
                  <a:pt x="-13219" y="5104211"/>
                  <a:pt x="32503" y="4861991"/>
                  <a:pt x="0" y="4730833"/>
                </a:cubicBezTo>
                <a:cubicBezTo>
                  <a:pt x="-32503" y="4599675"/>
                  <a:pt x="44122" y="4500531"/>
                  <a:pt x="0" y="4303947"/>
                </a:cubicBezTo>
                <a:cubicBezTo>
                  <a:pt x="-44122" y="4107363"/>
                  <a:pt x="33332" y="3997899"/>
                  <a:pt x="0" y="3824431"/>
                </a:cubicBezTo>
                <a:cubicBezTo>
                  <a:pt x="-33332" y="3650963"/>
                  <a:pt x="16020" y="3514111"/>
                  <a:pt x="0" y="3239656"/>
                </a:cubicBezTo>
                <a:cubicBezTo>
                  <a:pt x="-16020" y="2965202"/>
                  <a:pt x="13480" y="2887441"/>
                  <a:pt x="0" y="2654881"/>
                </a:cubicBezTo>
                <a:cubicBezTo>
                  <a:pt x="-13480" y="2422321"/>
                  <a:pt x="48344" y="2304383"/>
                  <a:pt x="0" y="2175365"/>
                </a:cubicBezTo>
                <a:cubicBezTo>
                  <a:pt x="-48344" y="2046347"/>
                  <a:pt x="11172" y="1781938"/>
                  <a:pt x="0" y="1485330"/>
                </a:cubicBezTo>
                <a:cubicBezTo>
                  <a:pt x="-11172" y="1188723"/>
                  <a:pt x="27328" y="1164653"/>
                  <a:pt x="0" y="1005814"/>
                </a:cubicBezTo>
                <a:cubicBezTo>
                  <a:pt x="-27328" y="846975"/>
                  <a:pt x="14447" y="356805"/>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3907997878">
                  <a:prstGeom prst="rect">
                    <a:avLst/>
                  </a:prstGeom>
                  <ask:type>
                    <ask:lineSketchScribble/>
                  </ask:type>
                </ask:lineSketchStyleProps>
              </a:ext>
            </a:extLst>
          </a:ln>
        </p:spPr>
        <p:txBody>
          <a:bodyPr wrap="square" rtlCol="0">
            <a:spAutoFit/>
          </a:bodyPr>
          <a:lstStyle/>
          <a:p>
            <a:pPr marL="571500" indent="-571500">
              <a:buFont typeface="Arial" panose="020B0604020202020204" pitchFamily="34" charset="0"/>
              <a:buChar char="•"/>
            </a:pPr>
            <a:r>
              <a:rPr lang="en-US" sz="2400" dirty="0">
                <a:solidFill>
                  <a:schemeClr val="bg1">
                    <a:lumMod val="50000"/>
                    <a:lumOff val="50000"/>
                  </a:schemeClr>
                </a:solidFill>
                <a:latin typeface="Bradley Hand" pitchFamily="2" charset="77"/>
              </a:rPr>
              <a:t>The Welsh Language is up to 4,000 years old.</a:t>
            </a:r>
          </a:p>
          <a:p>
            <a:pPr marL="571500" indent="-571500">
              <a:buFont typeface="Arial" panose="020B0604020202020204" pitchFamily="34" charset="0"/>
              <a:buChar char="•"/>
            </a:pPr>
            <a:r>
              <a:rPr lang="en-US" sz="2400" dirty="0">
                <a:solidFill>
                  <a:schemeClr val="bg1">
                    <a:lumMod val="50000"/>
                    <a:lumOff val="50000"/>
                  </a:schemeClr>
                </a:solidFill>
                <a:latin typeface="Bradley Hand" pitchFamily="2" charset="77"/>
              </a:rPr>
              <a:t>It originates from the Celtic Language.</a:t>
            </a:r>
          </a:p>
          <a:p>
            <a:pPr marL="571500" indent="-571500">
              <a:buFont typeface="Arial" panose="020B0604020202020204" pitchFamily="34" charset="0"/>
              <a:buChar char="•"/>
            </a:pPr>
            <a:r>
              <a:rPr lang="en-US" sz="2400" dirty="0">
                <a:solidFill>
                  <a:schemeClr val="bg1">
                    <a:lumMod val="50000"/>
                    <a:lumOff val="50000"/>
                  </a:schemeClr>
                </a:solidFill>
                <a:latin typeface="Bradley Hand" pitchFamily="2" charset="77"/>
              </a:rPr>
              <a:t>Welsh was banned in 1536.</a:t>
            </a:r>
          </a:p>
          <a:p>
            <a:pPr marL="571500" indent="-571500">
              <a:buFont typeface="Arial" panose="020B0604020202020204" pitchFamily="34" charset="0"/>
              <a:buChar char="•"/>
            </a:pPr>
            <a:r>
              <a:rPr lang="en-US" sz="2400" dirty="0">
                <a:solidFill>
                  <a:schemeClr val="bg1">
                    <a:lumMod val="50000"/>
                    <a:lumOff val="50000"/>
                  </a:schemeClr>
                </a:solidFill>
                <a:latin typeface="Bradley Hand" pitchFamily="2" charset="77"/>
              </a:rPr>
              <a:t>In 1847 - the Treachery of the Blue Book was published.</a:t>
            </a:r>
          </a:p>
          <a:p>
            <a:pPr marL="571500" indent="-571500">
              <a:buFont typeface="Arial" panose="020B0604020202020204" pitchFamily="34" charset="0"/>
              <a:buChar char="•"/>
            </a:pPr>
            <a:r>
              <a:rPr lang="en-US" sz="2400" dirty="0">
                <a:solidFill>
                  <a:schemeClr val="bg1">
                    <a:lumMod val="50000"/>
                    <a:lumOff val="50000"/>
                  </a:schemeClr>
                </a:solidFill>
                <a:latin typeface="Bradley Hand" pitchFamily="2" charset="77"/>
              </a:rPr>
              <a:t>In the 1850’s - 90% of the population spoke Welsh.</a:t>
            </a:r>
          </a:p>
          <a:p>
            <a:pPr marL="571500" indent="-571500">
              <a:buFont typeface="Arial" panose="020B0604020202020204" pitchFamily="34" charset="0"/>
              <a:buChar char="•"/>
            </a:pPr>
            <a:r>
              <a:rPr lang="en-US" sz="2400" dirty="0">
                <a:solidFill>
                  <a:schemeClr val="bg1">
                    <a:lumMod val="50000"/>
                    <a:lumOff val="50000"/>
                  </a:schemeClr>
                </a:solidFill>
                <a:latin typeface="Bradley Hand" pitchFamily="2" charset="77"/>
              </a:rPr>
              <a:t>In the 19th Century the Welsh not was introduced.</a:t>
            </a:r>
          </a:p>
          <a:p>
            <a:pPr marL="571500" indent="-571500">
              <a:buFont typeface="Arial" panose="020B0604020202020204" pitchFamily="34" charset="0"/>
              <a:buChar char="•"/>
            </a:pPr>
            <a:r>
              <a:rPr lang="en-US" sz="2400" dirty="0">
                <a:solidFill>
                  <a:schemeClr val="bg1">
                    <a:lumMod val="50000"/>
                    <a:lumOff val="50000"/>
                  </a:schemeClr>
                </a:solidFill>
                <a:latin typeface="Bradley Hand" pitchFamily="2" charset="77"/>
              </a:rPr>
              <a:t>By the 20</a:t>
            </a:r>
            <a:r>
              <a:rPr lang="en-US" sz="2400" baseline="30000" dirty="0">
                <a:solidFill>
                  <a:schemeClr val="bg1">
                    <a:lumMod val="50000"/>
                    <a:lumOff val="50000"/>
                  </a:schemeClr>
                </a:solidFill>
                <a:latin typeface="Bradley Hand" pitchFamily="2" charset="77"/>
              </a:rPr>
              <a:t>th</a:t>
            </a:r>
            <a:r>
              <a:rPr lang="en-US" sz="2400" dirty="0">
                <a:solidFill>
                  <a:schemeClr val="bg1">
                    <a:lumMod val="50000"/>
                    <a:lumOff val="50000"/>
                  </a:schemeClr>
                </a:solidFill>
                <a:latin typeface="Bradley Hand" pitchFamily="2" charset="77"/>
              </a:rPr>
              <a:t> century the language was almost extinct.</a:t>
            </a:r>
          </a:p>
          <a:p>
            <a:pPr marL="571500" indent="-571500">
              <a:buFont typeface="Arial" panose="020B0604020202020204" pitchFamily="34" charset="0"/>
              <a:buChar char="•"/>
            </a:pPr>
            <a:r>
              <a:rPr lang="en-US" sz="2400" dirty="0">
                <a:solidFill>
                  <a:schemeClr val="bg1">
                    <a:lumMod val="50000"/>
                    <a:lumOff val="50000"/>
                  </a:schemeClr>
                </a:solidFill>
                <a:latin typeface="Bradley Hand" pitchFamily="2" charset="77"/>
              </a:rPr>
              <a:t>Nowadays only 23% of the population speak Welsh!                                                                											</a:t>
            </a:r>
            <a:r>
              <a:rPr lang="en-US" sz="1200" dirty="0">
                <a:solidFill>
                  <a:schemeClr val="bg1">
                    <a:lumMod val="50000"/>
                    <a:lumOff val="50000"/>
                  </a:schemeClr>
                </a:solidFill>
                <a:latin typeface="Bradley Hand" pitchFamily="2" charset="77"/>
              </a:rPr>
              <a:t>(Jacob,2017)</a:t>
            </a:r>
          </a:p>
        </p:txBody>
      </p:sp>
      <p:pic>
        <p:nvPicPr>
          <p:cNvPr id="14" name="Picture 13">
            <a:extLst>
              <a:ext uri="{FF2B5EF4-FFF2-40B4-BE49-F238E27FC236}">
                <a16:creationId xmlns:a16="http://schemas.microsoft.com/office/drawing/2014/main" id="{2C1D829D-1B0A-7D46-93B2-A0F8FA54B21F}"/>
              </a:ext>
            </a:extLst>
          </p:cNvPr>
          <p:cNvPicPr>
            <a:picLocks noChangeAspect="1"/>
          </p:cNvPicPr>
          <p:nvPr/>
        </p:nvPicPr>
        <p:blipFill rotWithShape="1">
          <a:blip r:embed="rId6"/>
          <a:srcRect l="6665" t="3465" r="5547" b="10129"/>
          <a:stretch/>
        </p:blipFill>
        <p:spPr>
          <a:xfrm>
            <a:off x="8101894" y="1592682"/>
            <a:ext cx="3965848" cy="4746905"/>
          </a:xfrm>
          <a:prstGeom prst="rect">
            <a:avLst/>
          </a:prstGeom>
          <a:ln w="38100">
            <a:solidFill>
              <a:schemeClr val="bg1">
                <a:lumMod val="50000"/>
                <a:lumOff val="50000"/>
              </a:schemeClr>
            </a:solidFill>
          </a:ln>
        </p:spPr>
      </p:pic>
      <p:sp>
        <p:nvSpPr>
          <p:cNvPr id="15" name="TextBox 14">
            <a:extLst>
              <a:ext uri="{FF2B5EF4-FFF2-40B4-BE49-F238E27FC236}">
                <a16:creationId xmlns:a16="http://schemas.microsoft.com/office/drawing/2014/main" id="{670FF66C-76B2-114F-8AD3-BB6D9184AB47}"/>
              </a:ext>
            </a:extLst>
          </p:cNvPr>
          <p:cNvSpPr txBox="1"/>
          <p:nvPr/>
        </p:nvSpPr>
        <p:spPr>
          <a:xfrm>
            <a:off x="10627103" y="6422853"/>
            <a:ext cx="1487283"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(Artokoloro, 2014)</a:t>
            </a:r>
          </a:p>
        </p:txBody>
      </p:sp>
    </p:spTree>
    <p:extLst>
      <p:ext uri="{BB962C8B-B14F-4D97-AF65-F5344CB8AC3E}">
        <p14:creationId xmlns:p14="http://schemas.microsoft.com/office/powerpoint/2010/main" val="2285125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D1F5E343-8F0C-314E-8487-D9DD1B38C670}"/>
              </a:ext>
            </a:extLst>
          </p:cNvPr>
          <p:cNvSpPr txBox="1"/>
          <p:nvPr/>
        </p:nvSpPr>
        <p:spPr>
          <a:xfrm>
            <a:off x="5154253" y="27709"/>
            <a:ext cx="2927293" cy="830997"/>
          </a:xfrm>
          <a:custGeom>
            <a:avLst/>
            <a:gdLst>
              <a:gd name="connsiteX0" fmla="*/ 0 w 2927293"/>
              <a:gd name="connsiteY0" fmla="*/ 0 h 830997"/>
              <a:gd name="connsiteX1" fmla="*/ 556186 w 2927293"/>
              <a:gd name="connsiteY1" fmla="*/ 0 h 830997"/>
              <a:gd name="connsiteX2" fmla="*/ 1053825 w 2927293"/>
              <a:gd name="connsiteY2" fmla="*/ 0 h 830997"/>
              <a:gd name="connsiteX3" fmla="*/ 1697830 w 2927293"/>
              <a:gd name="connsiteY3" fmla="*/ 0 h 830997"/>
              <a:gd name="connsiteX4" fmla="*/ 2254016 w 2927293"/>
              <a:gd name="connsiteY4" fmla="*/ 0 h 830997"/>
              <a:gd name="connsiteX5" fmla="*/ 2927293 w 2927293"/>
              <a:gd name="connsiteY5" fmla="*/ 0 h 830997"/>
              <a:gd name="connsiteX6" fmla="*/ 2927293 w 2927293"/>
              <a:gd name="connsiteY6" fmla="*/ 432118 h 830997"/>
              <a:gd name="connsiteX7" fmla="*/ 2927293 w 2927293"/>
              <a:gd name="connsiteY7" fmla="*/ 830997 h 830997"/>
              <a:gd name="connsiteX8" fmla="*/ 2341834 w 2927293"/>
              <a:gd name="connsiteY8" fmla="*/ 830997 h 830997"/>
              <a:gd name="connsiteX9" fmla="*/ 1844195 w 2927293"/>
              <a:gd name="connsiteY9" fmla="*/ 830997 h 830997"/>
              <a:gd name="connsiteX10" fmla="*/ 1258736 w 2927293"/>
              <a:gd name="connsiteY10" fmla="*/ 830997 h 830997"/>
              <a:gd name="connsiteX11" fmla="*/ 673277 w 2927293"/>
              <a:gd name="connsiteY11" fmla="*/ 830997 h 830997"/>
              <a:gd name="connsiteX12" fmla="*/ 0 w 2927293"/>
              <a:gd name="connsiteY12" fmla="*/ 830997 h 830997"/>
              <a:gd name="connsiteX13" fmla="*/ 0 w 2927293"/>
              <a:gd name="connsiteY13" fmla="*/ 398879 h 830997"/>
              <a:gd name="connsiteX14" fmla="*/ 0 w 2927293"/>
              <a:gd name="connsiteY14"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7293" h="830997" extrusionOk="0">
                <a:moveTo>
                  <a:pt x="0" y="0"/>
                </a:moveTo>
                <a:cubicBezTo>
                  <a:pt x="271589" y="-7140"/>
                  <a:pt x="280002" y="50627"/>
                  <a:pt x="556186" y="0"/>
                </a:cubicBezTo>
                <a:cubicBezTo>
                  <a:pt x="832370" y="-50627"/>
                  <a:pt x="833060" y="12533"/>
                  <a:pt x="1053825" y="0"/>
                </a:cubicBezTo>
                <a:cubicBezTo>
                  <a:pt x="1274590" y="-12533"/>
                  <a:pt x="1541023" y="23663"/>
                  <a:pt x="1697830" y="0"/>
                </a:cubicBezTo>
                <a:cubicBezTo>
                  <a:pt x="1854638" y="-23663"/>
                  <a:pt x="2023017" y="11042"/>
                  <a:pt x="2254016" y="0"/>
                </a:cubicBezTo>
                <a:cubicBezTo>
                  <a:pt x="2485015" y="-11042"/>
                  <a:pt x="2736565" y="37135"/>
                  <a:pt x="2927293" y="0"/>
                </a:cubicBezTo>
                <a:cubicBezTo>
                  <a:pt x="2954267" y="142492"/>
                  <a:pt x="2911228" y="219762"/>
                  <a:pt x="2927293" y="432118"/>
                </a:cubicBezTo>
                <a:cubicBezTo>
                  <a:pt x="2943358" y="644474"/>
                  <a:pt x="2906122" y="650782"/>
                  <a:pt x="2927293" y="830997"/>
                </a:cubicBezTo>
                <a:cubicBezTo>
                  <a:pt x="2706341" y="882080"/>
                  <a:pt x="2534937" y="818048"/>
                  <a:pt x="2341834" y="830997"/>
                </a:cubicBezTo>
                <a:cubicBezTo>
                  <a:pt x="2148731" y="843946"/>
                  <a:pt x="2091428" y="807509"/>
                  <a:pt x="1844195" y="830997"/>
                </a:cubicBezTo>
                <a:cubicBezTo>
                  <a:pt x="1596962" y="854485"/>
                  <a:pt x="1399707" y="786874"/>
                  <a:pt x="1258736" y="830997"/>
                </a:cubicBezTo>
                <a:cubicBezTo>
                  <a:pt x="1117765" y="875120"/>
                  <a:pt x="909641" y="814070"/>
                  <a:pt x="673277" y="830997"/>
                </a:cubicBezTo>
                <a:cubicBezTo>
                  <a:pt x="436913" y="847924"/>
                  <a:pt x="140623" y="777795"/>
                  <a:pt x="0" y="830997"/>
                </a:cubicBezTo>
                <a:cubicBezTo>
                  <a:pt x="-21288" y="672907"/>
                  <a:pt x="41573" y="491559"/>
                  <a:pt x="0" y="398879"/>
                </a:cubicBezTo>
                <a:cubicBezTo>
                  <a:pt x="-41573" y="306199"/>
                  <a:pt x="4258" y="166797"/>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US" sz="4800" u="sng" dirty="0">
                <a:solidFill>
                  <a:schemeClr val="bg1">
                    <a:lumMod val="50000"/>
                    <a:lumOff val="50000"/>
                  </a:schemeClr>
                </a:solidFill>
                <a:latin typeface="Bradley Hand" pitchFamily="2" charset="77"/>
              </a:rPr>
              <a:t>Statistics</a:t>
            </a:r>
            <a:r>
              <a:rPr lang="en-US" sz="4800" u="sng" dirty="0">
                <a:solidFill>
                  <a:schemeClr val="tx1">
                    <a:lumMod val="50000"/>
                    <a:lumOff val="50000"/>
                  </a:schemeClr>
                </a:solidFill>
                <a:latin typeface="Bradley Hand" pitchFamily="2" charset="77"/>
              </a:rPr>
              <a:t> </a:t>
            </a:r>
          </a:p>
        </p:txBody>
      </p:sp>
      <p:pic>
        <p:nvPicPr>
          <p:cNvPr id="13" name="Picture 1" descr="Chart, bar chart&#10;&#10;Description automatically generated">
            <a:extLst>
              <a:ext uri="{FF2B5EF4-FFF2-40B4-BE49-F238E27FC236}">
                <a16:creationId xmlns:a16="http://schemas.microsoft.com/office/drawing/2014/main" id="{2133B956-B7E5-034A-8298-31788DAFE2D9}"/>
              </a:ext>
            </a:extLst>
          </p:cNvPr>
          <p:cNvPicPr>
            <a:picLocks noChangeAspect="1" noChangeArrowheads="1"/>
          </p:cNvPicPr>
          <p:nvPr/>
        </p:nvPicPr>
        <p:blipFill rotWithShape="1">
          <a:blip r:embed="rId6" r:link="rId7">
            <a:extLst>
              <a:ext uri="{28A0092B-C50C-407E-A947-70E740481C1C}">
                <a14:useLocalDpi xmlns:a14="http://schemas.microsoft.com/office/drawing/2010/main" val="0"/>
              </a:ext>
            </a:extLst>
          </a:blip>
          <a:srcRect l="-1" r="1078" b="7475"/>
          <a:stretch>
            <a:fillRect/>
          </a:stretch>
        </p:blipFill>
        <p:spPr bwMode="auto">
          <a:xfrm>
            <a:off x="3528879" y="1093127"/>
            <a:ext cx="5134241" cy="4997174"/>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D30A3D9C-0FC9-B341-84A9-6C484C5AA6CA}"/>
              </a:ext>
            </a:extLst>
          </p:cNvPr>
          <p:cNvSpPr txBox="1"/>
          <p:nvPr/>
        </p:nvSpPr>
        <p:spPr>
          <a:xfrm>
            <a:off x="1045933" y="840191"/>
            <a:ext cx="11143934" cy="646331"/>
          </a:xfrm>
          <a:prstGeom prst="rect">
            <a:avLst/>
          </a:prstGeom>
          <a:noFill/>
        </p:spPr>
        <p:txBody>
          <a:bodyPr wrap="square" rtlCol="0">
            <a:spAutoFit/>
          </a:bodyPr>
          <a:lstStyle/>
          <a:p>
            <a:pPr algn="ctr"/>
            <a:r>
              <a:rPr lang="en-US" dirty="0">
                <a:solidFill>
                  <a:schemeClr val="bg1">
                    <a:lumMod val="50000"/>
                    <a:lumOff val="50000"/>
                  </a:schemeClr>
                </a:solidFill>
                <a:latin typeface="Bradley Hand" pitchFamily="2" charset="77"/>
              </a:rPr>
              <a:t>At the start of the nineteenth century at least % of the population spoke Welsh meaning most of them could not speak English  </a:t>
            </a:r>
            <a:r>
              <a:rPr lang="en-US" sz="1200" dirty="0">
                <a:solidFill>
                  <a:schemeClr val="bg1">
                    <a:lumMod val="50000"/>
                    <a:lumOff val="50000"/>
                  </a:schemeClr>
                </a:solidFill>
                <a:latin typeface="Bradley Hand" pitchFamily="2" charset="77"/>
              </a:rPr>
              <a:t>(Johnes,2020).</a:t>
            </a:r>
          </a:p>
        </p:txBody>
      </p:sp>
      <p:sp>
        <p:nvSpPr>
          <p:cNvPr id="15" name="TextBox 14">
            <a:extLst>
              <a:ext uri="{FF2B5EF4-FFF2-40B4-BE49-F238E27FC236}">
                <a16:creationId xmlns:a16="http://schemas.microsoft.com/office/drawing/2014/main" id="{4365F89D-2BC7-104B-AEA1-2C774B7C62B4}"/>
              </a:ext>
            </a:extLst>
          </p:cNvPr>
          <p:cNvSpPr txBox="1"/>
          <p:nvPr/>
        </p:nvSpPr>
        <p:spPr>
          <a:xfrm>
            <a:off x="1048066" y="6167661"/>
            <a:ext cx="11143934" cy="646331"/>
          </a:xfrm>
          <a:prstGeom prst="rect">
            <a:avLst/>
          </a:prstGeom>
          <a:noFill/>
        </p:spPr>
        <p:txBody>
          <a:bodyPr wrap="square" rtlCol="0">
            <a:spAutoFit/>
          </a:bodyPr>
          <a:lstStyle/>
          <a:p>
            <a:pPr algn="ctr"/>
            <a:r>
              <a:rPr lang="en-US" dirty="0">
                <a:solidFill>
                  <a:schemeClr val="bg1">
                    <a:lumMod val="50000"/>
                    <a:lumOff val="50000"/>
                  </a:schemeClr>
                </a:solidFill>
                <a:latin typeface="Bradley Hand" pitchFamily="2" charset="77"/>
              </a:rPr>
              <a:t>Above is a graph that shows the percentage of the Welsh population that are able to speak welsh between the years of 1891 – 2011. </a:t>
            </a:r>
          </a:p>
        </p:txBody>
      </p:sp>
      <p:sp>
        <p:nvSpPr>
          <p:cNvPr id="16" name="TextBox 15">
            <a:extLst>
              <a:ext uri="{FF2B5EF4-FFF2-40B4-BE49-F238E27FC236}">
                <a16:creationId xmlns:a16="http://schemas.microsoft.com/office/drawing/2014/main" id="{4986E2D3-CE93-714D-AE6E-EE2362D17C64}"/>
              </a:ext>
            </a:extLst>
          </p:cNvPr>
          <p:cNvSpPr txBox="1"/>
          <p:nvPr/>
        </p:nvSpPr>
        <p:spPr>
          <a:xfrm>
            <a:off x="6773625" y="5918313"/>
            <a:ext cx="3105912" cy="276999"/>
          </a:xfrm>
          <a:prstGeom prst="rect">
            <a:avLst/>
          </a:prstGeom>
          <a:noFill/>
        </p:spPr>
        <p:txBody>
          <a:bodyPr wrap="square" rtlCol="0">
            <a:spAutoFit/>
          </a:bodyPr>
          <a:lstStyle/>
          <a:p>
            <a:r>
              <a:rPr lang="en-GB" sz="1200" dirty="0">
                <a:solidFill>
                  <a:schemeClr val="bg1">
                    <a:lumMod val="50000"/>
                    <a:lumOff val="50000"/>
                  </a:schemeClr>
                </a:solidFill>
                <a:latin typeface="Bradley Hand" pitchFamily="2" charset="77"/>
              </a:rPr>
              <a:t>(The open university 1999-2020) </a:t>
            </a:r>
            <a:endParaRPr lang="en-US" sz="1200" dirty="0">
              <a:solidFill>
                <a:schemeClr val="bg1">
                  <a:lumMod val="50000"/>
                  <a:lumOff val="50000"/>
                </a:schemeClr>
              </a:solidFill>
              <a:latin typeface="Bradley Hand" pitchFamily="2" charset="77"/>
            </a:endParaRPr>
          </a:p>
        </p:txBody>
      </p:sp>
    </p:spTree>
    <p:extLst>
      <p:ext uri="{BB962C8B-B14F-4D97-AF65-F5344CB8AC3E}">
        <p14:creationId xmlns:p14="http://schemas.microsoft.com/office/powerpoint/2010/main" val="2244097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7D3F2F62-DE12-0E45-8330-5CCBA2798D38}"/>
              </a:ext>
            </a:extLst>
          </p:cNvPr>
          <p:cNvSpPr txBox="1"/>
          <p:nvPr/>
        </p:nvSpPr>
        <p:spPr>
          <a:xfrm>
            <a:off x="2219069" y="16610"/>
            <a:ext cx="8707401" cy="830997"/>
          </a:xfrm>
          <a:custGeom>
            <a:avLst/>
            <a:gdLst>
              <a:gd name="connsiteX0" fmla="*/ 0 w 8707401"/>
              <a:gd name="connsiteY0" fmla="*/ 0 h 830997"/>
              <a:gd name="connsiteX1" fmla="*/ 406345 w 8707401"/>
              <a:gd name="connsiteY1" fmla="*/ 0 h 830997"/>
              <a:gd name="connsiteX2" fmla="*/ 899765 w 8707401"/>
              <a:gd name="connsiteY2" fmla="*/ 0 h 830997"/>
              <a:gd name="connsiteX3" fmla="*/ 1393184 w 8707401"/>
              <a:gd name="connsiteY3" fmla="*/ 0 h 830997"/>
              <a:gd name="connsiteX4" fmla="*/ 1886604 w 8707401"/>
              <a:gd name="connsiteY4" fmla="*/ 0 h 830997"/>
              <a:gd name="connsiteX5" fmla="*/ 2467097 w 8707401"/>
              <a:gd name="connsiteY5" fmla="*/ 0 h 830997"/>
              <a:gd name="connsiteX6" fmla="*/ 2960516 w 8707401"/>
              <a:gd name="connsiteY6" fmla="*/ 0 h 830997"/>
              <a:gd name="connsiteX7" fmla="*/ 3366862 w 8707401"/>
              <a:gd name="connsiteY7" fmla="*/ 0 h 830997"/>
              <a:gd name="connsiteX8" fmla="*/ 3773207 w 8707401"/>
              <a:gd name="connsiteY8" fmla="*/ 0 h 830997"/>
              <a:gd name="connsiteX9" fmla="*/ 4440775 w 8707401"/>
              <a:gd name="connsiteY9" fmla="*/ 0 h 830997"/>
              <a:gd name="connsiteX10" fmla="*/ 5021268 w 8707401"/>
              <a:gd name="connsiteY10" fmla="*/ 0 h 830997"/>
              <a:gd name="connsiteX11" fmla="*/ 5514687 w 8707401"/>
              <a:gd name="connsiteY11" fmla="*/ 0 h 830997"/>
              <a:gd name="connsiteX12" fmla="*/ 6269329 w 8707401"/>
              <a:gd name="connsiteY12" fmla="*/ 0 h 830997"/>
              <a:gd name="connsiteX13" fmla="*/ 7023970 w 8707401"/>
              <a:gd name="connsiteY13" fmla="*/ 0 h 830997"/>
              <a:gd name="connsiteX14" fmla="*/ 7691538 w 8707401"/>
              <a:gd name="connsiteY14" fmla="*/ 0 h 830997"/>
              <a:gd name="connsiteX15" fmla="*/ 8184957 w 8707401"/>
              <a:gd name="connsiteY15" fmla="*/ 0 h 830997"/>
              <a:gd name="connsiteX16" fmla="*/ 8707401 w 8707401"/>
              <a:gd name="connsiteY16" fmla="*/ 0 h 830997"/>
              <a:gd name="connsiteX17" fmla="*/ 8707401 w 8707401"/>
              <a:gd name="connsiteY17" fmla="*/ 398879 h 830997"/>
              <a:gd name="connsiteX18" fmla="*/ 8707401 w 8707401"/>
              <a:gd name="connsiteY18" fmla="*/ 830997 h 830997"/>
              <a:gd name="connsiteX19" fmla="*/ 8388130 w 8707401"/>
              <a:gd name="connsiteY19" fmla="*/ 830997 h 830997"/>
              <a:gd name="connsiteX20" fmla="*/ 7633488 w 8707401"/>
              <a:gd name="connsiteY20" fmla="*/ 830997 h 830997"/>
              <a:gd name="connsiteX21" fmla="*/ 6965921 w 8707401"/>
              <a:gd name="connsiteY21" fmla="*/ 830997 h 830997"/>
              <a:gd name="connsiteX22" fmla="*/ 6559575 w 8707401"/>
              <a:gd name="connsiteY22" fmla="*/ 830997 h 830997"/>
              <a:gd name="connsiteX23" fmla="*/ 5804934 w 8707401"/>
              <a:gd name="connsiteY23" fmla="*/ 830997 h 830997"/>
              <a:gd name="connsiteX24" fmla="*/ 5485663 w 8707401"/>
              <a:gd name="connsiteY24" fmla="*/ 830997 h 830997"/>
              <a:gd name="connsiteX25" fmla="*/ 4731021 w 8707401"/>
              <a:gd name="connsiteY25" fmla="*/ 830997 h 830997"/>
              <a:gd name="connsiteX26" fmla="*/ 4411750 w 8707401"/>
              <a:gd name="connsiteY26" fmla="*/ 830997 h 830997"/>
              <a:gd name="connsiteX27" fmla="*/ 3918330 w 8707401"/>
              <a:gd name="connsiteY27" fmla="*/ 830997 h 830997"/>
              <a:gd name="connsiteX28" fmla="*/ 3250763 w 8707401"/>
              <a:gd name="connsiteY28" fmla="*/ 830997 h 830997"/>
              <a:gd name="connsiteX29" fmla="*/ 2931492 w 8707401"/>
              <a:gd name="connsiteY29" fmla="*/ 830997 h 830997"/>
              <a:gd name="connsiteX30" fmla="*/ 2350998 w 8707401"/>
              <a:gd name="connsiteY30" fmla="*/ 830997 h 830997"/>
              <a:gd name="connsiteX31" fmla="*/ 1857579 w 8707401"/>
              <a:gd name="connsiteY31" fmla="*/ 830997 h 830997"/>
              <a:gd name="connsiteX32" fmla="*/ 1190011 w 8707401"/>
              <a:gd name="connsiteY32" fmla="*/ 830997 h 830997"/>
              <a:gd name="connsiteX33" fmla="*/ 870740 w 8707401"/>
              <a:gd name="connsiteY33" fmla="*/ 830997 h 830997"/>
              <a:gd name="connsiteX34" fmla="*/ 0 w 8707401"/>
              <a:gd name="connsiteY34" fmla="*/ 830997 h 830997"/>
              <a:gd name="connsiteX35" fmla="*/ 0 w 8707401"/>
              <a:gd name="connsiteY35" fmla="*/ 415499 h 830997"/>
              <a:gd name="connsiteX36" fmla="*/ 0 w 8707401"/>
              <a:gd name="connsiteY36"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8707401" h="830997" extrusionOk="0">
                <a:moveTo>
                  <a:pt x="0" y="0"/>
                </a:moveTo>
                <a:cubicBezTo>
                  <a:pt x="87188" y="-48465"/>
                  <a:pt x="244318" y="40212"/>
                  <a:pt x="406345" y="0"/>
                </a:cubicBezTo>
                <a:cubicBezTo>
                  <a:pt x="568373" y="-40212"/>
                  <a:pt x="719320" y="52199"/>
                  <a:pt x="899765" y="0"/>
                </a:cubicBezTo>
                <a:cubicBezTo>
                  <a:pt x="1080210" y="-52199"/>
                  <a:pt x="1156370" y="57700"/>
                  <a:pt x="1393184" y="0"/>
                </a:cubicBezTo>
                <a:cubicBezTo>
                  <a:pt x="1629998" y="-57700"/>
                  <a:pt x="1734727" y="36867"/>
                  <a:pt x="1886604" y="0"/>
                </a:cubicBezTo>
                <a:cubicBezTo>
                  <a:pt x="2038481" y="-36867"/>
                  <a:pt x="2279902" y="49471"/>
                  <a:pt x="2467097" y="0"/>
                </a:cubicBezTo>
                <a:cubicBezTo>
                  <a:pt x="2654292" y="-49471"/>
                  <a:pt x="2833351" y="20074"/>
                  <a:pt x="2960516" y="0"/>
                </a:cubicBezTo>
                <a:cubicBezTo>
                  <a:pt x="3087681" y="-20074"/>
                  <a:pt x="3277406" y="10113"/>
                  <a:pt x="3366862" y="0"/>
                </a:cubicBezTo>
                <a:cubicBezTo>
                  <a:pt x="3456318" y="-10113"/>
                  <a:pt x="3575069" y="46245"/>
                  <a:pt x="3773207" y="0"/>
                </a:cubicBezTo>
                <a:cubicBezTo>
                  <a:pt x="3971346" y="-46245"/>
                  <a:pt x="4240167" y="63945"/>
                  <a:pt x="4440775" y="0"/>
                </a:cubicBezTo>
                <a:cubicBezTo>
                  <a:pt x="4641383" y="-63945"/>
                  <a:pt x="4903318" y="34517"/>
                  <a:pt x="5021268" y="0"/>
                </a:cubicBezTo>
                <a:cubicBezTo>
                  <a:pt x="5139218" y="-34517"/>
                  <a:pt x="5319478" y="50"/>
                  <a:pt x="5514687" y="0"/>
                </a:cubicBezTo>
                <a:cubicBezTo>
                  <a:pt x="5709896" y="-50"/>
                  <a:pt x="6101152" y="32546"/>
                  <a:pt x="6269329" y="0"/>
                </a:cubicBezTo>
                <a:cubicBezTo>
                  <a:pt x="6437506" y="-32546"/>
                  <a:pt x="6790740" y="84384"/>
                  <a:pt x="7023970" y="0"/>
                </a:cubicBezTo>
                <a:cubicBezTo>
                  <a:pt x="7257200" y="-84384"/>
                  <a:pt x="7488591" y="41673"/>
                  <a:pt x="7691538" y="0"/>
                </a:cubicBezTo>
                <a:cubicBezTo>
                  <a:pt x="7894485" y="-41673"/>
                  <a:pt x="8083410" y="4055"/>
                  <a:pt x="8184957" y="0"/>
                </a:cubicBezTo>
                <a:cubicBezTo>
                  <a:pt x="8286504" y="-4055"/>
                  <a:pt x="8482643" y="4063"/>
                  <a:pt x="8707401" y="0"/>
                </a:cubicBezTo>
                <a:cubicBezTo>
                  <a:pt x="8713872" y="122686"/>
                  <a:pt x="8680749" y="213940"/>
                  <a:pt x="8707401" y="398879"/>
                </a:cubicBezTo>
                <a:cubicBezTo>
                  <a:pt x="8734053" y="583818"/>
                  <a:pt x="8673448" y="674144"/>
                  <a:pt x="8707401" y="830997"/>
                </a:cubicBezTo>
                <a:cubicBezTo>
                  <a:pt x="8583054" y="840229"/>
                  <a:pt x="8482051" y="811199"/>
                  <a:pt x="8388130" y="830997"/>
                </a:cubicBezTo>
                <a:cubicBezTo>
                  <a:pt x="8294209" y="850795"/>
                  <a:pt x="7845814" y="828929"/>
                  <a:pt x="7633488" y="830997"/>
                </a:cubicBezTo>
                <a:cubicBezTo>
                  <a:pt x="7421162" y="833065"/>
                  <a:pt x="7163632" y="810468"/>
                  <a:pt x="6965921" y="830997"/>
                </a:cubicBezTo>
                <a:cubicBezTo>
                  <a:pt x="6768210" y="851526"/>
                  <a:pt x="6721587" y="814744"/>
                  <a:pt x="6559575" y="830997"/>
                </a:cubicBezTo>
                <a:cubicBezTo>
                  <a:pt x="6397563" y="847250"/>
                  <a:pt x="6041829" y="830683"/>
                  <a:pt x="5804934" y="830997"/>
                </a:cubicBezTo>
                <a:cubicBezTo>
                  <a:pt x="5568039" y="831311"/>
                  <a:pt x="5563613" y="830020"/>
                  <a:pt x="5485663" y="830997"/>
                </a:cubicBezTo>
                <a:cubicBezTo>
                  <a:pt x="5407713" y="831974"/>
                  <a:pt x="5010176" y="777851"/>
                  <a:pt x="4731021" y="830997"/>
                </a:cubicBezTo>
                <a:cubicBezTo>
                  <a:pt x="4451866" y="884143"/>
                  <a:pt x="4554964" y="821847"/>
                  <a:pt x="4411750" y="830997"/>
                </a:cubicBezTo>
                <a:cubicBezTo>
                  <a:pt x="4268536" y="840147"/>
                  <a:pt x="4079891" y="785645"/>
                  <a:pt x="3918330" y="830997"/>
                </a:cubicBezTo>
                <a:cubicBezTo>
                  <a:pt x="3756769" y="876349"/>
                  <a:pt x="3504752" y="791630"/>
                  <a:pt x="3250763" y="830997"/>
                </a:cubicBezTo>
                <a:cubicBezTo>
                  <a:pt x="2996774" y="870364"/>
                  <a:pt x="3082322" y="809611"/>
                  <a:pt x="2931492" y="830997"/>
                </a:cubicBezTo>
                <a:cubicBezTo>
                  <a:pt x="2780662" y="852383"/>
                  <a:pt x="2617672" y="798182"/>
                  <a:pt x="2350998" y="830997"/>
                </a:cubicBezTo>
                <a:cubicBezTo>
                  <a:pt x="2084324" y="863812"/>
                  <a:pt x="1998382" y="830516"/>
                  <a:pt x="1857579" y="830997"/>
                </a:cubicBezTo>
                <a:cubicBezTo>
                  <a:pt x="1716776" y="831478"/>
                  <a:pt x="1514348" y="755865"/>
                  <a:pt x="1190011" y="830997"/>
                </a:cubicBezTo>
                <a:cubicBezTo>
                  <a:pt x="865674" y="906129"/>
                  <a:pt x="966776" y="815485"/>
                  <a:pt x="870740" y="830997"/>
                </a:cubicBezTo>
                <a:cubicBezTo>
                  <a:pt x="774704" y="846509"/>
                  <a:pt x="183950" y="736046"/>
                  <a:pt x="0" y="830997"/>
                </a:cubicBezTo>
                <a:cubicBezTo>
                  <a:pt x="-28792" y="724833"/>
                  <a:pt x="30728" y="523748"/>
                  <a:pt x="0" y="415499"/>
                </a:cubicBezTo>
                <a:cubicBezTo>
                  <a:pt x="-30728" y="307250"/>
                  <a:pt x="5823" y="135810"/>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2721063056">
                  <a:prstGeom prst="rect">
                    <a:avLst/>
                  </a:prstGeom>
                  <ask:type>
                    <ask:lineSketchScribble/>
                  </ask:type>
                </ask:lineSketchStyleProps>
              </a:ext>
            </a:extLst>
          </a:ln>
        </p:spPr>
        <p:txBody>
          <a:bodyPr wrap="square" rtlCol="0">
            <a:spAutoFit/>
          </a:bodyPr>
          <a:lstStyle/>
          <a:p>
            <a:r>
              <a:rPr lang="en-US" sz="4800" u="sng" dirty="0">
                <a:solidFill>
                  <a:schemeClr val="bg1">
                    <a:lumMod val="50000"/>
                    <a:lumOff val="50000"/>
                  </a:schemeClr>
                </a:solidFill>
                <a:latin typeface="Bradley Hand" pitchFamily="2" charset="77"/>
              </a:rPr>
              <a:t>The Treachery of the Blue Books</a:t>
            </a:r>
          </a:p>
        </p:txBody>
      </p:sp>
      <p:pic>
        <p:nvPicPr>
          <p:cNvPr id="13" name="Picture 1" descr="Revealing the Objects: Responses to the Blue Book Reports – National  Library of Wales Blog">
            <a:extLst>
              <a:ext uri="{FF2B5EF4-FFF2-40B4-BE49-F238E27FC236}">
                <a16:creationId xmlns:a16="http://schemas.microsoft.com/office/drawing/2014/main" id="{CC9C6046-602F-B749-A128-94F49C554641}"/>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1214862" y="1036101"/>
            <a:ext cx="4174488" cy="545002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96BBFAD1-C4BA-6542-9FA0-42120D7BB106}"/>
              </a:ext>
            </a:extLst>
          </p:cNvPr>
          <p:cNvSpPr txBox="1"/>
          <p:nvPr/>
        </p:nvSpPr>
        <p:spPr>
          <a:xfrm>
            <a:off x="5683626" y="1176982"/>
            <a:ext cx="6331527" cy="5447645"/>
          </a:xfrm>
          <a:custGeom>
            <a:avLst/>
            <a:gdLst>
              <a:gd name="connsiteX0" fmla="*/ 0 w 6331527"/>
              <a:gd name="connsiteY0" fmla="*/ 0 h 5447645"/>
              <a:gd name="connsiteX1" fmla="*/ 512278 w 6331527"/>
              <a:gd name="connsiteY1" fmla="*/ 0 h 5447645"/>
              <a:gd name="connsiteX2" fmla="*/ 1151187 w 6331527"/>
              <a:gd name="connsiteY2" fmla="*/ 0 h 5447645"/>
              <a:gd name="connsiteX3" fmla="*/ 1853411 w 6331527"/>
              <a:gd name="connsiteY3" fmla="*/ 0 h 5447645"/>
              <a:gd name="connsiteX4" fmla="*/ 2365689 w 6331527"/>
              <a:gd name="connsiteY4" fmla="*/ 0 h 5447645"/>
              <a:gd name="connsiteX5" fmla="*/ 3004597 w 6331527"/>
              <a:gd name="connsiteY5" fmla="*/ 0 h 5447645"/>
              <a:gd name="connsiteX6" fmla="*/ 3516875 w 6331527"/>
              <a:gd name="connsiteY6" fmla="*/ 0 h 5447645"/>
              <a:gd name="connsiteX7" fmla="*/ 4219099 w 6331527"/>
              <a:gd name="connsiteY7" fmla="*/ 0 h 5447645"/>
              <a:gd name="connsiteX8" fmla="*/ 4921323 w 6331527"/>
              <a:gd name="connsiteY8" fmla="*/ 0 h 5447645"/>
              <a:gd name="connsiteX9" fmla="*/ 5306971 w 6331527"/>
              <a:gd name="connsiteY9" fmla="*/ 0 h 5447645"/>
              <a:gd name="connsiteX10" fmla="*/ 6331527 w 6331527"/>
              <a:gd name="connsiteY10" fmla="*/ 0 h 5447645"/>
              <a:gd name="connsiteX11" fmla="*/ 6331527 w 6331527"/>
              <a:gd name="connsiteY11" fmla="*/ 544765 h 5447645"/>
              <a:gd name="connsiteX12" fmla="*/ 6331527 w 6331527"/>
              <a:gd name="connsiteY12" fmla="*/ 1035053 h 5447645"/>
              <a:gd name="connsiteX13" fmla="*/ 6331527 w 6331527"/>
              <a:gd name="connsiteY13" fmla="*/ 1470864 h 5447645"/>
              <a:gd name="connsiteX14" fmla="*/ 6331527 w 6331527"/>
              <a:gd name="connsiteY14" fmla="*/ 1852199 h 5447645"/>
              <a:gd name="connsiteX15" fmla="*/ 6331527 w 6331527"/>
              <a:gd name="connsiteY15" fmla="*/ 2288011 h 5447645"/>
              <a:gd name="connsiteX16" fmla="*/ 6331527 w 6331527"/>
              <a:gd name="connsiteY16" fmla="*/ 2832775 h 5447645"/>
              <a:gd name="connsiteX17" fmla="*/ 6331527 w 6331527"/>
              <a:gd name="connsiteY17" fmla="*/ 3486493 h 5447645"/>
              <a:gd name="connsiteX18" fmla="*/ 6331527 w 6331527"/>
              <a:gd name="connsiteY18" fmla="*/ 3976781 h 5447645"/>
              <a:gd name="connsiteX19" fmla="*/ 6331527 w 6331527"/>
              <a:gd name="connsiteY19" fmla="*/ 4467069 h 5447645"/>
              <a:gd name="connsiteX20" fmla="*/ 6331527 w 6331527"/>
              <a:gd name="connsiteY20" fmla="*/ 5447645 h 5447645"/>
              <a:gd name="connsiteX21" fmla="*/ 5819249 w 6331527"/>
              <a:gd name="connsiteY21" fmla="*/ 5447645 h 5447645"/>
              <a:gd name="connsiteX22" fmla="*/ 5306971 w 6331527"/>
              <a:gd name="connsiteY22" fmla="*/ 5447645 h 5447645"/>
              <a:gd name="connsiteX23" fmla="*/ 4668062 w 6331527"/>
              <a:gd name="connsiteY23" fmla="*/ 5447645 h 5447645"/>
              <a:gd name="connsiteX24" fmla="*/ 4092469 w 6331527"/>
              <a:gd name="connsiteY24" fmla="*/ 5447645 h 5447645"/>
              <a:gd name="connsiteX25" fmla="*/ 3390245 w 6331527"/>
              <a:gd name="connsiteY25" fmla="*/ 5447645 h 5447645"/>
              <a:gd name="connsiteX26" fmla="*/ 2814652 w 6331527"/>
              <a:gd name="connsiteY26" fmla="*/ 5447645 h 5447645"/>
              <a:gd name="connsiteX27" fmla="*/ 2239058 w 6331527"/>
              <a:gd name="connsiteY27" fmla="*/ 5447645 h 5447645"/>
              <a:gd name="connsiteX28" fmla="*/ 1853411 w 6331527"/>
              <a:gd name="connsiteY28" fmla="*/ 5447645 h 5447645"/>
              <a:gd name="connsiteX29" fmla="*/ 1404448 w 6331527"/>
              <a:gd name="connsiteY29" fmla="*/ 5447645 h 5447645"/>
              <a:gd name="connsiteX30" fmla="*/ 702224 w 6331527"/>
              <a:gd name="connsiteY30" fmla="*/ 5447645 h 5447645"/>
              <a:gd name="connsiteX31" fmla="*/ 0 w 6331527"/>
              <a:gd name="connsiteY31" fmla="*/ 5447645 h 5447645"/>
              <a:gd name="connsiteX32" fmla="*/ 0 w 6331527"/>
              <a:gd name="connsiteY32" fmla="*/ 4793928 h 5447645"/>
              <a:gd name="connsiteX33" fmla="*/ 0 w 6331527"/>
              <a:gd name="connsiteY33" fmla="*/ 4412592 h 5447645"/>
              <a:gd name="connsiteX34" fmla="*/ 0 w 6331527"/>
              <a:gd name="connsiteY34" fmla="*/ 4031257 h 5447645"/>
              <a:gd name="connsiteX35" fmla="*/ 0 w 6331527"/>
              <a:gd name="connsiteY35" fmla="*/ 3595446 h 5447645"/>
              <a:gd name="connsiteX36" fmla="*/ 0 w 6331527"/>
              <a:gd name="connsiteY36" fmla="*/ 3050681 h 5447645"/>
              <a:gd name="connsiteX37" fmla="*/ 0 w 6331527"/>
              <a:gd name="connsiteY37" fmla="*/ 2505917 h 5447645"/>
              <a:gd name="connsiteX38" fmla="*/ 0 w 6331527"/>
              <a:gd name="connsiteY38" fmla="*/ 2070105 h 5447645"/>
              <a:gd name="connsiteX39" fmla="*/ 0 w 6331527"/>
              <a:gd name="connsiteY39" fmla="*/ 1416388 h 5447645"/>
              <a:gd name="connsiteX40" fmla="*/ 0 w 6331527"/>
              <a:gd name="connsiteY40" fmla="*/ 980576 h 5447645"/>
              <a:gd name="connsiteX41" fmla="*/ 0 w 6331527"/>
              <a:gd name="connsiteY41" fmla="*/ 0 h 544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6331527" h="5447645" extrusionOk="0">
                <a:moveTo>
                  <a:pt x="0" y="0"/>
                </a:moveTo>
                <a:cubicBezTo>
                  <a:pt x="222085" y="-6216"/>
                  <a:pt x="284135" y="44643"/>
                  <a:pt x="512278" y="0"/>
                </a:cubicBezTo>
                <a:cubicBezTo>
                  <a:pt x="740421" y="-44643"/>
                  <a:pt x="1015334" y="76390"/>
                  <a:pt x="1151187" y="0"/>
                </a:cubicBezTo>
                <a:cubicBezTo>
                  <a:pt x="1287040" y="-76390"/>
                  <a:pt x="1647026" y="72729"/>
                  <a:pt x="1853411" y="0"/>
                </a:cubicBezTo>
                <a:cubicBezTo>
                  <a:pt x="2059796" y="-72729"/>
                  <a:pt x="2253985" y="34055"/>
                  <a:pt x="2365689" y="0"/>
                </a:cubicBezTo>
                <a:cubicBezTo>
                  <a:pt x="2477393" y="-34055"/>
                  <a:pt x="2705445" y="727"/>
                  <a:pt x="3004597" y="0"/>
                </a:cubicBezTo>
                <a:cubicBezTo>
                  <a:pt x="3303749" y="-727"/>
                  <a:pt x="3332129" y="6429"/>
                  <a:pt x="3516875" y="0"/>
                </a:cubicBezTo>
                <a:cubicBezTo>
                  <a:pt x="3701621" y="-6429"/>
                  <a:pt x="3967115" y="18260"/>
                  <a:pt x="4219099" y="0"/>
                </a:cubicBezTo>
                <a:cubicBezTo>
                  <a:pt x="4471083" y="-18260"/>
                  <a:pt x="4729108" y="30792"/>
                  <a:pt x="4921323" y="0"/>
                </a:cubicBezTo>
                <a:cubicBezTo>
                  <a:pt x="5113538" y="-30792"/>
                  <a:pt x="5124495" y="28450"/>
                  <a:pt x="5306971" y="0"/>
                </a:cubicBezTo>
                <a:cubicBezTo>
                  <a:pt x="5489447" y="-28450"/>
                  <a:pt x="5859323" y="60353"/>
                  <a:pt x="6331527" y="0"/>
                </a:cubicBezTo>
                <a:cubicBezTo>
                  <a:pt x="6352835" y="191721"/>
                  <a:pt x="6300609" y="412284"/>
                  <a:pt x="6331527" y="544765"/>
                </a:cubicBezTo>
                <a:cubicBezTo>
                  <a:pt x="6362445" y="677246"/>
                  <a:pt x="6315313" y="888699"/>
                  <a:pt x="6331527" y="1035053"/>
                </a:cubicBezTo>
                <a:cubicBezTo>
                  <a:pt x="6347741" y="1181407"/>
                  <a:pt x="6288447" y="1276104"/>
                  <a:pt x="6331527" y="1470864"/>
                </a:cubicBezTo>
                <a:cubicBezTo>
                  <a:pt x="6374607" y="1665624"/>
                  <a:pt x="6325035" y="1731830"/>
                  <a:pt x="6331527" y="1852199"/>
                </a:cubicBezTo>
                <a:cubicBezTo>
                  <a:pt x="6338019" y="1972569"/>
                  <a:pt x="6320760" y="2073581"/>
                  <a:pt x="6331527" y="2288011"/>
                </a:cubicBezTo>
                <a:cubicBezTo>
                  <a:pt x="6342294" y="2502441"/>
                  <a:pt x="6311956" y="2663606"/>
                  <a:pt x="6331527" y="2832775"/>
                </a:cubicBezTo>
                <a:cubicBezTo>
                  <a:pt x="6351098" y="3001944"/>
                  <a:pt x="6293079" y="3221400"/>
                  <a:pt x="6331527" y="3486493"/>
                </a:cubicBezTo>
                <a:cubicBezTo>
                  <a:pt x="6369975" y="3751586"/>
                  <a:pt x="6278095" y="3834309"/>
                  <a:pt x="6331527" y="3976781"/>
                </a:cubicBezTo>
                <a:cubicBezTo>
                  <a:pt x="6384959" y="4119253"/>
                  <a:pt x="6288927" y="4222365"/>
                  <a:pt x="6331527" y="4467069"/>
                </a:cubicBezTo>
                <a:cubicBezTo>
                  <a:pt x="6374127" y="4711773"/>
                  <a:pt x="6261130" y="4996664"/>
                  <a:pt x="6331527" y="5447645"/>
                </a:cubicBezTo>
                <a:cubicBezTo>
                  <a:pt x="6100129" y="5475633"/>
                  <a:pt x="5924877" y="5412291"/>
                  <a:pt x="5819249" y="5447645"/>
                </a:cubicBezTo>
                <a:cubicBezTo>
                  <a:pt x="5713621" y="5482999"/>
                  <a:pt x="5491620" y="5436640"/>
                  <a:pt x="5306971" y="5447645"/>
                </a:cubicBezTo>
                <a:cubicBezTo>
                  <a:pt x="5122322" y="5458650"/>
                  <a:pt x="4883703" y="5384365"/>
                  <a:pt x="4668062" y="5447645"/>
                </a:cubicBezTo>
                <a:cubicBezTo>
                  <a:pt x="4452421" y="5510925"/>
                  <a:pt x="4217484" y="5425612"/>
                  <a:pt x="4092469" y="5447645"/>
                </a:cubicBezTo>
                <a:cubicBezTo>
                  <a:pt x="3967454" y="5469678"/>
                  <a:pt x="3636285" y="5395760"/>
                  <a:pt x="3390245" y="5447645"/>
                </a:cubicBezTo>
                <a:cubicBezTo>
                  <a:pt x="3144205" y="5499530"/>
                  <a:pt x="2936855" y="5403399"/>
                  <a:pt x="2814652" y="5447645"/>
                </a:cubicBezTo>
                <a:cubicBezTo>
                  <a:pt x="2692449" y="5491891"/>
                  <a:pt x="2436487" y="5410812"/>
                  <a:pt x="2239058" y="5447645"/>
                </a:cubicBezTo>
                <a:cubicBezTo>
                  <a:pt x="2041629" y="5484478"/>
                  <a:pt x="2015788" y="5444223"/>
                  <a:pt x="1853411" y="5447645"/>
                </a:cubicBezTo>
                <a:cubicBezTo>
                  <a:pt x="1691034" y="5451067"/>
                  <a:pt x="1588783" y="5416072"/>
                  <a:pt x="1404448" y="5447645"/>
                </a:cubicBezTo>
                <a:cubicBezTo>
                  <a:pt x="1220113" y="5479218"/>
                  <a:pt x="1031886" y="5372514"/>
                  <a:pt x="702224" y="5447645"/>
                </a:cubicBezTo>
                <a:cubicBezTo>
                  <a:pt x="372562" y="5522776"/>
                  <a:pt x="199076" y="5371629"/>
                  <a:pt x="0" y="5447645"/>
                </a:cubicBezTo>
                <a:cubicBezTo>
                  <a:pt x="-62862" y="5172178"/>
                  <a:pt x="31578" y="5065220"/>
                  <a:pt x="0" y="4793928"/>
                </a:cubicBezTo>
                <a:cubicBezTo>
                  <a:pt x="-31578" y="4522636"/>
                  <a:pt x="23940" y="4493582"/>
                  <a:pt x="0" y="4412592"/>
                </a:cubicBezTo>
                <a:cubicBezTo>
                  <a:pt x="-23940" y="4331602"/>
                  <a:pt x="40842" y="4114581"/>
                  <a:pt x="0" y="4031257"/>
                </a:cubicBezTo>
                <a:cubicBezTo>
                  <a:pt x="-40842" y="3947934"/>
                  <a:pt x="9054" y="3703650"/>
                  <a:pt x="0" y="3595446"/>
                </a:cubicBezTo>
                <a:cubicBezTo>
                  <a:pt x="-9054" y="3487242"/>
                  <a:pt x="31880" y="3242860"/>
                  <a:pt x="0" y="3050681"/>
                </a:cubicBezTo>
                <a:cubicBezTo>
                  <a:pt x="-31880" y="2858503"/>
                  <a:pt x="48383" y="2729761"/>
                  <a:pt x="0" y="2505917"/>
                </a:cubicBezTo>
                <a:cubicBezTo>
                  <a:pt x="-48383" y="2282073"/>
                  <a:pt x="5377" y="2234639"/>
                  <a:pt x="0" y="2070105"/>
                </a:cubicBezTo>
                <a:cubicBezTo>
                  <a:pt x="-5377" y="1905571"/>
                  <a:pt x="65518" y="1650794"/>
                  <a:pt x="0" y="1416388"/>
                </a:cubicBezTo>
                <a:cubicBezTo>
                  <a:pt x="-65518" y="1181982"/>
                  <a:pt x="3301" y="1072762"/>
                  <a:pt x="0" y="980576"/>
                </a:cubicBezTo>
                <a:cubicBezTo>
                  <a:pt x="-3301" y="888390"/>
                  <a:pt x="114064" y="427895"/>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3907997878">
                  <a:prstGeom prst="rect">
                    <a:avLst/>
                  </a:prstGeom>
                  <ask:type>
                    <ask:lineSketchScribble/>
                  </ask:type>
                </ask:lineSketchStyleProps>
              </a:ext>
            </a:extLst>
          </a:ln>
        </p:spPr>
        <p:txBody>
          <a:bodyPr wrap="square" rtlCol="0">
            <a:spAutoFit/>
          </a:bodyPr>
          <a:lstStyle/>
          <a:p>
            <a:pPr marL="285750" indent="-285750">
              <a:buFont typeface="Arial" panose="020B0604020202020204" pitchFamily="34" charset="0"/>
              <a:buChar char="•"/>
            </a:pPr>
            <a:r>
              <a:rPr lang="en-US" sz="2800" dirty="0">
                <a:solidFill>
                  <a:schemeClr val="bg1">
                    <a:lumMod val="50000"/>
                    <a:lumOff val="50000"/>
                  </a:schemeClr>
                </a:solidFill>
                <a:latin typeface="Bradley Hand" pitchFamily="2" charset="77"/>
              </a:rPr>
              <a:t>The Treachery of the blue book was introduced in 1847.</a:t>
            </a:r>
          </a:p>
          <a:p>
            <a:pPr marL="285750" indent="-285750">
              <a:buFont typeface="Arial" panose="020B0604020202020204" pitchFamily="34" charset="0"/>
              <a:buChar char="•"/>
            </a:pPr>
            <a:r>
              <a:rPr lang="en-US" sz="2800" dirty="0">
                <a:solidFill>
                  <a:schemeClr val="bg1">
                    <a:lumMod val="50000"/>
                    <a:lumOff val="50000"/>
                  </a:schemeClr>
                </a:solidFill>
                <a:latin typeface="Bradley Hand" pitchFamily="2" charset="77"/>
              </a:rPr>
              <a:t>Made up of reports from the Welsh Government </a:t>
            </a:r>
            <a:r>
              <a:rPr lang="en-US" sz="1200" dirty="0">
                <a:solidFill>
                  <a:schemeClr val="bg1">
                    <a:lumMod val="50000"/>
                    <a:lumOff val="50000"/>
                  </a:schemeClr>
                </a:solidFill>
                <a:latin typeface="Bradley Hand" pitchFamily="2" charset="77"/>
              </a:rPr>
              <a:t>(Carradice,2020).</a:t>
            </a:r>
          </a:p>
          <a:p>
            <a:pPr marL="285750" indent="-285750">
              <a:buFont typeface="Arial" panose="020B0604020202020204" pitchFamily="34" charset="0"/>
              <a:buChar char="•"/>
            </a:pPr>
            <a:r>
              <a:rPr lang="en-US" sz="2800" dirty="0">
                <a:solidFill>
                  <a:schemeClr val="bg1">
                    <a:lumMod val="50000"/>
                    <a:lumOff val="50000"/>
                  </a:schemeClr>
                </a:solidFill>
                <a:latin typeface="Bradley Hand" pitchFamily="2" charset="77"/>
              </a:rPr>
              <a:t>Published by Robert Jones Derfel.</a:t>
            </a:r>
          </a:p>
          <a:p>
            <a:pPr marL="285750" indent="-285750">
              <a:buFont typeface="Arial" panose="020B0604020202020204" pitchFamily="34" charset="0"/>
              <a:buChar char="•"/>
            </a:pPr>
            <a:r>
              <a:rPr lang="en-US" sz="2800" dirty="0">
                <a:solidFill>
                  <a:schemeClr val="bg1">
                    <a:lumMod val="50000"/>
                    <a:lumOff val="50000"/>
                  </a:schemeClr>
                </a:solidFill>
                <a:latin typeface="Bradley Hand" pitchFamily="2" charset="77"/>
              </a:rPr>
              <a:t>Introduced to improve education system in Wales </a:t>
            </a:r>
            <a:r>
              <a:rPr lang="en-US" sz="1200" dirty="0">
                <a:solidFill>
                  <a:schemeClr val="bg1">
                    <a:lumMod val="50000"/>
                    <a:lumOff val="50000"/>
                  </a:schemeClr>
                </a:solidFill>
                <a:latin typeface="Bradley Hand" pitchFamily="2" charset="77"/>
              </a:rPr>
              <a:t>(Evans, 2015).</a:t>
            </a:r>
          </a:p>
          <a:p>
            <a:pPr marL="285750" indent="-285750">
              <a:buFont typeface="Arial" panose="020B0604020202020204" pitchFamily="34" charset="0"/>
              <a:buChar char="•"/>
            </a:pPr>
            <a:r>
              <a:rPr lang="en-US" sz="2800" dirty="0">
                <a:solidFill>
                  <a:schemeClr val="bg1">
                    <a:lumMod val="50000"/>
                    <a:lumOff val="50000"/>
                  </a:schemeClr>
                </a:solidFill>
                <a:latin typeface="Bradley Hand" pitchFamily="2" charset="77"/>
              </a:rPr>
              <a:t>Welsh speakers were ignorant, lazy and immoral </a:t>
            </a:r>
            <a:r>
              <a:rPr lang="en-US" sz="1200" dirty="0">
                <a:solidFill>
                  <a:schemeClr val="bg1">
                    <a:lumMod val="50000"/>
                    <a:lumOff val="50000"/>
                  </a:schemeClr>
                </a:solidFill>
                <a:latin typeface="Bradley Hand" pitchFamily="2" charset="77"/>
              </a:rPr>
              <a:t>(History, 2020)</a:t>
            </a:r>
          </a:p>
          <a:p>
            <a:pPr marL="285750" indent="-285750">
              <a:buFont typeface="Arial" panose="020B0604020202020204" pitchFamily="34" charset="0"/>
              <a:buChar char="•"/>
            </a:pPr>
            <a:r>
              <a:rPr lang="en-US" sz="2800" dirty="0">
                <a:solidFill>
                  <a:schemeClr val="bg1">
                    <a:lumMod val="50000"/>
                    <a:lumOff val="50000"/>
                  </a:schemeClr>
                </a:solidFill>
                <a:latin typeface="Bradley Hand" pitchFamily="2" charset="77"/>
              </a:rPr>
              <a:t>After the report was established, Welsh teachers were replaced with English  teachers </a:t>
            </a:r>
            <a:r>
              <a:rPr lang="en-US" sz="1200" dirty="0">
                <a:solidFill>
                  <a:schemeClr val="bg1">
                    <a:lumMod val="50000"/>
                    <a:lumOff val="50000"/>
                  </a:schemeClr>
                </a:solidFill>
                <a:latin typeface="Bradley Hand" pitchFamily="2" charset="77"/>
              </a:rPr>
              <a:t>(Breverton, 2012) </a:t>
            </a:r>
          </a:p>
        </p:txBody>
      </p:sp>
      <p:sp>
        <p:nvSpPr>
          <p:cNvPr id="15" name="TextBox 14">
            <a:extLst>
              <a:ext uri="{FF2B5EF4-FFF2-40B4-BE49-F238E27FC236}">
                <a16:creationId xmlns:a16="http://schemas.microsoft.com/office/drawing/2014/main" id="{754C4B12-1E65-9349-8DCA-8DAA1E21C150}"/>
              </a:ext>
            </a:extLst>
          </p:cNvPr>
          <p:cNvSpPr txBox="1"/>
          <p:nvPr/>
        </p:nvSpPr>
        <p:spPr>
          <a:xfrm>
            <a:off x="2689485" y="6486127"/>
            <a:ext cx="2819427"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(The National Library of Wales, 2018)</a:t>
            </a:r>
            <a:endParaRPr lang="en-US" sz="1200" dirty="0">
              <a:solidFill>
                <a:schemeClr val="bg1">
                  <a:lumMod val="50000"/>
                  <a:lumOff val="50000"/>
                </a:schemeClr>
              </a:solidFill>
            </a:endParaRPr>
          </a:p>
        </p:txBody>
      </p:sp>
    </p:spTree>
    <p:extLst>
      <p:ext uri="{BB962C8B-B14F-4D97-AF65-F5344CB8AC3E}">
        <p14:creationId xmlns:p14="http://schemas.microsoft.com/office/powerpoint/2010/main" val="1085763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5098C108-A2B3-1B49-A87E-0B7F2292568A}"/>
              </a:ext>
            </a:extLst>
          </p:cNvPr>
          <p:cNvSpPr txBox="1"/>
          <p:nvPr/>
        </p:nvSpPr>
        <p:spPr>
          <a:xfrm>
            <a:off x="2660581" y="179476"/>
            <a:ext cx="8035636" cy="830997"/>
          </a:xfrm>
          <a:custGeom>
            <a:avLst/>
            <a:gdLst>
              <a:gd name="connsiteX0" fmla="*/ 0 w 8035636"/>
              <a:gd name="connsiteY0" fmla="*/ 0 h 830997"/>
              <a:gd name="connsiteX1" fmla="*/ 413261 w 8035636"/>
              <a:gd name="connsiteY1" fmla="*/ 0 h 830997"/>
              <a:gd name="connsiteX2" fmla="*/ 987235 w 8035636"/>
              <a:gd name="connsiteY2" fmla="*/ 0 h 830997"/>
              <a:gd name="connsiteX3" fmla="*/ 1641566 w 8035636"/>
              <a:gd name="connsiteY3" fmla="*/ 0 h 830997"/>
              <a:gd name="connsiteX4" fmla="*/ 2295896 w 8035636"/>
              <a:gd name="connsiteY4" fmla="*/ 0 h 830997"/>
              <a:gd name="connsiteX5" fmla="*/ 2869870 w 8035636"/>
              <a:gd name="connsiteY5" fmla="*/ 0 h 830997"/>
              <a:gd name="connsiteX6" fmla="*/ 3443844 w 8035636"/>
              <a:gd name="connsiteY6" fmla="*/ 0 h 830997"/>
              <a:gd name="connsiteX7" fmla="*/ 3776749 w 8035636"/>
              <a:gd name="connsiteY7" fmla="*/ 0 h 830997"/>
              <a:gd name="connsiteX8" fmla="*/ 4190010 w 8035636"/>
              <a:gd name="connsiteY8" fmla="*/ 0 h 830997"/>
              <a:gd name="connsiteX9" fmla="*/ 4763984 w 8035636"/>
              <a:gd name="connsiteY9" fmla="*/ 0 h 830997"/>
              <a:gd name="connsiteX10" fmla="*/ 5498671 w 8035636"/>
              <a:gd name="connsiteY10" fmla="*/ 0 h 830997"/>
              <a:gd name="connsiteX11" fmla="*/ 6153001 w 8035636"/>
              <a:gd name="connsiteY11" fmla="*/ 0 h 830997"/>
              <a:gd name="connsiteX12" fmla="*/ 6726975 w 8035636"/>
              <a:gd name="connsiteY12" fmla="*/ 0 h 830997"/>
              <a:gd name="connsiteX13" fmla="*/ 7059880 w 8035636"/>
              <a:gd name="connsiteY13" fmla="*/ 0 h 830997"/>
              <a:gd name="connsiteX14" fmla="*/ 8035636 w 8035636"/>
              <a:gd name="connsiteY14" fmla="*/ 0 h 830997"/>
              <a:gd name="connsiteX15" fmla="*/ 8035636 w 8035636"/>
              <a:gd name="connsiteY15" fmla="*/ 390569 h 830997"/>
              <a:gd name="connsiteX16" fmla="*/ 8035636 w 8035636"/>
              <a:gd name="connsiteY16" fmla="*/ 830997 h 830997"/>
              <a:gd name="connsiteX17" fmla="*/ 7622375 w 8035636"/>
              <a:gd name="connsiteY17" fmla="*/ 830997 h 830997"/>
              <a:gd name="connsiteX18" fmla="*/ 7048401 w 8035636"/>
              <a:gd name="connsiteY18" fmla="*/ 830997 h 830997"/>
              <a:gd name="connsiteX19" fmla="*/ 6313714 w 8035636"/>
              <a:gd name="connsiteY19" fmla="*/ 830997 h 830997"/>
              <a:gd name="connsiteX20" fmla="*/ 5739740 w 8035636"/>
              <a:gd name="connsiteY20" fmla="*/ 830997 h 830997"/>
              <a:gd name="connsiteX21" fmla="*/ 5085410 w 8035636"/>
              <a:gd name="connsiteY21" fmla="*/ 830997 h 830997"/>
              <a:gd name="connsiteX22" fmla="*/ 4350723 w 8035636"/>
              <a:gd name="connsiteY22" fmla="*/ 830997 h 830997"/>
              <a:gd name="connsiteX23" fmla="*/ 4017818 w 8035636"/>
              <a:gd name="connsiteY23" fmla="*/ 830997 h 830997"/>
              <a:gd name="connsiteX24" fmla="*/ 3604557 w 8035636"/>
              <a:gd name="connsiteY24" fmla="*/ 830997 h 830997"/>
              <a:gd name="connsiteX25" fmla="*/ 2869870 w 8035636"/>
              <a:gd name="connsiteY25" fmla="*/ 830997 h 830997"/>
              <a:gd name="connsiteX26" fmla="*/ 2135183 w 8035636"/>
              <a:gd name="connsiteY26" fmla="*/ 830997 h 830997"/>
              <a:gd name="connsiteX27" fmla="*/ 1802278 w 8035636"/>
              <a:gd name="connsiteY27" fmla="*/ 830997 h 830997"/>
              <a:gd name="connsiteX28" fmla="*/ 1389017 w 8035636"/>
              <a:gd name="connsiteY28" fmla="*/ 830997 h 830997"/>
              <a:gd name="connsiteX29" fmla="*/ 895399 w 8035636"/>
              <a:gd name="connsiteY29" fmla="*/ 830997 h 830997"/>
              <a:gd name="connsiteX30" fmla="*/ 562495 w 8035636"/>
              <a:gd name="connsiteY30" fmla="*/ 830997 h 830997"/>
              <a:gd name="connsiteX31" fmla="*/ 0 w 8035636"/>
              <a:gd name="connsiteY31" fmla="*/ 830997 h 830997"/>
              <a:gd name="connsiteX32" fmla="*/ 0 w 8035636"/>
              <a:gd name="connsiteY32" fmla="*/ 423808 h 830997"/>
              <a:gd name="connsiteX33" fmla="*/ 0 w 8035636"/>
              <a:gd name="connsiteY33"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035636" h="830997" extrusionOk="0">
                <a:moveTo>
                  <a:pt x="0" y="0"/>
                </a:moveTo>
                <a:cubicBezTo>
                  <a:pt x="184627" y="-44216"/>
                  <a:pt x="268170" y="7342"/>
                  <a:pt x="413261" y="0"/>
                </a:cubicBezTo>
                <a:cubicBezTo>
                  <a:pt x="558352" y="-7342"/>
                  <a:pt x="803573" y="9392"/>
                  <a:pt x="987235" y="0"/>
                </a:cubicBezTo>
                <a:cubicBezTo>
                  <a:pt x="1170897" y="-9392"/>
                  <a:pt x="1391753" y="55983"/>
                  <a:pt x="1641566" y="0"/>
                </a:cubicBezTo>
                <a:cubicBezTo>
                  <a:pt x="1891379" y="-55983"/>
                  <a:pt x="2124884" y="25746"/>
                  <a:pt x="2295896" y="0"/>
                </a:cubicBezTo>
                <a:cubicBezTo>
                  <a:pt x="2466908" y="-25746"/>
                  <a:pt x="2723208" y="16836"/>
                  <a:pt x="2869870" y="0"/>
                </a:cubicBezTo>
                <a:cubicBezTo>
                  <a:pt x="3016532" y="-16836"/>
                  <a:pt x="3187165" y="14420"/>
                  <a:pt x="3443844" y="0"/>
                </a:cubicBezTo>
                <a:cubicBezTo>
                  <a:pt x="3700523" y="-14420"/>
                  <a:pt x="3671382" y="12085"/>
                  <a:pt x="3776749" y="0"/>
                </a:cubicBezTo>
                <a:cubicBezTo>
                  <a:pt x="3882117" y="-12085"/>
                  <a:pt x="4091279" y="271"/>
                  <a:pt x="4190010" y="0"/>
                </a:cubicBezTo>
                <a:cubicBezTo>
                  <a:pt x="4288741" y="-271"/>
                  <a:pt x="4507052" y="39648"/>
                  <a:pt x="4763984" y="0"/>
                </a:cubicBezTo>
                <a:cubicBezTo>
                  <a:pt x="5020916" y="-39648"/>
                  <a:pt x="5326259" y="55637"/>
                  <a:pt x="5498671" y="0"/>
                </a:cubicBezTo>
                <a:cubicBezTo>
                  <a:pt x="5671083" y="-55637"/>
                  <a:pt x="5963377" y="46023"/>
                  <a:pt x="6153001" y="0"/>
                </a:cubicBezTo>
                <a:cubicBezTo>
                  <a:pt x="6342625" y="-46023"/>
                  <a:pt x="6602087" y="45818"/>
                  <a:pt x="6726975" y="0"/>
                </a:cubicBezTo>
                <a:cubicBezTo>
                  <a:pt x="6851863" y="-45818"/>
                  <a:pt x="6973581" y="33506"/>
                  <a:pt x="7059880" y="0"/>
                </a:cubicBezTo>
                <a:cubicBezTo>
                  <a:pt x="7146179" y="-33506"/>
                  <a:pt x="7779490" y="18763"/>
                  <a:pt x="8035636" y="0"/>
                </a:cubicBezTo>
                <a:cubicBezTo>
                  <a:pt x="8038395" y="98177"/>
                  <a:pt x="8004178" y="263829"/>
                  <a:pt x="8035636" y="390569"/>
                </a:cubicBezTo>
                <a:cubicBezTo>
                  <a:pt x="8067094" y="517309"/>
                  <a:pt x="8022604" y="644159"/>
                  <a:pt x="8035636" y="830997"/>
                </a:cubicBezTo>
                <a:cubicBezTo>
                  <a:pt x="7861693" y="834704"/>
                  <a:pt x="7806583" y="805886"/>
                  <a:pt x="7622375" y="830997"/>
                </a:cubicBezTo>
                <a:cubicBezTo>
                  <a:pt x="7438167" y="856108"/>
                  <a:pt x="7220624" y="817835"/>
                  <a:pt x="7048401" y="830997"/>
                </a:cubicBezTo>
                <a:cubicBezTo>
                  <a:pt x="6876178" y="844159"/>
                  <a:pt x="6667024" y="795327"/>
                  <a:pt x="6313714" y="830997"/>
                </a:cubicBezTo>
                <a:cubicBezTo>
                  <a:pt x="5960404" y="866667"/>
                  <a:pt x="6017035" y="785043"/>
                  <a:pt x="5739740" y="830997"/>
                </a:cubicBezTo>
                <a:cubicBezTo>
                  <a:pt x="5462445" y="876951"/>
                  <a:pt x="5342031" y="775865"/>
                  <a:pt x="5085410" y="830997"/>
                </a:cubicBezTo>
                <a:cubicBezTo>
                  <a:pt x="4828789" y="886129"/>
                  <a:pt x="4630861" y="814423"/>
                  <a:pt x="4350723" y="830997"/>
                </a:cubicBezTo>
                <a:cubicBezTo>
                  <a:pt x="4070585" y="847571"/>
                  <a:pt x="4143028" y="803409"/>
                  <a:pt x="4017818" y="830997"/>
                </a:cubicBezTo>
                <a:cubicBezTo>
                  <a:pt x="3892609" y="858585"/>
                  <a:pt x="3687755" y="787651"/>
                  <a:pt x="3604557" y="830997"/>
                </a:cubicBezTo>
                <a:cubicBezTo>
                  <a:pt x="3521359" y="874343"/>
                  <a:pt x="3112315" y="774503"/>
                  <a:pt x="2869870" y="830997"/>
                </a:cubicBezTo>
                <a:cubicBezTo>
                  <a:pt x="2627425" y="887491"/>
                  <a:pt x="2367529" y="808023"/>
                  <a:pt x="2135183" y="830997"/>
                </a:cubicBezTo>
                <a:cubicBezTo>
                  <a:pt x="1902837" y="853971"/>
                  <a:pt x="1943577" y="793617"/>
                  <a:pt x="1802278" y="830997"/>
                </a:cubicBezTo>
                <a:cubicBezTo>
                  <a:pt x="1660980" y="868377"/>
                  <a:pt x="1491900" y="830368"/>
                  <a:pt x="1389017" y="830997"/>
                </a:cubicBezTo>
                <a:cubicBezTo>
                  <a:pt x="1286134" y="831626"/>
                  <a:pt x="1040449" y="819336"/>
                  <a:pt x="895399" y="830997"/>
                </a:cubicBezTo>
                <a:cubicBezTo>
                  <a:pt x="750349" y="842658"/>
                  <a:pt x="646993" y="801455"/>
                  <a:pt x="562495" y="830997"/>
                </a:cubicBezTo>
                <a:cubicBezTo>
                  <a:pt x="477997" y="860539"/>
                  <a:pt x="130786" y="823771"/>
                  <a:pt x="0" y="830997"/>
                </a:cubicBezTo>
                <a:cubicBezTo>
                  <a:pt x="-8472" y="696482"/>
                  <a:pt x="45361" y="619876"/>
                  <a:pt x="0" y="423808"/>
                </a:cubicBezTo>
                <a:cubicBezTo>
                  <a:pt x="-45361" y="227740"/>
                  <a:pt x="8221" y="207996"/>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2927671064">
                  <a:prstGeom prst="rect">
                    <a:avLst/>
                  </a:prstGeom>
                  <ask:type>
                    <ask:lineSketchScribble/>
                  </ask:type>
                </ask:lineSketchStyleProps>
              </a:ext>
            </a:extLst>
          </a:ln>
        </p:spPr>
        <p:txBody>
          <a:bodyPr wrap="square" rtlCol="0">
            <a:spAutoFit/>
          </a:bodyPr>
          <a:lstStyle/>
          <a:p>
            <a:r>
              <a:rPr lang="en-US" sz="4800" u="sng" dirty="0">
                <a:solidFill>
                  <a:schemeClr val="bg1">
                    <a:lumMod val="50000"/>
                    <a:lumOff val="50000"/>
                  </a:schemeClr>
                </a:solidFill>
                <a:latin typeface="Bradley Hand" pitchFamily="2" charset="77"/>
              </a:rPr>
              <a:t>Findings from the Blue Book</a:t>
            </a:r>
          </a:p>
        </p:txBody>
      </p:sp>
      <p:sp>
        <p:nvSpPr>
          <p:cNvPr id="13" name="TextBox 12">
            <a:extLst>
              <a:ext uri="{FF2B5EF4-FFF2-40B4-BE49-F238E27FC236}">
                <a16:creationId xmlns:a16="http://schemas.microsoft.com/office/drawing/2014/main" id="{539381C3-4AE6-494B-9271-9AA8BC13C5E1}"/>
              </a:ext>
            </a:extLst>
          </p:cNvPr>
          <p:cNvSpPr txBox="1"/>
          <p:nvPr/>
        </p:nvSpPr>
        <p:spPr>
          <a:xfrm>
            <a:off x="1177673" y="1350986"/>
            <a:ext cx="7193853" cy="5262979"/>
          </a:xfrm>
          <a:custGeom>
            <a:avLst/>
            <a:gdLst>
              <a:gd name="connsiteX0" fmla="*/ 0 w 7193853"/>
              <a:gd name="connsiteY0" fmla="*/ 0 h 5262979"/>
              <a:gd name="connsiteX1" fmla="*/ 671426 w 7193853"/>
              <a:gd name="connsiteY1" fmla="*/ 0 h 5262979"/>
              <a:gd name="connsiteX2" fmla="*/ 1055098 w 7193853"/>
              <a:gd name="connsiteY2" fmla="*/ 0 h 5262979"/>
              <a:gd name="connsiteX3" fmla="*/ 1438771 w 7193853"/>
              <a:gd name="connsiteY3" fmla="*/ 0 h 5262979"/>
              <a:gd name="connsiteX4" fmla="*/ 1894381 w 7193853"/>
              <a:gd name="connsiteY4" fmla="*/ 0 h 5262979"/>
              <a:gd name="connsiteX5" fmla="*/ 2565808 w 7193853"/>
              <a:gd name="connsiteY5" fmla="*/ 0 h 5262979"/>
              <a:gd name="connsiteX6" fmla="*/ 3093357 w 7193853"/>
              <a:gd name="connsiteY6" fmla="*/ 0 h 5262979"/>
              <a:gd name="connsiteX7" fmla="*/ 3477029 w 7193853"/>
              <a:gd name="connsiteY7" fmla="*/ 0 h 5262979"/>
              <a:gd name="connsiteX8" fmla="*/ 4148455 w 7193853"/>
              <a:gd name="connsiteY8" fmla="*/ 0 h 5262979"/>
              <a:gd name="connsiteX9" fmla="*/ 4747943 w 7193853"/>
              <a:gd name="connsiteY9" fmla="*/ 0 h 5262979"/>
              <a:gd name="connsiteX10" fmla="*/ 5347431 w 7193853"/>
              <a:gd name="connsiteY10" fmla="*/ 0 h 5262979"/>
              <a:gd name="connsiteX11" fmla="*/ 5946918 w 7193853"/>
              <a:gd name="connsiteY11" fmla="*/ 0 h 5262979"/>
              <a:gd name="connsiteX12" fmla="*/ 6546406 w 7193853"/>
              <a:gd name="connsiteY12" fmla="*/ 0 h 5262979"/>
              <a:gd name="connsiteX13" fmla="*/ 7193853 w 7193853"/>
              <a:gd name="connsiteY13" fmla="*/ 0 h 5262979"/>
              <a:gd name="connsiteX14" fmla="*/ 7193853 w 7193853"/>
              <a:gd name="connsiteY14" fmla="*/ 426886 h 5262979"/>
              <a:gd name="connsiteX15" fmla="*/ 7193853 w 7193853"/>
              <a:gd name="connsiteY15" fmla="*/ 1116921 h 5262979"/>
              <a:gd name="connsiteX16" fmla="*/ 7193853 w 7193853"/>
              <a:gd name="connsiteY16" fmla="*/ 1754326 h 5262979"/>
              <a:gd name="connsiteX17" fmla="*/ 7193853 w 7193853"/>
              <a:gd name="connsiteY17" fmla="*/ 2444361 h 5262979"/>
              <a:gd name="connsiteX18" fmla="*/ 7193853 w 7193853"/>
              <a:gd name="connsiteY18" fmla="*/ 3029137 h 5262979"/>
              <a:gd name="connsiteX19" fmla="*/ 7193853 w 7193853"/>
              <a:gd name="connsiteY19" fmla="*/ 3456023 h 5262979"/>
              <a:gd name="connsiteX20" fmla="*/ 7193853 w 7193853"/>
              <a:gd name="connsiteY20" fmla="*/ 4093428 h 5262979"/>
              <a:gd name="connsiteX21" fmla="*/ 7193853 w 7193853"/>
              <a:gd name="connsiteY21" fmla="*/ 4678204 h 5262979"/>
              <a:gd name="connsiteX22" fmla="*/ 7193853 w 7193853"/>
              <a:gd name="connsiteY22" fmla="*/ 5262979 h 5262979"/>
              <a:gd name="connsiteX23" fmla="*/ 6810181 w 7193853"/>
              <a:gd name="connsiteY23" fmla="*/ 5262979 h 5262979"/>
              <a:gd name="connsiteX24" fmla="*/ 6138755 w 7193853"/>
              <a:gd name="connsiteY24" fmla="*/ 5262979 h 5262979"/>
              <a:gd name="connsiteX25" fmla="*/ 5539267 w 7193853"/>
              <a:gd name="connsiteY25" fmla="*/ 5262979 h 5262979"/>
              <a:gd name="connsiteX26" fmla="*/ 5155595 w 7193853"/>
              <a:gd name="connsiteY26" fmla="*/ 5262979 h 5262979"/>
              <a:gd name="connsiteX27" fmla="*/ 4484168 w 7193853"/>
              <a:gd name="connsiteY27" fmla="*/ 5262979 h 5262979"/>
              <a:gd name="connsiteX28" fmla="*/ 3812742 w 7193853"/>
              <a:gd name="connsiteY28" fmla="*/ 5262979 h 5262979"/>
              <a:gd name="connsiteX29" fmla="*/ 3141316 w 7193853"/>
              <a:gd name="connsiteY29" fmla="*/ 5262979 h 5262979"/>
              <a:gd name="connsiteX30" fmla="*/ 2397951 w 7193853"/>
              <a:gd name="connsiteY30" fmla="*/ 5262979 h 5262979"/>
              <a:gd name="connsiteX31" fmla="*/ 1870402 w 7193853"/>
              <a:gd name="connsiteY31" fmla="*/ 5262979 h 5262979"/>
              <a:gd name="connsiteX32" fmla="*/ 1414791 w 7193853"/>
              <a:gd name="connsiteY32" fmla="*/ 5262979 h 5262979"/>
              <a:gd name="connsiteX33" fmla="*/ 743365 w 7193853"/>
              <a:gd name="connsiteY33" fmla="*/ 5262979 h 5262979"/>
              <a:gd name="connsiteX34" fmla="*/ 0 w 7193853"/>
              <a:gd name="connsiteY34" fmla="*/ 5262979 h 5262979"/>
              <a:gd name="connsiteX35" fmla="*/ 0 w 7193853"/>
              <a:gd name="connsiteY35" fmla="*/ 4678204 h 5262979"/>
              <a:gd name="connsiteX36" fmla="*/ 0 w 7193853"/>
              <a:gd name="connsiteY36" fmla="*/ 4040798 h 5262979"/>
              <a:gd name="connsiteX37" fmla="*/ 0 w 7193853"/>
              <a:gd name="connsiteY37" fmla="*/ 3508653 h 5262979"/>
              <a:gd name="connsiteX38" fmla="*/ 0 w 7193853"/>
              <a:gd name="connsiteY38" fmla="*/ 2976507 h 5262979"/>
              <a:gd name="connsiteX39" fmla="*/ 0 w 7193853"/>
              <a:gd name="connsiteY39" fmla="*/ 2549621 h 5262979"/>
              <a:gd name="connsiteX40" fmla="*/ 0 w 7193853"/>
              <a:gd name="connsiteY40" fmla="*/ 1964845 h 5262979"/>
              <a:gd name="connsiteX41" fmla="*/ 0 w 7193853"/>
              <a:gd name="connsiteY41" fmla="*/ 1537959 h 5262979"/>
              <a:gd name="connsiteX42" fmla="*/ 0 w 7193853"/>
              <a:gd name="connsiteY42" fmla="*/ 1058444 h 5262979"/>
              <a:gd name="connsiteX43" fmla="*/ 0 w 7193853"/>
              <a:gd name="connsiteY43" fmla="*/ 0 h 5262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7193853" h="5262979" extrusionOk="0">
                <a:moveTo>
                  <a:pt x="0" y="0"/>
                </a:moveTo>
                <a:cubicBezTo>
                  <a:pt x="174276" y="-76574"/>
                  <a:pt x="363482" y="48850"/>
                  <a:pt x="671426" y="0"/>
                </a:cubicBezTo>
                <a:cubicBezTo>
                  <a:pt x="979370" y="-48850"/>
                  <a:pt x="972825" y="1341"/>
                  <a:pt x="1055098" y="0"/>
                </a:cubicBezTo>
                <a:cubicBezTo>
                  <a:pt x="1137371" y="-1341"/>
                  <a:pt x="1279223" y="11641"/>
                  <a:pt x="1438771" y="0"/>
                </a:cubicBezTo>
                <a:cubicBezTo>
                  <a:pt x="1598319" y="-11641"/>
                  <a:pt x="1714787" y="40813"/>
                  <a:pt x="1894381" y="0"/>
                </a:cubicBezTo>
                <a:cubicBezTo>
                  <a:pt x="2073975" y="-40813"/>
                  <a:pt x="2256047" y="9373"/>
                  <a:pt x="2565808" y="0"/>
                </a:cubicBezTo>
                <a:cubicBezTo>
                  <a:pt x="2875569" y="-9373"/>
                  <a:pt x="2929961" y="37280"/>
                  <a:pt x="3093357" y="0"/>
                </a:cubicBezTo>
                <a:cubicBezTo>
                  <a:pt x="3256753" y="-37280"/>
                  <a:pt x="3350901" y="21367"/>
                  <a:pt x="3477029" y="0"/>
                </a:cubicBezTo>
                <a:cubicBezTo>
                  <a:pt x="3603157" y="-21367"/>
                  <a:pt x="3842811" y="40522"/>
                  <a:pt x="4148455" y="0"/>
                </a:cubicBezTo>
                <a:cubicBezTo>
                  <a:pt x="4454099" y="-40522"/>
                  <a:pt x="4498382" y="22924"/>
                  <a:pt x="4747943" y="0"/>
                </a:cubicBezTo>
                <a:cubicBezTo>
                  <a:pt x="4997504" y="-22924"/>
                  <a:pt x="5099169" y="43895"/>
                  <a:pt x="5347431" y="0"/>
                </a:cubicBezTo>
                <a:cubicBezTo>
                  <a:pt x="5595693" y="-43895"/>
                  <a:pt x="5771650" y="64790"/>
                  <a:pt x="5946918" y="0"/>
                </a:cubicBezTo>
                <a:cubicBezTo>
                  <a:pt x="6122186" y="-64790"/>
                  <a:pt x="6318583" y="19598"/>
                  <a:pt x="6546406" y="0"/>
                </a:cubicBezTo>
                <a:cubicBezTo>
                  <a:pt x="6774229" y="-19598"/>
                  <a:pt x="6962425" y="33850"/>
                  <a:pt x="7193853" y="0"/>
                </a:cubicBezTo>
                <a:cubicBezTo>
                  <a:pt x="7214769" y="134537"/>
                  <a:pt x="7171898" y="228694"/>
                  <a:pt x="7193853" y="426886"/>
                </a:cubicBezTo>
                <a:cubicBezTo>
                  <a:pt x="7215808" y="625078"/>
                  <a:pt x="7184854" y="777638"/>
                  <a:pt x="7193853" y="1116921"/>
                </a:cubicBezTo>
                <a:cubicBezTo>
                  <a:pt x="7202852" y="1456204"/>
                  <a:pt x="7143176" y="1614951"/>
                  <a:pt x="7193853" y="1754326"/>
                </a:cubicBezTo>
                <a:cubicBezTo>
                  <a:pt x="7244530" y="1893702"/>
                  <a:pt x="7121346" y="2149161"/>
                  <a:pt x="7193853" y="2444361"/>
                </a:cubicBezTo>
                <a:cubicBezTo>
                  <a:pt x="7266360" y="2739562"/>
                  <a:pt x="7164647" y="2843909"/>
                  <a:pt x="7193853" y="3029137"/>
                </a:cubicBezTo>
                <a:cubicBezTo>
                  <a:pt x="7223059" y="3214365"/>
                  <a:pt x="7183365" y="3300840"/>
                  <a:pt x="7193853" y="3456023"/>
                </a:cubicBezTo>
                <a:cubicBezTo>
                  <a:pt x="7204341" y="3611206"/>
                  <a:pt x="7152703" y="3953316"/>
                  <a:pt x="7193853" y="4093428"/>
                </a:cubicBezTo>
                <a:cubicBezTo>
                  <a:pt x="7235003" y="4233541"/>
                  <a:pt x="7175658" y="4466687"/>
                  <a:pt x="7193853" y="4678204"/>
                </a:cubicBezTo>
                <a:cubicBezTo>
                  <a:pt x="7212048" y="4889721"/>
                  <a:pt x="7158068" y="5084373"/>
                  <a:pt x="7193853" y="5262979"/>
                </a:cubicBezTo>
                <a:cubicBezTo>
                  <a:pt x="7054552" y="5268085"/>
                  <a:pt x="6947010" y="5230457"/>
                  <a:pt x="6810181" y="5262979"/>
                </a:cubicBezTo>
                <a:cubicBezTo>
                  <a:pt x="6673352" y="5295501"/>
                  <a:pt x="6429527" y="5253506"/>
                  <a:pt x="6138755" y="5262979"/>
                </a:cubicBezTo>
                <a:cubicBezTo>
                  <a:pt x="5847983" y="5272452"/>
                  <a:pt x="5806222" y="5233389"/>
                  <a:pt x="5539267" y="5262979"/>
                </a:cubicBezTo>
                <a:cubicBezTo>
                  <a:pt x="5272312" y="5292569"/>
                  <a:pt x="5314415" y="5221695"/>
                  <a:pt x="5155595" y="5262979"/>
                </a:cubicBezTo>
                <a:cubicBezTo>
                  <a:pt x="4996775" y="5304263"/>
                  <a:pt x="4800353" y="5251200"/>
                  <a:pt x="4484168" y="5262979"/>
                </a:cubicBezTo>
                <a:cubicBezTo>
                  <a:pt x="4167983" y="5274758"/>
                  <a:pt x="4124569" y="5219525"/>
                  <a:pt x="3812742" y="5262979"/>
                </a:cubicBezTo>
                <a:cubicBezTo>
                  <a:pt x="3500915" y="5306433"/>
                  <a:pt x="3422854" y="5259088"/>
                  <a:pt x="3141316" y="5262979"/>
                </a:cubicBezTo>
                <a:cubicBezTo>
                  <a:pt x="2859778" y="5266870"/>
                  <a:pt x="2635175" y="5185422"/>
                  <a:pt x="2397951" y="5262979"/>
                </a:cubicBezTo>
                <a:cubicBezTo>
                  <a:pt x="2160728" y="5340536"/>
                  <a:pt x="2074814" y="5228258"/>
                  <a:pt x="1870402" y="5262979"/>
                </a:cubicBezTo>
                <a:cubicBezTo>
                  <a:pt x="1665990" y="5297700"/>
                  <a:pt x="1630765" y="5261249"/>
                  <a:pt x="1414791" y="5262979"/>
                </a:cubicBezTo>
                <a:cubicBezTo>
                  <a:pt x="1198817" y="5264709"/>
                  <a:pt x="907593" y="5205780"/>
                  <a:pt x="743365" y="5262979"/>
                </a:cubicBezTo>
                <a:cubicBezTo>
                  <a:pt x="579137" y="5320178"/>
                  <a:pt x="256757" y="5189420"/>
                  <a:pt x="0" y="5262979"/>
                </a:cubicBezTo>
                <a:cubicBezTo>
                  <a:pt x="-41551" y="5020616"/>
                  <a:pt x="49025" y="4816546"/>
                  <a:pt x="0" y="4678204"/>
                </a:cubicBezTo>
                <a:cubicBezTo>
                  <a:pt x="-49025" y="4539863"/>
                  <a:pt x="2662" y="4327014"/>
                  <a:pt x="0" y="4040798"/>
                </a:cubicBezTo>
                <a:cubicBezTo>
                  <a:pt x="-2662" y="3754582"/>
                  <a:pt x="44527" y="3627740"/>
                  <a:pt x="0" y="3508653"/>
                </a:cubicBezTo>
                <a:cubicBezTo>
                  <a:pt x="-44527" y="3389567"/>
                  <a:pt x="41798" y="3194323"/>
                  <a:pt x="0" y="2976507"/>
                </a:cubicBezTo>
                <a:cubicBezTo>
                  <a:pt x="-41798" y="2758691"/>
                  <a:pt x="25409" y="2701170"/>
                  <a:pt x="0" y="2549621"/>
                </a:cubicBezTo>
                <a:cubicBezTo>
                  <a:pt x="-25409" y="2398072"/>
                  <a:pt x="57066" y="2086368"/>
                  <a:pt x="0" y="1964845"/>
                </a:cubicBezTo>
                <a:cubicBezTo>
                  <a:pt x="-57066" y="1843322"/>
                  <a:pt x="47336" y="1644940"/>
                  <a:pt x="0" y="1537959"/>
                </a:cubicBezTo>
                <a:cubicBezTo>
                  <a:pt x="-47336" y="1430978"/>
                  <a:pt x="9214" y="1165859"/>
                  <a:pt x="0" y="1058444"/>
                </a:cubicBezTo>
                <a:cubicBezTo>
                  <a:pt x="-9214" y="951029"/>
                  <a:pt x="95987" y="269913"/>
                  <a:pt x="0" y="0"/>
                </a:cubicBezTo>
                <a:close/>
              </a:path>
            </a:pathLst>
          </a:custGeom>
          <a:noFill/>
          <a:ln w="38100">
            <a:solidFill>
              <a:schemeClr val="bg1">
                <a:lumMod val="50000"/>
                <a:lumOff val="50000"/>
              </a:schemeClr>
            </a:solidFill>
            <a:extLst>
              <a:ext uri="{C807C97D-BFC1-408E-A445-0C87EB9F89A2}">
                <ask:lineSketchStyleProps xmlns:ask="http://schemas.microsoft.com/office/drawing/2018/sketchyshapes" sd="1497851880">
                  <a:prstGeom prst="rect">
                    <a:avLst/>
                  </a:prstGeom>
                  <ask:type>
                    <ask:lineSketchScribble/>
                  </ask:type>
                </ask:lineSketchStyleProps>
              </a:ext>
            </a:extLst>
          </a:ln>
        </p:spPr>
        <p:txBody>
          <a:bodyPr wrap="square" rtlCol="0">
            <a:spAutoFit/>
          </a:bodyPr>
          <a:lstStyle/>
          <a:p>
            <a:pPr marL="342900" indent="-342900">
              <a:buFont typeface="Arial" panose="020B0604020202020204" pitchFamily="34" charset="0"/>
              <a:buChar char="•"/>
            </a:pPr>
            <a:r>
              <a:rPr lang="en-US" sz="2800" dirty="0">
                <a:solidFill>
                  <a:schemeClr val="bg1">
                    <a:lumMod val="50000"/>
                    <a:lumOff val="50000"/>
                  </a:schemeClr>
                </a:solidFill>
                <a:latin typeface="Bradley Hand" pitchFamily="2" charset="77"/>
              </a:rPr>
              <a:t>Working class wanted children to learn English.</a:t>
            </a:r>
          </a:p>
          <a:p>
            <a:pPr marL="342900" indent="-342900">
              <a:buFont typeface="Arial" panose="020B0604020202020204" pitchFamily="34" charset="0"/>
              <a:buChar char="•"/>
            </a:pPr>
            <a:r>
              <a:rPr lang="en-US" sz="2800" dirty="0">
                <a:solidFill>
                  <a:schemeClr val="bg1">
                    <a:lumMod val="50000"/>
                    <a:lumOff val="50000"/>
                  </a:schemeClr>
                </a:solidFill>
                <a:latin typeface="Bradley Hand" pitchFamily="2" charset="77"/>
              </a:rPr>
              <a:t>Schools relied on fees from parents!</a:t>
            </a:r>
          </a:p>
          <a:p>
            <a:pPr marL="342900" indent="-342900">
              <a:buFont typeface="Arial" panose="020B0604020202020204" pitchFamily="34" charset="0"/>
              <a:buChar char="•"/>
            </a:pPr>
            <a:r>
              <a:rPr lang="en-US" sz="2800" dirty="0">
                <a:solidFill>
                  <a:schemeClr val="bg1">
                    <a:lumMod val="50000"/>
                    <a:lumOff val="50000"/>
                  </a:schemeClr>
                </a:solidFill>
                <a:latin typeface="Bradley Hand" pitchFamily="2" charset="77"/>
              </a:rPr>
              <a:t>People living in the higher class spoke English. </a:t>
            </a:r>
          </a:p>
          <a:p>
            <a:pPr marL="342900" indent="-342900">
              <a:buFont typeface="Arial" panose="020B0604020202020204" pitchFamily="34" charset="0"/>
              <a:buChar char="•"/>
            </a:pPr>
            <a:r>
              <a:rPr lang="en-US" sz="2800" dirty="0">
                <a:solidFill>
                  <a:schemeClr val="bg1">
                    <a:lumMod val="50000"/>
                    <a:lumOff val="50000"/>
                  </a:schemeClr>
                </a:solidFill>
                <a:latin typeface="Bradley Hand" pitchFamily="2" charset="77"/>
              </a:rPr>
              <a:t>There were worries that people’s well being would suffer. </a:t>
            </a:r>
          </a:p>
          <a:p>
            <a:pPr marL="342900" indent="-342900">
              <a:buFont typeface="Arial" panose="020B0604020202020204" pitchFamily="34" charset="0"/>
              <a:buChar char="•"/>
            </a:pPr>
            <a:r>
              <a:rPr lang="en-US" sz="2800" dirty="0">
                <a:solidFill>
                  <a:schemeClr val="bg1">
                    <a:lumMod val="50000"/>
                    <a:lumOff val="50000"/>
                  </a:schemeClr>
                </a:solidFill>
                <a:latin typeface="Bradley Hand" pitchFamily="2" charset="77"/>
              </a:rPr>
              <a:t>In 1890’s the Welsh Language was approved as an optional subject in schools.</a:t>
            </a:r>
          </a:p>
          <a:p>
            <a:pPr marL="342900" indent="-342900">
              <a:buFont typeface="Arial" panose="020B0604020202020204" pitchFamily="34" charset="0"/>
              <a:buChar char="•"/>
            </a:pPr>
            <a:r>
              <a:rPr lang="en-US" sz="2800" dirty="0">
                <a:solidFill>
                  <a:schemeClr val="bg1">
                    <a:lumMod val="50000"/>
                    <a:lumOff val="50000"/>
                  </a:schemeClr>
                </a:solidFill>
                <a:latin typeface="Bradley Hand" pitchFamily="2" charset="77"/>
              </a:rPr>
              <a:t>By children speaking English they will be fully involved in British Civic society. </a:t>
            </a:r>
          </a:p>
          <a:p>
            <a:pPr marL="342900" indent="-342900">
              <a:buFont typeface="Arial" panose="020B0604020202020204" pitchFamily="34" charset="0"/>
              <a:buChar char="•"/>
            </a:pPr>
            <a:endParaRPr lang="en-US" sz="2800" dirty="0">
              <a:solidFill>
                <a:schemeClr val="bg1">
                  <a:lumMod val="50000"/>
                  <a:lumOff val="50000"/>
                </a:schemeClr>
              </a:solidFill>
              <a:latin typeface="Bradley Hand" pitchFamily="2" charset="77"/>
            </a:endParaRPr>
          </a:p>
        </p:txBody>
      </p:sp>
      <p:pic>
        <p:nvPicPr>
          <p:cNvPr id="14" name="Picture 13">
            <a:extLst>
              <a:ext uri="{FF2B5EF4-FFF2-40B4-BE49-F238E27FC236}">
                <a16:creationId xmlns:a16="http://schemas.microsoft.com/office/drawing/2014/main" id="{33A1F73E-7F68-DE4E-B817-A28F282B4A02}"/>
              </a:ext>
            </a:extLst>
          </p:cNvPr>
          <p:cNvPicPr>
            <a:picLocks noChangeAspect="1"/>
          </p:cNvPicPr>
          <p:nvPr/>
        </p:nvPicPr>
        <p:blipFill>
          <a:blip r:embed="rId6"/>
          <a:stretch>
            <a:fillRect/>
          </a:stretch>
        </p:blipFill>
        <p:spPr>
          <a:xfrm>
            <a:off x="8644171" y="1773439"/>
            <a:ext cx="3441700" cy="2840182"/>
          </a:xfrm>
          <a:prstGeom prst="rect">
            <a:avLst/>
          </a:prstGeom>
        </p:spPr>
      </p:pic>
      <p:sp>
        <p:nvSpPr>
          <p:cNvPr id="15" name="TextBox 14">
            <a:extLst>
              <a:ext uri="{FF2B5EF4-FFF2-40B4-BE49-F238E27FC236}">
                <a16:creationId xmlns:a16="http://schemas.microsoft.com/office/drawing/2014/main" id="{9478E9DD-BEFA-2548-83FF-ED80D7BF1C2D}"/>
              </a:ext>
            </a:extLst>
          </p:cNvPr>
          <p:cNvSpPr txBox="1"/>
          <p:nvPr/>
        </p:nvSpPr>
        <p:spPr>
          <a:xfrm>
            <a:off x="9623497" y="4668385"/>
            <a:ext cx="1925782"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(Nelson, 2013)</a:t>
            </a:r>
          </a:p>
        </p:txBody>
      </p:sp>
      <p:sp>
        <p:nvSpPr>
          <p:cNvPr id="16" name="TextBox 15">
            <a:extLst>
              <a:ext uri="{FF2B5EF4-FFF2-40B4-BE49-F238E27FC236}">
                <a16:creationId xmlns:a16="http://schemas.microsoft.com/office/drawing/2014/main" id="{87EAD6B4-F671-8F45-9C95-FD1B07DD71DE}"/>
              </a:ext>
            </a:extLst>
          </p:cNvPr>
          <p:cNvSpPr txBox="1"/>
          <p:nvPr/>
        </p:nvSpPr>
        <p:spPr>
          <a:xfrm>
            <a:off x="7077252" y="6248550"/>
            <a:ext cx="1634830"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(Johnes, 2019)</a:t>
            </a:r>
          </a:p>
        </p:txBody>
      </p:sp>
    </p:spTree>
    <p:extLst>
      <p:ext uri="{BB962C8B-B14F-4D97-AF65-F5344CB8AC3E}">
        <p14:creationId xmlns:p14="http://schemas.microsoft.com/office/powerpoint/2010/main" val="3445841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E2F7F139-FE11-B948-9AE1-4CF1F95173E7}"/>
              </a:ext>
            </a:extLst>
          </p:cNvPr>
          <p:cNvSpPr txBox="1"/>
          <p:nvPr/>
        </p:nvSpPr>
        <p:spPr>
          <a:xfrm>
            <a:off x="3146584" y="103683"/>
            <a:ext cx="6403069" cy="830997"/>
          </a:xfrm>
          <a:custGeom>
            <a:avLst/>
            <a:gdLst>
              <a:gd name="connsiteX0" fmla="*/ 0 w 6403069"/>
              <a:gd name="connsiteY0" fmla="*/ 0 h 830997"/>
              <a:gd name="connsiteX1" fmla="*/ 646128 w 6403069"/>
              <a:gd name="connsiteY1" fmla="*/ 0 h 830997"/>
              <a:gd name="connsiteX2" fmla="*/ 1036133 w 6403069"/>
              <a:gd name="connsiteY2" fmla="*/ 0 h 830997"/>
              <a:gd name="connsiteX3" fmla="*/ 1426138 w 6403069"/>
              <a:gd name="connsiteY3" fmla="*/ 0 h 830997"/>
              <a:gd name="connsiteX4" fmla="*/ 1880174 w 6403069"/>
              <a:gd name="connsiteY4" fmla="*/ 0 h 830997"/>
              <a:gd name="connsiteX5" fmla="*/ 2526302 w 6403069"/>
              <a:gd name="connsiteY5" fmla="*/ 0 h 830997"/>
              <a:gd name="connsiteX6" fmla="*/ 3044368 w 6403069"/>
              <a:gd name="connsiteY6" fmla="*/ 0 h 830997"/>
              <a:gd name="connsiteX7" fmla="*/ 3434373 w 6403069"/>
              <a:gd name="connsiteY7" fmla="*/ 0 h 830997"/>
              <a:gd name="connsiteX8" fmla="*/ 4080501 w 6403069"/>
              <a:gd name="connsiteY8" fmla="*/ 0 h 830997"/>
              <a:gd name="connsiteX9" fmla="*/ 4662598 w 6403069"/>
              <a:gd name="connsiteY9" fmla="*/ 0 h 830997"/>
              <a:gd name="connsiteX10" fmla="*/ 5244696 w 6403069"/>
              <a:gd name="connsiteY10" fmla="*/ 0 h 830997"/>
              <a:gd name="connsiteX11" fmla="*/ 5826793 w 6403069"/>
              <a:gd name="connsiteY11" fmla="*/ 0 h 830997"/>
              <a:gd name="connsiteX12" fmla="*/ 6403069 w 6403069"/>
              <a:gd name="connsiteY12" fmla="*/ 0 h 830997"/>
              <a:gd name="connsiteX13" fmla="*/ 6403069 w 6403069"/>
              <a:gd name="connsiteY13" fmla="*/ 423808 h 830997"/>
              <a:gd name="connsiteX14" fmla="*/ 6403069 w 6403069"/>
              <a:gd name="connsiteY14" fmla="*/ 830997 h 830997"/>
              <a:gd name="connsiteX15" fmla="*/ 5692910 w 6403069"/>
              <a:gd name="connsiteY15" fmla="*/ 830997 h 830997"/>
              <a:gd name="connsiteX16" fmla="*/ 5110813 w 6403069"/>
              <a:gd name="connsiteY16" fmla="*/ 830997 h 830997"/>
              <a:gd name="connsiteX17" fmla="*/ 4656777 w 6403069"/>
              <a:gd name="connsiteY17" fmla="*/ 830997 h 830997"/>
              <a:gd name="connsiteX18" fmla="*/ 4074680 w 6403069"/>
              <a:gd name="connsiteY18" fmla="*/ 830997 h 830997"/>
              <a:gd name="connsiteX19" fmla="*/ 3620644 w 6403069"/>
              <a:gd name="connsiteY19" fmla="*/ 830997 h 830997"/>
              <a:gd name="connsiteX20" fmla="*/ 3102578 w 6403069"/>
              <a:gd name="connsiteY20" fmla="*/ 830997 h 830997"/>
              <a:gd name="connsiteX21" fmla="*/ 2648542 w 6403069"/>
              <a:gd name="connsiteY21" fmla="*/ 830997 h 830997"/>
              <a:gd name="connsiteX22" fmla="*/ 2194506 w 6403069"/>
              <a:gd name="connsiteY22" fmla="*/ 830997 h 830997"/>
              <a:gd name="connsiteX23" fmla="*/ 1804501 w 6403069"/>
              <a:gd name="connsiteY23" fmla="*/ 830997 h 830997"/>
              <a:gd name="connsiteX24" fmla="*/ 1158373 w 6403069"/>
              <a:gd name="connsiteY24" fmla="*/ 830997 h 830997"/>
              <a:gd name="connsiteX25" fmla="*/ 576276 w 6403069"/>
              <a:gd name="connsiteY25" fmla="*/ 830997 h 830997"/>
              <a:gd name="connsiteX26" fmla="*/ 0 w 6403069"/>
              <a:gd name="connsiteY26" fmla="*/ 830997 h 830997"/>
              <a:gd name="connsiteX27" fmla="*/ 0 w 6403069"/>
              <a:gd name="connsiteY27" fmla="*/ 407189 h 830997"/>
              <a:gd name="connsiteX28" fmla="*/ 0 w 6403069"/>
              <a:gd name="connsiteY28"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403069" h="830997" extrusionOk="0">
                <a:moveTo>
                  <a:pt x="0" y="0"/>
                </a:moveTo>
                <a:cubicBezTo>
                  <a:pt x="191265" y="-27666"/>
                  <a:pt x="399658" y="22593"/>
                  <a:pt x="646128" y="0"/>
                </a:cubicBezTo>
                <a:cubicBezTo>
                  <a:pt x="892598" y="-22593"/>
                  <a:pt x="853524" y="45628"/>
                  <a:pt x="1036133" y="0"/>
                </a:cubicBezTo>
                <a:cubicBezTo>
                  <a:pt x="1218742" y="-45628"/>
                  <a:pt x="1303969" y="22243"/>
                  <a:pt x="1426138" y="0"/>
                </a:cubicBezTo>
                <a:cubicBezTo>
                  <a:pt x="1548308" y="-22243"/>
                  <a:pt x="1768055" y="50809"/>
                  <a:pt x="1880174" y="0"/>
                </a:cubicBezTo>
                <a:cubicBezTo>
                  <a:pt x="1992293" y="-50809"/>
                  <a:pt x="2377634" y="48502"/>
                  <a:pt x="2526302" y="0"/>
                </a:cubicBezTo>
                <a:cubicBezTo>
                  <a:pt x="2674970" y="-48502"/>
                  <a:pt x="2861424" y="54927"/>
                  <a:pt x="3044368" y="0"/>
                </a:cubicBezTo>
                <a:cubicBezTo>
                  <a:pt x="3227312" y="-54927"/>
                  <a:pt x="3242499" y="5301"/>
                  <a:pt x="3434373" y="0"/>
                </a:cubicBezTo>
                <a:cubicBezTo>
                  <a:pt x="3626247" y="-5301"/>
                  <a:pt x="3847146" y="57823"/>
                  <a:pt x="4080501" y="0"/>
                </a:cubicBezTo>
                <a:cubicBezTo>
                  <a:pt x="4313856" y="-57823"/>
                  <a:pt x="4482655" y="21010"/>
                  <a:pt x="4662598" y="0"/>
                </a:cubicBezTo>
                <a:cubicBezTo>
                  <a:pt x="4842541" y="-21010"/>
                  <a:pt x="4995104" y="60318"/>
                  <a:pt x="5244696" y="0"/>
                </a:cubicBezTo>
                <a:cubicBezTo>
                  <a:pt x="5494288" y="-60318"/>
                  <a:pt x="5620642" y="25105"/>
                  <a:pt x="5826793" y="0"/>
                </a:cubicBezTo>
                <a:cubicBezTo>
                  <a:pt x="6032944" y="-25105"/>
                  <a:pt x="6281647" y="32184"/>
                  <a:pt x="6403069" y="0"/>
                </a:cubicBezTo>
                <a:cubicBezTo>
                  <a:pt x="6431105" y="144816"/>
                  <a:pt x="6364785" y="335993"/>
                  <a:pt x="6403069" y="423808"/>
                </a:cubicBezTo>
                <a:cubicBezTo>
                  <a:pt x="6441353" y="511623"/>
                  <a:pt x="6387825" y="698290"/>
                  <a:pt x="6403069" y="830997"/>
                </a:cubicBezTo>
                <a:cubicBezTo>
                  <a:pt x="6239277" y="887605"/>
                  <a:pt x="6009770" y="812881"/>
                  <a:pt x="5692910" y="830997"/>
                </a:cubicBezTo>
                <a:cubicBezTo>
                  <a:pt x="5376050" y="849113"/>
                  <a:pt x="5360641" y="774370"/>
                  <a:pt x="5110813" y="830997"/>
                </a:cubicBezTo>
                <a:cubicBezTo>
                  <a:pt x="4860985" y="887624"/>
                  <a:pt x="4822631" y="808290"/>
                  <a:pt x="4656777" y="830997"/>
                </a:cubicBezTo>
                <a:cubicBezTo>
                  <a:pt x="4490923" y="853704"/>
                  <a:pt x="4264357" y="810996"/>
                  <a:pt x="4074680" y="830997"/>
                </a:cubicBezTo>
                <a:cubicBezTo>
                  <a:pt x="3885003" y="850998"/>
                  <a:pt x="3807796" y="798964"/>
                  <a:pt x="3620644" y="830997"/>
                </a:cubicBezTo>
                <a:cubicBezTo>
                  <a:pt x="3433492" y="863030"/>
                  <a:pt x="3264199" y="803882"/>
                  <a:pt x="3102578" y="830997"/>
                </a:cubicBezTo>
                <a:cubicBezTo>
                  <a:pt x="2940957" y="858112"/>
                  <a:pt x="2824960" y="819518"/>
                  <a:pt x="2648542" y="830997"/>
                </a:cubicBezTo>
                <a:cubicBezTo>
                  <a:pt x="2472124" y="842476"/>
                  <a:pt x="2393187" y="813229"/>
                  <a:pt x="2194506" y="830997"/>
                </a:cubicBezTo>
                <a:cubicBezTo>
                  <a:pt x="1995825" y="848765"/>
                  <a:pt x="1912814" y="787962"/>
                  <a:pt x="1804501" y="830997"/>
                </a:cubicBezTo>
                <a:cubicBezTo>
                  <a:pt x="1696188" y="874032"/>
                  <a:pt x="1461006" y="820927"/>
                  <a:pt x="1158373" y="830997"/>
                </a:cubicBezTo>
                <a:cubicBezTo>
                  <a:pt x="855740" y="841067"/>
                  <a:pt x="814414" y="787453"/>
                  <a:pt x="576276" y="830997"/>
                </a:cubicBezTo>
                <a:cubicBezTo>
                  <a:pt x="338138" y="874541"/>
                  <a:pt x="146329" y="799837"/>
                  <a:pt x="0" y="830997"/>
                </a:cubicBezTo>
                <a:cubicBezTo>
                  <a:pt x="-30869" y="696819"/>
                  <a:pt x="47909" y="571374"/>
                  <a:pt x="0" y="407189"/>
                </a:cubicBezTo>
                <a:cubicBezTo>
                  <a:pt x="-47909" y="243004"/>
                  <a:pt x="11076" y="140821"/>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1497851880">
                  <a:prstGeom prst="rect">
                    <a:avLst/>
                  </a:prstGeom>
                  <ask:type>
                    <ask:lineSketchScribble/>
                  </ask:type>
                </ask:lineSketchStyleProps>
              </a:ext>
            </a:extLst>
          </a:ln>
        </p:spPr>
        <p:txBody>
          <a:bodyPr wrap="square" rtlCol="0">
            <a:spAutoFit/>
          </a:bodyPr>
          <a:lstStyle/>
          <a:p>
            <a:r>
              <a:rPr lang="en-US" sz="4800" u="sng" dirty="0">
                <a:solidFill>
                  <a:schemeClr val="bg1">
                    <a:lumMod val="50000"/>
                    <a:lumOff val="50000"/>
                  </a:schemeClr>
                </a:solidFill>
                <a:latin typeface="Bradley Hand" pitchFamily="2" charset="77"/>
              </a:rPr>
              <a:t>What is the Welsh Not?</a:t>
            </a:r>
          </a:p>
        </p:txBody>
      </p:sp>
      <p:sp>
        <p:nvSpPr>
          <p:cNvPr id="13" name="TextBox 12">
            <a:extLst>
              <a:ext uri="{FF2B5EF4-FFF2-40B4-BE49-F238E27FC236}">
                <a16:creationId xmlns:a16="http://schemas.microsoft.com/office/drawing/2014/main" id="{30B64F29-A65C-584F-85E7-74F44098E8A3}"/>
              </a:ext>
            </a:extLst>
          </p:cNvPr>
          <p:cNvSpPr txBox="1"/>
          <p:nvPr/>
        </p:nvSpPr>
        <p:spPr>
          <a:xfrm>
            <a:off x="1225296" y="1422277"/>
            <a:ext cx="6824139" cy="5016758"/>
          </a:xfrm>
          <a:custGeom>
            <a:avLst/>
            <a:gdLst>
              <a:gd name="connsiteX0" fmla="*/ 0 w 6824139"/>
              <a:gd name="connsiteY0" fmla="*/ 0 h 5016758"/>
              <a:gd name="connsiteX1" fmla="*/ 432195 w 6824139"/>
              <a:gd name="connsiteY1" fmla="*/ 0 h 5016758"/>
              <a:gd name="connsiteX2" fmla="*/ 932632 w 6824139"/>
              <a:gd name="connsiteY2" fmla="*/ 0 h 5016758"/>
              <a:gd name="connsiteX3" fmla="*/ 1433069 w 6824139"/>
              <a:gd name="connsiteY3" fmla="*/ 0 h 5016758"/>
              <a:gd name="connsiteX4" fmla="*/ 1933506 w 6824139"/>
              <a:gd name="connsiteY4" fmla="*/ 0 h 5016758"/>
              <a:gd name="connsiteX5" fmla="*/ 2502184 w 6824139"/>
              <a:gd name="connsiteY5" fmla="*/ 0 h 5016758"/>
              <a:gd name="connsiteX6" fmla="*/ 3002621 w 6824139"/>
              <a:gd name="connsiteY6" fmla="*/ 0 h 5016758"/>
              <a:gd name="connsiteX7" fmla="*/ 3434817 w 6824139"/>
              <a:gd name="connsiteY7" fmla="*/ 0 h 5016758"/>
              <a:gd name="connsiteX8" fmla="*/ 3867012 w 6824139"/>
              <a:gd name="connsiteY8" fmla="*/ 0 h 5016758"/>
              <a:gd name="connsiteX9" fmla="*/ 4503932 w 6824139"/>
              <a:gd name="connsiteY9" fmla="*/ 0 h 5016758"/>
              <a:gd name="connsiteX10" fmla="*/ 5072610 w 6824139"/>
              <a:gd name="connsiteY10" fmla="*/ 0 h 5016758"/>
              <a:gd name="connsiteX11" fmla="*/ 5573047 w 6824139"/>
              <a:gd name="connsiteY11" fmla="*/ 0 h 5016758"/>
              <a:gd name="connsiteX12" fmla="*/ 6278208 w 6824139"/>
              <a:gd name="connsiteY12" fmla="*/ 0 h 5016758"/>
              <a:gd name="connsiteX13" fmla="*/ 6824139 w 6824139"/>
              <a:gd name="connsiteY13" fmla="*/ 0 h 5016758"/>
              <a:gd name="connsiteX14" fmla="*/ 6824139 w 6824139"/>
              <a:gd name="connsiteY14" fmla="*/ 607585 h 5016758"/>
              <a:gd name="connsiteX15" fmla="*/ 6824139 w 6824139"/>
              <a:gd name="connsiteY15" fmla="*/ 1114835 h 5016758"/>
              <a:gd name="connsiteX16" fmla="*/ 6824139 w 6824139"/>
              <a:gd name="connsiteY16" fmla="*/ 1722420 h 5016758"/>
              <a:gd name="connsiteX17" fmla="*/ 6824139 w 6824139"/>
              <a:gd name="connsiteY17" fmla="*/ 2279838 h 5016758"/>
              <a:gd name="connsiteX18" fmla="*/ 6824139 w 6824139"/>
              <a:gd name="connsiteY18" fmla="*/ 2686753 h 5016758"/>
              <a:gd name="connsiteX19" fmla="*/ 6824139 w 6824139"/>
              <a:gd name="connsiteY19" fmla="*/ 3093667 h 5016758"/>
              <a:gd name="connsiteX20" fmla="*/ 6824139 w 6824139"/>
              <a:gd name="connsiteY20" fmla="*/ 3500582 h 5016758"/>
              <a:gd name="connsiteX21" fmla="*/ 6824139 w 6824139"/>
              <a:gd name="connsiteY21" fmla="*/ 4007832 h 5016758"/>
              <a:gd name="connsiteX22" fmla="*/ 6824139 w 6824139"/>
              <a:gd name="connsiteY22" fmla="*/ 5016758 h 5016758"/>
              <a:gd name="connsiteX23" fmla="*/ 6255461 w 6824139"/>
              <a:gd name="connsiteY23" fmla="*/ 5016758 h 5016758"/>
              <a:gd name="connsiteX24" fmla="*/ 5891507 w 6824139"/>
              <a:gd name="connsiteY24" fmla="*/ 5016758 h 5016758"/>
              <a:gd name="connsiteX25" fmla="*/ 5186346 w 6824139"/>
              <a:gd name="connsiteY25" fmla="*/ 5016758 h 5016758"/>
              <a:gd name="connsiteX26" fmla="*/ 4822392 w 6824139"/>
              <a:gd name="connsiteY26" fmla="*/ 5016758 h 5016758"/>
              <a:gd name="connsiteX27" fmla="*/ 4321955 w 6824139"/>
              <a:gd name="connsiteY27" fmla="*/ 5016758 h 5016758"/>
              <a:gd name="connsiteX28" fmla="*/ 3685035 w 6824139"/>
              <a:gd name="connsiteY28" fmla="*/ 5016758 h 5016758"/>
              <a:gd name="connsiteX29" fmla="*/ 3321081 w 6824139"/>
              <a:gd name="connsiteY29" fmla="*/ 5016758 h 5016758"/>
              <a:gd name="connsiteX30" fmla="*/ 2752403 w 6824139"/>
              <a:gd name="connsiteY30" fmla="*/ 5016758 h 5016758"/>
              <a:gd name="connsiteX31" fmla="*/ 2251966 w 6824139"/>
              <a:gd name="connsiteY31" fmla="*/ 5016758 h 5016758"/>
              <a:gd name="connsiteX32" fmla="*/ 1615046 w 6824139"/>
              <a:gd name="connsiteY32" fmla="*/ 5016758 h 5016758"/>
              <a:gd name="connsiteX33" fmla="*/ 1251092 w 6824139"/>
              <a:gd name="connsiteY33" fmla="*/ 5016758 h 5016758"/>
              <a:gd name="connsiteX34" fmla="*/ 545931 w 6824139"/>
              <a:gd name="connsiteY34" fmla="*/ 5016758 h 5016758"/>
              <a:gd name="connsiteX35" fmla="*/ 0 w 6824139"/>
              <a:gd name="connsiteY35" fmla="*/ 5016758 h 5016758"/>
              <a:gd name="connsiteX36" fmla="*/ 0 w 6824139"/>
              <a:gd name="connsiteY36" fmla="*/ 4459340 h 5016758"/>
              <a:gd name="connsiteX37" fmla="*/ 0 w 6824139"/>
              <a:gd name="connsiteY37" fmla="*/ 4052426 h 5016758"/>
              <a:gd name="connsiteX38" fmla="*/ 0 w 6824139"/>
              <a:gd name="connsiteY38" fmla="*/ 3444840 h 5016758"/>
              <a:gd name="connsiteX39" fmla="*/ 0 w 6824139"/>
              <a:gd name="connsiteY39" fmla="*/ 2837255 h 5016758"/>
              <a:gd name="connsiteX40" fmla="*/ 0 w 6824139"/>
              <a:gd name="connsiteY40" fmla="*/ 2330005 h 5016758"/>
              <a:gd name="connsiteX41" fmla="*/ 0 w 6824139"/>
              <a:gd name="connsiteY41" fmla="*/ 1672253 h 5016758"/>
              <a:gd name="connsiteX42" fmla="*/ 0 w 6824139"/>
              <a:gd name="connsiteY42" fmla="*/ 1114835 h 5016758"/>
              <a:gd name="connsiteX43" fmla="*/ 0 w 6824139"/>
              <a:gd name="connsiteY43" fmla="*/ 0 h 501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824139" h="5016758" extrusionOk="0">
                <a:moveTo>
                  <a:pt x="0" y="0"/>
                </a:moveTo>
                <a:cubicBezTo>
                  <a:pt x="120354" y="-5676"/>
                  <a:pt x="268139" y="50637"/>
                  <a:pt x="432195" y="0"/>
                </a:cubicBezTo>
                <a:cubicBezTo>
                  <a:pt x="596252" y="-50637"/>
                  <a:pt x="832454" y="52151"/>
                  <a:pt x="932632" y="0"/>
                </a:cubicBezTo>
                <a:cubicBezTo>
                  <a:pt x="1032810" y="-52151"/>
                  <a:pt x="1314634" y="13552"/>
                  <a:pt x="1433069" y="0"/>
                </a:cubicBezTo>
                <a:cubicBezTo>
                  <a:pt x="1551504" y="-13552"/>
                  <a:pt x="1821636" y="44573"/>
                  <a:pt x="1933506" y="0"/>
                </a:cubicBezTo>
                <a:cubicBezTo>
                  <a:pt x="2045376" y="-44573"/>
                  <a:pt x="2320913" y="5022"/>
                  <a:pt x="2502184" y="0"/>
                </a:cubicBezTo>
                <a:cubicBezTo>
                  <a:pt x="2683455" y="-5022"/>
                  <a:pt x="2900501" y="32682"/>
                  <a:pt x="3002621" y="0"/>
                </a:cubicBezTo>
                <a:cubicBezTo>
                  <a:pt x="3104741" y="-32682"/>
                  <a:pt x="3277279" y="19933"/>
                  <a:pt x="3434817" y="0"/>
                </a:cubicBezTo>
                <a:cubicBezTo>
                  <a:pt x="3592355" y="-19933"/>
                  <a:pt x="3707333" y="37177"/>
                  <a:pt x="3867012" y="0"/>
                </a:cubicBezTo>
                <a:cubicBezTo>
                  <a:pt x="4026691" y="-37177"/>
                  <a:pt x="4371567" y="47143"/>
                  <a:pt x="4503932" y="0"/>
                </a:cubicBezTo>
                <a:cubicBezTo>
                  <a:pt x="4636297" y="-47143"/>
                  <a:pt x="4873544" y="61878"/>
                  <a:pt x="5072610" y="0"/>
                </a:cubicBezTo>
                <a:cubicBezTo>
                  <a:pt x="5271676" y="-61878"/>
                  <a:pt x="5362404" y="24381"/>
                  <a:pt x="5573047" y="0"/>
                </a:cubicBezTo>
                <a:cubicBezTo>
                  <a:pt x="5783690" y="-24381"/>
                  <a:pt x="5965768" y="39089"/>
                  <a:pt x="6278208" y="0"/>
                </a:cubicBezTo>
                <a:cubicBezTo>
                  <a:pt x="6590648" y="-39089"/>
                  <a:pt x="6633498" y="5897"/>
                  <a:pt x="6824139" y="0"/>
                </a:cubicBezTo>
                <a:cubicBezTo>
                  <a:pt x="6828953" y="124142"/>
                  <a:pt x="6792278" y="421186"/>
                  <a:pt x="6824139" y="607585"/>
                </a:cubicBezTo>
                <a:cubicBezTo>
                  <a:pt x="6856000" y="793984"/>
                  <a:pt x="6796145" y="880076"/>
                  <a:pt x="6824139" y="1114835"/>
                </a:cubicBezTo>
                <a:cubicBezTo>
                  <a:pt x="6852133" y="1349594"/>
                  <a:pt x="6754888" y="1480937"/>
                  <a:pt x="6824139" y="1722420"/>
                </a:cubicBezTo>
                <a:cubicBezTo>
                  <a:pt x="6893390" y="1963904"/>
                  <a:pt x="6794106" y="2117639"/>
                  <a:pt x="6824139" y="2279838"/>
                </a:cubicBezTo>
                <a:cubicBezTo>
                  <a:pt x="6854172" y="2442037"/>
                  <a:pt x="6785465" y="2566949"/>
                  <a:pt x="6824139" y="2686753"/>
                </a:cubicBezTo>
                <a:cubicBezTo>
                  <a:pt x="6862813" y="2806557"/>
                  <a:pt x="6788922" y="2893591"/>
                  <a:pt x="6824139" y="3093667"/>
                </a:cubicBezTo>
                <a:cubicBezTo>
                  <a:pt x="6859356" y="3293743"/>
                  <a:pt x="6813404" y="3418287"/>
                  <a:pt x="6824139" y="3500582"/>
                </a:cubicBezTo>
                <a:cubicBezTo>
                  <a:pt x="6834874" y="3582877"/>
                  <a:pt x="6799277" y="3833819"/>
                  <a:pt x="6824139" y="4007832"/>
                </a:cubicBezTo>
                <a:cubicBezTo>
                  <a:pt x="6849001" y="4181845"/>
                  <a:pt x="6812968" y="4586026"/>
                  <a:pt x="6824139" y="5016758"/>
                </a:cubicBezTo>
                <a:cubicBezTo>
                  <a:pt x="6683364" y="5034876"/>
                  <a:pt x="6465341" y="4996938"/>
                  <a:pt x="6255461" y="5016758"/>
                </a:cubicBezTo>
                <a:cubicBezTo>
                  <a:pt x="6045581" y="5036578"/>
                  <a:pt x="6001943" y="4979354"/>
                  <a:pt x="5891507" y="5016758"/>
                </a:cubicBezTo>
                <a:cubicBezTo>
                  <a:pt x="5781071" y="5054162"/>
                  <a:pt x="5451143" y="5011332"/>
                  <a:pt x="5186346" y="5016758"/>
                </a:cubicBezTo>
                <a:cubicBezTo>
                  <a:pt x="4921549" y="5022184"/>
                  <a:pt x="4906009" y="4974756"/>
                  <a:pt x="4822392" y="5016758"/>
                </a:cubicBezTo>
                <a:cubicBezTo>
                  <a:pt x="4738775" y="5058760"/>
                  <a:pt x="4447430" y="5011418"/>
                  <a:pt x="4321955" y="5016758"/>
                </a:cubicBezTo>
                <a:cubicBezTo>
                  <a:pt x="4196480" y="5022098"/>
                  <a:pt x="3897510" y="4963099"/>
                  <a:pt x="3685035" y="5016758"/>
                </a:cubicBezTo>
                <a:cubicBezTo>
                  <a:pt x="3472560" y="5070417"/>
                  <a:pt x="3467578" y="5005563"/>
                  <a:pt x="3321081" y="5016758"/>
                </a:cubicBezTo>
                <a:cubicBezTo>
                  <a:pt x="3174584" y="5027953"/>
                  <a:pt x="3028289" y="4962943"/>
                  <a:pt x="2752403" y="5016758"/>
                </a:cubicBezTo>
                <a:cubicBezTo>
                  <a:pt x="2476517" y="5070573"/>
                  <a:pt x="2428437" y="4967909"/>
                  <a:pt x="2251966" y="5016758"/>
                </a:cubicBezTo>
                <a:cubicBezTo>
                  <a:pt x="2075495" y="5065607"/>
                  <a:pt x="1895777" y="4958524"/>
                  <a:pt x="1615046" y="5016758"/>
                </a:cubicBezTo>
                <a:cubicBezTo>
                  <a:pt x="1334315" y="5074992"/>
                  <a:pt x="1370398" y="5003107"/>
                  <a:pt x="1251092" y="5016758"/>
                </a:cubicBezTo>
                <a:cubicBezTo>
                  <a:pt x="1131786" y="5030409"/>
                  <a:pt x="804312" y="4973439"/>
                  <a:pt x="545931" y="5016758"/>
                </a:cubicBezTo>
                <a:cubicBezTo>
                  <a:pt x="287550" y="5060077"/>
                  <a:pt x="227742" y="4979185"/>
                  <a:pt x="0" y="5016758"/>
                </a:cubicBezTo>
                <a:cubicBezTo>
                  <a:pt x="-11708" y="4875848"/>
                  <a:pt x="61143" y="4649979"/>
                  <a:pt x="0" y="4459340"/>
                </a:cubicBezTo>
                <a:cubicBezTo>
                  <a:pt x="-61143" y="4268701"/>
                  <a:pt x="44659" y="4171408"/>
                  <a:pt x="0" y="4052426"/>
                </a:cubicBezTo>
                <a:cubicBezTo>
                  <a:pt x="-44659" y="3933444"/>
                  <a:pt x="35015" y="3610266"/>
                  <a:pt x="0" y="3444840"/>
                </a:cubicBezTo>
                <a:cubicBezTo>
                  <a:pt x="-35015" y="3279414"/>
                  <a:pt x="68493" y="3133748"/>
                  <a:pt x="0" y="2837255"/>
                </a:cubicBezTo>
                <a:cubicBezTo>
                  <a:pt x="-68493" y="2540762"/>
                  <a:pt x="23988" y="2509971"/>
                  <a:pt x="0" y="2330005"/>
                </a:cubicBezTo>
                <a:cubicBezTo>
                  <a:pt x="-23988" y="2150039"/>
                  <a:pt x="5229" y="1855521"/>
                  <a:pt x="0" y="1672253"/>
                </a:cubicBezTo>
                <a:cubicBezTo>
                  <a:pt x="-5229" y="1488985"/>
                  <a:pt x="66800" y="1239664"/>
                  <a:pt x="0" y="1114835"/>
                </a:cubicBezTo>
                <a:cubicBezTo>
                  <a:pt x="-66800" y="990006"/>
                  <a:pt x="74912" y="517445"/>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2721063056">
                  <a:prstGeom prst="rect">
                    <a:avLst/>
                  </a:prstGeom>
                  <ask:type>
                    <ask:lineSketchScribble/>
                  </ask:type>
                </ask:lineSketchStyleProps>
              </a:ext>
            </a:extLst>
          </a:ln>
        </p:spPr>
        <p:txBody>
          <a:bodyPr wrap="square" rtlCol="0">
            <a:spAutoFit/>
          </a:bodyPr>
          <a:lstStyle/>
          <a:p>
            <a:pPr marL="457200" indent="-457200">
              <a:buFont typeface="Arial" panose="020B0604020202020204" pitchFamily="34" charset="0"/>
              <a:buChar char="•"/>
            </a:pPr>
            <a:r>
              <a:rPr lang="en-US" sz="3200" dirty="0">
                <a:solidFill>
                  <a:schemeClr val="bg1">
                    <a:lumMod val="50000"/>
                    <a:lumOff val="50000"/>
                  </a:schemeClr>
                </a:solidFill>
                <a:latin typeface="Bradley Hand" pitchFamily="2" charset="77"/>
              </a:rPr>
              <a:t>A phrase that has been engraved into a piece of wood.</a:t>
            </a:r>
          </a:p>
          <a:p>
            <a:pPr marL="457200" indent="-457200">
              <a:buFont typeface="Arial" panose="020B0604020202020204" pitchFamily="34" charset="0"/>
              <a:buChar char="•"/>
            </a:pPr>
            <a:r>
              <a:rPr lang="en-US" sz="3200" dirty="0">
                <a:solidFill>
                  <a:schemeClr val="bg1">
                    <a:lumMod val="50000"/>
                    <a:lumOff val="50000"/>
                  </a:schemeClr>
                </a:solidFill>
                <a:latin typeface="Bradley Hand" pitchFamily="2" charset="77"/>
              </a:rPr>
              <a:t>If a child got caught speaking Welsh, they would have to wear the wood around their neck.</a:t>
            </a:r>
          </a:p>
          <a:p>
            <a:pPr marL="457200" indent="-457200">
              <a:buFont typeface="Arial" panose="020B0604020202020204" pitchFamily="34" charset="0"/>
              <a:buChar char="•"/>
            </a:pPr>
            <a:r>
              <a:rPr lang="en-US" sz="3200" dirty="0">
                <a:solidFill>
                  <a:schemeClr val="bg1">
                    <a:lumMod val="50000"/>
                    <a:lumOff val="50000"/>
                  </a:schemeClr>
                </a:solidFill>
                <a:latin typeface="Bradley Hand" pitchFamily="2" charset="77"/>
              </a:rPr>
              <a:t>The child wearing the Welsh Not at the end of the day would be punished. </a:t>
            </a:r>
          </a:p>
          <a:p>
            <a:pPr marL="457200" indent="-457200">
              <a:buFont typeface="Arial" panose="020B0604020202020204" pitchFamily="34" charset="0"/>
              <a:buChar char="•"/>
            </a:pPr>
            <a:r>
              <a:rPr lang="en-US" sz="3200" dirty="0">
                <a:solidFill>
                  <a:schemeClr val="bg1">
                    <a:lumMod val="50000"/>
                    <a:lumOff val="50000"/>
                  </a:schemeClr>
                </a:solidFill>
                <a:latin typeface="Bradley Hand" pitchFamily="2" charset="77"/>
              </a:rPr>
              <a:t>The Welsh not was introduced to shame and punish children. </a:t>
            </a:r>
          </a:p>
        </p:txBody>
      </p:sp>
      <p:pic>
        <p:nvPicPr>
          <p:cNvPr id="14" name="Picture 1" descr="A picture containing brown, old, wooden&#10;&#10;Description automatically generated">
            <a:extLst>
              <a:ext uri="{FF2B5EF4-FFF2-40B4-BE49-F238E27FC236}">
                <a16:creationId xmlns:a16="http://schemas.microsoft.com/office/drawing/2014/main" id="{E44146B5-7FC8-9344-A80C-84299ADA2237}"/>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8352864" y="2582931"/>
            <a:ext cx="3810000" cy="207010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272C5EF4-CA09-CF4E-BDDC-E6E6BA447567}"/>
              </a:ext>
            </a:extLst>
          </p:cNvPr>
          <p:cNvSpPr txBox="1"/>
          <p:nvPr/>
        </p:nvSpPr>
        <p:spPr>
          <a:xfrm>
            <a:off x="8731424" y="4713550"/>
            <a:ext cx="1842655" cy="461665"/>
          </a:xfrm>
          <a:prstGeom prst="rect">
            <a:avLst/>
          </a:prstGeom>
          <a:noFill/>
        </p:spPr>
        <p:txBody>
          <a:bodyPr wrap="square" rtlCol="0">
            <a:spAutoFit/>
          </a:bodyPr>
          <a:lstStyle/>
          <a:p>
            <a:r>
              <a:rPr lang="en-GB" sz="1200" dirty="0">
                <a:solidFill>
                  <a:schemeClr val="bg1">
                    <a:lumMod val="50000"/>
                    <a:lumOff val="50000"/>
                  </a:schemeClr>
                </a:solidFill>
                <a:latin typeface="Bradley Hand" pitchFamily="2" charset="77"/>
              </a:rPr>
              <a:t>(The Bangor Aye, 2020)</a:t>
            </a:r>
          </a:p>
          <a:p>
            <a:endParaRPr lang="en-US" sz="1200" dirty="0">
              <a:solidFill>
                <a:schemeClr val="tx1">
                  <a:lumMod val="50000"/>
                  <a:lumOff val="50000"/>
                </a:schemeClr>
              </a:solidFill>
              <a:latin typeface="Bradley Hand" pitchFamily="2" charset="77"/>
            </a:endParaRPr>
          </a:p>
        </p:txBody>
      </p:sp>
      <p:sp>
        <p:nvSpPr>
          <p:cNvPr id="16" name="TextBox 15">
            <a:extLst>
              <a:ext uri="{FF2B5EF4-FFF2-40B4-BE49-F238E27FC236}">
                <a16:creationId xmlns:a16="http://schemas.microsoft.com/office/drawing/2014/main" id="{F4EFEA96-28E0-5A45-A51E-8F60B8B367A8}"/>
              </a:ext>
            </a:extLst>
          </p:cNvPr>
          <p:cNvSpPr txBox="1"/>
          <p:nvPr/>
        </p:nvSpPr>
        <p:spPr>
          <a:xfrm>
            <a:off x="6700176" y="6118659"/>
            <a:ext cx="1690254"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(DISQUS,2020)</a:t>
            </a:r>
          </a:p>
        </p:txBody>
      </p:sp>
    </p:spTree>
    <p:extLst>
      <p:ext uri="{BB962C8B-B14F-4D97-AF65-F5344CB8AC3E}">
        <p14:creationId xmlns:p14="http://schemas.microsoft.com/office/powerpoint/2010/main" val="2911746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77AC7D2-74E9-E140-8A7A-40DD251D3292}"/>
              </a:ext>
            </a:extLst>
          </p:cNvPr>
          <p:cNvSpPr txBox="1"/>
          <p:nvPr/>
        </p:nvSpPr>
        <p:spPr>
          <a:xfrm>
            <a:off x="1916648" y="221609"/>
            <a:ext cx="9953084" cy="830997"/>
          </a:xfrm>
          <a:custGeom>
            <a:avLst/>
            <a:gdLst>
              <a:gd name="connsiteX0" fmla="*/ 0 w 9953084"/>
              <a:gd name="connsiteY0" fmla="*/ 0 h 830997"/>
              <a:gd name="connsiteX1" fmla="*/ 286883 w 9953084"/>
              <a:gd name="connsiteY1" fmla="*/ 0 h 830997"/>
              <a:gd name="connsiteX2" fmla="*/ 673297 w 9953084"/>
              <a:gd name="connsiteY2" fmla="*/ 0 h 830997"/>
              <a:gd name="connsiteX3" fmla="*/ 1258772 w 9953084"/>
              <a:gd name="connsiteY3" fmla="*/ 0 h 830997"/>
              <a:gd name="connsiteX4" fmla="*/ 1844248 w 9953084"/>
              <a:gd name="connsiteY4" fmla="*/ 0 h 830997"/>
              <a:gd name="connsiteX5" fmla="*/ 2628785 w 9953084"/>
              <a:gd name="connsiteY5" fmla="*/ 0 h 830997"/>
              <a:gd name="connsiteX6" fmla="*/ 3313791 w 9953084"/>
              <a:gd name="connsiteY6" fmla="*/ 0 h 830997"/>
              <a:gd name="connsiteX7" fmla="*/ 3799736 w 9953084"/>
              <a:gd name="connsiteY7" fmla="*/ 0 h 830997"/>
              <a:gd name="connsiteX8" fmla="*/ 4186150 w 9953084"/>
              <a:gd name="connsiteY8" fmla="*/ 0 h 830997"/>
              <a:gd name="connsiteX9" fmla="*/ 4473033 w 9953084"/>
              <a:gd name="connsiteY9" fmla="*/ 0 h 830997"/>
              <a:gd name="connsiteX10" fmla="*/ 5058509 w 9953084"/>
              <a:gd name="connsiteY10" fmla="*/ 0 h 830997"/>
              <a:gd name="connsiteX11" fmla="*/ 5643984 w 9953084"/>
              <a:gd name="connsiteY11" fmla="*/ 0 h 830997"/>
              <a:gd name="connsiteX12" fmla="*/ 6129929 w 9953084"/>
              <a:gd name="connsiteY12" fmla="*/ 0 h 830997"/>
              <a:gd name="connsiteX13" fmla="*/ 6516343 w 9953084"/>
              <a:gd name="connsiteY13" fmla="*/ 0 h 830997"/>
              <a:gd name="connsiteX14" fmla="*/ 7101818 w 9953084"/>
              <a:gd name="connsiteY14" fmla="*/ 0 h 830997"/>
              <a:gd name="connsiteX15" fmla="*/ 7687294 w 9953084"/>
              <a:gd name="connsiteY15" fmla="*/ 0 h 830997"/>
              <a:gd name="connsiteX16" fmla="*/ 8372300 w 9953084"/>
              <a:gd name="connsiteY16" fmla="*/ 0 h 830997"/>
              <a:gd name="connsiteX17" fmla="*/ 8957776 w 9953084"/>
              <a:gd name="connsiteY17" fmla="*/ 0 h 830997"/>
              <a:gd name="connsiteX18" fmla="*/ 9443720 w 9953084"/>
              <a:gd name="connsiteY18" fmla="*/ 0 h 830997"/>
              <a:gd name="connsiteX19" fmla="*/ 9953084 w 9953084"/>
              <a:gd name="connsiteY19" fmla="*/ 0 h 830997"/>
              <a:gd name="connsiteX20" fmla="*/ 9953084 w 9953084"/>
              <a:gd name="connsiteY20" fmla="*/ 423808 h 830997"/>
              <a:gd name="connsiteX21" fmla="*/ 9953084 w 9953084"/>
              <a:gd name="connsiteY21" fmla="*/ 830997 h 830997"/>
              <a:gd name="connsiteX22" fmla="*/ 9168547 w 9953084"/>
              <a:gd name="connsiteY22" fmla="*/ 830997 h 830997"/>
              <a:gd name="connsiteX23" fmla="*/ 8881664 w 9953084"/>
              <a:gd name="connsiteY23" fmla="*/ 830997 h 830997"/>
              <a:gd name="connsiteX24" fmla="*/ 8196657 w 9953084"/>
              <a:gd name="connsiteY24" fmla="*/ 830997 h 830997"/>
              <a:gd name="connsiteX25" fmla="*/ 7909774 w 9953084"/>
              <a:gd name="connsiteY25" fmla="*/ 830997 h 830997"/>
              <a:gd name="connsiteX26" fmla="*/ 7324299 w 9953084"/>
              <a:gd name="connsiteY26" fmla="*/ 830997 h 830997"/>
              <a:gd name="connsiteX27" fmla="*/ 6539762 w 9953084"/>
              <a:gd name="connsiteY27" fmla="*/ 830997 h 830997"/>
              <a:gd name="connsiteX28" fmla="*/ 5755224 w 9953084"/>
              <a:gd name="connsiteY28" fmla="*/ 830997 h 830997"/>
              <a:gd name="connsiteX29" fmla="*/ 5468341 w 9953084"/>
              <a:gd name="connsiteY29" fmla="*/ 830997 h 830997"/>
              <a:gd name="connsiteX30" fmla="*/ 4783335 w 9953084"/>
              <a:gd name="connsiteY30" fmla="*/ 830997 h 830997"/>
              <a:gd name="connsiteX31" fmla="*/ 3998798 w 9953084"/>
              <a:gd name="connsiteY31" fmla="*/ 830997 h 830997"/>
              <a:gd name="connsiteX32" fmla="*/ 3313791 w 9953084"/>
              <a:gd name="connsiteY32" fmla="*/ 830997 h 830997"/>
              <a:gd name="connsiteX33" fmla="*/ 2728316 w 9953084"/>
              <a:gd name="connsiteY33" fmla="*/ 830997 h 830997"/>
              <a:gd name="connsiteX34" fmla="*/ 2341902 w 9953084"/>
              <a:gd name="connsiteY34" fmla="*/ 830997 h 830997"/>
              <a:gd name="connsiteX35" fmla="*/ 1955488 w 9953084"/>
              <a:gd name="connsiteY35" fmla="*/ 830997 h 830997"/>
              <a:gd name="connsiteX36" fmla="*/ 1668605 w 9953084"/>
              <a:gd name="connsiteY36" fmla="*/ 830997 h 830997"/>
              <a:gd name="connsiteX37" fmla="*/ 1083130 w 9953084"/>
              <a:gd name="connsiteY37" fmla="*/ 830997 h 830997"/>
              <a:gd name="connsiteX38" fmla="*/ 0 w 9953084"/>
              <a:gd name="connsiteY38" fmla="*/ 830997 h 830997"/>
              <a:gd name="connsiteX39" fmla="*/ 0 w 9953084"/>
              <a:gd name="connsiteY39" fmla="*/ 440428 h 830997"/>
              <a:gd name="connsiteX40" fmla="*/ 0 w 9953084"/>
              <a:gd name="connsiteY40"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9953084" h="830997" extrusionOk="0">
                <a:moveTo>
                  <a:pt x="0" y="0"/>
                </a:moveTo>
                <a:cubicBezTo>
                  <a:pt x="69661" y="-19082"/>
                  <a:pt x="149426" y="29685"/>
                  <a:pt x="286883" y="0"/>
                </a:cubicBezTo>
                <a:cubicBezTo>
                  <a:pt x="424340" y="-29685"/>
                  <a:pt x="581385" y="26778"/>
                  <a:pt x="673297" y="0"/>
                </a:cubicBezTo>
                <a:cubicBezTo>
                  <a:pt x="765209" y="-26778"/>
                  <a:pt x="1033363" y="36384"/>
                  <a:pt x="1258772" y="0"/>
                </a:cubicBezTo>
                <a:cubicBezTo>
                  <a:pt x="1484181" y="-36384"/>
                  <a:pt x="1593551" y="1165"/>
                  <a:pt x="1844248" y="0"/>
                </a:cubicBezTo>
                <a:cubicBezTo>
                  <a:pt x="2094945" y="-1165"/>
                  <a:pt x="2265883" y="1296"/>
                  <a:pt x="2628785" y="0"/>
                </a:cubicBezTo>
                <a:cubicBezTo>
                  <a:pt x="2991687" y="-1296"/>
                  <a:pt x="3171087" y="492"/>
                  <a:pt x="3313791" y="0"/>
                </a:cubicBezTo>
                <a:cubicBezTo>
                  <a:pt x="3456495" y="-492"/>
                  <a:pt x="3701206" y="14438"/>
                  <a:pt x="3799736" y="0"/>
                </a:cubicBezTo>
                <a:cubicBezTo>
                  <a:pt x="3898266" y="-14438"/>
                  <a:pt x="4044786" y="44224"/>
                  <a:pt x="4186150" y="0"/>
                </a:cubicBezTo>
                <a:cubicBezTo>
                  <a:pt x="4327514" y="-44224"/>
                  <a:pt x="4363073" y="11843"/>
                  <a:pt x="4473033" y="0"/>
                </a:cubicBezTo>
                <a:cubicBezTo>
                  <a:pt x="4582993" y="-11843"/>
                  <a:pt x="4891876" y="27954"/>
                  <a:pt x="5058509" y="0"/>
                </a:cubicBezTo>
                <a:cubicBezTo>
                  <a:pt x="5225142" y="-27954"/>
                  <a:pt x="5506518" y="7914"/>
                  <a:pt x="5643984" y="0"/>
                </a:cubicBezTo>
                <a:cubicBezTo>
                  <a:pt x="5781450" y="-7914"/>
                  <a:pt x="5942686" y="26783"/>
                  <a:pt x="6129929" y="0"/>
                </a:cubicBezTo>
                <a:cubicBezTo>
                  <a:pt x="6317172" y="-26783"/>
                  <a:pt x="6326260" y="39980"/>
                  <a:pt x="6516343" y="0"/>
                </a:cubicBezTo>
                <a:cubicBezTo>
                  <a:pt x="6706426" y="-39980"/>
                  <a:pt x="6828920" y="25754"/>
                  <a:pt x="7101818" y="0"/>
                </a:cubicBezTo>
                <a:cubicBezTo>
                  <a:pt x="7374717" y="-25754"/>
                  <a:pt x="7431810" y="66417"/>
                  <a:pt x="7687294" y="0"/>
                </a:cubicBezTo>
                <a:cubicBezTo>
                  <a:pt x="7942778" y="-66417"/>
                  <a:pt x="8081498" y="33919"/>
                  <a:pt x="8372300" y="0"/>
                </a:cubicBezTo>
                <a:cubicBezTo>
                  <a:pt x="8663102" y="-33919"/>
                  <a:pt x="8735047" y="7035"/>
                  <a:pt x="8957776" y="0"/>
                </a:cubicBezTo>
                <a:cubicBezTo>
                  <a:pt x="9180505" y="-7035"/>
                  <a:pt x="9251373" y="20981"/>
                  <a:pt x="9443720" y="0"/>
                </a:cubicBezTo>
                <a:cubicBezTo>
                  <a:pt x="9636067" y="-20981"/>
                  <a:pt x="9844946" y="19745"/>
                  <a:pt x="9953084" y="0"/>
                </a:cubicBezTo>
                <a:cubicBezTo>
                  <a:pt x="9956330" y="211497"/>
                  <a:pt x="9925436" y="307436"/>
                  <a:pt x="9953084" y="423808"/>
                </a:cubicBezTo>
                <a:cubicBezTo>
                  <a:pt x="9980732" y="540180"/>
                  <a:pt x="9941786" y="702118"/>
                  <a:pt x="9953084" y="830997"/>
                </a:cubicBezTo>
                <a:cubicBezTo>
                  <a:pt x="9580119" y="917295"/>
                  <a:pt x="9506643" y="780660"/>
                  <a:pt x="9168547" y="830997"/>
                </a:cubicBezTo>
                <a:cubicBezTo>
                  <a:pt x="8830451" y="881334"/>
                  <a:pt x="8988046" y="818488"/>
                  <a:pt x="8881664" y="830997"/>
                </a:cubicBezTo>
                <a:cubicBezTo>
                  <a:pt x="8775282" y="843506"/>
                  <a:pt x="8443253" y="803295"/>
                  <a:pt x="8196657" y="830997"/>
                </a:cubicBezTo>
                <a:cubicBezTo>
                  <a:pt x="7950061" y="858699"/>
                  <a:pt x="7983415" y="811425"/>
                  <a:pt x="7909774" y="830997"/>
                </a:cubicBezTo>
                <a:cubicBezTo>
                  <a:pt x="7836133" y="850569"/>
                  <a:pt x="7476921" y="826352"/>
                  <a:pt x="7324299" y="830997"/>
                </a:cubicBezTo>
                <a:cubicBezTo>
                  <a:pt x="7171677" y="835642"/>
                  <a:pt x="6806162" y="776407"/>
                  <a:pt x="6539762" y="830997"/>
                </a:cubicBezTo>
                <a:cubicBezTo>
                  <a:pt x="6273362" y="885587"/>
                  <a:pt x="6005913" y="761825"/>
                  <a:pt x="5755224" y="830997"/>
                </a:cubicBezTo>
                <a:cubicBezTo>
                  <a:pt x="5504535" y="900169"/>
                  <a:pt x="5543540" y="811047"/>
                  <a:pt x="5468341" y="830997"/>
                </a:cubicBezTo>
                <a:cubicBezTo>
                  <a:pt x="5393142" y="850947"/>
                  <a:pt x="5056232" y="788752"/>
                  <a:pt x="4783335" y="830997"/>
                </a:cubicBezTo>
                <a:cubicBezTo>
                  <a:pt x="4510438" y="873242"/>
                  <a:pt x="4200576" y="766905"/>
                  <a:pt x="3998798" y="830997"/>
                </a:cubicBezTo>
                <a:cubicBezTo>
                  <a:pt x="3797020" y="895089"/>
                  <a:pt x="3630529" y="823866"/>
                  <a:pt x="3313791" y="830997"/>
                </a:cubicBezTo>
                <a:cubicBezTo>
                  <a:pt x="2997053" y="838128"/>
                  <a:pt x="2932574" y="825679"/>
                  <a:pt x="2728316" y="830997"/>
                </a:cubicBezTo>
                <a:cubicBezTo>
                  <a:pt x="2524059" y="836315"/>
                  <a:pt x="2433439" y="827795"/>
                  <a:pt x="2341902" y="830997"/>
                </a:cubicBezTo>
                <a:cubicBezTo>
                  <a:pt x="2250365" y="834199"/>
                  <a:pt x="2136800" y="799941"/>
                  <a:pt x="1955488" y="830997"/>
                </a:cubicBezTo>
                <a:cubicBezTo>
                  <a:pt x="1774176" y="862053"/>
                  <a:pt x="1767616" y="828695"/>
                  <a:pt x="1668605" y="830997"/>
                </a:cubicBezTo>
                <a:cubicBezTo>
                  <a:pt x="1569594" y="833299"/>
                  <a:pt x="1232934" y="805735"/>
                  <a:pt x="1083130" y="830997"/>
                </a:cubicBezTo>
                <a:cubicBezTo>
                  <a:pt x="933326" y="856259"/>
                  <a:pt x="380542" y="722617"/>
                  <a:pt x="0" y="830997"/>
                </a:cubicBezTo>
                <a:cubicBezTo>
                  <a:pt x="-28388" y="682064"/>
                  <a:pt x="19344" y="573467"/>
                  <a:pt x="0" y="440428"/>
                </a:cubicBezTo>
                <a:cubicBezTo>
                  <a:pt x="-19344" y="307389"/>
                  <a:pt x="35014" y="123069"/>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2576128899">
                  <a:prstGeom prst="rect">
                    <a:avLst/>
                  </a:prstGeom>
                  <ask:type>
                    <ask:lineSketchScribble/>
                  </ask:type>
                </ask:lineSketchStyleProps>
              </a:ext>
            </a:extLst>
          </a:ln>
        </p:spPr>
        <p:txBody>
          <a:bodyPr wrap="square" rtlCol="0">
            <a:spAutoFit/>
          </a:bodyPr>
          <a:lstStyle/>
          <a:p>
            <a:r>
              <a:rPr lang="en-US" sz="4800" dirty="0">
                <a:solidFill>
                  <a:schemeClr val="bg1">
                    <a:lumMod val="50000"/>
                    <a:lumOff val="50000"/>
                  </a:schemeClr>
                </a:solidFill>
                <a:latin typeface="Bradley Hand" pitchFamily="2" charset="77"/>
              </a:rPr>
              <a:t>Why was the Welsh Not Introduced?</a:t>
            </a:r>
          </a:p>
        </p:txBody>
      </p:sp>
      <p:sp>
        <p:nvSpPr>
          <p:cNvPr id="3" name="TextBox 2">
            <a:extLst>
              <a:ext uri="{FF2B5EF4-FFF2-40B4-BE49-F238E27FC236}">
                <a16:creationId xmlns:a16="http://schemas.microsoft.com/office/drawing/2014/main" id="{6B1EB5B7-DC7D-B24F-A449-8EE8AF53D7B2}"/>
              </a:ext>
            </a:extLst>
          </p:cNvPr>
          <p:cNvSpPr txBox="1"/>
          <p:nvPr/>
        </p:nvSpPr>
        <p:spPr>
          <a:xfrm>
            <a:off x="1407730" y="1512115"/>
            <a:ext cx="10644436" cy="4801314"/>
          </a:xfrm>
          <a:prstGeom prst="rect">
            <a:avLst/>
          </a:prstGeom>
          <a:noFill/>
        </p:spPr>
        <p:txBody>
          <a:bodyPr wrap="square" rtlCol="0">
            <a:spAutoFit/>
          </a:bodyPr>
          <a:lstStyle/>
          <a:p>
            <a:pPr marL="285750" indent="-285750">
              <a:buFont typeface="Arial" panose="020B0604020202020204" pitchFamily="34" charset="0"/>
              <a:buChar char="•"/>
            </a:pPr>
            <a:r>
              <a:rPr lang="en-US" sz="3200" dirty="0">
                <a:solidFill>
                  <a:schemeClr val="bg1">
                    <a:lumMod val="50000"/>
                    <a:lumOff val="50000"/>
                  </a:schemeClr>
                </a:solidFill>
                <a:latin typeface="Bradley Hand" pitchFamily="2" charset="77"/>
              </a:rPr>
              <a:t>In 1847 a report ‘ Treachery of the Blue Books’ was published. </a:t>
            </a:r>
          </a:p>
          <a:p>
            <a:pPr marL="285750" indent="-285750">
              <a:buFont typeface="Arial" panose="020B0604020202020204" pitchFamily="34" charset="0"/>
              <a:buChar char="•"/>
            </a:pPr>
            <a:r>
              <a:rPr lang="en-US" sz="3200" dirty="0">
                <a:solidFill>
                  <a:schemeClr val="bg1">
                    <a:lumMod val="50000"/>
                    <a:lumOff val="50000"/>
                  </a:schemeClr>
                </a:solidFill>
                <a:latin typeface="Bradley Hand" pitchFamily="2" charset="77"/>
              </a:rPr>
              <a:t>It stated that the provision in education in wales was very poor.</a:t>
            </a:r>
          </a:p>
          <a:p>
            <a:pPr marL="285750" indent="-285750">
              <a:buFont typeface="Arial" panose="020B0604020202020204" pitchFamily="34" charset="0"/>
              <a:buChar char="•"/>
            </a:pPr>
            <a:r>
              <a:rPr lang="en-US" sz="3200" dirty="0">
                <a:solidFill>
                  <a:schemeClr val="bg1">
                    <a:lumMod val="50000"/>
                    <a:lumOff val="50000"/>
                  </a:schemeClr>
                </a:solidFill>
                <a:latin typeface="Bradley Hand" pitchFamily="2" charset="77"/>
              </a:rPr>
              <a:t>They believed that the welsh language was a drawback and noted that the moral and material condition of the people would only improve if the English language was introduced. </a:t>
            </a:r>
          </a:p>
          <a:p>
            <a:r>
              <a:rPr lang="en-US" sz="3200" dirty="0">
                <a:solidFill>
                  <a:schemeClr val="bg1">
                    <a:lumMod val="50000"/>
                    <a:lumOff val="50000"/>
                  </a:schemeClr>
                </a:solidFill>
                <a:latin typeface="Bradley Hand" pitchFamily="2" charset="77"/>
              </a:rPr>
              <a:t> 																					</a:t>
            </a:r>
            <a:r>
              <a:rPr lang="en-US" sz="1200" dirty="0">
                <a:solidFill>
                  <a:schemeClr val="bg1">
                    <a:lumMod val="50000"/>
                    <a:lumOff val="50000"/>
                  </a:schemeClr>
                </a:solidFill>
                <a:latin typeface="Bradley Hand" pitchFamily="2" charset="77"/>
              </a:rPr>
              <a:t>(BBC,2014)</a:t>
            </a:r>
          </a:p>
          <a:p>
            <a:endParaRPr lang="en-US" dirty="0"/>
          </a:p>
        </p:txBody>
      </p:sp>
    </p:spTree>
    <p:extLst>
      <p:ext uri="{BB962C8B-B14F-4D97-AF65-F5344CB8AC3E}">
        <p14:creationId xmlns:p14="http://schemas.microsoft.com/office/powerpoint/2010/main" val="3422734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2">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12" name="Picture 11" descr="A picture containing bag&#10;&#10;Description automatically generated">
            <a:extLst>
              <a:ext uri="{FF2B5EF4-FFF2-40B4-BE49-F238E27FC236}">
                <a16:creationId xmlns:a16="http://schemas.microsoft.com/office/drawing/2014/main" id="{BB2E8016-6547-1C4B-B9F3-FB5065394D80}"/>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051949" y="148564"/>
            <a:ext cx="5192311" cy="3571809"/>
          </a:xfrm>
          <a:prstGeom prst="rect">
            <a:avLst/>
          </a:prstGeom>
          <a:noFill/>
          <a:ln>
            <a:noFill/>
          </a:ln>
        </p:spPr>
      </p:pic>
      <p:sp>
        <p:nvSpPr>
          <p:cNvPr id="13" name="TextBox 12">
            <a:extLst>
              <a:ext uri="{FF2B5EF4-FFF2-40B4-BE49-F238E27FC236}">
                <a16:creationId xmlns:a16="http://schemas.microsoft.com/office/drawing/2014/main" id="{708977A3-D3A3-964D-9050-383E4DA4D7A6}"/>
              </a:ext>
            </a:extLst>
          </p:cNvPr>
          <p:cNvSpPr txBox="1"/>
          <p:nvPr/>
        </p:nvSpPr>
        <p:spPr>
          <a:xfrm>
            <a:off x="7850939" y="3766093"/>
            <a:ext cx="2468359"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(Victorian Powys)</a:t>
            </a:r>
          </a:p>
        </p:txBody>
      </p:sp>
      <p:sp>
        <p:nvSpPr>
          <p:cNvPr id="14" name="Rectangle 13">
            <a:extLst>
              <a:ext uri="{FF2B5EF4-FFF2-40B4-BE49-F238E27FC236}">
                <a16:creationId xmlns:a16="http://schemas.microsoft.com/office/drawing/2014/main" id="{832B2159-D3E5-5D4A-A013-7C69ABEB085E}"/>
              </a:ext>
            </a:extLst>
          </p:cNvPr>
          <p:cNvSpPr/>
          <p:nvPr/>
        </p:nvSpPr>
        <p:spPr>
          <a:xfrm>
            <a:off x="1188720" y="4241999"/>
            <a:ext cx="10847044" cy="2062103"/>
          </a:xfrm>
          <a:prstGeom prst="rect">
            <a:avLst/>
          </a:prstGeom>
        </p:spPr>
        <p:txBody>
          <a:bodyPr wrap="square">
            <a:spAutoFit/>
          </a:bodyPr>
          <a:lstStyle/>
          <a:p>
            <a:r>
              <a:rPr lang="en-US" sz="3200" dirty="0">
                <a:solidFill>
                  <a:schemeClr val="bg1">
                    <a:lumMod val="50000"/>
                    <a:lumOff val="50000"/>
                  </a:schemeClr>
                </a:solidFill>
                <a:latin typeface="Bradley Hand" pitchFamily="2" charset="77"/>
              </a:rPr>
              <a:t>“In order to improve the pupil’s knowledge of the English Language, the Welsh Education System employed the Welsh Not as a method of discouraging children from speaking in their native tongue“ </a:t>
            </a:r>
          </a:p>
        </p:txBody>
      </p:sp>
      <p:sp>
        <p:nvSpPr>
          <p:cNvPr id="15" name="TextBox 14">
            <a:extLst>
              <a:ext uri="{FF2B5EF4-FFF2-40B4-BE49-F238E27FC236}">
                <a16:creationId xmlns:a16="http://schemas.microsoft.com/office/drawing/2014/main" id="{60F0E012-E874-084A-90BF-FD91A40EB9A2}"/>
              </a:ext>
            </a:extLst>
          </p:cNvPr>
          <p:cNvSpPr txBox="1"/>
          <p:nvPr/>
        </p:nvSpPr>
        <p:spPr>
          <a:xfrm>
            <a:off x="4550703" y="6143395"/>
            <a:ext cx="10544175" cy="276999"/>
          </a:xfrm>
          <a:prstGeom prst="rect">
            <a:avLst/>
          </a:prstGeom>
          <a:noFill/>
        </p:spPr>
        <p:txBody>
          <a:bodyPr wrap="square" rtlCol="0">
            <a:spAutoFit/>
          </a:bodyPr>
          <a:lstStyle/>
          <a:p>
            <a:pPr algn="ctr"/>
            <a:r>
              <a:rPr lang="en-US" sz="1200" dirty="0">
                <a:solidFill>
                  <a:schemeClr val="bg1">
                    <a:lumMod val="50000"/>
                    <a:lumOff val="50000"/>
                  </a:schemeClr>
                </a:solidFill>
                <a:latin typeface="Bradley Hand" pitchFamily="2" charset="77"/>
              </a:rPr>
              <a:t>(St Fagan's National History Museum, 2014).</a:t>
            </a:r>
            <a:endParaRPr lang="en-US" sz="3200" dirty="0">
              <a:solidFill>
                <a:schemeClr val="bg1">
                  <a:lumMod val="50000"/>
                  <a:lumOff val="50000"/>
                </a:schemeClr>
              </a:solidFill>
              <a:latin typeface="Bradley Hand" pitchFamily="2" charset="77"/>
            </a:endParaRPr>
          </a:p>
        </p:txBody>
      </p:sp>
    </p:spTree>
    <p:extLst>
      <p:ext uri="{BB962C8B-B14F-4D97-AF65-F5344CB8AC3E}">
        <p14:creationId xmlns:p14="http://schemas.microsoft.com/office/powerpoint/2010/main" val="1113545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B66E529E-28A4-3842-90FC-AF266F749F04}"/>
              </a:ext>
            </a:extLst>
          </p:cNvPr>
          <p:cNvSpPr txBox="1"/>
          <p:nvPr/>
        </p:nvSpPr>
        <p:spPr>
          <a:xfrm>
            <a:off x="3261533" y="297160"/>
            <a:ext cx="6622472" cy="830997"/>
          </a:xfrm>
          <a:custGeom>
            <a:avLst/>
            <a:gdLst>
              <a:gd name="connsiteX0" fmla="*/ 0 w 6622472"/>
              <a:gd name="connsiteY0" fmla="*/ 0 h 830997"/>
              <a:gd name="connsiteX1" fmla="*/ 485648 w 6622472"/>
              <a:gd name="connsiteY1" fmla="*/ 0 h 830997"/>
              <a:gd name="connsiteX2" fmla="*/ 905071 w 6622472"/>
              <a:gd name="connsiteY2" fmla="*/ 0 h 830997"/>
              <a:gd name="connsiteX3" fmla="*/ 1258270 w 6622472"/>
              <a:gd name="connsiteY3" fmla="*/ 0 h 830997"/>
              <a:gd name="connsiteX4" fmla="*/ 1743918 w 6622472"/>
              <a:gd name="connsiteY4" fmla="*/ 0 h 830997"/>
              <a:gd name="connsiteX5" fmla="*/ 2163341 w 6622472"/>
              <a:gd name="connsiteY5" fmla="*/ 0 h 830997"/>
              <a:gd name="connsiteX6" fmla="*/ 2715214 w 6622472"/>
              <a:gd name="connsiteY6" fmla="*/ 0 h 830997"/>
              <a:gd name="connsiteX7" fmla="*/ 3267086 w 6622472"/>
              <a:gd name="connsiteY7" fmla="*/ 0 h 830997"/>
              <a:gd name="connsiteX8" fmla="*/ 3951408 w 6622472"/>
              <a:gd name="connsiteY8" fmla="*/ 0 h 830997"/>
              <a:gd name="connsiteX9" fmla="*/ 4635730 w 6622472"/>
              <a:gd name="connsiteY9" fmla="*/ 0 h 830997"/>
              <a:gd name="connsiteX10" fmla="*/ 5121378 w 6622472"/>
              <a:gd name="connsiteY10" fmla="*/ 0 h 830997"/>
              <a:gd name="connsiteX11" fmla="*/ 5673251 w 6622472"/>
              <a:gd name="connsiteY11" fmla="*/ 0 h 830997"/>
              <a:gd name="connsiteX12" fmla="*/ 6092674 w 6622472"/>
              <a:gd name="connsiteY12" fmla="*/ 0 h 830997"/>
              <a:gd name="connsiteX13" fmla="*/ 6622472 w 6622472"/>
              <a:gd name="connsiteY13" fmla="*/ 0 h 830997"/>
              <a:gd name="connsiteX14" fmla="*/ 6622472 w 6622472"/>
              <a:gd name="connsiteY14" fmla="*/ 390569 h 830997"/>
              <a:gd name="connsiteX15" fmla="*/ 6622472 w 6622472"/>
              <a:gd name="connsiteY15" fmla="*/ 830997 h 830997"/>
              <a:gd name="connsiteX16" fmla="*/ 6203049 w 6622472"/>
              <a:gd name="connsiteY16" fmla="*/ 830997 h 830997"/>
              <a:gd name="connsiteX17" fmla="*/ 5783626 w 6622472"/>
              <a:gd name="connsiteY17" fmla="*/ 830997 h 830997"/>
              <a:gd name="connsiteX18" fmla="*/ 5364202 w 6622472"/>
              <a:gd name="connsiteY18" fmla="*/ 830997 h 830997"/>
              <a:gd name="connsiteX19" fmla="*/ 4679880 w 6622472"/>
              <a:gd name="connsiteY19" fmla="*/ 830997 h 830997"/>
              <a:gd name="connsiteX20" fmla="*/ 4326682 w 6622472"/>
              <a:gd name="connsiteY20" fmla="*/ 830997 h 830997"/>
              <a:gd name="connsiteX21" fmla="*/ 3907258 w 6622472"/>
              <a:gd name="connsiteY21" fmla="*/ 830997 h 830997"/>
              <a:gd name="connsiteX22" fmla="*/ 3487835 w 6622472"/>
              <a:gd name="connsiteY22" fmla="*/ 830997 h 830997"/>
              <a:gd name="connsiteX23" fmla="*/ 3134637 w 6622472"/>
              <a:gd name="connsiteY23" fmla="*/ 830997 h 830997"/>
              <a:gd name="connsiteX24" fmla="*/ 2516539 w 6622472"/>
              <a:gd name="connsiteY24" fmla="*/ 830997 h 830997"/>
              <a:gd name="connsiteX25" fmla="*/ 1964667 w 6622472"/>
              <a:gd name="connsiteY25" fmla="*/ 830997 h 830997"/>
              <a:gd name="connsiteX26" fmla="*/ 1280345 w 6622472"/>
              <a:gd name="connsiteY26" fmla="*/ 830997 h 830997"/>
              <a:gd name="connsiteX27" fmla="*/ 860921 w 6622472"/>
              <a:gd name="connsiteY27" fmla="*/ 830997 h 830997"/>
              <a:gd name="connsiteX28" fmla="*/ 0 w 6622472"/>
              <a:gd name="connsiteY28" fmla="*/ 830997 h 830997"/>
              <a:gd name="connsiteX29" fmla="*/ 0 w 6622472"/>
              <a:gd name="connsiteY29" fmla="*/ 432118 h 830997"/>
              <a:gd name="connsiteX30" fmla="*/ 0 w 6622472"/>
              <a:gd name="connsiteY30"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622472" h="830997" extrusionOk="0">
                <a:moveTo>
                  <a:pt x="0" y="0"/>
                </a:moveTo>
                <a:cubicBezTo>
                  <a:pt x="163622" y="-46439"/>
                  <a:pt x="346722" y="19046"/>
                  <a:pt x="485648" y="0"/>
                </a:cubicBezTo>
                <a:cubicBezTo>
                  <a:pt x="624574" y="-19046"/>
                  <a:pt x="807310" y="48909"/>
                  <a:pt x="905071" y="0"/>
                </a:cubicBezTo>
                <a:cubicBezTo>
                  <a:pt x="1002832" y="-48909"/>
                  <a:pt x="1114131" y="12190"/>
                  <a:pt x="1258270" y="0"/>
                </a:cubicBezTo>
                <a:cubicBezTo>
                  <a:pt x="1402409" y="-12190"/>
                  <a:pt x="1591934" y="57965"/>
                  <a:pt x="1743918" y="0"/>
                </a:cubicBezTo>
                <a:cubicBezTo>
                  <a:pt x="1895902" y="-57965"/>
                  <a:pt x="2058779" y="46524"/>
                  <a:pt x="2163341" y="0"/>
                </a:cubicBezTo>
                <a:cubicBezTo>
                  <a:pt x="2267903" y="-46524"/>
                  <a:pt x="2490912" y="42767"/>
                  <a:pt x="2715214" y="0"/>
                </a:cubicBezTo>
                <a:cubicBezTo>
                  <a:pt x="2939516" y="-42767"/>
                  <a:pt x="3065899" y="55463"/>
                  <a:pt x="3267086" y="0"/>
                </a:cubicBezTo>
                <a:cubicBezTo>
                  <a:pt x="3468273" y="-55463"/>
                  <a:pt x="3803103" y="43479"/>
                  <a:pt x="3951408" y="0"/>
                </a:cubicBezTo>
                <a:cubicBezTo>
                  <a:pt x="4099713" y="-43479"/>
                  <a:pt x="4491177" y="56591"/>
                  <a:pt x="4635730" y="0"/>
                </a:cubicBezTo>
                <a:cubicBezTo>
                  <a:pt x="4780283" y="-56591"/>
                  <a:pt x="4907100" y="25148"/>
                  <a:pt x="5121378" y="0"/>
                </a:cubicBezTo>
                <a:cubicBezTo>
                  <a:pt x="5335656" y="-25148"/>
                  <a:pt x="5435369" y="42832"/>
                  <a:pt x="5673251" y="0"/>
                </a:cubicBezTo>
                <a:cubicBezTo>
                  <a:pt x="5911133" y="-42832"/>
                  <a:pt x="5883422" y="40397"/>
                  <a:pt x="6092674" y="0"/>
                </a:cubicBezTo>
                <a:cubicBezTo>
                  <a:pt x="6301926" y="-40397"/>
                  <a:pt x="6491876" y="36803"/>
                  <a:pt x="6622472" y="0"/>
                </a:cubicBezTo>
                <a:cubicBezTo>
                  <a:pt x="6634968" y="159048"/>
                  <a:pt x="6591530" y="212840"/>
                  <a:pt x="6622472" y="390569"/>
                </a:cubicBezTo>
                <a:cubicBezTo>
                  <a:pt x="6653414" y="568298"/>
                  <a:pt x="6610055" y="706501"/>
                  <a:pt x="6622472" y="830997"/>
                </a:cubicBezTo>
                <a:cubicBezTo>
                  <a:pt x="6533278" y="880839"/>
                  <a:pt x="6300002" y="818328"/>
                  <a:pt x="6203049" y="830997"/>
                </a:cubicBezTo>
                <a:cubicBezTo>
                  <a:pt x="6106096" y="843666"/>
                  <a:pt x="5981237" y="805968"/>
                  <a:pt x="5783626" y="830997"/>
                </a:cubicBezTo>
                <a:cubicBezTo>
                  <a:pt x="5586015" y="856026"/>
                  <a:pt x="5509142" y="811711"/>
                  <a:pt x="5364202" y="830997"/>
                </a:cubicBezTo>
                <a:cubicBezTo>
                  <a:pt x="5219262" y="850283"/>
                  <a:pt x="5018421" y="815859"/>
                  <a:pt x="4679880" y="830997"/>
                </a:cubicBezTo>
                <a:cubicBezTo>
                  <a:pt x="4341339" y="846135"/>
                  <a:pt x="4480284" y="821090"/>
                  <a:pt x="4326682" y="830997"/>
                </a:cubicBezTo>
                <a:cubicBezTo>
                  <a:pt x="4173080" y="840904"/>
                  <a:pt x="4054462" y="819315"/>
                  <a:pt x="3907258" y="830997"/>
                </a:cubicBezTo>
                <a:cubicBezTo>
                  <a:pt x="3760054" y="842679"/>
                  <a:pt x="3685100" y="813602"/>
                  <a:pt x="3487835" y="830997"/>
                </a:cubicBezTo>
                <a:cubicBezTo>
                  <a:pt x="3290570" y="848392"/>
                  <a:pt x="3307996" y="825253"/>
                  <a:pt x="3134637" y="830997"/>
                </a:cubicBezTo>
                <a:cubicBezTo>
                  <a:pt x="2961278" y="836741"/>
                  <a:pt x="2721513" y="807217"/>
                  <a:pt x="2516539" y="830997"/>
                </a:cubicBezTo>
                <a:cubicBezTo>
                  <a:pt x="2311565" y="854777"/>
                  <a:pt x="2217964" y="827462"/>
                  <a:pt x="1964667" y="830997"/>
                </a:cubicBezTo>
                <a:cubicBezTo>
                  <a:pt x="1711370" y="834532"/>
                  <a:pt x="1510333" y="758274"/>
                  <a:pt x="1280345" y="830997"/>
                </a:cubicBezTo>
                <a:cubicBezTo>
                  <a:pt x="1050357" y="903720"/>
                  <a:pt x="1017773" y="789571"/>
                  <a:pt x="860921" y="830997"/>
                </a:cubicBezTo>
                <a:cubicBezTo>
                  <a:pt x="704069" y="872423"/>
                  <a:pt x="318955" y="729029"/>
                  <a:pt x="0" y="830997"/>
                </a:cubicBezTo>
                <a:cubicBezTo>
                  <a:pt x="-20786" y="656733"/>
                  <a:pt x="42487" y="531100"/>
                  <a:pt x="0" y="432118"/>
                </a:cubicBezTo>
                <a:cubicBezTo>
                  <a:pt x="-42487" y="333136"/>
                  <a:pt x="26996" y="125549"/>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3033369969">
                  <a:prstGeom prst="rect">
                    <a:avLst/>
                  </a:prstGeom>
                  <ask:type>
                    <ask:lineSketchScribble/>
                  </ask:type>
                </ask:lineSketchStyleProps>
              </a:ext>
            </a:extLst>
          </a:ln>
        </p:spPr>
        <p:txBody>
          <a:bodyPr wrap="square" rtlCol="0">
            <a:spAutoFit/>
          </a:bodyPr>
          <a:lstStyle/>
          <a:p>
            <a:r>
              <a:rPr lang="en-US" sz="4800" u="sng" dirty="0">
                <a:solidFill>
                  <a:schemeClr val="bg1">
                    <a:lumMod val="50000"/>
                    <a:lumOff val="50000"/>
                  </a:schemeClr>
                </a:solidFill>
                <a:latin typeface="Bradley Hand" pitchFamily="2" charset="77"/>
              </a:rPr>
              <a:t>Victim of the Welsh Not</a:t>
            </a:r>
          </a:p>
        </p:txBody>
      </p:sp>
      <p:sp>
        <p:nvSpPr>
          <p:cNvPr id="13" name="TextBox 12">
            <a:extLst>
              <a:ext uri="{FF2B5EF4-FFF2-40B4-BE49-F238E27FC236}">
                <a16:creationId xmlns:a16="http://schemas.microsoft.com/office/drawing/2014/main" id="{09F71D73-2C57-194F-AD97-89B35E2F078A}"/>
              </a:ext>
            </a:extLst>
          </p:cNvPr>
          <p:cNvSpPr txBox="1"/>
          <p:nvPr/>
        </p:nvSpPr>
        <p:spPr>
          <a:xfrm>
            <a:off x="1403187" y="1425307"/>
            <a:ext cx="10339165" cy="5016758"/>
          </a:xfrm>
          <a:custGeom>
            <a:avLst/>
            <a:gdLst>
              <a:gd name="connsiteX0" fmla="*/ 0 w 10339165"/>
              <a:gd name="connsiteY0" fmla="*/ 0 h 5016758"/>
              <a:gd name="connsiteX1" fmla="*/ 367615 w 10339165"/>
              <a:gd name="connsiteY1" fmla="*/ 0 h 5016758"/>
              <a:gd name="connsiteX2" fmla="*/ 942013 w 10339165"/>
              <a:gd name="connsiteY2" fmla="*/ 0 h 5016758"/>
              <a:gd name="connsiteX3" fmla="*/ 1619803 w 10339165"/>
              <a:gd name="connsiteY3" fmla="*/ 0 h 5016758"/>
              <a:gd name="connsiteX4" fmla="*/ 2297592 w 10339165"/>
              <a:gd name="connsiteY4" fmla="*/ 0 h 5016758"/>
              <a:gd name="connsiteX5" fmla="*/ 2871990 w 10339165"/>
              <a:gd name="connsiteY5" fmla="*/ 0 h 5016758"/>
              <a:gd name="connsiteX6" fmla="*/ 3446388 w 10339165"/>
              <a:gd name="connsiteY6" fmla="*/ 0 h 5016758"/>
              <a:gd name="connsiteX7" fmla="*/ 3710611 w 10339165"/>
              <a:gd name="connsiteY7" fmla="*/ 0 h 5016758"/>
              <a:gd name="connsiteX8" fmla="*/ 4078226 w 10339165"/>
              <a:gd name="connsiteY8" fmla="*/ 0 h 5016758"/>
              <a:gd name="connsiteX9" fmla="*/ 4652624 w 10339165"/>
              <a:gd name="connsiteY9" fmla="*/ 0 h 5016758"/>
              <a:gd name="connsiteX10" fmla="*/ 5433806 w 10339165"/>
              <a:gd name="connsiteY10" fmla="*/ 0 h 5016758"/>
              <a:gd name="connsiteX11" fmla="*/ 6111595 w 10339165"/>
              <a:gd name="connsiteY11" fmla="*/ 0 h 5016758"/>
              <a:gd name="connsiteX12" fmla="*/ 6685993 w 10339165"/>
              <a:gd name="connsiteY12" fmla="*/ 0 h 5016758"/>
              <a:gd name="connsiteX13" fmla="*/ 6950216 w 10339165"/>
              <a:gd name="connsiteY13" fmla="*/ 0 h 5016758"/>
              <a:gd name="connsiteX14" fmla="*/ 7731398 w 10339165"/>
              <a:gd name="connsiteY14" fmla="*/ 0 h 5016758"/>
              <a:gd name="connsiteX15" fmla="*/ 7995621 w 10339165"/>
              <a:gd name="connsiteY15" fmla="*/ 0 h 5016758"/>
              <a:gd name="connsiteX16" fmla="*/ 8673411 w 10339165"/>
              <a:gd name="connsiteY16" fmla="*/ 0 h 5016758"/>
              <a:gd name="connsiteX17" fmla="*/ 9351200 w 10339165"/>
              <a:gd name="connsiteY17" fmla="*/ 0 h 5016758"/>
              <a:gd name="connsiteX18" fmla="*/ 9822207 w 10339165"/>
              <a:gd name="connsiteY18" fmla="*/ 0 h 5016758"/>
              <a:gd name="connsiteX19" fmla="*/ 10339165 w 10339165"/>
              <a:gd name="connsiteY19" fmla="*/ 0 h 5016758"/>
              <a:gd name="connsiteX20" fmla="*/ 10339165 w 10339165"/>
              <a:gd name="connsiteY20" fmla="*/ 557418 h 5016758"/>
              <a:gd name="connsiteX21" fmla="*/ 10339165 w 10339165"/>
              <a:gd name="connsiteY21" fmla="*/ 1165003 h 5016758"/>
              <a:gd name="connsiteX22" fmla="*/ 10339165 w 10339165"/>
              <a:gd name="connsiteY22" fmla="*/ 1772588 h 5016758"/>
              <a:gd name="connsiteX23" fmla="*/ 10339165 w 10339165"/>
              <a:gd name="connsiteY23" fmla="*/ 2430341 h 5016758"/>
              <a:gd name="connsiteX24" fmla="*/ 10339165 w 10339165"/>
              <a:gd name="connsiteY24" fmla="*/ 2937591 h 5016758"/>
              <a:gd name="connsiteX25" fmla="*/ 10339165 w 10339165"/>
              <a:gd name="connsiteY25" fmla="*/ 3394673 h 5016758"/>
              <a:gd name="connsiteX26" fmla="*/ 10339165 w 10339165"/>
              <a:gd name="connsiteY26" fmla="*/ 4052426 h 5016758"/>
              <a:gd name="connsiteX27" fmla="*/ 10339165 w 10339165"/>
              <a:gd name="connsiteY27" fmla="*/ 4459340 h 5016758"/>
              <a:gd name="connsiteX28" fmla="*/ 10339165 w 10339165"/>
              <a:gd name="connsiteY28" fmla="*/ 5016758 h 5016758"/>
              <a:gd name="connsiteX29" fmla="*/ 9661375 w 10339165"/>
              <a:gd name="connsiteY29" fmla="*/ 5016758 h 5016758"/>
              <a:gd name="connsiteX30" fmla="*/ 9397152 w 10339165"/>
              <a:gd name="connsiteY30" fmla="*/ 5016758 h 5016758"/>
              <a:gd name="connsiteX31" fmla="*/ 8926146 w 10339165"/>
              <a:gd name="connsiteY31" fmla="*/ 5016758 h 5016758"/>
              <a:gd name="connsiteX32" fmla="*/ 8455139 w 10339165"/>
              <a:gd name="connsiteY32" fmla="*/ 5016758 h 5016758"/>
              <a:gd name="connsiteX33" fmla="*/ 7880741 w 10339165"/>
              <a:gd name="connsiteY33" fmla="*/ 5016758 h 5016758"/>
              <a:gd name="connsiteX34" fmla="*/ 7099560 w 10339165"/>
              <a:gd name="connsiteY34" fmla="*/ 5016758 h 5016758"/>
              <a:gd name="connsiteX35" fmla="*/ 6525162 w 10339165"/>
              <a:gd name="connsiteY35" fmla="*/ 5016758 h 5016758"/>
              <a:gd name="connsiteX36" fmla="*/ 6054156 w 10339165"/>
              <a:gd name="connsiteY36" fmla="*/ 5016758 h 5016758"/>
              <a:gd name="connsiteX37" fmla="*/ 5686541 w 10339165"/>
              <a:gd name="connsiteY37" fmla="*/ 5016758 h 5016758"/>
              <a:gd name="connsiteX38" fmla="*/ 5215534 w 10339165"/>
              <a:gd name="connsiteY38" fmla="*/ 5016758 h 5016758"/>
              <a:gd name="connsiteX39" fmla="*/ 4951311 w 10339165"/>
              <a:gd name="connsiteY39" fmla="*/ 5016758 h 5016758"/>
              <a:gd name="connsiteX40" fmla="*/ 4687088 w 10339165"/>
              <a:gd name="connsiteY40" fmla="*/ 5016758 h 5016758"/>
              <a:gd name="connsiteX41" fmla="*/ 4422865 w 10339165"/>
              <a:gd name="connsiteY41" fmla="*/ 5016758 h 5016758"/>
              <a:gd name="connsiteX42" fmla="*/ 3641684 w 10339165"/>
              <a:gd name="connsiteY42" fmla="*/ 5016758 h 5016758"/>
              <a:gd name="connsiteX43" fmla="*/ 3170677 w 10339165"/>
              <a:gd name="connsiteY43" fmla="*/ 5016758 h 5016758"/>
              <a:gd name="connsiteX44" fmla="*/ 2596279 w 10339165"/>
              <a:gd name="connsiteY44" fmla="*/ 5016758 h 5016758"/>
              <a:gd name="connsiteX45" fmla="*/ 2228664 w 10339165"/>
              <a:gd name="connsiteY45" fmla="*/ 5016758 h 5016758"/>
              <a:gd name="connsiteX46" fmla="*/ 1447483 w 10339165"/>
              <a:gd name="connsiteY46" fmla="*/ 5016758 h 5016758"/>
              <a:gd name="connsiteX47" fmla="*/ 666302 w 10339165"/>
              <a:gd name="connsiteY47" fmla="*/ 5016758 h 5016758"/>
              <a:gd name="connsiteX48" fmla="*/ 0 w 10339165"/>
              <a:gd name="connsiteY48" fmla="*/ 5016758 h 5016758"/>
              <a:gd name="connsiteX49" fmla="*/ 0 w 10339165"/>
              <a:gd name="connsiteY49" fmla="*/ 4459340 h 5016758"/>
              <a:gd name="connsiteX50" fmla="*/ 0 w 10339165"/>
              <a:gd name="connsiteY50" fmla="*/ 3952090 h 5016758"/>
              <a:gd name="connsiteX51" fmla="*/ 0 w 10339165"/>
              <a:gd name="connsiteY51" fmla="*/ 3495008 h 5016758"/>
              <a:gd name="connsiteX52" fmla="*/ 0 w 10339165"/>
              <a:gd name="connsiteY52" fmla="*/ 3088093 h 5016758"/>
              <a:gd name="connsiteX53" fmla="*/ 0 w 10339165"/>
              <a:gd name="connsiteY53" fmla="*/ 2530676 h 5016758"/>
              <a:gd name="connsiteX54" fmla="*/ 0 w 10339165"/>
              <a:gd name="connsiteY54" fmla="*/ 1923091 h 5016758"/>
              <a:gd name="connsiteX55" fmla="*/ 0 w 10339165"/>
              <a:gd name="connsiteY55" fmla="*/ 1516176 h 5016758"/>
              <a:gd name="connsiteX56" fmla="*/ 0 w 10339165"/>
              <a:gd name="connsiteY56" fmla="*/ 958758 h 5016758"/>
              <a:gd name="connsiteX57" fmla="*/ 0 w 10339165"/>
              <a:gd name="connsiteY57" fmla="*/ 0 h 501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0339165" h="5016758" extrusionOk="0">
                <a:moveTo>
                  <a:pt x="0" y="0"/>
                </a:moveTo>
                <a:cubicBezTo>
                  <a:pt x="86565" y="-4120"/>
                  <a:pt x="278194" y="36640"/>
                  <a:pt x="367615" y="0"/>
                </a:cubicBezTo>
                <a:cubicBezTo>
                  <a:pt x="457036" y="-36640"/>
                  <a:pt x="783350" y="34392"/>
                  <a:pt x="942013" y="0"/>
                </a:cubicBezTo>
                <a:cubicBezTo>
                  <a:pt x="1100676" y="-34392"/>
                  <a:pt x="1474697" y="62272"/>
                  <a:pt x="1619803" y="0"/>
                </a:cubicBezTo>
                <a:cubicBezTo>
                  <a:pt x="1764909" y="-62272"/>
                  <a:pt x="2085851" y="56898"/>
                  <a:pt x="2297592" y="0"/>
                </a:cubicBezTo>
                <a:cubicBezTo>
                  <a:pt x="2509333" y="-56898"/>
                  <a:pt x="2746832" y="44751"/>
                  <a:pt x="2871990" y="0"/>
                </a:cubicBezTo>
                <a:cubicBezTo>
                  <a:pt x="2997148" y="-44751"/>
                  <a:pt x="3161961" y="43108"/>
                  <a:pt x="3446388" y="0"/>
                </a:cubicBezTo>
                <a:cubicBezTo>
                  <a:pt x="3730815" y="-43108"/>
                  <a:pt x="3612428" y="18510"/>
                  <a:pt x="3710611" y="0"/>
                </a:cubicBezTo>
                <a:cubicBezTo>
                  <a:pt x="3808794" y="-18510"/>
                  <a:pt x="3922352" y="25311"/>
                  <a:pt x="4078226" y="0"/>
                </a:cubicBezTo>
                <a:cubicBezTo>
                  <a:pt x="4234100" y="-25311"/>
                  <a:pt x="4422742" y="67646"/>
                  <a:pt x="4652624" y="0"/>
                </a:cubicBezTo>
                <a:cubicBezTo>
                  <a:pt x="4882506" y="-67646"/>
                  <a:pt x="5175204" y="91888"/>
                  <a:pt x="5433806" y="0"/>
                </a:cubicBezTo>
                <a:cubicBezTo>
                  <a:pt x="5692408" y="-91888"/>
                  <a:pt x="5913445" y="45170"/>
                  <a:pt x="6111595" y="0"/>
                </a:cubicBezTo>
                <a:cubicBezTo>
                  <a:pt x="6309745" y="-45170"/>
                  <a:pt x="6525496" y="66712"/>
                  <a:pt x="6685993" y="0"/>
                </a:cubicBezTo>
                <a:cubicBezTo>
                  <a:pt x="6846490" y="-66712"/>
                  <a:pt x="6897001" y="27891"/>
                  <a:pt x="6950216" y="0"/>
                </a:cubicBezTo>
                <a:cubicBezTo>
                  <a:pt x="7003431" y="-27891"/>
                  <a:pt x="7510405" y="5920"/>
                  <a:pt x="7731398" y="0"/>
                </a:cubicBezTo>
                <a:cubicBezTo>
                  <a:pt x="7952391" y="-5920"/>
                  <a:pt x="7893844" y="17994"/>
                  <a:pt x="7995621" y="0"/>
                </a:cubicBezTo>
                <a:cubicBezTo>
                  <a:pt x="8097398" y="-17994"/>
                  <a:pt x="8432328" y="56173"/>
                  <a:pt x="8673411" y="0"/>
                </a:cubicBezTo>
                <a:cubicBezTo>
                  <a:pt x="8914494" y="-56173"/>
                  <a:pt x="9115658" y="9286"/>
                  <a:pt x="9351200" y="0"/>
                </a:cubicBezTo>
                <a:cubicBezTo>
                  <a:pt x="9586742" y="-9286"/>
                  <a:pt x="9679250" y="50970"/>
                  <a:pt x="9822207" y="0"/>
                </a:cubicBezTo>
                <a:cubicBezTo>
                  <a:pt x="9965164" y="-50970"/>
                  <a:pt x="10103707" y="39104"/>
                  <a:pt x="10339165" y="0"/>
                </a:cubicBezTo>
                <a:cubicBezTo>
                  <a:pt x="10385948" y="265496"/>
                  <a:pt x="10316851" y="305236"/>
                  <a:pt x="10339165" y="557418"/>
                </a:cubicBezTo>
                <a:cubicBezTo>
                  <a:pt x="10361479" y="809600"/>
                  <a:pt x="10337184" y="1009697"/>
                  <a:pt x="10339165" y="1165003"/>
                </a:cubicBezTo>
                <a:cubicBezTo>
                  <a:pt x="10341146" y="1320309"/>
                  <a:pt x="10283356" y="1632174"/>
                  <a:pt x="10339165" y="1772588"/>
                </a:cubicBezTo>
                <a:cubicBezTo>
                  <a:pt x="10394974" y="1913003"/>
                  <a:pt x="10261122" y="2221958"/>
                  <a:pt x="10339165" y="2430341"/>
                </a:cubicBezTo>
                <a:cubicBezTo>
                  <a:pt x="10417208" y="2638724"/>
                  <a:pt x="10297344" y="2723000"/>
                  <a:pt x="10339165" y="2937591"/>
                </a:cubicBezTo>
                <a:cubicBezTo>
                  <a:pt x="10380986" y="3152182"/>
                  <a:pt x="10304966" y="3210312"/>
                  <a:pt x="10339165" y="3394673"/>
                </a:cubicBezTo>
                <a:cubicBezTo>
                  <a:pt x="10373364" y="3579034"/>
                  <a:pt x="10297662" y="3759091"/>
                  <a:pt x="10339165" y="4052426"/>
                </a:cubicBezTo>
                <a:cubicBezTo>
                  <a:pt x="10380668" y="4345761"/>
                  <a:pt x="10294474" y="4310103"/>
                  <a:pt x="10339165" y="4459340"/>
                </a:cubicBezTo>
                <a:cubicBezTo>
                  <a:pt x="10383856" y="4608577"/>
                  <a:pt x="10313954" y="4826559"/>
                  <a:pt x="10339165" y="5016758"/>
                </a:cubicBezTo>
                <a:cubicBezTo>
                  <a:pt x="10102694" y="5084548"/>
                  <a:pt x="9840718" y="4966566"/>
                  <a:pt x="9661375" y="5016758"/>
                </a:cubicBezTo>
                <a:cubicBezTo>
                  <a:pt x="9482032" y="5066950"/>
                  <a:pt x="9510828" y="4985536"/>
                  <a:pt x="9397152" y="5016758"/>
                </a:cubicBezTo>
                <a:cubicBezTo>
                  <a:pt x="9283476" y="5047980"/>
                  <a:pt x="9153238" y="5013727"/>
                  <a:pt x="8926146" y="5016758"/>
                </a:cubicBezTo>
                <a:cubicBezTo>
                  <a:pt x="8699054" y="5019789"/>
                  <a:pt x="8662808" y="4997858"/>
                  <a:pt x="8455139" y="5016758"/>
                </a:cubicBezTo>
                <a:cubicBezTo>
                  <a:pt x="8247470" y="5035658"/>
                  <a:pt x="8044956" y="4993774"/>
                  <a:pt x="7880741" y="5016758"/>
                </a:cubicBezTo>
                <a:cubicBezTo>
                  <a:pt x="7716526" y="5039742"/>
                  <a:pt x="7415336" y="4973920"/>
                  <a:pt x="7099560" y="5016758"/>
                </a:cubicBezTo>
                <a:cubicBezTo>
                  <a:pt x="6783784" y="5059596"/>
                  <a:pt x="6663379" y="4984583"/>
                  <a:pt x="6525162" y="5016758"/>
                </a:cubicBezTo>
                <a:cubicBezTo>
                  <a:pt x="6386945" y="5048933"/>
                  <a:pt x="6259223" y="4976765"/>
                  <a:pt x="6054156" y="5016758"/>
                </a:cubicBezTo>
                <a:cubicBezTo>
                  <a:pt x="5849089" y="5056751"/>
                  <a:pt x="5831299" y="4982447"/>
                  <a:pt x="5686541" y="5016758"/>
                </a:cubicBezTo>
                <a:cubicBezTo>
                  <a:pt x="5541784" y="5051069"/>
                  <a:pt x="5321048" y="4995627"/>
                  <a:pt x="5215534" y="5016758"/>
                </a:cubicBezTo>
                <a:cubicBezTo>
                  <a:pt x="5110020" y="5037889"/>
                  <a:pt x="5080144" y="5000678"/>
                  <a:pt x="4951311" y="5016758"/>
                </a:cubicBezTo>
                <a:cubicBezTo>
                  <a:pt x="4822478" y="5032838"/>
                  <a:pt x="4801084" y="4993902"/>
                  <a:pt x="4687088" y="5016758"/>
                </a:cubicBezTo>
                <a:cubicBezTo>
                  <a:pt x="4573092" y="5039614"/>
                  <a:pt x="4551053" y="5015906"/>
                  <a:pt x="4422865" y="5016758"/>
                </a:cubicBezTo>
                <a:cubicBezTo>
                  <a:pt x="4294677" y="5017610"/>
                  <a:pt x="3992736" y="5002158"/>
                  <a:pt x="3641684" y="5016758"/>
                </a:cubicBezTo>
                <a:cubicBezTo>
                  <a:pt x="3290632" y="5031358"/>
                  <a:pt x="3342741" y="4971533"/>
                  <a:pt x="3170677" y="5016758"/>
                </a:cubicBezTo>
                <a:cubicBezTo>
                  <a:pt x="2998613" y="5061983"/>
                  <a:pt x="2781986" y="4976352"/>
                  <a:pt x="2596279" y="5016758"/>
                </a:cubicBezTo>
                <a:cubicBezTo>
                  <a:pt x="2410572" y="5057164"/>
                  <a:pt x="2402976" y="5001250"/>
                  <a:pt x="2228664" y="5016758"/>
                </a:cubicBezTo>
                <a:cubicBezTo>
                  <a:pt x="2054352" y="5032266"/>
                  <a:pt x="1732282" y="4984072"/>
                  <a:pt x="1447483" y="5016758"/>
                </a:cubicBezTo>
                <a:cubicBezTo>
                  <a:pt x="1162684" y="5049444"/>
                  <a:pt x="946213" y="4926355"/>
                  <a:pt x="666302" y="5016758"/>
                </a:cubicBezTo>
                <a:cubicBezTo>
                  <a:pt x="386391" y="5107161"/>
                  <a:pt x="324296" y="5007690"/>
                  <a:pt x="0" y="5016758"/>
                </a:cubicBezTo>
                <a:cubicBezTo>
                  <a:pt x="-33554" y="4879236"/>
                  <a:pt x="9371" y="4596841"/>
                  <a:pt x="0" y="4459340"/>
                </a:cubicBezTo>
                <a:cubicBezTo>
                  <a:pt x="-9371" y="4321839"/>
                  <a:pt x="28276" y="4106025"/>
                  <a:pt x="0" y="3952090"/>
                </a:cubicBezTo>
                <a:cubicBezTo>
                  <a:pt x="-28276" y="3798155"/>
                  <a:pt x="9276" y="3720253"/>
                  <a:pt x="0" y="3495008"/>
                </a:cubicBezTo>
                <a:cubicBezTo>
                  <a:pt x="-9276" y="3269763"/>
                  <a:pt x="17001" y="3171315"/>
                  <a:pt x="0" y="3088093"/>
                </a:cubicBezTo>
                <a:cubicBezTo>
                  <a:pt x="-17001" y="3004872"/>
                  <a:pt x="56940" y="2678414"/>
                  <a:pt x="0" y="2530676"/>
                </a:cubicBezTo>
                <a:cubicBezTo>
                  <a:pt x="-56940" y="2382938"/>
                  <a:pt x="28136" y="2195204"/>
                  <a:pt x="0" y="1923091"/>
                </a:cubicBezTo>
                <a:cubicBezTo>
                  <a:pt x="-28136" y="1650979"/>
                  <a:pt x="36476" y="1606811"/>
                  <a:pt x="0" y="1516176"/>
                </a:cubicBezTo>
                <a:cubicBezTo>
                  <a:pt x="-36476" y="1425542"/>
                  <a:pt x="13096" y="1233927"/>
                  <a:pt x="0" y="958758"/>
                </a:cubicBezTo>
                <a:cubicBezTo>
                  <a:pt x="-13096" y="683589"/>
                  <a:pt x="78158" y="212055"/>
                  <a:pt x="0" y="0"/>
                </a:cubicBezTo>
                <a:close/>
              </a:path>
            </a:pathLst>
          </a:custGeom>
          <a:noFill/>
          <a:ln w="38100">
            <a:solidFill>
              <a:schemeClr val="bg1">
                <a:lumMod val="50000"/>
                <a:lumOff val="50000"/>
              </a:schemeClr>
            </a:solidFill>
            <a:extLst>
              <a:ext uri="{C807C97D-BFC1-408E-A445-0C87EB9F89A2}">
                <ask:lineSketchStyleProps xmlns:ask="http://schemas.microsoft.com/office/drawing/2018/sketchyshapes" sd="2927671064">
                  <a:prstGeom prst="rect">
                    <a:avLst/>
                  </a:prstGeom>
                  <ask:type>
                    <ask:lineSketchScribble/>
                  </ask:type>
                </ask:lineSketchStyleProps>
              </a:ext>
            </a:extLst>
          </a:ln>
        </p:spPr>
        <p:txBody>
          <a:bodyPr wrap="square" rtlCol="0">
            <a:spAutoFit/>
          </a:bodyPr>
          <a:lstStyle/>
          <a:p>
            <a:r>
              <a:rPr lang="en-US" sz="4000" dirty="0">
                <a:solidFill>
                  <a:schemeClr val="bg1">
                    <a:lumMod val="50000"/>
                    <a:lumOff val="50000"/>
                  </a:schemeClr>
                </a:solidFill>
                <a:latin typeface="Bradley Hand" pitchFamily="2" charset="77"/>
              </a:rPr>
              <a:t>One man who attended a school in Denbighshire in the 1850’s remembered his experience of the Welsh not, he stated that his teacher was cruel and hit children for speaking Welsh, but children were also punished anything from whispering, getting sums wrong and turning around in their chair in the classroom.                                </a:t>
            </a:r>
            <a:r>
              <a:rPr lang="en-US" sz="1200" dirty="0">
                <a:solidFill>
                  <a:schemeClr val="bg1">
                    <a:lumMod val="50000"/>
                    <a:lumOff val="50000"/>
                  </a:schemeClr>
                </a:solidFill>
                <a:latin typeface="Bradley Hand" pitchFamily="2" charset="77"/>
              </a:rPr>
              <a:t>(Johnes,2019)</a:t>
            </a:r>
          </a:p>
        </p:txBody>
      </p:sp>
    </p:spTree>
    <p:extLst>
      <p:ext uri="{BB962C8B-B14F-4D97-AF65-F5344CB8AC3E}">
        <p14:creationId xmlns:p14="http://schemas.microsoft.com/office/powerpoint/2010/main" val="1234779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1408" y="-1"/>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9C1A8036-15F9-B14B-BFE5-96EF4ECFFB82}"/>
              </a:ext>
            </a:extLst>
          </p:cNvPr>
          <p:cNvSpPr txBox="1"/>
          <p:nvPr/>
        </p:nvSpPr>
        <p:spPr>
          <a:xfrm>
            <a:off x="1221936" y="190796"/>
            <a:ext cx="10878924" cy="1846659"/>
          </a:xfrm>
          <a:custGeom>
            <a:avLst/>
            <a:gdLst>
              <a:gd name="connsiteX0" fmla="*/ 0 w 10878924"/>
              <a:gd name="connsiteY0" fmla="*/ 0 h 1846659"/>
              <a:gd name="connsiteX1" fmla="*/ 572575 w 10878924"/>
              <a:gd name="connsiteY1" fmla="*/ 0 h 1846659"/>
              <a:gd name="connsiteX2" fmla="*/ 1145150 w 10878924"/>
              <a:gd name="connsiteY2" fmla="*/ 0 h 1846659"/>
              <a:gd name="connsiteX3" fmla="*/ 1826514 w 10878924"/>
              <a:gd name="connsiteY3" fmla="*/ 0 h 1846659"/>
              <a:gd name="connsiteX4" fmla="*/ 2507878 w 10878924"/>
              <a:gd name="connsiteY4" fmla="*/ 0 h 1846659"/>
              <a:gd name="connsiteX5" fmla="*/ 2862875 w 10878924"/>
              <a:gd name="connsiteY5" fmla="*/ 0 h 1846659"/>
              <a:gd name="connsiteX6" fmla="*/ 3326660 w 10878924"/>
              <a:gd name="connsiteY6" fmla="*/ 0 h 1846659"/>
              <a:gd name="connsiteX7" fmla="*/ 3790446 w 10878924"/>
              <a:gd name="connsiteY7" fmla="*/ 0 h 1846659"/>
              <a:gd name="connsiteX8" fmla="*/ 4363021 w 10878924"/>
              <a:gd name="connsiteY8" fmla="*/ 0 h 1846659"/>
              <a:gd name="connsiteX9" fmla="*/ 5153175 w 10878924"/>
              <a:gd name="connsiteY9" fmla="*/ 0 h 1846659"/>
              <a:gd name="connsiteX10" fmla="*/ 5616960 w 10878924"/>
              <a:gd name="connsiteY10" fmla="*/ 0 h 1846659"/>
              <a:gd name="connsiteX11" fmla="*/ 5971957 w 10878924"/>
              <a:gd name="connsiteY11" fmla="*/ 0 h 1846659"/>
              <a:gd name="connsiteX12" fmla="*/ 6435742 w 10878924"/>
              <a:gd name="connsiteY12" fmla="*/ 0 h 1846659"/>
              <a:gd name="connsiteX13" fmla="*/ 6790739 w 10878924"/>
              <a:gd name="connsiteY13" fmla="*/ 0 h 1846659"/>
              <a:gd name="connsiteX14" fmla="*/ 7036946 w 10878924"/>
              <a:gd name="connsiteY14" fmla="*/ 0 h 1846659"/>
              <a:gd name="connsiteX15" fmla="*/ 7827100 w 10878924"/>
              <a:gd name="connsiteY15" fmla="*/ 0 h 1846659"/>
              <a:gd name="connsiteX16" fmla="*/ 8290885 w 10878924"/>
              <a:gd name="connsiteY16" fmla="*/ 0 h 1846659"/>
              <a:gd name="connsiteX17" fmla="*/ 8537092 w 10878924"/>
              <a:gd name="connsiteY17" fmla="*/ 0 h 1846659"/>
              <a:gd name="connsiteX18" fmla="*/ 8892089 w 10878924"/>
              <a:gd name="connsiteY18" fmla="*/ 0 h 1846659"/>
              <a:gd name="connsiteX19" fmla="*/ 9355875 w 10878924"/>
              <a:gd name="connsiteY19" fmla="*/ 0 h 1846659"/>
              <a:gd name="connsiteX20" fmla="*/ 9928450 w 10878924"/>
              <a:gd name="connsiteY20" fmla="*/ 0 h 1846659"/>
              <a:gd name="connsiteX21" fmla="*/ 10174657 w 10878924"/>
              <a:gd name="connsiteY21" fmla="*/ 0 h 1846659"/>
              <a:gd name="connsiteX22" fmla="*/ 10878924 w 10878924"/>
              <a:gd name="connsiteY22" fmla="*/ 0 h 1846659"/>
              <a:gd name="connsiteX23" fmla="*/ 10878924 w 10878924"/>
              <a:gd name="connsiteY23" fmla="*/ 424732 h 1846659"/>
              <a:gd name="connsiteX24" fmla="*/ 10878924 w 10878924"/>
              <a:gd name="connsiteY24" fmla="*/ 830997 h 1846659"/>
              <a:gd name="connsiteX25" fmla="*/ 10878924 w 10878924"/>
              <a:gd name="connsiteY25" fmla="*/ 1237262 h 1846659"/>
              <a:gd name="connsiteX26" fmla="*/ 10878924 w 10878924"/>
              <a:gd name="connsiteY26" fmla="*/ 1846659 h 1846659"/>
              <a:gd name="connsiteX27" fmla="*/ 10197560 w 10878924"/>
              <a:gd name="connsiteY27" fmla="*/ 1846659 h 1846659"/>
              <a:gd name="connsiteX28" fmla="*/ 9951353 w 10878924"/>
              <a:gd name="connsiteY28" fmla="*/ 1846659 h 1846659"/>
              <a:gd name="connsiteX29" fmla="*/ 9269988 w 10878924"/>
              <a:gd name="connsiteY29" fmla="*/ 1846659 h 1846659"/>
              <a:gd name="connsiteX30" fmla="*/ 8806203 w 10878924"/>
              <a:gd name="connsiteY30" fmla="*/ 1846659 h 1846659"/>
              <a:gd name="connsiteX31" fmla="*/ 8451206 w 10878924"/>
              <a:gd name="connsiteY31" fmla="*/ 1846659 h 1846659"/>
              <a:gd name="connsiteX32" fmla="*/ 7769842 w 10878924"/>
              <a:gd name="connsiteY32" fmla="*/ 1846659 h 1846659"/>
              <a:gd name="connsiteX33" fmla="*/ 7088478 w 10878924"/>
              <a:gd name="connsiteY33" fmla="*/ 1846659 h 1846659"/>
              <a:gd name="connsiteX34" fmla="*/ 6624692 w 10878924"/>
              <a:gd name="connsiteY34" fmla="*/ 1846659 h 1846659"/>
              <a:gd name="connsiteX35" fmla="*/ 6052117 w 10878924"/>
              <a:gd name="connsiteY35" fmla="*/ 1846659 h 1846659"/>
              <a:gd name="connsiteX36" fmla="*/ 5588331 w 10878924"/>
              <a:gd name="connsiteY36" fmla="*/ 1846659 h 1846659"/>
              <a:gd name="connsiteX37" fmla="*/ 5124546 w 10878924"/>
              <a:gd name="connsiteY37" fmla="*/ 1846659 h 1846659"/>
              <a:gd name="connsiteX38" fmla="*/ 4443182 w 10878924"/>
              <a:gd name="connsiteY38" fmla="*/ 1846659 h 1846659"/>
              <a:gd name="connsiteX39" fmla="*/ 3870607 w 10878924"/>
              <a:gd name="connsiteY39" fmla="*/ 1846659 h 1846659"/>
              <a:gd name="connsiteX40" fmla="*/ 3406821 w 10878924"/>
              <a:gd name="connsiteY40" fmla="*/ 1846659 h 1846659"/>
              <a:gd name="connsiteX41" fmla="*/ 2943035 w 10878924"/>
              <a:gd name="connsiteY41" fmla="*/ 1846659 h 1846659"/>
              <a:gd name="connsiteX42" fmla="*/ 2696828 w 10878924"/>
              <a:gd name="connsiteY42" fmla="*/ 1846659 h 1846659"/>
              <a:gd name="connsiteX43" fmla="*/ 2450621 w 10878924"/>
              <a:gd name="connsiteY43" fmla="*/ 1846659 h 1846659"/>
              <a:gd name="connsiteX44" fmla="*/ 1878046 w 10878924"/>
              <a:gd name="connsiteY44" fmla="*/ 1846659 h 1846659"/>
              <a:gd name="connsiteX45" fmla="*/ 1305471 w 10878924"/>
              <a:gd name="connsiteY45" fmla="*/ 1846659 h 1846659"/>
              <a:gd name="connsiteX46" fmla="*/ 515317 w 10878924"/>
              <a:gd name="connsiteY46" fmla="*/ 1846659 h 1846659"/>
              <a:gd name="connsiteX47" fmla="*/ 0 w 10878924"/>
              <a:gd name="connsiteY47" fmla="*/ 1846659 h 1846659"/>
              <a:gd name="connsiteX48" fmla="*/ 0 w 10878924"/>
              <a:gd name="connsiteY48" fmla="*/ 1421927 h 1846659"/>
              <a:gd name="connsiteX49" fmla="*/ 0 w 10878924"/>
              <a:gd name="connsiteY49" fmla="*/ 923330 h 1846659"/>
              <a:gd name="connsiteX50" fmla="*/ 0 w 10878924"/>
              <a:gd name="connsiteY50" fmla="*/ 517065 h 1846659"/>
              <a:gd name="connsiteX51" fmla="*/ 0 w 10878924"/>
              <a:gd name="connsiteY51" fmla="*/ 0 h 184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0878924" h="1846659" extrusionOk="0">
                <a:moveTo>
                  <a:pt x="0" y="0"/>
                </a:moveTo>
                <a:cubicBezTo>
                  <a:pt x="216838" y="-45577"/>
                  <a:pt x="337398" y="65395"/>
                  <a:pt x="572575" y="0"/>
                </a:cubicBezTo>
                <a:cubicBezTo>
                  <a:pt x="807753" y="-65395"/>
                  <a:pt x="1005861" y="50938"/>
                  <a:pt x="1145150" y="0"/>
                </a:cubicBezTo>
                <a:cubicBezTo>
                  <a:pt x="1284439" y="-50938"/>
                  <a:pt x="1638344" y="12390"/>
                  <a:pt x="1826514" y="0"/>
                </a:cubicBezTo>
                <a:cubicBezTo>
                  <a:pt x="2014684" y="-12390"/>
                  <a:pt x="2200819" y="51006"/>
                  <a:pt x="2507878" y="0"/>
                </a:cubicBezTo>
                <a:cubicBezTo>
                  <a:pt x="2814937" y="-51006"/>
                  <a:pt x="2781340" y="34906"/>
                  <a:pt x="2862875" y="0"/>
                </a:cubicBezTo>
                <a:cubicBezTo>
                  <a:pt x="2944410" y="-34906"/>
                  <a:pt x="3182383" y="9498"/>
                  <a:pt x="3326660" y="0"/>
                </a:cubicBezTo>
                <a:cubicBezTo>
                  <a:pt x="3470938" y="-9498"/>
                  <a:pt x="3590836" y="54531"/>
                  <a:pt x="3790446" y="0"/>
                </a:cubicBezTo>
                <a:cubicBezTo>
                  <a:pt x="3990056" y="-54531"/>
                  <a:pt x="4088394" y="14644"/>
                  <a:pt x="4363021" y="0"/>
                </a:cubicBezTo>
                <a:cubicBezTo>
                  <a:pt x="4637648" y="-14644"/>
                  <a:pt x="4824916" y="29242"/>
                  <a:pt x="5153175" y="0"/>
                </a:cubicBezTo>
                <a:cubicBezTo>
                  <a:pt x="5481434" y="-29242"/>
                  <a:pt x="5436227" y="15146"/>
                  <a:pt x="5616960" y="0"/>
                </a:cubicBezTo>
                <a:cubicBezTo>
                  <a:pt x="5797693" y="-15146"/>
                  <a:pt x="5860348" y="15622"/>
                  <a:pt x="5971957" y="0"/>
                </a:cubicBezTo>
                <a:cubicBezTo>
                  <a:pt x="6083566" y="-15622"/>
                  <a:pt x="6284115" y="44503"/>
                  <a:pt x="6435742" y="0"/>
                </a:cubicBezTo>
                <a:cubicBezTo>
                  <a:pt x="6587370" y="-44503"/>
                  <a:pt x="6668913" y="20978"/>
                  <a:pt x="6790739" y="0"/>
                </a:cubicBezTo>
                <a:cubicBezTo>
                  <a:pt x="6912565" y="-20978"/>
                  <a:pt x="6939301" y="4271"/>
                  <a:pt x="7036946" y="0"/>
                </a:cubicBezTo>
                <a:cubicBezTo>
                  <a:pt x="7134591" y="-4271"/>
                  <a:pt x="7602937" y="24321"/>
                  <a:pt x="7827100" y="0"/>
                </a:cubicBezTo>
                <a:cubicBezTo>
                  <a:pt x="8051263" y="-24321"/>
                  <a:pt x="8157933" y="378"/>
                  <a:pt x="8290885" y="0"/>
                </a:cubicBezTo>
                <a:cubicBezTo>
                  <a:pt x="8423838" y="-378"/>
                  <a:pt x="8431638" y="11258"/>
                  <a:pt x="8537092" y="0"/>
                </a:cubicBezTo>
                <a:cubicBezTo>
                  <a:pt x="8642546" y="-11258"/>
                  <a:pt x="8759689" y="30490"/>
                  <a:pt x="8892089" y="0"/>
                </a:cubicBezTo>
                <a:cubicBezTo>
                  <a:pt x="9024489" y="-30490"/>
                  <a:pt x="9131558" y="17249"/>
                  <a:pt x="9355875" y="0"/>
                </a:cubicBezTo>
                <a:cubicBezTo>
                  <a:pt x="9580192" y="-17249"/>
                  <a:pt x="9721799" y="37021"/>
                  <a:pt x="9928450" y="0"/>
                </a:cubicBezTo>
                <a:cubicBezTo>
                  <a:pt x="10135102" y="-37021"/>
                  <a:pt x="10119759" y="4618"/>
                  <a:pt x="10174657" y="0"/>
                </a:cubicBezTo>
                <a:cubicBezTo>
                  <a:pt x="10229555" y="-4618"/>
                  <a:pt x="10558685" y="345"/>
                  <a:pt x="10878924" y="0"/>
                </a:cubicBezTo>
                <a:cubicBezTo>
                  <a:pt x="10878972" y="197019"/>
                  <a:pt x="10853946" y="239080"/>
                  <a:pt x="10878924" y="424732"/>
                </a:cubicBezTo>
                <a:cubicBezTo>
                  <a:pt x="10903902" y="610384"/>
                  <a:pt x="10849378" y="633969"/>
                  <a:pt x="10878924" y="830997"/>
                </a:cubicBezTo>
                <a:cubicBezTo>
                  <a:pt x="10908470" y="1028026"/>
                  <a:pt x="10851381" y="1108989"/>
                  <a:pt x="10878924" y="1237262"/>
                </a:cubicBezTo>
                <a:cubicBezTo>
                  <a:pt x="10906467" y="1365536"/>
                  <a:pt x="10841906" y="1664657"/>
                  <a:pt x="10878924" y="1846659"/>
                </a:cubicBezTo>
                <a:cubicBezTo>
                  <a:pt x="10629588" y="1848835"/>
                  <a:pt x="10447692" y="1777337"/>
                  <a:pt x="10197560" y="1846659"/>
                </a:cubicBezTo>
                <a:cubicBezTo>
                  <a:pt x="9947428" y="1915981"/>
                  <a:pt x="10032208" y="1836263"/>
                  <a:pt x="9951353" y="1846659"/>
                </a:cubicBezTo>
                <a:cubicBezTo>
                  <a:pt x="9870498" y="1857055"/>
                  <a:pt x="9496886" y="1836696"/>
                  <a:pt x="9269988" y="1846659"/>
                </a:cubicBezTo>
                <a:cubicBezTo>
                  <a:pt x="9043090" y="1856622"/>
                  <a:pt x="8955632" y="1795525"/>
                  <a:pt x="8806203" y="1846659"/>
                </a:cubicBezTo>
                <a:cubicBezTo>
                  <a:pt x="8656775" y="1897793"/>
                  <a:pt x="8547321" y="1839870"/>
                  <a:pt x="8451206" y="1846659"/>
                </a:cubicBezTo>
                <a:cubicBezTo>
                  <a:pt x="8355091" y="1853448"/>
                  <a:pt x="8064488" y="1829534"/>
                  <a:pt x="7769842" y="1846659"/>
                </a:cubicBezTo>
                <a:cubicBezTo>
                  <a:pt x="7475196" y="1863784"/>
                  <a:pt x="7374271" y="1841163"/>
                  <a:pt x="7088478" y="1846659"/>
                </a:cubicBezTo>
                <a:cubicBezTo>
                  <a:pt x="6802685" y="1852155"/>
                  <a:pt x="6758193" y="1805230"/>
                  <a:pt x="6624692" y="1846659"/>
                </a:cubicBezTo>
                <a:cubicBezTo>
                  <a:pt x="6491191" y="1888088"/>
                  <a:pt x="6226166" y="1798963"/>
                  <a:pt x="6052117" y="1846659"/>
                </a:cubicBezTo>
                <a:cubicBezTo>
                  <a:pt x="5878069" y="1894355"/>
                  <a:pt x="5690089" y="1841248"/>
                  <a:pt x="5588331" y="1846659"/>
                </a:cubicBezTo>
                <a:cubicBezTo>
                  <a:pt x="5486573" y="1852070"/>
                  <a:pt x="5224849" y="1819324"/>
                  <a:pt x="5124546" y="1846659"/>
                </a:cubicBezTo>
                <a:cubicBezTo>
                  <a:pt x="5024243" y="1873994"/>
                  <a:pt x="4729501" y="1777408"/>
                  <a:pt x="4443182" y="1846659"/>
                </a:cubicBezTo>
                <a:cubicBezTo>
                  <a:pt x="4156863" y="1915910"/>
                  <a:pt x="4041726" y="1841462"/>
                  <a:pt x="3870607" y="1846659"/>
                </a:cubicBezTo>
                <a:cubicBezTo>
                  <a:pt x="3699488" y="1851856"/>
                  <a:pt x="3580611" y="1809525"/>
                  <a:pt x="3406821" y="1846659"/>
                </a:cubicBezTo>
                <a:cubicBezTo>
                  <a:pt x="3233031" y="1883793"/>
                  <a:pt x="3110948" y="1837087"/>
                  <a:pt x="2943035" y="1846659"/>
                </a:cubicBezTo>
                <a:cubicBezTo>
                  <a:pt x="2775122" y="1856231"/>
                  <a:pt x="2782258" y="1833043"/>
                  <a:pt x="2696828" y="1846659"/>
                </a:cubicBezTo>
                <a:cubicBezTo>
                  <a:pt x="2611398" y="1860275"/>
                  <a:pt x="2560698" y="1833058"/>
                  <a:pt x="2450621" y="1846659"/>
                </a:cubicBezTo>
                <a:cubicBezTo>
                  <a:pt x="2340544" y="1860260"/>
                  <a:pt x="2094592" y="1804584"/>
                  <a:pt x="1878046" y="1846659"/>
                </a:cubicBezTo>
                <a:cubicBezTo>
                  <a:pt x="1661500" y="1888734"/>
                  <a:pt x="1443424" y="1797522"/>
                  <a:pt x="1305471" y="1846659"/>
                </a:cubicBezTo>
                <a:cubicBezTo>
                  <a:pt x="1167519" y="1895796"/>
                  <a:pt x="839165" y="1813266"/>
                  <a:pt x="515317" y="1846659"/>
                </a:cubicBezTo>
                <a:cubicBezTo>
                  <a:pt x="191469" y="1880052"/>
                  <a:pt x="147335" y="1842157"/>
                  <a:pt x="0" y="1846659"/>
                </a:cubicBezTo>
                <a:cubicBezTo>
                  <a:pt x="-17193" y="1733667"/>
                  <a:pt x="7588" y="1529061"/>
                  <a:pt x="0" y="1421927"/>
                </a:cubicBezTo>
                <a:cubicBezTo>
                  <a:pt x="-7588" y="1314793"/>
                  <a:pt x="6055" y="1026538"/>
                  <a:pt x="0" y="923330"/>
                </a:cubicBezTo>
                <a:cubicBezTo>
                  <a:pt x="-6055" y="820122"/>
                  <a:pt x="41200" y="603942"/>
                  <a:pt x="0" y="517065"/>
                </a:cubicBezTo>
                <a:cubicBezTo>
                  <a:pt x="-41200" y="430189"/>
                  <a:pt x="21584" y="183878"/>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9886676">
                  <a:prstGeom prst="rect">
                    <a:avLst/>
                  </a:prstGeom>
                  <ask:type>
                    <ask:lineSketchScribble/>
                  </ask:type>
                </ask:lineSketchStyleProps>
              </a:ext>
            </a:extLst>
          </a:ln>
        </p:spPr>
        <p:txBody>
          <a:bodyPr wrap="square" rtlCol="0">
            <a:spAutoFit/>
          </a:bodyPr>
          <a:lstStyle/>
          <a:p>
            <a:pPr algn="ctr"/>
            <a:r>
              <a:rPr lang="en-US" sz="4800" dirty="0">
                <a:solidFill>
                  <a:schemeClr val="bg1">
                    <a:lumMod val="50000"/>
                    <a:lumOff val="50000"/>
                  </a:schemeClr>
                </a:solidFill>
                <a:latin typeface="Bradley Hand" pitchFamily="2" charset="77"/>
              </a:rPr>
              <a:t>What people thought about the use of the Welsh not: </a:t>
            </a:r>
          </a:p>
          <a:p>
            <a:endParaRPr lang="en-US" dirty="0"/>
          </a:p>
        </p:txBody>
      </p:sp>
      <p:sp>
        <p:nvSpPr>
          <p:cNvPr id="13" name="Rectangle 12">
            <a:extLst>
              <a:ext uri="{FF2B5EF4-FFF2-40B4-BE49-F238E27FC236}">
                <a16:creationId xmlns:a16="http://schemas.microsoft.com/office/drawing/2014/main" id="{C2FA8C81-A9DB-9F4A-834F-35593995CDF8}"/>
              </a:ext>
            </a:extLst>
          </p:cNvPr>
          <p:cNvSpPr/>
          <p:nvPr/>
        </p:nvSpPr>
        <p:spPr>
          <a:xfrm>
            <a:off x="1198277" y="2105201"/>
            <a:ext cx="4343591" cy="4524315"/>
          </a:xfrm>
          <a:prstGeom prst="rect">
            <a:avLst/>
          </a:prstGeom>
        </p:spPr>
        <p:txBody>
          <a:bodyPr wrap="square">
            <a:spAutoFit/>
          </a:bodyPr>
          <a:lstStyle/>
          <a:p>
            <a:pPr algn="ctr"/>
            <a:r>
              <a:rPr lang="en-US" sz="3200" u="sng" dirty="0">
                <a:solidFill>
                  <a:schemeClr val="bg1">
                    <a:lumMod val="50000"/>
                    <a:lumOff val="50000"/>
                  </a:schemeClr>
                </a:solidFill>
                <a:latin typeface="Bradley Hand" pitchFamily="2" charset="77"/>
              </a:rPr>
              <a:t>Against!</a:t>
            </a:r>
          </a:p>
          <a:p>
            <a:r>
              <a:rPr lang="en-US" sz="3200" dirty="0">
                <a:solidFill>
                  <a:schemeClr val="bg1">
                    <a:lumMod val="50000"/>
                    <a:lumOff val="50000"/>
                  </a:schemeClr>
                </a:solidFill>
                <a:latin typeface="Bradley Hand" pitchFamily="2" charset="77"/>
              </a:rPr>
              <a:t>”Though highly critical of many aspects of the welsh culture, Some of the inspectors commented on the existence of the nots being arbitrary and cruel”. </a:t>
            </a:r>
            <a:endParaRPr lang="en-US" sz="3200" dirty="0">
              <a:solidFill>
                <a:schemeClr val="bg1">
                  <a:lumMod val="50000"/>
                  <a:lumOff val="50000"/>
                </a:schemeClr>
              </a:solidFill>
            </a:endParaRPr>
          </a:p>
        </p:txBody>
      </p:sp>
      <p:sp>
        <p:nvSpPr>
          <p:cNvPr id="14" name="TextBox 13">
            <a:extLst>
              <a:ext uri="{FF2B5EF4-FFF2-40B4-BE49-F238E27FC236}">
                <a16:creationId xmlns:a16="http://schemas.microsoft.com/office/drawing/2014/main" id="{222E1173-94D7-8746-BC8A-B222654B5E2F}"/>
              </a:ext>
            </a:extLst>
          </p:cNvPr>
          <p:cNvSpPr txBox="1"/>
          <p:nvPr/>
        </p:nvSpPr>
        <p:spPr>
          <a:xfrm>
            <a:off x="3426896" y="6202446"/>
            <a:ext cx="10372725"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(Graham, 2012)</a:t>
            </a:r>
            <a:endParaRPr lang="en-US" sz="3200" dirty="0">
              <a:solidFill>
                <a:schemeClr val="bg1">
                  <a:lumMod val="50000"/>
                  <a:lumOff val="50000"/>
                </a:schemeClr>
              </a:solidFill>
              <a:latin typeface="Bradley Hand" pitchFamily="2" charset="77"/>
            </a:endParaRPr>
          </a:p>
        </p:txBody>
      </p:sp>
      <p:pic>
        <p:nvPicPr>
          <p:cNvPr id="15" name="Picture 1" descr="WELSH NOT 2011 - YouTube">
            <a:extLst>
              <a:ext uri="{FF2B5EF4-FFF2-40B4-BE49-F238E27FC236}">
                <a16:creationId xmlns:a16="http://schemas.microsoft.com/office/drawing/2014/main" id="{2F40700E-0B2E-E641-AC50-76E3191857FC}"/>
              </a:ext>
            </a:extLst>
          </p:cNvPr>
          <p:cNvPicPr>
            <a:picLocks noChangeAspect="1" noChangeArrowheads="1"/>
          </p:cNvPicPr>
          <p:nvPr/>
        </p:nvPicPr>
        <p:blipFill rotWithShape="1">
          <a:blip r:embed="rId6" r:link="rId7">
            <a:extLst>
              <a:ext uri="{28A0092B-C50C-407E-A947-70E740481C1C}">
                <a14:useLocalDpi xmlns:a14="http://schemas.microsoft.com/office/drawing/2010/main" val="0"/>
              </a:ext>
            </a:extLst>
          </a:blip>
          <a:srcRect l="28581" t="1" r="28475" b="-2768"/>
          <a:stretch>
            <a:fillRect/>
          </a:stretch>
        </p:blipFill>
        <p:spPr bwMode="auto">
          <a:xfrm>
            <a:off x="5296977" y="1539650"/>
            <a:ext cx="3173649" cy="4284242"/>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956C8F89-79A3-1446-81F0-7ABD2D8C26BE}"/>
              </a:ext>
            </a:extLst>
          </p:cNvPr>
          <p:cNvSpPr txBox="1"/>
          <p:nvPr/>
        </p:nvSpPr>
        <p:spPr>
          <a:xfrm>
            <a:off x="6887197" y="5760428"/>
            <a:ext cx="2753371" cy="276999"/>
          </a:xfrm>
          <a:prstGeom prst="rect">
            <a:avLst/>
          </a:prstGeom>
          <a:noFill/>
        </p:spPr>
        <p:txBody>
          <a:bodyPr wrap="square" rtlCol="0">
            <a:spAutoFit/>
          </a:bodyPr>
          <a:lstStyle/>
          <a:p>
            <a:r>
              <a:rPr lang="en-US" sz="1200" dirty="0">
                <a:solidFill>
                  <a:schemeClr val="bg1">
                    <a:lumMod val="50000"/>
                    <a:lumOff val="50000"/>
                  </a:schemeClr>
                </a:solidFill>
              </a:rPr>
              <a:t>(</a:t>
            </a:r>
            <a:r>
              <a:rPr lang="en-US" sz="1200" dirty="0" err="1">
                <a:solidFill>
                  <a:schemeClr val="bg1">
                    <a:lumMod val="50000"/>
                    <a:lumOff val="50000"/>
                  </a:schemeClr>
                </a:solidFill>
              </a:rPr>
              <a:t>Meibioncymru</a:t>
            </a:r>
            <a:r>
              <a:rPr lang="en-US" sz="1200" dirty="0">
                <a:solidFill>
                  <a:schemeClr val="bg1">
                    <a:lumMod val="50000"/>
                    <a:lumOff val="50000"/>
                  </a:schemeClr>
                </a:solidFill>
              </a:rPr>
              <a:t>, 2011)</a:t>
            </a:r>
          </a:p>
        </p:txBody>
      </p:sp>
      <p:sp>
        <p:nvSpPr>
          <p:cNvPr id="3" name="TextBox 2">
            <a:extLst>
              <a:ext uri="{FF2B5EF4-FFF2-40B4-BE49-F238E27FC236}">
                <a16:creationId xmlns:a16="http://schemas.microsoft.com/office/drawing/2014/main" id="{62E81A58-C0B6-C445-BE71-3124C101E089}"/>
              </a:ext>
            </a:extLst>
          </p:cNvPr>
          <p:cNvSpPr txBox="1"/>
          <p:nvPr/>
        </p:nvSpPr>
        <p:spPr>
          <a:xfrm>
            <a:off x="8811250" y="1998215"/>
            <a:ext cx="3289610" cy="4893647"/>
          </a:xfrm>
          <a:prstGeom prst="rect">
            <a:avLst/>
          </a:prstGeom>
          <a:noFill/>
        </p:spPr>
        <p:txBody>
          <a:bodyPr wrap="square" rtlCol="0">
            <a:spAutoFit/>
          </a:bodyPr>
          <a:lstStyle/>
          <a:p>
            <a:pPr algn="ctr"/>
            <a:r>
              <a:rPr lang="en-US" sz="2400" u="sng" dirty="0">
                <a:solidFill>
                  <a:schemeClr val="bg1">
                    <a:lumMod val="65000"/>
                    <a:lumOff val="35000"/>
                  </a:schemeClr>
                </a:solidFill>
                <a:latin typeface="Bradley Hand" pitchFamily="2" charset="77"/>
              </a:rPr>
              <a:t>For!</a:t>
            </a:r>
          </a:p>
          <a:p>
            <a:r>
              <a:rPr lang="en-US" sz="2400" dirty="0">
                <a:solidFill>
                  <a:schemeClr val="bg1">
                    <a:lumMod val="65000"/>
                    <a:lumOff val="35000"/>
                  </a:schemeClr>
                </a:solidFill>
                <a:latin typeface="Bradley Hand" pitchFamily="2" charset="77"/>
              </a:rPr>
              <a:t>Parents accepted what they were told and saw it as a practical way to remove welsh from the classroom.</a:t>
            </a:r>
          </a:p>
          <a:p>
            <a:r>
              <a:rPr lang="en-US" sz="2400" dirty="0">
                <a:solidFill>
                  <a:schemeClr val="bg1">
                    <a:lumMod val="65000"/>
                    <a:lumOff val="35000"/>
                  </a:schemeClr>
                </a:solidFill>
                <a:latin typeface="Bradley Hand" pitchFamily="2" charset="77"/>
              </a:rPr>
              <a:t>Parents simply wanted what often drives education today a desire for their children to be bilingual so they could get on in life. </a:t>
            </a:r>
          </a:p>
          <a:p>
            <a:r>
              <a:rPr lang="en-US" sz="2400" dirty="0">
                <a:solidFill>
                  <a:schemeClr val="bg1">
                    <a:lumMod val="65000"/>
                    <a:lumOff val="35000"/>
                  </a:schemeClr>
                </a:solidFill>
                <a:latin typeface="Bradley Hand" pitchFamily="2" charset="77"/>
              </a:rPr>
              <a:t>		</a:t>
            </a:r>
            <a:r>
              <a:rPr lang="en-US" sz="1400" dirty="0">
                <a:solidFill>
                  <a:schemeClr val="bg1">
                    <a:lumMod val="65000"/>
                    <a:lumOff val="35000"/>
                  </a:schemeClr>
                </a:solidFill>
                <a:latin typeface="Bradley Hand" pitchFamily="2" charset="77"/>
              </a:rPr>
              <a:t>(Johnes,2019)</a:t>
            </a:r>
            <a:endParaRPr lang="en-US" sz="2400" dirty="0">
              <a:solidFill>
                <a:schemeClr val="bg1">
                  <a:lumMod val="65000"/>
                  <a:lumOff val="35000"/>
                </a:schemeClr>
              </a:solidFill>
              <a:latin typeface="Bradley Hand" pitchFamily="2" charset="77"/>
            </a:endParaRPr>
          </a:p>
        </p:txBody>
      </p:sp>
    </p:spTree>
    <p:extLst>
      <p:ext uri="{BB962C8B-B14F-4D97-AF65-F5344CB8AC3E}">
        <p14:creationId xmlns:p14="http://schemas.microsoft.com/office/powerpoint/2010/main" val="3516013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389CDF4B-BA17-E64D-9968-C8A45F4EBB62}"/>
              </a:ext>
            </a:extLst>
          </p:cNvPr>
          <p:cNvSpPr txBox="1"/>
          <p:nvPr/>
        </p:nvSpPr>
        <p:spPr>
          <a:xfrm>
            <a:off x="1445551" y="301714"/>
            <a:ext cx="10369034" cy="707886"/>
          </a:xfrm>
          <a:custGeom>
            <a:avLst/>
            <a:gdLst>
              <a:gd name="connsiteX0" fmla="*/ 0 w 10369034"/>
              <a:gd name="connsiteY0" fmla="*/ 0 h 707886"/>
              <a:gd name="connsiteX1" fmla="*/ 368677 w 10369034"/>
              <a:gd name="connsiteY1" fmla="*/ 0 h 707886"/>
              <a:gd name="connsiteX2" fmla="*/ 841044 w 10369034"/>
              <a:gd name="connsiteY2" fmla="*/ 0 h 707886"/>
              <a:gd name="connsiteX3" fmla="*/ 1624482 w 10369034"/>
              <a:gd name="connsiteY3" fmla="*/ 0 h 707886"/>
              <a:gd name="connsiteX4" fmla="*/ 1889468 w 10369034"/>
              <a:gd name="connsiteY4" fmla="*/ 0 h 707886"/>
              <a:gd name="connsiteX5" fmla="*/ 2465526 w 10369034"/>
              <a:gd name="connsiteY5" fmla="*/ 0 h 707886"/>
              <a:gd name="connsiteX6" fmla="*/ 2834203 w 10369034"/>
              <a:gd name="connsiteY6" fmla="*/ 0 h 707886"/>
              <a:gd name="connsiteX7" fmla="*/ 3306570 w 10369034"/>
              <a:gd name="connsiteY7" fmla="*/ 0 h 707886"/>
              <a:gd name="connsiteX8" fmla="*/ 3882627 w 10369034"/>
              <a:gd name="connsiteY8" fmla="*/ 0 h 707886"/>
              <a:gd name="connsiteX9" fmla="*/ 4666065 w 10369034"/>
              <a:gd name="connsiteY9" fmla="*/ 0 h 707886"/>
              <a:gd name="connsiteX10" fmla="*/ 5138432 w 10369034"/>
              <a:gd name="connsiteY10" fmla="*/ 0 h 707886"/>
              <a:gd name="connsiteX11" fmla="*/ 5610800 w 10369034"/>
              <a:gd name="connsiteY11" fmla="*/ 0 h 707886"/>
              <a:gd name="connsiteX12" fmla="*/ 6083167 w 10369034"/>
              <a:gd name="connsiteY12" fmla="*/ 0 h 707886"/>
              <a:gd name="connsiteX13" fmla="*/ 6659224 w 10369034"/>
              <a:gd name="connsiteY13" fmla="*/ 0 h 707886"/>
              <a:gd name="connsiteX14" fmla="*/ 7338972 w 10369034"/>
              <a:gd name="connsiteY14" fmla="*/ 0 h 707886"/>
              <a:gd name="connsiteX15" fmla="*/ 8122410 w 10369034"/>
              <a:gd name="connsiteY15" fmla="*/ 0 h 707886"/>
              <a:gd name="connsiteX16" fmla="*/ 8698467 w 10369034"/>
              <a:gd name="connsiteY16" fmla="*/ 0 h 707886"/>
              <a:gd name="connsiteX17" fmla="*/ 9170835 w 10369034"/>
              <a:gd name="connsiteY17" fmla="*/ 0 h 707886"/>
              <a:gd name="connsiteX18" fmla="*/ 9435821 w 10369034"/>
              <a:gd name="connsiteY18" fmla="*/ 0 h 707886"/>
              <a:gd name="connsiteX19" fmla="*/ 10369034 w 10369034"/>
              <a:gd name="connsiteY19" fmla="*/ 0 h 707886"/>
              <a:gd name="connsiteX20" fmla="*/ 10369034 w 10369034"/>
              <a:gd name="connsiteY20" fmla="*/ 339785 h 707886"/>
              <a:gd name="connsiteX21" fmla="*/ 10369034 w 10369034"/>
              <a:gd name="connsiteY21" fmla="*/ 707886 h 707886"/>
              <a:gd name="connsiteX22" fmla="*/ 9792977 w 10369034"/>
              <a:gd name="connsiteY22" fmla="*/ 707886 h 707886"/>
              <a:gd name="connsiteX23" fmla="*/ 9009538 w 10369034"/>
              <a:gd name="connsiteY23" fmla="*/ 707886 h 707886"/>
              <a:gd name="connsiteX24" fmla="*/ 8744552 w 10369034"/>
              <a:gd name="connsiteY24" fmla="*/ 707886 h 707886"/>
              <a:gd name="connsiteX25" fmla="*/ 8064804 w 10369034"/>
              <a:gd name="connsiteY25" fmla="*/ 707886 h 707886"/>
              <a:gd name="connsiteX26" fmla="*/ 7385056 w 10369034"/>
              <a:gd name="connsiteY26" fmla="*/ 707886 h 707886"/>
              <a:gd name="connsiteX27" fmla="*/ 6912689 w 10369034"/>
              <a:gd name="connsiteY27" fmla="*/ 707886 h 707886"/>
              <a:gd name="connsiteX28" fmla="*/ 6544013 w 10369034"/>
              <a:gd name="connsiteY28" fmla="*/ 707886 h 707886"/>
              <a:gd name="connsiteX29" fmla="*/ 5760574 w 10369034"/>
              <a:gd name="connsiteY29" fmla="*/ 707886 h 707886"/>
              <a:gd name="connsiteX30" fmla="*/ 5391898 w 10369034"/>
              <a:gd name="connsiteY30" fmla="*/ 707886 h 707886"/>
              <a:gd name="connsiteX31" fmla="*/ 4919531 w 10369034"/>
              <a:gd name="connsiteY31" fmla="*/ 707886 h 707886"/>
              <a:gd name="connsiteX32" fmla="*/ 4654544 w 10369034"/>
              <a:gd name="connsiteY32" fmla="*/ 707886 h 707886"/>
              <a:gd name="connsiteX33" fmla="*/ 4078487 w 10369034"/>
              <a:gd name="connsiteY33" fmla="*/ 707886 h 707886"/>
              <a:gd name="connsiteX34" fmla="*/ 3606120 w 10369034"/>
              <a:gd name="connsiteY34" fmla="*/ 707886 h 707886"/>
              <a:gd name="connsiteX35" fmla="*/ 3341133 w 10369034"/>
              <a:gd name="connsiteY35" fmla="*/ 707886 h 707886"/>
              <a:gd name="connsiteX36" fmla="*/ 2557695 w 10369034"/>
              <a:gd name="connsiteY36" fmla="*/ 707886 h 707886"/>
              <a:gd name="connsiteX37" fmla="*/ 2292709 w 10369034"/>
              <a:gd name="connsiteY37" fmla="*/ 707886 h 707886"/>
              <a:gd name="connsiteX38" fmla="*/ 2027722 w 10369034"/>
              <a:gd name="connsiteY38" fmla="*/ 707886 h 707886"/>
              <a:gd name="connsiteX39" fmla="*/ 1762736 w 10369034"/>
              <a:gd name="connsiteY39" fmla="*/ 707886 h 707886"/>
              <a:gd name="connsiteX40" fmla="*/ 1082988 w 10369034"/>
              <a:gd name="connsiteY40" fmla="*/ 707886 h 707886"/>
              <a:gd name="connsiteX41" fmla="*/ 0 w 10369034"/>
              <a:gd name="connsiteY41" fmla="*/ 707886 h 707886"/>
              <a:gd name="connsiteX42" fmla="*/ 0 w 10369034"/>
              <a:gd name="connsiteY42" fmla="*/ 353943 h 707886"/>
              <a:gd name="connsiteX43" fmla="*/ 0 w 10369034"/>
              <a:gd name="connsiteY43" fmla="*/ 0 h 707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369034" h="707886" extrusionOk="0">
                <a:moveTo>
                  <a:pt x="0" y="0"/>
                </a:moveTo>
                <a:cubicBezTo>
                  <a:pt x="76801" y="-26905"/>
                  <a:pt x="222741" y="25330"/>
                  <a:pt x="368677" y="0"/>
                </a:cubicBezTo>
                <a:cubicBezTo>
                  <a:pt x="514613" y="-25330"/>
                  <a:pt x="636706" y="9805"/>
                  <a:pt x="841044" y="0"/>
                </a:cubicBezTo>
                <a:cubicBezTo>
                  <a:pt x="1045382" y="-9805"/>
                  <a:pt x="1376059" y="83612"/>
                  <a:pt x="1624482" y="0"/>
                </a:cubicBezTo>
                <a:cubicBezTo>
                  <a:pt x="1872905" y="-83612"/>
                  <a:pt x="1759981" y="14176"/>
                  <a:pt x="1889468" y="0"/>
                </a:cubicBezTo>
                <a:cubicBezTo>
                  <a:pt x="2018955" y="-14176"/>
                  <a:pt x="2177894" y="21555"/>
                  <a:pt x="2465526" y="0"/>
                </a:cubicBezTo>
                <a:cubicBezTo>
                  <a:pt x="2753158" y="-21555"/>
                  <a:pt x="2670775" y="14389"/>
                  <a:pt x="2834203" y="0"/>
                </a:cubicBezTo>
                <a:cubicBezTo>
                  <a:pt x="2997631" y="-14389"/>
                  <a:pt x="3133443" y="38618"/>
                  <a:pt x="3306570" y="0"/>
                </a:cubicBezTo>
                <a:cubicBezTo>
                  <a:pt x="3479697" y="-38618"/>
                  <a:pt x="3700695" y="5096"/>
                  <a:pt x="3882627" y="0"/>
                </a:cubicBezTo>
                <a:cubicBezTo>
                  <a:pt x="4064559" y="-5096"/>
                  <a:pt x="4332122" y="17892"/>
                  <a:pt x="4666065" y="0"/>
                </a:cubicBezTo>
                <a:cubicBezTo>
                  <a:pt x="5000008" y="-17892"/>
                  <a:pt x="4912927" y="36780"/>
                  <a:pt x="5138432" y="0"/>
                </a:cubicBezTo>
                <a:cubicBezTo>
                  <a:pt x="5363937" y="-36780"/>
                  <a:pt x="5464882" y="32563"/>
                  <a:pt x="5610800" y="0"/>
                </a:cubicBezTo>
                <a:cubicBezTo>
                  <a:pt x="5756718" y="-32563"/>
                  <a:pt x="5889750" y="27290"/>
                  <a:pt x="6083167" y="0"/>
                </a:cubicBezTo>
                <a:cubicBezTo>
                  <a:pt x="6276584" y="-27290"/>
                  <a:pt x="6476599" y="21832"/>
                  <a:pt x="6659224" y="0"/>
                </a:cubicBezTo>
                <a:cubicBezTo>
                  <a:pt x="6841849" y="-21832"/>
                  <a:pt x="7130277" y="1281"/>
                  <a:pt x="7338972" y="0"/>
                </a:cubicBezTo>
                <a:cubicBezTo>
                  <a:pt x="7547667" y="-1281"/>
                  <a:pt x="7882097" y="48330"/>
                  <a:pt x="8122410" y="0"/>
                </a:cubicBezTo>
                <a:cubicBezTo>
                  <a:pt x="8362723" y="-48330"/>
                  <a:pt x="8531423" y="18424"/>
                  <a:pt x="8698467" y="0"/>
                </a:cubicBezTo>
                <a:cubicBezTo>
                  <a:pt x="8865511" y="-18424"/>
                  <a:pt x="9042639" y="44546"/>
                  <a:pt x="9170835" y="0"/>
                </a:cubicBezTo>
                <a:cubicBezTo>
                  <a:pt x="9299031" y="-44546"/>
                  <a:pt x="9373541" y="311"/>
                  <a:pt x="9435821" y="0"/>
                </a:cubicBezTo>
                <a:cubicBezTo>
                  <a:pt x="9498101" y="-311"/>
                  <a:pt x="10050734" y="105432"/>
                  <a:pt x="10369034" y="0"/>
                </a:cubicBezTo>
                <a:cubicBezTo>
                  <a:pt x="10408911" y="98679"/>
                  <a:pt x="10345259" y="182895"/>
                  <a:pt x="10369034" y="339785"/>
                </a:cubicBezTo>
                <a:cubicBezTo>
                  <a:pt x="10392809" y="496675"/>
                  <a:pt x="10347580" y="553210"/>
                  <a:pt x="10369034" y="707886"/>
                </a:cubicBezTo>
                <a:cubicBezTo>
                  <a:pt x="10237536" y="756966"/>
                  <a:pt x="10009818" y="646701"/>
                  <a:pt x="9792977" y="707886"/>
                </a:cubicBezTo>
                <a:cubicBezTo>
                  <a:pt x="9576136" y="769071"/>
                  <a:pt x="9239974" y="656910"/>
                  <a:pt x="9009538" y="707886"/>
                </a:cubicBezTo>
                <a:cubicBezTo>
                  <a:pt x="8779102" y="758862"/>
                  <a:pt x="8823735" y="693074"/>
                  <a:pt x="8744552" y="707886"/>
                </a:cubicBezTo>
                <a:cubicBezTo>
                  <a:pt x="8665369" y="722698"/>
                  <a:pt x="8273723" y="673370"/>
                  <a:pt x="8064804" y="707886"/>
                </a:cubicBezTo>
                <a:cubicBezTo>
                  <a:pt x="7855885" y="742402"/>
                  <a:pt x="7640209" y="691991"/>
                  <a:pt x="7385056" y="707886"/>
                </a:cubicBezTo>
                <a:cubicBezTo>
                  <a:pt x="7129903" y="723781"/>
                  <a:pt x="7040729" y="659873"/>
                  <a:pt x="6912689" y="707886"/>
                </a:cubicBezTo>
                <a:cubicBezTo>
                  <a:pt x="6784649" y="755899"/>
                  <a:pt x="6690656" y="698527"/>
                  <a:pt x="6544013" y="707886"/>
                </a:cubicBezTo>
                <a:cubicBezTo>
                  <a:pt x="6397370" y="717245"/>
                  <a:pt x="5955980" y="694032"/>
                  <a:pt x="5760574" y="707886"/>
                </a:cubicBezTo>
                <a:cubicBezTo>
                  <a:pt x="5565168" y="721740"/>
                  <a:pt x="5476558" y="676007"/>
                  <a:pt x="5391898" y="707886"/>
                </a:cubicBezTo>
                <a:cubicBezTo>
                  <a:pt x="5307238" y="739765"/>
                  <a:pt x="5124752" y="683736"/>
                  <a:pt x="4919531" y="707886"/>
                </a:cubicBezTo>
                <a:cubicBezTo>
                  <a:pt x="4714310" y="732036"/>
                  <a:pt x="4725525" y="695312"/>
                  <a:pt x="4654544" y="707886"/>
                </a:cubicBezTo>
                <a:cubicBezTo>
                  <a:pt x="4583563" y="720460"/>
                  <a:pt x="4232569" y="696484"/>
                  <a:pt x="4078487" y="707886"/>
                </a:cubicBezTo>
                <a:cubicBezTo>
                  <a:pt x="3924405" y="719288"/>
                  <a:pt x="3781031" y="706146"/>
                  <a:pt x="3606120" y="707886"/>
                </a:cubicBezTo>
                <a:cubicBezTo>
                  <a:pt x="3431209" y="709626"/>
                  <a:pt x="3436000" y="682381"/>
                  <a:pt x="3341133" y="707886"/>
                </a:cubicBezTo>
                <a:cubicBezTo>
                  <a:pt x="3246266" y="733391"/>
                  <a:pt x="2807042" y="679276"/>
                  <a:pt x="2557695" y="707886"/>
                </a:cubicBezTo>
                <a:cubicBezTo>
                  <a:pt x="2308348" y="736496"/>
                  <a:pt x="2354744" y="676406"/>
                  <a:pt x="2292709" y="707886"/>
                </a:cubicBezTo>
                <a:cubicBezTo>
                  <a:pt x="2230674" y="739366"/>
                  <a:pt x="2101923" y="698575"/>
                  <a:pt x="2027722" y="707886"/>
                </a:cubicBezTo>
                <a:cubicBezTo>
                  <a:pt x="1953521" y="717197"/>
                  <a:pt x="1859970" y="685992"/>
                  <a:pt x="1762736" y="707886"/>
                </a:cubicBezTo>
                <a:cubicBezTo>
                  <a:pt x="1665502" y="729780"/>
                  <a:pt x="1385314" y="657846"/>
                  <a:pt x="1082988" y="707886"/>
                </a:cubicBezTo>
                <a:cubicBezTo>
                  <a:pt x="780662" y="757926"/>
                  <a:pt x="408592" y="652206"/>
                  <a:pt x="0" y="707886"/>
                </a:cubicBezTo>
                <a:cubicBezTo>
                  <a:pt x="-17503" y="562294"/>
                  <a:pt x="4859" y="490983"/>
                  <a:pt x="0" y="353943"/>
                </a:cubicBezTo>
                <a:cubicBezTo>
                  <a:pt x="-4859" y="216903"/>
                  <a:pt x="40564" y="87756"/>
                  <a:pt x="0" y="0"/>
                </a:cubicBezTo>
                <a:close/>
              </a:path>
            </a:pathLst>
          </a:custGeom>
          <a:noFill/>
          <a:ln w="28575">
            <a:solidFill>
              <a:schemeClr val="bg1">
                <a:lumMod val="50000"/>
                <a:lumOff val="50000"/>
              </a:schemeClr>
            </a:solidFill>
            <a:extLst>
              <a:ext uri="{C807C97D-BFC1-408E-A445-0C87EB9F89A2}">
                <ask:lineSketchStyleProps xmlns:ask="http://schemas.microsoft.com/office/drawing/2018/sketchyshapes" sd="637252038">
                  <a:prstGeom prst="rect">
                    <a:avLst/>
                  </a:prstGeom>
                  <ask:type>
                    <ask:lineSketchScribble/>
                  </ask:type>
                </ask:lineSketchStyleProps>
              </a:ext>
            </a:extLst>
          </a:ln>
        </p:spPr>
        <p:txBody>
          <a:bodyPr wrap="square" rtlCol="0">
            <a:spAutoFit/>
          </a:bodyPr>
          <a:lstStyle/>
          <a:p>
            <a:r>
              <a:rPr lang="en-US" sz="4000" dirty="0">
                <a:solidFill>
                  <a:schemeClr val="bg1">
                    <a:lumMod val="50000"/>
                    <a:lumOff val="50000"/>
                  </a:schemeClr>
                </a:solidFill>
                <a:latin typeface="Bradley Hand" pitchFamily="2" charset="77"/>
              </a:rPr>
              <a:t>The Welsh Language has not become extinct!!</a:t>
            </a:r>
          </a:p>
        </p:txBody>
      </p:sp>
      <p:sp>
        <p:nvSpPr>
          <p:cNvPr id="13" name="TextBox 12">
            <a:extLst>
              <a:ext uri="{FF2B5EF4-FFF2-40B4-BE49-F238E27FC236}">
                <a16:creationId xmlns:a16="http://schemas.microsoft.com/office/drawing/2014/main" id="{CE2DBDA1-53FE-D24E-A2E3-DD956308AA64}"/>
              </a:ext>
            </a:extLst>
          </p:cNvPr>
          <p:cNvSpPr txBox="1"/>
          <p:nvPr/>
        </p:nvSpPr>
        <p:spPr>
          <a:xfrm>
            <a:off x="1093786" y="991312"/>
            <a:ext cx="10720266" cy="5866688"/>
          </a:xfrm>
          <a:prstGeom prst="rect">
            <a:avLst/>
          </a:prstGeom>
          <a:noFill/>
        </p:spPr>
        <p:txBody>
          <a:bodyPr wrap="square" rtlCol="0">
            <a:spAutoFit/>
          </a:bodyPr>
          <a:lstStyle/>
          <a:p>
            <a:r>
              <a:rPr lang="en-US" sz="2800" dirty="0">
                <a:solidFill>
                  <a:schemeClr val="bg1">
                    <a:lumMod val="50000"/>
                    <a:lumOff val="50000"/>
                  </a:schemeClr>
                </a:solidFill>
                <a:latin typeface="Bradley Hand" pitchFamily="2" charset="77"/>
              </a:rPr>
              <a:t>In the 1960’s an activist language group was founded- </a:t>
            </a:r>
            <a:r>
              <a:rPr lang="en-US" sz="2800" dirty="0" err="1">
                <a:solidFill>
                  <a:schemeClr val="bg1">
                    <a:lumMod val="50000"/>
                    <a:lumOff val="50000"/>
                  </a:schemeClr>
                </a:solidFill>
                <a:latin typeface="Bradley Hand" pitchFamily="2" charset="77"/>
              </a:rPr>
              <a:t>Cymdeithas</a:t>
            </a:r>
            <a:r>
              <a:rPr lang="en-US" sz="2800" dirty="0">
                <a:solidFill>
                  <a:schemeClr val="bg1">
                    <a:lumMod val="50000"/>
                    <a:lumOff val="50000"/>
                  </a:schemeClr>
                </a:solidFill>
                <a:latin typeface="Bradley Hand" pitchFamily="2" charset="77"/>
              </a:rPr>
              <a:t> </a:t>
            </a:r>
            <a:r>
              <a:rPr lang="en-US" sz="2800" dirty="0" err="1">
                <a:solidFill>
                  <a:schemeClr val="bg1">
                    <a:lumMod val="50000"/>
                    <a:lumOff val="50000"/>
                  </a:schemeClr>
                </a:solidFill>
                <a:latin typeface="Bradley Hand" pitchFamily="2" charset="77"/>
              </a:rPr>
              <a:t>Ir</a:t>
            </a:r>
            <a:r>
              <a:rPr lang="en-US" sz="2800" dirty="0">
                <a:solidFill>
                  <a:schemeClr val="bg1">
                    <a:lumMod val="50000"/>
                    <a:lumOff val="50000"/>
                  </a:schemeClr>
                </a:solidFill>
                <a:latin typeface="Bradley Hand" pitchFamily="2" charset="77"/>
              </a:rPr>
              <a:t> Iaith. </a:t>
            </a:r>
          </a:p>
          <a:p>
            <a:r>
              <a:rPr lang="en-US" sz="2800" dirty="0">
                <a:solidFill>
                  <a:schemeClr val="bg1">
                    <a:lumMod val="50000"/>
                    <a:lumOff val="50000"/>
                  </a:schemeClr>
                </a:solidFill>
                <a:latin typeface="Bradley Hand" pitchFamily="2" charset="77"/>
              </a:rPr>
              <a:t>This led to bilingual standards in Wales:</a:t>
            </a:r>
          </a:p>
          <a:p>
            <a:r>
              <a:rPr lang="en-US" sz="2800" dirty="0">
                <a:solidFill>
                  <a:schemeClr val="bg1">
                    <a:lumMod val="50000"/>
                    <a:lumOff val="50000"/>
                  </a:schemeClr>
                </a:solidFill>
                <a:latin typeface="Bradley Hand" pitchFamily="2" charset="77"/>
              </a:rPr>
              <a:t>		- Road signs</a:t>
            </a:r>
          </a:p>
          <a:p>
            <a:r>
              <a:rPr lang="en-US" sz="2800" dirty="0">
                <a:solidFill>
                  <a:schemeClr val="bg1">
                    <a:lumMod val="50000"/>
                    <a:lumOff val="50000"/>
                  </a:schemeClr>
                </a:solidFill>
                <a:latin typeface="Bradley Hand" pitchFamily="2" charset="77"/>
              </a:rPr>
              <a:t>		- Official council letters</a:t>
            </a:r>
          </a:p>
          <a:p>
            <a:r>
              <a:rPr lang="en-US" sz="2800" dirty="0">
                <a:solidFill>
                  <a:schemeClr val="bg1">
                    <a:lumMod val="50000"/>
                    <a:lumOff val="50000"/>
                  </a:schemeClr>
                </a:solidFill>
                <a:latin typeface="Bradley Hand" pitchFamily="2" charset="77"/>
              </a:rPr>
              <a:t>		- Television</a:t>
            </a:r>
          </a:p>
          <a:p>
            <a:r>
              <a:rPr lang="en-US" sz="2800" dirty="0">
                <a:solidFill>
                  <a:schemeClr val="bg1">
                    <a:lumMod val="50000"/>
                    <a:lumOff val="50000"/>
                  </a:schemeClr>
                </a:solidFill>
                <a:latin typeface="Bradley Hand" pitchFamily="2" charset="77"/>
              </a:rPr>
              <a:t>		-  Welsh radio stations</a:t>
            </a:r>
          </a:p>
          <a:p>
            <a:r>
              <a:rPr lang="en-US" sz="2800" dirty="0">
                <a:solidFill>
                  <a:schemeClr val="bg1">
                    <a:lumMod val="50000"/>
                    <a:lumOff val="50000"/>
                  </a:schemeClr>
                </a:solidFill>
                <a:latin typeface="Bradley Hand" pitchFamily="2" charset="77"/>
              </a:rPr>
              <a:t>Many members fought for their Welsh language  and were  arrested asserting their willingness to go to court for language rights. Overtime, the fighting paid off which has led to significant changes to the law and society today, </a:t>
            </a:r>
          </a:p>
          <a:p>
            <a:endParaRPr lang="en-US" sz="2800" dirty="0">
              <a:solidFill>
                <a:schemeClr val="bg1">
                  <a:lumMod val="50000"/>
                  <a:lumOff val="50000"/>
                </a:schemeClr>
              </a:solidFill>
              <a:latin typeface="Bradley Hand" pitchFamily="2" charset="77"/>
            </a:endParaRPr>
          </a:p>
          <a:p>
            <a:r>
              <a:rPr lang="en-US" sz="2800" dirty="0">
                <a:solidFill>
                  <a:schemeClr val="bg1">
                    <a:lumMod val="50000"/>
                    <a:lumOff val="50000"/>
                  </a:schemeClr>
                </a:solidFill>
                <a:latin typeface="Bradley Hand" pitchFamily="2" charset="77"/>
              </a:rPr>
              <a:t>In 2011, the welsh language became an official language in wales!</a:t>
            </a:r>
          </a:p>
        </p:txBody>
      </p:sp>
      <p:sp>
        <p:nvSpPr>
          <p:cNvPr id="14" name="TextBox 13">
            <a:extLst>
              <a:ext uri="{FF2B5EF4-FFF2-40B4-BE49-F238E27FC236}">
                <a16:creationId xmlns:a16="http://schemas.microsoft.com/office/drawing/2014/main" id="{15E07E80-C9B5-B64B-A9F3-278C45320C5A}"/>
              </a:ext>
            </a:extLst>
          </p:cNvPr>
          <p:cNvSpPr txBox="1"/>
          <p:nvPr/>
        </p:nvSpPr>
        <p:spPr>
          <a:xfrm>
            <a:off x="9520454" y="6524756"/>
            <a:ext cx="5153890" cy="276999"/>
          </a:xfrm>
          <a:prstGeom prst="rect">
            <a:avLst/>
          </a:prstGeom>
          <a:noFill/>
        </p:spPr>
        <p:txBody>
          <a:bodyPr wrap="square" rtlCol="0">
            <a:spAutoFit/>
          </a:bodyPr>
          <a:lstStyle/>
          <a:p>
            <a:r>
              <a:rPr lang="en-US" sz="1200" dirty="0">
                <a:solidFill>
                  <a:schemeClr val="bg1">
                    <a:lumMod val="50000"/>
                    <a:lumOff val="50000"/>
                  </a:schemeClr>
                </a:solidFill>
                <a:latin typeface="Bradley Hand" pitchFamily="2" charset="77"/>
              </a:rPr>
              <a:t>(Kerstin, 2018)</a:t>
            </a:r>
          </a:p>
        </p:txBody>
      </p:sp>
    </p:spTree>
    <p:extLst>
      <p:ext uri="{BB962C8B-B14F-4D97-AF65-F5344CB8AC3E}">
        <p14:creationId xmlns:p14="http://schemas.microsoft.com/office/powerpoint/2010/main" val="391822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FB00AD9F-76EF-E841-952D-541E90DA3195}"/>
              </a:ext>
            </a:extLst>
          </p:cNvPr>
          <p:cNvSpPr txBox="1"/>
          <p:nvPr/>
        </p:nvSpPr>
        <p:spPr>
          <a:xfrm>
            <a:off x="1048066" y="0"/>
            <a:ext cx="11141801" cy="8463855"/>
          </a:xfrm>
          <a:prstGeom prst="rect">
            <a:avLst/>
          </a:prstGeom>
          <a:noFill/>
        </p:spPr>
        <p:txBody>
          <a:bodyPr wrap="square" rtlCol="0">
            <a:spAutoFit/>
          </a:bodyPr>
          <a:lstStyle/>
          <a:p>
            <a:r>
              <a:rPr lang="en-US" sz="4000" u="sng" dirty="0">
                <a:solidFill>
                  <a:schemeClr val="bg1">
                    <a:lumMod val="50000"/>
                    <a:lumOff val="50000"/>
                  </a:schemeClr>
                </a:solidFill>
                <a:latin typeface="Bradley Hand" pitchFamily="2" charset="77"/>
              </a:rPr>
              <a:t>References: </a:t>
            </a:r>
          </a:p>
          <a:p>
            <a:pPr marL="285750" lvl="0" indent="-285750">
              <a:buFontTx/>
              <a:buChar char="-"/>
            </a:pPr>
            <a:r>
              <a:rPr lang="en-US" dirty="0">
                <a:solidFill>
                  <a:schemeClr val="bg1">
                    <a:lumMod val="50000"/>
                    <a:lumOff val="50000"/>
                  </a:schemeClr>
                </a:solidFill>
                <a:latin typeface="Bradley Hand" pitchFamily="2" charset="77"/>
              </a:rPr>
              <a:t>Artokoloro, (2014), A Topographical Dictionary of Wales, Map of North and South Wales, !9</a:t>
            </a:r>
            <a:r>
              <a:rPr lang="en-US" baseline="30000" dirty="0">
                <a:solidFill>
                  <a:schemeClr val="bg1">
                    <a:lumMod val="50000"/>
                    <a:lumOff val="50000"/>
                  </a:schemeClr>
                </a:solidFill>
                <a:latin typeface="Bradley Hand" pitchFamily="2" charset="77"/>
              </a:rPr>
              <a:t>th</a:t>
            </a:r>
            <a:r>
              <a:rPr lang="en-US" dirty="0">
                <a:solidFill>
                  <a:schemeClr val="bg1">
                    <a:lumMod val="50000"/>
                    <a:lumOff val="50000"/>
                  </a:schemeClr>
                </a:solidFill>
                <a:latin typeface="Bradley Hand" pitchFamily="2" charset="77"/>
              </a:rPr>
              <a:t> Century Engraving. Available at: </a:t>
            </a:r>
            <a:r>
              <a:rPr lang="en-US" u="sng" dirty="0">
                <a:solidFill>
                  <a:schemeClr val="bg1">
                    <a:lumMod val="50000"/>
                    <a:lumOff val="50000"/>
                  </a:schemeClr>
                </a:solidFill>
                <a:latin typeface="Bradley Hand" pitchFamily="2" charset="77"/>
                <a:hlinkClick r:id="rId6"/>
              </a:rPr>
              <a:t>https://www.alamy.com/stock-photo-a-topographical-dictionary-of-wales-map-of-north-and-south-wales-19th-77459058.html</a:t>
            </a:r>
            <a:r>
              <a:rPr lang="en-US" dirty="0">
                <a:solidFill>
                  <a:schemeClr val="bg1">
                    <a:lumMod val="50000"/>
                    <a:lumOff val="50000"/>
                  </a:schemeClr>
                </a:solidFill>
                <a:latin typeface="Bradley Hand" pitchFamily="2" charset="77"/>
                <a:hlinkClick r:id="rId6"/>
              </a:rPr>
              <a:t>. Accessed 18</a:t>
            </a:r>
            <a:r>
              <a:rPr lang="en-US" baseline="30000" dirty="0">
                <a:solidFill>
                  <a:schemeClr val="bg1">
                    <a:lumMod val="50000"/>
                    <a:lumOff val="50000"/>
                  </a:schemeClr>
                </a:solidFill>
                <a:latin typeface="Bradley Hand" pitchFamily="2" charset="77"/>
                <a:hlinkClick r:id="rId6"/>
              </a:rPr>
              <a:t>th</a:t>
            </a:r>
            <a:r>
              <a:rPr lang="en-US" dirty="0">
                <a:solidFill>
                  <a:schemeClr val="bg1">
                    <a:lumMod val="50000"/>
                    <a:lumOff val="50000"/>
                  </a:schemeClr>
                </a:solidFill>
                <a:latin typeface="Bradley Hand" pitchFamily="2" charset="77"/>
                <a:hlinkClick r:id="rId6"/>
              </a:rPr>
              <a:t> October 2020</a:t>
            </a:r>
            <a:r>
              <a:rPr lang="en-US" dirty="0">
                <a:solidFill>
                  <a:schemeClr val="bg1">
                    <a:lumMod val="50000"/>
                    <a:lumOff val="50000"/>
                  </a:schemeClr>
                </a:solidFill>
                <a:latin typeface="Bradley Hand" pitchFamily="2" charset="77"/>
              </a:rPr>
              <a:t>.</a:t>
            </a:r>
          </a:p>
          <a:p>
            <a:pPr marL="285750" indent="-285750">
              <a:buFontTx/>
              <a:buChar char="-"/>
            </a:pPr>
            <a:r>
              <a:rPr lang="en-GB" dirty="0">
                <a:solidFill>
                  <a:schemeClr val="bg1">
                    <a:lumMod val="85000"/>
                    <a:lumOff val="15000"/>
                  </a:schemeClr>
                </a:solidFill>
                <a:latin typeface="Bradley Hand" pitchFamily="2" charset="77"/>
              </a:rPr>
              <a:t>BBC,(2014), Welsh History, Welsh and 19</a:t>
            </a:r>
            <a:r>
              <a:rPr lang="en-GB" baseline="30000" dirty="0">
                <a:solidFill>
                  <a:schemeClr val="bg1">
                    <a:lumMod val="85000"/>
                    <a:lumOff val="15000"/>
                  </a:schemeClr>
                </a:solidFill>
                <a:latin typeface="Bradley Hand" pitchFamily="2" charset="77"/>
              </a:rPr>
              <a:t>th</a:t>
            </a:r>
            <a:r>
              <a:rPr lang="en-GB" dirty="0">
                <a:solidFill>
                  <a:schemeClr val="bg1">
                    <a:lumMod val="85000"/>
                    <a:lumOff val="15000"/>
                  </a:schemeClr>
                </a:solidFill>
                <a:latin typeface="Bradley Hand" pitchFamily="2" charset="77"/>
              </a:rPr>
              <a:t> Century Education. Available at: </a:t>
            </a:r>
            <a:r>
              <a:rPr lang="en-GB" u="sng" dirty="0">
                <a:latin typeface="Bradley Hand" pitchFamily="2" charset="77"/>
                <a:hlinkClick r:id="rId7"/>
              </a:rPr>
              <a:t>https://www.bbc.co.uk/wales/history/sites/themes/society/language_education.shtml</a:t>
            </a:r>
            <a:r>
              <a:rPr lang="en-GB" dirty="0">
                <a:solidFill>
                  <a:schemeClr val="bg1">
                    <a:lumMod val="85000"/>
                    <a:lumOff val="15000"/>
                  </a:schemeClr>
                </a:solidFill>
                <a:latin typeface="Bradley Hand" pitchFamily="2" charset="77"/>
              </a:rPr>
              <a:t>. Accessed 10</a:t>
            </a:r>
            <a:r>
              <a:rPr lang="en-GB" baseline="30000" dirty="0">
                <a:solidFill>
                  <a:schemeClr val="bg1">
                    <a:lumMod val="85000"/>
                    <a:lumOff val="15000"/>
                  </a:schemeClr>
                </a:solidFill>
                <a:latin typeface="Bradley Hand" pitchFamily="2" charset="77"/>
              </a:rPr>
              <a:t>th</a:t>
            </a:r>
            <a:r>
              <a:rPr lang="en-GB" dirty="0">
                <a:solidFill>
                  <a:schemeClr val="bg1">
                    <a:lumMod val="85000"/>
                    <a:lumOff val="15000"/>
                  </a:schemeClr>
                </a:solidFill>
                <a:latin typeface="Bradley Hand" pitchFamily="2" charset="77"/>
              </a:rPr>
              <a:t> October 2020.</a:t>
            </a:r>
            <a:endParaRPr lang="en-GB" dirty="0">
              <a:solidFill>
                <a:schemeClr val="bg1">
                  <a:lumMod val="50000"/>
                  <a:lumOff val="50000"/>
                </a:schemeClr>
              </a:solidFill>
              <a:latin typeface="Bradley Hand" pitchFamily="2" charset="77"/>
            </a:endParaRPr>
          </a:p>
          <a:p>
            <a:pPr lvl="0"/>
            <a:r>
              <a:rPr lang="en-GB" dirty="0">
                <a:solidFill>
                  <a:schemeClr val="bg1">
                    <a:lumMod val="50000"/>
                    <a:lumOff val="50000"/>
                  </a:schemeClr>
                </a:solidFill>
                <a:latin typeface="Bradley Hand" pitchFamily="2" charset="77"/>
              </a:rPr>
              <a:t>- Breverton,. T, (2012), The Welsh Biography, Amberley Publishing Limited. </a:t>
            </a:r>
          </a:p>
          <a:p>
            <a:pPr marL="285750" lvl="0" indent="-285750">
              <a:buFontTx/>
              <a:buChar char="-"/>
            </a:pPr>
            <a:r>
              <a:rPr lang="en-GB" dirty="0" err="1">
                <a:solidFill>
                  <a:schemeClr val="bg1">
                    <a:lumMod val="50000"/>
                    <a:lumOff val="50000"/>
                  </a:schemeClr>
                </a:solidFill>
                <a:latin typeface="Bradley Hand" pitchFamily="2" charset="77"/>
              </a:rPr>
              <a:t>Carradice</a:t>
            </a:r>
            <a:r>
              <a:rPr lang="en-GB" dirty="0">
                <a:solidFill>
                  <a:schemeClr val="bg1">
                    <a:lumMod val="50000"/>
                    <a:lumOff val="50000"/>
                  </a:schemeClr>
                </a:solidFill>
                <a:latin typeface="Bradley Hand" pitchFamily="2" charset="77"/>
              </a:rPr>
              <a:t>,. P, (2010),BBC, The Treason of the Blue Books. Available at: </a:t>
            </a:r>
            <a:r>
              <a:rPr lang="en-GB" u="sng" dirty="0">
                <a:solidFill>
                  <a:schemeClr val="bg1">
                    <a:lumMod val="50000"/>
                    <a:lumOff val="50000"/>
                  </a:schemeClr>
                </a:solidFill>
                <a:latin typeface="Bradley Hand" pitchFamily="2" charset="77"/>
                <a:hlinkClick r:id="rId8"/>
              </a:rPr>
              <a:t>https://www.bbc.co.uk/blogs/wales/enteries/72d77f69-72a7-3626-9c19-469c91f45753books</a:t>
            </a:r>
            <a:endParaRPr lang="en-GB" u="sng" dirty="0">
              <a:solidFill>
                <a:schemeClr val="bg1">
                  <a:lumMod val="50000"/>
                  <a:lumOff val="50000"/>
                </a:schemeClr>
              </a:solidFill>
              <a:latin typeface="Bradley Hand" pitchFamily="2" charset="77"/>
            </a:endParaRPr>
          </a:p>
          <a:p>
            <a:pPr marL="285750" lvl="0" indent="-285750">
              <a:buFontTx/>
              <a:buChar char="-"/>
            </a:pPr>
            <a:r>
              <a:rPr lang="en-GB" dirty="0">
                <a:solidFill>
                  <a:schemeClr val="bg1">
                    <a:lumMod val="50000"/>
                    <a:lumOff val="50000"/>
                  </a:schemeClr>
                </a:solidFill>
                <a:latin typeface="Bradley Hand" pitchFamily="2" charset="77"/>
              </a:rPr>
              <a:t>. Accessed 18</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October 2020. </a:t>
            </a:r>
          </a:p>
          <a:p>
            <a:pPr lvl="0"/>
            <a:r>
              <a:rPr lang="en-GB" dirty="0">
                <a:solidFill>
                  <a:schemeClr val="bg1">
                    <a:lumMod val="50000"/>
                    <a:lumOff val="50000"/>
                  </a:schemeClr>
                </a:solidFill>
                <a:latin typeface="Bradley Hand" pitchFamily="2" charset="77"/>
              </a:rPr>
              <a:t>- DISQUS, 2020, What was Welsh Not? Available at: </a:t>
            </a:r>
            <a:r>
              <a:rPr lang="en-GB" u="sng" dirty="0">
                <a:solidFill>
                  <a:schemeClr val="bg1">
                    <a:lumMod val="50000"/>
                    <a:lumOff val="50000"/>
                  </a:schemeClr>
                </a:solidFill>
                <a:latin typeface="Bradley Hand" pitchFamily="2" charset="77"/>
                <a:hlinkClick r:id="rId9">
                  <a:extLst>
                    <a:ext uri="{A12FA001-AC4F-418D-AE19-62706E023703}">
                      <ahyp:hlinkClr xmlns:ahyp="http://schemas.microsoft.com/office/drawing/2018/hyperlinkcolor" val="tx"/>
                    </a:ext>
                  </a:extLst>
                </a:hlinkClick>
              </a:rPr>
              <a:t>www.welshnot.com/about/</a:t>
            </a:r>
            <a:r>
              <a:rPr lang="en-GB" dirty="0">
                <a:solidFill>
                  <a:schemeClr val="bg1">
                    <a:lumMod val="50000"/>
                    <a:lumOff val="50000"/>
                  </a:schemeClr>
                </a:solidFill>
                <a:latin typeface="Bradley Hand" pitchFamily="2" charset="77"/>
              </a:rPr>
              <a:t>. Accessed 30</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September 2020.</a:t>
            </a:r>
          </a:p>
          <a:p>
            <a:pPr lvl="0"/>
            <a:r>
              <a:rPr lang="en-GB" dirty="0">
                <a:solidFill>
                  <a:schemeClr val="bg1">
                    <a:lumMod val="50000"/>
                    <a:lumOff val="50000"/>
                  </a:schemeClr>
                </a:solidFill>
                <a:latin typeface="Bradley Hand" pitchFamily="2" charset="77"/>
              </a:rPr>
              <a:t>- Evans,. B, (2015), Tracing your Welsh Ancestors: A Guide for. Family Historians. Pen and Sword. </a:t>
            </a:r>
          </a:p>
          <a:p>
            <a:pPr lvl="0"/>
            <a:r>
              <a:rPr lang="en-GB" dirty="0">
                <a:solidFill>
                  <a:schemeClr val="bg1">
                    <a:lumMod val="50000"/>
                    <a:lumOff val="50000"/>
                  </a:schemeClr>
                </a:solidFill>
                <a:latin typeface="Bradley Hand" pitchFamily="2" charset="77"/>
              </a:rPr>
              <a:t>- </a:t>
            </a:r>
            <a:r>
              <a:rPr lang="en-GB" dirty="0" err="1">
                <a:solidFill>
                  <a:schemeClr val="bg1">
                    <a:lumMod val="50000"/>
                    <a:lumOff val="50000"/>
                  </a:schemeClr>
                </a:solidFill>
                <a:latin typeface="Bradley Hand" pitchFamily="2" charset="77"/>
              </a:rPr>
              <a:t>Graham,.L</a:t>
            </a:r>
            <a:r>
              <a:rPr lang="en-GB" dirty="0">
                <a:solidFill>
                  <a:schemeClr val="bg1">
                    <a:lumMod val="50000"/>
                    <a:lumOff val="50000"/>
                  </a:schemeClr>
                </a:solidFill>
                <a:latin typeface="Bradley Hand" pitchFamily="2" charset="77"/>
              </a:rPr>
              <a:t>, (2012), Wrexham History, The Welsh Not or Welsh Note Punishment System, Available at: </a:t>
            </a:r>
            <a:r>
              <a:rPr lang="en-GB" u="sng" dirty="0">
                <a:solidFill>
                  <a:schemeClr val="bg1">
                    <a:lumMod val="50000"/>
                    <a:lumOff val="50000"/>
                  </a:schemeClr>
                </a:solidFill>
                <a:latin typeface="Bradley Hand" pitchFamily="2" charset="77"/>
                <a:hlinkClick r:id="rId10">
                  <a:extLst>
                    <a:ext uri="{A12FA001-AC4F-418D-AE19-62706E023703}">
                      <ahyp:hlinkClr xmlns:ahyp="http://schemas.microsoft.com/office/drawing/2018/hyperlinkcolor" val="tx"/>
                    </a:ext>
                  </a:extLst>
                </a:hlinkClick>
              </a:rPr>
              <a:t>https://www.wrexham-history.com/the-welsh-not-or-the-welsh-note-punishment-system</a:t>
            </a:r>
            <a:r>
              <a:rPr lang="en-GB" dirty="0">
                <a:solidFill>
                  <a:schemeClr val="bg1">
                    <a:lumMod val="50000"/>
                    <a:lumOff val="50000"/>
                  </a:schemeClr>
                </a:solidFill>
                <a:latin typeface="Bradley Hand" pitchFamily="2" charset="77"/>
              </a:rPr>
              <a:t>. Accessed 30</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September 2020. </a:t>
            </a:r>
          </a:p>
          <a:p>
            <a:pPr lvl="0"/>
            <a:r>
              <a:rPr lang="en-GB" dirty="0">
                <a:solidFill>
                  <a:schemeClr val="bg1">
                    <a:lumMod val="50000"/>
                    <a:lumOff val="50000"/>
                  </a:schemeClr>
                </a:solidFill>
                <a:latin typeface="Bradley Hand" pitchFamily="2" charset="77"/>
              </a:rPr>
              <a:t>- History, (2020), A+E Networks UK, The Treachery of the Blue Books. Available at: </a:t>
            </a:r>
            <a:r>
              <a:rPr lang="en-GB" u="sng" dirty="0">
                <a:solidFill>
                  <a:schemeClr val="bg1">
                    <a:lumMod val="50000"/>
                    <a:lumOff val="50000"/>
                  </a:schemeClr>
                </a:solidFill>
                <a:latin typeface="Bradley Hand" pitchFamily="2" charset="77"/>
                <a:hlinkClick r:id="rId11">
                  <a:extLst>
                    <a:ext uri="{A12FA001-AC4F-418D-AE19-62706E023703}">
                      <ahyp:hlinkClr xmlns:ahyp="http://schemas.microsoft.com/office/drawing/2018/hyperlinkcolor" val="tx"/>
                    </a:ext>
                  </a:extLst>
                </a:hlinkClick>
              </a:rPr>
              <a:t>https://www.history.co.uk/shows/al-murray-why-does-everyone-hate-the-English/articles/the-treachery-of-the-blue-books</a:t>
            </a:r>
            <a:r>
              <a:rPr lang="en-GB" dirty="0">
                <a:solidFill>
                  <a:schemeClr val="bg1">
                    <a:lumMod val="50000"/>
                    <a:lumOff val="50000"/>
                  </a:schemeClr>
                </a:solidFill>
                <a:latin typeface="Bradley Hand" pitchFamily="2" charset="77"/>
              </a:rPr>
              <a:t>. Accessed 18</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October 2020. </a:t>
            </a:r>
          </a:p>
          <a:p>
            <a:pPr marL="285750" lvl="0" indent="-285750">
              <a:buFontTx/>
              <a:buChar char="-"/>
            </a:pPr>
            <a:r>
              <a:rPr lang="en-US" dirty="0">
                <a:solidFill>
                  <a:schemeClr val="bg1">
                    <a:lumMod val="50000"/>
                    <a:lumOff val="50000"/>
                  </a:schemeClr>
                </a:solidFill>
                <a:latin typeface="Bradley Hand" pitchFamily="2" charset="77"/>
              </a:rPr>
              <a:t>Jacob,. P, (2017), Culture Trip, A Brief History of the Welsh Language. Available at: </a:t>
            </a:r>
            <a:r>
              <a:rPr lang="en-US" u="sng" dirty="0">
                <a:solidFill>
                  <a:schemeClr val="bg1">
                    <a:lumMod val="50000"/>
                    <a:lumOff val="50000"/>
                  </a:schemeClr>
                </a:solidFill>
                <a:latin typeface="Bradley Hand" pitchFamily="2" charset="77"/>
                <a:hlinkClick r:id="rId12">
                  <a:extLst>
                    <a:ext uri="{A12FA001-AC4F-418D-AE19-62706E023703}">
                      <ahyp:hlinkClr xmlns:ahyp="http://schemas.microsoft.com/office/drawing/2018/hyperlinkcolor" val="tx"/>
                    </a:ext>
                  </a:extLst>
                </a:hlinkClick>
              </a:rPr>
              <a:t>https://theculturetrip.com/Europe/unitied-kingdom/wales/articles/a-brief-history-of-the-welsh-language/</a:t>
            </a:r>
            <a:r>
              <a:rPr lang="en-US" dirty="0">
                <a:solidFill>
                  <a:schemeClr val="bg1">
                    <a:lumMod val="50000"/>
                    <a:lumOff val="50000"/>
                  </a:schemeClr>
                </a:solidFill>
                <a:latin typeface="Bradley Hand" pitchFamily="2" charset="77"/>
              </a:rPr>
              <a:t>. Accessed 18</a:t>
            </a:r>
            <a:r>
              <a:rPr lang="en-US" baseline="30000" dirty="0">
                <a:solidFill>
                  <a:schemeClr val="bg1">
                    <a:lumMod val="50000"/>
                    <a:lumOff val="50000"/>
                  </a:schemeClr>
                </a:solidFill>
                <a:latin typeface="Bradley Hand" pitchFamily="2" charset="77"/>
              </a:rPr>
              <a:t>th</a:t>
            </a:r>
            <a:r>
              <a:rPr lang="en-US" dirty="0">
                <a:solidFill>
                  <a:schemeClr val="bg1">
                    <a:lumMod val="50000"/>
                    <a:lumOff val="50000"/>
                  </a:schemeClr>
                </a:solidFill>
                <a:latin typeface="Bradley Hand" pitchFamily="2" charset="77"/>
              </a:rPr>
              <a:t> October 2020. </a:t>
            </a:r>
            <a:endParaRPr lang="en-GB" dirty="0">
              <a:solidFill>
                <a:schemeClr val="bg1">
                  <a:lumMod val="50000"/>
                  <a:lumOff val="50000"/>
                </a:schemeClr>
              </a:solidFill>
              <a:latin typeface="Bradley Hand" pitchFamily="2" charset="77"/>
            </a:endParaRPr>
          </a:p>
          <a:p>
            <a:pPr marL="285750" lvl="0" indent="-285750">
              <a:buFontTx/>
              <a:buChar char="-"/>
            </a:pPr>
            <a:endParaRPr lang="en-GB" dirty="0">
              <a:solidFill>
                <a:schemeClr val="tx1">
                  <a:lumMod val="50000"/>
                  <a:lumOff val="50000"/>
                </a:schemeClr>
              </a:solidFill>
              <a:latin typeface="Bradley Hand" pitchFamily="2" charset="77"/>
            </a:endParaRPr>
          </a:p>
          <a:p>
            <a:pPr marL="285750" indent="-285750">
              <a:buFont typeface="Arial" panose="020B0604020202020204" pitchFamily="34" charset="0"/>
              <a:buChar char="•"/>
            </a:pPr>
            <a:endParaRPr lang="en-GB" dirty="0">
              <a:solidFill>
                <a:schemeClr val="tx1">
                  <a:lumMod val="50000"/>
                  <a:lumOff val="50000"/>
                </a:schemeClr>
              </a:solidFill>
              <a:latin typeface="Bradley Hand" pitchFamily="2" charset="77"/>
            </a:endParaRPr>
          </a:p>
          <a:p>
            <a:pPr marL="285750" indent="-285750">
              <a:buFont typeface="Arial" panose="020B0604020202020204" pitchFamily="34" charset="0"/>
              <a:buChar char="•"/>
            </a:pPr>
            <a:endParaRPr lang="en-GB" dirty="0">
              <a:solidFill>
                <a:schemeClr val="tx1">
                  <a:lumMod val="50000"/>
                  <a:lumOff val="50000"/>
                </a:schemeClr>
              </a:solidFill>
            </a:endParaRPr>
          </a:p>
          <a:p>
            <a:pPr marL="285750" indent="-285750">
              <a:buFont typeface="Arial" panose="020B0604020202020204" pitchFamily="34" charset="0"/>
              <a:buChar char="•"/>
            </a:pPr>
            <a:endParaRPr lang="en-US" dirty="0">
              <a:solidFill>
                <a:schemeClr val="tx1">
                  <a:lumMod val="50000"/>
                  <a:lumOff val="50000"/>
                </a:schemeClr>
              </a:solidFill>
            </a:endParaRPr>
          </a:p>
          <a:p>
            <a:endParaRPr lang="en-US" dirty="0"/>
          </a:p>
          <a:p>
            <a:endParaRPr lang="en-US" dirty="0"/>
          </a:p>
        </p:txBody>
      </p:sp>
    </p:spTree>
    <p:extLst>
      <p:ext uri="{BB962C8B-B14F-4D97-AF65-F5344CB8AC3E}">
        <p14:creationId xmlns:p14="http://schemas.microsoft.com/office/powerpoint/2010/main" val="3973845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87" name="Picture 69">
            <a:extLst>
              <a:ext uri="{FF2B5EF4-FFF2-40B4-BE49-F238E27FC236}">
                <a16:creationId xmlns:a16="http://schemas.microsoft.com/office/drawing/2014/main" id="{BEB7091A-7E9C-45E8-B4B8-831F07A252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8" name="Picture 71">
            <a:extLst>
              <a:ext uri="{FF2B5EF4-FFF2-40B4-BE49-F238E27FC236}">
                <a16:creationId xmlns:a16="http://schemas.microsoft.com/office/drawing/2014/main" id="{3A7EE626-B530-46D6-8DFA-F7CCBAB93F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9" name="Rectangle 73">
            <a:extLst>
              <a:ext uri="{FF2B5EF4-FFF2-40B4-BE49-F238E27FC236}">
                <a16:creationId xmlns:a16="http://schemas.microsoft.com/office/drawing/2014/main" id="{E16B9833-CCDE-4DEF-8D9C-0374880A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0" name="Rectangle 75">
            <a:extLst>
              <a:ext uri="{FF2B5EF4-FFF2-40B4-BE49-F238E27FC236}">
                <a16:creationId xmlns:a16="http://schemas.microsoft.com/office/drawing/2014/main" id="{BC2CC7F6-4DA9-40BE-9788-4ED6B0A85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1" name="Rectangle 77">
            <a:extLst>
              <a:ext uri="{FF2B5EF4-FFF2-40B4-BE49-F238E27FC236}">
                <a16:creationId xmlns:a16="http://schemas.microsoft.com/office/drawing/2014/main" id="{AD098DBD-F19D-467D-BA4D-814BD652E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2" name="Rectangle 79">
            <a:extLst>
              <a:ext uri="{FF2B5EF4-FFF2-40B4-BE49-F238E27FC236}">
                <a16:creationId xmlns:a16="http://schemas.microsoft.com/office/drawing/2014/main" id="{FEF6C70E-8448-40F4-8AFA-2E982338C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3" name="Rectangle 8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5" name="Picture 1">
            <a:extLst>
              <a:ext uri="{FF2B5EF4-FFF2-40B4-BE49-F238E27FC236}">
                <a16:creationId xmlns:a16="http://schemas.microsoft.com/office/drawing/2014/main" id="{FD6D71E0-1B48-4188-82F9-8F63041ED661}"/>
              </a:ext>
            </a:extLst>
          </p:cNvPr>
          <p:cNvPicPr>
            <a:picLocks noChangeAspect="1"/>
          </p:cNvPicPr>
          <p:nvPr/>
        </p:nvPicPr>
        <p:blipFill rotWithShape="1">
          <a:blip r:embed="rId5">
            <a:duotone>
              <a:schemeClr val="bg2">
                <a:shade val="45000"/>
                <a:satMod val="135000"/>
              </a:schemeClr>
              <a:prstClr val="white"/>
            </a:duotone>
            <a:alphaModFix amt="75000"/>
          </a:blip>
          <a:srcRect t="8581" r="-1" b="-1"/>
          <a:stretch/>
        </p:blipFill>
        <p:spPr>
          <a:xfrm>
            <a:off x="953541" y="10"/>
            <a:ext cx="11238459" cy="6857990"/>
          </a:xfrm>
          <a:prstGeom prst="rect">
            <a:avLst/>
          </a:prstGeom>
          <a:solidFill>
            <a:srgbClr val="FFD579"/>
          </a:solidFill>
        </p:spPr>
      </p:pic>
      <p:pic>
        <p:nvPicPr>
          <p:cNvPr id="394" name="Picture 83">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95" name="Rectangle 85">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a:extLst>
              <a:ext uri="{FF2B5EF4-FFF2-40B4-BE49-F238E27FC236}">
                <a16:creationId xmlns:a16="http://schemas.microsoft.com/office/drawing/2014/main" id="{35A5A88F-88BF-F745-8DEA-59178B5534A1}"/>
              </a:ext>
            </a:extLst>
          </p:cNvPr>
          <p:cNvSpPr txBox="1"/>
          <p:nvPr/>
        </p:nvSpPr>
        <p:spPr>
          <a:xfrm>
            <a:off x="1048066" y="0"/>
            <a:ext cx="11238459" cy="7017306"/>
          </a:xfrm>
          <a:prstGeom prst="rect">
            <a:avLst/>
          </a:prstGeom>
          <a:noFill/>
        </p:spPr>
        <p:txBody>
          <a:bodyPr wrap="square" rtlCol="0">
            <a:spAutoFit/>
          </a:bodyPr>
          <a:lstStyle/>
          <a:p>
            <a:pPr lvl="0"/>
            <a:r>
              <a:rPr lang="en-GB" sz="3600" u="sng" dirty="0">
                <a:solidFill>
                  <a:schemeClr val="bg1">
                    <a:lumMod val="50000"/>
                    <a:lumOff val="50000"/>
                  </a:schemeClr>
                </a:solidFill>
                <a:latin typeface="Bradley Hand" pitchFamily="2" charset="77"/>
              </a:rPr>
              <a:t>References continued…</a:t>
            </a:r>
          </a:p>
          <a:p>
            <a:pPr lvl="0"/>
            <a:r>
              <a:rPr lang="en-GB" dirty="0">
                <a:solidFill>
                  <a:schemeClr val="bg1">
                    <a:lumMod val="50000"/>
                    <a:lumOff val="50000"/>
                  </a:schemeClr>
                </a:solidFill>
                <a:latin typeface="Bradley Hand" pitchFamily="2" charset="77"/>
              </a:rPr>
              <a:t>- Johnes,. M, (2019), Wales: England's Colony, Parthian Books</a:t>
            </a:r>
          </a:p>
          <a:p>
            <a:pPr lvl="0"/>
            <a:r>
              <a:rPr lang="en-GB" dirty="0">
                <a:solidFill>
                  <a:schemeClr val="bg1">
                    <a:lumMod val="50000"/>
                    <a:lumOff val="50000"/>
                  </a:schemeClr>
                </a:solidFill>
                <a:latin typeface="Bradley Hand" pitchFamily="2" charset="77"/>
              </a:rPr>
              <a:t>- Johnes,.M, (2020), Education the Decline of Welsh and Why Communities Matter More Than Classrooms. Available at: </a:t>
            </a:r>
            <a:r>
              <a:rPr lang="en-GB" u="sng" dirty="0">
                <a:solidFill>
                  <a:schemeClr val="bg1">
                    <a:lumMod val="50000"/>
                    <a:lumOff val="50000"/>
                  </a:schemeClr>
                </a:solidFill>
                <a:latin typeface="Bradley Hand" pitchFamily="2" charset="77"/>
                <a:hlinkClick r:id="rId6">
                  <a:extLst>
                    <a:ext uri="{A12FA001-AC4F-418D-AE19-62706E023703}">
                      <ahyp:hlinkClr xmlns:ahyp="http://schemas.microsoft.com/office/drawing/2018/hyperlinkcolor" val="tx"/>
                    </a:ext>
                  </a:extLst>
                </a:hlinkClick>
              </a:rPr>
              <a:t>https://martinjohnes.com/tag/welsh-not</a:t>
            </a:r>
            <a:r>
              <a:rPr lang="en-GB" dirty="0">
                <a:solidFill>
                  <a:schemeClr val="bg1">
                    <a:lumMod val="50000"/>
                    <a:lumOff val="50000"/>
                  </a:schemeClr>
                </a:solidFill>
                <a:latin typeface="Bradley Hand" pitchFamily="2" charset="77"/>
              </a:rPr>
              <a:t>. Accessed 4</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October 2020.</a:t>
            </a:r>
          </a:p>
          <a:p>
            <a:pPr lvl="0"/>
            <a:r>
              <a:rPr lang="en-GB" dirty="0">
                <a:solidFill>
                  <a:schemeClr val="bg1">
                    <a:lumMod val="50000"/>
                    <a:lumOff val="50000"/>
                  </a:schemeClr>
                </a:solidFill>
                <a:latin typeface="Bradley Hand" pitchFamily="2" charset="77"/>
              </a:rPr>
              <a:t>- Kerstin, (2018), Fluent Language, Welsh is Not English: How the Welsh Language Fought Back. Available at: </a:t>
            </a:r>
            <a:r>
              <a:rPr lang="en-GB" u="sng" dirty="0">
                <a:solidFill>
                  <a:schemeClr val="bg1">
                    <a:lumMod val="50000"/>
                    <a:lumOff val="50000"/>
                  </a:schemeClr>
                </a:solidFill>
                <a:latin typeface="Bradley Hand" pitchFamily="2" charset="77"/>
                <a:hlinkClick r:id="rId7">
                  <a:extLst>
                    <a:ext uri="{A12FA001-AC4F-418D-AE19-62706E023703}">
                      <ahyp:hlinkClr xmlns:ahyp="http://schemas.microsoft.com/office/drawing/2018/hyperlinkcolor" val="tx"/>
                    </a:ext>
                  </a:extLst>
                </a:hlinkClick>
              </a:rPr>
              <a:t>https://www.fluentlanguage.co.uk/blog/we;sh-story-podcast</a:t>
            </a:r>
            <a:r>
              <a:rPr lang="en-GB" dirty="0">
                <a:solidFill>
                  <a:schemeClr val="bg1">
                    <a:lumMod val="50000"/>
                    <a:lumOff val="50000"/>
                  </a:schemeClr>
                </a:solidFill>
                <a:latin typeface="Bradley Hand" pitchFamily="2" charset="77"/>
              </a:rPr>
              <a:t>. Accessed 18</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October 2020. </a:t>
            </a:r>
          </a:p>
          <a:p>
            <a:pPr lvl="0"/>
            <a:r>
              <a:rPr lang="en-GB" dirty="0">
                <a:solidFill>
                  <a:schemeClr val="bg1">
                    <a:lumMod val="50000"/>
                    <a:lumOff val="50000"/>
                  </a:schemeClr>
                </a:solidFill>
                <a:latin typeface="Bradley Hand" pitchFamily="2" charset="77"/>
              </a:rPr>
              <a:t>- </a:t>
            </a:r>
            <a:r>
              <a:rPr lang="en-GB" dirty="0" err="1">
                <a:solidFill>
                  <a:schemeClr val="bg1">
                    <a:lumMod val="50000"/>
                    <a:lumOff val="50000"/>
                  </a:schemeClr>
                </a:solidFill>
                <a:latin typeface="Bradley Hand" pitchFamily="2" charset="77"/>
              </a:rPr>
              <a:t>Meibioncymru</a:t>
            </a:r>
            <a:r>
              <a:rPr lang="en-GB" dirty="0">
                <a:solidFill>
                  <a:schemeClr val="bg1">
                    <a:lumMod val="50000"/>
                    <a:lumOff val="50000"/>
                  </a:schemeClr>
                </a:solidFill>
                <a:latin typeface="Bradley Hand" pitchFamily="2" charset="77"/>
              </a:rPr>
              <a:t>, (2011), Available at: https://</a:t>
            </a:r>
            <a:r>
              <a:rPr lang="en-GB" dirty="0" err="1">
                <a:solidFill>
                  <a:schemeClr val="bg1">
                    <a:lumMod val="50000"/>
                    <a:lumOff val="50000"/>
                  </a:schemeClr>
                </a:solidFill>
                <a:latin typeface="Bradley Hand" pitchFamily="2" charset="77"/>
              </a:rPr>
              <a:t>www.youtue.com</a:t>
            </a:r>
            <a:r>
              <a:rPr lang="en-GB" dirty="0">
                <a:solidFill>
                  <a:schemeClr val="bg1">
                    <a:lumMod val="50000"/>
                    <a:lumOff val="50000"/>
                  </a:schemeClr>
                </a:solidFill>
                <a:latin typeface="Bradley Hand" pitchFamily="2" charset="77"/>
              </a:rPr>
              <a:t>/</a:t>
            </a:r>
            <a:r>
              <a:rPr lang="en-GB" dirty="0" err="1">
                <a:solidFill>
                  <a:schemeClr val="bg1">
                    <a:lumMod val="50000"/>
                    <a:lumOff val="50000"/>
                  </a:schemeClr>
                </a:solidFill>
                <a:latin typeface="Bradley Hand" pitchFamily="2" charset="77"/>
              </a:rPr>
              <a:t>watch?v</a:t>
            </a:r>
            <a:r>
              <a:rPr lang="en-GB" dirty="0">
                <a:solidFill>
                  <a:schemeClr val="bg1">
                    <a:lumMod val="50000"/>
                    <a:lumOff val="50000"/>
                  </a:schemeClr>
                </a:solidFill>
                <a:latin typeface="Bradley Hand" pitchFamily="2" charset="77"/>
              </a:rPr>
              <a:t>=5eiMMBEPhfE</a:t>
            </a:r>
          </a:p>
          <a:p>
            <a:pPr lvl="0"/>
            <a:r>
              <a:rPr lang="en-GB" dirty="0">
                <a:solidFill>
                  <a:schemeClr val="bg1">
                    <a:lumMod val="50000"/>
                    <a:lumOff val="50000"/>
                  </a:schemeClr>
                </a:solidFill>
                <a:latin typeface="Bradley Hand" pitchFamily="2" charset="77"/>
              </a:rPr>
              <a:t>- Nelson,.C, (2013),19</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Century Schooling. Available at: </a:t>
            </a:r>
            <a:r>
              <a:rPr lang="en-GB" u="sng" dirty="0">
                <a:solidFill>
                  <a:schemeClr val="bg1">
                    <a:lumMod val="50000"/>
                    <a:lumOff val="50000"/>
                  </a:schemeClr>
                </a:solidFill>
                <a:latin typeface="Bradley Hand" pitchFamily="2" charset="77"/>
                <a:hlinkClick r:id="rId8">
                  <a:extLst>
                    <a:ext uri="{A12FA001-AC4F-418D-AE19-62706E023703}">
                      <ahyp:hlinkClr xmlns:ahyp="http://schemas.microsoft.com/office/drawing/2018/hyperlinkcolor" val="tx"/>
                    </a:ext>
                  </a:extLst>
                </a:hlinkClick>
              </a:rPr>
              <a:t>https://space.dawsoncollege.qa.ca/explorations/article/19_century_schooling_in_2013</a:t>
            </a:r>
            <a:r>
              <a:rPr lang="en-GB" dirty="0">
                <a:solidFill>
                  <a:schemeClr val="bg1">
                    <a:lumMod val="50000"/>
                    <a:lumOff val="50000"/>
                  </a:schemeClr>
                </a:solidFill>
                <a:latin typeface="Bradley Hand" pitchFamily="2" charset="77"/>
              </a:rPr>
              <a:t>. accessed 18</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October 2020.</a:t>
            </a:r>
          </a:p>
          <a:p>
            <a:pPr lvl="0"/>
            <a:r>
              <a:rPr lang="en-GB" dirty="0">
                <a:solidFill>
                  <a:schemeClr val="bg1">
                    <a:lumMod val="50000"/>
                    <a:lumOff val="50000"/>
                  </a:schemeClr>
                </a:solidFill>
                <a:latin typeface="Bradley Hand" pitchFamily="2" charset="77"/>
              </a:rPr>
              <a:t>- St </a:t>
            </a:r>
            <a:r>
              <a:rPr lang="en-GB" dirty="0" err="1">
                <a:solidFill>
                  <a:schemeClr val="bg1">
                    <a:lumMod val="50000"/>
                    <a:lumOff val="50000"/>
                  </a:schemeClr>
                </a:solidFill>
                <a:latin typeface="Bradley Hand" pitchFamily="2" charset="77"/>
              </a:rPr>
              <a:t>Fagans</a:t>
            </a:r>
            <a:r>
              <a:rPr lang="en-GB" dirty="0">
                <a:solidFill>
                  <a:schemeClr val="bg1">
                    <a:lumMod val="50000"/>
                    <a:lumOff val="50000"/>
                  </a:schemeClr>
                </a:solidFill>
                <a:latin typeface="Bradley Hand" pitchFamily="2" charset="77"/>
              </a:rPr>
              <a:t> National History Museum, (2014), BBC, The British Museum, The Welsh Not. Available at: </a:t>
            </a:r>
            <a:r>
              <a:rPr lang="en-GB" u="sng" dirty="0">
                <a:solidFill>
                  <a:schemeClr val="bg1">
                    <a:lumMod val="50000"/>
                    <a:lumOff val="50000"/>
                  </a:schemeClr>
                </a:solidFill>
                <a:latin typeface="Bradley Hand" pitchFamily="2" charset="77"/>
                <a:hlinkClick r:id="rId9">
                  <a:extLst>
                    <a:ext uri="{A12FA001-AC4F-418D-AE19-62706E023703}">
                      <ahyp:hlinkClr xmlns:ahyp="http://schemas.microsoft.com/office/drawing/2018/hyperlinkcolor" val="tx"/>
                    </a:ext>
                  </a:extLst>
                </a:hlinkClick>
              </a:rPr>
              <a:t>https://www.bbc.co.uk/ahistoryoftheword/objects/j35vcjYc50cc3RGzvkLb-Q</a:t>
            </a:r>
            <a:r>
              <a:rPr lang="en-GB" dirty="0">
                <a:solidFill>
                  <a:schemeClr val="bg1">
                    <a:lumMod val="50000"/>
                    <a:lumOff val="50000"/>
                  </a:schemeClr>
                </a:solidFill>
                <a:latin typeface="Bradley Hand" pitchFamily="2" charset="77"/>
              </a:rPr>
              <a:t>. Accessed 30</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September 2020.</a:t>
            </a:r>
          </a:p>
          <a:p>
            <a:pPr lvl="0"/>
            <a:r>
              <a:rPr lang="en-GB" dirty="0">
                <a:solidFill>
                  <a:schemeClr val="bg1">
                    <a:lumMod val="50000"/>
                    <a:lumOff val="50000"/>
                  </a:schemeClr>
                </a:solidFill>
                <a:latin typeface="Bradley Hand" pitchFamily="2" charset="77"/>
              </a:rPr>
              <a:t>- The Bangor Aye, 2020. Available at: </a:t>
            </a:r>
            <a:r>
              <a:rPr lang="en-GB" u="sng" dirty="0">
                <a:solidFill>
                  <a:schemeClr val="bg1">
                    <a:lumMod val="50000"/>
                    <a:lumOff val="50000"/>
                  </a:schemeClr>
                </a:solidFill>
                <a:latin typeface="Bradley Hand" pitchFamily="2" charset="77"/>
                <a:hlinkClick r:id="rId10">
                  <a:extLst>
                    <a:ext uri="{A12FA001-AC4F-418D-AE19-62706E023703}">
                      <ahyp:hlinkClr xmlns:ahyp="http://schemas.microsoft.com/office/drawing/2018/hyperlinkcolor" val="tx"/>
                    </a:ext>
                  </a:extLst>
                </a:hlinkClick>
              </a:rPr>
              <a:t>https://www.thebangoraye.com/storiel-provides-educational-resources-for-the-whole-family/welsh-not/</a:t>
            </a:r>
            <a:r>
              <a:rPr lang="en-GB" dirty="0">
                <a:solidFill>
                  <a:schemeClr val="bg1">
                    <a:lumMod val="50000"/>
                    <a:lumOff val="50000"/>
                  </a:schemeClr>
                </a:solidFill>
                <a:latin typeface="Bradley Hand" pitchFamily="2" charset="77"/>
              </a:rPr>
              <a:t>. Accessed30th September 2020.</a:t>
            </a:r>
          </a:p>
          <a:p>
            <a:pPr lvl="0"/>
            <a:r>
              <a:rPr lang="en-GB" dirty="0">
                <a:solidFill>
                  <a:schemeClr val="bg1">
                    <a:lumMod val="50000"/>
                    <a:lumOff val="50000"/>
                  </a:schemeClr>
                </a:solidFill>
                <a:latin typeface="Bradley Hand" pitchFamily="2" charset="77"/>
              </a:rPr>
              <a:t>- The National Library of Wales, (2018), Blog, Revealing the Objects: Responses to the Blue Book Reports. Available at: </a:t>
            </a:r>
            <a:r>
              <a:rPr lang="en-GB" u="sng" dirty="0">
                <a:solidFill>
                  <a:schemeClr val="bg1">
                    <a:lumMod val="50000"/>
                    <a:lumOff val="50000"/>
                  </a:schemeClr>
                </a:solidFill>
                <a:latin typeface="Bradley Hand" pitchFamily="2" charset="77"/>
                <a:hlinkClick r:id="rId11">
                  <a:extLst>
                    <a:ext uri="{A12FA001-AC4F-418D-AE19-62706E023703}">
                      <ahyp:hlinkClr xmlns:ahyp="http://schemas.microsoft.com/office/drawing/2018/hyperlinkcolor" val="tx"/>
                    </a:ext>
                  </a:extLst>
                </a:hlinkClick>
              </a:rPr>
              <a:t>https://blog.library.wales/revealing-the-objects-reactions-to-the-blue-book-reports/</a:t>
            </a:r>
            <a:r>
              <a:rPr lang="en-GB" dirty="0">
                <a:solidFill>
                  <a:schemeClr val="bg1">
                    <a:lumMod val="50000"/>
                    <a:lumOff val="50000"/>
                  </a:schemeClr>
                </a:solidFill>
                <a:latin typeface="Bradley Hand" pitchFamily="2" charset="77"/>
              </a:rPr>
              <a:t>. Accessed10th October. </a:t>
            </a:r>
          </a:p>
          <a:p>
            <a:pPr lvl="0"/>
            <a:r>
              <a:rPr lang="en-GB" dirty="0">
                <a:solidFill>
                  <a:schemeClr val="bg1">
                    <a:lumMod val="50000"/>
                    <a:lumOff val="50000"/>
                  </a:schemeClr>
                </a:solidFill>
                <a:latin typeface="Bradley Hand" pitchFamily="2" charset="77"/>
              </a:rPr>
              <a:t>- The Open University, (1999-2020), Available at: </a:t>
            </a:r>
            <a:r>
              <a:rPr lang="en-GB" u="sng" dirty="0">
                <a:solidFill>
                  <a:schemeClr val="bg1">
                    <a:lumMod val="50000"/>
                    <a:lumOff val="50000"/>
                  </a:schemeClr>
                </a:solidFill>
                <a:latin typeface="Bradley Hand" pitchFamily="2" charset="77"/>
                <a:hlinkClick r:id="rId12">
                  <a:extLst>
                    <a:ext uri="{A12FA001-AC4F-418D-AE19-62706E023703}">
                      <ahyp:hlinkClr xmlns:ahyp="http://schemas.microsoft.com/office/drawing/2018/hyperlinkcolor" val="tx"/>
                    </a:ext>
                  </a:extLst>
                </a:hlinkClick>
              </a:rPr>
              <a:t>https://www.open.edu/openlearn/people-politics-law/politics-policy-people/sociology/contemporary-wales/content-section-6.1.2</a:t>
            </a:r>
            <a:r>
              <a:rPr lang="en-GB" dirty="0">
                <a:solidFill>
                  <a:schemeClr val="bg1">
                    <a:lumMod val="50000"/>
                    <a:lumOff val="50000"/>
                  </a:schemeClr>
                </a:solidFill>
                <a:latin typeface="Bradley Hand" pitchFamily="2" charset="77"/>
              </a:rPr>
              <a:t>. Accessed 10</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October 2020.</a:t>
            </a:r>
          </a:p>
          <a:p>
            <a:pPr lvl="0"/>
            <a:r>
              <a:rPr lang="en-GB" dirty="0">
                <a:solidFill>
                  <a:schemeClr val="bg1">
                    <a:lumMod val="50000"/>
                    <a:lumOff val="50000"/>
                  </a:schemeClr>
                </a:solidFill>
                <a:latin typeface="Bradley Hand" pitchFamily="2" charset="77"/>
              </a:rPr>
              <a:t>- Victorian Powys, Available at: http</a:t>
            </a:r>
            <a:r>
              <a:rPr lang="en-GB" u="sng" dirty="0">
                <a:solidFill>
                  <a:schemeClr val="bg1">
                    <a:lumMod val="50000"/>
                    <a:lumOff val="50000"/>
                  </a:schemeClr>
                </a:solidFill>
                <a:latin typeface="Bradley Hand" pitchFamily="2" charset="77"/>
                <a:hlinkClick r:id="rId13">
                  <a:extLst>
                    <a:ext uri="{A12FA001-AC4F-418D-AE19-62706E023703}">
                      <ahyp:hlinkClr xmlns:ahyp="http://schemas.microsoft.com/office/drawing/2018/hyperlinkcolor" val="tx"/>
                    </a:ext>
                  </a:extLst>
                </a:hlinkClick>
              </a:rPr>
              <a:t>://history.powys.org.uk/school1/machynlleth/welsh.shtml</a:t>
            </a:r>
            <a:r>
              <a:rPr lang="en-GB" dirty="0">
                <a:solidFill>
                  <a:schemeClr val="bg1">
                    <a:lumMod val="50000"/>
                    <a:lumOff val="50000"/>
                  </a:schemeClr>
                </a:solidFill>
                <a:latin typeface="Bradley Hand" pitchFamily="2" charset="77"/>
              </a:rPr>
              <a:t>. Accessed 10</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October 2020. </a:t>
            </a:r>
          </a:p>
          <a:p>
            <a:pPr lvl="0"/>
            <a:r>
              <a:rPr lang="en-US" dirty="0">
                <a:solidFill>
                  <a:schemeClr val="bg1">
                    <a:lumMod val="50000"/>
                    <a:lumOff val="50000"/>
                  </a:schemeClr>
                </a:solidFill>
                <a:latin typeface="Bradley Hand" pitchFamily="2" charset="77"/>
              </a:rPr>
              <a:t>- Weebly, Available at: </a:t>
            </a:r>
            <a:r>
              <a:rPr lang="en-GB" u="sng" dirty="0">
                <a:solidFill>
                  <a:schemeClr val="bg1">
                    <a:lumMod val="50000"/>
                    <a:lumOff val="50000"/>
                  </a:schemeClr>
                </a:solidFill>
                <a:latin typeface="Bradley Hand" pitchFamily="2" charset="77"/>
                <a:hlinkClick r:id="rId14">
                  <a:extLst>
                    <a:ext uri="{A12FA001-AC4F-418D-AE19-62706E023703}">
                      <ahyp:hlinkClr xmlns:ahyp="http://schemas.microsoft.com/office/drawing/2018/hyperlinkcolor" val="tx"/>
                    </a:ext>
                  </a:extLst>
                </a:hlinkClick>
              </a:rPr>
              <a:t>https://walestraditions.weebly.com/ldquowelsh-notrdquo.html</a:t>
            </a:r>
            <a:r>
              <a:rPr lang="en-GB" dirty="0">
                <a:solidFill>
                  <a:schemeClr val="bg1">
                    <a:lumMod val="50000"/>
                    <a:lumOff val="50000"/>
                  </a:schemeClr>
                </a:solidFill>
                <a:latin typeface="Bradley Hand" pitchFamily="2" charset="77"/>
              </a:rPr>
              <a:t>. Accessed 10</a:t>
            </a:r>
            <a:r>
              <a:rPr lang="en-GB" baseline="30000" dirty="0">
                <a:solidFill>
                  <a:schemeClr val="bg1">
                    <a:lumMod val="50000"/>
                    <a:lumOff val="50000"/>
                  </a:schemeClr>
                </a:solidFill>
                <a:latin typeface="Bradley Hand" pitchFamily="2" charset="77"/>
              </a:rPr>
              <a:t>th</a:t>
            </a:r>
            <a:r>
              <a:rPr lang="en-GB" dirty="0">
                <a:solidFill>
                  <a:schemeClr val="bg1">
                    <a:lumMod val="50000"/>
                    <a:lumOff val="50000"/>
                  </a:schemeClr>
                </a:solidFill>
                <a:latin typeface="Bradley Hand" pitchFamily="2" charset="77"/>
              </a:rPr>
              <a:t> October 2020.</a:t>
            </a:r>
          </a:p>
          <a:p>
            <a:endParaRPr lang="en-US" dirty="0"/>
          </a:p>
        </p:txBody>
      </p:sp>
    </p:spTree>
    <p:extLst>
      <p:ext uri="{BB962C8B-B14F-4D97-AF65-F5344CB8AC3E}">
        <p14:creationId xmlns:p14="http://schemas.microsoft.com/office/powerpoint/2010/main" val="18911440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397</TotalTime>
  <Words>1519</Words>
  <Application>Microsoft Macintosh PowerPoint</Application>
  <PresentationFormat>Widescreen</PresentationFormat>
  <Paragraphs>97</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Bradley Hand</vt:lpstr>
      <vt:lpstr>Calibri</vt:lpstr>
      <vt:lpstr>MS Shell Dlg 2</vt:lpstr>
      <vt:lpstr>Wingdings</vt:lpstr>
      <vt:lpstr>Wingdings 3</vt:lpstr>
      <vt:lpstr>Madison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23</cp:revision>
  <dcterms:created xsi:type="dcterms:W3CDTF">2020-10-10T17:10:34Z</dcterms:created>
  <dcterms:modified xsi:type="dcterms:W3CDTF">2020-10-31T18:51:07Z</dcterms:modified>
</cp:coreProperties>
</file>