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sldIdLst>
    <p:sldId id="259" r:id="rId6"/>
    <p:sldId id="256" r:id="rId7"/>
    <p:sldId id="260" r:id="rId8"/>
    <p:sldId id="261" r:id="rId9"/>
    <p:sldId id="291" r:id="rId10"/>
    <p:sldId id="303" r:id="rId11"/>
    <p:sldId id="304" r:id="rId12"/>
    <p:sldId id="345" r:id="rId13"/>
    <p:sldId id="305" r:id="rId14"/>
    <p:sldId id="306" r:id="rId15"/>
    <p:sldId id="335" r:id="rId16"/>
    <p:sldId id="308" r:id="rId17"/>
    <p:sldId id="337" r:id="rId18"/>
    <p:sldId id="296" r:id="rId19"/>
    <p:sldId id="297" r:id="rId20"/>
    <p:sldId id="299" r:id="rId21"/>
    <p:sldId id="346" r:id="rId22"/>
    <p:sldId id="347" r:id="rId23"/>
    <p:sldId id="310" r:id="rId24"/>
    <p:sldId id="28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3EDF5"/>
    <a:srgbClr val="24B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e Ainsworth" userId="888be70d-2e4c-4f55-baa0-638ca1ed17b4" providerId="ADAL" clId="{2B4C7ED2-7327-4588-B397-AAB0AEE0F73A}"/>
    <pc:docChg chg="modSld">
      <pc:chgData name="Sue Ainsworth" userId="888be70d-2e4c-4f55-baa0-638ca1ed17b4" providerId="ADAL" clId="{2B4C7ED2-7327-4588-B397-AAB0AEE0F73A}" dt="2025-08-17T07:45:12.746" v="17" actId="20577"/>
      <pc:docMkLst>
        <pc:docMk/>
      </pc:docMkLst>
      <pc:sldChg chg="modSp mod">
        <pc:chgData name="Sue Ainsworth" userId="888be70d-2e4c-4f55-baa0-638ca1ed17b4" providerId="ADAL" clId="{2B4C7ED2-7327-4588-B397-AAB0AEE0F73A}" dt="2025-08-17T07:43:48.877" v="1" actId="20577"/>
        <pc:sldMkLst>
          <pc:docMk/>
          <pc:sldMk cId="1453395692" sldId="259"/>
        </pc:sldMkLst>
        <pc:spChg chg="mod">
          <ac:chgData name="Sue Ainsworth" userId="888be70d-2e4c-4f55-baa0-638ca1ed17b4" providerId="ADAL" clId="{2B4C7ED2-7327-4588-B397-AAB0AEE0F73A}" dt="2025-08-17T07:43:48.877" v="1" actId="20577"/>
          <ac:spMkLst>
            <pc:docMk/>
            <pc:sldMk cId="1453395692" sldId="259"/>
            <ac:spMk id="3" creationId="{00000000-0000-0000-0000-000000000000}"/>
          </ac:spMkLst>
        </pc:spChg>
      </pc:sldChg>
      <pc:sldChg chg="modSp mod">
        <pc:chgData name="Sue Ainsworth" userId="888be70d-2e4c-4f55-baa0-638ca1ed17b4" providerId="ADAL" clId="{2B4C7ED2-7327-4588-B397-AAB0AEE0F73A}" dt="2025-08-17T07:44:07.365" v="9" actId="20577"/>
        <pc:sldMkLst>
          <pc:docMk/>
          <pc:sldMk cId="4195304978" sldId="261"/>
        </pc:sldMkLst>
        <pc:spChg chg="mod">
          <ac:chgData name="Sue Ainsworth" userId="888be70d-2e4c-4f55-baa0-638ca1ed17b4" providerId="ADAL" clId="{2B4C7ED2-7327-4588-B397-AAB0AEE0F73A}" dt="2025-08-17T07:44:07.365" v="9" actId="20577"/>
          <ac:spMkLst>
            <pc:docMk/>
            <pc:sldMk cId="4195304978" sldId="261"/>
            <ac:spMk id="3" creationId="{00000000-0000-0000-0000-000000000000}"/>
          </ac:spMkLst>
        </pc:spChg>
        <pc:spChg chg="mod">
          <ac:chgData name="Sue Ainsworth" userId="888be70d-2e4c-4f55-baa0-638ca1ed17b4" providerId="ADAL" clId="{2B4C7ED2-7327-4588-B397-AAB0AEE0F73A}" dt="2025-08-17T07:44:00.056" v="5" actId="20577"/>
          <ac:spMkLst>
            <pc:docMk/>
            <pc:sldMk cId="4195304978" sldId="261"/>
            <ac:spMk id="4" creationId="{00000000-0000-0000-0000-000000000000}"/>
          </ac:spMkLst>
        </pc:spChg>
      </pc:sldChg>
      <pc:sldChg chg="modSp mod">
        <pc:chgData name="Sue Ainsworth" userId="888be70d-2e4c-4f55-baa0-638ca1ed17b4" providerId="ADAL" clId="{2B4C7ED2-7327-4588-B397-AAB0AEE0F73A}" dt="2025-08-17T07:45:12.746" v="17" actId="20577"/>
        <pc:sldMkLst>
          <pc:docMk/>
          <pc:sldMk cId="4132060741" sldId="347"/>
        </pc:sldMkLst>
        <pc:spChg chg="mod">
          <ac:chgData name="Sue Ainsworth" userId="888be70d-2e4c-4f55-baa0-638ca1ed17b4" providerId="ADAL" clId="{2B4C7ED2-7327-4588-B397-AAB0AEE0F73A}" dt="2025-08-17T07:45:06.354" v="13" actId="20577"/>
          <ac:spMkLst>
            <pc:docMk/>
            <pc:sldMk cId="4132060741" sldId="347"/>
            <ac:spMk id="3" creationId="{00000000-0000-0000-0000-000000000000}"/>
          </ac:spMkLst>
        </pc:spChg>
        <pc:spChg chg="mod">
          <ac:chgData name="Sue Ainsworth" userId="888be70d-2e4c-4f55-baa0-638ca1ed17b4" providerId="ADAL" clId="{2B4C7ED2-7327-4588-B397-AAB0AEE0F73A}" dt="2025-08-17T07:45:12.746" v="17" actId="20577"/>
          <ac:spMkLst>
            <pc:docMk/>
            <pc:sldMk cId="4132060741" sldId="347"/>
            <ac:spMk id="4"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17/08/2025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1560625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17/08/2025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743651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FE6CC68-CC77-4C1B-A15D-941FBC536D55}" type="datetimeFigureOut">
              <a:rPr lang="en-GB" smtClean="0"/>
              <a:t>17/08/2025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681655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FE6CC68-CC77-4C1B-A15D-941FBC536D55}" type="datetimeFigureOut">
              <a:rPr lang="en-GB" smtClean="0"/>
              <a:t>17/08/2025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3345258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FE6CC68-CC77-4C1B-A15D-941FBC536D55}" type="datetimeFigureOut">
              <a:rPr lang="en-GB" smtClean="0"/>
              <a:t>17/08/2025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4891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FE6CC68-CC77-4C1B-A15D-941FBC536D55}" type="datetimeFigureOut">
              <a:rPr lang="en-GB" smtClean="0"/>
              <a:t>17/08/2025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687831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E6CC68-CC77-4C1B-A15D-941FBC536D55}" type="datetimeFigureOut">
              <a:rPr lang="en-GB" smtClean="0"/>
              <a:t>17/08/2025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306479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E6CC68-CC77-4C1B-A15D-941FBC536D55}" type="datetimeFigureOut">
              <a:rPr lang="en-GB" smtClean="0"/>
              <a:t>17/08/2025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4145383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E6CC68-CC77-4C1B-A15D-941FBC536D55}" type="datetimeFigureOut">
              <a:rPr lang="en-GB" smtClean="0"/>
              <a:t>17/08/2025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469497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17/08/2025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525516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17/08/2025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9708996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377976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675821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054490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432363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7712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405374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54484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93177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6245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42695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754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E6CC68-CC77-4C1B-A15D-941FBC536D55}" type="datetimeFigureOut">
              <a:rPr lang="en-GB" smtClean="0"/>
              <a:t>17/08/2025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EEC3DE-4AD3-428B-B5F4-B232D55402E4}" type="slidenum">
              <a:rPr lang="en-GB" smtClean="0"/>
              <a:t>‹#›</a:t>
            </a:fld>
            <a:endParaRPr lang="en-GB"/>
          </a:p>
        </p:txBody>
      </p:sp>
    </p:spTree>
    <p:extLst>
      <p:ext uri="{BB962C8B-B14F-4D97-AF65-F5344CB8AC3E}">
        <p14:creationId xmlns:p14="http://schemas.microsoft.com/office/powerpoint/2010/main" val="4224484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17/08/2025</a:t>
            </a:fld>
            <a:endParaRPr lang="en-GB">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825066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hyperlink" Target="https://gov.wales/sites/default/files/publications/2019-01/person-centred-practice-in-education-a-guide-for-early-years-schools-and-colleges-in-wales.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hyperlink" Target="mailto:s.Ainsworth@uwtsd.ac.uk"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mentallyhealthyschools.org.uk/whole-school-approach/" TargetMode="External"/><Relationship Id="rId2" Type="http://schemas.openxmlformats.org/officeDocument/2006/relationships/hyperlink" Target="https://cardiffeducationservices.co.uk/Page/21782" TargetMode="External"/><Relationship Id="rId1" Type="http://schemas.openxmlformats.org/officeDocument/2006/relationships/slideLayout" Target="../slideLayouts/slideLayout2.xml"/><Relationship Id="rId6" Type="http://schemas.openxmlformats.org/officeDocument/2006/relationships/hyperlink" Target="https://www.challengingbehaviour.org.uk/information-and-guidance/positive-behaviour-support/" TargetMode="External"/><Relationship Id="rId5" Type="http://schemas.openxmlformats.org/officeDocument/2006/relationships/hyperlink" Target="https://www.pembrokeshire.gov.uk/schools-and-learning" TargetMode="External"/><Relationship Id="rId4" Type="http://schemas.openxmlformats.org/officeDocument/2006/relationships/hyperlink" Target="https://eur01.safelinks.protection.outlook.com/?url=https%3A%2F%2Fcardiffeducationservices.co.uk%2FPages%2FDownload%2F3d205df6-a933-4e99-af7d-a675894736f9%2FPageSectionDocuments&amp;data=05%7C01%7CS.Ainsworth%40uwtsd.ac.uk%7C71ff2904d6e746c0b31d08da842cfd9a%7C4e0f11f9046e45059cb8db2152311e21%7C0%7C0%7C637967626006838224%7CUnknown%7CTWFpbGZsb3d8eyJWIjoiMC4wLjAwMDAiLCJQIjoiV2luMzIiLCJBTiI6Ik1haWwiLCJXVCI6Mn0%3D%7C3000%7C%7C%7C&amp;sdata=%2BTJKBZWStwThXS3aqXJq8zOwpEtjxPaUMiUDqwCybqQ%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79294" y="1479177"/>
            <a:ext cx="11860306" cy="3583250"/>
          </a:xfrm>
        </p:spPr>
        <p:txBody>
          <a:bodyPr>
            <a:noAutofit/>
          </a:bodyPr>
          <a:lstStyle/>
          <a:p>
            <a:r>
              <a:rPr lang="en-GB" sz="6600" dirty="0">
                <a:solidFill>
                  <a:srgbClr val="002060"/>
                </a:solidFill>
                <a:effectLst>
                  <a:glow rad="101600">
                    <a:schemeClr val="bg1">
                      <a:alpha val="60000"/>
                    </a:schemeClr>
                  </a:glow>
                </a:effectLst>
              </a:rPr>
              <a:t>ECIE4003</a:t>
            </a:r>
            <a:r>
              <a:rPr lang="en-GB" sz="6600" dirty="0">
                <a:solidFill>
                  <a:srgbClr val="002060"/>
                </a:solidFill>
              </a:rPr>
              <a:t> </a:t>
            </a:r>
            <a:br>
              <a:rPr lang="en-GB" sz="6600" dirty="0">
                <a:solidFill>
                  <a:srgbClr val="002060"/>
                </a:solidFill>
              </a:rPr>
            </a:br>
            <a:r>
              <a:rPr lang="cy-GB" sz="4800" i="1" dirty="0">
                <a:effectLst>
                  <a:glow rad="101600">
                    <a:schemeClr val="bg1">
                      <a:alpha val="60000"/>
                    </a:schemeClr>
                  </a:glow>
                </a:effectLst>
              </a:rPr>
              <a:t>Anghenion Ychwanegol mewn Cyd-destun </a:t>
            </a:r>
            <a:br>
              <a:rPr lang="cy-GB" sz="4800" i="1" dirty="0">
                <a:effectLst>
                  <a:glow rad="101600">
                    <a:schemeClr val="bg1">
                      <a:alpha val="60000"/>
                    </a:schemeClr>
                  </a:glow>
                </a:effectLst>
              </a:rPr>
            </a:br>
            <a:r>
              <a:rPr lang="en-GB" sz="4800" i="1" dirty="0">
                <a:solidFill>
                  <a:srgbClr val="002060"/>
                </a:solidFill>
                <a:effectLst>
                  <a:glow rad="101600">
                    <a:schemeClr val="bg1">
                      <a:alpha val="60000"/>
                    </a:schemeClr>
                  </a:glow>
                </a:effectLst>
              </a:rPr>
              <a:t>Additional Needs in Context</a:t>
            </a:r>
            <a:br>
              <a:rPr lang="en-GB" sz="4800" i="1" dirty="0">
                <a:solidFill>
                  <a:srgbClr val="002060"/>
                </a:solidFill>
                <a:effectLst>
                  <a:glow rad="101600">
                    <a:schemeClr val="bg1">
                      <a:alpha val="60000"/>
                    </a:schemeClr>
                  </a:glow>
                </a:effectLst>
              </a:rPr>
            </a:br>
            <a:r>
              <a:rPr lang="en-GB" sz="4800" i="1" dirty="0">
                <a:solidFill>
                  <a:srgbClr val="002060"/>
                </a:solidFill>
                <a:effectLst>
                  <a:glow rad="101600">
                    <a:schemeClr val="bg1">
                      <a:alpha val="60000"/>
                    </a:schemeClr>
                  </a:glow>
                </a:effectLst>
              </a:rPr>
              <a:t>Sue Ainsworth</a:t>
            </a:r>
          </a:p>
        </p:txBody>
      </p:sp>
      <p:sp>
        <p:nvSpPr>
          <p:cNvPr id="3" name="Subtitle 2"/>
          <p:cNvSpPr>
            <a:spLocks noGrp="1"/>
          </p:cNvSpPr>
          <p:nvPr>
            <p:ph type="subTitle" idx="1"/>
          </p:nvPr>
        </p:nvSpPr>
        <p:spPr>
          <a:xfrm>
            <a:off x="1677906" y="5062427"/>
            <a:ext cx="8534400" cy="612232"/>
          </a:xfrm>
        </p:spPr>
        <p:txBody>
          <a:bodyPr/>
          <a:lstStyle/>
          <a:p>
            <a:r>
              <a:rPr lang="en-GB" dirty="0">
                <a:solidFill>
                  <a:srgbClr val="002060"/>
                </a:solidFill>
              </a:rPr>
              <a:t>Assignment Recap 2025</a:t>
            </a:r>
          </a:p>
        </p:txBody>
      </p:sp>
    </p:spTree>
    <p:extLst>
      <p:ext uri="{BB962C8B-B14F-4D97-AF65-F5344CB8AC3E}">
        <p14:creationId xmlns:p14="http://schemas.microsoft.com/office/powerpoint/2010/main" val="1453395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6" name="Rectangle 5"/>
          <p:cNvSpPr/>
          <p:nvPr/>
        </p:nvSpPr>
        <p:spPr>
          <a:xfrm>
            <a:off x="6230471" y="1095061"/>
            <a:ext cx="5213616" cy="5078313"/>
          </a:xfrm>
          <a:prstGeom prst="rect">
            <a:avLst/>
          </a:prstGeom>
        </p:spPr>
        <p:txBody>
          <a:bodyPr wrap="square">
            <a:spAutoFit/>
          </a:bodyPr>
          <a:lstStyle/>
          <a:p>
            <a:r>
              <a:rPr lang="en-GB" sz="3600">
                <a:solidFill>
                  <a:srgbClr val="002060"/>
                </a:solidFill>
                <a:effectLst/>
              </a:rPr>
              <a:t>The module aims:  </a:t>
            </a:r>
          </a:p>
          <a:p>
            <a:pPr algn="just"/>
            <a:endParaRPr lang="en-GB" sz="3600">
              <a:solidFill>
                <a:srgbClr val="002060"/>
              </a:solidFill>
              <a:effectLst/>
            </a:endParaRPr>
          </a:p>
          <a:p>
            <a:pPr algn="just"/>
            <a:r>
              <a:rPr lang="en-GB" sz="3600">
                <a:solidFill>
                  <a:srgbClr val="002060"/>
                </a:solidFill>
              </a:rPr>
              <a:t>•	To understand the nature of additional needs and the principles of early identification and intervention. </a:t>
            </a:r>
            <a:r>
              <a:rPr lang="en-GB" sz="3600">
                <a:solidFill>
                  <a:srgbClr val="002060"/>
                </a:solidFill>
                <a:effectLst/>
              </a:rPr>
              <a:t> </a:t>
            </a:r>
          </a:p>
          <a:p>
            <a:br>
              <a:rPr lang="en-GB" sz="3600"/>
            </a:br>
            <a:endParaRPr lang="en-GB" sz="3600"/>
          </a:p>
        </p:txBody>
      </p:sp>
      <p:sp>
        <p:nvSpPr>
          <p:cNvPr id="2" name="Rectangle 5">
            <a:extLst>
              <a:ext uri="{FF2B5EF4-FFF2-40B4-BE49-F238E27FC236}">
                <a16:creationId xmlns:a16="http://schemas.microsoft.com/office/drawing/2014/main" id="{E0BDC169-D6F1-FCF7-88AA-2CA14629D9DA}"/>
              </a:ext>
            </a:extLst>
          </p:cNvPr>
          <p:cNvSpPr/>
          <p:nvPr/>
        </p:nvSpPr>
        <p:spPr>
          <a:xfrm>
            <a:off x="502024" y="1095061"/>
            <a:ext cx="4853747" cy="5632311"/>
          </a:xfrm>
          <a:prstGeom prst="rect">
            <a:avLst/>
          </a:prstGeom>
        </p:spPr>
        <p:txBody>
          <a:bodyPr wrap="square">
            <a:spAutoFit/>
          </a:bodyPr>
          <a:lstStyle/>
          <a:p>
            <a:r>
              <a:rPr lang="cy-GB" sz="3600">
                <a:effectLst/>
              </a:rPr>
              <a:t>Amcanion y modwl:  </a:t>
            </a:r>
          </a:p>
          <a:p>
            <a:pPr algn="just"/>
            <a:endParaRPr lang="cy-GB" sz="3600">
              <a:effectLst/>
            </a:endParaRPr>
          </a:p>
          <a:p>
            <a:r>
              <a:rPr lang="cy-GB" sz="3600"/>
              <a:t>•	Deall natur anghenion ychwanegol ac egwyddorion adnabod ac ymyrryd yn gynnar. </a:t>
            </a:r>
            <a:r>
              <a:rPr lang="cy-GB" sz="3600">
                <a:effectLst/>
              </a:rPr>
              <a:t> </a:t>
            </a:r>
          </a:p>
          <a:p>
            <a:pPr algn="just"/>
            <a:r>
              <a:rPr lang="cy-GB" sz="3600"/>
              <a:t> </a:t>
            </a:r>
            <a:r>
              <a:rPr lang="cy-GB" sz="3600">
                <a:effectLst/>
              </a:rPr>
              <a:t> </a:t>
            </a:r>
          </a:p>
          <a:p>
            <a:br>
              <a:rPr lang="cy-GB" sz="3600"/>
            </a:br>
            <a:endParaRPr lang="cy-GB" sz="3600"/>
          </a:p>
        </p:txBody>
      </p:sp>
    </p:spTree>
    <p:extLst>
      <p:ext uri="{BB962C8B-B14F-4D97-AF65-F5344CB8AC3E}">
        <p14:creationId xmlns:p14="http://schemas.microsoft.com/office/powerpoint/2010/main" val="2055619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Rectangle 1"/>
          <p:cNvSpPr/>
          <p:nvPr/>
        </p:nvSpPr>
        <p:spPr>
          <a:xfrm>
            <a:off x="377371" y="259087"/>
            <a:ext cx="11379200" cy="6001643"/>
          </a:xfrm>
          <a:prstGeom prst="rect">
            <a:avLst/>
          </a:prstGeom>
        </p:spPr>
        <p:txBody>
          <a:bodyPr wrap="square">
            <a:spAutoFit/>
          </a:bodyPr>
          <a:lstStyle/>
          <a:p>
            <a:pPr algn="ctr"/>
            <a:r>
              <a:rPr lang="en-GB" sz="2400" b="1" u="sng">
                <a:effectLst/>
              </a:rPr>
              <a:t>LEARNING OUTCOMES </a:t>
            </a:r>
          </a:p>
          <a:p>
            <a:pPr algn="ctr"/>
            <a:endParaRPr lang="en-GB" sz="2400" b="1" u="sng">
              <a:effectLst/>
            </a:endParaRPr>
          </a:p>
          <a:p>
            <a:r>
              <a:rPr lang="en-GB" sz="2400">
                <a:effectLst/>
              </a:rPr>
              <a:t>Upon the successful completion of this module, you should be able to: </a:t>
            </a:r>
          </a:p>
          <a:p>
            <a:endParaRPr lang="en-GB" sz="2400">
              <a:effectLst/>
            </a:endParaRPr>
          </a:p>
          <a:p>
            <a:endParaRPr lang="en-GB" sz="2400">
              <a:effectLst/>
            </a:endParaRPr>
          </a:p>
          <a:p>
            <a:pPr algn="just"/>
            <a:r>
              <a:rPr lang="en-GB" sz="2400"/>
              <a:t>• Understand the social model of disability and changing perceptions of additional needs relating to good practice in an inclusive and sustainable teaching and learning environment. </a:t>
            </a:r>
          </a:p>
          <a:p>
            <a:pPr algn="just"/>
            <a:endParaRPr lang="en-GB" sz="2400"/>
          </a:p>
          <a:p>
            <a:pPr algn="just"/>
            <a:r>
              <a:rPr lang="en-GB" sz="2400"/>
              <a:t>• Explore the wide and complex spectrum of Additional Learning Needs</a:t>
            </a:r>
          </a:p>
          <a:p>
            <a:pPr algn="just"/>
            <a:endParaRPr lang="en-GB" sz="2400"/>
          </a:p>
          <a:p>
            <a:pPr algn="just"/>
            <a:r>
              <a:rPr lang="en-GB" sz="2400"/>
              <a:t>• Discuss the nature of support offered to learners by a range of agencies, particularly at key transition points</a:t>
            </a:r>
          </a:p>
          <a:p>
            <a:pPr algn="just"/>
            <a:endParaRPr lang="en-GB" sz="2400"/>
          </a:p>
          <a:p>
            <a:pPr algn="just"/>
            <a:r>
              <a:rPr lang="en-GB" sz="2400"/>
              <a:t>• Organise their knowledge and learning through the use of a range of information resources and present their work at an appropriate level.</a:t>
            </a:r>
          </a:p>
        </p:txBody>
      </p:sp>
    </p:spTree>
    <p:extLst>
      <p:ext uri="{BB962C8B-B14F-4D97-AF65-F5344CB8AC3E}">
        <p14:creationId xmlns:p14="http://schemas.microsoft.com/office/powerpoint/2010/main" val="3260260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txBox="1">
            <a:spLocks/>
          </p:cNvSpPr>
          <p:nvPr/>
        </p:nvSpPr>
        <p:spPr>
          <a:xfrm>
            <a:off x="838200" y="350610"/>
            <a:ext cx="10515600" cy="1325563"/>
          </a:xfrm>
          <a:prstGeom prst="rect">
            <a:avLst/>
          </a:prstGeom>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a:latin typeface="+mn-lt"/>
              </a:rPr>
              <a:t>Aseiniad</a:t>
            </a:r>
            <a:r>
              <a:rPr lang="en-GB">
                <a:latin typeface="+mn-lt"/>
              </a:rPr>
              <a:t> </a:t>
            </a:r>
            <a:br>
              <a:rPr lang="en-GB">
                <a:latin typeface="+mn-lt"/>
              </a:rPr>
            </a:br>
            <a:r>
              <a:rPr lang="en-GB">
                <a:solidFill>
                  <a:schemeClr val="accent1">
                    <a:lumMod val="75000"/>
                  </a:schemeClr>
                </a:solidFill>
                <a:latin typeface="+mn-lt"/>
              </a:rPr>
              <a:t>Assignment</a:t>
            </a:r>
          </a:p>
        </p:txBody>
      </p:sp>
      <p:sp>
        <p:nvSpPr>
          <p:cNvPr id="3" name="Content Placeholder 2"/>
          <p:cNvSpPr txBox="1">
            <a:spLocks/>
          </p:cNvSpPr>
          <p:nvPr/>
        </p:nvSpPr>
        <p:spPr>
          <a:xfrm>
            <a:off x="838200" y="2115910"/>
            <a:ext cx="5181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buFont typeface="Arial" panose="020B0604020202020204" pitchFamily="34" charset="0"/>
              <a:buChar char="•"/>
            </a:pPr>
            <a:r>
              <a:rPr lang="cy-GB" sz="2800" dirty="0"/>
              <a:t>Portffolio</a:t>
            </a:r>
          </a:p>
          <a:p>
            <a:pPr marL="342900" indent="-342900">
              <a:buFont typeface="Arial" panose="020B0604020202020204" pitchFamily="34" charset="0"/>
              <a:buChar char="•"/>
            </a:pPr>
            <a:r>
              <a:rPr lang="cy-GB" sz="2800" dirty="0"/>
              <a:t>4 Elfen</a:t>
            </a:r>
          </a:p>
          <a:p>
            <a:pPr marL="342900" indent="-342900">
              <a:buFont typeface="Arial" panose="020B0604020202020204" pitchFamily="34" charset="0"/>
              <a:buChar char="•"/>
            </a:pPr>
            <a:r>
              <a:rPr lang="cy-GB" sz="2800" dirty="0"/>
              <a:t>3000 o eiriau (-/+ 10%)</a:t>
            </a:r>
          </a:p>
          <a:p>
            <a:pPr marL="342900" indent="-342900">
              <a:buFont typeface="Arial" panose="020B0604020202020204" pitchFamily="34" charset="0"/>
              <a:buChar char="•"/>
            </a:pPr>
            <a:r>
              <a:rPr lang="cy-GB" sz="2800" dirty="0"/>
              <a:t>Dyddiad cyflwyno 02/11/2025, 23.59 drwy </a:t>
            </a:r>
            <a:r>
              <a:rPr lang="cy-GB" sz="2800" dirty="0" err="1"/>
              <a:t>Turnitin</a:t>
            </a:r>
            <a:r>
              <a:rPr lang="cy-GB" sz="2800" dirty="0"/>
              <a:t>.</a:t>
            </a:r>
          </a:p>
          <a:p>
            <a:endParaRPr lang="cy-GB" sz="2800" dirty="0"/>
          </a:p>
          <a:p>
            <a:pPr marL="342900" indent="-342900">
              <a:buFont typeface="Arial" panose="020B0604020202020204" pitchFamily="34" charset="0"/>
              <a:buChar char="•"/>
            </a:pPr>
            <a:r>
              <a:rPr lang="cy-GB" sz="2800" dirty="0"/>
              <a:t>Gweler yr Arweiniad ar Aseiniadau canlynol</a:t>
            </a:r>
          </a:p>
        </p:txBody>
      </p:sp>
      <p:sp>
        <p:nvSpPr>
          <p:cNvPr id="4" name="Content Placeholder 3"/>
          <p:cNvSpPr txBox="1">
            <a:spLocks/>
          </p:cNvSpPr>
          <p:nvPr/>
        </p:nvSpPr>
        <p:spPr>
          <a:xfrm>
            <a:off x="6172200" y="2115910"/>
            <a:ext cx="5181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solidFill>
                  <a:schemeClr val="accent1">
                    <a:lumMod val="75000"/>
                  </a:schemeClr>
                </a:solidFill>
              </a:rPr>
              <a:t>Portfolio</a:t>
            </a:r>
          </a:p>
          <a:p>
            <a:pPr algn="ctr"/>
            <a:r>
              <a:rPr lang="en-GB" dirty="0">
                <a:solidFill>
                  <a:schemeClr val="accent1">
                    <a:lumMod val="75000"/>
                  </a:schemeClr>
                </a:solidFill>
              </a:rPr>
              <a:t>4 Elements</a:t>
            </a:r>
          </a:p>
          <a:p>
            <a:pPr algn="ctr"/>
            <a:r>
              <a:rPr lang="en-GB" dirty="0">
                <a:solidFill>
                  <a:schemeClr val="accent1">
                    <a:lumMod val="75000"/>
                  </a:schemeClr>
                </a:solidFill>
              </a:rPr>
              <a:t>3000 words (-/+ 10%)</a:t>
            </a:r>
          </a:p>
          <a:p>
            <a:pPr algn="ctr"/>
            <a:r>
              <a:rPr lang="en-GB" dirty="0">
                <a:solidFill>
                  <a:schemeClr val="accent1">
                    <a:lumMod val="75000"/>
                  </a:schemeClr>
                </a:solidFill>
              </a:rPr>
              <a:t>Hand in date  02/11/2025, 23.59 </a:t>
            </a:r>
            <a:r>
              <a:rPr lang="en-US" dirty="0">
                <a:solidFill>
                  <a:schemeClr val="accent1">
                    <a:lumMod val="75000"/>
                  </a:schemeClr>
                </a:solidFill>
              </a:rPr>
              <a:t>via Turnitin.</a:t>
            </a:r>
          </a:p>
          <a:p>
            <a:pPr algn="ctr"/>
            <a:endParaRPr lang="en-GB" dirty="0">
              <a:solidFill>
                <a:schemeClr val="accent1">
                  <a:lumMod val="75000"/>
                </a:schemeClr>
              </a:solidFill>
            </a:endParaRPr>
          </a:p>
          <a:p>
            <a:pPr algn="ctr"/>
            <a:r>
              <a:rPr lang="en-GB" dirty="0">
                <a:solidFill>
                  <a:schemeClr val="accent1">
                    <a:lumMod val="75000"/>
                  </a:schemeClr>
                </a:solidFill>
              </a:rPr>
              <a:t>See following Assignment Guidance</a:t>
            </a:r>
          </a:p>
          <a:p>
            <a:pPr algn="ctr"/>
            <a:endParaRPr lang="en-GB" i="1" dirty="0">
              <a:solidFill>
                <a:schemeClr val="accent1">
                  <a:lumMod val="75000"/>
                </a:schemeClr>
              </a:solidFill>
            </a:endParaRPr>
          </a:p>
        </p:txBody>
      </p:sp>
    </p:spTree>
    <p:extLst>
      <p:ext uri="{BB962C8B-B14F-4D97-AF65-F5344CB8AC3E}">
        <p14:creationId xmlns:p14="http://schemas.microsoft.com/office/powerpoint/2010/main" val="4195304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0" y="767123"/>
            <a:ext cx="12192000"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algn="just"/>
            <a:r>
              <a:rPr lang="en-GB" sz="2700" b="1" dirty="0">
                <a:solidFill>
                  <a:srgbClr val="002060"/>
                </a:solidFill>
                <a:ea typeface="Times New Roman" panose="02020603050405020304" pitchFamily="18" charset="0"/>
              </a:rPr>
              <a:t>Element 1: </a:t>
            </a:r>
            <a:r>
              <a:rPr lang="en-GB" sz="2700" dirty="0">
                <a:solidFill>
                  <a:srgbClr val="002060"/>
                </a:solidFill>
              </a:rPr>
              <a:t>Poster – Outlining good practice in terms of supporting learners with a specific learning need </a:t>
            </a:r>
            <a:r>
              <a:rPr lang="en-GB" sz="2000" dirty="0">
                <a:solidFill>
                  <a:srgbClr val="002060"/>
                </a:solidFill>
              </a:rPr>
              <a:t>(Demonstrate consideration of inclusivity, sustainability and the learning environment) </a:t>
            </a:r>
            <a:r>
              <a:rPr lang="en-GB" sz="1800" dirty="0">
                <a:solidFill>
                  <a:srgbClr val="002060"/>
                </a:solidFill>
              </a:rPr>
              <a:t>(Approx. 500 words)</a:t>
            </a:r>
          </a:p>
          <a:p>
            <a:pPr marL="457200" algn="just"/>
            <a:endParaRPr lang="en-GB" sz="1600" dirty="0">
              <a:solidFill>
                <a:srgbClr val="002060"/>
              </a:solidFill>
            </a:endParaRPr>
          </a:p>
          <a:p>
            <a:pPr marL="457200" algn="just"/>
            <a:r>
              <a:rPr lang="en-GB" sz="2700" b="1" dirty="0">
                <a:solidFill>
                  <a:srgbClr val="002060"/>
                </a:solidFill>
                <a:ea typeface="Times New Roman" panose="02020603050405020304" pitchFamily="18" charset="0"/>
              </a:rPr>
              <a:t>Element 2: </a:t>
            </a:r>
            <a:r>
              <a:rPr lang="en-GB" sz="2700" dirty="0">
                <a:solidFill>
                  <a:srgbClr val="002060"/>
                </a:solidFill>
              </a:rPr>
              <a:t>Essay – ‘Explore the wide and complex spectrum of additional needs’ </a:t>
            </a:r>
            <a:r>
              <a:rPr lang="en-GB" sz="2000" dirty="0">
                <a:solidFill>
                  <a:srgbClr val="002060"/>
                </a:solidFill>
              </a:rPr>
              <a:t>(Discus the various models of disability and changing perceptions of additional needs. Drawing links between policy, legislation and frameworks and how these facilitate good practice.) (Approx. 1,000 words)</a:t>
            </a:r>
          </a:p>
          <a:p>
            <a:pPr marL="457200" algn="just"/>
            <a:endParaRPr lang="en-GB" sz="1600" dirty="0">
              <a:solidFill>
                <a:srgbClr val="002060"/>
              </a:solidFill>
              <a:ea typeface="Times New Roman" panose="02020603050405020304" pitchFamily="18" charset="0"/>
            </a:endParaRPr>
          </a:p>
          <a:p>
            <a:pPr marL="457200" algn="just"/>
            <a:r>
              <a:rPr lang="en-GB" sz="2700" b="1" dirty="0">
                <a:solidFill>
                  <a:srgbClr val="002060"/>
                </a:solidFill>
                <a:ea typeface="Times New Roman" panose="02020603050405020304" pitchFamily="18" charset="0"/>
              </a:rPr>
              <a:t>Element 3: </a:t>
            </a:r>
            <a:r>
              <a:rPr lang="en-GB" sz="2700" dirty="0">
                <a:solidFill>
                  <a:srgbClr val="002060"/>
                </a:solidFill>
                <a:ea typeface="Times New Roman" panose="02020603050405020304" pitchFamily="18" charset="0"/>
              </a:rPr>
              <a:t>Explore and summarise the additional learning needs of a pupil using a person centred planning approach. </a:t>
            </a:r>
            <a:r>
              <a:rPr lang="en-GB" sz="2000" dirty="0">
                <a:solidFill>
                  <a:srgbClr val="002060"/>
                </a:solidFill>
              </a:rPr>
              <a:t>Based upon Section 1C IDP : Profile (About me) and 2A IDP : Description of the child or young person’s additional learning needs (ALN) (Approx. 600 words)</a:t>
            </a:r>
          </a:p>
          <a:p>
            <a:pPr marL="457200" algn="just"/>
            <a:endParaRPr lang="en-GB" sz="1600" dirty="0">
              <a:solidFill>
                <a:srgbClr val="002060"/>
              </a:solidFill>
              <a:ea typeface="Times New Roman" panose="02020603050405020304" pitchFamily="18" charset="0"/>
            </a:endParaRPr>
          </a:p>
          <a:p>
            <a:pPr marL="457200" algn="just"/>
            <a:r>
              <a:rPr lang="en-GB" sz="2700" b="1" dirty="0">
                <a:solidFill>
                  <a:srgbClr val="002060"/>
                </a:solidFill>
                <a:ea typeface="Times New Roman" panose="02020603050405020304" pitchFamily="18" charset="0"/>
              </a:rPr>
              <a:t>Element 4:</a:t>
            </a:r>
            <a:r>
              <a:rPr lang="en-GB" sz="2700" dirty="0">
                <a:solidFill>
                  <a:srgbClr val="002060"/>
                </a:solidFill>
                <a:ea typeface="Times New Roman" panose="02020603050405020304" pitchFamily="18" charset="0"/>
              </a:rPr>
              <a:t> Discuss the potential support provided to your chosen pupil (utilising the key principles, approaches and policies that guide inclusive practice). </a:t>
            </a:r>
            <a:r>
              <a:rPr lang="en-GB" sz="2000" dirty="0">
                <a:solidFill>
                  <a:srgbClr val="002060"/>
                </a:solidFill>
              </a:rPr>
              <a:t>Based upon Section 2B IDP : Description and delivery of the child or young person’s additional learning provision (ALP) (Approx. 900 words)</a:t>
            </a:r>
          </a:p>
          <a:p>
            <a:pPr marL="457200" algn="just"/>
            <a:endParaRPr lang="en-GB" sz="2000" dirty="0"/>
          </a:p>
        </p:txBody>
      </p:sp>
      <p:sp>
        <p:nvSpPr>
          <p:cNvPr id="3" name="Title 1"/>
          <p:cNvSpPr txBox="1">
            <a:spLocks/>
          </p:cNvSpPr>
          <p:nvPr/>
        </p:nvSpPr>
        <p:spPr>
          <a:xfrm>
            <a:off x="838200" y="37465"/>
            <a:ext cx="10515600" cy="586649"/>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dirty="0">
                <a:solidFill>
                  <a:schemeClr val="accent1">
                    <a:lumMod val="75000"/>
                  </a:schemeClr>
                </a:solidFill>
              </a:rPr>
              <a:t>Portfolio   (03.11.2024  23:59)</a:t>
            </a:r>
          </a:p>
        </p:txBody>
      </p:sp>
    </p:spTree>
    <p:extLst>
      <p:ext uri="{BB962C8B-B14F-4D97-AF65-F5344CB8AC3E}">
        <p14:creationId xmlns:p14="http://schemas.microsoft.com/office/powerpoint/2010/main" val="3405563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435430" y="1059543"/>
            <a:ext cx="11377748" cy="2496457"/>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a:solidFill>
                  <a:srgbClr val="002060"/>
                </a:solidFill>
                <a:ea typeface="Times New Roman" panose="02020603050405020304" pitchFamily="18" charset="0"/>
              </a:rPr>
              <a:t>Element 1: </a:t>
            </a:r>
            <a:r>
              <a:rPr lang="en-GB" sz="2200">
                <a:solidFill>
                  <a:srgbClr val="002060"/>
                </a:solidFill>
              </a:rPr>
              <a:t>Produce a poster – Outlining good practice in terms of supporting learners with a specific learning need.</a:t>
            </a:r>
          </a:p>
          <a:p>
            <a:pPr marL="0" indent="0">
              <a:buNone/>
            </a:pPr>
            <a:endParaRPr lang="en-GB" sz="2200">
              <a:solidFill>
                <a:srgbClr val="002060"/>
              </a:solidFill>
            </a:endParaRPr>
          </a:p>
          <a:p>
            <a:r>
              <a:rPr lang="en-GB" sz="2200">
                <a:solidFill>
                  <a:srgbClr val="002060"/>
                </a:solidFill>
              </a:rPr>
              <a:t>Make sure that is the poster demonstrates consideration of inclusivity, sustainability and the learning environment</a:t>
            </a:r>
          </a:p>
          <a:p>
            <a:pPr marL="0" indent="0" algn="r">
              <a:buNone/>
            </a:pPr>
            <a:r>
              <a:rPr lang="en-GB" sz="2200" b="1">
                <a:solidFill>
                  <a:srgbClr val="002060"/>
                </a:solidFill>
              </a:rPr>
              <a:t>(Approx. 500 words)</a:t>
            </a:r>
            <a:endParaRPr lang="en-GB" sz="2200">
              <a:solidFill>
                <a:srgbClr val="002060"/>
              </a:solidFill>
            </a:endParaRPr>
          </a:p>
          <a:p>
            <a:endParaRPr lang="en-GB" sz="2400" i="1">
              <a:solidFill>
                <a:schemeClr val="accent1"/>
              </a:solidFill>
            </a:endParaRPr>
          </a:p>
        </p:txBody>
      </p:sp>
      <p:sp>
        <p:nvSpPr>
          <p:cNvPr id="3" name="Title 1"/>
          <p:cNvSpPr txBox="1">
            <a:spLocks/>
          </p:cNvSpPr>
          <p:nvPr/>
        </p:nvSpPr>
        <p:spPr>
          <a:xfrm>
            <a:off x="838200" y="37465"/>
            <a:ext cx="10515600" cy="911860"/>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3200" b="1"/>
            </a:br>
            <a:r>
              <a:rPr lang="en-GB" sz="3200" b="1">
                <a:solidFill>
                  <a:schemeClr val="accent1">
                    <a:lumMod val="75000"/>
                  </a:schemeClr>
                </a:solidFill>
              </a:rPr>
              <a:t>Portfolio</a:t>
            </a:r>
          </a:p>
        </p:txBody>
      </p:sp>
      <p:sp>
        <p:nvSpPr>
          <p:cNvPr id="4" name="Rectangle 3"/>
          <p:cNvSpPr/>
          <p:nvPr/>
        </p:nvSpPr>
        <p:spPr>
          <a:xfrm>
            <a:off x="103544" y="4062807"/>
            <a:ext cx="11954435" cy="2585323"/>
          </a:xfrm>
          <a:prstGeom prst="rect">
            <a:avLst/>
          </a:prstGeom>
          <a:ln w="12700" cmpd="thickThin">
            <a:solidFill>
              <a:srgbClr val="C00000"/>
            </a:solidFill>
          </a:ln>
        </p:spPr>
        <p:txBody>
          <a:bodyPr wrap="square">
            <a:spAutoFit/>
          </a:bodyPr>
          <a:lstStyle/>
          <a:p>
            <a:r>
              <a:rPr lang="en-GB">
                <a:solidFill>
                  <a:srgbClr val="002060"/>
                </a:solidFill>
              </a:rPr>
              <a:t>From the marking criteria:</a:t>
            </a:r>
          </a:p>
          <a:p>
            <a:pPr algn="ctr"/>
            <a:r>
              <a:rPr lang="en-GB">
                <a:solidFill>
                  <a:srgbClr val="002060"/>
                </a:solidFill>
              </a:rPr>
              <a:t>We’re looking for your ‘Knowledge and Understanding Skills’</a:t>
            </a:r>
          </a:p>
          <a:p>
            <a:pPr algn="ctr"/>
            <a:endParaRPr lang="en-GB">
              <a:solidFill>
                <a:srgbClr val="002060"/>
              </a:solidFill>
            </a:endParaRPr>
          </a:p>
          <a:p>
            <a:pPr algn="just"/>
            <a:r>
              <a:rPr lang="en-GB">
                <a:solidFill>
                  <a:srgbClr val="002060"/>
                </a:solidFill>
              </a:rPr>
              <a:t>At level 4, you should be able to demonstrate knowledge of the underlying concepts and principles associated with your area(s) of study.  </a:t>
            </a:r>
            <a:r>
              <a:rPr lang="en-GB" i="1">
                <a:solidFill>
                  <a:srgbClr val="002060"/>
                </a:solidFill>
              </a:rPr>
              <a:t>Knowledge</a:t>
            </a:r>
            <a:r>
              <a:rPr lang="en-GB">
                <a:solidFill>
                  <a:srgbClr val="002060"/>
                </a:solidFill>
              </a:rPr>
              <a:t> relates to the facts, information and skills you have acquired through your learning.  You demonstrate your </a:t>
            </a:r>
            <a:r>
              <a:rPr lang="en-GB" i="1">
                <a:solidFill>
                  <a:srgbClr val="002060"/>
                </a:solidFill>
              </a:rPr>
              <a:t>understanding</a:t>
            </a:r>
            <a:r>
              <a:rPr lang="en-GB">
                <a:solidFill>
                  <a:srgbClr val="002060"/>
                </a:solidFill>
              </a:rPr>
              <a:t> by interpreting the meaning of the facts and information (knowledge). This means that you need to select and include in your work the concepts, techniques, models, theories, etc. appropriate to the task(s) set.  You should be able to explain the theories, concepts, etc. to show your understanding.  Your mark/grade will also depend upon the </a:t>
            </a:r>
            <a:r>
              <a:rPr lang="en-GB" i="1">
                <a:solidFill>
                  <a:srgbClr val="002060"/>
                </a:solidFill>
              </a:rPr>
              <a:t>extent</a:t>
            </a:r>
            <a:r>
              <a:rPr lang="en-GB">
                <a:solidFill>
                  <a:srgbClr val="002060"/>
                </a:solidFill>
              </a:rPr>
              <a:t> to which you demonstrate your knowledge and understanding</a:t>
            </a:r>
            <a:r>
              <a:rPr lang="en-GB"/>
              <a:t>. </a:t>
            </a:r>
          </a:p>
        </p:txBody>
      </p:sp>
    </p:spTree>
    <p:extLst>
      <p:ext uri="{BB962C8B-B14F-4D97-AF65-F5344CB8AC3E}">
        <p14:creationId xmlns:p14="http://schemas.microsoft.com/office/powerpoint/2010/main" val="3428438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435430" y="1059544"/>
            <a:ext cx="11377748" cy="2162628"/>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en-GB" sz="2400" b="1">
                <a:solidFill>
                  <a:srgbClr val="002060"/>
                </a:solidFill>
                <a:ea typeface="Times New Roman" panose="02020603050405020304" pitchFamily="18" charset="0"/>
              </a:rPr>
              <a:t>Element 2: </a:t>
            </a:r>
            <a:r>
              <a:rPr lang="en-GB" sz="2200">
                <a:solidFill>
                  <a:srgbClr val="002060"/>
                </a:solidFill>
              </a:rPr>
              <a:t>Essay- </a:t>
            </a:r>
            <a:r>
              <a:rPr lang="en-GB" sz="2200" i="1">
                <a:solidFill>
                  <a:srgbClr val="002060"/>
                </a:solidFill>
              </a:rPr>
              <a:t>‘Explore the wide and complex spectrum of additional needs’</a:t>
            </a:r>
          </a:p>
          <a:p>
            <a:pPr indent="0" algn="just">
              <a:buNone/>
            </a:pPr>
            <a:r>
              <a:rPr lang="en-GB" sz="2200" i="1">
                <a:solidFill>
                  <a:srgbClr val="002060"/>
                </a:solidFill>
              </a:rPr>
              <a:t> </a:t>
            </a:r>
          </a:p>
          <a:p>
            <a:pPr marL="571500" indent="-342900" algn="just"/>
            <a:r>
              <a:rPr lang="en-GB" sz="2200">
                <a:solidFill>
                  <a:srgbClr val="002060"/>
                </a:solidFill>
              </a:rPr>
              <a:t>Discus the various models of disability and changing perceptions of additional needs. </a:t>
            </a:r>
          </a:p>
          <a:p>
            <a:pPr marL="571500" indent="-342900" algn="just"/>
            <a:r>
              <a:rPr lang="en-GB" sz="2200">
                <a:solidFill>
                  <a:srgbClr val="002060"/>
                </a:solidFill>
              </a:rPr>
              <a:t>Drawing links between policy, legislation and frameworks and how these facilitate good practice.</a:t>
            </a:r>
          </a:p>
          <a:p>
            <a:pPr marL="0" indent="0" algn="r">
              <a:buNone/>
            </a:pPr>
            <a:r>
              <a:rPr lang="en-GB" sz="2200" b="1">
                <a:solidFill>
                  <a:srgbClr val="002060"/>
                </a:solidFill>
              </a:rPr>
              <a:t>(Approx. 1,000 words)</a:t>
            </a:r>
            <a:endParaRPr lang="en-GB" sz="2200">
              <a:solidFill>
                <a:srgbClr val="002060"/>
              </a:solidFill>
            </a:endParaRPr>
          </a:p>
          <a:p>
            <a:endParaRPr lang="en-GB" sz="2400" i="1">
              <a:solidFill>
                <a:schemeClr val="accent1"/>
              </a:solidFill>
            </a:endParaRPr>
          </a:p>
        </p:txBody>
      </p:sp>
      <p:sp>
        <p:nvSpPr>
          <p:cNvPr id="3" name="Title 1"/>
          <p:cNvSpPr txBox="1">
            <a:spLocks/>
          </p:cNvSpPr>
          <p:nvPr/>
        </p:nvSpPr>
        <p:spPr>
          <a:xfrm>
            <a:off x="838200" y="37465"/>
            <a:ext cx="10515600" cy="911860"/>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3200" b="1"/>
            </a:br>
            <a:r>
              <a:rPr lang="en-GB" sz="3200" b="1">
                <a:solidFill>
                  <a:schemeClr val="accent1">
                    <a:lumMod val="75000"/>
                  </a:schemeClr>
                </a:solidFill>
              </a:rPr>
              <a:t>Portfolio</a:t>
            </a:r>
          </a:p>
        </p:txBody>
      </p:sp>
      <p:sp>
        <p:nvSpPr>
          <p:cNvPr id="4" name="Rectangle 3"/>
          <p:cNvSpPr/>
          <p:nvPr/>
        </p:nvSpPr>
        <p:spPr>
          <a:xfrm>
            <a:off x="147086" y="3714464"/>
            <a:ext cx="11954435" cy="2862322"/>
          </a:xfrm>
          <a:prstGeom prst="rect">
            <a:avLst/>
          </a:prstGeom>
          <a:ln w="12700" cmpd="thickThin">
            <a:solidFill>
              <a:srgbClr val="C00000"/>
            </a:solidFill>
          </a:ln>
        </p:spPr>
        <p:txBody>
          <a:bodyPr wrap="square">
            <a:spAutoFit/>
          </a:bodyPr>
          <a:lstStyle/>
          <a:p>
            <a:r>
              <a:rPr lang="en-GB">
                <a:solidFill>
                  <a:srgbClr val="002060"/>
                </a:solidFill>
              </a:rPr>
              <a:t>From the marking criteria:</a:t>
            </a:r>
          </a:p>
          <a:p>
            <a:pPr algn="ctr"/>
            <a:r>
              <a:rPr lang="en-GB">
                <a:solidFill>
                  <a:srgbClr val="002060"/>
                </a:solidFill>
              </a:rPr>
              <a:t>We’re looking for your ‘Engagement with Literature Skills’</a:t>
            </a:r>
          </a:p>
          <a:p>
            <a:r>
              <a:rPr lang="en-GB">
                <a:solidFill>
                  <a:srgbClr val="002060"/>
                </a:solidFill>
              </a:rPr>
              <a:t>Your work must be informed and supported by scholarly material that is relevant to and focused on the task(s) set.    You should provide evidence that you have accessed an appropriate range of sources, which may be academic, governmental and industrial; these sources may include academic journal articles, textbooks, current news articles, organisational documents, and websites.  You should consider the credibility of your sources; academic journals are normally highly credible sources while websites require careful consideration/selection and should be used sparingly.   Any sources you use should be current and up-to-date, mostly published within the last five years or so, though seminal/important works in the field may be older.  You must provide evidence of your research/own reading throughout your work, using a suitable referencing system, including in-text citations in the main body of your work and a reference list at the end of your work. </a:t>
            </a:r>
          </a:p>
        </p:txBody>
      </p:sp>
    </p:spTree>
    <p:extLst>
      <p:ext uri="{BB962C8B-B14F-4D97-AF65-F5344CB8AC3E}">
        <p14:creationId xmlns:p14="http://schemas.microsoft.com/office/powerpoint/2010/main" val="41167860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4F267-56FB-F5E8-D2BC-802A1C0655BF}"/>
              </a:ext>
            </a:extLst>
          </p:cNvPr>
          <p:cNvSpPr>
            <a:spLocks noGrp="1"/>
          </p:cNvSpPr>
          <p:nvPr>
            <p:ph type="title"/>
          </p:nvPr>
        </p:nvSpPr>
        <p:spPr>
          <a:xfrm>
            <a:off x="838200" y="365125"/>
            <a:ext cx="10515600" cy="1325563"/>
          </a:xfrm>
        </p:spPr>
        <p:txBody>
          <a:bodyPr>
            <a:normAutofit fontScale="90000"/>
          </a:bodyPr>
          <a:lstStyle/>
          <a:p>
            <a:pPr marL="914400" fontAlgn="base"/>
            <a:br>
              <a:rPr lang="en-GB" sz="1400" b="1" dirty="0">
                <a:effectLst/>
                <a:latin typeface="Arial" panose="020B0604020202020204" pitchFamily="34" charset="0"/>
                <a:ea typeface="Times New Roman" panose="02020603050405020304" pitchFamily="18" charset="0"/>
              </a:rPr>
            </a:br>
            <a:br>
              <a:rPr lang="en-GB" sz="1400" b="1" dirty="0">
                <a:effectLst/>
                <a:latin typeface="Arial" panose="020B0604020202020204" pitchFamily="34" charset="0"/>
                <a:ea typeface="Times New Roman" panose="02020603050405020304" pitchFamily="18" charset="0"/>
              </a:rPr>
            </a:br>
            <a:r>
              <a:rPr lang="en-GB" sz="2800" b="1" dirty="0">
                <a:effectLst/>
                <a:latin typeface="Arial" panose="020B0604020202020204" pitchFamily="34" charset="0"/>
                <a:ea typeface="Times New Roman" panose="02020603050405020304" pitchFamily="18" charset="0"/>
              </a:rPr>
              <a:t>Element 2: Essay </a:t>
            </a:r>
            <a:r>
              <a:rPr lang="en-GB" sz="2800" dirty="0">
                <a:effectLst/>
                <a:latin typeface="Arial" panose="020B0604020202020204" pitchFamily="34" charset="0"/>
                <a:ea typeface="Times New Roman" panose="02020603050405020304" pitchFamily="18" charset="0"/>
              </a:rPr>
              <a:t>–</a:t>
            </a:r>
            <a:br>
              <a:rPr lang="en-GB" sz="2800" dirty="0">
                <a:effectLst/>
                <a:latin typeface="Arial" panose="020B0604020202020204" pitchFamily="34" charset="0"/>
                <a:ea typeface="Times New Roman" panose="02020603050405020304" pitchFamily="18" charset="0"/>
              </a:rPr>
            </a:br>
            <a:r>
              <a:rPr lang="en-GB" sz="2800" b="1" dirty="0">
                <a:effectLst/>
                <a:latin typeface="Arial" panose="020B0604020202020204" pitchFamily="34" charset="0"/>
                <a:ea typeface="Times New Roman" panose="02020603050405020304" pitchFamily="18" charset="0"/>
              </a:rPr>
              <a:t>‘Explore the wide and complex spectrum of additional needs’</a:t>
            </a:r>
            <a:r>
              <a:rPr lang="en-GB" sz="2800" dirty="0">
                <a:effectLst/>
                <a:latin typeface="Arial" panose="020B0604020202020204" pitchFamily="34" charset="0"/>
                <a:ea typeface="Times New Roman" panose="02020603050405020304" pitchFamily="18" charset="0"/>
              </a:rPr>
              <a:t> </a:t>
            </a:r>
            <a:br>
              <a:rPr lang="en-GB" sz="2800" dirty="0">
                <a:effectLst/>
                <a:latin typeface="Times New Roman" panose="02020603050405020304" pitchFamily="18" charset="0"/>
                <a:ea typeface="Times New Roman" panose="02020603050405020304" pitchFamily="18" charset="0"/>
              </a:rPr>
            </a:br>
            <a:r>
              <a:rPr lang="en-GB" sz="2800" dirty="0">
                <a:effectLst/>
                <a:latin typeface="Arial" panose="020B0604020202020204" pitchFamily="34" charset="0"/>
                <a:ea typeface="Times New Roman" panose="02020603050405020304" pitchFamily="18" charset="0"/>
              </a:rPr>
              <a:t> </a:t>
            </a:r>
            <a:br>
              <a:rPr lang="en-GB" sz="2800" dirty="0">
                <a:effectLst/>
                <a:latin typeface="Times New Roman" panose="02020603050405020304" pitchFamily="18" charset="0"/>
                <a:ea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5B6234CD-EA9A-1E83-6348-8D97CDBFB654}"/>
              </a:ext>
            </a:extLst>
          </p:cNvPr>
          <p:cNvSpPr>
            <a:spLocks noGrp="1"/>
          </p:cNvSpPr>
          <p:nvPr>
            <p:ph idx="1"/>
          </p:nvPr>
        </p:nvSpPr>
        <p:spPr>
          <a:xfrm>
            <a:off x="838200" y="1825625"/>
            <a:ext cx="10515600" cy="4351338"/>
          </a:xfrm>
        </p:spPr>
        <p:txBody>
          <a:bodyPr>
            <a:normAutofit fontScale="85000" lnSpcReduction="20000"/>
          </a:bodyPr>
          <a:lstStyle/>
          <a:p>
            <a:pPr marL="0" indent="0" fontAlgn="base">
              <a:buNone/>
            </a:pPr>
            <a:r>
              <a:rPr lang="en-GB" sz="2000" dirty="0">
                <a:effectLst/>
                <a:latin typeface="Arial" panose="020B0604020202020204" pitchFamily="34" charset="0"/>
                <a:ea typeface="Times New Roman" panose="02020603050405020304" pitchFamily="18" charset="0"/>
              </a:rPr>
              <a:t>e.g. </a:t>
            </a:r>
            <a:endParaRPr lang="en-GB" sz="2000" dirty="0">
              <a:effectLst/>
              <a:latin typeface="Times New Roman" panose="02020603050405020304" pitchFamily="18" charset="0"/>
              <a:ea typeface="Times New Roman" panose="02020603050405020304" pitchFamily="18" charset="0"/>
            </a:endParaRPr>
          </a:p>
          <a:p>
            <a:pPr marL="342900" lvl="0" indent="-342900" fontAlgn="base">
              <a:buSzPts val="1000"/>
              <a:buFont typeface="Symbol" panose="05050102010706020507" pitchFamily="18" charset="2"/>
              <a:buChar char=""/>
              <a:tabLst>
                <a:tab pos="457200" algn="l"/>
              </a:tabLst>
            </a:pPr>
            <a:r>
              <a:rPr lang="en-GB" sz="2000" dirty="0">
                <a:effectLst/>
                <a:latin typeface="Arial" panose="020B0604020202020204" pitchFamily="34" charset="0"/>
                <a:ea typeface="Times New Roman" panose="02020603050405020304" pitchFamily="18" charset="0"/>
              </a:rPr>
              <a:t>      </a:t>
            </a:r>
            <a:r>
              <a:rPr lang="en-GB" sz="2000" dirty="0">
                <a:effectLst/>
                <a:ea typeface="Times New Roman" panose="02020603050405020304" pitchFamily="18" charset="0"/>
              </a:rPr>
              <a:t>   Introduction including a definition of additional learning needs and special  educational needs </a:t>
            </a:r>
            <a:r>
              <a:rPr lang="en-GB" sz="1300" dirty="0">
                <a:effectLst/>
                <a:ea typeface="Times New Roman" panose="02020603050405020304" pitchFamily="18" charset="0"/>
              </a:rPr>
              <a:t>(Consider using the essay title in your introduction, e.g.  This essay will explore the wide and complex ………)</a:t>
            </a:r>
          </a:p>
          <a:p>
            <a:pPr marL="342900" lvl="0" indent="-342900" fontAlgn="base">
              <a:buSzPts val="1000"/>
              <a:buFont typeface="Symbol" panose="05050102010706020507" pitchFamily="18" charset="2"/>
              <a:buChar char=""/>
              <a:tabLst>
                <a:tab pos="457200" algn="l"/>
              </a:tabLst>
            </a:pPr>
            <a:r>
              <a:rPr lang="en-GB" sz="2000" dirty="0">
                <a:effectLst/>
                <a:ea typeface="Times New Roman" panose="02020603050405020304" pitchFamily="18" charset="0"/>
              </a:rPr>
              <a:t>        Discuss the medical and social models of disability </a:t>
            </a:r>
            <a:r>
              <a:rPr lang="en-GB" sz="1400" dirty="0">
                <a:effectLst/>
                <a:ea typeface="Times New Roman" panose="02020603050405020304" pitchFamily="18" charset="0"/>
              </a:rPr>
              <a:t>(e.g. the medical model was how additional needs were previously viewed; the disability or difference was the barrier; learners were excluded instea</a:t>
            </a:r>
            <a:r>
              <a:rPr lang="en-GB" sz="1400" dirty="0">
                <a:ea typeface="Times New Roman" panose="02020603050405020304" pitchFamily="18" charset="0"/>
              </a:rPr>
              <a:t>d </a:t>
            </a:r>
            <a:r>
              <a:rPr lang="en-GB" sz="1400" dirty="0">
                <a:effectLst/>
                <a:ea typeface="Times New Roman" panose="02020603050405020304" pitchFamily="18" charset="0"/>
              </a:rPr>
              <a:t>of included. Today we understand that society is the barrier and we need to take down the barriers to provide inclusive practice. This  is what you do in your schools with your learners with ALN). </a:t>
            </a:r>
          </a:p>
          <a:p>
            <a:pPr marL="342900" lvl="0" indent="-342900" fontAlgn="base">
              <a:buSzPts val="1000"/>
              <a:buFont typeface="Symbol" panose="05050102010706020507" pitchFamily="18" charset="2"/>
              <a:buChar char=""/>
              <a:tabLst>
                <a:tab pos="457200" algn="l"/>
              </a:tabLst>
            </a:pPr>
            <a:r>
              <a:rPr lang="en-GB" sz="2000" dirty="0">
                <a:effectLst/>
                <a:ea typeface="Times New Roman" panose="02020603050405020304" pitchFamily="18" charset="0"/>
              </a:rPr>
              <a:t>        Explain why the social model is used in schools (and by other professionals). </a:t>
            </a:r>
          </a:p>
          <a:p>
            <a:pPr fontAlgn="base"/>
            <a:r>
              <a:rPr lang="en-GB" sz="2000" dirty="0">
                <a:effectLst/>
                <a:ea typeface="Times New Roman" panose="02020603050405020304" pitchFamily="18" charset="0"/>
              </a:rPr>
              <a:t>          What are the benefits to the child/young person? </a:t>
            </a:r>
          </a:p>
          <a:p>
            <a:pPr marL="342900" lvl="0" indent="-342900" fontAlgn="base">
              <a:buSzPts val="1000"/>
              <a:buFont typeface="Symbol" panose="05050102010706020507" pitchFamily="18" charset="2"/>
              <a:buChar char=""/>
              <a:tabLst>
                <a:tab pos="457200" algn="l"/>
              </a:tabLst>
            </a:pPr>
            <a:r>
              <a:rPr lang="en-GB" sz="2000" dirty="0">
                <a:effectLst/>
                <a:ea typeface="Times New Roman" panose="02020603050405020304" pitchFamily="18" charset="0"/>
              </a:rPr>
              <a:t>        Include some examples of good practice </a:t>
            </a:r>
          </a:p>
          <a:p>
            <a:pPr marL="342900" lvl="0" indent="-342900" fontAlgn="base">
              <a:buSzPts val="1000"/>
              <a:buFont typeface="Symbol" panose="05050102010706020507" pitchFamily="18" charset="2"/>
              <a:buChar char=""/>
              <a:tabLst>
                <a:tab pos="457200" algn="l"/>
              </a:tabLst>
            </a:pPr>
            <a:r>
              <a:rPr lang="en-GB" sz="2000" dirty="0">
                <a:effectLst/>
                <a:ea typeface="Times New Roman" panose="02020603050405020304" pitchFamily="18" charset="0"/>
              </a:rPr>
              <a:t>        Draw links between the examples of good practice </a:t>
            </a:r>
            <a:r>
              <a:rPr lang="en-GB" sz="2000" dirty="0">
                <a:ea typeface="Times New Roman" panose="02020603050405020304" pitchFamily="18" charset="0"/>
              </a:rPr>
              <a:t>and</a:t>
            </a:r>
            <a:r>
              <a:rPr lang="en-GB" sz="2000" dirty="0">
                <a:effectLst/>
                <a:ea typeface="Times New Roman" panose="02020603050405020304" pitchFamily="18" charset="0"/>
              </a:rPr>
              <a:t> theory(</a:t>
            </a:r>
            <a:r>
              <a:rPr lang="en-GB" sz="2000" dirty="0" err="1">
                <a:effectLst/>
                <a:ea typeface="Times New Roman" panose="02020603050405020304" pitchFamily="18" charset="0"/>
              </a:rPr>
              <a:t>ies</a:t>
            </a:r>
            <a:r>
              <a:rPr lang="en-GB" sz="2000" dirty="0">
                <a:effectLst/>
                <a:ea typeface="Times New Roman" panose="02020603050405020304" pitchFamily="18" charset="0"/>
              </a:rPr>
              <a:t>) </a:t>
            </a:r>
          </a:p>
          <a:p>
            <a:pPr marL="342900" lvl="0" indent="-342900" fontAlgn="base">
              <a:buSzPts val="1000"/>
              <a:buFont typeface="Symbol" panose="05050102010706020507" pitchFamily="18" charset="2"/>
              <a:buChar char=""/>
              <a:tabLst>
                <a:tab pos="457200" algn="l"/>
              </a:tabLst>
            </a:pPr>
            <a:r>
              <a:rPr lang="en-GB" sz="2000" dirty="0">
                <a:effectLst/>
                <a:ea typeface="Times New Roman" panose="02020603050405020304" pitchFamily="18" charset="0"/>
              </a:rPr>
              <a:t>        Draw links between the examples of good practice and</a:t>
            </a:r>
            <a:r>
              <a:rPr lang="en-GB" sz="2000" dirty="0">
                <a:ea typeface="Times New Roman" panose="02020603050405020304" pitchFamily="18" charset="0"/>
              </a:rPr>
              <a:t> </a:t>
            </a:r>
            <a:r>
              <a:rPr lang="en-GB" sz="2000" dirty="0">
                <a:effectLst/>
                <a:ea typeface="Times New Roman" panose="02020603050405020304" pitchFamily="18" charset="0"/>
              </a:rPr>
              <a:t>policy(</a:t>
            </a:r>
            <a:r>
              <a:rPr lang="en-GB" sz="2000" dirty="0" err="1">
                <a:effectLst/>
                <a:ea typeface="Times New Roman" panose="02020603050405020304" pitchFamily="18" charset="0"/>
              </a:rPr>
              <a:t>ies</a:t>
            </a:r>
            <a:r>
              <a:rPr lang="en-GB" sz="2000" dirty="0">
                <a:ea typeface="Times New Roman" panose="02020603050405020304" pitchFamily="18" charset="0"/>
              </a:rPr>
              <a:t>)</a:t>
            </a:r>
            <a:endParaRPr lang="en-GB" sz="2000" dirty="0">
              <a:effectLst/>
              <a:ea typeface="Times New Roman" panose="02020603050405020304" pitchFamily="18" charset="0"/>
            </a:endParaRPr>
          </a:p>
          <a:p>
            <a:pPr marL="342900" indent="-342900" fontAlgn="base">
              <a:buSzPts val="1000"/>
              <a:buFont typeface="Symbol" panose="05050102010706020507" pitchFamily="18" charset="2"/>
              <a:buChar char=""/>
              <a:tabLst>
                <a:tab pos="457200" algn="l"/>
              </a:tabLst>
            </a:pPr>
            <a:r>
              <a:rPr lang="en-GB" sz="2000" dirty="0">
                <a:effectLst/>
                <a:ea typeface="Times New Roman" panose="02020603050405020304" pitchFamily="18" charset="0"/>
              </a:rPr>
              <a:t>        Conclusion : Draw together the key points from each paragraph</a:t>
            </a:r>
            <a:r>
              <a:rPr lang="en-GB" sz="1400" dirty="0">
                <a:effectLst/>
                <a:ea typeface="Times New Roman" panose="02020603050405020304" pitchFamily="18" charset="0"/>
              </a:rPr>
              <a:t> (Consider using the essay title in your </a:t>
            </a:r>
            <a:r>
              <a:rPr lang="en-GB" sz="1400" dirty="0">
                <a:ea typeface="Times New Roman" panose="02020603050405020304" pitchFamily="18" charset="0"/>
              </a:rPr>
              <a:t>conclusion, e.g. </a:t>
            </a:r>
            <a:r>
              <a:rPr lang="en-GB" sz="1400" dirty="0">
                <a:effectLst/>
                <a:ea typeface="Times New Roman" panose="02020603050405020304" pitchFamily="18" charset="0"/>
              </a:rPr>
              <a:t>This essay </a:t>
            </a:r>
            <a:r>
              <a:rPr lang="en-GB" sz="1400" dirty="0">
                <a:ea typeface="Times New Roman" panose="02020603050405020304" pitchFamily="18" charset="0"/>
              </a:rPr>
              <a:t>has </a:t>
            </a:r>
            <a:r>
              <a:rPr lang="en-GB" sz="1400" dirty="0">
                <a:effectLst/>
                <a:ea typeface="Times New Roman" panose="02020603050405020304" pitchFamily="18" charset="0"/>
              </a:rPr>
              <a:t>explored the wide and complex ………)</a:t>
            </a:r>
          </a:p>
          <a:p>
            <a:pPr marL="342900" lvl="0" indent="-342900" fontAlgn="base">
              <a:buSzPts val="1000"/>
              <a:buFont typeface="Symbol" panose="05050102010706020507" pitchFamily="18" charset="2"/>
              <a:buChar char=""/>
              <a:tabLst>
                <a:tab pos="457200" algn="l"/>
              </a:tabLst>
            </a:pPr>
            <a:endParaRPr lang="en-GB" sz="2000" dirty="0">
              <a:effectLst/>
              <a:ea typeface="Times New Roman" panose="02020603050405020304" pitchFamily="18" charset="0"/>
            </a:endParaRPr>
          </a:p>
          <a:p>
            <a:pPr marL="457200" fontAlgn="base"/>
            <a:endParaRPr lang="en-GB" sz="2000" dirty="0">
              <a:effectLst/>
              <a:latin typeface="Times New Roman" panose="02020603050405020304" pitchFamily="18" charset="0"/>
              <a:ea typeface="Times New Roman" panose="02020603050405020304" pitchFamily="18" charset="0"/>
            </a:endParaRPr>
          </a:p>
          <a:p>
            <a:pPr marL="914400" fontAlgn="base"/>
            <a:r>
              <a:rPr lang="en-GB" sz="1800" b="1" dirty="0">
                <a:effectLst/>
                <a:latin typeface="Arial" panose="020B0604020202020204" pitchFamily="34" charset="0"/>
                <a:ea typeface="Times New Roman" panose="02020603050405020304" pitchFamily="18" charset="0"/>
              </a:rPr>
              <a:t>Reference section for Element 2 (Essay) </a:t>
            </a:r>
            <a:endParaRPr lang="en-GB" sz="1800" dirty="0">
              <a:effectLst/>
              <a:latin typeface="Times New Roman" panose="02020603050405020304" pitchFamily="18" charset="0"/>
              <a:ea typeface="Times New Roman" panose="02020603050405020304" pitchFamily="18" charset="0"/>
            </a:endParaRPr>
          </a:p>
          <a:p>
            <a:endParaRPr lang="en-GB" sz="2000" dirty="0"/>
          </a:p>
        </p:txBody>
      </p:sp>
    </p:spTree>
    <p:extLst>
      <p:ext uri="{BB962C8B-B14F-4D97-AF65-F5344CB8AC3E}">
        <p14:creationId xmlns:p14="http://schemas.microsoft.com/office/powerpoint/2010/main" val="36174174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118782" y="775917"/>
            <a:ext cx="11377748" cy="812800"/>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en-GB" sz="2400" b="1">
                <a:solidFill>
                  <a:srgbClr val="002060"/>
                </a:solidFill>
                <a:ea typeface="Times New Roman" panose="02020603050405020304" pitchFamily="18" charset="0"/>
              </a:rPr>
              <a:t>Element 3: </a:t>
            </a:r>
            <a:r>
              <a:rPr lang="en-GB" sz="2400">
                <a:solidFill>
                  <a:srgbClr val="002060"/>
                </a:solidFill>
                <a:ea typeface="Times New Roman" panose="02020603050405020304" pitchFamily="18" charset="0"/>
              </a:rPr>
              <a:t>Explore and summarise the additional learning needs of a pupil using a person-centred planning approach. </a:t>
            </a:r>
          </a:p>
          <a:p>
            <a:pPr indent="0" algn="just">
              <a:buNone/>
            </a:pPr>
            <a:endParaRPr lang="en-GB" sz="2400" i="1">
              <a:solidFill>
                <a:schemeClr val="accent1"/>
              </a:solidFill>
            </a:endParaRPr>
          </a:p>
        </p:txBody>
      </p:sp>
      <p:sp>
        <p:nvSpPr>
          <p:cNvPr id="3" name="Title 1"/>
          <p:cNvSpPr txBox="1">
            <a:spLocks/>
          </p:cNvSpPr>
          <p:nvPr/>
        </p:nvSpPr>
        <p:spPr>
          <a:xfrm>
            <a:off x="838200" y="37465"/>
            <a:ext cx="10515600" cy="572135"/>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a:solidFill>
                  <a:schemeClr val="accent1">
                    <a:lumMod val="75000"/>
                  </a:schemeClr>
                </a:solidFill>
              </a:rPr>
              <a:t>Portfolio</a:t>
            </a:r>
          </a:p>
        </p:txBody>
      </p:sp>
      <p:sp>
        <p:nvSpPr>
          <p:cNvPr id="4" name="Rectangle 3"/>
          <p:cNvSpPr/>
          <p:nvPr/>
        </p:nvSpPr>
        <p:spPr>
          <a:xfrm>
            <a:off x="118782" y="1755035"/>
            <a:ext cx="11954435" cy="4801314"/>
          </a:xfrm>
          <a:prstGeom prst="rect">
            <a:avLst/>
          </a:prstGeom>
          <a:ln w="12700" cmpd="thickThin">
            <a:solidFill>
              <a:srgbClr val="C00000"/>
            </a:solidFill>
          </a:ln>
        </p:spPr>
        <p:txBody>
          <a:bodyPr wrap="square">
            <a:spAutoFit/>
          </a:bodyPr>
          <a:lstStyle/>
          <a:p>
            <a:r>
              <a:rPr lang="en-GB">
                <a:solidFill>
                  <a:srgbClr val="002060"/>
                </a:solidFill>
              </a:rPr>
              <a:t>From the marking criteria:</a:t>
            </a:r>
          </a:p>
          <a:p>
            <a:pPr algn="ctr"/>
            <a:r>
              <a:rPr lang="en-GB">
                <a:solidFill>
                  <a:srgbClr val="002060"/>
                </a:solidFill>
              </a:rPr>
              <a:t>We’re looking for your ‘Cognitive and Intellectual Skills’</a:t>
            </a:r>
          </a:p>
          <a:p>
            <a:pPr algn="just"/>
            <a:r>
              <a:rPr lang="en-GB">
                <a:solidFill>
                  <a:srgbClr val="002060"/>
                </a:solidFill>
              </a:rPr>
              <a:t>You should be able to present, evaluate and interpret qualitative and quantitative data, in order to develop lines of argument and make sound judgements in accordance with basic theories and concepts of your subject(s) of study. You should be able to evaluate the appropriateness of different approaches to solving problems related to your area(s) of study and/or work. Your work must contain evidence of logical, analytical thinking. For example, to examine and break information down into parts, make inferences, compile, compare and contrast information.  This means not just describing what! But also justifying: Why? How? When? Who? Where? At what cost? You should provide justification for your arguments and judgements using evidence that you have reflected upon the ideas of others within the subject area and that you are able to make sound judgements and arguments using data and concepts.  Where relevant, alternative solutions and recommendations may be proposed.</a:t>
            </a:r>
          </a:p>
          <a:p>
            <a:pPr algn="just"/>
            <a:endParaRPr lang="en-GB">
              <a:solidFill>
                <a:srgbClr val="002060"/>
              </a:solidFill>
            </a:endParaRPr>
          </a:p>
          <a:p>
            <a:pPr algn="ctr"/>
            <a:r>
              <a:rPr lang="en-GB">
                <a:solidFill>
                  <a:srgbClr val="002060"/>
                </a:solidFill>
              </a:rPr>
              <a:t>We’re looking for your ‘Transferable Skills for Life and Professional Practice ’</a:t>
            </a:r>
          </a:p>
          <a:p>
            <a:pPr algn="just"/>
            <a:r>
              <a:rPr lang="en-GB">
                <a:solidFill>
                  <a:srgbClr val="002060"/>
                </a:solidFill>
              </a:rPr>
              <a:t>Your work must provide evidence of the qualities and transferable skills necessary for employment requiring the exercise of some personal responsibility.  This includes demonstrating that you can communicate the results of your study/work accurately and reliably, and with structured and coherent arguments; that you can initiate and complete tasks and procedures, whether individually and/or collaboratively; fluency of expression; clarity and effectiveness in presentation and organisation. Work should be coherent and well-structured in presentation and organisation.</a:t>
            </a:r>
          </a:p>
        </p:txBody>
      </p:sp>
    </p:spTree>
    <p:extLst>
      <p:ext uri="{BB962C8B-B14F-4D97-AF65-F5344CB8AC3E}">
        <p14:creationId xmlns:p14="http://schemas.microsoft.com/office/powerpoint/2010/main" val="3225823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407126" y="870857"/>
            <a:ext cx="11377748"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en-GB" sz="2400" b="1">
                <a:solidFill>
                  <a:srgbClr val="002060"/>
                </a:solidFill>
                <a:ea typeface="Times New Roman" panose="02020603050405020304" pitchFamily="18" charset="0"/>
              </a:rPr>
              <a:t>Element 3: </a:t>
            </a:r>
            <a:r>
              <a:rPr lang="en-GB" sz="2400">
                <a:solidFill>
                  <a:srgbClr val="002060"/>
                </a:solidFill>
                <a:ea typeface="Times New Roman" panose="02020603050405020304" pitchFamily="18" charset="0"/>
              </a:rPr>
              <a:t>Explore and summarise the additional learning needs of a pupil using a person centred planning approach. </a:t>
            </a:r>
          </a:p>
          <a:p>
            <a:pPr indent="0" algn="just">
              <a:buNone/>
            </a:pPr>
            <a:endParaRPr lang="en-GB" sz="1000">
              <a:solidFill>
                <a:srgbClr val="002060"/>
              </a:solidFill>
              <a:ea typeface="Times New Roman" panose="02020603050405020304" pitchFamily="18" charset="0"/>
            </a:endParaRPr>
          </a:p>
          <a:p>
            <a:pPr marL="0" indent="0" algn="ctr">
              <a:buNone/>
            </a:pPr>
            <a:r>
              <a:rPr lang="en-GB" sz="2000">
                <a:solidFill>
                  <a:srgbClr val="002060"/>
                </a:solidFill>
                <a:ea typeface="Times New Roman" panose="02020603050405020304" pitchFamily="18" charset="0"/>
              </a:rPr>
              <a:t>Based upon Section 1C IDP : Profile (About me) and Based upon </a:t>
            </a:r>
            <a:r>
              <a:rPr lang="en-GB" sz="2000">
                <a:solidFill>
                  <a:srgbClr val="002060"/>
                </a:solidFill>
              </a:rPr>
              <a:t>Section 2A IDP : Description of the child or young person’s additional learning needs (ALN) </a:t>
            </a:r>
          </a:p>
          <a:p>
            <a:pPr marL="0" indent="0" algn="ctr">
              <a:buNone/>
            </a:pPr>
            <a:endParaRPr lang="en-GB" sz="300">
              <a:solidFill>
                <a:srgbClr val="002060"/>
              </a:solidFill>
              <a:ea typeface="Times New Roman" panose="02020603050405020304" pitchFamily="18" charset="0"/>
            </a:endParaRPr>
          </a:p>
          <a:p>
            <a:pPr marL="0" indent="0" algn="ctr">
              <a:buNone/>
            </a:pPr>
            <a:r>
              <a:rPr lang="en-GB" sz="2400">
                <a:solidFill>
                  <a:srgbClr val="002060"/>
                </a:solidFill>
                <a:ea typeface="Times New Roman" panose="02020603050405020304" pitchFamily="18" charset="0"/>
              </a:rPr>
              <a:t>-&gt; Use the template provided &lt;-</a:t>
            </a:r>
          </a:p>
          <a:p>
            <a:pPr marL="0" indent="0" algn="ctr">
              <a:buNone/>
            </a:pPr>
            <a:endParaRPr lang="en-GB" sz="2400">
              <a:solidFill>
                <a:srgbClr val="FF0000"/>
              </a:solidFill>
              <a:ea typeface="Times New Roman" panose="02020603050405020304" pitchFamily="18" charset="0"/>
            </a:endParaRPr>
          </a:p>
          <a:p>
            <a:pPr marL="0" indent="0" algn="ctr">
              <a:buNone/>
            </a:pPr>
            <a:endParaRPr lang="en-GB" sz="2400">
              <a:solidFill>
                <a:srgbClr val="FF0000"/>
              </a:solidFill>
              <a:ea typeface="Times New Roman" panose="02020603050405020304" pitchFamily="18" charset="0"/>
            </a:endParaRPr>
          </a:p>
          <a:p>
            <a:pPr marL="0" indent="0" algn="ctr">
              <a:buNone/>
            </a:pPr>
            <a:endParaRPr lang="en-GB" sz="2400">
              <a:solidFill>
                <a:srgbClr val="FF0000"/>
              </a:solidFill>
              <a:ea typeface="Times New Roman" panose="02020603050405020304" pitchFamily="18" charset="0"/>
            </a:endParaRPr>
          </a:p>
          <a:p>
            <a:pPr marL="0" indent="0" algn="ctr">
              <a:buNone/>
            </a:pPr>
            <a:endParaRPr lang="en-GB" sz="2400">
              <a:solidFill>
                <a:srgbClr val="FF0000"/>
              </a:solidFill>
              <a:ea typeface="Times New Roman" panose="02020603050405020304" pitchFamily="18" charset="0"/>
            </a:endParaRPr>
          </a:p>
          <a:p>
            <a:pPr marL="0" indent="0">
              <a:buNone/>
            </a:pPr>
            <a:endParaRPr lang="en-GB" sz="2200"/>
          </a:p>
          <a:p>
            <a:pPr marL="0" indent="0" algn="r">
              <a:buNone/>
            </a:pPr>
            <a:endParaRPr lang="en-GB" sz="2400" b="1"/>
          </a:p>
          <a:p>
            <a:pPr marL="0" indent="0" algn="r">
              <a:buNone/>
            </a:pPr>
            <a:endParaRPr lang="en-GB" sz="900" b="1"/>
          </a:p>
          <a:p>
            <a:pPr marL="0" indent="0" algn="r">
              <a:buNone/>
            </a:pPr>
            <a:r>
              <a:rPr lang="en-GB" sz="2400" b="1">
                <a:solidFill>
                  <a:srgbClr val="002060"/>
                </a:solidFill>
              </a:rPr>
              <a:t>(Approx. 600 words)</a:t>
            </a:r>
          </a:p>
          <a:p>
            <a:endParaRPr lang="en-GB" sz="2400" i="1">
              <a:solidFill>
                <a:schemeClr val="accent1"/>
              </a:solidFill>
            </a:endParaRPr>
          </a:p>
        </p:txBody>
      </p:sp>
      <p:sp>
        <p:nvSpPr>
          <p:cNvPr id="3" name="Title 1"/>
          <p:cNvSpPr txBox="1">
            <a:spLocks/>
          </p:cNvSpPr>
          <p:nvPr/>
        </p:nvSpPr>
        <p:spPr>
          <a:xfrm>
            <a:off x="838200" y="37465"/>
            <a:ext cx="10515600" cy="572135"/>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a:solidFill>
                  <a:schemeClr val="accent1">
                    <a:lumMod val="75000"/>
                  </a:schemeClr>
                </a:solidFill>
              </a:rPr>
              <a:t>Portfolio</a:t>
            </a:r>
          </a:p>
        </p:txBody>
      </p:sp>
      <p:pic>
        <p:nvPicPr>
          <p:cNvPr id="6" name="Picture 5"/>
          <p:cNvPicPr>
            <a:picLocks noChangeAspect="1"/>
          </p:cNvPicPr>
          <p:nvPr/>
        </p:nvPicPr>
        <p:blipFill rotWithShape="1">
          <a:blip r:embed="rId2"/>
          <a:srcRect l="8095" t="28561" r="55239" b="22103"/>
          <a:stretch/>
        </p:blipFill>
        <p:spPr>
          <a:xfrm>
            <a:off x="290286" y="3194958"/>
            <a:ext cx="4470400" cy="3381828"/>
          </a:xfrm>
          <a:prstGeom prst="rect">
            <a:avLst/>
          </a:prstGeom>
        </p:spPr>
      </p:pic>
      <p:sp>
        <p:nvSpPr>
          <p:cNvPr id="7" name="Rectangle 6"/>
          <p:cNvSpPr/>
          <p:nvPr/>
        </p:nvSpPr>
        <p:spPr>
          <a:xfrm>
            <a:off x="5543732" y="3818164"/>
            <a:ext cx="6096000" cy="1938992"/>
          </a:xfrm>
          <a:prstGeom prst="rect">
            <a:avLst/>
          </a:prstGeom>
        </p:spPr>
        <p:txBody>
          <a:bodyPr>
            <a:spAutoFit/>
          </a:bodyPr>
          <a:lstStyle/>
          <a:p>
            <a:pPr algn="just"/>
            <a:r>
              <a:rPr lang="en-GB" sz="2400">
                <a:solidFill>
                  <a:srgbClr val="002060"/>
                </a:solidFill>
              </a:rPr>
              <a:t>This section of the IDP is a summary about the child or young person that provides context and information.</a:t>
            </a:r>
          </a:p>
          <a:p>
            <a:pPr algn="just"/>
            <a:endParaRPr lang="en-GB" sz="2400">
              <a:solidFill>
                <a:srgbClr val="002060"/>
              </a:solidFill>
            </a:endParaRPr>
          </a:p>
          <a:p>
            <a:pPr algn="just"/>
            <a:r>
              <a:rPr lang="en-GB" sz="2400">
                <a:solidFill>
                  <a:srgbClr val="002060"/>
                </a:solidFill>
              </a:rPr>
              <a:t>It should be </a:t>
            </a:r>
            <a:r>
              <a:rPr lang="en-GB" sz="2400" b="1">
                <a:solidFill>
                  <a:srgbClr val="002060"/>
                </a:solidFill>
              </a:rPr>
              <a:t>clear</a:t>
            </a:r>
            <a:r>
              <a:rPr lang="en-GB" sz="2400">
                <a:solidFill>
                  <a:srgbClr val="002060"/>
                </a:solidFill>
              </a:rPr>
              <a:t>, </a:t>
            </a:r>
            <a:r>
              <a:rPr lang="en-GB" sz="2400" b="1">
                <a:solidFill>
                  <a:srgbClr val="002060"/>
                </a:solidFill>
              </a:rPr>
              <a:t>concise</a:t>
            </a:r>
            <a:r>
              <a:rPr lang="en-GB" sz="2400">
                <a:solidFill>
                  <a:srgbClr val="002060"/>
                </a:solidFill>
              </a:rPr>
              <a:t>, and </a:t>
            </a:r>
            <a:r>
              <a:rPr lang="en-GB" sz="2400" b="1">
                <a:solidFill>
                  <a:srgbClr val="002060"/>
                </a:solidFill>
              </a:rPr>
              <a:t>accurate</a:t>
            </a:r>
            <a:r>
              <a:rPr lang="en-GB" sz="2400">
                <a:solidFill>
                  <a:srgbClr val="002060"/>
                </a:solidFill>
              </a:rPr>
              <a:t>.</a:t>
            </a:r>
          </a:p>
        </p:txBody>
      </p:sp>
    </p:spTree>
    <p:extLst>
      <p:ext uri="{BB962C8B-B14F-4D97-AF65-F5344CB8AC3E}">
        <p14:creationId xmlns:p14="http://schemas.microsoft.com/office/powerpoint/2010/main" val="348420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DEC1A87-4F89-0D84-4D40-F4C357F88B4B}"/>
              </a:ext>
            </a:extLst>
          </p:cNvPr>
          <p:cNvGraphicFramePr>
            <a:graphicFrameLocks noGrp="1"/>
          </p:cNvGraphicFramePr>
          <p:nvPr>
            <p:ph idx="1"/>
          </p:nvPr>
        </p:nvGraphicFramePr>
        <p:xfrm>
          <a:off x="1817225" y="354099"/>
          <a:ext cx="8450512" cy="6309449"/>
        </p:xfrm>
        <a:graphic>
          <a:graphicData uri="http://schemas.openxmlformats.org/drawingml/2006/table">
            <a:tbl>
              <a:tblPr firstRow="1" firstCol="1" bandRow="1"/>
              <a:tblGrid>
                <a:gridCol w="8450512">
                  <a:extLst>
                    <a:ext uri="{9D8B030D-6E8A-4147-A177-3AD203B41FA5}">
                      <a16:colId xmlns:a16="http://schemas.microsoft.com/office/drawing/2014/main" val="3928698920"/>
                    </a:ext>
                  </a:extLst>
                </a:gridCol>
              </a:tblGrid>
              <a:tr h="657216">
                <a:tc>
                  <a:txBody>
                    <a:bodyPr/>
                    <a:lstStyle/>
                    <a:p>
                      <a:pPr marL="0" marR="0" lvl="0" indent="0" algn="ctr" defTabSz="914400" rtl="0" eaLnBrk="1" fontAlgn="t" latinLnBrk="0" hangingPunct="1">
                        <a:lnSpc>
                          <a:spcPct val="107000"/>
                        </a:lnSpc>
                        <a:spcBef>
                          <a:spcPts val="0"/>
                        </a:spcBef>
                        <a:spcAft>
                          <a:spcPts val="800"/>
                        </a:spcAft>
                        <a:buClrTx/>
                        <a:buSzTx/>
                        <a:buFontTx/>
                        <a:buNone/>
                        <a:tabLst/>
                        <a:defRPr/>
                      </a:pPr>
                      <a:r>
                        <a:rPr lang="en-GB" sz="1500" b="1" i="0" u="none" strike="noStrike" dirty="0">
                          <a:solidFill>
                            <a:srgbClr val="C7037E"/>
                          </a:solidFill>
                          <a:effectLst/>
                          <a:latin typeface="Calibri-Bold"/>
                          <a:ea typeface="Calibri" panose="020F0502020204030204" pitchFamily="34" charset="0"/>
                          <a:cs typeface="Calibri-Bold"/>
                        </a:rPr>
                        <a:t>Section 1C: Profile (About me)</a:t>
                      </a:r>
                    </a:p>
                    <a:p>
                      <a:pPr algn="ctr" fontAlgn="t">
                        <a:lnSpc>
                          <a:spcPct val="107000"/>
                        </a:lnSpc>
                        <a:spcBef>
                          <a:spcPts val="0"/>
                        </a:spcBef>
                        <a:spcAft>
                          <a:spcPts val="800"/>
                        </a:spcAft>
                      </a:pPr>
                      <a:r>
                        <a:rPr lang="en-GB" sz="1200" b="0" i="1" u="none" strike="noStrike" dirty="0">
                          <a:solidFill>
                            <a:srgbClr val="FF0000"/>
                          </a:solidFill>
                          <a:effectLst/>
                          <a:latin typeface="Calibri-Italic"/>
                          <a:ea typeface="Calibri" panose="020F0502020204030204" pitchFamily="34" charset="0"/>
                          <a:cs typeface="Calibri-Italic"/>
                        </a:rPr>
                        <a:t>A s</a:t>
                      </a:r>
                      <a:r>
                        <a:rPr lang="en-GB" sz="1200" i="1" dirty="0">
                          <a:solidFill>
                            <a:srgbClr val="FF0000"/>
                          </a:solidFill>
                        </a:rPr>
                        <a:t>ummary of the </a:t>
                      </a:r>
                      <a:r>
                        <a:rPr lang="en-GB" sz="1200" b="1" i="1" dirty="0">
                          <a:solidFill>
                            <a:srgbClr val="FF0000"/>
                          </a:solidFill>
                        </a:rPr>
                        <a:t>key</a:t>
                      </a:r>
                      <a:r>
                        <a:rPr lang="en-GB" sz="1200" i="1" dirty="0">
                          <a:solidFill>
                            <a:srgbClr val="FF0000"/>
                          </a:solidFill>
                        </a:rPr>
                        <a:t> </a:t>
                      </a:r>
                      <a:r>
                        <a:rPr lang="en-GB" sz="1200" b="1" i="1" dirty="0">
                          <a:solidFill>
                            <a:srgbClr val="FF0000"/>
                          </a:solidFill>
                        </a:rPr>
                        <a:t>information</a:t>
                      </a:r>
                      <a:r>
                        <a:rPr lang="en-GB" sz="1200" i="1" dirty="0">
                          <a:solidFill>
                            <a:srgbClr val="FF0000"/>
                          </a:solidFill>
                        </a:rPr>
                        <a:t>, such as describing the child or young person’s </a:t>
                      </a:r>
                      <a:r>
                        <a:rPr lang="en-GB" sz="1200" b="1" i="1" dirty="0">
                          <a:solidFill>
                            <a:srgbClr val="FF0000"/>
                          </a:solidFill>
                        </a:rPr>
                        <a:t>character</a:t>
                      </a:r>
                      <a:r>
                        <a:rPr lang="en-GB" sz="1200" i="1" dirty="0">
                          <a:solidFill>
                            <a:srgbClr val="FF0000"/>
                          </a:solidFill>
                        </a:rPr>
                        <a:t>, their gifts and </a:t>
                      </a:r>
                      <a:r>
                        <a:rPr lang="en-GB" sz="1200" b="1" i="1" dirty="0">
                          <a:solidFill>
                            <a:srgbClr val="FF0000"/>
                          </a:solidFill>
                        </a:rPr>
                        <a:t>talents</a:t>
                      </a:r>
                      <a:r>
                        <a:rPr lang="en-GB" sz="1200" i="1" dirty="0">
                          <a:solidFill>
                            <a:srgbClr val="FF0000"/>
                          </a:solidFill>
                        </a:rPr>
                        <a:t>, what is important to them, and </a:t>
                      </a:r>
                      <a:r>
                        <a:rPr lang="en-GB" sz="1200" b="1" i="1" dirty="0">
                          <a:solidFill>
                            <a:srgbClr val="FF0000"/>
                          </a:solidFill>
                        </a:rPr>
                        <a:t>the best way to support them</a:t>
                      </a:r>
                      <a:endParaRPr lang="en-GB" sz="1200" b="0" i="0" u="none" strike="noStrike" dirty="0">
                        <a:effectLst/>
                        <a:latin typeface="Arial" panose="020B0604020202020204" pitchFamily="34" charset="0"/>
                      </a:endParaRPr>
                    </a:p>
                  </a:txBody>
                  <a:tcPr marL="71186" marR="71186" marT="98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3976712"/>
                  </a:ext>
                </a:extLst>
              </a:tr>
              <a:tr h="4913852">
                <a:tc>
                  <a:txBody>
                    <a:bodyPr/>
                    <a:lstStyle/>
                    <a:p>
                      <a:pPr algn="l" fontAlgn="t">
                        <a:lnSpc>
                          <a:spcPct val="107000"/>
                        </a:lnSpc>
                        <a:spcBef>
                          <a:spcPts val="0"/>
                        </a:spcBef>
                        <a:spcAft>
                          <a:spcPts val="800"/>
                        </a:spcAft>
                      </a:pPr>
                      <a:r>
                        <a:rPr lang="en-GB" sz="1200" b="0" i="1" u="none" strike="noStrike" dirty="0">
                          <a:effectLst/>
                          <a:latin typeface="Calibri-Italic"/>
                          <a:ea typeface="Calibri" panose="020F0502020204030204" pitchFamily="34" charset="0"/>
                          <a:cs typeface="Calibri-Italic"/>
                        </a:rPr>
                        <a:t> </a:t>
                      </a:r>
                      <a:endParaRPr lang="en-GB" sz="19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0" i="1" u="none" strike="noStrike" dirty="0">
                          <a:effectLst/>
                          <a:latin typeface="Calibri-Italic"/>
                          <a:ea typeface="Calibri" panose="020F0502020204030204" pitchFamily="34" charset="0"/>
                          <a:cs typeface="Calibri-Italic"/>
                        </a:rPr>
                        <a:t> </a:t>
                      </a:r>
                      <a:r>
                        <a:rPr lang="en-GB" sz="1200" b="1" i="1" dirty="0">
                          <a:solidFill>
                            <a:srgbClr val="FF0000"/>
                          </a:solidFill>
                        </a:rPr>
                        <a:t>I</a:t>
                      </a:r>
                      <a:r>
                        <a:rPr lang="en-GB" sz="1200" i="1" dirty="0">
                          <a:solidFill>
                            <a:srgbClr val="FF0000"/>
                          </a:solidFill>
                        </a:rPr>
                        <a:t>nclude the child, child’s parent’s views, wishes and feelings in relation to their ALN, ALP and education training. </a:t>
                      </a:r>
                      <a:endParaRPr lang="en-GB" sz="1200" b="1" i="1" dirty="0">
                        <a:solidFill>
                          <a:srgbClr val="FF0000"/>
                        </a:solidFill>
                      </a:endParaRPr>
                    </a:p>
                    <a:p>
                      <a:pPr algn="l" fontAlgn="t">
                        <a:lnSpc>
                          <a:spcPct val="107000"/>
                        </a:lnSpc>
                        <a:spcBef>
                          <a:spcPts val="0"/>
                        </a:spcBef>
                        <a:spcAft>
                          <a:spcPts val="800"/>
                        </a:spcAft>
                      </a:pPr>
                      <a:endParaRPr lang="en-GB" sz="1200" b="0" i="0" u="none" strike="noStrike" dirty="0">
                        <a:solidFill>
                          <a:srgbClr val="FF0000"/>
                        </a:solidFill>
                        <a:effectLst/>
                        <a:latin typeface="Arial" panose="020B0604020202020204" pitchFamily="34" charset="0"/>
                      </a:endParaRPr>
                    </a:p>
                    <a:p>
                      <a:pPr algn="l" fontAlgn="t">
                        <a:lnSpc>
                          <a:spcPct val="107000"/>
                        </a:lnSpc>
                        <a:spcBef>
                          <a:spcPts val="0"/>
                        </a:spcBef>
                        <a:spcAft>
                          <a:spcPts val="800"/>
                        </a:spcAft>
                      </a:pPr>
                      <a:r>
                        <a:rPr lang="en-GB" sz="1200" b="0" i="0" u="none" strike="noStrike" dirty="0">
                          <a:effectLst/>
                          <a:latin typeface="SymbolMT"/>
                          <a:ea typeface="Calibri" panose="020F0502020204030204" pitchFamily="34" charset="0"/>
                          <a:cs typeface="SymbolMT"/>
                        </a:rPr>
                        <a:t>• </a:t>
                      </a: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What is important to the learner</a:t>
                      </a:r>
                      <a:endParaRPr lang="en-GB" sz="19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 </a:t>
                      </a:r>
                    </a:p>
                    <a:p>
                      <a:pPr algn="l" fontAlgn="t">
                        <a:lnSpc>
                          <a:spcPct val="107000"/>
                        </a:lnSpc>
                        <a:spcBef>
                          <a:spcPts val="0"/>
                        </a:spcBef>
                        <a:spcAft>
                          <a:spcPts val="8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9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 What is important for the learner</a:t>
                      </a:r>
                    </a:p>
                    <a:p>
                      <a:pPr algn="l" fontAlgn="t">
                        <a:lnSpc>
                          <a:spcPct val="107000"/>
                        </a:lnSpc>
                        <a:spcBef>
                          <a:spcPts val="0"/>
                        </a:spcBef>
                        <a:spcAft>
                          <a:spcPts val="800"/>
                        </a:spcAft>
                      </a:pPr>
                      <a:r>
                        <a:rPr lang="en-GB" sz="1200" b="1" i="0" u="none" strike="noStrike"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To differentiate between ‘Important to the learner’ and ‘Important for the learner’, see example on p.13 of</a:t>
                      </a:r>
                    </a:p>
                    <a:p>
                      <a:pPr algn="l" fontAlgn="t">
                        <a:lnSpc>
                          <a:spcPct val="107000"/>
                        </a:lnSpc>
                        <a:spcBef>
                          <a:spcPts val="0"/>
                        </a:spcBef>
                        <a:spcAft>
                          <a:spcPts val="800"/>
                        </a:spcAft>
                      </a:pPr>
                      <a:r>
                        <a:rPr lang="en-GB" sz="1900" b="0" i="0" u="none" strike="noStrike" dirty="0">
                          <a:effectLst/>
                          <a:latin typeface="Arial" panose="020B0604020202020204" pitchFamily="34" charset="0"/>
                          <a:hlinkClick r:id="rId2"/>
                        </a:rPr>
                        <a:t>https://gov.wales/sites/default/files/publications/2019-01/person-centred-practice-in-education-a-guide-for-early-years-schools-and-colleges-in-wales.pdf</a:t>
                      </a:r>
                      <a:r>
                        <a:rPr lang="en-GB" sz="1900" b="0" i="0" u="none" strike="noStrike" dirty="0">
                          <a:effectLst/>
                          <a:latin typeface="Arial" panose="020B0604020202020204" pitchFamily="34" charset="0"/>
                        </a:rPr>
                        <a:t> </a:t>
                      </a:r>
                    </a:p>
                    <a:p>
                      <a:pPr algn="l" fontAlgn="t">
                        <a:lnSpc>
                          <a:spcPct val="107000"/>
                        </a:lnSpc>
                        <a:spcBef>
                          <a:spcPts val="0"/>
                        </a:spcBef>
                        <a:spcAft>
                          <a:spcPts val="8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900" b="0" i="0" u="none" strike="noStrike" dirty="0">
                        <a:effectLst/>
                        <a:latin typeface="Arial" panose="020B0604020202020204" pitchFamily="34" charset="0"/>
                        <a:ea typeface="Calibri" panose="020F0502020204030204" pitchFamily="34" charset="0"/>
                        <a:cs typeface="Times New Roman" panose="02020603050405020304" pitchFamily="18" charset="0"/>
                      </a:endParaRPr>
                    </a:p>
                    <a:p>
                      <a:pPr algn="l" fontAlgn="t">
                        <a:lnSpc>
                          <a:spcPct val="107000"/>
                        </a:lnSpc>
                        <a:spcBef>
                          <a:spcPts val="0"/>
                        </a:spcBef>
                        <a:spcAft>
                          <a:spcPts val="800"/>
                        </a:spcAft>
                      </a:pPr>
                      <a:endParaRPr lang="en-GB" sz="19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 What is working and should be built on</a:t>
                      </a:r>
                      <a:endParaRPr lang="en-GB" sz="19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9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900" b="0" i="0" u="none" strike="noStrike" dirty="0">
                        <a:effectLst/>
                        <a:latin typeface="Arial" panose="020B0604020202020204" pitchFamily="34" charset="0"/>
                      </a:endParaRPr>
                    </a:p>
                    <a:p>
                      <a:pPr algn="l" fontAlgn="t">
                        <a:lnSpc>
                          <a:spcPct val="107000"/>
                        </a:lnSpc>
                        <a:spcBef>
                          <a:spcPts val="0"/>
                        </a:spcBef>
                        <a:spcAft>
                          <a:spcPts val="8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 What is not working and needs to change.</a:t>
                      </a:r>
                      <a:endParaRPr lang="en-GB" sz="1900" b="0" i="0" u="none" strike="noStrike" dirty="0">
                        <a:effectLst/>
                        <a:latin typeface="Arial" panose="020B0604020202020204" pitchFamily="34" charset="0"/>
                      </a:endParaRPr>
                    </a:p>
                    <a:p>
                      <a:pPr algn="l" fontAlgn="t">
                        <a:lnSpc>
                          <a:spcPct val="107000"/>
                        </a:lnSpc>
                        <a:spcBef>
                          <a:spcPts val="0"/>
                        </a:spcBef>
                        <a:spcAft>
                          <a:spcPts val="800"/>
                        </a:spcAft>
                      </a:pPr>
                      <a:r>
                        <a:rPr lang="en-GB" sz="1500" b="1" i="1"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b="0" i="1" u="none" strike="noStrike" dirty="0">
                        <a:solidFill>
                          <a:srgbClr val="FF0000"/>
                        </a:solidFill>
                        <a:effectLst/>
                        <a:latin typeface="Arial" panose="020B0604020202020204" pitchFamily="34" charset="0"/>
                      </a:endParaRPr>
                    </a:p>
                  </a:txBody>
                  <a:tcPr marL="71186" marR="71186" marT="98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23696519"/>
                  </a:ext>
                </a:extLst>
              </a:tr>
            </a:tbl>
          </a:graphicData>
        </a:graphic>
      </p:graphicFrame>
    </p:spTree>
    <p:extLst>
      <p:ext uri="{BB962C8B-B14F-4D97-AF65-F5344CB8AC3E}">
        <p14:creationId xmlns:p14="http://schemas.microsoft.com/office/powerpoint/2010/main" val="3242140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435430" y="1059543"/>
            <a:ext cx="11377748"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en-GB" sz="2400" b="1" dirty="0">
                <a:solidFill>
                  <a:srgbClr val="002060"/>
                </a:solidFill>
                <a:ea typeface="Times New Roman" panose="02020603050405020304" pitchFamily="18" charset="0"/>
              </a:rPr>
              <a:t>Element 3: </a:t>
            </a:r>
            <a:r>
              <a:rPr lang="en-GB" sz="2400" dirty="0">
                <a:solidFill>
                  <a:srgbClr val="002060"/>
                </a:solidFill>
                <a:ea typeface="Times New Roman" panose="02020603050405020304" pitchFamily="18" charset="0"/>
              </a:rPr>
              <a:t>Explore and summarise the additional learning needs of a pupil using a person centred planning approach. </a:t>
            </a:r>
          </a:p>
          <a:p>
            <a:pPr indent="0" algn="just">
              <a:buNone/>
            </a:pPr>
            <a:endParaRPr lang="en-GB" sz="2400" dirty="0">
              <a:solidFill>
                <a:srgbClr val="002060"/>
              </a:solidFill>
              <a:ea typeface="Times New Roman" panose="02020603050405020304" pitchFamily="18" charset="0"/>
            </a:endParaRPr>
          </a:p>
          <a:p>
            <a:pPr marL="0" indent="0" algn="ctr">
              <a:buNone/>
            </a:pPr>
            <a:r>
              <a:rPr lang="en-GB" sz="2400" dirty="0">
                <a:solidFill>
                  <a:srgbClr val="002060"/>
                </a:solidFill>
                <a:ea typeface="Times New Roman" panose="02020603050405020304" pitchFamily="18" charset="0"/>
              </a:rPr>
              <a:t>Based upon Section 2A IDP : Description of the child or young person’s additional learning needs (ALN) </a:t>
            </a:r>
          </a:p>
          <a:p>
            <a:pPr marL="0" indent="0" algn="ctr">
              <a:buNone/>
            </a:pPr>
            <a:endParaRPr lang="en-GB" sz="2400" dirty="0">
              <a:solidFill>
                <a:srgbClr val="002060"/>
              </a:solidFill>
              <a:ea typeface="Times New Roman" panose="02020603050405020304" pitchFamily="18" charset="0"/>
            </a:endParaRPr>
          </a:p>
          <a:p>
            <a:pPr algn="just"/>
            <a:r>
              <a:rPr lang="en-GB" sz="2000" dirty="0">
                <a:solidFill>
                  <a:srgbClr val="002060"/>
                </a:solidFill>
              </a:rPr>
              <a:t>This is where the child or young person’s Additional Learning Need is described in a </a:t>
            </a:r>
            <a:r>
              <a:rPr lang="en-GB" sz="2000" b="1" dirty="0">
                <a:solidFill>
                  <a:srgbClr val="002060"/>
                </a:solidFill>
              </a:rPr>
              <a:t>clear</a:t>
            </a:r>
            <a:r>
              <a:rPr lang="en-GB" sz="2000" dirty="0">
                <a:solidFill>
                  <a:srgbClr val="002060"/>
                </a:solidFill>
              </a:rPr>
              <a:t> and </a:t>
            </a:r>
            <a:r>
              <a:rPr lang="en-GB" sz="2000" b="1" dirty="0">
                <a:solidFill>
                  <a:srgbClr val="002060"/>
                </a:solidFill>
              </a:rPr>
              <a:t>comprehensive</a:t>
            </a:r>
            <a:r>
              <a:rPr lang="en-GB" sz="2000" dirty="0">
                <a:solidFill>
                  <a:srgbClr val="002060"/>
                </a:solidFill>
              </a:rPr>
              <a:t> way. </a:t>
            </a:r>
          </a:p>
          <a:p>
            <a:pPr algn="just"/>
            <a:r>
              <a:rPr lang="en-GB" sz="2000" dirty="0">
                <a:solidFill>
                  <a:srgbClr val="002060"/>
                </a:solidFill>
              </a:rPr>
              <a:t>This section should include: </a:t>
            </a:r>
          </a:p>
          <a:p>
            <a:pPr lvl="1"/>
            <a:r>
              <a:rPr lang="en-GB" sz="2000" dirty="0">
                <a:solidFill>
                  <a:srgbClr val="002060"/>
                </a:solidFill>
              </a:rPr>
              <a:t>A relevant diagnosis (Or the traits they might be presenting with)</a:t>
            </a:r>
          </a:p>
          <a:p>
            <a:pPr lvl="1"/>
            <a:r>
              <a:rPr lang="en-GB" sz="2000" dirty="0">
                <a:solidFill>
                  <a:srgbClr val="002060"/>
                </a:solidFill>
              </a:rPr>
              <a:t>Identification any gaps in information (e.g. Are they waiting for a diagnosis?)</a:t>
            </a:r>
          </a:p>
          <a:p>
            <a:pPr lvl="1" algn="just"/>
            <a:r>
              <a:rPr lang="en-GB" sz="2000" dirty="0">
                <a:solidFill>
                  <a:srgbClr val="002060"/>
                </a:solidFill>
              </a:rPr>
              <a:t>Any changes to ALN description over time (</a:t>
            </a:r>
            <a:r>
              <a:rPr lang="en-GB" sz="2000" dirty="0" err="1">
                <a:solidFill>
                  <a:srgbClr val="002060"/>
                </a:solidFill>
              </a:rPr>
              <a:t>e.g</a:t>
            </a:r>
            <a:r>
              <a:rPr lang="en-GB" sz="2000" dirty="0">
                <a:solidFill>
                  <a:srgbClr val="002060"/>
                </a:solidFill>
              </a:rPr>
              <a:t> Has their condition improved or have further aspects presented themselves?)</a:t>
            </a:r>
          </a:p>
          <a:p>
            <a:pPr lvl="1" algn="just"/>
            <a:r>
              <a:rPr lang="en-GB" sz="2000" dirty="0">
                <a:solidFill>
                  <a:srgbClr val="002060"/>
                </a:solidFill>
              </a:rPr>
              <a:t>Reasoning for decisions on a child's ALN and if there were different opinions. </a:t>
            </a:r>
          </a:p>
          <a:p>
            <a:pPr marL="457200" lvl="1" indent="0" algn="just">
              <a:buNone/>
            </a:pPr>
            <a:endParaRPr lang="en-GB" sz="2000" dirty="0">
              <a:solidFill>
                <a:srgbClr val="002060"/>
              </a:solidFill>
            </a:endParaRPr>
          </a:p>
          <a:p>
            <a:pPr lvl="4" algn="just"/>
            <a:endParaRPr lang="en-GB" sz="2000" dirty="0">
              <a:solidFill>
                <a:srgbClr val="002060"/>
              </a:solidFill>
            </a:endParaRPr>
          </a:p>
          <a:p>
            <a:pPr marL="3200400" lvl="7" indent="0" algn="just">
              <a:buNone/>
            </a:pPr>
            <a:endParaRPr lang="en-GB" sz="2000" dirty="0"/>
          </a:p>
          <a:p>
            <a:endParaRPr lang="en-GB" sz="2400" i="1" dirty="0">
              <a:solidFill>
                <a:schemeClr val="accent1"/>
              </a:solidFill>
            </a:endParaRPr>
          </a:p>
        </p:txBody>
      </p:sp>
      <p:sp>
        <p:nvSpPr>
          <p:cNvPr id="3" name="Title 1"/>
          <p:cNvSpPr txBox="1">
            <a:spLocks/>
          </p:cNvSpPr>
          <p:nvPr/>
        </p:nvSpPr>
        <p:spPr>
          <a:xfrm>
            <a:off x="838200" y="37465"/>
            <a:ext cx="10515600" cy="644706"/>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a:solidFill>
                  <a:schemeClr val="accent1">
                    <a:lumMod val="75000"/>
                  </a:schemeClr>
                </a:solidFill>
              </a:rPr>
              <a:t>Portfolio</a:t>
            </a:r>
          </a:p>
        </p:txBody>
      </p:sp>
    </p:spTree>
    <p:extLst>
      <p:ext uri="{BB962C8B-B14F-4D97-AF65-F5344CB8AC3E}">
        <p14:creationId xmlns:p14="http://schemas.microsoft.com/office/powerpoint/2010/main" val="331657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DEC1A87-4F89-0D84-4D40-F4C357F88B4B}"/>
              </a:ext>
            </a:extLst>
          </p:cNvPr>
          <p:cNvGraphicFramePr>
            <a:graphicFrameLocks noGrp="1"/>
          </p:cNvGraphicFramePr>
          <p:nvPr>
            <p:ph idx="1"/>
            <p:extLst>
              <p:ext uri="{D42A27DB-BD31-4B8C-83A1-F6EECF244321}">
                <p14:modId xmlns:p14="http://schemas.microsoft.com/office/powerpoint/2010/main" val="1044315169"/>
              </p:ext>
            </p:extLst>
          </p:nvPr>
        </p:nvGraphicFramePr>
        <p:xfrm>
          <a:off x="1808516" y="643466"/>
          <a:ext cx="8574968" cy="6294082"/>
        </p:xfrm>
        <a:graphic>
          <a:graphicData uri="http://schemas.openxmlformats.org/drawingml/2006/table">
            <a:tbl>
              <a:tblPr firstRow="1" firstCol="1" bandRow="1"/>
              <a:tblGrid>
                <a:gridCol w="8574968">
                  <a:extLst>
                    <a:ext uri="{9D8B030D-6E8A-4147-A177-3AD203B41FA5}">
                      <a16:colId xmlns:a16="http://schemas.microsoft.com/office/drawing/2014/main" val="3928698920"/>
                    </a:ext>
                  </a:extLst>
                </a:gridCol>
              </a:tblGrid>
              <a:tr h="657216">
                <a:tc>
                  <a:txBody>
                    <a:bodyPr/>
                    <a:lstStyle/>
                    <a:p>
                      <a:pPr algn="ctr" fontAlgn="t">
                        <a:lnSpc>
                          <a:spcPct val="107000"/>
                        </a:lnSpc>
                        <a:spcBef>
                          <a:spcPts val="0"/>
                        </a:spcBef>
                        <a:spcAft>
                          <a:spcPts val="800"/>
                        </a:spcAft>
                      </a:pPr>
                      <a:br>
                        <a:rPr lang="en-GB" sz="2300" b="0" i="1" u="none" strike="noStrike" dirty="0">
                          <a:effectLst/>
                          <a:latin typeface="Calibri" panose="020F0502020204030204" pitchFamily="34" charset="0"/>
                          <a:ea typeface="Calibri" panose="020F0502020204030204" pitchFamily="34" charset="0"/>
                          <a:cs typeface="Times New Roman" panose="02020603050405020304" pitchFamily="18" charset="0"/>
                        </a:rPr>
                      </a:br>
                      <a:r>
                        <a:rPr lang="en-GB" sz="1800" b="1" kern="1200" dirty="0">
                          <a:solidFill>
                            <a:srgbClr val="7030A0"/>
                          </a:solidFill>
                          <a:effectLst/>
                          <a:latin typeface="+mn-lt"/>
                          <a:ea typeface="+mn-ea"/>
                          <a:cs typeface="+mn-cs"/>
                        </a:rPr>
                        <a:t>Section 2A: Description of the child or young person’s additional learning needs (ALN)</a:t>
                      </a:r>
                      <a:endParaRPr lang="en-GB" sz="1900" b="0" i="0" u="none" strike="noStrike" dirty="0">
                        <a:solidFill>
                          <a:srgbClr val="7030A0"/>
                        </a:solidFill>
                        <a:effectLst/>
                        <a:latin typeface="Arial" panose="020B0604020202020204" pitchFamily="34" charset="0"/>
                      </a:endParaRPr>
                    </a:p>
                  </a:txBody>
                  <a:tcPr marL="71186" marR="71186" marT="98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3976712"/>
                  </a:ext>
                </a:extLst>
              </a:tr>
              <a:tr h="49138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srgbClr val="FF0000"/>
                          </a:solidFill>
                          <a:ea typeface="Times New Roman" panose="02020603050405020304" pitchFamily="18" charset="0"/>
                        </a:rPr>
                        <a:t>You do not need to write under every heading,  only those which are relevant to the child’s ALN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b="0" i="0" u="none" strike="noStrike" dirty="0">
                        <a:effectLst/>
                        <a:latin typeface="Arial" panose="020B0604020202020204" pitchFamily="34" charset="0"/>
                      </a:endParaRPr>
                    </a:p>
                    <a:p>
                      <a:r>
                        <a:rPr lang="en-GB" sz="1800" b="1" u="sng" kern="1200" dirty="0">
                          <a:solidFill>
                            <a:schemeClr val="tx1"/>
                          </a:solidFill>
                          <a:effectLst/>
                          <a:latin typeface="+mn-lt"/>
                          <a:ea typeface="+mn-ea"/>
                          <a:cs typeface="+mn-cs"/>
                        </a:rPr>
                        <a:t>Cognition and Learning</a:t>
                      </a:r>
                      <a:endParaRPr lang="en-GB" sz="1800" kern="1200" dirty="0">
                        <a:solidFill>
                          <a:schemeClr val="tx1"/>
                        </a:solidFill>
                        <a:effectLst/>
                        <a:latin typeface="+mn-lt"/>
                        <a:ea typeface="+mn-ea"/>
                        <a:cs typeface="+mn-cs"/>
                      </a:endParaRPr>
                    </a:p>
                    <a:p>
                      <a:endParaRPr lang="en-GB" sz="1800" kern="1200" dirty="0">
                        <a:solidFill>
                          <a:schemeClr val="tx1"/>
                        </a:solidFill>
                        <a:effectLst/>
                        <a:latin typeface="+mn-lt"/>
                        <a:ea typeface="+mn-ea"/>
                        <a:cs typeface="+mn-cs"/>
                      </a:endParaRPr>
                    </a:p>
                    <a:p>
                      <a:endParaRPr lang="en-GB" sz="1800" kern="1200" dirty="0">
                        <a:solidFill>
                          <a:schemeClr val="tx1"/>
                        </a:solidFill>
                        <a:effectLst/>
                        <a:latin typeface="+mn-lt"/>
                        <a:ea typeface="+mn-ea"/>
                        <a:cs typeface="+mn-cs"/>
                      </a:endParaRPr>
                    </a:p>
                    <a:p>
                      <a:r>
                        <a:rPr lang="en-GB" sz="1800" b="1" u="sng" kern="1200" dirty="0">
                          <a:solidFill>
                            <a:schemeClr val="tx1"/>
                          </a:solidFill>
                          <a:effectLst/>
                          <a:latin typeface="+mn-lt"/>
                          <a:ea typeface="+mn-ea"/>
                          <a:cs typeface="+mn-cs"/>
                        </a:rPr>
                        <a:t>Communication and Interaction</a:t>
                      </a:r>
                      <a:endParaRPr lang="en-GB" sz="1800" kern="1200" dirty="0">
                        <a:solidFill>
                          <a:schemeClr val="tx1"/>
                        </a:solidFill>
                        <a:effectLst/>
                        <a:latin typeface="+mn-lt"/>
                        <a:ea typeface="+mn-ea"/>
                        <a:cs typeface="+mn-cs"/>
                      </a:endParaRPr>
                    </a:p>
                    <a:p>
                      <a:endParaRPr lang="en-GB" sz="1800" kern="1200" dirty="0">
                        <a:solidFill>
                          <a:schemeClr val="tx1"/>
                        </a:solidFill>
                        <a:effectLst/>
                        <a:latin typeface="+mn-lt"/>
                        <a:ea typeface="+mn-ea"/>
                        <a:cs typeface="+mn-cs"/>
                      </a:endParaRPr>
                    </a:p>
                    <a:p>
                      <a:endParaRPr lang="en-GB" sz="1800" kern="1200" dirty="0">
                        <a:solidFill>
                          <a:schemeClr val="tx1"/>
                        </a:solidFill>
                        <a:effectLst/>
                        <a:latin typeface="+mn-lt"/>
                        <a:ea typeface="+mn-ea"/>
                        <a:cs typeface="+mn-cs"/>
                      </a:endParaRPr>
                    </a:p>
                    <a:p>
                      <a:r>
                        <a:rPr lang="en-GB" sz="1800" b="1" u="sng" kern="1200" dirty="0">
                          <a:solidFill>
                            <a:schemeClr val="tx1"/>
                          </a:solidFill>
                          <a:effectLst/>
                          <a:latin typeface="+mn-lt"/>
                          <a:ea typeface="+mn-ea"/>
                          <a:cs typeface="+mn-cs"/>
                        </a:rPr>
                        <a:t>Sensory and/or Physical</a:t>
                      </a:r>
                      <a:endParaRPr lang="en-GB" sz="1800" kern="1200" dirty="0">
                        <a:solidFill>
                          <a:schemeClr val="tx1"/>
                        </a:solidFill>
                        <a:effectLst/>
                        <a:latin typeface="+mn-lt"/>
                        <a:ea typeface="+mn-ea"/>
                        <a:cs typeface="+mn-cs"/>
                      </a:endParaRPr>
                    </a:p>
                    <a:p>
                      <a:endParaRPr lang="en-GB" sz="1800" kern="1200" dirty="0">
                        <a:solidFill>
                          <a:schemeClr val="tx1"/>
                        </a:solidFill>
                        <a:effectLst/>
                        <a:latin typeface="+mn-lt"/>
                        <a:ea typeface="+mn-ea"/>
                        <a:cs typeface="+mn-cs"/>
                      </a:endParaRPr>
                    </a:p>
                    <a:p>
                      <a:endParaRPr lang="en-GB" sz="1800" kern="1200" dirty="0">
                        <a:solidFill>
                          <a:schemeClr val="tx1"/>
                        </a:solidFill>
                        <a:effectLst/>
                        <a:latin typeface="+mn-lt"/>
                        <a:ea typeface="+mn-ea"/>
                        <a:cs typeface="+mn-cs"/>
                      </a:endParaRPr>
                    </a:p>
                    <a:p>
                      <a:r>
                        <a:rPr lang="en-GB" sz="1800" b="1" u="sng" kern="1200" dirty="0">
                          <a:solidFill>
                            <a:schemeClr val="tx1"/>
                          </a:solidFill>
                          <a:effectLst/>
                          <a:latin typeface="+mn-lt"/>
                          <a:ea typeface="+mn-ea"/>
                          <a:cs typeface="+mn-cs"/>
                        </a:rPr>
                        <a:t>Behaviour, Emotional and Social Development</a:t>
                      </a:r>
                      <a:endParaRPr lang="en-GB" sz="1800" kern="1200" dirty="0">
                        <a:solidFill>
                          <a:schemeClr val="tx1"/>
                        </a:solidFill>
                        <a:effectLst/>
                        <a:latin typeface="+mn-lt"/>
                        <a:ea typeface="+mn-ea"/>
                        <a:cs typeface="+mn-cs"/>
                      </a:endParaRPr>
                    </a:p>
                    <a:p>
                      <a:pPr algn="l" fontAlgn="t">
                        <a:lnSpc>
                          <a:spcPct val="107000"/>
                        </a:lnSpc>
                        <a:spcBef>
                          <a:spcPts val="0"/>
                        </a:spcBef>
                        <a:spcAft>
                          <a:spcPts val="800"/>
                        </a:spcAft>
                      </a:pPr>
                      <a:endParaRPr lang="en-GB" sz="1200" dirty="0">
                        <a:solidFill>
                          <a:srgbClr val="FF0000"/>
                        </a:solidFill>
                        <a:ea typeface="Times New Roman" panose="02020603050405020304" pitchFamily="18" charset="0"/>
                      </a:endParaRPr>
                    </a:p>
                    <a:p>
                      <a:pPr marL="742950" lvl="1" indent="-285750">
                        <a:buFont typeface="Arial" panose="020B0604020202020204" pitchFamily="34" charset="0"/>
                        <a:buChar char="•"/>
                      </a:pPr>
                      <a:r>
                        <a:rPr lang="en-GB" sz="1400" i="1" dirty="0">
                          <a:solidFill>
                            <a:srgbClr val="FF0000"/>
                          </a:solidFill>
                          <a:latin typeface="+mn-lt"/>
                        </a:rPr>
                        <a:t>A relevant diagnosis (Or the traits they might be presenting with)</a:t>
                      </a:r>
                    </a:p>
                    <a:p>
                      <a:pPr marL="742950" lvl="1" indent="-285750">
                        <a:buFont typeface="Arial" panose="020B0604020202020204" pitchFamily="34" charset="0"/>
                        <a:buChar char="•"/>
                      </a:pPr>
                      <a:r>
                        <a:rPr lang="en-GB" sz="1400" i="1" dirty="0">
                          <a:solidFill>
                            <a:srgbClr val="FF0000"/>
                          </a:solidFill>
                          <a:latin typeface="+mn-lt"/>
                        </a:rPr>
                        <a:t>Identification any gaps in information (e.g. Are they waiting for a diagnosis?)</a:t>
                      </a:r>
                    </a:p>
                    <a:p>
                      <a:pPr marL="742950" lvl="1" indent="-285750">
                        <a:buFont typeface="Arial" panose="020B0604020202020204" pitchFamily="34" charset="0"/>
                        <a:buChar char="•"/>
                      </a:pPr>
                      <a:r>
                        <a:rPr lang="en-GB" sz="1400" i="1" dirty="0">
                          <a:solidFill>
                            <a:srgbClr val="FF0000"/>
                          </a:solidFill>
                          <a:latin typeface="+mn-lt"/>
                        </a:rPr>
                        <a:t>How their ALN impacts on their ability to…………..</a:t>
                      </a:r>
                    </a:p>
                    <a:p>
                      <a:pPr marL="742950" lvl="1" indent="-285750" algn="just">
                        <a:buFont typeface="Arial" panose="020B0604020202020204" pitchFamily="34" charset="0"/>
                        <a:buChar char="•"/>
                      </a:pPr>
                      <a:r>
                        <a:rPr lang="en-GB" sz="1400" i="1" dirty="0">
                          <a:solidFill>
                            <a:srgbClr val="FF0000"/>
                          </a:solidFill>
                          <a:latin typeface="+mn-lt"/>
                        </a:rPr>
                        <a:t>Any changes to ALN description over time (</a:t>
                      </a:r>
                      <a:r>
                        <a:rPr lang="en-GB" sz="1400" i="1" dirty="0" err="1">
                          <a:solidFill>
                            <a:srgbClr val="FF0000"/>
                          </a:solidFill>
                          <a:latin typeface="+mn-lt"/>
                        </a:rPr>
                        <a:t>e.g</a:t>
                      </a:r>
                      <a:r>
                        <a:rPr lang="en-GB" sz="1400" i="1" dirty="0">
                          <a:solidFill>
                            <a:srgbClr val="FF0000"/>
                          </a:solidFill>
                          <a:latin typeface="+mn-lt"/>
                        </a:rPr>
                        <a:t> Has their condition improved or have further aspects presented themselves?)</a:t>
                      </a:r>
                    </a:p>
                    <a:p>
                      <a:pPr lvl="1" algn="just"/>
                      <a:endParaRPr lang="en-GB" sz="1900" b="0" i="0" u="none" strike="noStrike" dirty="0">
                        <a:effectLst/>
                        <a:latin typeface="Arial" panose="020B0604020202020204" pitchFamily="34" charset="0"/>
                      </a:endParaRPr>
                    </a:p>
                    <a:p>
                      <a:pPr algn="l" fontAlgn="t">
                        <a:lnSpc>
                          <a:spcPct val="107000"/>
                        </a:lnSpc>
                        <a:spcBef>
                          <a:spcPts val="0"/>
                        </a:spcBef>
                        <a:spcAft>
                          <a:spcPts val="800"/>
                        </a:spcAft>
                      </a:pPr>
                      <a:r>
                        <a:rPr lang="en-GB" sz="1900" b="0" i="0" u="none" strike="noStrike" dirty="0">
                          <a:solidFill>
                            <a:srgbClr val="FF0000"/>
                          </a:solidFill>
                          <a:effectLst/>
                          <a:latin typeface="Arial" panose="020B0604020202020204" pitchFamily="34" charset="0"/>
                        </a:rPr>
                        <a:t>Element 3 : Complete 1C and 2A  of Cardiff Education Services (2022) IDP </a:t>
                      </a:r>
                    </a:p>
                    <a:p>
                      <a:pPr algn="l" fontAlgn="t">
                        <a:lnSpc>
                          <a:spcPct val="107000"/>
                        </a:lnSpc>
                        <a:spcBef>
                          <a:spcPts val="0"/>
                        </a:spcBef>
                        <a:spcAft>
                          <a:spcPts val="800"/>
                        </a:spcAft>
                      </a:pPr>
                      <a:r>
                        <a:rPr lang="en-GB" sz="1900" b="0" i="0" u="none" strike="noStrike" dirty="0">
                          <a:solidFill>
                            <a:srgbClr val="FF0000"/>
                          </a:solidFill>
                          <a:effectLst/>
                          <a:latin typeface="Arial" panose="020B0604020202020204" pitchFamily="34" charset="0"/>
                        </a:rPr>
                        <a:t>                    </a:t>
                      </a:r>
                      <a:r>
                        <a:rPr lang="en-GB" sz="1900" b="1" i="0" u="none" strike="noStrike" dirty="0">
                          <a:solidFill>
                            <a:srgbClr val="FF0000"/>
                          </a:solidFill>
                          <a:effectLst/>
                          <a:latin typeface="Arial" panose="020B0604020202020204" pitchFamily="34" charset="0"/>
                        </a:rPr>
                        <a:t>Sections 1C + 2A = </a:t>
                      </a:r>
                      <a:r>
                        <a:rPr lang="en-GB" sz="1900" b="1" i="0" u="sng" strike="noStrike" dirty="0">
                          <a:solidFill>
                            <a:srgbClr val="FF0000"/>
                          </a:solidFill>
                          <a:effectLst/>
                          <a:latin typeface="Arial" panose="020B0604020202020204" pitchFamily="34" charset="0"/>
                        </a:rPr>
                        <a:t>600 words in total</a:t>
                      </a:r>
                    </a:p>
                  </a:txBody>
                  <a:tcPr marL="71186" marR="71186" marT="98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23696519"/>
                  </a:ext>
                </a:extLst>
              </a:tr>
            </a:tbl>
          </a:graphicData>
        </a:graphic>
      </p:graphicFrame>
    </p:spTree>
    <p:extLst>
      <p:ext uri="{BB962C8B-B14F-4D97-AF65-F5344CB8AC3E}">
        <p14:creationId xmlns:p14="http://schemas.microsoft.com/office/powerpoint/2010/main" val="5703497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p:cNvSpPr txBox="1">
            <a:spLocks/>
          </p:cNvSpPr>
          <p:nvPr/>
        </p:nvSpPr>
        <p:spPr>
          <a:xfrm>
            <a:off x="118058" y="717096"/>
            <a:ext cx="11954435" cy="5517243"/>
          </a:xfrm>
          <a:prstGeom prst="rect">
            <a:avLst/>
          </a:prstGeom>
          <a:solidFill>
            <a:schemeClr val="accent4">
              <a:lumMod val="40000"/>
              <a:lumOff val="60000"/>
            </a:schemeClr>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en-GB" sz="2400" b="1">
                <a:solidFill>
                  <a:srgbClr val="002060"/>
                </a:solidFill>
                <a:ea typeface="Times New Roman" panose="02020603050405020304" pitchFamily="18" charset="0"/>
              </a:rPr>
              <a:t>Element 4:</a:t>
            </a:r>
            <a:r>
              <a:rPr lang="en-GB" sz="2000" b="1">
                <a:solidFill>
                  <a:srgbClr val="002060"/>
                </a:solidFill>
                <a:ea typeface="Times New Roman" panose="02020603050405020304" pitchFamily="18" charset="0"/>
              </a:rPr>
              <a:t> </a:t>
            </a:r>
            <a:r>
              <a:rPr lang="en-GB" sz="2400">
                <a:solidFill>
                  <a:srgbClr val="002060"/>
                </a:solidFill>
              </a:rPr>
              <a:t>Discuss the potential support provided to your chosen pupil (utilising the key principles, approaches and policies that guide inclusive practice). 900 words</a:t>
            </a:r>
            <a:endParaRPr lang="en-GB" sz="2400" i="1">
              <a:solidFill>
                <a:srgbClr val="002060"/>
              </a:solidFill>
            </a:endParaRPr>
          </a:p>
        </p:txBody>
      </p:sp>
      <p:sp>
        <p:nvSpPr>
          <p:cNvPr id="3" name="Title 1"/>
          <p:cNvSpPr txBox="1">
            <a:spLocks/>
          </p:cNvSpPr>
          <p:nvPr/>
        </p:nvSpPr>
        <p:spPr>
          <a:xfrm>
            <a:off x="838200" y="37465"/>
            <a:ext cx="10515600" cy="499564"/>
          </a:xfrm>
          <a:prstGeom prst="rect">
            <a:avLst/>
          </a:prstGeom>
          <a:solidFill>
            <a:schemeClr val="accent4">
              <a:lumMod val="40000"/>
              <a:lumOff val="60000"/>
            </a:schemeClr>
          </a:solidFill>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a:solidFill>
                  <a:schemeClr val="accent1">
                    <a:lumMod val="75000"/>
                  </a:schemeClr>
                </a:solidFill>
              </a:rPr>
              <a:t>Portfolio</a:t>
            </a:r>
          </a:p>
        </p:txBody>
      </p:sp>
      <p:sp>
        <p:nvSpPr>
          <p:cNvPr id="4" name="Rectangle 3"/>
          <p:cNvSpPr/>
          <p:nvPr/>
        </p:nvSpPr>
        <p:spPr>
          <a:xfrm>
            <a:off x="118058" y="1537321"/>
            <a:ext cx="11954435" cy="5078313"/>
          </a:xfrm>
          <a:prstGeom prst="rect">
            <a:avLst/>
          </a:prstGeom>
          <a:solidFill>
            <a:schemeClr val="accent4">
              <a:lumMod val="40000"/>
              <a:lumOff val="60000"/>
            </a:schemeClr>
          </a:solidFill>
          <a:ln w="12700" cmpd="thickThin">
            <a:solidFill>
              <a:srgbClr val="C00000"/>
            </a:solidFill>
          </a:ln>
        </p:spPr>
        <p:txBody>
          <a:bodyPr wrap="square">
            <a:spAutoFit/>
          </a:bodyPr>
          <a:lstStyle/>
          <a:p>
            <a:r>
              <a:rPr lang="en-GB" dirty="0">
                <a:solidFill>
                  <a:srgbClr val="002060"/>
                </a:solidFill>
              </a:rPr>
              <a:t>From the marking criteria:</a:t>
            </a:r>
          </a:p>
          <a:p>
            <a:pPr algn="ctr"/>
            <a:r>
              <a:rPr lang="en-GB" dirty="0">
                <a:solidFill>
                  <a:srgbClr val="002060"/>
                </a:solidFill>
              </a:rPr>
              <a:t>We’re looking for your ‘Cognitive and Intellectual Skills’</a:t>
            </a:r>
          </a:p>
          <a:p>
            <a:pPr algn="just"/>
            <a:r>
              <a:rPr lang="en-GB" dirty="0">
                <a:solidFill>
                  <a:srgbClr val="002060"/>
                </a:solidFill>
              </a:rPr>
              <a:t>You should be able to present, evaluate and interpret qualitative and quantitative data, in order to develop lines of argument and make sound judgements in accordance with basic theories and concepts of your subject(s) of study. You should be able to evaluate the appropriateness of different approaches to solving problems related to your area(s) of study and/or work. Your work must contain evidence of logical, analytical thinking. For example, to examine and break information down into parts, make inferences, compile, compare and contrast information.  This means not just describing what! But also justifying: Why? How? When? Who? Where? At what cost? You should provide justification for your arguments and judgements using evidence that you have reflected upon the ideas of others within the subject area and that you are able to make sound judgements and arguments using data and concepts.  Where relevant, alternative solutions and recommendations may be proposed.</a:t>
            </a:r>
          </a:p>
          <a:p>
            <a:pPr algn="just"/>
            <a:endParaRPr lang="en-GB" dirty="0">
              <a:solidFill>
                <a:srgbClr val="002060"/>
              </a:solidFill>
            </a:endParaRPr>
          </a:p>
          <a:p>
            <a:pPr algn="ctr"/>
            <a:r>
              <a:rPr lang="en-GB" dirty="0">
                <a:solidFill>
                  <a:srgbClr val="002060"/>
                </a:solidFill>
              </a:rPr>
              <a:t>We’re looking for your ‘Practical Skills’</a:t>
            </a:r>
          </a:p>
          <a:p>
            <a:pPr algn="just"/>
            <a:r>
              <a:rPr lang="en-GB" dirty="0">
                <a:solidFill>
                  <a:srgbClr val="002060"/>
                </a:solidFill>
              </a:rPr>
              <a:t>At level 4, you should be able to apply the basic underlying concepts and principles to evaluate and interpret these within the context of your area of study. You should be able to demonstrate how the subject-related concepts and ideas relate to real world situations and/or a particular context.  How do they work in practice?  You will deploy models, methods, techniques, and/or theories, in that context, to assess current situations, perhaps to formulate plans or solutions to solve problems, or to create artefacts.  This is likely to involve, for instance, the use of real-world artefacts, examples and cases, the application of a model within an organisation and/or benchmarking one theory or organisation against others based on stated criteria.  </a:t>
            </a:r>
          </a:p>
        </p:txBody>
      </p:sp>
    </p:spTree>
    <p:extLst>
      <p:ext uri="{BB962C8B-B14F-4D97-AF65-F5344CB8AC3E}">
        <p14:creationId xmlns:p14="http://schemas.microsoft.com/office/powerpoint/2010/main" val="4981698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118058" y="717096"/>
            <a:ext cx="11954435"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just">
              <a:buNone/>
            </a:pPr>
            <a:r>
              <a:rPr lang="en-GB" sz="2400" b="1" dirty="0">
                <a:solidFill>
                  <a:srgbClr val="002060"/>
                </a:solidFill>
                <a:ea typeface="Times New Roman" panose="02020603050405020304" pitchFamily="18" charset="0"/>
              </a:rPr>
              <a:t>Element 4: </a:t>
            </a:r>
            <a:r>
              <a:rPr lang="en-GB" sz="2400" dirty="0">
                <a:solidFill>
                  <a:srgbClr val="002060"/>
                </a:solidFill>
                <a:ea typeface="Times New Roman" panose="02020603050405020304" pitchFamily="18" charset="0"/>
              </a:rPr>
              <a:t>Discuss the potential support provided to your chosen pupil.</a:t>
            </a:r>
          </a:p>
          <a:p>
            <a:pPr indent="0" algn="just">
              <a:buNone/>
            </a:pPr>
            <a:r>
              <a:rPr lang="en-GB" sz="2400" dirty="0">
                <a:solidFill>
                  <a:srgbClr val="002060"/>
                </a:solidFill>
                <a:ea typeface="Times New Roman" panose="02020603050405020304" pitchFamily="18" charset="0"/>
              </a:rPr>
              <a:t>Your aim is to ensure that the learner can access and make progress in an inclusive classroom in a mainstream school. What support will they need for this to happen?</a:t>
            </a:r>
          </a:p>
          <a:p>
            <a:pPr indent="0" algn="just">
              <a:buNone/>
            </a:pPr>
            <a:endParaRPr lang="en-GB" sz="2200" dirty="0">
              <a:solidFill>
                <a:srgbClr val="002060"/>
              </a:solidFill>
            </a:endParaRPr>
          </a:p>
          <a:p>
            <a:pPr indent="0" algn="ctr">
              <a:buNone/>
            </a:pPr>
            <a:r>
              <a:rPr lang="en-GB" sz="2400" dirty="0">
                <a:solidFill>
                  <a:srgbClr val="002060"/>
                </a:solidFill>
                <a:ea typeface="Times New Roman" panose="02020603050405020304" pitchFamily="18" charset="0"/>
              </a:rPr>
              <a:t>Based upon Section 2B IDP : Description and delivery of the child or young person’s additional learning provision (ALP)</a:t>
            </a:r>
          </a:p>
          <a:p>
            <a:pPr indent="0" algn="just">
              <a:buNone/>
            </a:pPr>
            <a:endParaRPr lang="en-GB" sz="2200" dirty="0">
              <a:solidFill>
                <a:srgbClr val="002060"/>
              </a:solidFill>
            </a:endParaRPr>
          </a:p>
          <a:p>
            <a:pPr marL="571500" indent="-342900" algn="just"/>
            <a:r>
              <a:rPr lang="en-GB" sz="2200" dirty="0">
                <a:solidFill>
                  <a:srgbClr val="002060"/>
                </a:solidFill>
              </a:rPr>
              <a:t>Set up to 4 targets (No less than 3)</a:t>
            </a:r>
          </a:p>
          <a:p>
            <a:pPr marL="571500" indent="-342900" algn="just"/>
            <a:r>
              <a:rPr lang="en-GB" sz="2200" dirty="0">
                <a:solidFill>
                  <a:srgbClr val="002060"/>
                </a:solidFill>
              </a:rPr>
              <a:t>Outline the potential support offered to a learner by the school (and outside agencies if relevant)</a:t>
            </a:r>
          </a:p>
          <a:p>
            <a:pPr marL="571500" indent="-342900" algn="just"/>
            <a:r>
              <a:rPr lang="en-GB" sz="2200" dirty="0">
                <a:solidFill>
                  <a:srgbClr val="002060"/>
                </a:solidFill>
              </a:rPr>
              <a:t>Consider key transition points (if applicable), e.g. Year 2 to Year 3, Year 6 to Year 7.</a:t>
            </a:r>
          </a:p>
          <a:p>
            <a:pPr marL="0" indent="0" algn="r">
              <a:buNone/>
            </a:pPr>
            <a:r>
              <a:rPr lang="en-GB" sz="2200" b="1" dirty="0">
                <a:solidFill>
                  <a:srgbClr val="002060"/>
                </a:solidFill>
              </a:rPr>
              <a:t>(Approx. 900 words)</a:t>
            </a:r>
            <a:endParaRPr lang="en-GB" sz="2200" dirty="0">
              <a:solidFill>
                <a:srgbClr val="002060"/>
              </a:solidFill>
            </a:endParaRPr>
          </a:p>
          <a:p>
            <a:endParaRPr lang="en-GB" sz="2400" i="1" dirty="0">
              <a:solidFill>
                <a:schemeClr val="accent1"/>
              </a:solidFill>
            </a:endParaRPr>
          </a:p>
          <a:p>
            <a:endParaRPr lang="en-GB" sz="2400" i="1" dirty="0">
              <a:solidFill>
                <a:schemeClr val="accent1"/>
              </a:solidFill>
            </a:endParaRPr>
          </a:p>
        </p:txBody>
      </p:sp>
      <p:sp>
        <p:nvSpPr>
          <p:cNvPr id="3" name="Title 1"/>
          <p:cNvSpPr txBox="1">
            <a:spLocks/>
          </p:cNvSpPr>
          <p:nvPr/>
        </p:nvSpPr>
        <p:spPr>
          <a:xfrm>
            <a:off x="838200" y="37465"/>
            <a:ext cx="10515600" cy="499564"/>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a:solidFill>
                  <a:schemeClr val="accent1">
                    <a:lumMod val="75000"/>
                  </a:schemeClr>
                </a:solidFill>
              </a:rPr>
              <a:t>Portfolio</a:t>
            </a:r>
          </a:p>
        </p:txBody>
      </p:sp>
    </p:spTree>
    <p:extLst>
      <p:ext uri="{BB962C8B-B14F-4D97-AF65-F5344CB8AC3E}">
        <p14:creationId xmlns:p14="http://schemas.microsoft.com/office/powerpoint/2010/main" val="29192216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p:cNvSpPr txBox="1">
            <a:spLocks/>
          </p:cNvSpPr>
          <p:nvPr/>
        </p:nvSpPr>
        <p:spPr>
          <a:xfrm>
            <a:off x="118058" y="717096"/>
            <a:ext cx="11954435" cy="5517243"/>
          </a:xfrm>
          <a:prstGeom prst="rect">
            <a:avLst/>
          </a:prstGeom>
        </p:spPr>
        <p:txBody>
          <a:bodyPr lIns="91440" tIns="45720" rIns="91440" bIns="4572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algn="ctr">
              <a:buNone/>
            </a:pPr>
            <a:r>
              <a:rPr lang="en-GB" sz="2400" dirty="0">
                <a:solidFill>
                  <a:srgbClr val="002060"/>
                </a:solidFill>
                <a:ea typeface="Times New Roman" panose="02020603050405020304" pitchFamily="18" charset="0"/>
              </a:rPr>
              <a:t>Based upon Section 2B IDP : Description and delivery of the child or young person’s additional learning provision (ALP)</a:t>
            </a:r>
            <a:r>
              <a:rPr lang="en-GB" sz="2400" b="1" i="1" dirty="0">
                <a:solidFill>
                  <a:srgbClr val="FF0000"/>
                </a:solidFill>
                <a:ea typeface="Times New Roman" panose="02020603050405020304" pitchFamily="18" charset="0"/>
              </a:rPr>
              <a:t> Make sure these are SMART targets</a:t>
            </a:r>
            <a:r>
              <a:rPr lang="en-GB" sz="1000" b="1" i="1" dirty="0">
                <a:solidFill>
                  <a:srgbClr val="FF0000"/>
                </a:solidFill>
                <a:ea typeface="Times New Roman" panose="02020603050405020304" pitchFamily="18" charset="0"/>
              </a:rPr>
              <a:t> </a:t>
            </a:r>
            <a:endParaRPr lang="en-GB" sz="2400" dirty="0">
              <a:solidFill>
                <a:srgbClr val="002060"/>
              </a:solidFill>
              <a:cs typeface="Calibri"/>
            </a:endParaRPr>
          </a:p>
          <a:p>
            <a:pPr indent="0" algn="ctr">
              <a:buNone/>
            </a:pPr>
            <a:r>
              <a:rPr lang="en-GB" sz="2400" dirty="0">
                <a:solidFill>
                  <a:srgbClr val="002060"/>
                </a:solidFill>
                <a:cs typeface="Calibri"/>
              </a:rPr>
              <a:t>c</a:t>
            </a:r>
          </a:p>
          <a:p>
            <a:pPr indent="0" algn="ctr">
              <a:buNone/>
            </a:pPr>
            <a:endParaRPr lang="en-GB" sz="2400" dirty="0">
              <a:solidFill>
                <a:srgbClr val="002060"/>
              </a:solidFill>
              <a:cs typeface="Calibri"/>
            </a:endParaRPr>
          </a:p>
          <a:p>
            <a:pPr indent="0" algn="just">
              <a:buNone/>
            </a:pPr>
            <a:endParaRPr lang="en-GB" sz="2200" dirty="0">
              <a:cs typeface="Calibri" panose="020F0502020204030204"/>
            </a:endParaRPr>
          </a:p>
        </p:txBody>
      </p:sp>
      <p:sp>
        <p:nvSpPr>
          <p:cNvPr id="3" name="Title 1"/>
          <p:cNvSpPr txBox="1">
            <a:spLocks/>
          </p:cNvSpPr>
          <p:nvPr/>
        </p:nvSpPr>
        <p:spPr>
          <a:xfrm>
            <a:off x="838200" y="37465"/>
            <a:ext cx="10515600" cy="499564"/>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a:solidFill>
                  <a:schemeClr val="accent1">
                    <a:lumMod val="75000"/>
                  </a:schemeClr>
                </a:solidFill>
              </a:rPr>
              <a:t>Portfolio</a:t>
            </a:r>
          </a:p>
        </p:txBody>
      </p:sp>
      <p:pic>
        <p:nvPicPr>
          <p:cNvPr id="4" name="Picture 3"/>
          <p:cNvPicPr>
            <a:picLocks noChangeAspect="1"/>
          </p:cNvPicPr>
          <p:nvPr/>
        </p:nvPicPr>
        <p:blipFill rotWithShape="1">
          <a:blip r:embed="rId2"/>
          <a:srcRect l="15357" t="24961" r="14524" b="11939"/>
          <a:stretch/>
        </p:blipFill>
        <p:spPr>
          <a:xfrm>
            <a:off x="1074939" y="1582058"/>
            <a:ext cx="10040671" cy="5080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2851186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A84EC-8395-9799-698D-8CD0364130D7}"/>
              </a:ext>
            </a:extLst>
          </p:cNvPr>
          <p:cNvSpPr>
            <a:spLocks noGrp="1"/>
          </p:cNvSpPr>
          <p:nvPr>
            <p:ph type="title"/>
          </p:nvPr>
        </p:nvSpPr>
        <p:spPr>
          <a:xfrm>
            <a:off x="6194612" y="365125"/>
            <a:ext cx="5159187" cy="1325563"/>
          </a:xfrm>
        </p:spPr>
        <p:txBody>
          <a:bodyPr/>
          <a:lstStyle/>
          <a:p>
            <a:r>
              <a:rPr lang="en-GB">
                <a:solidFill>
                  <a:srgbClr val="002060"/>
                </a:solidFill>
              </a:rPr>
              <a:t>SMART targets</a:t>
            </a:r>
          </a:p>
        </p:txBody>
      </p:sp>
      <p:sp>
        <p:nvSpPr>
          <p:cNvPr id="3" name="Content Placeholder 2">
            <a:extLst>
              <a:ext uri="{FF2B5EF4-FFF2-40B4-BE49-F238E27FC236}">
                <a16:creationId xmlns:a16="http://schemas.microsoft.com/office/drawing/2014/main" id="{AB14E0A0-79E4-EE90-F25F-3403CB7A705F}"/>
              </a:ext>
            </a:extLst>
          </p:cNvPr>
          <p:cNvSpPr>
            <a:spLocks noGrp="1"/>
          </p:cNvSpPr>
          <p:nvPr>
            <p:ph idx="1"/>
          </p:nvPr>
        </p:nvSpPr>
        <p:spPr>
          <a:xfrm>
            <a:off x="833718" y="1942166"/>
            <a:ext cx="4549588" cy="4351338"/>
          </a:xfrm>
        </p:spPr>
        <p:txBody>
          <a:bodyPr>
            <a:normAutofit fontScale="92500" lnSpcReduction="10000"/>
          </a:bodyPr>
          <a:lstStyle/>
          <a:p>
            <a:r>
              <a:rPr lang="cy-GB" sz="3600"/>
              <a:t>Cytuno</a:t>
            </a:r>
          </a:p>
          <a:p>
            <a:r>
              <a:rPr lang="cy-GB" sz="3600"/>
              <a:t>Amserol</a:t>
            </a:r>
          </a:p>
          <a:p>
            <a:r>
              <a:rPr lang="cy-GB" sz="3600"/>
              <a:t>Mesuradwy</a:t>
            </a:r>
          </a:p>
          <a:p>
            <a:r>
              <a:rPr lang="cy-GB" sz="3600"/>
              <a:t>Penodol</a:t>
            </a:r>
          </a:p>
          <a:p>
            <a:r>
              <a:rPr lang="cy-GB" sz="3600"/>
              <a:t>Uchelgeisiol</a:t>
            </a:r>
          </a:p>
          <a:p>
            <a:r>
              <a:rPr lang="cy-GB" sz="3600"/>
              <a:t>Synhwyrol</a:t>
            </a:r>
          </a:p>
          <a:p>
            <a:endParaRPr lang="cy-GB" sz="3600"/>
          </a:p>
          <a:p>
            <a:r>
              <a:rPr lang="cy-GB" sz="3600"/>
              <a:t>Wedi’u hadolygu</a:t>
            </a:r>
          </a:p>
        </p:txBody>
      </p:sp>
      <p:sp>
        <p:nvSpPr>
          <p:cNvPr id="4" name="Title 1">
            <a:extLst>
              <a:ext uri="{FF2B5EF4-FFF2-40B4-BE49-F238E27FC236}">
                <a16:creationId xmlns:a16="http://schemas.microsoft.com/office/drawing/2014/main" id="{499A1B6E-3B7B-4017-5EE9-10871732FAA5}"/>
              </a:ext>
            </a:extLst>
          </p:cNvPr>
          <p:cNvSpPr txBox="1">
            <a:spLocks/>
          </p:cNvSpPr>
          <p:nvPr/>
        </p:nvSpPr>
        <p:spPr>
          <a:xfrm>
            <a:off x="681318" y="365124"/>
            <a:ext cx="515918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a:t>Targedau CAMPUS</a:t>
            </a:r>
          </a:p>
        </p:txBody>
      </p:sp>
      <p:sp>
        <p:nvSpPr>
          <p:cNvPr id="5" name="Content Placeholder 2">
            <a:extLst>
              <a:ext uri="{FF2B5EF4-FFF2-40B4-BE49-F238E27FC236}">
                <a16:creationId xmlns:a16="http://schemas.microsoft.com/office/drawing/2014/main" id="{AEED0AF9-D676-AE6C-9FB0-66E7D571B6C0}"/>
              </a:ext>
            </a:extLst>
          </p:cNvPr>
          <p:cNvSpPr txBox="1">
            <a:spLocks/>
          </p:cNvSpPr>
          <p:nvPr/>
        </p:nvSpPr>
        <p:spPr>
          <a:xfrm>
            <a:off x="6400800" y="1942166"/>
            <a:ext cx="4549588"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600">
                <a:solidFill>
                  <a:srgbClr val="002060"/>
                </a:solidFill>
              </a:rPr>
              <a:t>Specific</a:t>
            </a:r>
          </a:p>
          <a:p>
            <a:r>
              <a:rPr lang="en-GB" sz="3600">
                <a:solidFill>
                  <a:srgbClr val="002060"/>
                </a:solidFill>
              </a:rPr>
              <a:t>Measurable</a:t>
            </a:r>
          </a:p>
          <a:p>
            <a:r>
              <a:rPr lang="en-GB" sz="3600">
                <a:solidFill>
                  <a:srgbClr val="002060"/>
                </a:solidFill>
              </a:rPr>
              <a:t>Achievable</a:t>
            </a:r>
          </a:p>
          <a:p>
            <a:r>
              <a:rPr lang="en-GB" sz="3600">
                <a:solidFill>
                  <a:srgbClr val="002060"/>
                </a:solidFill>
              </a:rPr>
              <a:t>Realistic or Recorded </a:t>
            </a:r>
          </a:p>
          <a:p>
            <a:r>
              <a:rPr lang="en-GB" sz="3600">
                <a:solidFill>
                  <a:srgbClr val="002060"/>
                </a:solidFill>
              </a:rPr>
              <a:t>Time-bound</a:t>
            </a:r>
          </a:p>
          <a:p>
            <a:endParaRPr lang="en-GB" sz="3600">
              <a:solidFill>
                <a:srgbClr val="002060"/>
              </a:solidFill>
            </a:endParaRPr>
          </a:p>
          <a:p>
            <a:r>
              <a:rPr lang="en-GB" sz="3600">
                <a:solidFill>
                  <a:srgbClr val="002060"/>
                </a:solidFill>
              </a:rPr>
              <a:t>Reviewed</a:t>
            </a:r>
          </a:p>
        </p:txBody>
      </p:sp>
    </p:spTree>
    <p:extLst>
      <p:ext uri="{BB962C8B-B14F-4D97-AF65-F5344CB8AC3E}">
        <p14:creationId xmlns:p14="http://schemas.microsoft.com/office/powerpoint/2010/main" val="20140225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38200" y="350610"/>
            <a:ext cx="10515600" cy="1325563"/>
          </a:xfrm>
          <a:prstGeom prst="rect">
            <a:avLst/>
          </a:prstGeom>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a:latin typeface="+mn-lt"/>
              </a:rPr>
              <a:t>Aseiniad</a:t>
            </a:r>
            <a:r>
              <a:rPr lang="en-GB">
                <a:latin typeface="+mn-lt"/>
              </a:rPr>
              <a:t> </a:t>
            </a:r>
            <a:br>
              <a:rPr lang="en-GB">
                <a:latin typeface="+mn-lt"/>
              </a:rPr>
            </a:br>
            <a:r>
              <a:rPr lang="en-GB">
                <a:solidFill>
                  <a:schemeClr val="accent1">
                    <a:lumMod val="75000"/>
                  </a:schemeClr>
                </a:solidFill>
                <a:latin typeface="+mn-lt"/>
              </a:rPr>
              <a:t>Assignment</a:t>
            </a:r>
          </a:p>
        </p:txBody>
      </p:sp>
      <p:sp>
        <p:nvSpPr>
          <p:cNvPr id="3" name="Content Placeholder 2"/>
          <p:cNvSpPr txBox="1">
            <a:spLocks/>
          </p:cNvSpPr>
          <p:nvPr/>
        </p:nvSpPr>
        <p:spPr>
          <a:xfrm>
            <a:off x="838200" y="2115910"/>
            <a:ext cx="5181600" cy="4351338"/>
          </a:xfrm>
          <a:prstGeom prst="rect">
            <a:avLst/>
          </a:prstGeom>
        </p:spPr>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buFont typeface="Arial" panose="020B0604020202020204" pitchFamily="34" charset="0"/>
              <a:buChar char="•"/>
            </a:pPr>
            <a:r>
              <a:rPr lang="cy-GB" sz="2800" dirty="0"/>
              <a:t>Portffolio</a:t>
            </a:r>
          </a:p>
          <a:p>
            <a:pPr marL="342900" indent="-342900">
              <a:buFont typeface="Arial" panose="020B0604020202020204" pitchFamily="34" charset="0"/>
              <a:buChar char="•"/>
            </a:pPr>
            <a:r>
              <a:rPr lang="cy-GB" sz="2800" dirty="0"/>
              <a:t>4 Elfen</a:t>
            </a:r>
          </a:p>
          <a:p>
            <a:pPr marL="342900" indent="-342900">
              <a:buFont typeface="Arial" panose="020B0604020202020204" pitchFamily="34" charset="0"/>
              <a:buChar char="•"/>
            </a:pPr>
            <a:r>
              <a:rPr lang="cy-GB" sz="2800" dirty="0"/>
              <a:t>3000 o eiriau (-/+ 10%)</a:t>
            </a:r>
          </a:p>
          <a:p>
            <a:pPr marL="342900" indent="-342900">
              <a:buFont typeface="Arial" panose="020B0604020202020204" pitchFamily="34" charset="0"/>
              <a:buChar char="•"/>
            </a:pPr>
            <a:r>
              <a:rPr lang="cy-GB" sz="2800" dirty="0"/>
              <a:t>Dyddiad cyflwyno 02/11/2025, 23.59 drwy </a:t>
            </a:r>
            <a:r>
              <a:rPr lang="cy-GB" sz="2800" dirty="0" err="1"/>
              <a:t>Turnitin</a:t>
            </a:r>
            <a:r>
              <a:rPr lang="cy-GB" sz="2800" dirty="0"/>
              <a:t>.</a:t>
            </a:r>
          </a:p>
          <a:p>
            <a:endParaRPr lang="cy-GB" sz="2800" dirty="0"/>
          </a:p>
          <a:p>
            <a:pPr marL="342900" indent="-342900">
              <a:buFont typeface="Arial" panose="020B0604020202020204" pitchFamily="34" charset="0"/>
              <a:buChar char="•"/>
            </a:pPr>
            <a:r>
              <a:rPr lang="cy-GB" sz="2800" dirty="0"/>
              <a:t>Gweler yr Arweiniad ar Aseiniadau canlynol </a:t>
            </a:r>
          </a:p>
          <a:p>
            <a:pPr marL="342900" indent="-342900">
              <a:buFont typeface="Arial" panose="020B0604020202020204" pitchFamily="34" charset="0"/>
              <a:buChar char="•"/>
            </a:pPr>
            <a:r>
              <a:rPr lang="cy-GB" sz="2800" dirty="0"/>
              <a:t>Cysylltwch</a:t>
            </a:r>
            <a:r>
              <a:rPr kumimoji="0" lang="cy-GB" altLang="en-US" sz="2800" b="0" i="0" u="none" strike="noStrike" cap="none" normalizeH="0" baseline="0" dirty="0">
                <a:ln>
                  <a:noFill/>
                </a:ln>
                <a:solidFill>
                  <a:srgbClr val="1F1F1F"/>
                </a:solidFill>
                <a:effectLst/>
                <a:latin typeface="Arial Unicode MS"/>
                <a:ea typeface="inherit"/>
              </a:rPr>
              <a:t> </a:t>
            </a:r>
            <a:r>
              <a:rPr kumimoji="0" lang="cy-GB" altLang="en-US" sz="2800" b="0" i="0" u="none" strike="noStrike" cap="none" normalizeH="0" baseline="0" dirty="0">
                <a:ln>
                  <a:noFill/>
                </a:ln>
                <a:solidFill>
                  <a:srgbClr val="1F1F1F"/>
                </a:solidFill>
                <a:effectLst/>
                <a:ea typeface="inherit"/>
              </a:rPr>
              <a:t>â</a:t>
            </a:r>
            <a:r>
              <a:rPr lang="cy-GB" sz="2800" dirty="0"/>
              <a:t> mi gydag unrhyw </a:t>
            </a:r>
            <a:r>
              <a:rPr lang="cy-GB" sz="2800" dirty="0" err="1"/>
              <a:t>gwestiyanau</a:t>
            </a:r>
            <a:endParaRPr lang="cy-GB" sz="2800" dirty="0"/>
          </a:p>
          <a:p>
            <a:pPr marL="342900" indent="-342900">
              <a:buFont typeface="Arial" panose="020B0604020202020204" pitchFamily="34" charset="0"/>
              <a:buChar char="•"/>
            </a:pPr>
            <a:endParaRPr lang="cy-GB" sz="2800" dirty="0"/>
          </a:p>
        </p:txBody>
      </p:sp>
      <p:sp>
        <p:nvSpPr>
          <p:cNvPr id="4" name="Content Placeholder 3"/>
          <p:cNvSpPr txBox="1">
            <a:spLocks/>
          </p:cNvSpPr>
          <p:nvPr/>
        </p:nvSpPr>
        <p:spPr>
          <a:xfrm>
            <a:off x="6172200" y="2115910"/>
            <a:ext cx="5181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solidFill>
                  <a:schemeClr val="accent1">
                    <a:lumMod val="75000"/>
                  </a:schemeClr>
                </a:solidFill>
              </a:rPr>
              <a:t>Portfolio</a:t>
            </a:r>
          </a:p>
          <a:p>
            <a:pPr algn="ctr"/>
            <a:r>
              <a:rPr lang="en-GB" dirty="0">
                <a:solidFill>
                  <a:schemeClr val="accent1">
                    <a:lumMod val="75000"/>
                  </a:schemeClr>
                </a:solidFill>
              </a:rPr>
              <a:t>4 Elements</a:t>
            </a:r>
          </a:p>
          <a:p>
            <a:pPr algn="ctr"/>
            <a:r>
              <a:rPr lang="en-GB" dirty="0">
                <a:solidFill>
                  <a:schemeClr val="accent1">
                    <a:lumMod val="75000"/>
                  </a:schemeClr>
                </a:solidFill>
              </a:rPr>
              <a:t>3000 words (-/+ 10%)</a:t>
            </a:r>
          </a:p>
          <a:p>
            <a:pPr algn="ctr"/>
            <a:r>
              <a:rPr lang="en-GB" dirty="0">
                <a:solidFill>
                  <a:schemeClr val="accent1">
                    <a:lumMod val="75000"/>
                  </a:schemeClr>
                </a:solidFill>
              </a:rPr>
              <a:t>Hand in date  02/11/2025, 23.59 </a:t>
            </a:r>
            <a:r>
              <a:rPr lang="en-US" dirty="0">
                <a:solidFill>
                  <a:schemeClr val="accent1">
                    <a:lumMod val="75000"/>
                  </a:schemeClr>
                </a:solidFill>
              </a:rPr>
              <a:t>via Turnitin.</a:t>
            </a:r>
          </a:p>
          <a:p>
            <a:pPr algn="ctr"/>
            <a:endParaRPr lang="en-GB" dirty="0">
              <a:solidFill>
                <a:schemeClr val="accent1">
                  <a:lumMod val="75000"/>
                </a:schemeClr>
              </a:solidFill>
            </a:endParaRPr>
          </a:p>
          <a:p>
            <a:pPr algn="ctr"/>
            <a:r>
              <a:rPr lang="en-GB" dirty="0">
                <a:solidFill>
                  <a:schemeClr val="accent1">
                    <a:lumMod val="75000"/>
                  </a:schemeClr>
                </a:solidFill>
              </a:rPr>
              <a:t>See following Assignment Guidance </a:t>
            </a:r>
          </a:p>
          <a:p>
            <a:pPr algn="ctr"/>
            <a:r>
              <a:rPr lang="en-GB" dirty="0">
                <a:solidFill>
                  <a:schemeClr val="accent1">
                    <a:lumMod val="75000"/>
                  </a:schemeClr>
                </a:solidFill>
              </a:rPr>
              <a:t>Contact me with any questions</a:t>
            </a:r>
          </a:p>
          <a:p>
            <a:pPr algn="ctr"/>
            <a:endParaRPr lang="en-GB" i="1" dirty="0">
              <a:solidFill>
                <a:schemeClr val="accent1">
                  <a:lumMod val="75000"/>
                </a:schemeClr>
              </a:solidFill>
            </a:endParaRPr>
          </a:p>
        </p:txBody>
      </p:sp>
      <p:sp>
        <p:nvSpPr>
          <p:cNvPr id="6" name="Rectangle 2">
            <a:extLst>
              <a:ext uri="{FF2B5EF4-FFF2-40B4-BE49-F238E27FC236}">
                <a16:creationId xmlns:a16="http://schemas.microsoft.com/office/drawing/2014/main" id="{BDEE4D7F-6CCA-5D20-F800-0CCF9663B08C}"/>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320607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0FE2D22C-409B-48AF-B24F-7988A8F7F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38F37E-BAA6-1193-E555-6B958B3FD14E}"/>
              </a:ext>
            </a:extLst>
          </p:cNvPr>
          <p:cNvSpPr>
            <a:spLocks noGrp="1"/>
          </p:cNvSpPr>
          <p:nvPr>
            <p:ph type="title"/>
          </p:nvPr>
        </p:nvSpPr>
        <p:spPr>
          <a:xfrm>
            <a:off x="5764783" y="349664"/>
            <a:ext cx="5845571" cy="1638377"/>
          </a:xfrm>
        </p:spPr>
        <p:txBody>
          <a:bodyPr anchor="b">
            <a:normAutofit/>
          </a:bodyPr>
          <a:lstStyle/>
          <a:p>
            <a:r>
              <a:rPr lang="en-GB" sz="4800">
                <a:solidFill>
                  <a:srgbClr val="002060"/>
                </a:solidFill>
              </a:rPr>
              <a:t>Evaluation of this module</a:t>
            </a:r>
          </a:p>
        </p:txBody>
      </p:sp>
      <p:sp>
        <p:nvSpPr>
          <p:cNvPr id="14" name="Rectangle 13">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4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5"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C68EBA-A776-60EF-1B46-1D3216D9E984}"/>
              </a:ext>
            </a:extLst>
          </p:cNvPr>
          <p:cNvSpPr>
            <a:spLocks noGrp="1"/>
          </p:cNvSpPr>
          <p:nvPr>
            <p:ph idx="1"/>
          </p:nvPr>
        </p:nvSpPr>
        <p:spPr>
          <a:xfrm>
            <a:off x="5766262" y="2620641"/>
            <a:ext cx="5837750" cy="3023702"/>
          </a:xfrm>
        </p:spPr>
        <p:txBody>
          <a:bodyPr anchor="ctr">
            <a:normAutofit/>
          </a:bodyPr>
          <a:lstStyle/>
          <a:p>
            <a:endParaRPr lang="en-GB" sz="2000" dirty="0"/>
          </a:p>
          <a:p>
            <a:r>
              <a:rPr lang="en-GB" sz="2000" dirty="0">
                <a:solidFill>
                  <a:srgbClr val="002060"/>
                </a:solidFill>
              </a:rPr>
              <a:t>Please can you remember to complete the evaluation form for ECIE4003 on Moodle</a:t>
            </a:r>
          </a:p>
          <a:p>
            <a:r>
              <a:rPr lang="en-GB" sz="2000" dirty="0">
                <a:solidFill>
                  <a:srgbClr val="002060"/>
                </a:solidFill>
              </a:rPr>
              <a:t>It’s been a delight to work with you on this module</a:t>
            </a:r>
          </a:p>
          <a:p>
            <a:r>
              <a:rPr lang="en-GB" sz="2000" dirty="0">
                <a:solidFill>
                  <a:srgbClr val="002060"/>
                </a:solidFill>
              </a:rPr>
              <a:t>Thank you/ </a:t>
            </a:r>
            <a:r>
              <a:rPr lang="en-GB" sz="2000" dirty="0" err="1">
                <a:solidFill>
                  <a:srgbClr val="002060"/>
                </a:solidFill>
              </a:rPr>
              <a:t>Diolch</a:t>
            </a:r>
            <a:r>
              <a:rPr lang="en-GB" sz="2000" dirty="0">
                <a:solidFill>
                  <a:srgbClr val="002060"/>
                </a:solidFill>
              </a:rPr>
              <a:t> </a:t>
            </a:r>
            <a:r>
              <a:rPr lang="en-GB" sz="2000" dirty="0" err="1">
                <a:solidFill>
                  <a:srgbClr val="002060"/>
                </a:solidFill>
              </a:rPr>
              <a:t>yn</a:t>
            </a:r>
            <a:r>
              <a:rPr lang="en-GB" sz="2000" dirty="0">
                <a:solidFill>
                  <a:srgbClr val="002060"/>
                </a:solidFill>
              </a:rPr>
              <a:t> </a:t>
            </a:r>
            <a:r>
              <a:rPr lang="en-GB" sz="2000" dirty="0" err="1">
                <a:solidFill>
                  <a:srgbClr val="002060"/>
                </a:solidFill>
              </a:rPr>
              <a:t>fawr</a:t>
            </a:r>
            <a:r>
              <a:rPr lang="en-GB" sz="2000" dirty="0">
                <a:solidFill>
                  <a:srgbClr val="002060"/>
                </a:solidFill>
              </a:rPr>
              <a:t> </a:t>
            </a:r>
            <a:r>
              <a:rPr lang="en-GB" sz="2000" dirty="0" err="1">
                <a:solidFill>
                  <a:srgbClr val="002060"/>
                </a:solidFill>
              </a:rPr>
              <a:t>iawn</a:t>
            </a:r>
            <a:endParaRPr lang="en-GB" sz="2000" dirty="0">
              <a:solidFill>
                <a:srgbClr val="002060"/>
              </a:solidFill>
            </a:endParaRPr>
          </a:p>
          <a:p>
            <a:r>
              <a:rPr lang="en-GB" sz="2000" dirty="0">
                <a:solidFill>
                  <a:srgbClr val="002060"/>
                </a:solidFill>
              </a:rPr>
              <a:t>Any questions: </a:t>
            </a:r>
            <a:r>
              <a:rPr lang="en-GB" sz="2000" dirty="0">
                <a:solidFill>
                  <a:srgbClr val="002060"/>
                </a:solidFill>
                <a:hlinkClick r:id="rId2">
                  <a:extLst>
                    <a:ext uri="{A12FA001-AC4F-418D-AE19-62706E023703}">
                      <ahyp:hlinkClr xmlns:ahyp="http://schemas.microsoft.com/office/drawing/2018/hyperlinkcolor" val="tx"/>
                    </a:ext>
                  </a:extLst>
                </a:hlinkClick>
              </a:rPr>
              <a:t>s.ainsworth@uwtsd.ac.uk</a:t>
            </a:r>
            <a:r>
              <a:rPr lang="en-GB" sz="2000" dirty="0">
                <a:solidFill>
                  <a:srgbClr val="002060"/>
                </a:solidFill>
              </a:rPr>
              <a:t> </a:t>
            </a:r>
          </a:p>
        </p:txBody>
      </p:sp>
    </p:spTree>
    <p:extLst>
      <p:ext uri="{BB962C8B-B14F-4D97-AF65-F5344CB8AC3E}">
        <p14:creationId xmlns:p14="http://schemas.microsoft.com/office/powerpoint/2010/main" val="42772414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88F37-4605-3B5F-9DFA-AC135A7F1465}"/>
              </a:ext>
            </a:extLst>
          </p:cNvPr>
          <p:cNvSpPr>
            <a:spLocks noGrp="1"/>
          </p:cNvSpPr>
          <p:nvPr>
            <p:ph type="title"/>
          </p:nvPr>
        </p:nvSpPr>
        <p:spPr/>
        <p:txBody>
          <a:bodyPr/>
          <a:lstStyle/>
          <a:p>
            <a:r>
              <a:rPr lang="cy-GB"/>
              <a:t>Rhestr cyfeiriadau</a:t>
            </a:r>
            <a:br>
              <a:rPr lang="en-GB">
                <a:solidFill>
                  <a:srgbClr val="002060"/>
                </a:solidFill>
              </a:rPr>
            </a:br>
            <a:r>
              <a:rPr lang="en-GB">
                <a:solidFill>
                  <a:srgbClr val="002060"/>
                </a:solidFill>
              </a:rPr>
              <a:t>Reference list</a:t>
            </a:r>
          </a:p>
        </p:txBody>
      </p:sp>
      <p:sp>
        <p:nvSpPr>
          <p:cNvPr id="3" name="Content Placeholder 2">
            <a:extLst>
              <a:ext uri="{FF2B5EF4-FFF2-40B4-BE49-F238E27FC236}">
                <a16:creationId xmlns:a16="http://schemas.microsoft.com/office/drawing/2014/main" id="{AE215120-B9D6-D6BA-CA6E-C3229C1052C7}"/>
              </a:ext>
            </a:extLst>
          </p:cNvPr>
          <p:cNvSpPr>
            <a:spLocks noGrp="1"/>
          </p:cNvSpPr>
          <p:nvPr>
            <p:ph idx="1"/>
          </p:nvPr>
        </p:nvSpPr>
        <p:spPr>
          <a:xfrm>
            <a:off x="838200" y="1825624"/>
            <a:ext cx="10515600" cy="4879975"/>
          </a:xfrm>
        </p:spPr>
        <p:txBody>
          <a:bodyPr>
            <a:normAutofit fontScale="77500" lnSpcReduction="20000"/>
          </a:bodyPr>
          <a:lstStyle/>
          <a:p>
            <a:pPr marL="0" indent="0" algn="l" fontAlgn="base">
              <a:buNone/>
            </a:pPr>
            <a:endParaRPr lang="en-GB" sz="1800">
              <a:solidFill>
                <a:srgbClr val="000000"/>
              </a:solidFill>
              <a:latin typeface="Arial" panose="020B0604020202020204" pitchFamily="34" charset="0"/>
              <a:hlinkClick r:id="rId2"/>
            </a:endParaRPr>
          </a:p>
          <a:p>
            <a:pPr fontAlgn="base"/>
            <a:r>
              <a:rPr lang="cy-GB" sz="2400" b="0" i="0">
                <a:solidFill>
                  <a:srgbClr val="002060"/>
                </a:solidFill>
                <a:effectLst/>
                <a:latin typeface="Arial" panose="020B0604020202020204" pitchFamily="34" charset="0"/>
              </a:rPr>
              <a:t>Canolfan Genedlaethol Anna </a:t>
            </a:r>
            <a:r>
              <a:rPr lang="cy-GB" sz="2400" b="0" i="0" err="1">
                <a:solidFill>
                  <a:srgbClr val="002060"/>
                </a:solidFill>
                <a:effectLst/>
                <a:latin typeface="Arial" panose="020B0604020202020204" pitchFamily="34" charset="0"/>
              </a:rPr>
              <a:t>Freud</a:t>
            </a:r>
            <a:r>
              <a:rPr lang="cy-GB" sz="2400" b="0" i="0">
                <a:solidFill>
                  <a:srgbClr val="002060"/>
                </a:solidFill>
                <a:effectLst/>
                <a:latin typeface="Arial" panose="020B0604020202020204" pitchFamily="34" charset="0"/>
              </a:rPr>
              <a:t> ar gyfer Plant a Theuluoedd / </a:t>
            </a:r>
            <a:r>
              <a:rPr lang="en-GB" sz="2400" b="0" i="0">
                <a:solidFill>
                  <a:srgbClr val="002060"/>
                </a:solidFill>
                <a:effectLst/>
                <a:latin typeface="Arial" panose="020B0604020202020204" pitchFamily="34" charset="0"/>
              </a:rPr>
              <a:t>Anna Freud National Centre for Children &amp; Families </a:t>
            </a:r>
            <a:r>
              <a:rPr lang="en-GB" sz="2400" b="0" i="1">
                <a:solidFill>
                  <a:srgbClr val="002060"/>
                </a:solidFill>
                <a:effectLst/>
                <a:latin typeface="Arial" panose="020B0604020202020204" pitchFamily="34" charset="0"/>
              </a:rPr>
              <a:t>Mentally Healthy Schools. </a:t>
            </a:r>
            <a:r>
              <a:rPr lang="cy-GB" sz="2400" b="0">
                <a:solidFill>
                  <a:srgbClr val="002060"/>
                </a:solidFill>
                <a:effectLst/>
                <a:latin typeface="Arial" panose="020B0604020202020204" pitchFamily="34" charset="0"/>
              </a:rPr>
              <a:t>Ar gael yn / </a:t>
            </a:r>
            <a:r>
              <a:rPr lang="en-GB" sz="2400" b="0">
                <a:solidFill>
                  <a:srgbClr val="002060"/>
                </a:solidFill>
                <a:effectLst/>
                <a:latin typeface="Arial" panose="020B0604020202020204" pitchFamily="34" charset="0"/>
              </a:rPr>
              <a:t>Available at </a:t>
            </a:r>
            <a:r>
              <a:rPr lang="en-GB" sz="2400" b="0">
                <a:solidFill>
                  <a:srgbClr val="002060"/>
                </a:solidFill>
                <a:effectLst/>
                <a:latin typeface="Arial" panose="020B0604020202020204" pitchFamily="34" charset="0"/>
                <a:hlinkClick r:id="rId3">
                  <a:extLst>
                    <a:ext uri="{A12FA001-AC4F-418D-AE19-62706E023703}">
                      <ahyp:hlinkClr xmlns:ahyp="http://schemas.microsoft.com/office/drawing/2018/hyperlinkcolor" val="tx"/>
                    </a:ext>
                  </a:extLst>
                </a:hlinkClick>
              </a:rPr>
              <a:t>https://mentallyhealthyschools.org.uk/whole-school-approach/</a:t>
            </a:r>
            <a:r>
              <a:rPr lang="en-GB" sz="2400" b="0">
                <a:solidFill>
                  <a:srgbClr val="002060"/>
                </a:solidFill>
                <a:effectLst/>
                <a:latin typeface="Arial" panose="020B0604020202020204" pitchFamily="34" charset="0"/>
              </a:rPr>
              <a:t> (</a:t>
            </a:r>
            <a:r>
              <a:rPr lang="cy-GB" sz="2400" b="0">
                <a:solidFill>
                  <a:srgbClr val="002060"/>
                </a:solidFill>
                <a:effectLst/>
                <a:latin typeface="Arial" panose="020B0604020202020204" pitchFamily="34" charset="0"/>
              </a:rPr>
              <a:t>Cyrc</a:t>
            </a:r>
            <a:r>
              <a:rPr lang="cy-GB" sz="2400">
                <a:solidFill>
                  <a:srgbClr val="002060"/>
                </a:solidFill>
                <a:latin typeface="Arial" panose="020B0604020202020204" pitchFamily="34" charset="0"/>
              </a:rPr>
              <a:t>hwyd / </a:t>
            </a:r>
            <a:r>
              <a:rPr lang="en-GB" sz="2400" b="0">
                <a:solidFill>
                  <a:srgbClr val="002060"/>
                </a:solidFill>
                <a:effectLst/>
                <a:latin typeface="Arial" panose="020B0604020202020204" pitchFamily="34" charset="0"/>
              </a:rPr>
              <a:t>Accessed 23.09.2022)</a:t>
            </a:r>
          </a:p>
          <a:p>
            <a:pPr fontAlgn="base"/>
            <a:r>
              <a:rPr lang="cy-GB" sz="2400" b="0" i="0">
                <a:solidFill>
                  <a:srgbClr val="002060"/>
                </a:solidFill>
                <a:effectLst/>
                <a:latin typeface="Arial" panose="020B0604020202020204" pitchFamily="34" charset="0"/>
              </a:rPr>
              <a:t>Cyngor Caerdydd: Gwasanaethau Addysg Caerdydd / </a:t>
            </a:r>
            <a:r>
              <a:rPr lang="en-GB" sz="2400" b="0" i="0">
                <a:solidFill>
                  <a:srgbClr val="002060"/>
                </a:solidFill>
                <a:effectLst/>
                <a:latin typeface="Arial" panose="020B0604020202020204" pitchFamily="34" charset="0"/>
              </a:rPr>
              <a:t>Cardiff Council: Cardiff Education Services (2022)</a:t>
            </a:r>
            <a:r>
              <a:rPr lang="en-GB" sz="2400">
                <a:solidFill>
                  <a:srgbClr val="002060"/>
                </a:solidFill>
                <a:latin typeface="Arial" panose="020B0604020202020204" pitchFamily="34" charset="0"/>
              </a:rPr>
              <a:t> </a:t>
            </a:r>
            <a:r>
              <a:rPr lang="cy-GB" sz="2400">
                <a:solidFill>
                  <a:srgbClr val="002060"/>
                </a:solidFill>
                <a:latin typeface="Arial" panose="020B0604020202020204" pitchFamily="34" charset="0"/>
              </a:rPr>
              <a:t>Ar gael yn / </a:t>
            </a:r>
            <a:r>
              <a:rPr lang="en-GB" sz="2400">
                <a:solidFill>
                  <a:srgbClr val="002060"/>
                </a:solidFill>
                <a:latin typeface="Arial" panose="020B0604020202020204" pitchFamily="34" charset="0"/>
              </a:rPr>
              <a:t>Available at </a:t>
            </a:r>
            <a:r>
              <a:rPr lang="en-GB" sz="2400" b="0" i="0">
                <a:solidFill>
                  <a:srgbClr val="002060"/>
                </a:solidFill>
                <a:effectLst/>
                <a:latin typeface="Arial" panose="020B0604020202020204" pitchFamily="34" charset="0"/>
                <a:hlinkClick r:id="rId2">
                  <a:extLst>
                    <a:ext uri="{A12FA001-AC4F-418D-AE19-62706E023703}">
                      <ahyp:hlinkClr xmlns:ahyp="http://schemas.microsoft.com/office/drawing/2018/hyperlinkcolor" val="tx"/>
                    </a:ext>
                  </a:extLst>
                </a:hlinkClick>
              </a:rPr>
              <a:t>https://cardiffeducationservices.co.uk/Page/21782</a:t>
            </a:r>
            <a:r>
              <a:rPr lang="en-GB" sz="2400" b="0" i="0">
                <a:solidFill>
                  <a:srgbClr val="002060"/>
                </a:solidFill>
                <a:effectLst/>
                <a:latin typeface="Arial" panose="020B0604020202020204" pitchFamily="34" charset="0"/>
              </a:rPr>
              <a:t> (</a:t>
            </a:r>
            <a:r>
              <a:rPr lang="cy-GB" sz="2400" b="0" i="0">
                <a:solidFill>
                  <a:srgbClr val="002060"/>
                </a:solidFill>
                <a:effectLst/>
                <a:latin typeface="Arial" panose="020B0604020202020204" pitchFamily="34" charset="0"/>
              </a:rPr>
              <a:t>Cyrchwyd / </a:t>
            </a:r>
            <a:r>
              <a:rPr lang="en-GB" sz="2400" b="0" i="0">
                <a:solidFill>
                  <a:srgbClr val="002060"/>
                </a:solidFill>
                <a:effectLst/>
                <a:latin typeface="Arial" panose="020B0604020202020204" pitchFamily="34" charset="0"/>
              </a:rPr>
              <a:t>Accessed: 05 </a:t>
            </a:r>
            <a:r>
              <a:rPr lang="cy-GB" sz="2400" b="0" i="0">
                <a:solidFill>
                  <a:srgbClr val="002060"/>
                </a:solidFill>
                <a:effectLst/>
                <a:latin typeface="Arial" panose="020B0604020202020204" pitchFamily="34" charset="0"/>
              </a:rPr>
              <a:t>Medi</a:t>
            </a:r>
            <a:r>
              <a:rPr lang="en-GB" sz="2400" b="0" i="0">
                <a:solidFill>
                  <a:srgbClr val="002060"/>
                </a:solidFill>
                <a:effectLst/>
                <a:latin typeface="Arial" panose="020B0604020202020204" pitchFamily="34" charset="0"/>
              </a:rPr>
              <a:t> / September 2022)</a:t>
            </a:r>
          </a:p>
          <a:p>
            <a:r>
              <a:rPr lang="cy-GB" sz="2400" b="0" i="0">
                <a:solidFill>
                  <a:srgbClr val="002060"/>
                </a:solidFill>
                <a:effectLst/>
                <a:latin typeface="Arial" panose="020B0604020202020204" pitchFamily="34" charset="0"/>
              </a:rPr>
              <a:t>Cyngor Caerdydd: Gwasanaethau Addysg Caerdydd / </a:t>
            </a:r>
            <a:r>
              <a:rPr lang="en-GB" sz="2400" b="0" i="0">
                <a:solidFill>
                  <a:srgbClr val="002060"/>
                </a:solidFill>
                <a:effectLst/>
                <a:latin typeface="Arial" panose="020B0604020202020204" pitchFamily="34" charset="0"/>
              </a:rPr>
              <a:t>Cardiff Council: Cardiff Education Services (2022) IDP - How to complete each section update. </a:t>
            </a:r>
            <a:r>
              <a:rPr lang="cy-GB" sz="2400">
                <a:solidFill>
                  <a:srgbClr val="002060"/>
                </a:solidFill>
                <a:latin typeface="Arial" panose="020B0604020202020204" pitchFamily="34" charset="0"/>
              </a:rPr>
              <a:t>Ar gael yn / </a:t>
            </a:r>
            <a:r>
              <a:rPr lang="en-GB" sz="2400" b="0" i="0">
                <a:solidFill>
                  <a:srgbClr val="002060"/>
                </a:solidFill>
                <a:effectLst/>
                <a:latin typeface="Arial" panose="020B0604020202020204" pitchFamily="34" charset="0"/>
              </a:rPr>
              <a:t>Available at: </a:t>
            </a:r>
            <a:r>
              <a:rPr lang="en-GB" sz="2400" b="0" i="0">
                <a:solidFill>
                  <a:srgbClr val="002060"/>
                </a:solidFill>
                <a:effectLst/>
                <a:latin typeface="Arial" panose="020B0604020202020204" pitchFamily="34" charset="0"/>
                <a:hlinkClick r:id="rId4">
                  <a:extLst>
                    <a:ext uri="{A12FA001-AC4F-418D-AE19-62706E023703}">
                      <ahyp:hlinkClr xmlns:ahyp="http://schemas.microsoft.com/office/drawing/2018/hyperlinkcolor" val="tx"/>
                    </a:ext>
                  </a:extLst>
                </a:hlinkClick>
              </a:rPr>
              <a:t>https://cardiffeducationservices.co.uk/Pages/Download/3d205df6-a933-4e99-af7d-a675894736f9/PageSectionDocuments</a:t>
            </a:r>
            <a:r>
              <a:rPr lang="en-GB" sz="2400" b="0" i="0">
                <a:solidFill>
                  <a:srgbClr val="002060"/>
                </a:solidFill>
                <a:effectLst/>
                <a:latin typeface="Arial" panose="020B0604020202020204" pitchFamily="34" charset="0"/>
              </a:rPr>
              <a:t> (</a:t>
            </a:r>
            <a:r>
              <a:rPr lang="cy-GB" sz="2400" b="0" i="0">
                <a:solidFill>
                  <a:srgbClr val="002060"/>
                </a:solidFill>
                <a:effectLst/>
                <a:latin typeface="Arial" panose="020B0604020202020204" pitchFamily="34" charset="0"/>
              </a:rPr>
              <a:t>Cyrchwyd / </a:t>
            </a:r>
            <a:r>
              <a:rPr lang="en-GB" sz="2400" b="0" i="0">
                <a:solidFill>
                  <a:srgbClr val="002060"/>
                </a:solidFill>
                <a:effectLst/>
                <a:latin typeface="Arial" panose="020B0604020202020204" pitchFamily="34" charset="0"/>
              </a:rPr>
              <a:t>Accessed: 22 </a:t>
            </a:r>
            <a:r>
              <a:rPr lang="cy-GB" sz="2400" b="0" i="0">
                <a:solidFill>
                  <a:srgbClr val="002060"/>
                </a:solidFill>
                <a:effectLst/>
                <a:latin typeface="Arial" panose="020B0604020202020204" pitchFamily="34" charset="0"/>
              </a:rPr>
              <a:t>Awst / </a:t>
            </a:r>
            <a:r>
              <a:rPr lang="en-GB" sz="2400" b="0" i="0">
                <a:solidFill>
                  <a:srgbClr val="002060"/>
                </a:solidFill>
                <a:effectLst/>
                <a:latin typeface="Arial" panose="020B0604020202020204" pitchFamily="34" charset="0"/>
              </a:rPr>
              <a:t>August 2022).</a:t>
            </a:r>
          </a:p>
          <a:p>
            <a:r>
              <a:rPr lang="en-GB" sz="2400" b="0" i="0">
                <a:solidFill>
                  <a:srgbClr val="002060"/>
                </a:solidFill>
                <a:effectLst/>
                <a:latin typeface="Arial" panose="020B0604020202020204" pitchFamily="34" charset="0"/>
              </a:rPr>
              <a:t>Pembrokeshire.gov.uk (2022) </a:t>
            </a:r>
            <a:r>
              <a:rPr lang="en-GB" sz="2400" b="0" i="1">
                <a:solidFill>
                  <a:srgbClr val="002060"/>
                </a:solidFill>
                <a:effectLst/>
                <a:latin typeface="Arial" panose="020B0604020202020204" pitchFamily="34" charset="0"/>
              </a:rPr>
              <a:t>Schools and Learning. </a:t>
            </a:r>
            <a:r>
              <a:rPr lang="cy-GB" sz="2400">
                <a:solidFill>
                  <a:srgbClr val="002060"/>
                </a:solidFill>
                <a:latin typeface="Arial" panose="020B0604020202020204" pitchFamily="34" charset="0"/>
              </a:rPr>
              <a:t>Ar gael yn / </a:t>
            </a:r>
            <a:r>
              <a:rPr lang="en-GB" sz="2400" b="0">
                <a:solidFill>
                  <a:srgbClr val="002060"/>
                </a:solidFill>
                <a:effectLst/>
                <a:latin typeface="Arial" panose="020B0604020202020204" pitchFamily="34" charset="0"/>
              </a:rPr>
              <a:t>Available at </a:t>
            </a:r>
            <a:r>
              <a:rPr lang="en-GB" sz="2400" b="0">
                <a:solidFill>
                  <a:srgbClr val="002060"/>
                </a:solidFill>
                <a:effectLst/>
                <a:latin typeface="Arial" panose="020B0604020202020204" pitchFamily="34" charset="0"/>
                <a:hlinkClick r:id="rId5">
                  <a:extLst>
                    <a:ext uri="{A12FA001-AC4F-418D-AE19-62706E023703}">
                      <ahyp:hlinkClr xmlns:ahyp="http://schemas.microsoft.com/office/drawing/2018/hyperlinkcolor" val="tx"/>
                    </a:ext>
                  </a:extLst>
                </a:hlinkClick>
              </a:rPr>
              <a:t>https://www.pembrokeshire.gov.uk/schools-and-learning</a:t>
            </a:r>
            <a:r>
              <a:rPr lang="en-GB" sz="2400" b="0">
                <a:solidFill>
                  <a:srgbClr val="002060"/>
                </a:solidFill>
                <a:effectLst/>
                <a:latin typeface="Arial" panose="020B0604020202020204" pitchFamily="34" charset="0"/>
              </a:rPr>
              <a:t> (</a:t>
            </a:r>
            <a:r>
              <a:rPr lang="cy-GB" sz="2400" b="0" i="0">
                <a:solidFill>
                  <a:srgbClr val="002060"/>
                </a:solidFill>
                <a:effectLst/>
                <a:latin typeface="Arial" panose="020B0604020202020204" pitchFamily="34" charset="0"/>
              </a:rPr>
              <a:t>Cyrchwyd / </a:t>
            </a:r>
            <a:r>
              <a:rPr lang="en-GB" sz="2400" b="0">
                <a:solidFill>
                  <a:srgbClr val="002060"/>
                </a:solidFill>
                <a:effectLst/>
                <a:latin typeface="Arial" panose="020B0604020202020204" pitchFamily="34" charset="0"/>
              </a:rPr>
              <a:t>Accessed 23.09.2022)</a:t>
            </a:r>
            <a:endParaRPr lang="en-GB" sz="2400" b="0" i="0">
              <a:solidFill>
                <a:srgbClr val="002060"/>
              </a:solidFill>
              <a:effectLst/>
              <a:latin typeface="Arial" panose="020B0604020202020204" pitchFamily="34" charset="0"/>
            </a:endParaRPr>
          </a:p>
          <a:p>
            <a:r>
              <a:rPr lang="en-GB" sz="2400">
                <a:solidFill>
                  <a:srgbClr val="002060"/>
                </a:solidFill>
                <a:latin typeface="Arial" panose="020B0604020202020204" pitchFamily="34" charset="0"/>
              </a:rPr>
              <a:t>The Challenging Behaviour Foundation (2022) </a:t>
            </a:r>
            <a:r>
              <a:rPr lang="cy-GB" sz="2400">
                <a:solidFill>
                  <a:srgbClr val="002060"/>
                </a:solidFill>
                <a:latin typeface="Arial" panose="020B0604020202020204" pitchFamily="34" charset="0"/>
              </a:rPr>
              <a:t>Ar gael yn / </a:t>
            </a:r>
            <a:r>
              <a:rPr lang="en-GB" sz="2400">
                <a:solidFill>
                  <a:srgbClr val="002060"/>
                </a:solidFill>
                <a:latin typeface="Arial" panose="020B0604020202020204" pitchFamily="34" charset="0"/>
              </a:rPr>
              <a:t>Available at </a:t>
            </a:r>
            <a:r>
              <a:rPr lang="en-GB" sz="2400">
                <a:solidFill>
                  <a:srgbClr val="002060"/>
                </a:solidFill>
                <a:latin typeface="Arial" panose="020B0604020202020204" pitchFamily="34" charset="0"/>
                <a:hlinkClick r:id="rId6">
                  <a:extLst>
                    <a:ext uri="{A12FA001-AC4F-418D-AE19-62706E023703}">
                      <ahyp:hlinkClr xmlns:ahyp="http://schemas.microsoft.com/office/drawing/2018/hyperlinkcolor" val="tx"/>
                    </a:ext>
                  </a:extLst>
                </a:hlinkClick>
              </a:rPr>
              <a:t>https://www.challengingbehaviour.org.uk/information-and-guidance/positive-behaviour-support/</a:t>
            </a:r>
            <a:r>
              <a:rPr lang="en-GB" sz="2400">
                <a:solidFill>
                  <a:srgbClr val="002060"/>
                </a:solidFill>
                <a:latin typeface="Arial" panose="020B0604020202020204" pitchFamily="34" charset="0"/>
              </a:rPr>
              <a:t> (</a:t>
            </a:r>
            <a:r>
              <a:rPr lang="cy-GB" sz="2400" b="0" i="0">
                <a:solidFill>
                  <a:srgbClr val="002060"/>
                </a:solidFill>
                <a:effectLst/>
                <a:latin typeface="Arial" panose="020B0604020202020204" pitchFamily="34" charset="0"/>
              </a:rPr>
              <a:t>Cyrchwyd / </a:t>
            </a:r>
            <a:r>
              <a:rPr lang="en-GB" sz="2400">
                <a:solidFill>
                  <a:srgbClr val="002060"/>
                </a:solidFill>
                <a:latin typeface="Arial" panose="020B0604020202020204" pitchFamily="34" charset="0"/>
              </a:rPr>
              <a:t>Accessed 23.09.2022)</a:t>
            </a:r>
            <a:br>
              <a:rPr lang="en-GB" sz="2400" b="0" i="0">
                <a:solidFill>
                  <a:srgbClr val="002060"/>
                </a:solidFill>
                <a:effectLst/>
                <a:latin typeface="Calibri" panose="020F0502020204030204" pitchFamily="34" charset="0"/>
              </a:rPr>
            </a:br>
            <a:endParaRPr lang="en-GB" sz="2400" b="0" i="0">
              <a:solidFill>
                <a:srgbClr val="002060"/>
              </a:solidFill>
              <a:effectLst/>
              <a:latin typeface="Arial" panose="020B0604020202020204" pitchFamily="34" charset="0"/>
            </a:endParaRPr>
          </a:p>
          <a:p>
            <a:endParaRPr lang="en-GB"/>
          </a:p>
        </p:txBody>
      </p:sp>
    </p:spTree>
    <p:extLst>
      <p:ext uri="{BB962C8B-B14F-4D97-AF65-F5344CB8AC3E}">
        <p14:creationId xmlns:p14="http://schemas.microsoft.com/office/powerpoint/2010/main" val="16649736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32978FBD0EAF74FACDB1C5A1673B1C8" ma:contentTypeVersion="4" ma:contentTypeDescription="Create a new document." ma:contentTypeScope="" ma:versionID="7816edb7b513d218a908e3dc477c59cf">
  <xsd:schema xmlns:xsd="http://www.w3.org/2001/XMLSchema" xmlns:xs="http://www.w3.org/2001/XMLSchema" xmlns:p="http://schemas.microsoft.com/office/2006/metadata/properties" xmlns:ns2="1684eeaa-63d5-4a8a-805f-2a73dd5a7c6a" targetNamespace="http://schemas.microsoft.com/office/2006/metadata/properties" ma:root="true" ma:fieldsID="6550020c9a50fb444327a26b92b945dc" ns2:_="">
    <xsd:import namespace="1684eeaa-63d5-4a8a-805f-2a73dd5a7c6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84eeaa-63d5-4a8a-805f-2a73dd5a7c6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7925E0-BAB2-4E94-8315-FCF50CF2DF1B}">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EA65A209-005F-4B21-9835-E8B2C2D38DF6}">
  <ds:schemaRefs>
    <ds:schemaRef ds:uri="http://schemas.microsoft.com/sharepoint/v3/contenttype/forms"/>
  </ds:schemaRefs>
</ds:datastoreItem>
</file>

<file path=customXml/itemProps3.xml><?xml version="1.0" encoding="utf-8"?>
<ds:datastoreItem xmlns:ds="http://schemas.openxmlformats.org/officeDocument/2006/customXml" ds:itemID="{6FB4633B-7F67-43EB-AB0D-0E0D0FAF79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684eeaa-63d5-4a8a-805f-2a73dd5a7c6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2768</Words>
  <Application>Microsoft Office PowerPoint</Application>
  <PresentationFormat>Widescreen</PresentationFormat>
  <Paragraphs>218</Paragraphs>
  <Slides>20</Slides>
  <Notes>0</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20</vt:i4>
      </vt:variant>
    </vt:vector>
  </HeadingPairs>
  <TitlesOfParts>
    <vt:vector size="33" baseType="lpstr">
      <vt:lpstr>Arial Unicode MS</vt:lpstr>
      <vt:lpstr>Calibri-Bold</vt:lpstr>
      <vt:lpstr>Calibri-Italic</vt:lpstr>
      <vt:lpstr>inherit</vt:lpstr>
      <vt:lpstr>Myriad Pro</vt:lpstr>
      <vt:lpstr>SymbolMT</vt:lpstr>
      <vt:lpstr>Arial</vt:lpstr>
      <vt:lpstr>Calibri</vt:lpstr>
      <vt:lpstr>Calibri Light</vt:lpstr>
      <vt:lpstr>Symbol</vt:lpstr>
      <vt:lpstr>Times New Roman</vt:lpstr>
      <vt:lpstr>Office Theme</vt:lpstr>
      <vt:lpstr>20140311PresentationUWTSDTemplate</vt:lpstr>
      <vt:lpstr>ECIE4003  Anghenion Ychwanegol mewn Cyd-destun  Additional Needs in Context Sue Ainsworth</vt:lpstr>
      <vt:lpstr>PowerPoint Presentation</vt:lpstr>
      <vt:lpstr>PowerPoint Presentation</vt:lpstr>
      <vt:lpstr>PowerPoint Presentation</vt:lpstr>
      <vt:lpstr>PowerPoint Presentation</vt:lpstr>
      <vt:lpstr>PowerPoint Presentation</vt:lpstr>
      <vt:lpstr>PowerPoint Presentation</vt:lpstr>
      <vt:lpstr>  Element 2: Essay – ‘Explore the wide and complex spectrum of additional needs’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SMART targets</vt:lpstr>
      <vt:lpstr>PowerPoint Presentation</vt:lpstr>
      <vt:lpstr>Evaluation of this module</vt:lpstr>
      <vt:lpstr>Rhestr cyfeiriadau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ECIE6001  Moving away from the traditional classroom: Outdoor Education and Learning</dc:title>
  <dc:creator>Victoria Girton-Smith</dc:creator>
  <cp:lastModifiedBy>Sue Ainsworth</cp:lastModifiedBy>
  <cp:revision>7</cp:revision>
  <dcterms:created xsi:type="dcterms:W3CDTF">2022-03-02T09:43:12Z</dcterms:created>
  <dcterms:modified xsi:type="dcterms:W3CDTF">2025-08-17T07:45:22Z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0x010100332978FBD0EAF74FACDB1C5A1673B1C8</vt:lpwstr>
  </property>
</Properties>
</file>