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63" r:id="rId6"/>
    <p:sldId id="264" r:id="rId7"/>
    <p:sldId id="265" r:id="rId8"/>
    <p:sldId id="266" r:id="rId9"/>
    <p:sldId id="267" r:id="rId10"/>
    <p:sldId id="268" r:id="rId11"/>
    <p:sldId id="270" r:id="rId12"/>
    <p:sldId id="269"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D4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939327-7B20-485E-95F9-E9DFDAD639A2}" v="64" dt="2026-10-23T21:45:52.9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 Downing (2501427)" userId="8a61a55d-013f-4ea2-bb77-253d49966299" providerId="ADAL" clId="{9693DF84-232F-47B9-A3B6-7D7924A81FBB}"/>
    <pc:docChg chg="undo custSel addSld delSld modSld sldOrd">
      <pc:chgData name="Flo Downing (2501427)" userId="8a61a55d-013f-4ea2-bb77-253d49966299" providerId="ADAL" clId="{9693DF84-232F-47B9-A3B6-7D7924A81FBB}" dt="2026-10-23T21:45:52.956" v="3558"/>
      <pc:docMkLst>
        <pc:docMk/>
      </pc:docMkLst>
      <pc:sldChg chg="delSp modSp mod ord setBg">
        <pc:chgData name="Flo Downing (2501427)" userId="8a61a55d-013f-4ea2-bb77-253d49966299" providerId="ADAL" clId="{9693DF84-232F-47B9-A3B6-7D7924A81FBB}" dt="2026-10-16T20:54:15.007" v="3556" actId="20577"/>
        <pc:sldMkLst>
          <pc:docMk/>
          <pc:sldMk cId="4286760128" sldId="256"/>
        </pc:sldMkLst>
        <pc:spChg chg="mod">
          <ac:chgData name="Flo Downing (2501427)" userId="8a61a55d-013f-4ea2-bb77-253d49966299" providerId="ADAL" clId="{9693DF84-232F-47B9-A3B6-7D7924A81FBB}" dt="2026-10-16T20:54:15.007" v="3556" actId="20577"/>
          <ac:spMkLst>
            <pc:docMk/>
            <pc:sldMk cId="4286760128" sldId="256"/>
            <ac:spMk id="2" creationId="{2E66B7FC-A9FE-1BCD-D5DA-93388E55D85C}"/>
          </ac:spMkLst>
        </pc:spChg>
      </pc:sldChg>
      <pc:sldChg chg="addSp modSp mod setBg">
        <pc:chgData name="Flo Downing (2501427)" userId="8a61a55d-013f-4ea2-bb77-253d49966299" providerId="ADAL" clId="{9693DF84-232F-47B9-A3B6-7D7924A81FBB}" dt="2026-10-16T18:05:57.928" v="1373"/>
        <pc:sldMkLst>
          <pc:docMk/>
          <pc:sldMk cId="1718524740" sldId="263"/>
        </pc:sldMkLst>
        <pc:spChg chg="add mod">
          <ac:chgData name="Flo Downing (2501427)" userId="8a61a55d-013f-4ea2-bb77-253d49966299" providerId="ADAL" clId="{9693DF84-232F-47B9-A3B6-7D7924A81FBB}" dt="2026-10-16T18:00:52.555" v="1315"/>
          <ac:spMkLst>
            <pc:docMk/>
            <pc:sldMk cId="1718524740" sldId="263"/>
            <ac:spMk id="8" creationId="{FB8827EA-102D-F3FE-0AB8-D5C240222760}"/>
          </ac:spMkLst>
        </pc:spChg>
        <pc:spChg chg="add mod">
          <ac:chgData name="Flo Downing (2501427)" userId="8a61a55d-013f-4ea2-bb77-253d49966299" providerId="ADAL" clId="{9693DF84-232F-47B9-A3B6-7D7924A81FBB}" dt="2026-10-16T18:05:57.928" v="1373"/>
          <ac:spMkLst>
            <pc:docMk/>
            <pc:sldMk cId="1718524740" sldId="263"/>
            <ac:spMk id="9" creationId="{FBF4EB11-276D-A84B-5316-426BE60B9739}"/>
          </ac:spMkLst>
        </pc:spChg>
        <pc:spChg chg="add mod">
          <ac:chgData name="Flo Downing (2501427)" userId="8a61a55d-013f-4ea2-bb77-253d49966299" providerId="ADAL" clId="{9693DF84-232F-47B9-A3B6-7D7924A81FBB}" dt="2026-10-16T17:55:27.919" v="1313" actId="113"/>
          <ac:spMkLst>
            <pc:docMk/>
            <pc:sldMk cId="1718524740" sldId="263"/>
            <ac:spMk id="10" creationId="{56E339C2-2A42-491C-CB66-10F427713458}"/>
          </ac:spMkLst>
        </pc:spChg>
        <pc:picChg chg="mod">
          <ac:chgData name="Flo Downing (2501427)" userId="8a61a55d-013f-4ea2-bb77-253d49966299" providerId="ADAL" clId="{9693DF84-232F-47B9-A3B6-7D7924A81FBB}" dt="2026-10-16T17:51:17.741" v="1194" actId="1076"/>
          <ac:picMkLst>
            <pc:docMk/>
            <pc:sldMk cId="1718524740" sldId="263"/>
            <ac:picMk id="3" creationId="{E6A79BED-34D0-94CF-402B-F8EFF159B4BF}"/>
          </ac:picMkLst>
        </pc:picChg>
      </pc:sldChg>
      <pc:sldChg chg="modSp mod">
        <pc:chgData name="Flo Downing (2501427)" userId="8a61a55d-013f-4ea2-bb77-253d49966299" providerId="ADAL" clId="{9693DF84-232F-47B9-A3B6-7D7924A81FBB}" dt="2026-10-16T18:18:20.232" v="1454" actId="1076"/>
        <pc:sldMkLst>
          <pc:docMk/>
          <pc:sldMk cId="2226174168" sldId="264"/>
        </pc:sldMkLst>
        <pc:spChg chg="mod">
          <ac:chgData name="Flo Downing (2501427)" userId="8a61a55d-013f-4ea2-bb77-253d49966299" providerId="ADAL" clId="{9693DF84-232F-47B9-A3B6-7D7924A81FBB}" dt="2026-10-16T18:11:05.036" v="1445" actId="20577"/>
          <ac:spMkLst>
            <pc:docMk/>
            <pc:sldMk cId="2226174168" sldId="264"/>
            <ac:spMk id="8" creationId="{16F86A19-F248-FED6-2E30-F32E9A9C5906}"/>
          </ac:spMkLst>
        </pc:spChg>
        <pc:spChg chg="mod">
          <ac:chgData name="Flo Downing (2501427)" userId="8a61a55d-013f-4ea2-bb77-253d49966299" providerId="ADAL" clId="{9693DF84-232F-47B9-A3B6-7D7924A81FBB}" dt="2026-10-16T18:18:20.232" v="1454" actId="1076"/>
          <ac:spMkLst>
            <pc:docMk/>
            <pc:sldMk cId="2226174168" sldId="264"/>
            <ac:spMk id="9" creationId="{041DE207-D0C8-5EF2-A7AF-C7BC8C733038}"/>
          </ac:spMkLst>
        </pc:spChg>
        <pc:spChg chg="mod">
          <ac:chgData name="Flo Downing (2501427)" userId="8a61a55d-013f-4ea2-bb77-253d49966299" providerId="ADAL" clId="{9693DF84-232F-47B9-A3B6-7D7924A81FBB}" dt="2026-10-16T18:06:37.225" v="1378"/>
          <ac:spMkLst>
            <pc:docMk/>
            <pc:sldMk cId="2226174168" sldId="264"/>
            <ac:spMk id="10" creationId="{DAD08DB9-FB28-C37F-F8DD-DD90CC311065}"/>
          </ac:spMkLst>
        </pc:spChg>
        <pc:picChg chg="mod">
          <ac:chgData name="Flo Downing (2501427)" userId="8a61a55d-013f-4ea2-bb77-253d49966299" providerId="ADAL" clId="{9693DF84-232F-47B9-A3B6-7D7924A81FBB}" dt="2026-10-16T17:02:34.572" v="419" actId="1076"/>
          <ac:picMkLst>
            <pc:docMk/>
            <pc:sldMk cId="2226174168" sldId="264"/>
            <ac:picMk id="13" creationId="{108DEE06-7528-B2C4-1519-EDF11F1631A0}"/>
          </ac:picMkLst>
        </pc:picChg>
        <pc:picChg chg="mod">
          <ac:chgData name="Flo Downing (2501427)" userId="8a61a55d-013f-4ea2-bb77-253d49966299" providerId="ADAL" clId="{9693DF84-232F-47B9-A3B6-7D7924A81FBB}" dt="2026-10-16T18:18:16.027" v="1453" actId="1076"/>
          <ac:picMkLst>
            <pc:docMk/>
            <pc:sldMk cId="2226174168" sldId="264"/>
            <ac:picMk id="15" creationId="{BEA22A84-614F-8105-5A50-BCFC736D0749}"/>
          </ac:picMkLst>
        </pc:picChg>
      </pc:sldChg>
      <pc:sldChg chg="addSp delSp modSp mod">
        <pc:chgData name="Flo Downing (2501427)" userId="8a61a55d-013f-4ea2-bb77-253d49966299" providerId="ADAL" clId="{9693DF84-232F-47B9-A3B6-7D7924A81FBB}" dt="2026-10-16T18:36:23.519" v="1582" actId="20577"/>
        <pc:sldMkLst>
          <pc:docMk/>
          <pc:sldMk cId="1683266545" sldId="265"/>
        </pc:sldMkLst>
        <pc:spChg chg="mod">
          <ac:chgData name="Flo Downing (2501427)" userId="8a61a55d-013f-4ea2-bb77-253d49966299" providerId="ADAL" clId="{9693DF84-232F-47B9-A3B6-7D7924A81FBB}" dt="2026-10-16T18:36:23.519" v="1582" actId="20577"/>
          <ac:spMkLst>
            <pc:docMk/>
            <pc:sldMk cId="1683266545" sldId="265"/>
            <ac:spMk id="10" creationId="{4F4E14FA-B97D-7ACF-9710-49110D621E47}"/>
          </ac:spMkLst>
        </pc:spChg>
      </pc:sldChg>
      <pc:sldChg chg="modSp mod ord">
        <pc:chgData name="Flo Downing (2501427)" userId="8a61a55d-013f-4ea2-bb77-253d49966299" providerId="ADAL" clId="{9693DF84-232F-47B9-A3B6-7D7924A81FBB}" dt="2026-10-16T20:48:49.276" v="3183"/>
        <pc:sldMkLst>
          <pc:docMk/>
          <pc:sldMk cId="1140719052" sldId="266"/>
        </pc:sldMkLst>
        <pc:spChg chg="mod">
          <ac:chgData name="Flo Downing (2501427)" userId="8a61a55d-013f-4ea2-bb77-253d49966299" providerId="ADAL" clId="{9693DF84-232F-47B9-A3B6-7D7924A81FBB}" dt="2026-10-16T18:46:27.304" v="1673" actId="1076"/>
          <ac:spMkLst>
            <pc:docMk/>
            <pc:sldMk cId="1140719052" sldId="266"/>
            <ac:spMk id="9" creationId="{A62C97E6-C5A9-0E29-D211-BB43C1E0D1C8}"/>
          </ac:spMkLst>
        </pc:spChg>
        <pc:spChg chg="mod">
          <ac:chgData name="Flo Downing (2501427)" userId="8a61a55d-013f-4ea2-bb77-253d49966299" providerId="ADAL" clId="{9693DF84-232F-47B9-A3B6-7D7924A81FBB}" dt="2026-10-16T18:38:29.154" v="1609"/>
          <ac:spMkLst>
            <pc:docMk/>
            <pc:sldMk cId="1140719052" sldId="266"/>
            <ac:spMk id="10" creationId="{57A4FCD1-18A6-CE31-F7DA-D8928ECD350E}"/>
          </ac:spMkLst>
        </pc:spChg>
      </pc:sldChg>
      <pc:sldChg chg="modSp mod">
        <pc:chgData name="Flo Downing (2501427)" userId="8a61a55d-013f-4ea2-bb77-253d49966299" providerId="ADAL" clId="{9693DF84-232F-47B9-A3B6-7D7924A81FBB}" dt="2026-10-16T17:45:29.784" v="1101" actId="1076"/>
        <pc:sldMkLst>
          <pc:docMk/>
          <pc:sldMk cId="1494425398" sldId="267"/>
        </pc:sldMkLst>
        <pc:spChg chg="mod">
          <ac:chgData name="Flo Downing (2501427)" userId="8a61a55d-013f-4ea2-bb77-253d49966299" providerId="ADAL" clId="{9693DF84-232F-47B9-A3B6-7D7924A81FBB}" dt="2026-10-16T17:45:29.784" v="1101" actId="1076"/>
          <ac:spMkLst>
            <pc:docMk/>
            <pc:sldMk cId="1494425398" sldId="267"/>
            <ac:spMk id="9" creationId="{DAC40DE4-EB55-B04C-FCDB-D409C703D29B}"/>
          </ac:spMkLst>
        </pc:spChg>
        <pc:spChg chg="mod">
          <ac:chgData name="Flo Downing (2501427)" userId="8a61a55d-013f-4ea2-bb77-253d49966299" providerId="ADAL" clId="{9693DF84-232F-47B9-A3B6-7D7924A81FBB}" dt="2026-10-16T17:37:01.086" v="1094" actId="113"/>
          <ac:spMkLst>
            <pc:docMk/>
            <pc:sldMk cId="1494425398" sldId="267"/>
            <ac:spMk id="10" creationId="{04A37430-0FD1-C8A1-C425-263A016BB7D3}"/>
          </ac:spMkLst>
        </pc:spChg>
        <pc:picChg chg="mod">
          <ac:chgData name="Flo Downing (2501427)" userId="8a61a55d-013f-4ea2-bb77-253d49966299" providerId="ADAL" clId="{9693DF84-232F-47B9-A3B6-7D7924A81FBB}" dt="2026-10-16T17:45:17.701" v="1097" actId="14100"/>
          <ac:picMkLst>
            <pc:docMk/>
            <pc:sldMk cId="1494425398" sldId="267"/>
            <ac:picMk id="7" creationId="{DEC75273-87C1-C400-F65A-B62E54B944C1}"/>
          </ac:picMkLst>
        </pc:picChg>
      </pc:sldChg>
      <pc:sldChg chg="addSp delSp modSp mod modClrScheme chgLayout">
        <pc:chgData name="Flo Downing (2501427)" userId="8a61a55d-013f-4ea2-bb77-253d49966299" providerId="ADAL" clId="{9693DF84-232F-47B9-A3B6-7D7924A81FBB}" dt="2026-10-16T18:54:46.003" v="1700" actId="14100"/>
        <pc:sldMkLst>
          <pc:docMk/>
          <pc:sldMk cId="2841752074" sldId="268"/>
        </pc:sldMkLst>
        <pc:spChg chg="add mod">
          <ac:chgData name="Flo Downing (2501427)" userId="8a61a55d-013f-4ea2-bb77-253d49966299" providerId="ADAL" clId="{9693DF84-232F-47B9-A3B6-7D7924A81FBB}" dt="2026-10-16T18:54:46.003" v="1700" actId="14100"/>
          <ac:spMkLst>
            <pc:docMk/>
            <pc:sldMk cId="2841752074" sldId="268"/>
            <ac:spMk id="4" creationId="{FEF2AAA4-FF13-FDFE-9C13-477D9BB42F86}"/>
          </ac:spMkLst>
        </pc:spChg>
        <pc:spChg chg="mod">
          <ac:chgData name="Flo Downing (2501427)" userId="8a61a55d-013f-4ea2-bb77-253d49966299" providerId="ADAL" clId="{9693DF84-232F-47B9-A3B6-7D7924A81FBB}" dt="2026-10-16T18:49:57.622" v="1688"/>
          <ac:spMkLst>
            <pc:docMk/>
            <pc:sldMk cId="2841752074" sldId="268"/>
            <ac:spMk id="9" creationId="{983F5120-D237-1FFD-C620-E0B5FEB2ED64}"/>
          </ac:spMkLst>
        </pc:spChg>
        <pc:spChg chg="mod">
          <ac:chgData name="Flo Downing (2501427)" userId="8a61a55d-013f-4ea2-bb77-253d49966299" providerId="ADAL" clId="{9693DF84-232F-47B9-A3B6-7D7924A81FBB}" dt="2026-10-16T18:48:34.388" v="1681"/>
          <ac:spMkLst>
            <pc:docMk/>
            <pc:sldMk cId="2841752074" sldId="268"/>
            <ac:spMk id="10" creationId="{87CA350B-14C1-E6D6-51F3-D901BEF35E11}"/>
          </ac:spMkLst>
        </pc:spChg>
        <pc:picChg chg="mod">
          <ac:chgData name="Flo Downing (2501427)" userId="8a61a55d-013f-4ea2-bb77-253d49966299" providerId="ADAL" clId="{9693DF84-232F-47B9-A3B6-7D7924A81FBB}" dt="2026-10-16T16:53:58.668" v="37" actId="14100"/>
          <ac:picMkLst>
            <pc:docMk/>
            <pc:sldMk cId="2841752074" sldId="268"/>
            <ac:picMk id="3" creationId="{2672FC99-9992-C7F1-0C24-566A98417F03}"/>
          </ac:picMkLst>
        </pc:picChg>
        <pc:picChg chg="mod">
          <ac:chgData name="Flo Downing (2501427)" userId="8a61a55d-013f-4ea2-bb77-253d49966299" providerId="ADAL" clId="{9693DF84-232F-47B9-A3B6-7D7924A81FBB}" dt="2026-10-16T18:54:35.467" v="1696" actId="1076"/>
          <ac:picMkLst>
            <pc:docMk/>
            <pc:sldMk cId="2841752074" sldId="268"/>
            <ac:picMk id="6" creationId="{DA2993FC-D1A9-005A-EBEB-62643A877275}"/>
          </ac:picMkLst>
        </pc:picChg>
        <pc:picChg chg="mod">
          <ac:chgData name="Flo Downing (2501427)" userId="8a61a55d-013f-4ea2-bb77-253d49966299" providerId="ADAL" clId="{9693DF84-232F-47B9-A3B6-7D7924A81FBB}" dt="2026-10-16T16:53:20.311" v="20" actId="1076"/>
          <ac:picMkLst>
            <pc:docMk/>
            <pc:sldMk cId="2841752074" sldId="268"/>
            <ac:picMk id="11" creationId="{BB27E05B-04DF-DC21-C2F2-A1A9191EA4C3}"/>
          </ac:picMkLst>
        </pc:picChg>
      </pc:sldChg>
      <pc:sldChg chg="addSp delSp modSp add mod modClrScheme chgLayout">
        <pc:chgData name="Flo Downing (2501427)" userId="8a61a55d-013f-4ea2-bb77-253d49966299" providerId="ADAL" clId="{9693DF84-232F-47B9-A3B6-7D7924A81FBB}" dt="2026-10-16T20:49:30.140" v="3250" actId="13926"/>
        <pc:sldMkLst>
          <pc:docMk/>
          <pc:sldMk cId="188871987" sldId="269"/>
        </pc:sldMkLst>
        <pc:spChg chg="add mod">
          <ac:chgData name="Flo Downing (2501427)" userId="8a61a55d-013f-4ea2-bb77-253d49966299" providerId="ADAL" clId="{9693DF84-232F-47B9-A3B6-7D7924A81FBB}" dt="2026-10-16T18:40:27.502" v="1627" actId="14100"/>
          <ac:spMkLst>
            <pc:docMk/>
            <pc:sldMk cId="188871987" sldId="269"/>
            <ac:spMk id="2" creationId="{508FFF00-F9A2-4A34-17A0-BD82C4C5B95A}"/>
          </ac:spMkLst>
        </pc:spChg>
        <pc:spChg chg="add mod">
          <ac:chgData name="Flo Downing (2501427)" userId="8a61a55d-013f-4ea2-bb77-253d49966299" providerId="ADAL" clId="{9693DF84-232F-47B9-A3B6-7D7924A81FBB}" dt="2026-10-16T20:49:30.140" v="3250" actId="13926"/>
          <ac:spMkLst>
            <pc:docMk/>
            <pc:sldMk cId="188871987" sldId="269"/>
            <ac:spMk id="5" creationId="{BEFBC0CC-490B-6B8D-5627-E7D233EFE8A3}"/>
          </ac:spMkLst>
        </pc:spChg>
      </pc:sldChg>
      <pc:sldChg chg="modSp add mod ord">
        <pc:chgData name="Flo Downing (2501427)" userId="8a61a55d-013f-4ea2-bb77-253d49966299" providerId="ADAL" clId="{9693DF84-232F-47B9-A3B6-7D7924A81FBB}" dt="2026-10-16T20:43:56.671" v="3058" actId="27636"/>
        <pc:sldMkLst>
          <pc:docMk/>
          <pc:sldMk cId="98223653" sldId="270"/>
        </pc:sldMkLst>
        <pc:spChg chg="mod">
          <ac:chgData name="Flo Downing (2501427)" userId="8a61a55d-013f-4ea2-bb77-253d49966299" providerId="ADAL" clId="{9693DF84-232F-47B9-A3B6-7D7924A81FBB}" dt="2026-10-16T19:06:18.686" v="1879" actId="14100"/>
          <ac:spMkLst>
            <pc:docMk/>
            <pc:sldMk cId="98223653" sldId="270"/>
            <ac:spMk id="2" creationId="{6A0C64EC-A184-19F2-23B4-E7BE14BEE5B9}"/>
          </ac:spMkLst>
        </pc:spChg>
        <pc:spChg chg="mod">
          <ac:chgData name="Flo Downing (2501427)" userId="8a61a55d-013f-4ea2-bb77-253d49966299" providerId="ADAL" clId="{9693DF84-232F-47B9-A3B6-7D7924A81FBB}" dt="2026-10-16T20:43:56.671" v="3058" actId="27636"/>
          <ac:spMkLst>
            <pc:docMk/>
            <pc:sldMk cId="98223653" sldId="270"/>
            <ac:spMk id="5" creationId="{35CA9720-B281-454C-1B35-F29AD7A04CF2}"/>
          </ac:spMkLst>
        </pc:spChg>
      </pc:sldChg>
      <pc:sldChg chg="modSp add mod">
        <pc:chgData name="Flo Downing (2501427)" userId="8a61a55d-013f-4ea2-bb77-253d49966299" providerId="ADAL" clId="{9693DF84-232F-47B9-A3B6-7D7924A81FBB}" dt="2026-10-23T21:45:52.956" v="3558"/>
        <pc:sldMkLst>
          <pc:docMk/>
          <pc:sldMk cId="3095540013" sldId="271"/>
        </pc:sldMkLst>
        <pc:spChg chg="mod">
          <ac:chgData name="Flo Downing (2501427)" userId="8a61a55d-013f-4ea2-bb77-253d49966299" providerId="ADAL" clId="{9693DF84-232F-47B9-A3B6-7D7924A81FBB}" dt="2026-10-16T18:55:26.285" v="1709" actId="14100"/>
          <ac:spMkLst>
            <pc:docMk/>
            <pc:sldMk cId="3095540013" sldId="271"/>
            <ac:spMk id="2" creationId="{3F6252D4-7E96-34B4-802F-9AEEFCB6EBEC}"/>
          </ac:spMkLst>
        </pc:spChg>
        <pc:spChg chg="mod">
          <ac:chgData name="Flo Downing (2501427)" userId="8a61a55d-013f-4ea2-bb77-253d49966299" providerId="ADAL" clId="{9693DF84-232F-47B9-A3B6-7D7924A81FBB}" dt="2026-10-23T21:45:52.956" v="3558"/>
          <ac:spMkLst>
            <pc:docMk/>
            <pc:sldMk cId="3095540013" sldId="271"/>
            <ac:spMk id="5" creationId="{BCC53295-D65B-B599-7EA8-BE4C0EC2258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CEFF99-1103-48ED-97CD-98A4B6F8AA16}" type="datetimeFigureOut">
              <a:rPr lang="en-GB" smtClean="0"/>
              <a:t>23/10/2026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F10AD0-2EAF-44B0-A821-B6314FCE7962}" type="slidenum">
              <a:rPr lang="en-GB" smtClean="0"/>
              <a:t>‹#›</a:t>
            </a:fld>
            <a:endParaRPr lang="en-GB"/>
          </a:p>
        </p:txBody>
      </p:sp>
    </p:spTree>
    <p:extLst>
      <p:ext uri="{BB962C8B-B14F-4D97-AF65-F5344CB8AC3E}">
        <p14:creationId xmlns:p14="http://schemas.microsoft.com/office/powerpoint/2010/main" val="31365184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F10AD0-2EAF-44B0-A821-B6314FCE7962}" type="slidenum">
              <a:rPr lang="en-GB" smtClean="0"/>
              <a:t>2</a:t>
            </a:fld>
            <a:endParaRPr lang="en-GB"/>
          </a:p>
        </p:txBody>
      </p:sp>
    </p:spTree>
    <p:extLst>
      <p:ext uri="{BB962C8B-B14F-4D97-AF65-F5344CB8AC3E}">
        <p14:creationId xmlns:p14="http://schemas.microsoft.com/office/powerpoint/2010/main" val="890865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7E91B-EE21-218E-7D18-DBF265777A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40F4D4-F774-9522-3231-4D31BB1225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1032F-2438-3753-7DFC-2CAB0757016E}"/>
              </a:ext>
            </a:extLst>
          </p:cNvPr>
          <p:cNvSpPr>
            <a:spLocks noGrp="1"/>
          </p:cNvSpPr>
          <p:nvPr>
            <p:ph type="dt" sz="half" idx="10"/>
          </p:nvPr>
        </p:nvSpPr>
        <p:spPr/>
        <p:txBody>
          <a:bodyPr/>
          <a:lstStyle/>
          <a:p>
            <a:fld id="{C129A67A-C996-480E-9253-2736D67E6E7A}" type="datetimeFigureOut">
              <a:rPr lang="en-GB" smtClean="0"/>
              <a:t>23/10/2026</a:t>
            </a:fld>
            <a:endParaRPr lang="en-GB"/>
          </a:p>
        </p:txBody>
      </p:sp>
      <p:sp>
        <p:nvSpPr>
          <p:cNvPr id="5" name="Footer Placeholder 4">
            <a:extLst>
              <a:ext uri="{FF2B5EF4-FFF2-40B4-BE49-F238E27FC236}">
                <a16:creationId xmlns:a16="http://schemas.microsoft.com/office/drawing/2014/main" id="{3711FAB3-D0C4-B7DB-8973-87EFE704A1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9F7122-9424-E30A-E072-B5B4F5DF9FAC}"/>
              </a:ext>
            </a:extLst>
          </p:cNvPr>
          <p:cNvSpPr>
            <a:spLocks noGrp="1"/>
          </p:cNvSpPr>
          <p:nvPr>
            <p:ph type="sldNum" sz="quarter" idx="12"/>
          </p:nvPr>
        </p:nvSpPr>
        <p:spPr/>
        <p:txBody>
          <a:bodyPr/>
          <a:lstStyle/>
          <a:p>
            <a:fld id="{D4C09B4F-67BB-47F6-BE93-94FACAD96507}" type="slidenum">
              <a:rPr lang="en-GB" smtClean="0"/>
              <a:t>‹#›</a:t>
            </a:fld>
            <a:endParaRPr lang="en-GB"/>
          </a:p>
        </p:txBody>
      </p:sp>
    </p:spTree>
    <p:extLst>
      <p:ext uri="{BB962C8B-B14F-4D97-AF65-F5344CB8AC3E}">
        <p14:creationId xmlns:p14="http://schemas.microsoft.com/office/powerpoint/2010/main" val="1938868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FB170-0CA3-7F9B-AB2E-BFFF9E64AC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E0F4E9-6E91-7EAF-B694-BF02E6605D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EA5A1F-8B6A-A83C-F968-A2423ED3D3D2}"/>
              </a:ext>
            </a:extLst>
          </p:cNvPr>
          <p:cNvSpPr>
            <a:spLocks noGrp="1"/>
          </p:cNvSpPr>
          <p:nvPr>
            <p:ph type="dt" sz="half" idx="10"/>
          </p:nvPr>
        </p:nvSpPr>
        <p:spPr/>
        <p:txBody>
          <a:bodyPr/>
          <a:lstStyle/>
          <a:p>
            <a:fld id="{C129A67A-C996-480E-9253-2736D67E6E7A}" type="datetimeFigureOut">
              <a:rPr lang="en-GB" smtClean="0"/>
              <a:t>23/10/2026</a:t>
            </a:fld>
            <a:endParaRPr lang="en-GB"/>
          </a:p>
        </p:txBody>
      </p:sp>
      <p:sp>
        <p:nvSpPr>
          <p:cNvPr id="5" name="Footer Placeholder 4">
            <a:extLst>
              <a:ext uri="{FF2B5EF4-FFF2-40B4-BE49-F238E27FC236}">
                <a16:creationId xmlns:a16="http://schemas.microsoft.com/office/drawing/2014/main" id="{E684C7FF-D2D9-CF2B-8405-39D4F4CE9D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5B28FA-8BBF-F782-0BE5-699A630FFAE7}"/>
              </a:ext>
            </a:extLst>
          </p:cNvPr>
          <p:cNvSpPr>
            <a:spLocks noGrp="1"/>
          </p:cNvSpPr>
          <p:nvPr>
            <p:ph type="sldNum" sz="quarter" idx="12"/>
          </p:nvPr>
        </p:nvSpPr>
        <p:spPr/>
        <p:txBody>
          <a:bodyPr/>
          <a:lstStyle/>
          <a:p>
            <a:fld id="{D4C09B4F-67BB-47F6-BE93-94FACAD96507}" type="slidenum">
              <a:rPr lang="en-GB" smtClean="0"/>
              <a:t>‹#›</a:t>
            </a:fld>
            <a:endParaRPr lang="en-GB"/>
          </a:p>
        </p:txBody>
      </p:sp>
    </p:spTree>
    <p:extLst>
      <p:ext uri="{BB962C8B-B14F-4D97-AF65-F5344CB8AC3E}">
        <p14:creationId xmlns:p14="http://schemas.microsoft.com/office/powerpoint/2010/main" val="73435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DDDF4-1BF9-A786-2B8F-4ADC7D545F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BED3D79-455E-20AC-53A6-0B8442BC25C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8C428C-3063-4DD3-4504-939A87281634}"/>
              </a:ext>
            </a:extLst>
          </p:cNvPr>
          <p:cNvSpPr>
            <a:spLocks noGrp="1"/>
          </p:cNvSpPr>
          <p:nvPr>
            <p:ph type="dt" sz="half" idx="10"/>
          </p:nvPr>
        </p:nvSpPr>
        <p:spPr/>
        <p:txBody>
          <a:bodyPr/>
          <a:lstStyle/>
          <a:p>
            <a:fld id="{C129A67A-C996-480E-9253-2736D67E6E7A}" type="datetimeFigureOut">
              <a:rPr lang="en-GB" smtClean="0"/>
              <a:t>23/10/2026</a:t>
            </a:fld>
            <a:endParaRPr lang="en-GB"/>
          </a:p>
        </p:txBody>
      </p:sp>
      <p:sp>
        <p:nvSpPr>
          <p:cNvPr id="5" name="Footer Placeholder 4">
            <a:extLst>
              <a:ext uri="{FF2B5EF4-FFF2-40B4-BE49-F238E27FC236}">
                <a16:creationId xmlns:a16="http://schemas.microsoft.com/office/drawing/2014/main" id="{9FEEAFEC-A07E-8198-FCE1-DAA5893506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CDEA30-D447-BEA3-1CEA-0EFAA837C29B}"/>
              </a:ext>
            </a:extLst>
          </p:cNvPr>
          <p:cNvSpPr>
            <a:spLocks noGrp="1"/>
          </p:cNvSpPr>
          <p:nvPr>
            <p:ph type="sldNum" sz="quarter" idx="12"/>
          </p:nvPr>
        </p:nvSpPr>
        <p:spPr/>
        <p:txBody>
          <a:bodyPr/>
          <a:lstStyle/>
          <a:p>
            <a:fld id="{D4C09B4F-67BB-47F6-BE93-94FACAD96507}" type="slidenum">
              <a:rPr lang="en-GB" smtClean="0"/>
              <a:t>‹#›</a:t>
            </a:fld>
            <a:endParaRPr lang="en-GB"/>
          </a:p>
        </p:txBody>
      </p:sp>
    </p:spTree>
    <p:extLst>
      <p:ext uri="{BB962C8B-B14F-4D97-AF65-F5344CB8AC3E}">
        <p14:creationId xmlns:p14="http://schemas.microsoft.com/office/powerpoint/2010/main" val="3529249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9BB4C-7064-7E7A-7BAD-23C6F0402C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2B475D-9A14-5FFF-3A33-46A6DA5C60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FC922D8-BB3C-5A5F-0DC9-45419B70D5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0178A2-A11C-C619-22A1-09CCB0CD23AA}"/>
              </a:ext>
            </a:extLst>
          </p:cNvPr>
          <p:cNvSpPr>
            <a:spLocks noGrp="1"/>
          </p:cNvSpPr>
          <p:nvPr>
            <p:ph type="dt" sz="half" idx="10"/>
          </p:nvPr>
        </p:nvSpPr>
        <p:spPr/>
        <p:txBody>
          <a:bodyPr/>
          <a:lstStyle/>
          <a:p>
            <a:fld id="{C129A67A-C996-480E-9253-2736D67E6E7A}" type="datetimeFigureOut">
              <a:rPr lang="en-GB" smtClean="0"/>
              <a:t>23/10/2026</a:t>
            </a:fld>
            <a:endParaRPr lang="en-GB"/>
          </a:p>
        </p:txBody>
      </p:sp>
      <p:sp>
        <p:nvSpPr>
          <p:cNvPr id="6" name="Footer Placeholder 5">
            <a:extLst>
              <a:ext uri="{FF2B5EF4-FFF2-40B4-BE49-F238E27FC236}">
                <a16:creationId xmlns:a16="http://schemas.microsoft.com/office/drawing/2014/main" id="{3ECB691F-1EFD-272B-436C-FF932976A3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05D32B-5377-8698-1193-DEC766E03F9D}"/>
              </a:ext>
            </a:extLst>
          </p:cNvPr>
          <p:cNvSpPr>
            <a:spLocks noGrp="1"/>
          </p:cNvSpPr>
          <p:nvPr>
            <p:ph type="sldNum" sz="quarter" idx="12"/>
          </p:nvPr>
        </p:nvSpPr>
        <p:spPr/>
        <p:txBody>
          <a:bodyPr/>
          <a:lstStyle/>
          <a:p>
            <a:fld id="{D4C09B4F-67BB-47F6-BE93-94FACAD96507}" type="slidenum">
              <a:rPr lang="en-GB" smtClean="0"/>
              <a:t>‹#›</a:t>
            </a:fld>
            <a:endParaRPr lang="en-GB"/>
          </a:p>
        </p:txBody>
      </p:sp>
    </p:spTree>
    <p:extLst>
      <p:ext uri="{BB962C8B-B14F-4D97-AF65-F5344CB8AC3E}">
        <p14:creationId xmlns:p14="http://schemas.microsoft.com/office/powerpoint/2010/main" val="495377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FF650-595E-22C4-5745-3FB73C36BCB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3EE4D0-91A8-0AAB-64A0-37D5CDF202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55D049-9A1F-065B-DB94-1E09086CD4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560A149-8EDF-3C53-7CCB-DA003859CF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D59770-556A-93E9-5ED2-EF8DE38F13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315777-685B-4566-9438-35049D43190E}"/>
              </a:ext>
            </a:extLst>
          </p:cNvPr>
          <p:cNvSpPr>
            <a:spLocks noGrp="1"/>
          </p:cNvSpPr>
          <p:nvPr>
            <p:ph type="dt" sz="half" idx="10"/>
          </p:nvPr>
        </p:nvSpPr>
        <p:spPr/>
        <p:txBody>
          <a:bodyPr/>
          <a:lstStyle/>
          <a:p>
            <a:fld id="{C129A67A-C996-480E-9253-2736D67E6E7A}" type="datetimeFigureOut">
              <a:rPr lang="en-GB" smtClean="0"/>
              <a:t>23/10/2026</a:t>
            </a:fld>
            <a:endParaRPr lang="en-GB"/>
          </a:p>
        </p:txBody>
      </p:sp>
      <p:sp>
        <p:nvSpPr>
          <p:cNvPr id="8" name="Footer Placeholder 7">
            <a:extLst>
              <a:ext uri="{FF2B5EF4-FFF2-40B4-BE49-F238E27FC236}">
                <a16:creationId xmlns:a16="http://schemas.microsoft.com/office/drawing/2014/main" id="{A7860445-07D3-15B6-BF39-9B2761233D7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93EDF7-FF98-7D90-6C39-A88D50DF4776}"/>
              </a:ext>
            </a:extLst>
          </p:cNvPr>
          <p:cNvSpPr>
            <a:spLocks noGrp="1"/>
          </p:cNvSpPr>
          <p:nvPr>
            <p:ph type="sldNum" sz="quarter" idx="12"/>
          </p:nvPr>
        </p:nvSpPr>
        <p:spPr/>
        <p:txBody>
          <a:bodyPr/>
          <a:lstStyle/>
          <a:p>
            <a:fld id="{D4C09B4F-67BB-47F6-BE93-94FACAD96507}" type="slidenum">
              <a:rPr lang="en-GB" smtClean="0"/>
              <a:t>‹#›</a:t>
            </a:fld>
            <a:endParaRPr lang="en-GB"/>
          </a:p>
        </p:txBody>
      </p:sp>
    </p:spTree>
    <p:extLst>
      <p:ext uri="{BB962C8B-B14F-4D97-AF65-F5344CB8AC3E}">
        <p14:creationId xmlns:p14="http://schemas.microsoft.com/office/powerpoint/2010/main" val="3438121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99209-DAD4-6905-A815-2948448993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DC4F22-20EC-BC0F-1840-98A58C3D81AE}"/>
              </a:ext>
            </a:extLst>
          </p:cNvPr>
          <p:cNvSpPr>
            <a:spLocks noGrp="1"/>
          </p:cNvSpPr>
          <p:nvPr>
            <p:ph type="dt" sz="half" idx="10"/>
          </p:nvPr>
        </p:nvSpPr>
        <p:spPr/>
        <p:txBody>
          <a:bodyPr/>
          <a:lstStyle/>
          <a:p>
            <a:fld id="{C129A67A-C996-480E-9253-2736D67E6E7A}" type="datetimeFigureOut">
              <a:rPr lang="en-GB" smtClean="0"/>
              <a:t>23/10/2026</a:t>
            </a:fld>
            <a:endParaRPr lang="en-GB"/>
          </a:p>
        </p:txBody>
      </p:sp>
      <p:sp>
        <p:nvSpPr>
          <p:cNvPr id="4" name="Footer Placeholder 3">
            <a:extLst>
              <a:ext uri="{FF2B5EF4-FFF2-40B4-BE49-F238E27FC236}">
                <a16:creationId xmlns:a16="http://schemas.microsoft.com/office/drawing/2014/main" id="{22176BD1-368A-3D32-E64C-986E2F6077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49268A-4599-4262-FF47-CF40EA4BE5D8}"/>
              </a:ext>
            </a:extLst>
          </p:cNvPr>
          <p:cNvSpPr>
            <a:spLocks noGrp="1"/>
          </p:cNvSpPr>
          <p:nvPr>
            <p:ph type="sldNum" sz="quarter" idx="12"/>
          </p:nvPr>
        </p:nvSpPr>
        <p:spPr/>
        <p:txBody>
          <a:bodyPr/>
          <a:lstStyle/>
          <a:p>
            <a:fld id="{D4C09B4F-67BB-47F6-BE93-94FACAD96507}" type="slidenum">
              <a:rPr lang="en-GB" smtClean="0"/>
              <a:t>‹#›</a:t>
            </a:fld>
            <a:endParaRPr lang="en-GB"/>
          </a:p>
        </p:txBody>
      </p:sp>
    </p:spTree>
    <p:extLst>
      <p:ext uri="{BB962C8B-B14F-4D97-AF65-F5344CB8AC3E}">
        <p14:creationId xmlns:p14="http://schemas.microsoft.com/office/powerpoint/2010/main" val="1225445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653769-C338-8417-944E-CB65B3402110}"/>
              </a:ext>
            </a:extLst>
          </p:cNvPr>
          <p:cNvSpPr>
            <a:spLocks noGrp="1"/>
          </p:cNvSpPr>
          <p:nvPr>
            <p:ph type="dt" sz="half" idx="10"/>
          </p:nvPr>
        </p:nvSpPr>
        <p:spPr/>
        <p:txBody>
          <a:bodyPr/>
          <a:lstStyle/>
          <a:p>
            <a:fld id="{C129A67A-C996-480E-9253-2736D67E6E7A}" type="datetimeFigureOut">
              <a:rPr lang="en-GB" smtClean="0"/>
              <a:t>23/10/2026</a:t>
            </a:fld>
            <a:endParaRPr lang="en-GB"/>
          </a:p>
        </p:txBody>
      </p:sp>
      <p:sp>
        <p:nvSpPr>
          <p:cNvPr id="3" name="Footer Placeholder 2">
            <a:extLst>
              <a:ext uri="{FF2B5EF4-FFF2-40B4-BE49-F238E27FC236}">
                <a16:creationId xmlns:a16="http://schemas.microsoft.com/office/drawing/2014/main" id="{77A9749C-5344-E190-72B7-F76C649AE0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5BAB84-1DB4-EFCB-7FC8-025D069A3AAE}"/>
              </a:ext>
            </a:extLst>
          </p:cNvPr>
          <p:cNvSpPr>
            <a:spLocks noGrp="1"/>
          </p:cNvSpPr>
          <p:nvPr>
            <p:ph type="sldNum" sz="quarter" idx="12"/>
          </p:nvPr>
        </p:nvSpPr>
        <p:spPr/>
        <p:txBody>
          <a:bodyPr/>
          <a:lstStyle/>
          <a:p>
            <a:fld id="{D4C09B4F-67BB-47F6-BE93-94FACAD96507}" type="slidenum">
              <a:rPr lang="en-GB" smtClean="0"/>
              <a:t>‹#›</a:t>
            </a:fld>
            <a:endParaRPr lang="en-GB"/>
          </a:p>
        </p:txBody>
      </p:sp>
    </p:spTree>
    <p:extLst>
      <p:ext uri="{BB962C8B-B14F-4D97-AF65-F5344CB8AC3E}">
        <p14:creationId xmlns:p14="http://schemas.microsoft.com/office/powerpoint/2010/main" val="244660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DEC6D-275B-291A-8F2E-5F4EDC900E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A3A877-C1EF-70A9-94EF-24900F5322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6437B8-D93D-7F61-D8B4-3E37616515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F2BFA1-E05A-DDB6-6700-3064E14B6BBE}"/>
              </a:ext>
            </a:extLst>
          </p:cNvPr>
          <p:cNvSpPr>
            <a:spLocks noGrp="1"/>
          </p:cNvSpPr>
          <p:nvPr>
            <p:ph type="dt" sz="half" idx="10"/>
          </p:nvPr>
        </p:nvSpPr>
        <p:spPr/>
        <p:txBody>
          <a:bodyPr/>
          <a:lstStyle/>
          <a:p>
            <a:fld id="{C129A67A-C996-480E-9253-2736D67E6E7A}" type="datetimeFigureOut">
              <a:rPr lang="en-GB" smtClean="0"/>
              <a:t>23/10/2026</a:t>
            </a:fld>
            <a:endParaRPr lang="en-GB"/>
          </a:p>
        </p:txBody>
      </p:sp>
      <p:sp>
        <p:nvSpPr>
          <p:cNvPr id="6" name="Footer Placeholder 5">
            <a:extLst>
              <a:ext uri="{FF2B5EF4-FFF2-40B4-BE49-F238E27FC236}">
                <a16:creationId xmlns:a16="http://schemas.microsoft.com/office/drawing/2014/main" id="{4C367A72-0BA2-9573-C895-67F04C1A5C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2ABCC6-072B-BAA0-7BF7-D350A0C41D36}"/>
              </a:ext>
            </a:extLst>
          </p:cNvPr>
          <p:cNvSpPr>
            <a:spLocks noGrp="1"/>
          </p:cNvSpPr>
          <p:nvPr>
            <p:ph type="sldNum" sz="quarter" idx="12"/>
          </p:nvPr>
        </p:nvSpPr>
        <p:spPr/>
        <p:txBody>
          <a:bodyPr/>
          <a:lstStyle/>
          <a:p>
            <a:fld id="{D4C09B4F-67BB-47F6-BE93-94FACAD96507}" type="slidenum">
              <a:rPr lang="en-GB" smtClean="0"/>
              <a:t>‹#›</a:t>
            </a:fld>
            <a:endParaRPr lang="en-GB"/>
          </a:p>
        </p:txBody>
      </p:sp>
    </p:spTree>
    <p:extLst>
      <p:ext uri="{BB962C8B-B14F-4D97-AF65-F5344CB8AC3E}">
        <p14:creationId xmlns:p14="http://schemas.microsoft.com/office/powerpoint/2010/main" val="3187745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B09AD-E903-A8C6-C555-0D38DE0823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E19FEE-73EB-82DB-BAFE-CEBC07B217BE}"/>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AF36C8-C3C8-341F-556A-1131493146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DBA531-D842-556E-8EFC-30128546D6EF}"/>
              </a:ext>
            </a:extLst>
          </p:cNvPr>
          <p:cNvSpPr>
            <a:spLocks noGrp="1"/>
          </p:cNvSpPr>
          <p:nvPr>
            <p:ph type="dt" sz="half" idx="10"/>
          </p:nvPr>
        </p:nvSpPr>
        <p:spPr/>
        <p:txBody>
          <a:bodyPr/>
          <a:lstStyle/>
          <a:p>
            <a:fld id="{C129A67A-C996-480E-9253-2736D67E6E7A}" type="datetimeFigureOut">
              <a:rPr lang="en-GB" smtClean="0"/>
              <a:t>23/10/2026</a:t>
            </a:fld>
            <a:endParaRPr lang="en-GB"/>
          </a:p>
        </p:txBody>
      </p:sp>
      <p:sp>
        <p:nvSpPr>
          <p:cNvPr id="6" name="Footer Placeholder 5">
            <a:extLst>
              <a:ext uri="{FF2B5EF4-FFF2-40B4-BE49-F238E27FC236}">
                <a16:creationId xmlns:a16="http://schemas.microsoft.com/office/drawing/2014/main" id="{85A34260-6EA5-DAB0-096A-8140E236FB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F099E0-47A1-7625-D711-51721CE9F796}"/>
              </a:ext>
            </a:extLst>
          </p:cNvPr>
          <p:cNvSpPr>
            <a:spLocks noGrp="1"/>
          </p:cNvSpPr>
          <p:nvPr>
            <p:ph type="sldNum" sz="quarter" idx="12"/>
          </p:nvPr>
        </p:nvSpPr>
        <p:spPr/>
        <p:txBody>
          <a:bodyPr/>
          <a:lstStyle/>
          <a:p>
            <a:fld id="{D4C09B4F-67BB-47F6-BE93-94FACAD96507}" type="slidenum">
              <a:rPr lang="en-GB" smtClean="0"/>
              <a:t>‹#›</a:t>
            </a:fld>
            <a:endParaRPr lang="en-GB"/>
          </a:p>
        </p:txBody>
      </p:sp>
    </p:spTree>
    <p:extLst>
      <p:ext uri="{BB962C8B-B14F-4D97-AF65-F5344CB8AC3E}">
        <p14:creationId xmlns:p14="http://schemas.microsoft.com/office/powerpoint/2010/main" val="1055868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AA5CD-D6E0-6378-151B-022325227BE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24F221-60AB-13C1-3A94-E7B53A329C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3C285A-C19E-3B61-F6B4-0BE5A2C52AE9}"/>
              </a:ext>
            </a:extLst>
          </p:cNvPr>
          <p:cNvSpPr>
            <a:spLocks noGrp="1"/>
          </p:cNvSpPr>
          <p:nvPr>
            <p:ph type="dt" sz="half" idx="10"/>
          </p:nvPr>
        </p:nvSpPr>
        <p:spPr/>
        <p:txBody>
          <a:bodyPr/>
          <a:lstStyle/>
          <a:p>
            <a:fld id="{C129A67A-C996-480E-9253-2736D67E6E7A}" type="datetimeFigureOut">
              <a:rPr lang="en-GB" smtClean="0"/>
              <a:t>23/10/2026</a:t>
            </a:fld>
            <a:endParaRPr lang="en-GB"/>
          </a:p>
        </p:txBody>
      </p:sp>
      <p:sp>
        <p:nvSpPr>
          <p:cNvPr id="5" name="Footer Placeholder 4">
            <a:extLst>
              <a:ext uri="{FF2B5EF4-FFF2-40B4-BE49-F238E27FC236}">
                <a16:creationId xmlns:a16="http://schemas.microsoft.com/office/drawing/2014/main" id="{F8EA6769-7F69-CB96-2F32-7746DA146D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939AA1-144F-FD5C-E218-5F1A2886551E}"/>
              </a:ext>
            </a:extLst>
          </p:cNvPr>
          <p:cNvSpPr>
            <a:spLocks noGrp="1"/>
          </p:cNvSpPr>
          <p:nvPr>
            <p:ph type="sldNum" sz="quarter" idx="12"/>
          </p:nvPr>
        </p:nvSpPr>
        <p:spPr/>
        <p:txBody>
          <a:bodyPr/>
          <a:lstStyle/>
          <a:p>
            <a:fld id="{D4C09B4F-67BB-47F6-BE93-94FACAD96507}" type="slidenum">
              <a:rPr lang="en-GB" smtClean="0"/>
              <a:t>‹#›</a:t>
            </a:fld>
            <a:endParaRPr lang="en-GB"/>
          </a:p>
        </p:txBody>
      </p:sp>
    </p:spTree>
    <p:extLst>
      <p:ext uri="{BB962C8B-B14F-4D97-AF65-F5344CB8AC3E}">
        <p14:creationId xmlns:p14="http://schemas.microsoft.com/office/powerpoint/2010/main" val="2906932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B19CBE-B506-9090-1E32-F3F01D9B52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B18CDE-B204-FDBB-7010-B5AD4C0948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A66C9B-C99F-5808-A5E3-906C8ED3A99B}"/>
              </a:ext>
            </a:extLst>
          </p:cNvPr>
          <p:cNvSpPr>
            <a:spLocks noGrp="1"/>
          </p:cNvSpPr>
          <p:nvPr>
            <p:ph type="dt" sz="half" idx="10"/>
          </p:nvPr>
        </p:nvSpPr>
        <p:spPr/>
        <p:txBody>
          <a:bodyPr/>
          <a:lstStyle/>
          <a:p>
            <a:fld id="{C129A67A-C996-480E-9253-2736D67E6E7A}" type="datetimeFigureOut">
              <a:rPr lang="en-GB" smtClean="0"/>
              <a:t>23/10/2026</a:t>
            </a:fld>
            <a:endParaRPr lang="en-GB"/>
          </a:p>
        </p:txBody>
      </p:sp>
      <p:sp>
        <p:nvSpPr>
          <p:cNvPr id="5" name="Footer Placeholder 4">
            <a:extLst>
              <a:ext uri="{FF2B5EF4-FFF2-40B4-BE49-F238E27FC236}">
                <a16:creationId xmlns:a16="http://schemas.microsoft.com/office/drawing/2014/main" id="{EB94A8EE-21D1-2E8F-B552-EF42FA11FA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0508E0-FF26-4403-B580-7A31F0AE2B21}"/>
              </a:ext>
            </a:extLst>
          </p:cNvPr>
          <p:cNvSpPr>
            <a:spLocks noGrp="1"/>
          </p:cNvSpPr>
          <p:nvPr>
            <p:ph type="sldNum" sz="quarter" idx="12"/>
          </p:nvPr>
        </p:nvSpPr>
        <p:spPr/>
        <p:txBody>
          <a:bodyPr/>
          <a:lstStyle/>
          <a:p>
            <a:fld id="{D4C09B4F-67BB-47F6-BE93-94FACAD96507}" type="slidenum">
              <a:rPr lang="en-GB" smtClean="0"/>
              <a:t>‹#›</a:t>
            </a:fld>
            <a:endParaRPr lang="en-GB"/>
          </a:p>
        </p:txBody>
      </p:sp>
    </p:spTree>
    <p:extLst>
      <p:ext uri="{BB962C8B-B14F-4D97-AF65-F5344CB8AC3E}">
        <p14:creationId xmlns:p14="http://schemas.microsoft.com/office/powerpoint/2010/main" val="194373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2015E3-44F9-A1F8-0074-84BA0116DF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F9E98B-5CFD-1FE1-A4E5-0B976747DA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4C0E42-CF79-20A4-7D52-28331C6438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129A67A-C996-480E-9253-2736D67E6E7A}" type="datetimeFigureOut">
              <a:rPr lang="en-GB" smtClean="0"/>
              <a:t>23/10/2026</a:t>
            </a:fld>
            <a:endParaRPr lang="en-GB"/>
          </a:p>
        </p:txBody>
      </p:sp>
      <p:sp>
        <p:nvSpPr>
          <p:cNvPr id="5" name="Footer Placeholder 4">
            <a:extLst>
              <a:ext uri="{FF2B5EF4-FFF2-40B4-BE49-F238E27FC236}">
                <a16:creationId xmlns:a16="http://schemas.microsoft.com/office/drawing/2014/main" id="{3BE002A9-CB54-3DAC-6CCF-F61D4E6418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EE2FB27-6037-7849-106F-77FC892514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4C09B4F-67BB-47F6-BE93-94FACAD96507}" type="slidenum">
              <a:rPr lang="en-GB" smtClean="0"/>
              <a:t>‹#›</a:t>
            </a:fld>
            <a:endParaRPr lang="en-GB"/>
          </a:p>
        </p:txBody>
      </p:sp>
    </p:spTree>
    <p:extLst>
      <p:ext uri="{BB962C8B-B14F-4D97-AF65-F5344CB8AC3E}">
        <p14:creationId xmlns:p14="http://schemas.microsoft.com/office/powerpoint/2010/main" val="25955843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uk.pinterest.com/pin/288582288606544423/" TargetMode="External"/><Relationship Id="rId2" Type="http://schemas.openxmlformats.org/officeDocument/2006/relationships/hyperlink" Target="https://uk.pinterest.com/pin/10189401030621404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fr.pinterest.com/pin/82472236917997720/" TargetMode="External"/><Relationship Id="rId2" Type="http://schemas.openxmlformats.org/officeDocument/2006/relationships/hyperlink" Target="https://uk.pinterest.com/pin/35318079578421752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0D46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6B7FC-A9FE-1BCD-D5DA-93388E55D85C}"/>
              </a:ext>
            </a:extLst>
          </p:cNvPr>
          <p:cNvSpPr>
            <a:spLocks noGrp="1"/>
          </p:cNvSpPr>
          <p:nvPr>
            <p:ph type="ctrTitle"/>
          </p:nvPr>
        </p:nvSpPr>
        <p:spPr/>
        <p:txBody>
          <a:bodyPr/>
          <a:lstStyle/>
          <a:p>
            <a:r>
              <a:rPr lang="en-GB" dirty="0"/>
              <a:t>The Motif of Wings in Mycenaean Funerary Beliefs</a:t>
            </a:r>
          </a:p>
        </p:txBody>
      </p:sp>
    </p:spTree>
    <p:extLst>
      <p:ext uri="{BB962C8B-B14F-4D97-AF65-F5344CB8AC3E}">
        <p14:creationId xmlns:p14="http://schemas.microsoft.com/office/powerpoint/2010/main" val="4286760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0D46C"/>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A79BED-34D0-94CF-402B-F8EFF159B4BF}"/>
              </a:ext>
            </a:extLst>
          </p:cNvPr>
          <p:cNvPicPr>
            <a:picLocks noChangeAspect="1"/>
          </p:cNvPicPr>
          <p:nvPr/>
        </p:nvPicPr>
        <p:blipFill>
          <a:blip r:embed="rId3"/>
          <a:stretch>
            <a:fillRect/>
          </a:stretch>
        </p:blipFill>
        <p:spPr>
          <a:xfrm>
            <a:off x="4555627" y="188499"/>
            <a:ext cx="3080745" cy="5092140"/>
          </a:xfrm>
          <a:prstGeom prst="rect">
            <a:avLst/>
          </a:prstGeom>
        </p:spPr>
      </p:pic>
      <p:pic>
        <p:nvPicPr>
          <p:cNvPr id="5" name="Picture 4" descr="The Mistress of the Swans - National Archaeological Museum">
            <a:extLst>
              <a:ext uri="{FF2B5EF4-FFF2-40B4-BE49-F238E27FC236}">
                <a16:creationId xmlns:a16="http://schemas.microsoft.com/office/drawing/2014/main" id="{48693192-42C8-56BE-7F89-4F9E55B7F9A0}"/>
              </a:ext>
            </a:extLst>
          </p:cNvPr>
          <p:cNvPicPr>
            <a:picLocks noChangeAspect="1"/>
          </p:cNvPicPr>
          <p:nvPr/>
        </p:nvPicPr>
        <p:blipFill>
          <a:blip r:embed="rId4"/>
          <a:srcRect l="546" t="-18237" r="-546" b="18237"/>
          <a:stretch>
            <a:fillRect/>
          </a:stretch>
        </p:blipFill>
        <p:spPr>
          <a:xfrm>
            <a:off x="191836" y="641919"/>
            <a:ext cx="3987953" cy="3700863"/>
          </a:xfrm>
          <a:prstGeom prst="rect">
            <a:avLst/>
          </a:prstGeom>
        </p:spPr>
      </p:pic>
      <p:pic>
        <p:nvPicPr>
          <p:cNvPr id="7" name="Picture 6">
            <a:extLst>
              <a:ext uri="{FF2B5EF4-FFF2-40B4-BE49-F238E27FC236}">
                <a16:creationId xmlns:a16="http://schemas.microsoft.com/office/drawing/2014/main" id="{2202CFB3-B5D1-C87D-9A17-7BE2D3BF21C0}"/>
              </a:ext>
            </a:extLst>
          </p:cNvPr>
          <p:cNvPicPr>
            <a:picLocks noChangeAspect="1"/>
          </p:cNvPicPr>
          <p:nvPr/>
        </p:nvPicPr>
        <p:blipFill>
          <a:blip r:embed="rId5"/>
          <a:srcRect b="31933"/>
          <a:stretch>
            <a:fillRect/>
          </a:stretch>
        </p:blipFill>
        <p:spPr>
          <a:xfrm>
            <a:off x="8089976" y="1289666"/>
            <a:ext cx="3910188" cy="2661556"/>
          </a:xfrm>
          <a:prstGeom prst="rect">
            <a:avLst/>
          </a:prstGeom>
        </p:spPr>
      </p:pic>
      <p:sp>
        <p:nvSpPr>
          <p:cNvPr id="8" name="TextBox 7">
            <a:extLst>
              <a:ext uri="{FF2B5EF4-FFF2-40B4-BE49-F238E27FC236}">
                <a16:creationId xmlns:a16="http://schemas.microsoft.com/office/drawing/2014/main" id="{FB8827EA-102D-F3FE-0AB8-D5C240222760}"/>
              </a:ext>
            </a:extLst>
          </p:cNvPr>
          <p:cNvSpPr txBox="1"/>
          <p:nvPr/>
        </p:nvSpPr>
        <p:spPr>
          <a:xfrm>
            <a:off x="191836" y="4408005"/>
            <a:ext cx="3905931" cy="1754326"/>
          </a:xfrm>
          <a:prstGeom prst="rect">
            <a:avLst/>
          </a:prstGeom>
          <a:noFill/>
        </p:spPr>
        <p:txBody>
          <a:bodyPr wrap="square" rtlCol="0">
            <a:spAutoFit/>
          </a:bodyPr>
          <a:lstStyle/>
          <a:p>
            <a:r>
              <a:rPr lang="en-GB" b="1" dirty="0"/>
              <a:t>Image 1</a:t>
            </a:r>
          </a:p>
          <a:p>
            <a:r>
              <a:rPr lang="en-GB" dirty="0"/>
              <a:t>Gold Foil deity with birds</a:t>
            </a:r>
          </a:p>
          <a:p>
            <a:r>
              <a:rPr lang="en-GB" dirty="0"/>
              <a:t>Mycenae, Grave Circle A, Grave III</a:t>
            </a:r>
          </a:p>
          <a:p>
            <a:r>
              <a:rPr lang="en-GB" dirty="0"/>
              <a:t>16</a:t>
            </a:r>
            <a:r>
              <a:rPr lang="en-GB" baseline="30000" dirty="0"/>
              <a:t>th</a:t>
            </a:r>
            <a:r>
              <a:rPr lang="en-GB" dirty="0"/>
              <a:t> Century BCE</a:t>
            </a:r>
          </a:p>
          <a:p>
            <a:r>
              <a:rPr lang="en-GB" dirty="0"/>
              <a:t>(Hellenic National Archaeological Museum, 2025)</a:t>
            </a:r>
          </a:p>
        </p:txBody>
      </p:sp>
      <p:sp>
        <p:nvSpPr>
          <p:cNvPr id="9" name="TextBox 8">
            <a:extLst>
              <a:ext uri="{FF2B5EF4-FFF2-40B4-BE49-F238E27FC236}">
                <a16:creationId xmlns:a16="http://schemas.microsoft.com/office/drawing/2014/main" id="{FBF4EB11-276D-A84B-5316-426BE60B9739}"/>
              </a:ext>
            </a:extLst>
          </p:cNvPr>
          <p:cNvSpPr txBox="1"/>
          <p:nvPr/>
        </p:nvSpPr>
        <p:spPr>
          <a:xfrm>
            <a:off x="8089976" y="4081670"/>
            <a:ext cx="4243537" cy="2031325"/>
          </a:xfrm>
          <a:prstGeom prst="rect">
            <a:avLst/>
          </a:prstGeom>
          <a:noFill/>
        </p:spPr>
        <p:txBody>
          <a:bodyPr wrap="square" rtlCol="0">
            <a:spAutoFit/>
          </a:bodyPr>
          <a:lstStyle/>
          <a:p>
            <a:r>
              <a:rPr lang="en-GB" b="1" dirty="0"/>
              <a:t>Image 3</a:t>
            </a:r>
          </a:p>
          <a:p>
            <a:r>
              <a:rPr lang="en-GB" dirty="0"/>
              <a:t>Larnax with winged figurines or “soul birds” on top</a:t>
            </a:r>
          </a:p>
          <a:p>
            <a:r>
              <a:rPr lang="en-GB" dirty="0"/>
              <a:t>Mycenae, Tanagra Cemetery, Larnax 13</a:t>
            </a:r>
          </a:p>
          <a:p>
            <a:r>
              <a:rPr lang="en-GB" dirty="0"/>
              <a:t>14</a:t>
            </a:r>
            <a:r>
              <a:rPr lang="en-GB" baseline="30000" dirty="0"/>
              <a:t>th</a:t>
            </a:r>
            <a:r>
              <a:rPr lang="en-GB" dirty="0"/>
              <a:t>-13</a:t>
            </a:r>
            <a:r>
              <a:rPr lang="en-GB" baseline="30000" dirty="0"/>
              <a:t>th</a:t>
            </a:r>
            <a:r>
              <a:rPr lang="en-GB" dirty="0"/>
              <a:t> Century BCE</a:t>
            </a:r>
          </a:p>
          <a:p>
            <a:r>
              <a:rPr lang="en-GB" dirty="0"/>
              <a:t>(Gallou and BAR Publishing, 2005)</a:t>
            </a:r>
          </a:p>
          <a:p>
            <a:endParaRPr lang="en-GB" dirty="0"/>
          </a:p>
        </p:txBody>
      </p:sp>
      <p:sp>
        <p:nvSpPr>
          <p:cNvPr id="10" name="TextBox 9">
            <a:extLst>
              <a:ext uri="{FF2B5EF4-FFF2-40B4-BE49-F238E27FC236}">
                <a16:creationId xmlns:a16="http://schemas.microsoft.com/office/drawing/2014/main" id="{56E339C2-2A42-491C-CB66-10F427713458}"/>
              </a:ext>
            </a:extLst>
          </p:cNvPr>
          <p:cNvSpPr txBox="1"/>
          <p:nvPr/>
        </p:nvSpPr>
        <p:spPr>
          <a:xfrm>
            <a:off x="4391681" y="5320580"/>
            <a:ext cx="4103914" cy="1477328"/>
          </a:xfrm>
          <a:prstGeom prst="rect">
            <a:avLst/>
          </a:prstGeom>
          <a:noFill/>
        </p:spPr>
        <p:txBody>
          <a:bodyPr wrap="square" rtlCol="0">
            <a:spAutoFit/>
          </a:bodyPr>
          <a:lstStyle/>
          <a:p>
            <a:r>
              <a:rPr lang="en-GB" b="1" dirty="0"/>
              <a:t>Image 2</a:t>
            </a:r>
          </a:p>
          <a:p>
            <a:r>
              <a:rPr lang="en-GB" dirty="0"/>
              <a:t>Winged figure from the Kassel larnax</a:t>
            </a:r>
          </a:p>
          <a:p>
            <a:r>
              <a:rPr lang="en-GB" dirty="0"/>
              <a:t>Mycenaean painted pottery</a:t>
            </a:r>
          </a:p>
          <a:p>
            <a:r>
              <a:rPr lang="en-GB" dirty="0"/>
              <a:t>13</a:t>
            </a:r>
            <a:r>
              <a:rPr lang="en-GB" baseline="30000" dirty="0"/>
              <a:t>th</a:t>
            </a:r>
            <a:r>
              <a:rPr lang="en-GB" dirty="0"/>
              <a:t> Century BCE</a:t>
            </a:r>
          </a:p>
          <a:p>
            <a:r>
              <a:rPr lang="en-GB" dirty="0"/>
              <a:t>(MeisterDrucke, 2025)</a:t>
            </a:r>
          </a:p>
        </p:txBody>
      </p:sp>
    </p:spTree>
    <p:extLst>
      <p:ext uri="{BB962C8B-B14F-4D97-AF65-F5344CB8AC3E}">
        <p14:creationId xmlns:p14="http://schemas.microsoft.com/office/powerpoint/2010/main" val="1718524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0D46C"/>
        </a:solidFill>
        <a:effectLst/>
      </p:bgPr>
    </p:bg>
    <p:spTree>
      <p:nvGrpSpPr>
        <p:cNvPr id="1" name="">
          <a:extLst>
            <a:ext uri="{FF2B5EF4-FFF2-40B4-BE49-F238E27FC236}">
              <a16:creationId xmlns:a16="http://schemas.microsoft.com/office/drawing/2014/main" id="{7E9B6F47-33BB-8A9C-6659-520D027B58AC}"/>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16F86A19-F248-FED6-2E30-F32E9A9C5906}"/>
              </a:ext>
            </a:extLst>
          </p:cNvPr>
          <p:cNvSpPr txBox="1"/>
          <p:nvPr/>
        </p:nvSpPr>
        <p:spPr>
          <a:xfrm>
            <a:off x="4295360" y="4064283"/>
            <a:ext cx="3905931" cy="1754326"/>
          </a:xfrm>
          <a:prstGeom prst="rect">
            <a:avLst/>
          </a:prstGeom>
          <a:noFill/>
        </p:spPr>
        <p:txBody>
          <a:bodyPr wrap="square" rtlCol="0">
            <a:spAutoFit/>
          </a:bodyPr>
          <a:lstStyle/>
          <a:p>
            <a:r>
              <a:rPr lang="en-GB" b="1" dirty="0"/>
              <a:t>Image 5</a:t>
            </a:r>
          </a:p>
          <a:p>
            <a:r>
              <a:rPr lang="en-GB" dirty="0"/>
              <a:t>Gold Jewellery with pairs of Eagles</a:t>
            </a:r>
          </a:p>
          <a:p>
            <a:r>
              <a:rPr lang="en-GB" dirty="0"/>
              <a:t>Mycenae, Grave Circle A</a:t>
            </a:r>
          </a:p>
          <a:p>
            <a:r>
              <a:rPr lang="en-GB" dirty="0"/>
              <a:t>16</a:t>
            </a:r>
            <a:r>
              <a:rPr lang="en-GB" baseline="30000" dirty="0"/>
              <a:t>th</a:t>
            </a:r>
            <a:r>
              <a:rPr lang="en-GB" dirty="0"/>
              <a:t> Century BCE</a:t>
            </a:r>
          </a:p>
          <a:p>
            <a:r>
              <a:rPr lang="en-GB" dirty="0"/>
              <a:t>(Gallou and BAR Publishing, 2005)</a:t>
            </a:r>
          </a:p>
          <a:p>
            <a:endParaRPr lang="en-GB" dirty="0"/>
          </a:p>
        </p:txBody>
      </p:sp>
      <p:sp>
        <p:nvSpPr>
          <p:cNvPr id="9" name="TextBox 8">
            <a:extLst>
              <a:ext uri="{FF2B5EF4-FFF2-40B4-BE49-F238E27FC236}">
                <a16:creationId xmlns:a16="http://schemas.microsoft.com/office/drawing/2014/main" id="{041DE207-D0C8-5EF2-A7AF-C7BC8C733038}"/>
              </a:ext>
            </a:extLst>
          </p:cNvPr>
          <p:cNvSpPr txBox="1"/>
          <p:nvPr/>
        </p:nvSpPr>
        <p:spPr>
          <a:xfrm>
            <a:off x="8399274" y="5129305"/>
            <a:ext cx="4243537" cy="1754326"/>
          </a:xfrm>
          <a:prstGeom prst="rect">
            <a:avLst/>
          </a:prstGeom>
          <a:noFill/>
        </p:spPr>
        <p:txBody>
          <a:bodyPr wrap="square" rtlCol="0">
            <a:spAutoFit/>
          </a:bodyPr>
          <a:lstStyle/>
          <a:p>
            <a:r>
              <a:rPr lang="en-GB" b="1" dirty="0"/>
              <a:t>Image 6</a:t>
            </a:r>
          </a:p>
          <a:p>
            <a:r>
              <a:rPr lang="en-GB" dirty="0"/>
              <a:t>Gold sheet owl shroud ornament</a:t>
            </a:r>
          </a:p>
          <a:p>
            <a:r>
              <a:rPr lang="en-GB" dirty="0"/>
              <a:t>Mycenae, Peristeria, Tholos tomb 3</a:t>
            </a:r>
          </a:p>
          <a:p>
            <a:r>
              <a:rPr lang="en-GB" dirty="0"/>
              <a:t>Late 17</a:t>
            </a:r>
            <a:r>
              <a:rPr lang="en-GB" baseline="30000" dirty="0"/>
              <a:t>TH</a:t>
            </a:r>
            <a:r>
              <a:rPr lang="en-GB" dirty="0"/>
              <a:t> Century BCE</a:t>
            </a:r>
          </a:p>
          <a:p>
            <a:r>
              <a:rPr lang="en-GB" dirty="0"/>
              <a:t>(Hellenic National Archaeological Museum, 2026)</a:t>
            </a:r>
          </a:p>
        </p:txBody>
      </p:sp>
      <p:sp>
        <p:nvSpPr>
          <p:cNvPr id="10" name="TextBox 9">
            <a:extLst>
              <a:ext uri="{FF2B5EF4-FFF2-40B4-BE49-F238E27FC236}">
                <a16:creationId xmlns:a16="http://schemas.microsoft.com/office/drawing/2014/main" id="{DAD08DB9-FB28-C37F-F8DD-DD90CC311065}"/>
              </a:ext>
            </a:extLst>
          </p:cNvPr>
          <p:cNvSpPr txBox="1"/>
          <p:nvPr/>
        </p:nvSpPr>
        <p:spPr>
          <a:xfrm>
            <a:off x="191446" y="4987613"/>
            <a:ext cx="4103914" cy="2031325"/>
          </a:xfrm>
          <a:prstGeom prst="rect">
            <a:avLst/>
          </a:prstGeom>
          <a:noFill/>
        </p:spPr>
        <p:txBody>
          <a:bodyPr wrap="square" rtlCol="0">
            <a:spAutoFit/>
          </a:bodyPr>
          <a:lstStyle/>
          <a:p>
            <a:r>
              <a:rPr lang="en-GB" b="1" dirty="0"/>
              <a:t>Image 4</a:t>
            </a:r>
          </a:p>
          <a:p>
            <a:r>
              <a:rPr lang="en-GB" dirty="0"/>
              <a:t>Gold sheet ornament decorated with a Minoan tripartite shrine and birds</a:t>
            </a:r>
          </a:p>
          <a:p>
            <a:r>
              <a:rPr lang="en-GB" dirty="0"/>
              <a:t>Mycenae, Grave Circle A</a:t>
            </a:r>
          </a:p>
          <a:p>
            <a:r>
              <a:rPr lang="en-GB" dirty="0"/>
              <a:t>Middle-Late Helladic</a:t>
            </a:r>
          </a:p>
          <a:p>
            <a:r>
              <a:rPr lang="en-GB" dirty="0"/>
              <a:t>(Gallou and BAR Publishing, 2005)</a:t>
            </a:r>
          </a:p>
          <a:p>
            <a:endParaRPr lang="en-GB" dirty="0"/>
          </a:p>
        </p:txBody>
      </p:sp>
      <p:pic>
        <p:nvPicPr>
          <p:cNvPr id="11" name="Picture 10" descr="The Minoans: Craftsmanship | Mycenae, Minoan, Mycenaean">
            <a:extLst>
              <a:ext uri="{FF2B5EF4-FFF2-40B4-BE49-F238E27FC236}">
                <a16:creationId xmlns:a16="http://schemas.microsoft.com/office/drawing/2014/main" id="{1B47EC27-8EFB-C46A-FA66-D327878015A2}"/>
              </a:ext>
            </a:extLst>
          </p:cNvPr>
          <p:cNvPicPr>
            <a:picLocks noChangeAspect="1"/>
          </p:cNvPicPr>
          <p:nvPr/>
        </p:nvPicPr>
        <p:blipFill>
          <a:blip r:embed="rId2"/>
          <a:stretch>
            <a:fillRect/>
          </a:stretch>
        </p:blipFill>
        <p:spPr>
          <a:xfrm>
            <a:off x="267646" y="724081"/>
            <a:ext cx="3642339" cy="4079420"/>
          </a:xfrm>
          <a:prstGeom prst="rect">
            <a:avLst/>
          </a:prstGeom>
        </p:spPr>
      </p:pic>
      <p:pic>
        <p:nvPicPr>
          <p:cNvPr id="13" name="Picture 12" descr="Mycenaean Gold Necklace, 16th Century BC | Ancient jewelry, Ancient ...">
            <a:extLst>
              <a:ext uri="{FF2B5EF4-FFF2-40B4-BE49-F238E27FC236}">
                <a16:creationId xmlns:a16="http://schemas.microsoft.com/office/drawing/2014/main" id="{108DEE06-7528-B2C4-1519-EDF11F1631A0}"/>
              </a:ext>
            </a:extLst>
          </p:cNvPr>
          <p:cNvPicPr>
            <a:picLocks noChangeAspect="1"/>
          </p:cNvPicPr>
          <p:nvPr/>
        </p:nvPicPr>
        <p:blipFill>
          <a:blip r:embed="rId3"/>
          <a:stretch>
            <a:fillRect/>
          </a:stretch>
        </p:blipFill>
        <p:spPr>
          <a:xfrm>
            <a:off x="4161460" y="1137717"/>
            <a:ext cx="4084308" cy="2834510"/>
          </a:xfrm>
          <a:prstGeom prst="rect">
            <a:avLst/>
          </a:prstGeom>
        </p:spPr>
      </p:pic>
      <p:pic>
        <p:nvPicPr>
          <p:cNvPr id="15" name="Picture 14" descr="Pylos of Nestor. A Mycenaean Kingdom Revealed">
            <a:extLst>
              <a:ext uri="{FF2B5EF4-FFF2-40B4-BE49-F238E27FC236}">
                <a16:creationId xmlns:a16="http://schemas.microsoft.com/office/drawing/2014/main" id="{BEA22A84-614F-8105-5A50-BCFC736D0749}"/>
              </a:ext>
            </a:extLst>
          </p:cNvPr>
          <p:cNvPicPr>
            <a:picLocks noChangeAspect="1"/>
          </p:cNvPicPr>
          <p:nvPr/>
        </p:nvPicPr>
        <p:blipFill>
          <a:blip r:embed="rId4"/>
          <a:stretch>
            <a:fillRect/>
          </a:stretch>
        </p:blipFill>
        <p:spPr>
          <a:xfrm>
            <a:off x="8497243" y="158671"/>
            <a:ext cx="3313756" cy="4970634"/>
          </a:xfrm>
          <a:prstGeom prst="rect">
            <a:avLst/>
          </a:prstGeom>
        </p:spPr>
      </p:pic>
    </p:spTree>
    <p:extLst>
      <p:ext uri="{BB962C8B-B14F-4D97-AF65-F5344CB8AC3E}">
        <p14:creationId xmlns:p14="http://schemas.microsoft.com/office/powerpoint/2010/main" val="2226174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0D46C"/>
        </a:solidFill>
        <a:effectLst/>
      </p:bgPr>
    </p:bg>
    <p:spTree>
      <p:nvGrpSpPr>
        <p:cNvPr id="1" name="">
          <a:extLst>
            <a:ext uri="{FF2B5EF4-FFF2-40B4-BE49-F238E27FC236}">
              <a16:creationId xmlns:a16="http://schemas.microsoft.com/office/drawing/2014/main" id="{607F485D-FE69-24A3-F479-DA3586B0563B}"/>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4F4E14FA-B97D-7ACF-9710-49110D621E47}"/>
              </a:ext>
            </a:extLst>
          </p:cNvPr>
          <p:cNvSpPr txBox="1"/>
          <p:nvPr/>
        </p:nvSpPr>
        <p:spPr>
          <a:xfrm>
            <a:off x="463589" y="4240297"/>
            <a:ext cx="6633897" cy="2585323"/>
          </a:xfrm>
          <a:prstGeom prst="rect">
            <a:avLst/>
          </a:prstGeom>
          <a:noFill/>
        </p:spPr>
        <p:txBody>
          <a:bodyPr wrap="square" rtlCol="0">
            <a:spAutoFit/>
          </a:bodyPr>
          <a:lstStyle/>
          <a:p>
            <a:r>
              <a:rPr lang="en-GB" b="1" dirty="0"/>
              <a:t>Image 7 and Image 8</a:t>
            </a:r>
          </a:p>
          <a:p>
            <a:r>
              <a:rPr lang="en-GB" dirty="0"/>
              <a:t>Gold ornaments including birds, butterflies and griffins</a:t>
            </a:r>
          </a:p>
          <a:p>
            <a:r>
              <a:rPr lang="en-GB" dirty="0"/>
              <a:t>National Archaeological Museum of Athens</a:t>
            </a:r>
          </a:p>
          <a:p>
            <a:r>
              <a:rPr lang="en-GB" dirty="0"/>
              <a:t>Mycenae, Grave Circle A, Grave III</a:t>
            </a:r>
          </a:p>
          <a:p>
            <a:r>
              <a:rPr lang="en-GB" dirty="0"/>
              <a:t>16</a:t>
            </a:r>
            <a:r>
              <a:rPr lang="en-GB" baseline="30000" dirty="0"/>
              <a:t>th</a:t>
            </a:r>
            <a:r>
              <a:rPr lang="en-GB" dirty="0"/>
              <a:t> Century BCE</a:t>
            </a:r>
          </a:p>
          <a:p>
            <a:r>
              <a:rPr lang="en-GB" dirty="0"/>
              <a:t>7 (Sailko and National Archaeological Museum of Athens, 2008)</a:t>
            </a:r>
          </a:p>
          <a:p>
            <a:r>
              <a:rPr lang="en-GB" dirty="0"/>
              <a:t>8 (National Archaeological Museum of Athens and </a:t>
            </a:r>
            <a:r>
              <a:rPr lang="en-GB" dirty="0" err="1"/>
              <a:t>Schuppi</a:t>
            </a:r>
            <a:r>
              <a:rPr lang="en-GB" dirty="0"/>
              <a:t>, 2014)</a:t>
            </a:r>
          </a:p>
          <a:p>
            <a:endParaRPr lang="en-GB" dirty="0"/>
          </a:p>
          <a:p>
            <a:endParaRPr lang="en-GB" dirty="0"/>
          </a:p>
        </p:txBody>
      </p:sp>
      <p:pic>
        <p:nvPicPr>
          <p:cNvPr id="3" name="Picture 2">
            <a:extLst>
              <a:ext uri="{FF2B5EF4-FFF2-40B4-BE49-F238E27FC236}">
                <a16:creationId xmlns:a16="http://schemas.microsoft.com/office/drawing/2014/main" id="{46E1F9DC-0EC4-8624-2FB2-B190A1443C91}"/>
              </a:ext>
            </a:extLst>
          </p:cNvPr>
          <p:cNvPicPr>
            <a:picLocks noChangeAspect="1"/>
          </p:cNvPicPr>
          <p:nvPr/>
        </p:nvPicPr>
        <p:blipFill>
          <a:blip r:embed="rId2"/>
          <a:srcRect l="-1190" t="35861" r="3452" b="13809"/>
          <a:stretch>
            <a:fillRect/>
          </a:stretch>
        </p:blipFill>
        <p:spPr>
          <a:xfrm>
            <a:off x="211039" y="245287"/>
            <a:ext cx="9898131" cy="3822679"/>
          </a:xfrm>
          <a:prstGeom prst="rect">
            <a:avLst/>
          </a:prstGeom>
        </p:spPr>
      </p:pic>
      <p:pic>
        <p:nvPicPr>
          <p:cNvPr id="5" name="Picture 4">
            <a:extLst>
              <a:ext uri="{FF2B5EF4-FFF2-40B4-BE49-F238E27FC236}">
                <a16:creationId xmlns:a16="http://schemas.microsoft.com/office/drawing/2014/main" id="{9B5FB442-3491-1EF8-A3D5-B432F97AD1DB}"/>
              </a:ext>
            </a:extLst>
          </p:cNvPr>
          <p:cNvPicPr>
            <a:picLocks noChangeAspect="1"/>
          </p:cNvPicPr>
          <p:nvPr/>
        </p:nvPicPr>
        <p:blipFill>
          <a:blip r:embed="rId3"/>
          <a:stretch>
            <a:fillRect/>
          </a:stretch>
        </p:blipFill>
        <p:spPr>
          <a:xfrm>
            <a:off x="7399680" y="3657681"/>
            <a:ext cx="4702987" cy="3130425"/>
          </a:xfrm>
          <a:prstGeom prst="rect">
            <a:avLst/>
          </a:prstGeom>
        </p:spPr>
      </p:pic>
    </p:spTree>
    <p:extLst>
      <p:ext uri="{BB962C8B-B14F-4D97-AF65-F5344CB8AC3E}">
        <p14:creationId xmlns:p14="http://schemas.microsoft.com/office/powerpoint/2010/main" val="1683266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0D46C"/>
        </a:solidFill>
        <a:effectLst/>
      </p:bgPr>
    </p:bg>
    <p:spTree>
      <p:nvGrpSpPr>
        <p:cNvPr id="1" name="">
          <a:extLst>
            <a:ext uri="{FF2B5EF4-FFF2-40B4-BE49-F238E27FC236}">
              <a16:creationId xmlns:a16="http://schemas.microsoft.com/office/drawing/2014/main" id="{AC1A13BC-DA25-0AEC-109B-FF08A28C160A}"/>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A62C97E6-C5A9-0E29-D211-BB43C1E0D1C8}"/>
              </a:ext>
            </a:extLst>
          </p:cNvPr>
          <p:cNvSpPr txBox="1"/>
          <p:nvPr/>
        </p:nvSpPr>
        <p:spPr>
          <a:xfrm>
            <a:off x="5028199" y="5138422"/>
            <a:ext cx="6603078" cy="2031325"/>
          </a:xfrm>
          <a:prstGeom prst="rect">
            <a:avLst/>
          </a:prstGeom>
          <a:noFill/>
        </p:spPr>
        <p:txBody>
          <a:bodyPr wrap="square" rtlCol="0">
            <a:spAutoFit/>
          </a:bodyPr>
          <a:lstStyle/>
          <a:p>
            <a:r>
              <a:rPr lang="en-GB" b="1" dirty="0"/>
              <a:t>Image 10</a:t>
            </a:r>
          </a:p>
          <a:p>
            <a:r>
              <a:rPr lang="en-GB" dirty="0"/>
              <a:t>A pair of gold scales/balances with some depictions of butterflies</a:t>
            </a:r>
          </a:p>
          <a:p>
            <a:r>
              <a:rPr lang="en-GB" dirty="0"/>
              <a:t>Mycenae, Grave Circle A, Grave III</a:t>
            </a:r>
          </a:p>
          <a:p>
            <a:r>
              <a:rPr lang="en-GB" dirty="0"/>
              <a:t>16</a:t>
            </a:r>
            <a:r>
              <a:rPr lang="en-GB" baseline="30000" dirty="0"/>
              <a:t>th</a:t>
            </a:r>
            <a:r>
              <a:rPr lang="en-GB" dirty="0"/>
              <a:t> Century BCE</a:t>
            </a:r>
          </a:p>
          <a:p>
            <a:r>
              <a:rPr lang="en-GB" dirty="0"/>
              <a:t>(National Archaeological Museum of Athens and IMA Pictures, 2020)</a:t>
            </a:r>
          </a:p>
          <a:p>
            <a:endParaRPr lang="en-GB" dirty="0"/>
          </a:p>
        </p:txBody>
      </p:sp>
      <p:sp>
        <p:nvSpPr>
          <p:cNvPr id="10" name="TextBox 9">
            <a:extLst>
              <a:ext uri="{FF2B5EF4-FFF2-40B4-BE49-F238E27FC236}">
                <a16:creationId xmlns:a16="http://schemas.microsoft.com/office/drawing/2014/main" id="{57A4FCD1-18A6-CE31-F7DA-D8928ECD350E}"/>
              </a:ext>
            </a:extLst>
          </p:cNvPr>
          <p:cNvSpPr txBox="1"/>
          <p:nvPr/>
        </p:nvSpPr>
        <p:spPr>
          <a:xfrm>
            <a:off x="463589" y="3594241"/>
            <a:ext cx="4103914" cy="1754326"/>
          </a:xfrm>
          <a:prstGeom prst="rect">
            <a:avLst/>
          </a:prstGeom>
          <a:noFill/>
        </p:spPr>
        <p:txBody>
          <a:bodyPr wrap="square" rtlCol="0">
            <a:spAutoFit/>
          </a:bodyPr>
          <a:lstStyle/>
          <a:p>
            <a:r>
              <a:rPr lang="en-GB" b="1" dirty="0"/>
              <a:t>Image 9</a:t>
            </a:r>
          </a:p>
          <a:p>
            <a:r>
              <a:rPr lang="en-GB" dirty="0"/>
              <a:t>Gold disc embossed with a butterfly</a:t>
            </a:r>
          </a:p>
          <a:p>
            <a:r>
              <a:rPr lang="en-GB" dirty="0"/>
              <a:t>Mycenae, Grave Circle A, Grave III</a:t>
            </a:r>
          </a:p>
          <a:p>
            <a:r>
              <a:rPr lang="en-GB" dirty="0"/>
              <a:t>16</a:t>
            </a:r>
            <a:r>
              <a:rPr lang="en-GB" baseline="30000" dirty="0"/>
              <a:t>th</a:t>
            </a:r>
            <a:r>
              <a:rPr lang="en-GB" dirty="0"/>
              <a:t> Century BCE</a:t>
            </a:r>
          </a:p>
          <a:p>
            <a:r>
              <a:rPr lang="en-GB" dirty="0"/>
              <a:t>(Gallou and BAR Publishing, 2005)</a:t>
            </a:r>
          </a:p>
          <a:p>
            <a:endParaRPr lang="en-GB" dirty="0"/>
          </a:p>
        </p:txBody>
      </p:sp>
      <p:pic>
        <p:nvPicPr>
          <p:cNvPr id="3" name="Picture 2" descr="Gold Disk with Butterfly Design - Late Helladic Period">
            <a:extLst>
              <a:ext uri="{FF2B5EF4-FFF2-40B4-BE49-F238E27FC236}">
                <a16:creationId xmlns:a16="http://schemas.microsoft.com/office/drawing/2014/main" id="{F2F20C18-7862-88C2-16EC-C9130062C667}"/>
              </a:ext>
            </a:extLst>
          </p:cNvPr>
          <p:cNvPicPr>
            <a:picLocks noChangeAspect="1"/>
          </p:cNvPicPr>
          <p:nvPr/>
        </p:nvPicPr>
        <p:blipFill>
          <a:blip r:embed="rId2"/>
          <a:srcRect l="16163" t="11883" r="14565" b="17439"/>
          <a:stretch>
            <a:fillRect/>
          </a:stretch>
        </p:blipFill>
        <p:spPr>
          <a:xfrm>
            <a:off x="649747" y="387501"/>
            <a:ext cx="3187312" cy="2965771"/>
          </a:xfrm>
          <a:prstGeom prst="rect">
            <a:avLst/>
          </a:prstGeom>
        </p:spPr>
      </p:pic>
      <p:pic>
        <p:nvPicPr>
          <p:cNvPr id="5" name="Picture 4">
            <a:extLst>
              <a:ext uri="{FF2B5EF4-FFF2-40B4-BE49-F238E27FC236}">
                <a16:creationId xmlns:a16="http://schemas.microsoft.com/office/drawing/2014/main" id="{0E276091-D9C3-C9DD-FF8E-2B1860739CD9}"/>
              </a:ext>
            </a:extLst>
          </p:cNvPr>
          <p:cNvPicPr>
            <a:picLocks noChangeAspect="1"/>
          </p:cNvPicPr>
          <p:nvPr/>
        </p:nvPicPr>
        <p:blipFill>
          <a:blip r:embed="rId3"/>
          <a:stretch>
            <a:fillRect/>
          </a:stretch>
        </p:blipFill>
        <p:spPr>
          <a:xfrm>
            <a:off x="5142608" y="778471"/>
            <a:ext cx="6374261" cy="4334498"/>
          </a:xfrm>
          <a:prstGeom prst="rect">
            <a:avLst/>
          </a:prstGeom>
        </p:spPr>
      </p:pic>
    </p:spTree>
    <p:extLst>
      <p:ext uri="{BB962C8B-B14F-4D97-AF65-F5344CB8AC3E}">
        <p14:creationId xmlns:p14="http://schemas.microsoft.com/office/powerpoint/2010/main" val="1140719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0D46C"/>
        </a:solidFill>
        <a:effectLst/>
      </p:bgPr>
    </p:bg>
    <p:spTree>
      <p:nvGrpSpPr>
        <p:cNvPr id="1" name="">
          <a:extLst>
            <a:ext uri="{FF2B5EF4-FFF2-40B4-BE49-F238E27FC236}">
              <a16:creationId xmlns:a16="http://schemas.microsoft.com/office/drawing/2014/main" id="{90CB4C99-BE60-798E-A248-43E2FCD2F8C3}"/>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DAC40DE4-EB55-B04C-FCDB-D409C703D29B}"/>
              </a:ext>
            </a:extLst>
          </p:cNvPr>
          <p:cNvSpPr txBox="1"/>
          <p:nvPr/>
        </p:nvSpPr>
        <p:spPr>
          <a:xfrm>
            <a:off x="7896642" y="4857143"/>
            <a:ext cx="4243537" cy="2585323"/>
          </a:xfrm>
          <a:prstGeom prst="rect">
            <a:avLst/>
          </a:prstGeom>
          <a:noFill/>
        </p:spPr>
        <p:txBody>
          <a:bodyPr wrap="square" rtlCol="0">
            <a:spAutoFit/>
          </a:bodyPr>
          <a:lstStyle/>
          <a:p>
            <a:r>
              <a:rPr lang="en-GB" b="1" dirty="0"/>
              <a:t>Image 12</a:t>
            </a:r>
          </a:p>
          <a:p>
            <a:r>
              <a:rPr lang="en-GB" dirty="0"/>
              <a:t>Butterfly on the socket of spear-head II</a:t>
            </a:r>
          </a:p>
          <a:p>
            <a:r>
              <a:rPr lang="en-GB" dirty="0"/>
              <a:t>Minoan Warrior Grave/Tomb II at Knossos, New Hospital site</a:t>
            </a:r>
          </a:p>
          <a:p>
            <a:r>
              <a:rPr lang="en-GB" dirty="0"/>
              <a:t>14</a:t>
            </a:r>
            <a:r>
              <a:rPr lang="en-GB" baseline="30000" dirty="0"/>
              <a:t>th</a:t>
            </a:r>
            <a:r>
              <a:rPr lang="en-GB" dirty="0"/>
              <a:t> Century</a:t>
            </a:r>
          </a:p>
          <a:p>
            <a:r>
              <a:rPr lang="en-GB" dirty="0"/>
              <a:t>(Hood, de Jong and The Annual of the British School at Athens, 1952)</a:t>
            </a:r>
          </a:p>
          <a:p>
            <a:endParaRPr lang="en-GB" dirty="0"/>
          </a:p>
          <a:p>
            <a:endParaRPr lang="en-GB" dirty="0"/>
          </a:p>
        </p:txBody>
      </p:sp>
      <p:sp>
        <p:nvSpPr>
          <p:cNvPr id="10" name="TextBox 9">
            <a:extLst>
              <a:ext uri="{FF2B5EF4-FFF2-40B4-BE49-F238E27FC236}">
                <a16:creationId xmlns:a16="http://schemas.microsoft.com/office/drawing/2014/main" id="{04A37430-0FD1-C8A1-C425-263A016BB7D3}"/>
              </a:ext>
            </a:extLst>
          </p:cNvPr>
          <p:cNvSpPr txBox="1"/>
          <p:nvPr/>
        </p:nvSpPr>
        <p:spPr>
          <a:xfrm>
            <a:off x="877245" y="4525947"/>
            <a:ext cx="5541071" cy="2031325"/>
          </a:xfrm>
          <a:prstGeom prst="rect">
            <a:avLst/>
          </a:prstGeom>
          <a:noFill/>
        </p:spPr>
        <p:txBody>
          <a:bodyPr wrap="square" rtlCol="0">
            <a:spAutoFit/>
          </a:bodyPr>
          <a:lstStyle/>
          <a:p>
            <a:r>
              <a:rPr lang="en-GB" b="1" dirty="0"/>
              <a:t>Image 11</a:t>
            </a:r>
          </a:p>
          <a:p>
            <a:r>
              <a:rPr lang="en-GB" dirty="0"/>
              <a:t>Bronze Sword engraved with a butterfly pattern on either side of the blade</a:t>
            </a:r>
          </a:p>
          <a:p>
            <a:r>
              <a:rPr lang="en-GB" dirty="0"/>
              <a:t>Mycenae, Grave Circle B, Shaft Grave Iota</a:t>
            </a:r>
          </a:p>
          <a:p>
            <a:r>
              <a:rPr lang="en-GB" dirty="0"/>
              <a:t>17</a:t>
            </a:r>
            <a:r>
              <a:rPr lang="en-GB" baseline="30000" dirty="0"/>
              <a:t>th</a:t>
            </a:r>
            <a:r>
              <a:rPr lang="en-GB" dirty="0"/>
              <a:t>-16</a:t>
            </a:r>
            <a:r>
              <a:rPr lang="en-GB" baseline="30000" dirty="0"/>
              <a:t>th</a:t>
            </a:r>
            <a:r>
              <a:rPr lang="en-GB" dirty="0"/>
              <a:t> Century BCE</a:t>
            </a:r>
          </a:p>
          <a:p>
            <a:r>
              <a:rPr lang="en-GB" dirty="0"/>
              <a:t>(Gallou and BAR Publishing, 2005)</a:t>
            </a:r>
          </a:p>
          <a:p>
            <a:endParaRPr lang="en-GB" dirty="0"/>
          </a:p>
        </p:txBody>
      </p:sp>
      <p:pic>
        <p:nvPicPr>
          <p:cNvPr id="4" name="Picture 3">
            <a:extLst>
              <a:ext uri="{FF2B5EF4-FFF2-40B4-BE49-F238E27FC236}">
                <a16:creationId xmlns:a16="http://schemas.microsoft.com/office/drawing/2014/main" id="{8844176D-85D8-B01F-0E61-3A47451EE3EB}"/>
              </a:ext>
            </a:extLst>
          </p:cNvPr>
          <p:cNvPicPr>
            <a:picLocks noChangeAspect="1"/>
          </p:cNvPicPr>
          <p:nvPr/>
        </p:nvPicPr>
        <p:blipFill>
          <a:blip r:embed="rId2"/>
          <a:stretch>
            <a:fillRect/>
          </a:stretch>
        </p:blipFill>
        <p:spPr>
          <a:xfrm>
            <a:off x="994412" y="623369"/>
            <a:ext cx="5541072" cy="3763311"/>
          </a:xfrm>
          <a:prstGeom prst="rect">
            <a:avLst/>
          </a:prstGeom>
        </p:spPr>
      </p:pic>
      <p:pic>
        <p:nvPicPr>
          <p:cNvPr id="7" name="Picture 6">
            <a:extLst>
              <a:ext uri="{FF2B5EF4-FFF2-40B4-BE49-F238E27FC236}">
                <a16:creationId xmlns:a16="http://schemas.microsoft.com/office/drawing/2014/main" id="{DEC75273-87C1-C400-F65A-B62E54B944C1}"/>
              </a:ext>
            </a:extLst>
          </p:cNvPr>
          <p:cNvPicPr>
            <a:picLocks noChangeAspect="1"/>
          </p:cNvPicPr>
          <p:nvPr/>
        </p:nvPicPr>
        <p:blipFill>
          <a:blip r:embed="rId3"/>
          <a:stretch>
            <a:fillRect/>
          </a:stretch>
        </p:blipFill>
        <p:spPr>
          <a:xfrm>
            <a:off x="7896642" y="499684"/>
            <a:ext cx="3300946" cy="4357459"/>
          </a:xfrm>
          <a:prstGeom prst="rect">
            <a:avLst/>
          </a:prstGeom>
        </p:spPr>
      </p:pic>
    </p:spTree>
    <p:extLst>
      <p:ext uri="{BB962C8B-B14F-4D97-AF65-F5344CB8AC3E}">
        <p14:creationId xmlns:p14="http://schemas.microsoft.com/office/powerpoint/2010/main" val="1494425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0D46C"/>
        </a:solidFill>
        <a:effectLst/>
      </p:bgPr>
    </p:bg>
    <p:spTree>
      <p:nvGrpSpPr>
        <p:cNvPr id="1" name="">
          <a:extLst>
            <a:ext uri="{FF2B5EF4-FFF2-40B4-BE49-F238E27FC236}">
              <a16:creationId xmlns:a16="http://schemas.microsoft.com/office/drawing/2014/main" id="{0651D9A7-27A5-9705-D096-37D38B6DF846}"/>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983F5120-D237-1FFD-C620-E0B5FEB2ED64}"/>
              </a:ext>
            </a:extLst>
          </p:cNvPr>
          <p:cNvSpPr txBox="1"/>
          <p:nvPr/>
        </p:nvSpPr>
        <p:spPr>
          <a:xfrm>
            <a:off x="7571286" y="3557666"/>
            <a:ext cx="4243537" cy="2308324"/>
          </a:xfrm>
          <a:prstGeom prst="rect">
            <a:avLst/>
          </a:prstGeom>
          <a:noFill/>
        </p:spPr>
        <p:txBody>
          <a:bodyPr wrap="square" rtlCol="0">
            <a:spAutoFit/>
          </a:bodyPr>
          <a:lstStyle/>
          <a:p>
            <a:r>
              <a:rPr lang="en-GB" b="1" dirty="0"/>
              <a:t>Image 15 </a:t>
            </a:r>
          </a:p>
          <a:p>
            <a:r>
              <a:rPr lang="en-GB" dirty="0"/>
              <a:t>Female sphinx painted on Terracotta Larnax</a:t>
            </a:r>
          </a:p>
          <a:p>
            <a:r>
              <a:rPr lang="en-GB" dirty="0"/>
              <a:t>Mycenaean Tanagra Cemetery</a:t>
            </a:r>
          </a:p>
          <a:p>
            <a:r>
              <a:rPr lang="en-GB" dirty="0"/>
              <a:t>13</a:t>
            </a:r>
            <a:r>
              <a:rPr lang="en-GB" baseline="30000" dirty="0"/>
              <a:t>th</a:t>
            </a:r>
            <a:r>
              <a:rPr lang="en-GB" dirty="0"/>
              <a:t>-12</a:t>
            </a:r>
            <a:r>
              <a:rPr lang="en-GB" baseline="30000" dirty="0"/>
              <a:t>th</a:t>
            </a:r>
            <a:r>
              <a:rPr lang="en-GB" dirty="0"/>
              <a:t> Century BCE</a:t>
            </a:r>
          </a:p>
          <a:p>
            <a:r>
              <a:rPr lang="en-GB" dirty="0"/>
              <a:t>(Gallou and BAR Publishing, 2005)</a:t>
            </a:r>
          </a:p>
          <a:p>
            <a:endParaRPr lang="en-GB" dirty="0"/>
          </a:p>
          <a:p>
            <a:endParaRPr lang="en-GB" dirty="0"/>
          </a:p>
        </p:txBody>
      </p:sp>
      <p:sp>
        <p:nvSpPr>
          <p:cNvPr id="10" name="TextBox 9">
            <a:extLst>
              <a:ext uri="{FF2B5EF4-FFF2-40B4-BE49-F238E27FC236}">
                <a16:creationId xmlns:a16="http://schemas.microsoft.com/office/drawing/2014/main" id="{87CA350B-14C1-E6D6-51F3-D901BEF35E11}"/>
              </a:ext>
            </a:extLst>
          </p:cNvPr>
          <p:cNvSpPr txBox="1"/>
          <p:nvPr/>
        </p:nvSpPr>
        <p:spPr>
          <a:xfrm>
            <a:off x="181234" y="3485001"/>
            <a:ext cx="4439481" cy="2031325"/>
          </a:xfrm>
          <a:prstGeom prst="rect">
            <a:avLst/>
          </a:prstGeom>
          <a:noFill/>
        </p:spPr>
        <p:txBody>
          <a:bodyPr wrap="square" rtlCol="0">
            <a:spAutoFit/>
          </a:bodyPr>
          <a:lstStyle/>
          <a:p>
            <a:r>
              <a:rPr lang="en-GB" b="1" dirty="0"/>
              <a:t>Image 13</a:t>
            </a:r>
          </a:p>
          <a:p>
            <a:r>
              <a:rPr lang="en-GB" dirty="0"/>
              <a:t>Larnax with Sphinx and priestess flanking a sacred pillar</a:t>
            </a:r>
          </a:p>
          <a:p>
            <a:r>
              <a:rPr lang="en-GB" dirty="0"/>
              <a:t>Mycenaean Tanagra Cemetery</a:t>
            </a:r>
          </a:p>
          <a:p>
            <a:r>
              <a:rPr lang="en-GB" dirty="0"/>
              <a:t>13</a:t>
            </a:r>
            <a:r>
              <a:rPr lang="en-GB" baseline="30000" dirty="0"/>
              <a:t>th</a:t>
            </a:r>
            <a:r>
              <a:rPr lang="en-GB" dirty="0"/>
              <a:t>-12</a:t>
            </a:r>
            <a:r>
              <a:rPr lang="en-GB" baseline="30000" dirty="0"/>
              <a:t>th</a:t>
            </a:r>
            <a:r>
              <a:rPr lang="en-GB" dirty="0"/>
              <a:t> Century BCE</a:t>
            </a:r>
          </a:p>
          <a:p>
            <a:r>
              <a:rPr lang="en-GB" dirty="0"/>
              <a:t>(Gallou and BAR Publishing, 2005)</a:t>
            </a:r>
          </a:p>
          <a:p>
            <a:endParaRPr lang="en-GB" dirty="0"/>
          </a:p>
        </p:txBody>
      </p:sp>
      <p:pic>
        <p:nvPicPr>
          <p:cNvPr id="3" name="Picture 2" descr="ca 1430-1230 BC. Mycenaean larnakes from Tanagra in Archaeological ...">
            <a:extLst>
              <a:ext uri="{FF2B5EF4-FFF2-40B4-BE49-F238E27FC236}">
                <a16:creationId xmlns:a16="http://schemas.microsoft.com/office/drawing/2014/main" id="{2672FC99-9992-C7F1-0C24-566A98417F03}"/>
              </a:ext>
            </a:extLst>
          </p:cNvPr>
          <p:cNvPicPr>
            <a:picLocks noChangeAspect="1"/>
          </p:cNvPicPr>
          <p:nvPr/>
        </p:nvPicPr>
        <p:blipFill>
          <a:blip r:embed="rId2"/>
          <a:stretch>
            <a:fillRect/>
          </a:stretch>
        </p:blipFill>
        <p:spPr>
          <a:xfrm>
            <a:off x="181234" y="243838"/>
            <a:ext cx="4636963" cy="3129162"/>
          </a:xfrm>
          <a:prstGeom prst="rect">
            <a:avLst/>
          </a:prstGeom>
        </p:spPr>
      </p:pic>
      <p:pic>
        <p:nvPicPr>
          <p:cNvPr id="6" name="Picture 5" descr="File:Gold griffin from female grave in Grave Circle B at Mycenae 16th century BCE NAM Athens 03.jpg">
            <a:extLst>
              <a:ext uri="{FF2B5EF4-FFF2-40B4-BE49-F238E27FC236}">
                <a16:creationId xmlns:a16="http://schemas.microsoft.com/office/drawing/2014/main" id="{DA2993FC-D1A9-005A-EBEB-62643A877275}"/>
              </a:ext>
            </a:extLst>
          </p:cNvPr>
          <p:cNvPicPr>
            <a:picLocks noChangeAspect="1"/>
          </p:cNvPicPr>
          <p:nvPr/>
        </p:nvPicPr>
        <p:blipFill>
          <a:blip r:embed="rId3"/>
          <a:stretch>
            <a:fillRect/>
          </a:stretch>
        </p:blipFill>
        <p:spPr>
          <a:xfrm>
            <a:off x="5002995" y="2981114"/>
            <a:ext cx="2383492" cy="1899345"/>
          </a:xfrm>
          <a:prstGeom prst="rect">
            <a:avLst/>
          </a:prstGeom>
        </p:spPr>
      </p:pic>
      <p:pic>
        <p:nvPicPr>
          <p:cNvPr id="11" name="Picture 10" descr="Sphinx Terracotta Chest (Larnax), Mycenaean Cemetery Tanag… | Flickr">
            <a:extLst>
              <a:ext uri="{FF2B5EF4-FFF2-40B4-BE49-F238E27FC236}">
                <a16:creationId xmlns:a16="http://schemas.microsoft.com/office/drawing/2014/main" id="{BB27E05B-04DF-DC21-C2F2-A1A9191EA4C3}"/>
              </a:ext>
            </a:extLst>
          </p:cNvPr>
          <p:cNvPicPr>
            <a:picLocks noChangeAspect="1"/>
          </p:cNvPicPr>
          <p:nvPr/>
        </p:nvPicPr>
        <p:blipFill>
          <a:blip r:embed="rId4"/>
          <a:stretch>
            <a:fillRect/>
          </a:stretch>
        </p:blipFill>
        <p:spPr>
          <a:xfrm>
            <a:off x="7571286" y="243838"/>
            <a:ext cx="4243537" cy="3182652"/>
          </a:xfrm>
          <a:prstGeom prst="rect">
            <a:avLst/>
          </a:prstGeom>
        </p:spPr>
      </p:pic>
      <p:sp>
        <p:nvSpPr>
          <p:cNvPr id="4" name="TextBox 3">
            <a:extLst>
              <a:ext uri="{FF2B5EF4-FFF2-40B4-BE49-F238E27FC236}">
                <a16:creationId xmlns:a16="http://schemas.microsoft.com/office/drawing/2014/main" id="{FEF2AAA4-FF13-FDFE-9C13-477D9BB42F86}"/>
              </a:ext>
            </a:extLst>
          </p:cNvPr>
          <p:cNvSpPr txBox="1"/>
          <p:nvPr/>
        </p:nvSpPr>
        <p:spPr>
          <a:xfrm>
            <a:off x="4818197" y="5011635"/>
            <a:ext cx="5947774" cy="2031325"/>
          </a:xfrm>
          <a:prstGeom prst="rect">
            <a:avLst/>
          </a:prstGeom>
          <a:noFill/>
        </p:spPr>
        <p:txBody>
          <a:bodyPr wrap="square" rtlCol="0">
            <a:spAutoFit/>
          </a:bodyPr>
          <a:lstStyle/>
          <a:p>
            <a:r>
              <a:rPr lang="en-GB" b="1" dirty="0"/>
              <a:t>Image 14</a:t>
            </a:r>
          </a:p>
          <a:p>
            <a:r>
              <a:rPr lang="en-GB" dirty="0"/>
              <a:t>Gold griffin ornament</a:t>
            </a:r>
          </a:p>
          <a:p>
            <a:r>
              <a:rPr lang="en-GB" dirty="0"/>
              <a:t>Mycenae, Grave Circle A</a:t>
            </a:r>
          </a:p>
          <a:p>
            <a:r>
              <a:rPr lang="en-GB" dirty="0"/>
              <a:t>Shaft Grave III</a:t>
            </a:r>
          </a:p>
          <a:p>
            <a:r>
              <a:rPr lang="en-GB" dirty="0"/>
              <a:t>16</a:t>
            </a:r>
            <a:r>
              <a:rPr lang="en-GB" baseline="30000" dirty="0"/>
              <a:t>th</a:t>
            </a:r>
            <a:r>
              <a:rPr lang="en-GB" dirty="0"/>
              <a:t> Century BCE</a:t>
            </a:r>
          </a:p>
          <a:p>
            <a:r>
              <a:rPr lang="en-GB" dirty="0"/>
              <a:t>(Ha and National Archaeological Museum of Athens, 2025)</a:t>
            </a:r>
          </a:p>
          <a:p>
            <a:endParaRPr lang="en-GB" dirty="0"/>
          </a:p>
        </p:txBody>
      </p:sp>
    </p:spTree>
    <p:extLst>
      <p:ext uri="{BB962C8B-B14F-4D97-AF65-F5344CB8AC3E}">
        <p14:creationId xmlns:p14="http://schemas.microsoft.com/office/powerpoint/2010/main" val="2841752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0D46C"/>
        </a:solidFill>
        <a:effectLst/>
      </p:bgPr>
    </p:bg>
    <p:spTree>
      <p:nvGrpSpPr>
        <p:cNvPr id="1" name="">
          <a:extLst>
            <a:ext uri="{FF2B5EF4-FFF2-40B4-BE49-F238E27FC236}">
              <a16:creationId xmlns:a16="http://schemas.microsoft.com/office/drawing/2014/main" id="{03A3CF46-5F6E-5430-451C-FFE4B5B5F9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0C64EC-A184-19F2-23B4-E7BE14BEE5B9}"/>
              </a:ext>
            </a:extLst>
          </p:cNvPr>
          <p:cNvSpPr>
            <a:spLocks noGrp="1"/>
          </p:cNvSpPr>
          <p:nvPr>
            <p:ph type="title"/>
          </p:nvPr>
        </p:nvSpPr>
        <p:spPr>
          <a:xfrm>
            <a:off x="0" y="18255"/>
            <a:ext cx="10515600" cy="961459"/>
          </a:xfrm>
        </p:spPr>
        <p:txBody>
          <a:bodyPr/>
          <a:lstStyle/>
          <a:p>
            <a:r>
              <a:rPr lang="en-GB" dirty="0"/>
              <a:t>Description</a:t>
            </a:r>
          </a:p>
        </p:txBody>
      </p:sp>
      <p:sp>
        <p:nvSpPr>
          <p:cNvPr id="5" name="Content Placeholder 4">
            <a:extLst>
              <a:ext uri="{FF2B5EF4-FFF2-40B4-BE49-F238E27FC236}">
                <a16:creationId xmlns:a16="http://schemas.microsoft.com/office/drawing/2014/main" id="{35CA9720-B281-454C-1B35-F29AD7A04CF2}"/>
              </a:ext>
            </a:extLst>
          </p:cNvPr>
          <p:cNvSpPr>
            <a:spLocks noGrp="1"/>
          </p:cNvSpPr>
          <p:nvPr>
            <p:ph idx="1"/>
          </p:nvPr>
        </p:nvSpPr>
        <p:spPr>
          <a:xfrm>
            <a:off x="0" y="881743"/>
            <a:ext cx="12192000" cy="5958002"/>
          </a:xfrm>
        </p:spPr>
        <p:txBody>
          <a:bodyPr>
            <a:normAutofit fontScale="92500"/>
          </a:bodyPr>
          <a:lstStyle/>
          <a:p>
            <a:pPr marL="0" indent="0">
              <a:buNone/>
            </a:pPr>
            <a:r>
              <a:rPr lang="en-GB" dirty="0"/>
              <a:t>These images have been chosen because they show the archaeological evidence for Mycenaean afterlife and funerary beliefs about wings in several ways. These beliefs can be seen in the many depictions of butterflies found across various grave goods, including on weapons (Image 11) and golden ornaments (Images 7 and 8), the change of caterpillars into butterflies being seen as a symbol of transformation and regeneration. The Greek word for butterfly is psyche, which also means the soul, and the appearance of butterfly motifs in grave goods suggests a Mycenaean belief of the transformation of a soul after death. There are also depictions of “Soul Birds” (Image 3), figurines which could further represent a Mycenaean belief that there is a transformation from the dead corporal body into the soul. As well as this, birds were very important to Mycenaean funerary beliefs, with there being multiple scholarly interpretations of what they could mean, such as them being symbols of afterlife deities (Image 1). As well as this, individual birds could have different meanings such as the pairs of eagles (Image 5) being for protection, or nocturnal owls (Image 6) representing death. The images of Sphinxes and Griffins show how the mortal world is transforming to the one of myth through death.</a:t>
            </a:r>
          </a:p>
          <a:p>
            <a:pPr marL="0" indent="0">
              <a:buNone/>
            </a:pPr>
            <a:endParaRPr lang="en-GB" dirty="0"/>
          </a:p>
        </p:txBody>
      </p:sp>
    </p:spTree>
    <p:extLst>
      <p:ext uri="{BB962C8B-B14F-4D97-AF65-F5344CB8AC3E}">
        <p14:creationId xmlns:p14="http://schemas.microsoft.com/office/powerpoint/2010/main" val="98223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0D46C"/>
        </a:solidFill>
        <a:effectLst/>
      </p:bgPr>
    </p:bg>
    <p:spTree>
      <p:nvGrpSpPr>
        <p:cNvPr id="1" name="">
          <a:extLst>
            <a:ext uri="{FF2B5EF4-FFF2-40B4-BE49-F238E27FC236}">
              <a16:creationId xmlns:a16="http://schemas.microsoft.com/office/drawing/2014/main" id="{25F356F0-FACD-AE13-1992-1BE04D8484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8FFF00-F9A2-4A34-17A0-BD82C4C5B95A}"/>
              </a:ext>
            </a:extLst>
          </p:cNvPr>
          <p:cNvSpPr>
            <a:spLocks noGrp="1"/>
          </p:cNvSpPr>
          <p:nvPr>
            <p:ph type="title"/>
          </p:nvPr>
        </p:nvSpPr>
        <p:spPr>
          <a:xfrm>
            <a:off x="0" y="18255"/>
            <a:ext cx="10515600" cy="819945"/>
          </a:xfrm>
        </p:spPr>
        <p:txBody>
          <a:bodyPr/>
          <a:lstStyle/>
          <a:p>
            <a:r>
              <a:rPr lang="en-GB" dirty="0"/>
              <a:t>References</a:t>
            </a:r>
          </a:p>
        </p:txBody>
      </p:sp>
      <p:sp>
        <p:nvSpPr>
          <p:cNvPr id="5" name="Content Placeholder 4">
            <a:extLst>
              <a:ext uri="{FF2B5EF4-FFF2-40B4-BE49-F238E27FC236}">
                <a16:creationId xmlns:a16="http://schemas.microsoft.com/office/drawing/2014/main" id="{BEFBC0CC-490B-6B8D-5627-E7D233EFE8A3}"/>
              </a:ext>
            </a:extLst>
          </p:cNvPr>
          <p:cNvSpPr>
            <a:spLocks noGrp="1"/>
          </p:cNvSpPr>
          <p:nvPr>
            <p:ph idx="1"/>
          </p:nvPr>
        </p:nvSpPr>
        <p:spPr>
          <a:xfrm>
            <a:off x="0" y="729343"/>
            <a:ext cx="12192000" cy="6110402"/>
          </a:xfrm>
        </p:spPr>
        <p:txBody>
          <a:bodyPr>
            <a:normAutofit fontScale="62500" lnSpcReduction="20000"/>
          </a:bodyPr>
          <a:lstStyle/>
          <a:p>
            <a:pPr marL="0" indent="0">
              <a:buNone/>
            </a:pPr>
            <a:r>
              <a:rPr lang="en-GB" sz="2700" dirty="0"/>
              <a:t>Image 1: Hellenic National Archaeological Museum (2025). </a:t>
            </a:r>
            <a:r>
              <a:rPr lang="en-GB" sz="2700" i="1" dirty="0"/>
              <a:t>Gold Foil-nude deity with doves</a:t>
            </a:r>
            <a:r>
              <a:rPr lang="en-GB" sz="2700" dirty="0"/>
              <a:t>. [Online Image] </a:t>
            </a:r>
            <a:r>
              <a:rPr lang="en-GB" sz="2700" i="1" dirty="0"/>
              <a:t>Hellenic National Archaeological Museum - Online Collection</a:t>
            </a:r>
            <a:r>
              <a:rPr lang="en-GB" sz="2700" dirty="0"/>
              <a:t>. Available at: https://www.namuseum.gr/wp-content/uploads/2025/10/oct25_2en.jpg [Accessed 16 Oct. 2026].</a:t>
            </a:r>
          </a:p>
          <a:p>
            <a:pPr marL="0" indent="0">
              <a:buNone/>
            </a:pPr>
            <a:r>
              <a:rPr lang="en-GB" sz="2700" dirty="0"/>
              <a:t>Image 2: Mycenaean (2025). </a:t>
            </a:r>
            <a:r>
              <a:rPr lang="en-GB" sz="2700" i="1" dirty="0"/>
              <a:t>Larnax</a:t>
            </a:r>
            <a:r>
              <a:rPr lang="en-GB" sz="2700" dirty="0"/>
              <a:t>. [online] MeisterDrucke. Available at: https://www.meisterdrucke.uk/fine-art-prints/Mycenaean/1127509/Larnax.html [Accessed 16 Oct. 2026].</a:t>
            </a:r>
          </a:p>
          <a:p>
            <a:pPr marL="0" indent="0">
              <a:buNone/>
            </a:pPr>
            <a:r>
              <a:rPr lang="en-GB" sz="2700" dirty="0"/>
              <a:t>Image 3: Gallou, C. and BAR Publishing (2005). </a:t>
            </a:r>
            <a:r>
              <a:rPr lang="en-GB" sz="2700" i="1" dirty="0"/>
              <a:t>LH III larnax from cemetery at Tanagra</a:t>
            </a:r>
            <a:r>
              <a:rPr lang="en-GB" sz="2700" dirty="0"/>
              <a:t>. [Book Print Image] </a:t>
            </a:r>
            <a:r>
              <a:rPr lang="en-GB" sz="2700" i="1" dirty="0"/>
              <a:t>The Mycenaean Cult of the Dead</a:t>
            </a:r>
            <a:r>
              <a:rPr lang="en-GB" sz="2700" dirty="0"/>
              <a:t>. Available at: ISBN 9781841718149 [Accessed 16 Oct. 2026]. Seen in colour at Sani, E. (2026). </a:t>
            </a:r>
            <a:r>
              <a:rPr lang="en-GB" sz="2700" i="1" dirty="0"/>
              <a:t>Mycenaean larnakes from Tanagra - VIII</a:t>
            </a:r>
            <a:r>
              <a:rPr lang="en-GB" sz="2700" dirty="0"/>
              <a:t>. [online] Flickr. Available at: https://www.flickr.com/photos/69716881@N02/27802178639 [Accessed 16 Oct. 2026].</a:t>
            </a:r>
          </a:p>
          <a:p>
            <a:pPr marL="0" indent="0">
              <a:buNone/>
            </a:pPr>
            <a:r>
              <a:rPr lang="en-GB" sz="2700" dirty="0"/>
              <a:t>Image 4: Gallou, C. and BAR Publishing (2005). </a:t>
            </a:r>
            <a:r>
              <a:rPr lang="en-GB" sz="2700" i="1" dirty="0"/>
              <a:t>Gold sheet ornament decorated with a tripartite shrine</a:t>
            </a:r>
            <a:r>
              <a:rPr lang="en-GB" sz="2700" dirty="0"/>
              <a:t>. [Book Print Image] </a:t>
            </a:r>
            <a:r>
              <a:rPr lang="en-GB" sz="2700" i="1" dirty="0"/>
              <a:t>The Mycenaean Cult of the Dead</a:t>
            </a:r>
            <a:r>
              <a:rPr lang="en-GB" sz="2700" dirty="0"/>
              <a:t>. Available at: ISBN 9781841718149 [Accessed 16 Oct. 2026]. Seen in colour at </a:t>
            </a:r>
            <a:r>
              <a:rPr lang="en-GB" sz="2700" dirty="0">
                <a:hlinkClick r:id="rId2"/>
              </a:rPr>
              <a:t>https://uk.pinterest.com/pin/101894010306214041/</a:t>
            </a:r>
            <a:endParaRPr lang="en-GB" sz="2700" dirty="0"/>
          </a:p>
          <a:p>
            <a:pPr marL="0" indent="0">
              <a:buNone/>
            </a:pPr>
            <a:r>
              <a:rPr lang="en-GB" sz="2700" dirty="0"/>
              <a:t>Image 5: Gallou, C. and BAR Publishing (2005). </a:t>
            </a:r>
            <a:r>
              <a:rPr lang="en-GB" sz="2700" i="1" dirty="0"/>
              <a:t>Gold jewellery from GCA in the shape of pairs of eagles</a:t>
            </a:r>
            <a:r>
              <a:rPr lang="en-GB" sz="2700" dirty="0"/>
              <a:t>. [Book Print Image] </a:t>
            </a:r>
            <a:r>
              <a:rPr lang="en-GB" sz="2700" i="1" dirty="0"/>
              <a:t>The Mycenaean Cult of the Dead</a:t>
            </a:r>
            <a:r>
              <a:rPr lang="en-GB" sz="2700" dirty="0"/>
              <a:t>. Available at: ISBN 9781841718149 [Accessed 16 Oct. 2026]. Seen in colour at </a:t>
            </a:r>
            <a:r>
              <a:rPr lang="en-GB" sz="2700" dirty="0">
                <a:hlinkClick r:id="rId3"/>
              </a:rPr>
              <a:t>Mycenaean Gold Necklace, 16th Century BC</a:t>
            </a:r>
            <a:endParaRPr lang="en-GB" sz="2700" dirty="0"/>
          </a:p>
          <a:p>
            <a:pPr marL="0" indent="0">
              <a:buNone/>
            </a:pPr>
            <a:r>
              <a:rPr lang="en-GB" sz="2700" dirty="0"/>
              <a:t>Image 6: Hellenic National Archaeological Museum (2026). </a:t>
            </a:r>
            <a:r>
              <a:rPr lang="en-GB" sz="2700" i="1" dirty="0"/>
              <a:t>Gold cut-out in the shape of an owl. Peristeria, Tholos tomb 3</a:t>
            </a:r>
            <a:r>
              <a:rPr lang="en-GB" sz="2700" dirty="0"/>
              <a:t>. [Online Image] </a:t>
            </a:r>
            <a:r>
              <a:rPr lang="en-GB" sz="2700" i="1" dirty="0"/>
              <a:t>Website Article- Archaeology Wiki Pylos of Nestor. A Mycenaean Kingdom Revealed</a:t>
            </a:r>
            <a:r>
              <a:rPr lang="en-GB" sz="2700" dirty="0"/>
              <a:t>. Available at: https://www.archaeology.wiki/blog/2026/05/20/pylos-of-nestor-a-mycenaean-kingdom-revealed/ [Accessed 16 Oct. 2026].</a:t>
            </a:r>
          </a:p>
          <a:p>
            <a:pPr marL="0" indent="0">
              <a:buNone/>
            </a:pPr>
            <a:r>
              <a:rPr lang="en-GB" sz="2700" dirty="0"/>
              <a:t>Image 7: Sailko, I. and National Archaeological Museum of Athens (2008). </a:t>
            </a:r>
            <a:r>
              <a:rPr lang="en-GB" sz="2700" i="1" dirty="0"/>
              <a:t>Gold in NAMA</a:t>
            </a:r>
            <a:r>
              <a:rPr lang="en-GB" sz="2700" dirty="0"/>
              <a:t>. [Online Image] </a:t>
            </a:r>
            <a:r>
              <a:rPr lang="en-GB" sz="2700" i="1" dirty="0"/>
              <a:t>Wikimedia</a:t>
            </a:r>
            <a:r>
              <a:rPr lang="en-GB" sz="2700" dirty="0"/>
              <a:t>. Available at: https://commons.wikimedia.org/wiki/Category:Grave_Circle_A:_Grave_III#/media/File:Gold_in_NAMA_09.JPG [Accessed 16 Oct. 2026].</a:t>
            </a:r>
          </a:p>
          <a:p>
            <a:pPr marL="0" indent="0">
              <a:buNone/>
            </a:pPr>
            <a:r>
              <a:rPr lang="en-GB" sz="2700" dirty="0"/>
              <a:t>Image 8: National Archaeological Museum of Athens and </a:t>
            </a:r>
            <a:r>
              <a:rPr lang="en-GB" sz="2700" dirty="0" err="1"/>
              <a:t>Schuppi</a:t>
            </a:r>
            <a:r>
              <a:rPr lang="en-GB" sz="2700" dirty="0"/>
              <a:t>, . (2014). </a:t>
            </a:r>
            <a:r>
              <a:rPr lang="en-GB" sz="2700" i="1" dirty="0"/>
              <a:t>National Archaeological Museum of Athens: Gold objects from grave III of grave circle A at </a:t>
            </a:r>
            <a:r>
              <a:rPr lang="en-GB" sz="2700" i="1" dirty="0" err="1"/>
              <a:t>Mykenae</a:t>
            </a:r>
            <a:r>
              <a:rPr lang="en-GB" sz="2700" dirty="0"/>
              <a:t>. [Online Image] </a:t>
            </a:r>
            <a:r>
              <a:rPr lang="en-GB" sz="2700" i="1" dirty="0"/>
              <a:t>Wikimedia</a:t>
            </a:r>
            <a:r>
              <a:rPr lang="en-GB" sz="2700" dirty="0"/>
              <a:t>. Available at: https://commons.wikimedia.org/wiki/Category:Cut-outs_in_the_shape_of_a_griffin_(NAMA_47)#/media/File:Gold_Objects_from_Grave_III_(Grave_Circle_A)_4.JPG [Accessed 16 Oct. 2026].</a:t>
            </a:r>
          </a:p>
          <a:p>
            <a:pPr marL="0" indent="0">
              <a:buNone/>
            </a:pPr>
            <a:endParaRPr lang="en-GB" sz="2000" dirty="0"/>
          </a:p>
          <a:p>
            <a:pPr marL="0" indent="0">
              <a:buNone/>
            </a:pPr>
            <a:endParaRPr lang="en-GB" dirty="0"/>
          </a:p>
        </p:txBody>
      </p:sp>
    </p:spTree>
    <p:extLst>
      <p:ext uri="{BB962C8B-B14F-4D97-AF65-F5344CB8AC3E}">
        <p14:creationId xmlns:p14="http://schemas.microsoft.com/office/powerpoint/2010/main" val="188871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0D46C"/>
        </a:solidFill>
        <a:effectLst/>
      </p:bgPr>
    </p:bg>
    <p:spTree>
      <p:nvGrpSpPr>
        <p:cNvPr id="1" name="">
          <a:extLst>
            <a:ext uri="{FF2B5EF4-FFF2-40B4-BE49-F238E27FC236}">
              <a16:creationId xmlns:a16="http://schemas.microsoft.com/office/drawing/2014/main" id="{28C76AF6-2237-0BA2-9521-9DC47A9865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6252D4-7E96-34B4-802F-9AEEFCB6EBEC}"/>
              </a:ext>
            </a:extLst>
          </p:cNvPr>
          <p:cNvSpPr>
            <a:spLocks noGrp="1"/>
          </p:cNvSpPr>
          <p:nvPr>
            <p:ph type="title"/>
          </p:nvPr>
        </p:nvSpPr>
        <p:spPr>
          <a:xfrm>
            <a:off x="0" y="18255"/>
            <a:ext cx="10515600" cy="885259"/>
          </a:xfrm>
        </p:spPr>
        <p:txBody>
          <a:bodyPr/>
          <a:lstStyle/>
          <a:p>
            <a:r>
              <a:rPr lang="en-GB" dirty="0"/>
              <a:t>References</a:t>
            </a:r>
          </a:p>
        </p:txBody>
      </p:sp>
      <p:sp>
        <p:nvSpPr>
          <p:cNvPr id="5" name="Content Placeholder 4">
            <a:extLst>
              <a:ext uri="{FF2B5EF4-FFF2-40B4-BE49-F238E27FC236}">
                <a16:creationId xmlns:a16="http://schemas.microsoft.com/office/drawing/2014/main" id="{BCC53295-D65B-B599-7EA8-BE4C0EC2258D}"/>
              </a:ext>
            </a:extLst>
          </p:cNvPr>
          <p:cNvSpPr>
            <a:spLocks noGrp="1"/>
          </p:cNvSpPr>
          <p:nvPr>
            <p:ph idx="1"/>
          </p:nvPr>
        </p:nvSpPr>
        <p:spPr>
          <a:xfrm>
            <a:off x="0" y="903514"/>
            <a:ext cx="12192000" cy="5936231"/>
          </a:xfrm>
        </p:spPr>
        <p:txBody>
          <a:bodyPr>
            <a:normAutofit fontScale="70000" lnSpcReduction="20000"/>
          </a:bodyPr>
          <a:lstStyle/>
          <a:p>
            <a:pPr marL="0" indent="0">
              <a:buNone/>
            </a:pPr>
            <a:r>
              <a:rPr lang="en-GB" sz="2600" dirty="0"/>
              <a:t>Image 9: Gallou, C. and BAR Publishing (2005). </a:t>
            </a:r>
            <a:r>
              <a:rPr lang="en-GB" sz="2600" i="1" dirty="0"/>
              <a:t>Gold disc embossed with the pattern of a butterfly from Shaft Grave III, GCA</a:t>
            </a:r>
            <a:r>
              <a:rPr lang="en-GB" sz="2600" dirty="0"/>
              <a:t>. [Book Print Image] </a:t>
            </a:r>
            <a:r>
              <a:rPr lang="en-GB" sz="2600" i="1" dirty="0"/>
              <a:t>The Mycenaean Cult of the Dead</a:t>
            </a:r>
            <a:r>
              <a:rPr lang="en-GB" sz="2600" dirty="0"/>
              <a:t>. Available at: ISBN 9781841718149 [Accessed 16 Oct. 2026]. Seen in colour at </a:t>
            </a:r>
            <a:r>
              <a:rPr lang="en-GB" sz="2600" dirty="0">
                <a:hlinkClick r:id="rId2"/>
              </a:rPr>
              <a:t>Pin on Ancient Greece &amp; Italy</a:t>
            </a:r>
            <a:endParaRPr lang="en-GB" sz="2600" dirty="0"/>
          </a:p>
          <a:p>
            <a:pPr marL="0" indent="0">
              <a:buNone/>
            </a:pPr>
            <a:r>
              <a:rPr lang="en-GB" sz="2600" dirty="0"/>
              <a:t>Image 10: National Archaeological Museum of Athens and IMA Pictures (2020). </a:t>
            </a:r>
            <a:r>
              <a:rPr lang="en-GB" sz="2600" i="1" dirty="0"/>
              <a:t>Two of three gold balances from prestige female burial in Mycenae (Greece), shaft grave III (Grave Circle A).</a:t>
            </a:r>
            <a:r>
              <a:rPr lang="en-GB" sz="2600" dirty="0"/>
              <a:t> [Article Image] </a:t>
            </a:r>
            <a:r>
              <a:rPr lang="en-GB" sz="2600" i="1" dirty="0"/>
              <a:t>ResearchGate</a:t>
            </a:r>
            <a:r>
              <a:rPr lang="en-GB" sz="2600" dirty="0"/>
              <a:t>. Available at: https://www.researchgate.net/figure/Two-of-three-gold-balances-from-prestige-female-burial-in-Mycenae-Greece-shaft-grave_fig1_346547736 [Accessed 16 Oct. 2026].</a:t>
            </a:r>
          </a:p>
          <a:p>
            <a:pPr marL="0" indent="0">
              <a:buNone/>
            </a:pPr>
            <a:r>
              <a:rPr lang="en-GB" sz="2600" dirty="0"/>
              <a:t>Image 11: Gallou, C. and BAR Publishing (2005). </a:t>
            </a:r>
            <a:r>
              <a:rPr lang="en-GB" sz="2600" i="1" dirty="0"/>
              <a:t>Bronze Sword engraved with a butterfly pattern on either side of the blade</a:t>
            </a:r>
            <a:r>
              <a:rPr lang="en-GB" sz="2600" dirty="0"/>
              <a:t>. [Book Print Image] </a:t>
            </a:r>
            <a:r>
              <a:rPr lang="en-GB" sz="2600" i="1" dirty="0"/>
              <a:t>The Mycenaean Cult of the Dead</a:t>
            </a:r>
            <a:r>
              <a:rPr lang="en-GB" sz="2600" dirty="0"/>
              <a:t>. Available at: ISBN 9781841718149 [Accessed 16 Oct. 2026].</a:t>
            </a:r>
          </a:p>
          <a:p>
            <a:pPr marL="0" indent="0">
              <a:buNone/>
            </a:pPr>
            <a:r>
              <a:rPr lang="en-GB" sz="2600" dirty="0"/>
              <a:t>Image 12: Hood, M.S.F., de Jong, P. and The Annual of the British School at Athens (1952). </a:t>
            </a:r>
            <a:r>
              <a:rPr lang="en-GB" sz="2600" i="1" dirty="0"/>
              <a:t>Figure 15 (b) Butterfly Incised on the Socket of Spear-Head II</a:t>
            </a:r>
            <a:r>
              <a:rPr lang="en-GB" sz="2600" dirty="0"/>
              <a:t>. [Journal Print] </a:t>
            </a:r>
            <a:r>
              <a:rPr lang="en-GB" sz="2600" i="1" dirty="0"/>
              <a:t>Journal- Late Minoan Warrior-Graves from </a:t>
            </a:r>
            <a:r>
              <a:rPr lang="en-GB" sz="2600" i="1" dirty="0" err="1"/>
              <a:t>Ayios</a:t>
            </a:r>
            <a:r>
              <a:rPr lang="en-GB" sz="2600" i="1" dirty="0"/>
              <a:t> Ioannis and the New Hospital Site at Knossos</a:t>
            </a:r>
            <a:r>
              <a:rPr lang="en-GB" sz="2600" dirty="0"/>
              <a:t>. Available at: https://www.jstor.org/stable/30096896 [Accessed 16 Oct. 2026].</a:t>
            </a:r>
          </a:p>
          <a:p>
            <a:pPr marL="0" indent="0">
              <a:buNone/>
            </a:pPr>
            <a:r>
              <a:rPr lang="en-GB" sz="2600" dirty="0"/>
              <a:t>Image 13: Gallou, C. and BAR Publishing (2005). </a:t>
            </a:r>
            <a:r>
              <a:rPr lang="en-GB" sz="2600" i="1" dirty="0"/>
              <a:t>Larnax from Tanagra tomb 51 depicting… a sphinx and a priest flanking a sacred pillar</a:t>
            </a:r>
            <a:r>
              <a:rPr lang="en-GB" sz="2600" dirty="0"/>
              <a:t>. [Book Print Image] </a:t>
            </a:r>
            <a:r>
              <a:rPr lang="en-GB" sz="2600" i="1" dirty="0"/>
              <a:t>The Mycenaean Cult of the Dead</a:t>
            </a:r>
            <a:r>
              <a:rPr lang="en-GB" sz="2600" dirty="0"/>
              <a:t>. Available at: ISBN 9781841718149 [Accessed 16 Oct. 2026]. Seen in colour at </a:t>
            </a:r>
            <a:r>
              <a:rPr lang="en-GB" sz="2600" dirty="0">
                <a:hlinkClick r:id="rId3"/>
              </a:rPr>
              <a:t>Pin on Art</a:t>
            </a:r>
            <a:endParaRPr lang="en-GB" sz="2600" dirty="0"/>
          </a:p>
          <a:p>
            <a:pPr marL="0" indent="0">
              <a:buNone/>
            </a:pPr>
            <a:r>
              <a:rPr lang="en-GB" sz="2600" dirty="0"/>
              <a:t>Image 14: Ha, C. and National Archaeological Museum of Athens (2025). </a:t>
            </a:r>
            <a:r>
              <a:rPr lang="en-GB" sz="2600" i="1" dirty="0"/>
              <a:t>Gold griffin from female grave in Grave Circle B at Mycenae 16th century BCE NAM Athens</a:t>
            </a:r>
            <a:r>
              <a:rPr lang="en-GB" sz="2600" dirty="0"/>
              <a:t>. [Online Image] </a:t>
            </a:r>
            <a:r>
              <a:rPr lang="en-GB" sz="2600" i="1" dirty="0"/>
              <a:t>Wikimedia</a:t>
            </a:r>
            <a:r>
              <a:rPr lang="en-GB" sz="2600" dirty="0"/>
              <a:t>. Available at: https://commons.wikimedia.org/wiki/File:Gold_griffin_from_female_grave_in_Grave_Circle_B_at_Mycenae_16th_century_BCE_NAM_Athens_03.jpg [Accessed 16 Oct. 2026].</a:t>
            </a:r>
          </a:p>
          <a:p>
            <a:pPr marL="0" indent="0">
              <a:buNone/>
            </a:pPr>
            <a:r>
              <a:rPr lang="en-GB" sz="2600" dirty="0"/>
              <a:t>Image 15: Gallou, C. and BAR Publishing (2005). </a:t>
            </a:r>
            <a:r>
              <a:rPr lang="en-GB" sz="2600" i="1" dirty="0"/>
              <a:t>Sphinxes on larnax from Tanagra tomb 15: b. female sphinx</a:t>
            </a:r>
            <a:r>
              <a:rPr lang="en-GB" sz="2600" dirty="0"/>
              <a:t>. [Book Print Image] </a:t>
            </a:r>
            <a:r>
              <a:rPr lang="en-GB" sz="2600" i="1" dirty="0"/>
              <a:t>The Mycenaean Cult of the Dead</a:t>
            </a:r>
            <a:r>
              <a:rPr lang="en-GB" sz="2600" dirty="0"/>
              <a:t>. Available at: ISBN 9781841718149 [Accessed 16 Oct. 2026]. Seen in colour at </a:t>
            </a:r>
            <a:r>
              <a:rPr lang="en-GB" sz="2600" dirty="0" err="1"/>
              <a:t>tobeytravels</a:t>
            </a:r>
            <a:r>
              <a:rPr lang="en-GB" sz="2600" dirty="0"/>
              <a:t> (2026). </a:t>
            </a:r>
            <a:r>
              <a:rPr lang="en-GB" sz="2600" i="1" dirty="0"/>
              <a:t>Sphinx terracotta chest (larnax), Mycenaean Cemetery Tanagra, Archaeological Museum of Thebes (1)</a:t>
            </a:r>
            <a:r>
              <a:rPr lang="en-GB" sz="2600" dirty="0"/>
              <a:t>. [online] Flickr. Available at: https://www.flickr.com/photos/tobeyfootsteps/52510759029 [Accessed 16 Oct. 2026].</a:t>
            </a:r>
          </a:p>
          <a:p>
            <a:pPr marL="0" indent="0">
              <a:buNone/>
            </a:pPr>
            <a:r>
              <a:rPr lang="en-GB" dirty="0"/>
              <a:t>No content generated by AI technologies has been presented as my own work</a:t>
            </a:r>
          </a:p>
          <a:p>
            <a:pPr marL="0" indent="0">
              <a:buNone/>
            </a:pPr>
            <a:endParaRPr lang="en-GB" sz="2600" dirty="0"/>
          </a:p>
        </p:txBody>
      </p:sp>
    </p:spTree>
    <p:extLst>
      <p:ext uri="{BB962C8B-B14F-4D97-AF65-F5344CB8AC3E}">
        <p14:creationId xmlns:p14="http://schemas.microsoft.com/office/powerpoint/2010/main" val="30955400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10" ma:contentTypeDescription="Create a new document." ma:contentTypeScope="" ma:versionID="d61ab4206ff597e28f7d0e1e701d7b55">
  <xsd:schema xmlns:xsd="http://www.w3.org/2001/XMLSchema" xmlns:xs="http://www.w3.org/2001/XMLSchema" xmlns:p="http://schemas.microsoft.com/office/2006/metadata/properties" xmlns:ns3="716bca3a-9bc9-4129-a185-7ea87f9d73cc" targetNamespace="http://schemas.microsoft.com/office/2006/metadata/properties" ma:root="true" ma:fieldsID="ebfec3b90e779a42c48cfbc565d4be10"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BillingMetadata"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BillingMetadata" ma:index="12" nillable="true" ma:displayName="MediaServiceBillingMetadata" ma:hidden="true" ma:internalName="MediaServiceBilling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Props1.xml><?xml version="1.0" encoding="utf-8"?>
<ds:datastoreItem xmlns:ds="http://schemas.openxmlformats.org/officeDocument/2006/customXml" ds:itemID="{D510DEB3-D2B9-4C0C-8300-C3C31CD28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AF97BCE-124A-4B5D-B089-4F350B9047D0}">
  <ds:schemaRefs>
    <ds:schemaRef ds:uri="http://schemas.microsoft.com/sharepoint/v3/contenttype/forms"/>
  </ds:schemaRefs>
</ds:datastoreItem>
</file>

<file path=customXml/itemProps3.xml><?xml version="1.0" encoding="utf-8"?>
<ds:datastoreItem xmlns:ds="http://schemas.openxmlformats.org/officeDocument/2006/customXml" ds:itemID="{62E01F73-A98C-4FA1-9015-E697B0828BC6}">
  <ds:schemaRefs>
    <ds:schemaRef ds:uri="http://www.w3.org/XML/1998/namespace"/>
    <ds:schemaRef ds:uri="http://schemas.microsoft.com/office/infopath/2007/PartnerControls"/>
    <ds:schemaRef ds:uri="http://purl.org/dc/dcmitype/"/>
    <ds:schemaRef ds:uri="http://schemas.microsoft.com/office/2006/documentManagement/types"/>
    <ds:schemaRef ds:uri="http://schemas.microsoft.com/office/2006/metadata/properties"/>
    <ds:schemaRef ds:uri="716bca3a-9bc9-4129-a185-7ea87f9d73cc"/>
    <ds:schemaRef ds:uri="http://purl.org/dc/term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1652</TotalTime>
  <Words>1751</Words>
  <Application>Microsoft Office PowerPoint</Application>
  <PresentationFormat>Widescreen</PresentationFormat>
  <Paragraphs>95</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The Motif of Wings in Mycenaean Funerary Beliefs</vt:lpstr>
      <vt:lpstr>PowerPoint Presentation</vt:lpstr>
      <vt:lpstr>PowerPoint Presentation</vt:lpstr>
      <vt:lpstr>PowerPoint Presentation</vt:lpstr>
      <vt:lpstr>PowerPoint Presentation</vt:lpstr>
      <vt:lpstr>PowerPoint Presentation</vt:lpstr>
      <vt:lpstr>PowerPoint Presentation</vt:lpstr>
      <vt:lpstr>Description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Flo Downing (2501427)</dc:creator>
  <cp:lastModifiedBy>Flo Downing (2501427)</cp:lastModifiedBy>
  <cp:revision>1</cp:revision>
  <dcterms:created xsi:type="dcterms:W3CDTF">2026-10-15T17:21:14Z</dcterms:created>
  <dcterms:modified xsi:type="dcterms:W3CDTF">2026-10-23T21:46:02Z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