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8"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BC9DB1-2111-38A1-04E1-E5CFB0A5830E}" v="2" dt="2024-11-07T21:53:27.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0125A2-7257-4D0E-9574-AF7D0D45A5D4}"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EF0CF23F-946B-44E5-A7CD-156A46F8755E}">
      <dgm:prSet/>
      <dgm:spPr/>
      <dgm:t>
        <a:bodyPr/>
        <a:lstStyle/>
        <a:p>
          <a:pPr>
            <a:lnSpc>
              <a:spcPct val="100000"/>
            </a:lnSpc>
          </a:pPr>
          <a:r>
            <a:rPr lang="en-US"/>
            <a:t>Energy-efficient building designs</a:t>
          </a:r>
        </a:p>
      </dgm:t>
    </dgm:pt>
    <dgm:pt modelId="{811A1BB2-D78F-4FC7-9E26-E16D13C6681C}" type="parTrans" cxnId="{66AD12DD-288F-4CC4-82BC-F7C1764AB00C}">
      <dgm:prSet/>
      <dgm:spPr/>
      <dgm:t>
        <a:bodyPr/>
        <a:lstStyle/>
        <a:p>
          <a:endParaRPr lang="en-US"/>
        </a:p>
      </dgm:t>
    </dgm:pt>
    <dgm:pt modelId="{E6B1ACB1-5D57-4EB6-A119-CFAB11D7F567}" type="sibTrans" cxnId="{66AD12DD-288F-4CC4-82BC-F7C1764AB00C}">
      <dgm:prSet/>
      <dgm:spPr/>
      <dgm:t>
        <a:bodyPr/>
        <a:lstStyle/>
        <a:p>
          <a:endParaRPr lang="en-US"/>
        </a:p>
      </dgm:t>
    </dgm:pt>
    <dgm:pt modelId="{AECD17DA-08CE-4F22-9222-3DF8EF7766DA}">
      <dgm:prSet/>
      <dgm:spPr/>
      <dgm:t>
        <a:bodyPr/>
        <a:lstStyle/>
        <a:p>
          <a:pPr>
            <a:lnSpc>
              <a:spcPct val="100000"/>
            </a:lnSpc>
          </a:pPr>
          <a:r>
            <a:rPr lang="en-US"/>
            <a:t>Waste reduction strategies</a:t>
          </a:r>
        </a:p>
      </dgm:t>
    </dgm:pt>
    <dgm:pt modelId="{CF81023D-C7D0-47A2-9086-5FF556A627C4}" type="parTrans" cxnId="{A7C2EF74-0A3A-461E-85FA-BFC55B7B52D4}">
      <dgm:prSet/>
      <dgm:spPr/>
      <dgm:t>
        <a:bodyPr/>
        <a:lstStyle/>
        <a:p>
          <a:endParaRPr lang="en-US"/>
        </a:p>
      </dgm:t>
    </dgm:pt>
    <dgm:pt modelId="{AA17BD44-B277-44DA-928F-1F9BDD326C26}" type="sibTrans" cxnId="{A7C2EF74-0A3A-461E-85FA-BFC55B7B52D4}">
      <dgm:prSet/>
      <dgm:spPr/>
      <dgm:t>
        <a:bodyPr/>
        <a:lstStyle/>
        <a:p>
          <a:endParaRPr lang="en-US"/>
        </a:p>
      </dgm:t>
    </dgm:pt>
    <dgm:pt modelId="{44BF3810-85C9-4122-851B-971A95FEB185}">
      <dgm:prSet/>
      <dgm:spPr/>
      <dgm:t>
        <a:bodyPr/>
        <a:lstStyle/>
        <a:p>
          <a:pPr>
            <a:lnSpc>
              <a:spcPct val="100000"/>
            </a:lnSpc>
          </a:pPr>
          <a:r>
            <a:rPr lang="en-US"/>
            <a:t>Water conservation techniques</a:t>
          </a:r>
        </a:p>
      </dgm:t>
    </dgm:pt>
    <dgm:pt modelId="{CACF5903-9C41-4961-91CF-9387A5594C75}" type="parTrans" cxnId="{89A0C718-194A-4E87-908C-E1F17EFA9062}">
      <dgm:prSet/>
      <dgm:spPr/>
      <dgm:t>
        <a:bodyPr/>
        <a:lstStyle/>
        <a:p>
          <a:endParaRPr lang="en-US"/>
        </a:p>
      </dgm:t>
    </dgm:pt>
    <dgm:pt modelId="{92F77F55-F430-4E5D-9C92-F80C1830B363}" type="sibTrans" cxnId="{89A0C718-194A-4E87-908C-E1F17EFA9062}">
      <dgm:prSet/>
      <dgm:spPr/>
      <dgm:t>
        <a:bodyPr/>
        <a:lstStyle/>
        <a:p>
          <a:endParaRPr lang="en-US"/>
        </a:p>
      </dgm:t>
    </dgm:pt>
    <dgm:pt modelId="{D1B6C163-1164-4E3B-979D-069370ED8276}">
      <dgm:prSet/>
      <dgm:spPr/>
      <dgm:t>
        <a:bodyPr/>
        <a:lstStyle/>
        <a:p>
          <a:pPr>
            <a:lnSpc>
              <a:spcPct val="100000"/>
            </a:lnSpc>
          </a:pPr>
          <a:r>
            <a:rPr lang="en-US"/>
            <a:t>Renewable energy usage</a:t>
          </a:r>
        </a:p>
      </dgm:t>
    </dgm:pt>
    <dgm:pt modelId="{195E2A63-702E-48D4-BCFA-9BF08ED07A11}" type="parTrans" cxnId="{9DD1435F-5AA6-4AE2-9AA4-4339F6F6FF09}">
      <dgm:prSet/>
      <dgm:spPr/>
      <dgm:t>
        <a:bodyPr/>
        <a:lstStyle/>
        <a:p>
          <a:endParaRPr lang="en-US"/>
        </a:p>
      </dgm:t>
    </dgm:pt>
    <dgm:pt modelId="{FC5E2DF2-CC55-4919-BB97-DF7119E541F6}" type="sibTrans" cxnId="{9DD1435F-5AA6-4AE2-9AA4-4339F6F6FF09}">
      <dgm:prSet/>
      <dgm:spPr/>
      <dgm:t>
        <a:bodyPr/>
        <a:lstStyle/>
        <a:p>
          <a:endParaRPr lang="en-US"/>
        </a:p>
      </dgm:t>
    </dgm:pt>
    <dgm:pt modelId="{B3D9F8CF-DF86-46CA-BF98-5142B401E45E}">
      <dgm:prSet/>
      <dgm:spPr/>
      <dgm:t>
        <a:bodyPr/>
        <a:lstStyle/>
        <a:p>
          <a:pPr>
            <a:lnSpc>
              <a:spcPct val="100000"/>
            </a:lnSpc>
          </a:pPr>
          <a:endParaRPr lang="en-US"/>
        </a:p>
      </dgm:t>
    </dgm:pt>
    <dgm:pt modelId="{E78D00F2-13D3-4F88-BA1A-5855171AAC26}" type="parTrans" cxnId="{65EF181B-A3F5-4C10-807E-F702D408ADA0}">
      <dgm:prSet/>
      <dgm:spPr/>
      <dgm:t>
        <a:bodyPr/>
        <a:lstStyle/>
        <a:p>
          <a:endParaRPr lang="en-US"/>
        </a:p>
      </dgm:t>
    </dgm:pt>
    <dgm:pt modelId="{E44CCA86-73CD-4F57-B9B9-6BB402B7E5EC}" type="sibTrans" cxnId="{65EF181B-A3F5-4C10-807E-F702D408ADA0}">
      <dgm:prSet/>
      <dgm:spPr/>
      <dgm:t>
        <a:bodyPr/>
        <a:lstStyle/>
        <a:p>
          <a:endParaRPr lang="en-US"/>
        </a:p>
      </dgm:t>
    </dgm:pt>
    <dgm:pt modelId="{AA59AE1B-684F-4F1C-9DDF-BCC4AA292034}" type="pres">
      <dgm:prSet presAssocID="{770125A2-7257-4D0E-9574-AF7D0D45A5D4}" presName="vert0" presStyleCnt="0">
        <dgm:presLayoutVars>
          <dgm:dir/>
          <dgm:animOne val="branch"/>
          <dgm:animLvl val="lvl"/>
        </dgm:presLayoutVars>
      </dgm:prSet>
      <dgm:spPr/>
    </dgm:pt>
    <dgm:pt modelId="{0EEDAEA9-EBAD-4FE3-9D31-D8A33DAD9858}" type="pres">
      <dgm:prSet presAssocID="{EF0CF23F-946B-44E5-A7CD-156A46F8755E}" presName="thickLine" presStyleLbl="alignNode1" presStyleIdx="0" presStyleCnt="5"/>
      <dgm:spPr/>
    </dgm:pt>
    <dgm:pt modelId="{C139505E-4E28-4414-AAEE-B0D40F9E5114}" type="pres">
      <dgm:prSet presAssocID="{EF0CF23F-946B-44E5-A7CD-156A46F8755E}" presName="horz1" presStyleCnt="0"/>
      <dgm:spPr/>
    </dgm:pt>
    <dgm:pt modelId="{5F353DD5-8E5C-43D0-A400-5DAD5FD75F11}" type="pres">
      <dgm:prSet presAssocID="{EF0CF23F-946B-44E5-A7CD-156A46F8755E}" presName="tx1" presStyleLbl="revTx" presStyleIdx="0" presStyleCnt="5"/>
      <dgm:spPr/>
    </dgm:pt>
    <dgm:pt modelId="{33562819-95DC-43D2-853C-FEF4EDBA818B}" type="pres">
      <dgm:prSet presAssocID="{EF0CF23F-946B-44E5-A7CD-156A46F8755E}" presName="vert1" presStyleCnt="0"/>
      <dgm:spPr/>
    </dgm:pt>
    <dgm:pt modelId="{7858C9F4-824E-4BE1-B0BD-34F60B2B56A0}" type="pres">
      <dgm:prSet presAssocID="{AECD17DA-08CE-4F22-9222-3DF8EF7766DA}" presName="thickLine" presStyleLbl="alignNode1" presStyleIdx="1" presStyleCnt="5"/>
      <dgm:spPr/>
    </dgm:pt>
    <dgm:pt modelId="{EFBB80A6-895D-4876-BF73-B7B76D4F016D}" type="pres">
      <dgm:prSet presAssocID="{AECD17DA-08CE-4F22-9222-3DF8EF7766DA}" presName="horz1" presStyleCnt="0"/>
      <dgm:spPr/>
    </dgm:pt>
    <dgm:pt modelId="{C936C524-9ACB-40D0-8BDA-2E4E2A948A4F}" type="pres">
      <dgm:prSet presAssocID="{AECD17DA-08CE-4F22-9222-3DF8EF7766DA}" presName="tx1" presStyleLbl="revTx" presStyleIdx="1" presStyleCnt="5"/>
      <dgm:spPr/>
    </dgm:pt>
    <dgm:pt modelId="{564910E8-3CF9-49FD-B012-621291677ED3}" type="pres">
      <dgm:prSet presAssocID="{AECD17DA-08CE-4F22-9222-3DF8EF7766DA}" presName="vert1" presStyleCnt="0"/>
      <dgm:spPr/>
    </dgm:pt>
    <dgm:pt modelId="{66A2288E-8AE5-44D6-94E3-0270166F31F8}" type="pres">
      <dgm:prSet presAssocID="{44BF3810-85C9-4122-851B-971A95FEB185}" presName="thickLine" presStyleLbl="alignNode1" presStyleIdx="2" presStyleCnt="5"/>
      <dgm:spPr/>
    </dgm:pt>
    <dgm:pt modelId="{0A23B756-A5B0-4773-BD83-14E5CB4EDE41}" type="pres">
      <dgm:prSet presAssocID="{44BF3810-85C9-4122-851B-971A95FEB185}" presName="horz1" presStyleCnt="0"/>
      <dgm:spPr/>
    </dgm:pt>
    <dgm:pt modelId="{9E0DF869-D0D8-4DC5-AF21-4DFBBD690274}" type="pres">
      <dgm:prSet presAssocID="{44BF3810-85C9-4122-851B-971A95FEB185}" presName="tx1" presStyleLbl="revTx" presStyleIdx="2" presStyleCnt="5"/>
      <dgm:spPr/>
    </dgm:pt>
    <dgm:pt modelId="{6E50B2E1-3BB6-490A-A50F-3659782C78DE}" type="pres">
      <dgm:prSet presAssocID="{44BF3810-85C9-4122-851B-971A95FEB185}" presName="vert1" presStyleCnt="0"/>
      <dgm:spPr/>
    </dgm:pt>
    <dgm:pt modelId="{E9E31B18-B9F3-434D-A272-62973E3C8592}" type="pres">
      <dgm:prSet presAssocID="{D1B6C163-1164-4E3B-979D-069370ED8276}" presName="thickLine" presStyleLbl="alignNode1" presStyleIdx="3" presStyleCnt="5"/>
      <dgm:spPr/>
    </dgm:pt>
    <dgm:pt modelId="{2FA8AE34-E9B8-45C8-9629-BEF74839FCB9}" type="pres">
      <dgm:prSet presAssocID="{D1B6C163-1164-4E3B-979D-069370ED8276}" presName="horz1" presStyleCnt="0"/>
      <dgm:spPr/>
    </dgm:pt>
    <dgm:pt modelId="{7B7847FF-C41A-462B-B5C6-317D5444C063}" type="pres">
      <dgm:prSet presAssocID="{D1B6C163-1164-4E3B-979D-069370ED8276}" presName="tx1" presStyleLbl="revTx" presStyleIdx="3" presStyleCnt="5"/>
      <dgm:spPr/>
    </dgm:pt>
    <dgm:pt modelId="{4B301117-FF09-4E25-9E5F-9F68FB53AFAF}" type="pres">
      <dgm:prSet presAssocID="{D1B6C163-1164-4E3B-979D-069370ED8276}" presName="vert1" presStyleCnt="0"/>
      <dgm:spPr/>
    </dgm:pt>
    <dgm:pt modelId="{EBCFBEB7-F3B7-4EA9-B61E-7AD3D46C895D}" type="pres">
      <dgm:prSet presAssocID="{B3D9F8CF-DF86-46CA-BF98-5142B401E45E}" presName="thickLine" presStyleLbl="alignNode1" presStyleIdx="4" presStyleCnt="5"/>
      <dgm:spPr/>
    </dgm:pt>
    <dgm:pt modelId="{A6053620-ACBF-4049-896A-48D2F8ED137F}" type="pres">
      <dgm:prSet presAssocID="{B3D9F8CF-DF86-46CA-BF98-5142B401E45E}" presName="horz1" presStyleCnt="0"/>
      <dgm:spPr/>
    </dgm:pt>
    <dgm:pt modelId="{74CBCDB8-27BF-43B3-AE82-6A95E8DC1C55}" type="pres">
      <dgm:prSet presAssocID="{B3D9F8CF-DF86-46CA-BF98-5142B401E45E}" presName="tx1" presStyleLbl="revTx" presStyleIdx="4" presStyleCnt="5"/>
      <dgm:spPr/>
    </dgm:pt>
    <dgm:pt modelId="{5236F4FB-EF49-46A6-BE88-5379A57A72D8}" type="pres">
      <dgm:prSet presAssocID="{B3D9F8CF-DF86-46CA-BF98-5142B401E45E}" presName="vert1" presStyleCnt="0"/>
      <dgm:spPr/>
    </dgm:pt>
  </dgm:ptLst>
  <dgm:cxnLst>
    <dgm:cxn modelId="{89A0C718-194A-4E87-908C-E1F17EFA9062}" srcId="{770125A2-7257-4D0E-9574-AF7D0D45A5D4}" destId="{44BF3810-85C9-4122-851B-971A95FEB185}" srcOrd="2" destOrd="0" parTransId="{CACF5903-9C41-4961-91CF-9387A5594C75}" sibTransId="{92F77F55-F430-4E5D-9C92-F80C1830B363}"/>
    <dgm:cxn modelId="{65EF181B-A3F5-4C10-807E-F702D408ADA0}" srcId="{770125A2-7257-4D0E-9574-AF7D0D45A5D4}" destId="{B3D9F8CF-DF86-46CA-BF98-5142B401E45E}" srcOrd="4" destOrd="0" parTransId="{E78D00F2-13D3-4F88-BA1A-5855171AAC26}" sibTransId="{E44CCA86-73CD-4F57-B9B9-6BB402B7E5EC}"/>
    <dgm:cxn modelId="{1822573F-E8BE-4989-B897-05DB97D19923}" type="presOf" srcId="{EF0CF23F-946B-44E5-A7CD-156A46F8755E}" destId="{5F353DD5-8E5C-43D0-A400-5DAD5FD75F11}" srcOrd="0" destOrd="0" presId="urn:microsoft.com/office/officeart/2008/layout/LinedList"/>
    <dgm:cxn modelId="{6267B95C-B21E-4B14-9EAC-E66D3394E038}" type="presOf" srcId="{44BF3810-85C9-4122-851B-971A95FEB185}" destId="{9E0DF869-D0D8-4DC5-AF21-4DFBBD690274}" srcOrd="0" destOrd="0" presId="urn:microsoft.com/office/officeart/2008/layout/LinedList"/>
    <dgm:cxn modelId="{9DD1435F-5AA6-4AE2-9AA4-4339F6F6FF09}" srcId="{770125A2-7257-4D0E-9574-AF7D0D45A5D4}" destId="{D1B6C163-1164-4E3B-979D-069370ED8276}" srcOrd="3" destOrd="0" parTransId="{195E2A63-702E-48D4-BCFA-9BF08ED07A11}" sibTransId="{FC5E2DF2-CC55-4919-BB97-DF7119E541F6}"/>
    <dgm:cxn modelId="{A508F766-905A-4283-92D2-64EE0A70544A}" type="presOf" srcId="{D1B6C163-1164-4E3B-979D-069370ED8276}" destId="{7B7847FF-C41A-462B-B5C6-317D5444C063}" srcOrd="0" destOrd="0" presId="urn:microsoft.com/office/officeart/2008/layout/LinedList"/>
    <dgm:cxn modelId="{A7C2EF74-0A3A-461E-85FA-BFC55B7B52D4}" srcId="{770125A2-7257-4D0E-9574-AF7D0D45A5D4}" destId="{AECD17DA-08CE-4F22-9222-3DF8EF7766DA}" srcOrd="1" destOrd="0" parTransId="{CF81023D-C7D0-47A2-9086-5FF556A627C4}" sibTransId="{AA17BD44-B277-44DA-928F-1F9BDD326C26}"/>
    <dgm:cxn modelId="{779A218D-B0CD-45F5-942B-6B16ADFDCB57}" type="presOf" srcId="{770125A2-7257-4D0E-9574-AF7D0D45A5D4}" destId="{AA59AE1B-684F-4F1C-9DDF-BCC4AA292034}" srcOrd="0" destOrd="0" presId="urn:microsoft.com/office/officeart/2008/layout/LinedList"/>
    <dgm:cxn modelId="{92F766A3-82FC-4C74-9CE5-0BA4D133E100}" type="presOf" srcId="{AECD17DA-08CE-4F22-9222-3DF8EF7766DA}" destId="{C936C524-9ACB-40D0-8BDA-2E4E2A948A4F}" srcOrd="0" destOrd="0" presId="urn:microsoft.com/office/officeart/2008/layout/LinedList"/>
    <dgm:cxn modelId="{A38A37DB-A429-44E4-8491-3BBD40478E14}" type="presOf" srcId="{B3D9F8CF-DF86-46CA-BF98-5142B401E45E}" destId="{74CBCDB8-27BF-43B3-AE82-6A95E8DC1C55}" srcOrd="0" destOrd="0" presId="urn:microsoft.com/office/officeart/2008/layout/LinedList"/>
    <dgm:cxn modelId="{66AD12DD-288F-4CC4-82BC-F7C1764AB00C}" srcId="{770125A2-7257-4D0E-9574-AF7D0D45A5D4}" destId="{EF0CF23F-946B-44E5-A7CD-156A46F8755E}" srcOrd="0" destOrd="0" parTransId="{811A1BB2-D78F-4FC7-9E26-E16D13C6681C}" sibTransId="{E6B1ACB1-5D57-4EB6-A119-CFAB11D7F567}"/>
    <dgm:cxn modelId="{BCA8661D-1A87-4BD5-9D7C-F1CB8A44CE03}" type="presParOf" srcId="{AA59AE1B-684F-4F1C-9DDF-BCC4AA292034}" destId="{0EEDAEA9-EBAD-4FE3-9D31-D8A33DAD9858}" srcOrd="0" destOrd="0" presId="urn:microsoft.com/office/officeart/2008/layout/LinedList"/>
    <dgm:cxn modelId="{49A81C0D-13D1-4E88-ADC5-A816CA4EA715}" type="presParOf" srcId="{AA59AE1B-684F-4F1C-9DDF-BCC4AA292034}" destId="{C139505E-4E28-4414-AAEE-B0D40F9E5114}" srcOrd="1" destOrd="0" presId="urn:microsoft.com/office/officeart/2008/layout/LinedList"/>
    <dgm:cxn modelId="{254DA680-BD09-4ABB-840E-F33661B9878C}" type="presParOf" srcId="{C139505E-4E28-4414-AAEE-B0D40F9E5114}" destId="{5F353DD5-8E5C-43D0-A400-5DAD5FD75F11}" srcOrd="0" destOrd="0" presId="urn:microsoft.com/office/officeart/2008/layout/LinedList"/>
    <dgm:cxn modelId="{A912EC11-E6DD-4B25-BBFE-6DB84ECC8E51}" type="presParOf" srcId="{C139505E-4E28-4414-AAEE-B0D40F9E5114}" destId="{33562819-95DC-43D2-853C-FEF4EDBA818B}" srcOrd="1" destOrd="0" presId="urn:microsoft.com/office/officeart/2008/layout/LinedList"/>
    <dgm:cxn modelId="{A38DF94E-BB53-42C1-96E9-580463C87435}" type="presParOf" srcId="{AA59AE1B-684F-4F1C-9DDF-BCC4AA292034}" destId="{7858C9F4-824E-4BE1-B0BD-34F60B2B56A0}" srcOrd="2" destOrd="0" presId="urn:microsoft.com/office/officeart/2008/layout/LinedList"/>
    <dgm:cxn modelId="{1FF12277-61A0-49CA-ADF2-55B918D921B3}" type="presParOf" srcId="{AA59AE1B-684F-4F1C-9DDF-BCC4AA292034}" destId="{EFBB80A6-895D-4876-BF73-B7B76D4F016D}" srcOrd="3" destOrd="0" presId="urn:microsoft.com/office/officeart/2008/layout/LinedList"/>
    <dgm:cxn modelId="{7576F61D-D8E6-42A5-93AC-7C1118EA8F3D}" type="presParOf" srcId="{EFBB80A6-895D-4876-BF73-B7B76D4F016D}" destId="{C936C524-9ACB-40D0-8BDA-2E4E2A948A4F}" srcOrd="0" destOrd="0" presId="urn:microsoft.com/office/officeart/2008/layout/LinedList"/>
    <dgm:cxn modelId="{4D0FBE04-4049-4BA9-AFD2-BF7FF35DC93E}" type="presParOf" srcId="{EFBB80A6-895D-4876-BF73-B7B76D4F016D}" destId="{564910E8-3CF9-49FD-B012-621291677ED3}" srcOrd="1" destOrd="0" presId="urn:microsoft.com/office/officeart/2008/layout/LinedList"/>
    <dgm:cxn modelId="{4D1242E9-A343-4C85-9CEB-559E8984EF48}" type="presParOf" srcId="{AA59AE1B-684F-4F1C-9DDF-BCC4AA292034}" destId="{66A2288E-8AE5-44D6-94E3-0270166F31F8}" srcOrd="4" destOrd="0" presId="urn:microsoft.com/office/officeart/2008/layout/LinedList"/>
    <dgm:cxn modelId="{16B6BD16-953B-4E38-A22A-87833640E8C5}" type="presParOf" srcId="{AA59AE1B-684F-4F1C-9DDF-BCC4AA292034}" destId="{0A23B756-A5B0-4773-BD83-14E5CB4EDE41}" srcOrd="5" destOrd="0" presId="urn:microsoft.com/office/officeart/2008/layout/LinedList"/>
    <dgm:cxn modelId="{CF4A4AE7-779E-4C03-9DB1-E74130BFC58F}" type="presParOf" srcId="{0A23B756-A5B0-4773-BD83-14E5CB4EDE41}" destId="{9E0DF869-D0D8-4DC5-AF21-4DFBBD690274}" srcOrd="0" destOrd="0" presId="urn:microsoft.com/office/officeart/2008/layout/LinedList"/>
    <dgm:cxn modelId="{26A55A8E-B28E-4BA6-BA25-AB74CDF7B04C}" type="presParOf" srcId="{0A23B756-A5B0-4773-BD83-14E5CB4EDE41}" destId="{6E50B2E1-3BB6-490A-A50F-3659782C78DE}" srcOrd="1" destOrd="0" presId="urn:microsoft.com/office/officeart/2008/layout/LinedList"/>
    <dgm:cxn modelId="{28551C67-E1C6-40C6-935E-C713CF3E52BB}" type="presParOf" srcId="{AA59AE1B-684F-4F1C-9DDF-BCC4AA292034}" destId="{E9E31B18-B9F3-434D-A272-62973E3C8592}" srcOrd="6" destOrd="0" presId="urn:microsoft.com/office/officeart/2008/layout/LinedList"/>
    <dgm:cxn modelId="{4201D3FE-5970-43E4-A7E1-CD9B74271301}" type="presParOf" srcId="{AA59AE1B-684F-4F1C-9DDF-BCC4AA292034}" destId="{2FA8AE34-E9B8-45C8-9629-BEF74839FCB9}" srcOrd="7" destOrd="0" presId="urn:microsoft.com/office/officeart/2008/layout/LinedList"/>
    <dgm:cxn modelId="{F743B027-EC92-41E2-A30E-D864346F3837}" type="presParOf" srcId="{2FA8AE34-E9B8-45C8-9629-BEF74839FCB9}" destId="{7B7847FF-C41A-462B-B5C6-317D5444C063}" srcOrd="0" destOrd="0" presId="urn:microsoft.com/office/officeart/2008/layout/LinedList"/>
    <dgm:cxn modelId="{D41DBA27-C5FA-4641-A0D2-4658C6B1E173}" type="presParOf" srcId="{2FA8AE34-E9B8-45C8-9629-BEF74839FCB9}" destId="{4B301117-FF09-4E25-9E5F-9F68FB53AFAF}" srcOrd="1" destOrd="0" presId="urn:microsoft.com/office/officeart/2008/layout/LinedList"/>
    <dgm:cxn modelId="{4233AE9D-5C8B-4760-ABFD-8AF8F3C6E194}" type="presParOf" srcId="{AA59AE1B-684F-4F1C-9DDF-BCC4AA292034}" destId="{EBCFBEB7-F3B7-4EA9-B61E-7AD3D46C895D}" srcOrd="8" destOrd="0" presId="urn:microsoft.com/office/officeart/2008/layout/LinedList"/>
    <dgm:cxn modelId="{7E5CB652-B8CD-4360-AD24-3B210E829C31}" type="presParOf" srcId="{AA59AE1B-684F-4F1C-9DDF-BCC4AA292034}" destId="{A6053620-ACBF-4049-896A-48D2F8ED137F}" srcOrd="9" destOrd="0" presId="urn:microsoft.com/office/officeart/2008/layout/LinedList"/>
    <dgm:cxn modelId="{477DE9D3-1714-43E8-A0F6-8B9E99BD612D}" type="presParOf" srcId="{A6053620-ACBF-4049-896A-48D2F8ED137F}" destId="{74CBCDB8-27BF-43B3-AE82-6A95E8DC1C55}" srcOrd="0" destOrd="0" presId="urn:microsoft.com/office/officeart/2008/layout/LinedList"/>
    <dgm:cxn modelId="{6658090A-99EA-4F88-A130-F4ABBFBCE20C}" type="presParOf" srcId="{A6053620-ACBF-4049-896A-48D2F8ED137F}" destId="{5236F4FB-EF49-46A6-BE88-5379A57A72D8}"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86782-2A3A-4BB4-AF55-9B84B1BB449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31543A8-0AE2-473F-9324-9F9255A60C50}">
      <dgm:prSet/>
      <dgm:spPr/>
      <dgm:t>
        <a:bodyPr/>
        <a:lstStyle/>
        <a:p>
          <a:r>
            <a:rPr lang="en-US"/>
            <a:t>Smart building technologies</a:t>
          </a:r>
        </a:p>
      </dgm:t>
    </dgm:pt>
    <dgm:pt modelId="{F22C486B-0CA9-4FEA-A8A8-23B915E2263B}" type="parTrans" cxnId="{E2DE79A7-376D-4A50-9CBE-4A0F3C8DB71C}">
      <dgm:prSet/>
      <dgm:spPr/>
      <dgm:t>
        <a:bodyPr/>
        <a:lstStyle/>
        <a:p>
          <a:endParaRPr lang="en-US"/>
        </a:p>
      </dgm:t>
    </dgm:pt>
    <dgm:pt modelId="{3402C78B-12F6-472A-B0DA-0C7DFEFE1F34}" type="sibTrans" cxnId="{E2DE79A7-376D-4A50-9CBE-4A0F3C8DB71C}">
      <dgm:prSet/>
      <dgm:spPr/>
      <dgm:t>
        <a:bodyPr/>
        <a:lstStyle/>
        <a:p>
          <a:endParaRPr lang="en-US"/>
        </a:p>
      </dgm:t>
    </dgm:pt>
    <dgm:pt modelId="{DFBFD2B2-2D2B-4009-9187-2347C82BFD35}">
      <dgm:prSet/>
      <dgm:spPr/>
      <dgm:t>
        <a:bodyPr/>
        <a:lstStyle/>
        <a:p>
          <a:r>
            <a:rPr lang="en-US"/>
            <a:t>Energy Management Systems (EMS)</a:t>
          </a:r>
        </a:p>
      </dgm:t>
    </dgm:pt>
    <dgm:pt modelId="{1E8EC306-E276-4313-8DD2-AD67542C843E}" type="parTrans" cxnId="{24CBB3D3-47F7-4512-8CCC-E2D306F0577E}">
      <dgm:prSet/>
      <dgm:spPr/>
      <dgm:t>
        <a:bodyPr/>
        <a:lstStyle/>
        <a:p>
          <a:endParaRPr lang="en-US"/>
        </a:p>
      </dgm:t>
    </dgm:pt>
    <dgm:pt modelId="{63A5F44D-613F-490B-9E9D-6D39CF1FD491}" type="sibTrans" cxnId="{24CBB3D3-47F7-4512-8CCC-E2D306F0577E}">
      <dgm:prSet/>
      <dgm:spPr/>
      <dgm:t>
        <a:bodyPr/>
        <a:lstStyle/>
        <a:p>
          <a:endParaRPr lang="en-US"/>
        </a:p>
      </dgm:t>
    </dgm:pt>
    <dgm:pt modelId="{0C90DB9D-5A3B-4F0C-B15B-9875C95536A1}">
      <dgm:prSet/>
      <dgm:spPr/>
      <dgm:t>
        <a:bodyPr/>
        <a:lstStyle/>
        <a:p>
          <a:r>
            <a:rPr lang="en-US"/>
            <a:t>Integration with HVAC systems</a:t>
          </a:r>
        </a:p>
      </dgm:t>
    </dgm:pt>
    <dgm:pt modelId="{A852C742-DF8F-4A19-95E6-D7B1D99A4CEC}" type="parTrans" cxnId="{8F5AA9F0-9DAB-480F-BC81-8FCB2450D5F2}">
      <dgm:prSet/>
      <dgm:spPr/>
      <dgm:t>
        <a:bodyPr/>
        <a:lstStyle/>
        <a:p>
          <a:endParaRPr lang="en-US"/>
        </a:p>
      </dgm:t>
    </dgm:pt>
    <dgm:pt modelId="{C731B84A-CD89-427A-92B3-9B6D16FA1520}" type="sibTrans" cxnId="{8F5AA9F0-9DAB-480F-BC81-8FCB2450D5F2}">
      <dgm:prSet/>
      <dgm:spPr/>
      <dgm:t>
        <a:bodyPr/>
        <a:lstStyle/>
        <a:p>
          <a:endParaRPr lang="en-US"/>
        </a:p>
      </dgm:t>
    </dgm:pt>
    <dgm:pt modelId="{522A66D8-9A96-418A-905E-897432A43CB9}" type="pres">
      <dgm:prSet presAssocID="{CB286782-2A3A-4BB4-AF55-9B84B1BB449B}" presName="vert0" presStyleCnt="0">
        <dgm:presLayoutVars>
          <dgm:dir/>
          <dgm:animOne val="branch"/>
          <dgm:animLvl val="lvl"/>
        </dgm:presLayoutVars>
      </dgm:prSet>
      <dgm:spPr/>
    </dgm:pt>
    <dgm:pt modelId="{EA18566E-865A-4F17-8FF8-0771A7E3F8CE}" type="pres">
      <dgm:prSet presAssocID="{A31543A8-0AE2-473F-9324-9F9255A60C50}" presName="thickLine" presStyleLbl="alignNode1" presStyleIdx="0" presStyleCnt="3"/>
      <dgm:spPr/>
    </dgm:pt>
    <dgm:pt modelId="{00679708-936E-4D6B-9819-43165E512D10}" type="pres">
      <dgm:prSet presAssocID="{A31543A8-0AE2-473F-9324-9F9255A60C50}" presName="horz1" presStyleCnt="0"/>
      <dgm:spPr/>
    </dgm:pt>
    <dgm:pt modelId="{E22BED82-7515-4890-89FC-2D30F7B7A887}" type="pres">
      <dgm:prSet presAssocID="{A31543A8-0AE2-473F-9324-9F9255A60C50}" presName="tx1" presStyleLbl="revTx" presStyleIdx="0" presStyleCnt="3"/>
      <dgm:spPr/>
    </dgm:pt>
    <dgm:pt modelId="{A0B652EF-612D-486E-BA09-FD7F37C456C0}" type="pres">
      <dgm:prSet presAssocID="{A31543A8-0AE2-473F-9324-9F9255A60C50}" presName="vert1" presStyleCnt="0"/>
      <dgm:spPr/>
    </dgm:pt>
    <dgm:pt modelId="{685767DC-8374-40DE-8521-64A61C179D6F}" type="pres">
      <dgm:prSet presAssocID="{DFBFD2B2-2D2B-4009-9187-2347C82BFD35}" presName="thickLine" presStyleLbl="alignNode1" presStyleIdx="1" presStyleCnt="3"/>
      <dgm:spPr/>
    </dgm:pt>
    <dgm:pt modelId="{AC655EEC-EA1F-4296-8894-F7AB4E9F005D}" type="pres">
      <dgm:prSet presAssocID="{DFBFD2B2-2D2B-4009-9187-2347C82BFD35}" presName="horz1" presStyleCnt="0"/>
      <dgm:spPr/>
    </dgm:pt>
    <dgm:pt modelId="{DE507C94-C052-4317-84BE-543C0B770E68}" type="pres">
      <dgm:prSet presAssocID="{DFBFD2B2-2D2B-4009-9187-2347C82BFD35}" presName="tx1" presStyleLbl="revTx" presStyleIdx="1" presStyleCnt="3"/>
      <dgm:spPr/>
    </dgm:pt>
    <dgm:pt modelId="{612F99BA-DFD7-4408-8528-8F718999C0A8}" type="pres">
      <dgm:prSet presAssocID="{DFBFD2B2-2D2B-4009-9187-2347C82BFD35}" presName="vert1" presStyleCnt="0"/>
      <dgm:spPr/>
    </dgm:pt>
    <dgm:pt modelId="{6F8A0C78-F0BE-49BB-8DF9-61D76551377D}" type="pres">
      <dgm:prSet presAssocID="{0C90DB9D-5A3B-4F0C-B15B-9875C95536A1}" presName="thickLine" presStyleLbl="alignNode1" presStyleIdx="2" presStyleCnt="3"/>
      <dgm:spPr/>
    </dgm:pt>
    <dgm:pt modelId="{D07F6B80-5E03-48D1-A23F-33640BD653D8}" type="pres">
      <dgm:prSet presAssocID="{0C90DB9D-5A3B-4F0C-B15B-9875C95536A1}" presName="horz1" presStyleCnt="0"/>
      <dgm:spPr/>
    </dgm:pt>
    <dgm:pt modelId="{3C072AFF-9202-4673-8685-03BDF6A606A4}" type="pres">
      <dgm:prSet presAssocID="{0C90DB9D-5A3B-4F0C-B15B-9875C95536A1}" presName="tx1" presStyleLbl="revTx" presStyleIdx="2" presStyleCnt="3"/>
      <dgm:spPr/>
    </dgm:pt>
    <dgm:pt modelId="{C9BE0B65-4074-4BC9-AE97-7341874D621B}" type="pres">
      <dgm:prSet presAssocID="{0C90DB9D-5A3B-4F0C-B15B-9875C95536A1}" presName="vert1" presStyleCnt="0"/>
      <dgm:spPr/>
    </dgm:pt>
  </dgm:ptLst>
  <dgm:cxnLst>
    <dgm:cxn modelId="{FBF98D19-BAA4-41EE-88B0-90BDE7D1CB16}" type="presOf" srcId="{0C90DB9D-5A3B-4F0C-B15B-9875C95536A1}" destId="{3C072AFF-9202-4673-8685-03BDF6A606A4}" srcOrd="0" destOrd="0" presId="urn:microsoft.com/office/officeart/2008/layout/LinedList"/>
    <dgm:cxn modelId="{6F759043-E6AD-4CA8-8E06-E5C40CFFE263}" type="presOf" srcId="{CB286782-2A3A-4BB4-AF55-9B84B1BB449B}" destId="{522A66D8-9A96-418A-905E-897432A43CB9}" srcOrd="0" destOrd="0" presId="urn:microsoft.com/office/officeart/2008/layout/LinedList"/>
    <dgm:cxn modelId="{0C9DB54C-FA29-40F5-831E-73D071894946}" type="presOf" srcId="{DFBFD2B2-2D2B-4009-9187-2347C82BFD35}" destId="{DE507C94-C052-4317-84BE-543C0B770E68}" srcOrd="0" destOrd="0" presId="urn:microsoft.com/office/officeart/2008/layout/LinedList"/>
    <dgm:cxn modelId="{E2DE79A7-376D-4A50-9CBE-4A0F3C8DB71C}" srcId="{CB286782-2A3A-4BB4-AF55-9B84B1BB449B}" destId="{A31543A8-0AE2-473F-9324-9F9255A60C50}" srcOrd="0" destOrd="0" parTransId="{F22C486B-0CA9-4FEA-A8A8-23B915E2263B}" sibTransId="{3402C78B-12F6-472A-B0DA-0C7DFEFE1F34}"/>
    <dgm:cxn modelId="{24CBB3D3-47F7-4512-8CCC-E2D306F0577E}" srcId="{CB286782-2A3A-4BB4-AF55-9B84B1BB449B}" destId="{DFBFD2B2-2D2B-4009-9187-2347C82BFD35}" srcOrd="1" destOrd="0" parTransId="{1E8EC306-E276-4313-8DD2-AD67542C843E}" sibTransId="{63A5F44D-613F-490B-9E9D-6D39CF1FD491}"/>
    <dgm:cxn modelId="{33BFD4E4-F887-44C3-AEB9-6F7C07B5F2B0}" type="presOf" srcId="{A31543A8-0AE2-473F-9324-9F9255A60C50}" destId="{E22BED82-7515-4890-89FC-2D30F7B7A887}" srcOrd="0" destOrd="0" presId="urn:microsoft.com/office/officeart/2008/layout/LinedList"/>
    <dgm:cxn modelId="{8F5AA9F0-9DAB-480F-BC81-8FCB2450D5F2}" srcId="{CB286782-2A3A-4BB4-AF55-9B84B1BB449B}" destId="{0C90DB9D-5A3B-4F0C-B15B-9875C95536A1}" srcOrd="2" destOrd="0" parTransId="{A852C742-DF8F-4A19-95E6-D7B1D99A4CEC}" sibTransId="{C731B84A-CD89-427A-92B3-9B6D16FA1520}"/>
    <dgm:cxn modelId="{A737784A-233E-4C41-8E8D-B97D33DC83BB}" type="presParOf" srcId="{522A66D8-9A96-418A-905E-897432A43CB9}" destId="{EA18566E-865A-4F17-8FF8-0771A7E3F8CE}" srcOrd="0" destOrd="0" presId="urn:microsoft.com/office/officeart/2008/layout/LinedList"/>
    <dgm:cxn modelId="{DEC7D1CB-9436-49CC-B9A3-5447811750A7}" type="presParOf" srcId="{522A66D8-9A96-418A-905E-897432A43CB9}" destId="{00679708-936E-4D6B-9819-43165E512D10}" srcOrd="1" destOrd="0" presId="urn:microsoft.com/office/officeart/2008/layout/LinedList"/>
    <dgm:cxn modelId="{ADCF4C39-A6B8-4B69-956D-579AFC7975EB}" type="presParOf" srcId="{00679708-936E-4D6B-9819-43165E512D10}" destId="{E22BED82-7515-4890-89FC-2D30F7B7A887}" srcOrd="0" destOrd="0" presId="urn:microsoft.com/office/officeart/2008/layout/LinedList"/>
    <dgm:cxn modelId="{6ABDCE33-BB2E-448F-852D-A7A09C7123C1}" type="presParOf" srcId="{00679708-936E-4D6B-9819-43165E512D10}" destId="{A0B652EF-612D-486E-BA09-FD7F37C456C0}" srcOrd="1" destOrd="0" presId="urn:microsoft.com/office/officeart/2008/layout/LinedList"/>
    <dgm:cxn modelId="{9C6A5518-B0FA-475D-8E7C-ECD5C4E7FFE1}" type="presParOf" srcId="{522A66D8-9A96-418A-905E-897432A43CB9}" destId="{685767DC-8374-40DE-8521-64A61C179D6F}" srcOrd="2" destOrd="0" presId="urn:microsoft.com/office/officeart/2008/layout/LinedList"/>
    <dgm:cxn modelId="{3D97A051-7C0B-40B1-A660-2B351EFD7505}" type="presParOf" srcId="{522A66D8-9A96-418A-905E-897432A43CB9}" destId="{AC655EEC-EA1F-4296-8894-F7AB4E9F005D}" srcOrd="3" destOrd="0" presId="urn:microsoft.com/office/officeart/2008/layout/LinedList"/>
    <dgm:cxn modelId="{D17B7C03-1E6D-49C3-B5A1-9878FA00F3A3}" type="presParOf" srcId="{AC655EEC-EA1F-4296-8894-F7AB4E9F005D}" destId="{DE507C94-C052-4317-84BE-543C0B770E68}" srcOrd="0" destOrd="0" presId="urn:microsoft.com/office/officeart/2008/layout/LinedList"/>
    <dgm:cxn modelId="{E629CFB6-8AF6-4141-A709-ABCA27062E0F}" type="presParOf" srcId="{AC655EEC-EA1F-4296-8894-F7AB4E9F005D}" destId="{612F99BA-DFD7-4408-8528-8F718999C0A8}" srcOrd="1" destOrd="0" presId="urn:microsoft.com/office/officeart/2008/layout/LinedList"/>
    <dgm:cxn modelId="{B39FFBD6-B628-4FFB-9A7B-D14D363077D6}" type="presParOf" srcId="{522A66D8-9A96-418A-905E-897432A43CB9}" destId="{6F8A0C78-F0BE-49BB-8DF9-61D76551377D}" srcOrd="4" destOrd="0" presId="urn:microsoft.com/office/officeart/2008/layout/LinedList"/>
    <dgm:cxn modelId="{A7DFEE88-9520-4656-BD4C-C8E179F9B350}" type="presParOf" srcId="{522A66D8-9A96-418A-905E-897432A43CB9}" destId="{D07F6B80-5E03-48D1-A23F-33640BD653D8}" srcOrd="5" destOrd="0" presId="urn:microsoft.com/office/officeart/2008/layout/LinedList"/>
    <dgm:cxn modelId="{05BB8364-1655-4767-B3E4-D3BE840ED7A5}" type="presParOf" srcId="{D07F6B80-5E03-48D1-A23F-33640BD653D8}" destId="{3C072AFF-9202-4673-8685-03BDF6A606A4}" srcOrd="0" destOrd="0" presId="urn:microsoft.com/office/officeart/2008/layout/LinedList"/>
    <dgm:cxn modelId="{82907FE0-96EB-4938-B825-8454DF228E5B}" type="presParOf" srcId="{D07F6B80-5E03-48D1-A23F-33640BD653D8}" destId="{C9BE0B65-4074-4BC9-AE97-7341874D621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351AEF-8BC1-408D-97CC-E9D871DFFB0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4F15FD-639D-4172-8BA4-281A5FBADEEF}">
      <dgm:prSet/>
      <dgm:spPr/>
      <dgm:t>
        <a:bodyPr/>
        <a:lstStyle/>
        <a:p>
          <a:pPr>
            <a:lnSpc>
              <a:spcPct val="100000"/>
            </a:lnSpc>
          </a:pPr>
          <a:r>
            <a:rPr lang="en-US"/>
            <a:t>Transition to solar and wind power</a:t>
          </a:r>
        </a:p>
      </dgm:t>
    </dgm:pt>
    <dgm:pt modelId="{8020E727-9B6C-4EBB-AC20-304C5F5AA28B}" type="parTrans" cxnId="{568E1E84-41CD-40CB-B2EA-D5D7BBD288CF}">
      <dgm:prSet/>
      <dgm:spPr/>
      <dgm:t>
        <a:bodyPr/>
        <a:lstStyle/>
        <a:p>
          <a:endParaRPr lang="en-US"/>
        </a:p>
      </dgm:t>
    </dgm:pt>
    <dgm:pt modelId="{0657D572-580B-47E9-A7AE-DA2E9726A05F}" type="sibTrans" cxnId="{568E1E84-41CD-40CB-B2EA-D5D7BBD288CF}">
      <dgm:prSet/>
      <dgm:spPr/>
      <dgm:t>
        <a:bodyPr/>
        <a:lstStyle/>
        <a:p>
          <a:endParaRPr lang="en-US"/>
        </a:p>
      </dgm:t>
    </dgm:pt>
    <dgm:pt modelId="{4675E6BA-EDF7-42EC-BF87-BC09DDCA42F7}">
      <dgm:prSet/>
      <dgm:spPr/>
      <dgm:t>
        <a:bodyPr/>
        <a:lstStyle/>
        <a:p>
          <a:pPr>
            <a:lnSpc>
              <a:spcPct val="100000"/>
            </a:lnSpc>
          </a:pPr>
          <a:r>
            <a:rPr lang="en-US"/>
            <a:t>Government incentives</a:t>
          </a:r>
        </a:p>
      </dgm:t>
    </dgm:pt>
    <dgm:pt modelId="{43BC14AB-A546-4424-871D-21BAC3C90F01}" type="parTrans" cxnId="{8E2F7216-33A8-4F26-979E-1C0B07E60AFF}">
      <dgm:prSet/>
      <dgm:spPr/>
      <dgm:t>
        <a:bodyPr/>
        <a:lstStyle/>
        <a:p>
          <a:endParaRPr lang="en-US"/>
        </a:p>
      </dgm:t>
    </dgm:pt>
    <dgm:pt modelId="{9426EFB3-83DF-45D6-B94F-6009B45E7833}" type="sibTrans" cxnId="{8E2F7216-33A8-4F26-979E-1C0B07E60AFF}">
      <dgm:prSet/>
      <dgm:spPr/>
      <dgm:t>
        <a:bodyPr/>
        <a:lstStyle/>
        <a:p>
          <a:endParaRPr lang="en-US"/>
        </a:p>
      </dgm:t>
    </dgm:pt>
    <dgm:pt modelId="{FEE4ABFC-23F9-4810-9472-55A34275FB3E}">
      <dgm:prSet/>
      <dgm:spPr/>
      <dgm:t>
        <a:bodyPr/>
        <a:lstStyle/>
        <a:p>
          <a:pPr>
            <a:lnSpc>
              <a:spcPct val="100000"/>
            </a:lnSpc>
          </a:pPr>
          <a:r>
            <a:rPr lang="en-US"/>
            <a:t>Projected reduction in energy consumption (60% to 30% by 2030)</a:t>
          </a:r>
        </a:p>
      </dgm:t>
    </dgm:pt>
    <dgm:pt modelId="{0D03EE20-21F7-45EF-B862-B70CDCF56FB4}" type="parTrans" cxnId="{4773E45A-D218-4924-9D6D-3BBB8E9D6131}">
      <dgm:prSet/>
      <dgm:spPr/>
      <dgm:t>
        <a:bodyPr/>
        <a:lstStyle/>
        <a:p>
          <a:endParaRPr lang="en-US"/>
        </a:p>
      </dgm:t>
    </dgm:pt>
    <dgm:pt modelId="{06147DF8-A416-446B-85AE-E062C6743CAC}" type="sibTrans" cxnId="{4773E45A-D218-4924-9D6D-3BBB8E9D6131}">
      <dgm:prSet/>
      <dgm:spPr/>
      <dgm:t>
        <a:bodyPr/>
        <a:lstStyle/>
        <a:p>
          <a:endParaRPr lang="en-US"/>
        </a:p>
      </dgm:t>
    </dgm:pt>
    <dgm:pt modelId="{64FA9E07-2995-4835-B71B-44BAFAA1A85F}" type="pres">
      <dgm:prSet presAssocID="{3C351AEF-8BC1-408D-97CC-E9D871DFFB07}" presName="root" presStyleCnt="0">
        <dgm:presLayoutVars>
          <dgm:dir/>
          <dgm:resizeHandles val="exact"/>
        </dgm:presLayoutVars>
      </dgm:prSet>
      <dgm:spPr/>
    </dgm:pt>
    <dgm:pt modelId="{2EF46C09-83F3-4077-ABB3-FE0941988E62}" type="pres">
      <dgm:prSet presAssocID="{4B4F15FD-639D-4172-8BA4-281A5FBADEEF}" presName="compNode" presStyleCnt="0"/>
      <dgm:spPr/>
    </dgm:pt>
    <dgm:pt modelId="{66A05950-1451-419D-85DB-CDF7427DE40D}" type="pres">
      <dgm:prSet presAssocID="{4B4F15FD-639D-4172-8BA4-281A5FBADE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4B902864-9E99-43D2-8048-FCFFF1072C44}" type="pres">
      <dgm:prSet presAssocID="{4B4F15FD-639D-4172-8BA4-281A5FBADEEF}" presName="spaceRect" presStyleCnt="0"/>
      <dgm:spPr/>
    </dgm:pt>
    <dgm:pt modelId="{AA910440-57DF-40F0-9C1C-153DB7BD3829}" type="pres">
      <dgm:prSet presAssocID="{4B4F15FD-639D-4172-8BA4-281A5FBADEEF}" presName="textRect" presStyleLbl="revTx" presStyleIdx="0" presStyleCnt="3">
        <dgm:presLayoutVars>
          <dgm:chMax val="1"/>
          <dgm:chPref val="1"/>
        </dgm:presLayoutVars>
      </dgm:prSet>
      <dgm:spPr/>
    </dgm:pt>
    <dgm:pt modelId="{857E35E4-653A-4451-B3B3-9B5B9BA548FC}" type="pres">
      <dgm:prSet presAssocID="{0657D572-580B-47E9-A7AE-DA2E9726A05F}" presName="sibTrans" presStyleCnt="0"/>
      <dgm:spPr/>
    </dgm:pt>
    <dgm:pt modelId="{1F745436-5896-48D9-A167-1CE46363C86D}" type="pres">
      <dgm:prSet presAssocID="{4675E6BA-EDF7-42EC-BF87-BC09DDCA42F7}" presName="compNode" presStyleCnt="0"/>
      <dgm:spPr/>
    </dgm:pt>
    <dgm:pt modelId="{FA44DA53-3398-4F09-957A-97B824F314E3}" type="pres">
      <dgm:prSet presAssocID="{4675E6BA-EDF7-42EC-BF87-BC09DDCA42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B7C163F5-9911-466D-9967-FF9178BB8D3F}" type="pres">
      <dgm:prSet presAssocID="{4675E6BA-EDF7-42EC-BF87-BC09DDCA42F7}" presName="spaceRect" presStyleCnt="0"/>
      <dgm:spPr/>
    </dgm:pt>
    <dgm:pt modelId="{7845BEEF-2CED-441B-99ED-15ED63C4287D}" type="pres">
      <dgm:prSet presAssocID="{4675E6BA-EDF7-42EC-BF87-BC09DDCA42F7}" presName="textRect" presStyleLbl="revTx" presStyleIdx="1" presStyleCnt="3">
        <dgm:presLayoutVars>
          <dgm:chMax val="1"/>
          <dgm:chPref val="1"/>
        </dgm:presLayoutVars>
      </dgm:prSet>
      <dgm:spPr/>
    </dgm:pt>
    <dgm:pt modelId="{960FD400-589C-4379-8892-845CAAAB1562}" type="pres">
      <dgm:prSet presAssocID="{9426EFB3-83DF-45D6-B94F-6009B45E7833}" presName="sibTrans" presStyleCnt="0"/>
      <dgm:spPr/>
    </dgm:pt>
    <dgm:pt modelId="{7E2C674D-BA05-46AE-AA72-592330598D15}" type="pres">
      <dgm:prSet presAssocID="{FEE4ABFC-23F9-4810-9472-55A34275FB3E}" presName="compNode" presStyleCnt="0"/>
      <dgm:spPr/>
    </dgm:pt>
    <dgm:pt modelId="{90644B24-5CA1-472E-96D4-8ED76F2727AA}" type="pres">
      <dgm:prSet presAssocID="{FEE4ABFC-23F9-4810-9472-55A34275FB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mill"/>
        </a:ext>
      </dgm:extLst>
    </dgm:pt>
    <dgm:pt modelId="{1F13AC84-3EF3-4B5E-8CCC-80A7533D348D}" type="pres">
      <dgm:prSet presAssocID="{FEE4ABFC-23F9-4810-9472-55A34275FB3E}" presName="spaceRect" presStyleCnt="0"/>
      <dgm:spPr/>
    </dgm:pt>
    <dgm:pt modelId="{0087ACF0-5976-4A24-819E-F52DB5A7B5DD}" type="pres">
      <dgm:prSet presAssocID="{FEE4ABFC-23F9-4810-9472-55A34275FB3E}" presName="textRect" presStyleLbl="revTx" presStyleIdx="2" presStyleCnt="3">
        <dgm:presLayoutVars>
          <dgm:chMax val="1"/>
          <dgm:chPref val="1"/>
        </dgm:presLayoutVars>
      </dgm:prSet>
      <dgm:spPr/>
    </dgm:pt>
  </dgm:ptLst>
  <dgm:cxnLst>
    <dgm:cxn modelId="{14B6DB0F-60B6-4947-B503-F05159D2F487}" type="presOf" srcId="{4675E6BA-EDF7-42EC-BF87-BC09DDCA42F7}" destId="{7845BEEF-2CED-441B-99ED-15ED63C4287D}" srcOrd="0" destOrd="0" presId="urn:microsoft.com/office/officeart/2018/2/layout/IconLabelList"/>
    <dgm:cxn modelId="{8E2F7216-33A8-4F26-979E-1C0B07E60AFF}" srcId="{3C351AEF-8BC1-408D-97CC-E9D871DFFB07}" destId="{4675E6BA-EDF7-42EC-BF87-BC09DDCA42F7}" srcOrd="1" destOrd="0" parTransId="{43BC14AB-A546-4424-871D-21BAC3C90F01}" sibTransId="{9426EFB3-83DF-45D6-B94F-6009B45E7833}"/>
    <dgm:cxn modelId="{D968644D-1249-4C2B-9879-37493CF4CB7A}" type="presOf" srcId="{3C351AEF-8BC1-408D-97CC-E9D871DFFB07}" destId="{64FA9E07-2995-4835-B71B-44BAFAA1A85F}" srcOrd="0" destOrd="0" presId="urn:microsoft.com/office/officeart/2018/2/layout/IconLabelList"/>
    <dgm:cxn modelId="{1E102A53-790D-4FA8-8842-39A3CC354CCD}" type="presOf" srcId="{4B4F15FD-639D-4172-8BA4-281A5FBADEEF}" destId="{AA910440-57DF-40F0-9C1C-153DB7BD3829}" srcOrd="0" destOrd="0" presId="urn:microsoft.com/office/officeart/2018/2/layout/IconLabelList"/>
    <dgm:cxn modelId="{4773E45A-D218-4924-9D6D-3BBB8E9D6131}" srcId="{3C351AEF-8BC1-408D-97CC-E9D871DFFB07}" destId="{FEE4ABFC-23F9-4810-9472-55A34275FB3E}" srcOrd="2" destOrd="0" parTransId="{0D03EE20-21F7-45EF-B862-B70CDCF56FB4}" sibTransId="{06147DF8-A416-446B-85AE-E062C6743CAC}"/>
    <dgm:cxn modelId="{568E1E84-41CD-40CB-B2EA-D5D7BBD288CF}" srcId="{3C351AEF-8BC1-408D-97CC-E9D871DFFB07}" destId="{4B4F15FD-639D-4172-8BA4-281A5FBADEEF}" srcOrd="0" destOrd="0" parTransId="{8020E727-9B6C-4EBB-AC20-304C5F5AA28B}" sibTransId="{0657D572-580B-47E9-A7AE-DA2E9726A05F}"/>
    <dgm:cxn modelId="{6A17C09E-572A-405D-8A18-7CFD2E8798B0}" type="presOf" srcId="{FEE4ABFC-23F9-4810-9472-55A34275FB3E}" destId="{0087ACF0-5976-4A24-819E-F52DB5A7B5DD}" srcOrd="0" destOrd="0" presId="urn:microsoft.com/office/officeart/2018/2/layout/IconLabelList"/>
    <dgm:cxn modelId="{5E5F9968-94B3-497E-BB89-82231D969D8F}" type="presParOf" srcId="{64FA9E07-2995-4835-B71B-44BAFAA1A85F}" destId="{2EF46C09-83F3-4077-ABB3-FE0941988E62}" srcOrd="0" destOrd="0" presId="urn:microsoft.com/office/officeart/2018/2/layout/IconLabelList"/>
    <dgm:cxn modelId="{9236014A-ACF0-4C1E-8DB8-8FB6F09143EA}" type="presParOf" srcId="{2EF46C09-83F3-4077-ABB3-FE0941988E62}" destId="{66A05950-1451-419D-85DB-CDF7427DE40D}" srcOrd="0" destOrd="0" presId="urn:microsoft.com/office/officeart/2018/2/layout/IconLabelList"/>
    <dgm:cxn modelId="{7A9D6652-ADD9-4F17-9BB8-FDE80F7E6C86}" type="presParOf" srcId="{2EF46C09-83F3-4077-ABB3-FE0941988E62}" destId="{4B902864-9E99-43D2-8048-FCFFF1072C44}" srcOrd="1" destOrd="0" presId="urn:microsoft.com/office/officeart/2018/2/layout/IconLabelList"/>
    <dgm:cxn modelId="{4E802961-69AA-4365-A0C7-D84F13031E2A}" type="presParOf" srcId="{2EF46C09-83F3-4077-ABB3-FE0941988E62}" destId="{AA910440-57DF-40F0-9C1C-153DB7BD3829}" srcOrd="2" destOrd="0" presId="urn:microsoft.com/office/officeart/2018/2/layout/IconLabelList"/>
    <dgm:cxn modelId="{72ED2958-9E02-4479-A3CD-544C7F85518C}" type="presParOf" srcId="{64FA9E07-2995-4835-B71B-44BAFAA1A85F}" destId="{857E35E4-653A-4451-B3B3-9B5B9BA548FC}" srcOrd="1" destOrd="0" presId="urn:microsoft.com/office/officeart/2018/2/layout/IconLabelList"/>
    <dgm:cxn modelId="{3C4E870D-0BFD-44E8-914E-76E122660FD3}" type="presParOf" srcId="{64FA9E07-2995-4835-B71B-44BAFAA1A85F}" destId="{1F745436-5896-48D9-A167-1CE46363C86D}" srcOrd="2" destOrd="0" presId="urn:microsoft.com/office/officeart/2018/2/layout/IconLabelList"/>
    <dgm:cxn modelId="{0C775A4C-B296-4FB4-BDBC-C284F7A24E0A}" type="presParOf" srcId="{1F745436-5896-48D9-A167-1CE46363C86D}" destId="{FA44DA53-3398-4F09-957A-97B824F314E3}" srcOrd="0" destOrd="0" presId="urn:microsoft.com/office/officeart/2018/2/layout/IconLabelList"/>
    <dgm:cxn modelId="{5B531B9C-E2D3-488B-A8F1-491B667A8E19}" type="presParOf" srcId="{1F745436-5896-48D9-A167-1CE46363C86D}" destId="{B7C163F5-9911-466D-9967-FF9178BB8D3F}" srcOrd="1" destOrd="0" presId="urn:microsoft.com/office/officeart/2018/2/layout/IconLabelList"/>
    <dgm:cxn modelId="{DD8B203E-01C6-4CEB-8CB4-4EFD356E0D01}" type="presParOf" srcId="{1F745436-5896-48D9-A167-1CE46363C86D}" destId="{7845BEEF-2CED-441B-99ED-15ED63C4287D}" srcOrd="2" destOrd="0" presId="urn:microsoft.com/office/officeart/2018/2/layout/IconLabelList"/>
    <dgm:cxn modelId="{3213157D-B92D-434B-B802-41EBED9A821D}" type="presParOf" srcId="{64FA9E07-2995-4835-B71B-44BAFAA1A85F}" destId="{960FD400-589C-4379-8892-845CAAAB1562}" srcOrd="3" destOrd="0" presId="urn:microsoft.com/office/officeart/2018/2/layout/IconLabelList"/>
    <dgm:cxn modelId="{E9B2FAC6-E2A6-406B-864E-55A3D04A54F9}" type="presParOf" srcId="{64FA9E07-2995-4835-B71B-44BAFAA1A85F}" destId="{7E2C674D-BA05-46AE-AA72-592330598D15}" srcOrd="4" destOrd="0" presId="urn:microsoft.com/office/officeart/2018/2/layout/IconLabelList"/>
    <dgm:cxn modelId="{35FAF292-3194-4575-9DAB-72710D461B97}" type="presParOf" srcId="{7E2C674D-BA05-46AE-AA72-592330598D15}" destId="{90644B24-5CA1-472E-96D4-8ED76F2727AA}" srcOrd="0" destOrd="0" presId="urn:microsoft.com/office/officeart/2018/2/layout/IconLabelList"/>
    <dgm:cxn modelId="{6697018C-E640-4324-B12E-71A843FB1A90}" type="presParOf" srcId="{7E2C674D-BA05-46AE-AA72-592330598D15}" destId="{1F13AC84-3EF3-4B5E-8CCC-80A7533D348D}" srcOrd="1" destOrd="0" presId="urn:microsoft.com/office/officeart/2018/2/layout/IconLabelList"/>
    <dgm:cxn modelId="{ECF60C65-DC00-4416-91BE-92DC0FEE3DED}" type="presParOf" srcId="{7E2C674D-BA05-46AE-AA72-592330598D15}" destId="{0087ACF0-5976-4A24-819E-F52DB5A7B5D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4DD96B-9516-42F1-B13D-C05BB1C40267}"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098C0AEF-548F-4A2E-9D41-33C3BB4EB725}">
      <dgm:prSet/>
      <dgm:spPr/>
      <dgm:t>
        <a:bodyPr/>
        <a:lstStyle/>
        <a:p>
          <a:pPr>
            <a:lnSpc>
              <a:spcPct val="100000"/>
            </a:lnSpc>
          </a:pPr>
          <a:r>
            <a:rPr lang="en-US">
              <a:solidFill>
                <a:schemeClr val="bg1"/>
              </a:solidFill>
            </a:rPr>
            <a:t>Stricter carbon reduction targets</a:t>
          </a:r>
        </a:p>
      </dgm:t>
    </dgm:pt>
    <dgm:pt modelId="{C8339DA7-C6F5-4977-BD65-F7AD9B512356}" type="parTrans" cxnId="{EF3D7D67-AABE-4CB3-A6C6-056F8FF06B4B}">
      <dgm:prSet/>
      <dgm:spPr/>
      <dgm:t>
        <a:bodyPr/>
        <a:lstStyle/>
        <a:p>
          <a:endParaRPr lang="en-US"/>
        </a:p>
      </dgm:t>
    </dgm:pt>
    <dgm:pt modelId="{2CACFCB2-67B6-4B5D-8DBC-E142CB566F5C}" type="sibTrans" cxnId="{EF3D7D67-AABE-4CB3-A6C6-056F8FF06B4B}">
      <dgm:prSet/>
      <dgm:spPr/>
      <dgm:t>
        <a:bodyPr/>
        <a:lstStyle/>
        <a:p>
          <a:endParaRPr lang="en-US"/>
        </a:p>
      </dgm:t>
    </dgm:pt>
    <dgm:pt modelId="{B91C4595-FA14-4024-B2C3-C182B4859952}">
      <dgm:prSet/>
      <dgm:spPr/>
      <dgm:t>
        <a:bodyPr/>
        <a:lstStyle/>
        <a:p>
          <a:pPr>
            <a:lnSpc>
              <a:spcPct val="100000"/>
            </a:lnSpc>
          </a:pPr>
          <a:r>
            <a:rPr lang="en-US">
              <a:solidFill>
                <a:schemeClr val="bg1"/>
              </a:solidFill>
            </a:rPr>
            <a:t>Potential carbon taxation</a:t>
          </a:r>
        </a:p>
      </dgm:t>
    </dgm:pt>
    <dgm:pt modelId="{4BAC5375-9ADC-41B6-B037-B2FA92A433B7}" type="parTrans" cxnId="{2BDE5A33-16D3-4093-B60E-C7F5AA7C26B4}">
      <dgm:prSet/>
      <dgm:spPr/>
      <dgm:t>
        <a:bodyPr/>
        <a:lstStyle/>
        <a:p>
          <a:endParaRPr lang="en-US"/>
        </a:p>
      </dgm:t>
    </dgm:pt>
    <dgm:pt modelId="{99A8FC0A-F045-479D-905F-54B93B2A1FBD}" type="sibTrans" cxnId="{2BDE5A33-16D3-4093-B60E-C7F5AA7C26B4}">
      <dgm:prSet/>
      <dgm:spPr/>
      <dgm:t>
        <a:bodyPr/>
        <a:lstStyle/>
        <a:p>
          <a:endParaRPr lang="en-US"/>
        </a:p>
      </dgm:t>
    </dgm:pt>
    <dgm:pt modelId="{BB3BAA5F-C7B3-4EB8-AEAF-8DF14E126D07}">
      <dgm:prSet/>
      <dgm:spPr/>
      <dgm:t>
        <a:bodyPr/>
        <a:lstStyle/>
        <a:p>
          <a:pPr>
            <a:lnSpc>
              <a:spcPct val="100000"/>
            </a:lnSpc>
          </a:pPr>
          <a:r>
            <a:rPr lang="en-US">
              <a:solidFill>
                <a:schemeClr val="bg1"/>
              </a:solidFill>
            </a:rPr>
            <a:t>Water conservation policies</a:t>
          </a:r>
        </a:p>
      </dgm:t>
    </dgm:pt>
    <dgm:pt modelId="{54EC28C9-6A4C-482F-A6E4-0AF47789F3C3}" type="parTrans" cxnId="{12E1ED90-8F66-45F6-8503-67BDF9F70698}">
      <dgm:prSet/>
      <dgm:spPr/>
      <dgm:t>
        <a:bodyPr/>
        <a:lstStyle/>
        <a:p>
          <a:endParaRPr lang="en-US"/>
        </a:p>
      </dgm:t>
    </dgm:pt>
    <dgm:pt modelId="{CBC1C485-587B-4C81-964B-767D08A0303E}" type="sibTrans" cxnId="{12E1ED90-8F66-45F6-8503-67BDF9F70698}">
      <dgm:prSet/>
      <dgm:spPr/>
      <dgm:t>
        <a:bodyPr/>
        <a:lstStyle/>
        <a:p>
          <a:endParaRPr lang="en-US"/>
        </a:p>
      </dgm:t>
    </dgm:pt>
    <dgm:pt modelId="{6866DEA6-0D03-478B-BB23-068E8730582C}">
      <dgm:prSet/>
      <dgm:spPr/>
      <dgm:t>
        <a:bodyPr/>
        <a:lstStyle/>
        <a:p>
          <a:pPr>
            <a:lnSpc>
              <a:spcPct val="100000"/>
            </a:lnSpc>
          </a:pPr>
          <a:r>
            <a:rPr lang="en-US">
              <a:solidFill>
                <a:schemeClr val="bg1"/>
              </a:solidFill>
            </a:rPr>
            <a:t>Waste management regulations</a:t>
          </a:r>
        </a:p>
      </dgm:t>
    </dgm:pt>
    <dgm:pt modelId="{4413C23E-A97C-4425-A236-386A7783F1D0}" type="parTrans" cxnId="{A739334A-6D38-4590-85B7-7FC562B8AA9D}">
      <dgm:prSet/>
      <dgm:spPr/>
      <dgm:t>
        <a:bodyPr/>
        <a:lstStyle/>
        <a:p>
          <a:endParaRPr lang="en-US"/>
        </a:p>
      </dgm:t>
    </dgm:pt>
    <dgm:pt modelId="{75471A79-C502-418F-BADC-0F5000357EA5}" type="sibTrans" cxnId="{A739334A-6D38-4590-85B7-7FC562B8AA9D}">
      <dgm:prSet/>
      <dgm:spPr/>
      <dgm:t>
        <a:bodyPr/>
        <a:lstStyle/>
        <a:p>
          <a:endParaRPr lang="en-US"/>
        </a:p>
      </dgm:t>
    </dgm:pt>
    <dgm:pt modelId="{03E53219-8408-4625-8C9B-321E710AD669}" type="pres">
      <dgm:prSet presAssocID="{794DD96B-9516-42F1-B13D-C05BB1C40267}" presName="root" presStyleCnt="0">
        <dgm:presLayoutVars>
          <dgm:dir/>
          <dgm:resizeHandles val="exact"/>
        </dgm:presLayoutVars>
      </dgm:prSet>
      <dgm:spPr/>
    </dgm:pt>
    <dgm:pt modelId="{20015306-6F54-449C-8228-4A1B2D8DCBE8}" type="pres">
      <dgm:prSet presAssocID="{098C0AEF-548F-4A2E-9D41-33C3BB4EB725}" presName="compNode" presStyleCnt="0"/>
      <dgm:spPr/>
    </dgm:pt>
    <dgm:pt modelId="{387A79FB-15CF-4612-B857-6B969DF0BD67}" type="pres">
      <dgm:prSet presAssocID="{098C0AEF-548F-4A2E-9D41-33C3BB4EB7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F32F3145-0285-443A-A8AC-FE2B098E1A7B}" type="pres">
      <dgm:prSet presAssocID="{098C0AEF-548F-4A2E-9D41-33C3BB4EB725}" presName="spaceRect" presStyleCnt="0"/>
      <dgm:spPr/>
    </dgm:pt>
    <dgm:pt modelId="{67628E14-3C5D-4BBD-BFED-41D55BC9153F}" type="pres">
      <dgm:prSet presAssocID="{098C0AEF-548F-4A2E-9D41-33C3BB4EB725}" presName="textRect" presStyleLbl="revTx" presStyleIdx="0" presStyleCnt="4">
        <dgm:presLayoutVars>
          <dgm:chMax val="1"/>
          <dgm:chPref val="1"/>
        </dgm:presLayoutVars>
      </dgm:prSet>
      <dgm:spPr/>
    </dgm:pt>
    <dgm:pt modelId="{0AF9AECE-799A-47AA-9481-05C1443429D8}" type="pres">
      <dgm:prSet presAssocID="{2CACFCB2-67B6-4B5D-8DBC-E142CB566F5C}" presName="sibTrans" presStyleCnt="0"/>
      <dgm:spPr/>
    </dgm:pt>
    <dgm:pt modelId="{0E89A1CF-3525-4E8F-A740-C86543C5B1CA}" type="pres">
      <dgm:prSet presAssocID="{B91C4595-FA14-4024-B2C3-C182B4859952}" presName="compNode" presStyleCnt="0"/>
      <dgm:spPr/>
    </dgm:pt>
    <dgm:pt modelId="{ED58743F-0F2D-490A-A46D-C5173788CA93}" type="pres">
      <dgm:prSet presAssocID="{B91C4595-FA14-4024-B2C3-C182B48599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E9E337D3-E6C9-4189-98E3-611E761D223E}" type="pres">
      <dgm:prSet presAssocID="{B91C4595-FA14-4024-B2C3-C182B4859952}" presName="spaceRect" presStyleCnt="0"/>
      <dgm:spPr/>
    </dgm:pt>
    <dgm:pt modelId="{559F30D7-4743-45B8-B4E6-14CF5762184B}" type="pres">
      <dgm:prSet presAssocID="{B91C4595-FA14-4024-B2C3-C182B4859952}" presName="textRect" presStyleLbl="revTx" presStyleIdx="1" presStyleCnt="4">
        <dgm:presLayoutVars>
          <dgm:chMax val="1"/>
          <dgm:chPref val="1"/>
        </dgm:presLayoutVars>
      </dgm:prSet>
      <dgm:spPr/>
    </dgm:pt>
    <dgm:pt modelId="{F5495E60-1301-4A55-B79D-6D61EC80C87B}" type="pres">
      <dgm:prSet presAssocID="{99A8FC0A-F045-479D-905F-54B93B2A1FBD}" presName="sibTrans" presStyleCnt="0"/>
      <dgm:spPr/>
    </dgm:pt>
    <dgm:pt modelId="{C32C9D0D-B0BF-45EB-9803-A7C011928D91}" type="pres">
      <dgm:prSet presAssocID="{BB3BAA5F-C7B3-4EB8-AEAF-8DF14E126D07}" presName="compNode" presStyleCnt="0"/>
      <dgm:spPr/>
    </dgm:pt>
    <dgm:pt modelId="{D9C1B153-D740-484E-958E-078F7C8910AE}" type="pres">
      <dgm:prSet presAssocID="{BB3BAA5F-C7B3-4EB8-AEAF-8DF14E126D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81D1EE39-052E-4895-A3AC-8D34F4A842A6}" type="pres">
      <dgm:prSet presAssocID="{BB3BAA5F-C7B3-4EB8-AEAF-8DF14E126D07}" presName="spaceRect" presStyleCnt="0"/>
      <dgm:spPr/>
    </dgm:pt>
    <dgm:pt modelId="{E2D0453A-BA9C-417D-B07B-05B2508D3A51}" type="pres">
      <dgm:prSet presAssocID="{BB3BAA5F-C7B3-4EB8-AEAF-8DF14E126D07}" presName="textRect" presStyleLbl="revTx" presStyleIdx="2" presStyleCnt="4">
        <dgm:presLayoutVars>
          <dgm:chMax val="1"/>
          <dgm:chPref val="1"/>
        </dgm:presLayoutVars>
      </dgm:prSet>
      <dgm:spPr/>
    </dgm:pt>
    <dgm:pt modelId="{6CCF444B-52E0-4A2C-BC6F-8AB1943B0F07}" type="pres">
      <dgm:prSet presAssocID="{CBC1C485-587B-4C81-964B-767D08A0303E}" presName="sibTrans" presStyleCnt="0"/>
      <dgm:spPr/>
    </dgm:pt>
    <dgm:pt modelId="{DA557A0B-873C-4D53-B124-4F59D3FE545D}" type="pres">
      <dgm:prSet presAssocID="{6866DEA6-0D03-478B-BB23-068E8730582C}" presName="compNode" presStyleCnt="0"/>
      <dgm:spPr/>
    </dgm:pt>
    <dgm:pt modelId="{B96873BB-4A70-4EC8-8DDA-C374A109AC84}" type="pres">
      <dgm:prSet presAssocID="{6866DEA6-0D03-478B-BB23-068E873058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A29B8A88-8E92-4E79-85ED-AF9373D36C42}" type="pres">
      <dgm:prSet presAssocID="{6866DEA6-0D03-478B-BB23-068E8730582C}" presName="spaceRect" presStyleCnt="0"/>
      <dgm:spPr/>
    </dgm:pt>
    <dgm:pt modelId="{7FAB1FD0-2EA2-4BB2-B48F-2235AE271A96}" type="pres">
      <dgm:prSet presAssocID="{6866DEA6-0D03-478B-BB23-068E8730582C}" presName="textRect" presStyleLbl="revTx" presStyleIdx="3" presStyleCnt="4">
        <dgm:presLayoutVars>
          <dgm:chMax val="1"/>
          <dgm:chPref val="1"/>
        </dgm:presLayoutVars>
      </dgm:prSet>
      <dgm:spPr/>
    </dgm:pt>
  </dgm:ptLst>
  <dgm:cxnLst>
    <dgm:cxn modelId="{87DA2E05-3EC2-455D-B1A2-F72FFE2260BB}" type="presOf" srcId="{794DD96B-9516-42F1-B13D-C05BB1C40267}" destId="{03E53219-8408-4625-8C9B-321E710AD669}" srcOrd="0" destOrd="0" presId="urn:microsoft.com/office/officeart/2018/2/layout/IconLabelList"/>
    <dgm:cxn modelId="{4D3E210D-4D9C-4DF0-A24A-75E696170DDE}" type="presOf" srcId="{098C0AEF-548F-4A2E-9D41-33C3BB4EB725}" destId="{67628E14-3C5D-4BBD-BFED-41D55BC9153F}" srcOrd="0" destOrd="0" presId="urn:microsoft.com/office/officeart/2018/2/layout/IconLabelList"/>
    <dgm:cxn modelId="{3744F81E-DA13-494E-84A7-CD648BB30963}" type="presOf" srcId="{BB3BAA5F-C7B3-4EB8-AEAF-8DF14E126D07}" destId="{E2D0453A-BA9C-417D-B07B-05B2508D3A51}" srcOrd="0" destOrd="0" presId="urn:microsoft.com/office/officeart/2018/2/layout/IconLabelList"/>
    <dgm:cxn modelId="{6845A71F-97C6-4A18-906F-6118BFEB11D2}" type="presOf" srcId="{B91C4595-FA14-4024-B2C3-C182B4859952}" destId="{559F30D7-4743-45B8-B4E6-14CF5762184B}" srcOrd="0" destOrd="0" presId="urn:microsoft.com/office/officeart/2018/2/layout/IconLabelList"/>
    <dgm:cxn modelId="{2BDE5A33-16D3-4093-B60E-C7F5AA7C26B4}" srcId="{794DD96B-9516-42F1-B13D-C05BB1C40267}" destId="{B91C4595-FA14-4024-B2C3-C182B4859952}" srcOrd="1" destOrd="0" parTransId="{4BAC5375-9ADC-41B6-B037-B2FA92A433B7}" sibTransId="{99A8FC0A-F045-479D-905F-54B93B2A1FBD}"/>
    <dgm:cxn modelId="{EF3D7D67-AABE-4CB3-A6C6-056F8FF06B4B}" srcId="{794DD96B-9516-42F1-B13D-C05BB1C40267}" destId="{098C0AEF-548F-4A2E-9D41-33C3BB4EB725}" srcOrd="0" destOrd="0" parTransId="{C8339DA7-C6F5-4977-BD65-F7AD9B512356}" sibTransId="{2CACFCB2-67B6-4B5D-8DBC-E142CB566F5C}"/>
    <dgm:cxn modelId="{A739334A-6D38-4590-85B7-7FC562B8AA9D}" srcId="{794DD96B-9516-42F1-B13D-C05BB1C40267}" destId="{6866DEA6-0D03-478B-BB23-068E8730582C}" srcOrd="3" destOrd="0" parTransId="{4413C23E-A97C-4425-A236-386A7783F1D0}" sibTransId="{75471A79-C502-418F-BADC-0F5000357EA5}"/>
    <dgm:cxn modelId="{12E1ED90-8F66-45F6-8503-67BDF9F70698}" srcId="{794DD96B-9516-42F1-B13D-C05BB1C40267}" destId="{BB3BAA5F-C7B3-4EB8-AEAF-8DF14E126D07}" srcOrd="2" destOrd="0" parTransId="{54EC28C9-6A4C-482F-A6E4-0AF47789F3C3}" sibTransId="{CBC1C485-587B-4C81-964B-767D08A0303E}"/>
    <dgm:cxn modelId="{4EFAC2BD-9833-4F41-A1CE-22957E29174F}" type="presOf" srcId="{6866DEA6-0D03-478B-BB23-068E8730582C}" destId="{7FAB1FD0-2EA2-4BB2-B48F-2235AE271A96}" srcOrd="0" destOrd="0" presId="urn:microsoft.com/office/officeart/2018/2/layout/IconLabelList"/>
    <dgm:cxn modelId="{50626880-0F10-4E22-9C91-416F1C4C3700}" type="presParOf" srcId="{03E53219-8408-4625-8C9B-321E710AD669}" destId="{20015306-6F54-449C-8228-4A1B2D8DCBE8}" srcOrd="0" destOrd="0" presId="urn:microsoft.com/office/officeart/2018/2/layout/IconLabelList"/>
    <dgm:cxn modelId="{5964D8E3-9BAC-4F62-B485-604FAE45FE27}" type="presParOf" srcId="{20015306-6F54-449C-8228-4A1B2D8DCBE8}" destId="{387A79FB-15CF-4612-B857-6B969DF0BD67}" srcOrd="0" destOrd="0" presId="urn:microsoft.com/office/officeart/2018/2/layout/IconLabelList"/>
    <dgm:cxn modelId="{7029B80F-6BB5-49CF-942F-765588026281}" type="presParOf" srcId="{20015306-6F54-449C-8228-4A1B2D8DCBE8}" destId="{F32F3145-0285-443A-A8AC-FE2B098E1A7B}" srcOrd="1" destOrd="0" presId="urn:microsoft.com/office/officeart/2018/2/layout/IconLabelList"/>
    <dgm:cxn modelId="{F184B365-ACF7-4183-BD37-7C957F32C497}" type="presParOf" srcId="{20015306-6F54-449C-8228-4A1B2D8DCBE8}" destId="{67628E14-3C5D-4BBD-BFED-41D55BC9153F}" srcOrd="2" destOrd="0" presId="urn:microsoft.com/office/officeart/2018/2/layout/IconLabelList"/>
    <dgm:cxn modelId="{351CA973-B293-45E6-BD7C-C20D68964C43}" type="presParOf" srcId="{03E53219-8408-4625-8C9B-321E710AD669}" destId="{0AF9AECE-799A-47AA-9481-05C1443429D8}" srcOrd="1" destOrd="0" presId="urn:microsoft.com/office/officeart/2018/2/layout/IconLabelList"/>
    <dgm:cxn modelId="{3D3098B8-FC2F-45F1-8C33-05D28ADCDF26}" type="presParOf" srcId="{03E53219-8408-4625-8C9B-321E710AD669}" destId="{0E89A1CF-3525-4E8F-A740-C86543C5B1CA}" srcOrd="2" destOrd="0" presId="urn:microsoft.com/office/officeart/2018/2/layout/IconLabelList"/>
    <dgm:cxn modelId="{0B4EEF88-B15D-4714-A5F5-654D6D99C539}" type="presParOf" srcId="{0E89A1CF-3525-4E8F-A740-C86543C5B1CA}" destId="{ED58743F-0F2D-490A-A46D-C5173788CA93}" srcOrd="0" destOrd="0" presId="urn:microsoft.com/office/officeart/2018/2/layout/IconLabelList"/>
    <dgm:cxn modelId="{47596F3D-E026-4B61-B4E0-32CB72866928}" type="presParOf" srcId="{0E89A1CF-3525-4E8F-A740-C86543C5B1CA}" destId="{E9E337D3-E6C9-4189-98E3-611E761D223E}" srcOrd="1" destOrd="0" presId="urn:microsoft.com/office/officeart/2018/2/layout/IconLabelList"/>
    <dgm:cxn modelId="{C9462C2B-64FA-482D-BF02-C50484CBA748}" type="presParOf" srcId="{0E89A1CF-3525-4E8F-A740-C86543C5B1CA}" destId="{559F30D7-4743-45B8-B4E6-14CF5762184B}" srcOrd="2" destOrd="0" presId="urn:microsoft.com/office/officeart/2018/2/layout/IconLabelList"/>
    <dgm:cxn modelId="{115F485A-4148-4C84-ABBF-34A07AD11A0E}" type="presParOf" srcId="{03E53219-8408-4625-8C9B-321E710AD669}" destId="{F5495E60-1301-4A55-B79D-6D61EC80C87B}" srcOrd="3" destOrd="0" presId="urn:microsoft.com/office/officeart/2018/2/layout/IconLabelList"/>
    <dgm:cxn modelId="{9E503FC8-53AC-4551-9297-1332B25C8B81}" type="presParOf" srcId="{03E53219-8408-4625-8C9B-321E710AD669}" destId="{C32C9D0D-B0BF-45EB-9803-A7C011928D91}" srcOrd="4" destOrd="0" presId="urn:microsoft.com/office/officeart/2018/2/layout/IconLabelList"/>
    <dgm:cxn modelId="{9982647E-05F4-418F-BF40-A684FF7C1509}" type="presParOf" srcId="{C32C9D0D-B0BF-45EB-9803-A7C011928D91}" destId="{D9C1B153-D740-484E-958E-078F7C8910AE}" srcOrd="0" destOrd="0" presId="urn:microsoft.com/office/officeart/2018/2/layout/IconLabelList"/>
    <dgm:cxn modelId="{44651804-D3A8-494E-BBF5-767025B3AB7A}" type="presParOf" srcId="{C32C9D0D-B0BF-45EB-9803-A7C011928D91}" destId="{81D1EE39-052E-4895-A3AC-8D34F4A842A6}" srcOrd="1" destOrd="0" presId="urn:microsoft.com/office/officeart/2018/2/layout/IconLabelList"/>
    <dgm:cxn modelId="{C20E4045-D4AC-42A5-9E7D-24517DED33EF}" type="presParOf" srcId="{C32C9D0D-B0BF-45EB-9803-A7C011928D91}" destId="{E2D0453A-BA9C-417D-B07B-05B2508D3A51}" srcOrd="2" destOrd="0" presId="urn:microsoft.com/office/officeart/2018/2/layout/IconLabelList"/>
    <dgm:cxn modelId="{8DE551FD-BE25-42BD-A5EC-896ACDFD3507}" type="presParOf" srcId="{03E53219-8408-4625-8C9B-321E710AD669}" destId="{6CCF444B-52E0-4A2C-BC6F-8AB1943B0F07}" srcOrd="5" destOrd="0" presId="urn:microsoft.com/office/officeart/2018/2/layout/IconLabelList"/>
    <dgm:cxn modelId="{9C417534-C2D6-4FFA-A9E6-2AB4C4E444A0}" type="presParOf" srcId="{03E53219-8408-4625-8C9B-321E710AD669}" destId="{DA557A0B-873C-4D53-B124-4F59D3FE545D}" srcOrd="6" destOrd="0" presId="urn:microsoft.com/office/officeart/2018/2/layout/IconLabelList"/>
    <dgm:cxn modelId="{B78EF834-331D-4FE6-BD93-0B8EE016FB84}" type="presParOf" srcId="{DA557A0B-873C-4D53-B124-4F59D3FE545D}" destId="{B96873BB-4A70-4EC8-8DDA-C374A109AC84}" srcOrd="0" destOrd="0" presId="urn:microsoft.com/office/officeart/2018/2/layout/IconLabelList"/>
    <dgm:cxn modelId="{0D4E83EC-0231-4A79-B9F6-D5988B017D70}" type="presParOf" srcId="{DA557A0B-873C-4D53-B124-4F59D3FE545D}" destId="{A29B8A88-8E92-4E79-85ED-AF9373D36C42}" srcOrd="1" destOrd="0" presId="urn:microsoft.com/office/officeart/2018/2/layout/IconLabelList"/>
    <dgm:cxn modelId="{7071C0D0-38F1-46B7-8956-5E88AD663F52}" type="presParOf" srcId="{DA557A0B-873C-4D53-B124-4F59D3FE545D}" destId="{7FAB1FD0-2EA2-4BB2-B48F-2235AE271A9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DAEA9-EBAD-4FE3-9D31-D8A33DAD9858}">
      <dsp:nvSpPr>
        <dsp:cNvPr id="0" name=""/>
        <dsp:cNvSpPr/>
      </dsp:nvSpPr>
      <dsp:spPr>
        <a:xfrm>
          <a:off x="0" y="488"/>
          <a:ext cx="2664217"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F353DD5-8E5C-43D0-A400-5DAD5FD75F11}">
      <dsp:nvSpPr>
        <dsp:cNvPr id="0" name=""/>
        <dsp:cNvSpPr/>
      </dsp:nvSpPr>
      <dsp:spPr>
        <a:xfrm>
          <a:off x="0" y="488"/>
          <a:ext cx="2664217" cy="79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US" sz="2100" kern="1200"/>
            <a:t>Energy-efficient building designs</a:t>
          </a:r>
        </a:p>
      </dsp:txBody>
      <dsp:txXfrm>
        <a:off x="0" y="488"/>
        <a:ext cx="2664217" cy="799370"/>
      </dsp:txXfrm>
    </dsp:sp>
    <dsp:sp modelId="{7858C9F4-824E-4BE1-B0BD-34F60B2B56A0}">
      <dsp:nvSpPr>
        <dsp:cNvPr id="0" name=""/>
        <dsp:cNvSpPr/>
      </dsp:nvSpPr>
      <dsp:spPr>
        <a:xfrm>
          <a:off x="0" y="799858"/>
          <a:ext cx="2664217" cy="0"/>
        </a:xfrm>
        <a:prstGeom prst="line">
          <a:avLst/>
        </a:prstGeom>
        <a:solidFill>
          <a:schemeClr val="accent5">
            <a:hueOff val="2183923"/>
            <a:satOff val="-11410"/>
            <a:lumOff val="2696"/>
            <a:alphaOff val="0"/>
          </a:schemeClr>
        </a:solidFill>
        <a:ln w="15875" cap="flat" cmpd="sng" algn="ctr">
          <a:solidFill>
            <a:schemeClr val="accent5">
              <a:hueOff val="2183923"/>
              <a:satOff val="-11410"/>
              <a:lumOff val="2696"/>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936C524-9ACB-40D0-8BDA-2E4E2A948A4F}">
      <dsp:nvSpPr>
        <dsp:cNvPr id="0" name=""/>
        <dsp:cNvSpPr/>
      </dsp:nvSpPr>
      <dsp:spPr>
        <a:xfrm>
          <a:off x="0" y="799858"/>
          <a:ext cx="2664217" cy="79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US" sz="2100" kern="1200"/>
            <a:t>Waste reduction strategies</a:t>
          </a:r>
        </a:p>
      </dsp:txBody>
      <dsp:txXfrm>
        <a:off x="0" y="799858"/>
        <a:ext cx="2664217" cy="799370"/>
      </dsp:txXfrm>
    </dsp:sp>
    <dsp:sp modelId="{66A2288E-8AE5-44D6-94E3-0270166F31F8}">
      <dsp:nvSpPr>
        <dsp:cNvPr id="0" name=""/>
        <dsp:cNvSpPr/>
      </dsp:nvSpPr>
      <dsp:spPr>
        <a:xfrm>
          <a:off x="0" y="1599228"/>
          <a:ext cx="2664217" cy="0"/>
        </a:xfrm>
        <a:prstGeom prst="line">
          <a:avLst/>
        </a:prstGeom>
        <a:solidFill>
          <a:schemeClr val="accent5">
            <a:hueOff val="4367846"/>
            <a:satOff val="-22820"/>
            <a:lumOff val="5392"/>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E0DF869-D0D8-4DC5-AF21-4DFBBD690274}">
      <dsp:nvSpPr>
        <dsp:cNvPr id="0" name=""/>
        <dsp:cNvSpPr/>
      </dsp:nvSpPr>
      <dsp:spPr>
        <a:xfrm>
          <a:off x="0" y="1599228"/>
          <a:ext cx="2664217" cy="79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US" sz="2100" kern="1200"/>
            <a:t>Water conservation techniques</a:t>
          </a:r>
        </a:p>
      </dsp:txBody>
      <dsp:txXfrm>
        <a:off x="0" y="1599228"/>
        <a:ext cx="2664217" cy="799370"/>
      </dsp:txXfrm>
    </dsp:sp>
    <dsp:sp modelId="{E9E31B18-B9F3-434D-A272-62973E3C8592}">
      <dsp:nvSpPr>
        <dsp:cNvPr id="0" name=""/>
        <dsp:cNvSpPr/>
      </dsp:nvSpPr>
      <dsp:spPr>
        <a:xfrm>
          <a:off x="0" y="2398599"/>
          <a:ext cx="2664217" cy="0"/>
        </a:xfrm>
        <a:prstGeom prst="line">
          <a:avLst/>
        </a:prstGeom>
        <a:solidFill>
          <a:schemeClr val="accent5">
            <a:hueOff val="6551770"/>
            <a:satOff val="-34229"/>
            <a:lumOff val="8088"/>
            <a:alphaOff val="0"/>
          </a:schemeClr>
        </a:solidFill>
        <a:ln w="15875" cap="flat" cmpd="sng" algn="ctr">
          <a:solidFill>
            <a:schemeClr val="accent5">
              <a:hueOff val="6551770"/>
              <a:satOff val="-34229"/>
              <a:lumOff val="8088"/>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B7847FF-C41A-462B-B5C6-317D5444C063}">
      <dsp:nvSpPr>
        <dsp:cNvPr id="0" name=""/>
        <dsp:cNvSpPr/>
      </dsp:nvSpPr>
      <dsp:spPr>
        <a:xfrm>
          <a:off x="0" y="2398599"/>
          <a:ext cx="2664217" cy="79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US" sz="2100" kern="1200"/>
            <a:t>Renewable energy usage</a:t>
          </a:r>
        </a:p>
      </dsp:txBody>
      <dsp:txXfrm>
        <a:off x="0" y="2398599"/>
        <a:ext cx="2664217" cy="799370"/>
      </dsp:txXfrm>
    </dsp:sp>
    <dsp:sp modelId="{EBCFBEB7-F3B7-4EA9-B61E-7AD3D46C895D}">
      <dsp:nvSpPr>
        <dsp:cNvPr id="0" name=""/>
        <dsp:cNvSpPr/>
      </dsp:nvSpPr>
      <dsp:spPr>
        <a:xfrm>
          <a:off x="0" y="3197969"/>
          <a:ext cx="2664217" cy="0"/>
        </a:xfrm>
        <a:prstGeom prst="line">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CBCDB8-27BF-43B3-AE82-6A95E8DC1C55}">
      <dsp:nvSpPr>
        <dsp:cNvPr id="0" name=""/>
        <dsp:cNvSpPr/>
      </dsp:nvSpPr>
      <dsp:spPr>
        <a:xfrm>
          <a:off x="0" y="3197969"/>
          <a:ext cx="2664217" cy="79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endParaRPr lang="en-US" sz="2100" kern="1200"/>
        </a:p>
      </dsp:txBody>
      <dsp:txXfrm>
        <a:off x="0" y="3197969"/>
        <a:ext cx="2664217" cy="799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8566E-865A-4F17-8FF8-0771A7E3F8CE}">
      <dsp:nvSpPr>
        <dsp:cNvPr id="0" name=""/>
        <dsp:cNvSpPr/>
      </dsp:nvSpPr>
      <dsp:spPr>
        <a:xfrm>
          <a:off x="0" y="1952"/>
          <a:ext cx="331749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2BED82-7515-4890-89FC-2D30F7B7A887}">
      <dsp:nvSpPr>
        <dsp:cNvPr id="0" name=""/>
        <dsp:cNvSpPr/>
      </dsp:nvSpPr>
      <dsp:spPr>
        <a:xfrm>
          <a:off x="0" y="1952"/>
          <a:ext cx="3317493"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Smart building technologies</a:t>
          </a:r>
        </a:p>
      </dsp:txBody>
      <dsp:txXfrm>
        <a:off x="0" y="1952"/>
        <a:ext cx="3317493" cy="1331307"/>
      </dsp:txXfrm>
    </dsp:sp>
    <dsp:sp modelId="{685767DC-8374-40DE-8521-64A61C179D6F}">
      <dsp:nvSpPr>
        <dsp:cNvPr id="0" name=""/>
        <dsp:cNvSpPr/>
      </dsp:nvSpPr>
      <dsp:spPr>
        <a:xfrm>
          <a:off x="0" y="1333260"/>
          <a:ext cx="3317493"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507C94-C052-4317-84BE-543C0B770E68}">
      <dsp:nvSpPr>
        <dsp:cNvPr id="0" name=""/>
        <dsp:cNvSpPr/>
      </dsp:nvSpPr>
      <dsp:spPr>
        <a:xfrm>
          <a:off x="0" y="1333260"/>
          <a:ext cx="3317493"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Energy Management Systems (EMS)</a:t>
          </a:r>
        </a:p>
      </dsp:txBody>
      <dsp:txXfrm>
        <a:off x="0" y="1333260"/>
        <a:ext cx="3317493" cy="1331307"/>
      </dsp:txXfrm>
    </dsp:sp>
    <dsp:sp modelId="{6F8A0C78-F0BE-49BB-8DF9-61D76551377D}">
      <dsp:nvSpPr>
        <dsp:cNvPr id="0" name=""/>
        <dsp:cNvSpPr/>
      </dsp:nvSpPr>
      <dsp:spPr>
        <a:xfrm>
          <a:off x="0" y="2664567"/>
          <a:ext cx="3317493"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072AFF-9202-4673-8685-03BDF6A606A4}">
      <dsp:nvSpPr>
        <dsp:cNvPr id="0" name=""/>
        <dsp:cNvSpPr/>
      </dsp:nvSpPr>
      <dsp:spPr>
        <a:xfrm>
          <a:off x="0" y="2664567"/>
          <a:ext cx="3317493"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Integration with HVAC systems</a:t>
          </a:r>
        </a:p>
      </dsp:txBody>
      <dsp:txXfrm>
        <a:off x="0" y="2664567"/>
        <a:ext cx="3317493" cy="13313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05950-1451-419D-85DB-CDF7427DE40D}">
      <dsp:nvSpPr>
        <dsp:cNvPr id="0" name=""/>
        <dsp:cNvSpPr/>
      </dsp:nvSpPr>
      <dsp:spPr>
        <a:xfrm>
          <a:off x="3494030" y="221414"/>
          <a:ext cx="529980" cy="52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910440-57DF-40F0-9C1C-153DB7BD3829}">
      <dsp:nvSpPr>
        <dsp:cNvPr id="0" name=""/>
        <dsp:cNvSpPr/>
      </dsp:nvSpPr>
      <dsp:spPr>
        <a:xfrm>
          <a:off x="3170153" y="928112"/>
          <a:ext cx="1177734" cy="47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Transition to solar and wind power</a:t>
          </a:r>
        </a:p>
      </dsp:txBody>
      <dsp:txXfrm>
        <a:off x="3170153" y="928112"/>
        <a:ext cx="1177734" cy="471093"/>
      </dsp:txXfrm>
    </dsp:sp>
    <dsp:sp modelId="{FA44DA53-3398-4F09-957A-97B824F314E3}">
      <dsp:nvSpPr>
        <dsp:cNvPr id="0" name=""/>
        <dsp:cNvSpPr/>
      </dsp:nvSpPr>
      <dsp:spPr>
        <a:xfrm>
          <a:off x="4877868" y="221414"/>
          <a:ext cx="529980" cy="52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45BEEF-2CED-441B-99ED-15ED63C4287D}">
      <dsp:nvSpPr>
        <dsp:cNvPr id="0" name=""/>
        <dsp:cNvSpPr/>
      </dsp:nvSpPr>
      <dsp:spPr>
        <a:xfrm>
          <a:off x="4553991" y="928112"/>
          <a:ext cx="1177734" cy="47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Government incentives</a:t>
          </a:r>
        </a:p>
      </dsp:txBody>
      <dsp:txXfrm>
        <a:off x="4553991" y="928112"/>
        <a:ext cx="1177734" cy="471093"/>
      </dsp:txXfrm>
    </dsp:sp>
    <dsp:sp modelId="{90644B24-5CA1-472E-96D4-8ED76F2727AA}">
      <dsp:nvSpPr>
        <dsp:cNvPr id="0" name=""/>
        <dsp:cNvSpPr/>
      </dsp:nvSpPr>
      <dsp:spPr>
        <a:xfrm>
          <a:off x="6261706" y="221414"/>
          <a:ext cx="529980" cy="52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87ACF0-5976-4A24-819E-F52DB5A7B5DD}">
      <dsp:nvSpPr>
        <dsp:cNvPr id="0" name=""/>
        <dsp:cNvSpPr/>
      </dsp:nvSpPr>
      <dsp:spPr>
        <a:xfrm>
          <a:off x="5937829" y="928112"/>
          <a:ext cx="1177734" cy="471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Projected reduction in energy consumption (60% to 30% by 2030)</a:t>
          </a:r>
        </a:p>
      </dsp:txBody>
      <dsp:txXfrm>
        <a:off x="5937829" y="928112"/>
        <a:ext cx="1177734" cy="4710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A79FB-15CF-4612-B857-6B969DF0BD67}">
      <dsp:nvSpPr>
        <dsp:cNvPr id="0" name=""/>
        <dsp:cNvSpPr/>
      </dsp:nvSpPr>
      <dsp:spPr>
        <a:xfrm>
          <a:off x="572406" y="114455"/>
          <a:ext cx="666035" cy="666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628E14-3C5D-4BBD-BFED-41D55BC9153F}">
      <dsp:nvSpPr>
        <dsp:cNvPr id="0" name=""/>
        <dsp:cNvSpPr/>
      </dsp:nvSpPr>
      <dsp:spPr>
        <a:xfrm>
          <a:off x="165384" y="1002597"/>
          <a:ext cx="1480078" cy="59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solidFill>
                <a:schemeClr val="bg1"/>
              </a:solidFill>
            </a:rPr>
            <a:t>Stricter carbon reduction targets</a:t>
          </a:r>
        </a:p>
      </dsp:txBody>
      <dsp:txXfrm>
        <a:off x="165384" y="1002597"/>
        <a:ext cx="1480078" cy="592031"/>
      </dsp:txXfrm>
    </dsp:sp>
    <dsp:sp modelId="{ED58743F-0F2D-490A-A46D-C5173788CA93}">
      <dsp:nvSpPr>
        <dsp:cNvPr id="0" name=""/>
        <dsp:cNvSpPr/>
      </dsp:nvSpPr>
      <dsp:spPr>
        <a:xfrm>
          <a:off x="2311497" y="114455"/>
          <a:ext cx="666035" cy="666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9F30D7-4743-45B8-B4E6-14CF5762184B}">
      <dsp:nvSpPr>
        <dsp:cNvPr id="0" name=""/>
        <dsp:cNvSpPr/>
      </dsp:nvSpPr>
      <dsp:spPr>
        <a:xfrm>
          <a:off x="1904476" y="1002597"/>
          <a:ext cx="1480078" cy="59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solidFill>
                <a:schemeClr val="bg1"/>
              </a:solidFill>
            </a:rPr>
            <a:t>Potential carbon taxation</a:t>
          </a:r>
        </a:p>
      </dsp:txBody>
      <dsp:txXfrm>
        <a:off x="1904476" y="1002597"/>
        <a:ext cx="1480078" cy="592031"/>
      </dsp:txXfrm>
    </dsp:sp>
    <dsp:sp modelId="{D9C1B153-D740-484E-958E-078F7C8910AE}">
      <dsp:nvSpPr>
        <dsp:cNvPr id="0" name=""/>
        <dsp:cNvSpPr/>
      </dsp:nvSpPr>
      <dsp:spPr>
        <a:xfrm>
          <a:off x="572406" y="1964648"/>
          <a:ext cx="666035" cy="666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D0453A-BA9C-417D-B07B-05B2508D3A51}">
      <dsp:nvSpPr>
        <dsp:cNvPr id="0" name=""/>
        <dsp:cNvSpPr/>
      </dsp:nvSpPr>
      <dsp:spPr>
        <a:xfrm>
          <a:off x="165384" y="2852790"/>
          <a:ext cx="1480078" cy="59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solidFill>
                <a:schemeClr val="bg1"/>
              </a:solidFill>
            </a:rPr>
            <a:t>Water conservation policies</a:t>
          </a:r>
        </a:p>
      </dsp:txBody>
      <dsp:txXfrm>
        <a:off x="165384" y="2852790"/>
        <a:ext cx="1480078" cy="592031"/>
      </dsp:txXfrm>
    </dsp:sp>
    <dsp:sp modelId="{B96873BB-4A70-4EC8-8DDA-C374A109AC84}">
      <dsp:nvSpPr>
        <dsp:cNvPr id="0" name=""/>
        <dsp:cNvSpPr/>
      </dsp:nvSpPr>
      <dsp:spPr>
        <a:xfrm>
          <a:off x="2311497" y="1964648"/>
          <a:ext cx="666035" cy="6660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AB1FD0-2EA2-4BB2-B48F-2235AE271A96}">
      <dsp:nvSpPr>
        <dsp:cNvPr id="0" name=""/>
        <dsp:cNvSpPr/>
      </dsp:nvSpPr>
      <dsp:spPr>
        <a:xfrm>
          <a:off x="1904476" y="2852790"/>
          <a:ext cx="1480078" cy="59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solidFill>
                <a:schemeClr val="bg1"/>
              </a:solidFill>
            </a:rPr>
            <a:t>Waste management regulations</a:t>
          </a:r>
        </a:p>
      </dsp:txBody>
      <dsp:txXfrm>
        <a:off x="1904476" y="2852790"/>
        <a:ext cx="1480078" cy="5920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CD7EC5-71C2-429F-A8FF-FFE61002E6DA}"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2F10B7-9A81-4766-9C23-4DFB7FCF2063}" type="slidenum">
              <a:rPr lang="en-GB" smtClean="0"/>
              <a:t>‹#›</a:t>
            </a:fld>
            <a:endParaRPr lang="en-GB"/>
          </a:p>
        </p:txBody>
      </p:sp>
    </p:spTree>
    <p:extLst>
      <p:ext uri="{BB962C8B-B14F-4D97-AF65-F5344CB8AC3E}">
        <p14:creationId xmlns:p14="http://schemas.microsoft.com/office/powerpoint/2010/main" val="2805994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F2F10B7-9A81-4766-9C23-4DFB7FCF2063}" type="slidenum">
              <a:rPr lang="en-GB" smtClean="0"/>
              <a:t>12</a:t>
            </a:fld>
            <a:endParaRPr lang="en-GB"/>
          </a:p>
        </p:txBody>
      </p:sp>
    </p:spTree>
    <p:extLst>
      <p:ext uri="{BB962C8B-B14F-4D97-AF65-F5344CB8AC3E}">
        <p14:creationId xmlns:p14="http://schemas.microsoft.com/office/powerpoint/2010/main" val="902723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CC7C20F-436F-4058-9BA8-1DD5E3F8A25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7C5004C-3CDD-435F-BEA6-13D594239D24}"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71407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C7C20F-436F-4058-9BA8-1DD5E3F8A25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5004C-3CDD-435F-BEA6-13D594239D24}"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12848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C7C20F-436F-4058-9BA8-1DD5E3F8A25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4211582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CC7C20F-436F-4058-9BA8-1DD5E3F8A25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5004C-3CDD-435F-BEA6-13D594239D24}"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1947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CC7C20F-436F-4058-9BA8-1DD5E3F8A253}" type="datetimeFigureOut">
              <a:rPr lang="en-GB" smtClean="0"/>
              <a:t>07/11/2024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3399309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CC7C20F-436F-4058-9BA8-1DD5E3F8A253}" type="datetimeFigureOut">
              <a:rPr lang="en-GB" smtClean="0"/>
              <a:t>07/11/2024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C5004C-3CDD-435F-BEA6-13D594239D24}"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51822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CC7C20F-436F-4058-9BA8-1DD5E3F8A253}" type="datetimeFigureOut">
              <a:rPr lang="en-GB" smtClean="0"/>
              <a:t>07/11/2024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1684631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CC7C20F-436F-4058-9BA8-1DD5E3F8A25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3403016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CC7C20F-436F-4058-9BA8-1DD5E3F8A25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1535566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C7C20F-436F-4058-9BA8-1DD5E3F8A25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4211972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C7C20F-436F-4058-9BA8-1DD5E3F8A25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5004C-3CDD-435F-BEA6-13D594239D24}" type="slidenum">
              <a:rPr lang="en-GB" smtClean="0"/>
              <a:t>‹#›</a:t>
            </a:fld>
            <a:endParaRPr lang="en-GB"/>
          </a:p>
        </p:txBody>
      </p:sp>
    </p:spTree>
    <p:extLst>
      <p:ext uri="{BB962C8B-B14F-4D97-AF65-F5344CB8AC3E}">
        <p14:creationId xmlns:p14="http://schemas.microsoft.com/office/powerpoint/2010/main" val="3667639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6CC7C20F-436F-4058-9BA8-1DD5E3F8A253}" type="datetimeFigureOut">
              <a:rPr lang="en-GB" smtClean="0"/>
              <a:t>07/11/2024</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7C5004C-3CDD-435F-BEA6-13D594239D24}"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190110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10.png"/><Relationship Id="rId12"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diagramQuickStyle" Target="../diagrams/quickStyle1.xml"/><Relationship Id="rId5" Type="http://schemas.openxmlformats.org/officeDocument/2006/relationships/image" Target="../media/image8.pn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png"/><Relationship Id="rId7"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12.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146" name="Picture 2" descr="25 Eco-Friendly Hotel Ideas for Sustainable Properties | Cvent Blog">
            <a:extLst>
              <a:ext uri="{FF2B5EF4-FFF2-40B4-BE49-F238E27FC236}">
                <a16:creationId xmlns:a16="http://schemas.microsoft.com/office/drawing/2014/main" id="{7E26ABBE-60F6-23EF-AC77-E5736D3EA2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725" r="9093" b="5366"/>
          <a:stretch/>
        </p:blipFill>
        <p:spPr bwMode="auto">
          <a:xfrm>
            <a:off x="687129" y="-2311291"/>
            <a:ext cx="1219167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6150">
            <a:extLst>
              <a:ext uri="{FF2B5EF4-FFF2-40B4-BE49-F238E27FC236}">
                <a16:creationId xmlns:a16="http://schemas.microsoft.com/office/drawing/2014/main" id="{2C346EFE-A020-4C65-92C8-E2B280CCA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153" name="Picture 6152">
            <a:extLst>
              <a:ext uri="{FF2B5EF4-FFF2-40B4-BE49-F238E27FC236}">
                <a16:creationId xmlns:a16="http://schemas.microsoft.com/office/drawing/2014/main" id="{E37358A4-2D99-49E3-BBD6-C21E1F02FF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155" name="Rectangle 6154">
            <a:extLst>
              <a:ext uri="{FF2B5EF4-FFF2-40B4-BE49-F238E27FC236}">
                <a16:creationId xmlns:a16="http://schemas.microsoft.com/office/drawing/2014/main" id="{D2E4EAB8-1FC4-4F82-9106-DE03E6C66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87E6F591-11F0-4C85-BEF7-84A49784B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F6871253-E869-4E3F-9F52-54B3AB2BB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854D4-AD24-25DE-420F-029A282A794F}"/>
              </a:ext>
            </a:extLst>
          </p:cNvPr>
          <p:cNvSpPr>
            <a:spLocks noGrp="1"/>
          </p:cNvSpPr>
          <p:nvPr>
            <p:ph type="ctrTitle"/>
          </p:nvPr>
        </p:nvSpPr>
        <p:spPr>
          <a:xfrm>
            <a:off x="1282674" y="2597487"/>
            <a:ext cx="3705768" cy="3034378"/>
          </a:xfrm>
        </p:spPr>
        <p:txBody>
          <a:bodyPr>
            <a:normAutofit fontScale="90000"/>
          </a:bodyPr>
          <a:lstStyle/>
          <a:p>
            <a:pPr marL="342900" indent="-342900">
              <a:buFont typeface="Arial" panose="020B0604020202020204" pitchFamily="34" charset="0"/>
              <a:buChar char="•"/>
            </a:pPr>
            <a:r>
              <a:rPr lang="en-GB" sz="2500"/>
              <a:t>Sustainability in hotel and hospitality industry</a:t>
            </a:r>
            <a:br>
              <a:rPr lang="en-GB" sz="2500"/>
            </a:br>
            <a:br>
              <a:rPr lang="en-GB" sz="2500"/>
            </a:br>
            <a:br>
              <a:rPr lang="en-GB" sz="2500"/>
            </a:br>
            <a:r>
              <a:rPr lang="en-GB" sz="2500"/>
              <a:t>Student name: Nadia Bensabeur</a:t>
            </a:r>
            <a:br>
              <a:rPr lang="en-GB" sz="2500"/>
            </a:br>
            <a:r>
              <a:rPr lang="en-GB" sz="2500"/>
              <a:t>Student ID: 2123789</a:t>
            </a:r>
            <a:br>
              <a:rPr lang="en-GB" sz="2500"/>
            </a:br>
            <a:r>
              <a:rPr lang="en-GB" sz="2500"/>
              <a:t>Tutor name: Dr Ernest </a:t>
            </a:r>
            <a:r>
              <a:rPr lang="en-GB" sz="2500" err="1"/>
              <a:t>Balutie</a:t>
            </a:r>
            <a:r>
              <a:rPr lang="en-GB" sz="2500"/>
              <a:t> </a:t>
            </a:r>
            <a:r>
              <a:rPr lang="en-GB" sz="2500" err="1"/>
              <a:t>Wavei</a:t>
            </a:r>
            <a:r>
              <a:rPr lang="en-GB" sz="2500"/>
              <a:t> </a:t>
            </a:r>
          </a:p>
        </p:txBody>
      </p:sp>
      <p:sp>
        <p:nvSpPr>
          <p:cNvPr id="7" name="Subtitle 6">
            <a:extLst>
              <a:ext uri="{FF2B5EF4-FFF2-40B4-BE49-F238E27FC236}">
                <a16:creationId xmlns:a16="http://schemas.microsoft.com/office/drawing/2014/main" id="{7977ED4F-C899-FB20-A5CE-2936C05FF5F0}"/>
              </a:ext>
            </a:extLst>
          </p:cNvPr>
          <p:cNvSpPr>
            <a:spLocks noGrp="1"/>
          </p:cNvSpPr>
          <p:nvPr>
            <p:ph type="subTitle" idx="1"/>
          </p:nvPr>
        </p:nvSpPr>
        <p:spPr>
          <a:xfrm>
            <a:off x="1092796" y="551609"/>
            <a:ext cx="3477996" cy="1824788"/>
          </a:xfrm>
        </p:spPr>
        <p:txBody>
          <a:bodyPr>
            <a:normAutofit/>
          </a:bodyPr>
          <a:lstStyle/>
          <a:p>
            <a:r>
              <a:rPr lang="en-GB" sz="1400"/>
              <a:t>Challenges, opportunities and future directions.</a:t>
            </a:r>
          </a:p>
        </p:txBody>
      </p:sp>
      <p:sp>
        <p:nvSpPr>
          <p:cNvPr id="6161" name="Rectangle 6160">
            <a:extLst>
              <a:ext uri="{FF2B5EF4-FFF2-40B4-BE49-F238E27FC236}">
                <a16:creationId xmlns:a16="http://schemas.microsoft.com/office/drawing/2014/main" id="{802A13B1-684F-497E-899F-D2C59106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6D67EF4-A4F8-068E-A636-D2802B841C20}"/>
              </a:ext>
            </a:extLst>
          </p:cNvPr>
          <p:cNvSpPr txBox="1"/>
          <p:nvPr/>
        </p:nvSpPr>
        <p:spPr>
          <a:xfrm>
            <a:off x="6094933" y="2105202"/>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767502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4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97" name="Rectangle 1096">
            <a:extLst>
              <a:ext uri="{FF2B5EF4-FFF2-40B4-BE49-F238E27FC236}">
                <a16:creationId xmlns:a16="http://schemas.microsoft.com/office/drawing/2014/main" id="{8BEDFD2F-1480-498D-9A62-BA55B14A3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9" name="Picture 1098">
            <a:extLst>
              <a:ext uri="{FF2B5EF4-FFF2-40B4-BE49-F238E27FC236}">
                <a16:creationId xmlns:a16="http://schemas.microsoft.com/office/drawing/2014/main" id="{52D381FB-9400-4C85-9074-8D2C4A88D8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01" name="Picture 1100">
            <a:extLst>
              <a:ext uri="{FF2B5EF4-FFF2-40B4-BE49-F238E27FC236}">
                <a16:creationId xmlns:a16="http://schemas.microsoft.com/office/drawing/2014/main" id="{048C39C2-D375-4197-8882-9EBD58C853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02" name="Rectangle 1101">
            <a:extLst>
              <a:ext uri="{FF2B5EF4-FFF2-40B4-BE49-F238E27FC236}">
                <a16:creationId xmlns:a16="http://schemas.microsoft.com/office/drawing/2014/main" id="{C306EEC9-6E83-4555-A9D3-7910ED27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3" name="Rectangle 1102">
            <a:extLst>
              <a:ext uri="{FF2B5EF4-FFF2-40B4-BE49-F238E27FC236}">
                <a16:creationId xmlns:a16="http://schemas.microsoft.com/office/drawing/2014/main" id="{186F7B80-3B04-4C72-BA77-E34EF7FAC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4" name="Rectangle 1103">
            <a:extLst>
              <a:ext uri="{FF2B5EF4-FFF2-40B4-BE49-F238E27FC236}">
                <a16:creationId xmlns:a16="http://schemas.microsoft.com/office/drawing/2014/main" id="{4D1AC6C6-FE68-4B13-BFCF-D0E8B3D81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FCB1B-09FD-E586-7BFC-9109DC68EB00}"/>
              </a:ext>
            </a:extLst>
          </p:cNvPr>
          <p:cNvSpPr>
            <a:spLocks noGrp="1"/>
          </p:cNvSpPr>
          <p:nvPr>
            <p:ph type="title"/>
          </p:nvPr>
        </p:nvSpPr>
        <p:spPr>
          <a:xfrm>
            <a:off x="1964445" y="808056"/>
            <a:ext cx="2668106" cy="1077229"/>
          </a:xfrm>
        </p:spPr>
        <p:txBody>
          <a:bodyPr>
            <a:noAutofit/>
          </a:bodyPr>
          <a:lstStyle/>
          <a:p>
            <a:pPr algn="l"/>
            <a:r>
              <a:rPr lang="en-GB" sz="2400"/>
              <a:t>INTRODUCTION</a:t>
            </a:r>
          </a:p>
        </p:txBody>
      </p:sp>
      <p:sp>
        <p:nvSpPr>
          <p:cNvPr id="3" name="Content Placeholder 2">
            <a:extLst>
              <a:ext uri="{FF2B5EF4-FFF2-40B4-BE49-F238E27FC236}">
                <a16:creationId xmlns:a16="http://schemas.microsoft.com/office/drawing/2014/main" id="{4B06A972-08FB-1741-EFEF-F0834AEA9AA0}"/>
              </a:ext>
            </a:extLst>
          </p:cNvPr>
          <p:cNvSpPr>
            <a:spLocks noGrp="1"/>
          </p:cNvSpPr>
          <p:nvPr>
            <p:ph idx="1"/>
          </p:nvPr>
        </p:nvSpPr>
        <p:spPr>
          <a:xfrm>
            <a:off x="1051120" y="2052116"/>
            <a:ext cx="4288866" cy="3997828"/>
          </a:xfrm>
        </p:spPr>
        <p:txBody>
          <a:bodyPr>
            <a:normAutofit/>
          </a:bodyPr>
          <a:lstStyle/>
          <a:p>
            <a:r>
              <a:rPr lang="en-GB" sz="1600"/>
              <a:t>The running of hotels and tourism chains in such a way that the service is provided to customers are beneficial for the Environmental aspects as well as supports the local communities including reduced waste and energy use.</a:t>
            </a:r>
            <a:endParaRPr lang="en-US" sz="1600"/>
          </a:p>
          <a:p>
            <a:r>
              <a:rPr lang="en-US" sz="1600"/>
              <a:t>Importance for consumer satisfaction and operational efficiency</a:t>
            </a:r>
          </a:p>
        </p:txBody>
      </p:sp>
      <p:sp>
        <p:nvSpPr>
          <p:cNvPr id="1096" name="Rectangle 1095">
            <a:extLst>
              <a:ext uri="{FF2B5EF4-FFF2-40B4-BE49-F238E27FC236}">
                <a16:creationId xmlns:a16="http://schemas.microsoft.com/office/drawing/2014/main" id="{7E2C0214-1438-4F5F-8BB7-847D7B2B3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151" y="0"/>
            <a:ext cx="595084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ree Pillars of Sustainable Development framework diagram chart infographic  banner with icon has Ecological, Economical and Social. Environmental,  economic and social sustainability concepts. 48008389 Vector Art at Vecteezy">
            <a:extLst>
              <a:ext uri="{FF2B5EF4-FFF2-40B4-BE49-F238E27FC236}">
                <a16:creationId xmlns:a16="http://schemas.microsoft.com/office/drawing/2014/main" id="{2147CDC2-96F9-6EC3-D504-C112C74B86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6015015" y="325458"/>
            <a:ext cx="4786051" cy="6206544"/>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1098" name="Rectangle 1097">
            <a:extLst>
              <a:ext uri="{FF2B5EF4-FFF2-40B4-BE49-F238E27FC236}">
                <a16:creationId xmlns:a16="http://schemas.microsoft.com/office/drawing/2014/main" id="{41CFFB3C-DBCC-498B-B635-CD1FA730D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044" y="240175"/>
            <a:ext cx="5461080" cy="6371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0" name="Rectangle 1099">
            <a:extLst>
              <a:ext uri="{FF2B5EF4-FFF2-40B4-BE49-F238E27FC236}">
                <a16:creationId xmlns:a16="http://schemas.microsoft.com/office/drawing/2014/main" id="{7BB289EA-43E0-4FC3-A38C-8168D8F18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0562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123" name="Rectangle 2122">
            <a:extLst>
              <a:ext uri="{FF2B5EF4-FFF2-40B4-BE49-F238E27FC236}">
                <a16:creationId xmlns:a16="http://schemas.microsoft.com/office/drawing/2014/main" id="{796AFA90-1DF2-427D-B002-A09D93A15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24" name="Picture 2123">
            <a:extLst>
              <a:ext uri="{FF2B5EF4-FFF2-40B4-BE49-F238E27FC236}">
                <a16:creationId xmlns:a16="http://schemas.microsoft.com/office/drawing/2014/main" id="{805602A8-6E8C-46E5-8FDD-2BC227550E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125" name="Picture 2124">
            <a:extLst>
              <a:ext uri="{FF2B5EF4-FFF2-40B4-BE49-F238E27FC236}">
                <a16:creationId xmlns:a16="http://schemas.microsoft.com/office/drawing/2014/main" id="{BB2E129B-3512-41A6-94F1-4B4FEA8178C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126" name="Rectangle 2125">
            <a:extLst>
              <a:ext uri="{FF2B5EF4-FFF2-40B4-BE49-F238E27FC236}">
                <a16:creationId xmlns:a16="http://schemas.microsoft.com/office/drawing/2014/main" id="{891C00A1-D917-4D03-B713-9881557CE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7" name="Rectangle 2126">
            <a:extLst>
              <a:ext uri="{FF2B5EF4-FFF2-40B4-BE49-F238E27FC236}">
                <a16:creationId xmlns:a16="http://schemas.microsoft.com/office/drawing/2014/main" id="{1BA3F0C2-72FC-4945-8B22-3BE47B397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8" name="Rectangle 2127">
            <a:extLst>
              <a:ext uri="{FF2B5EF4-FFF2-40B4-BE49-F238E27FC236}">
                <a16:creationId xmlns:a16="http://schemas.microsoft.com/office/drawing/2014/main" id="{3410D66C-3847-4B32-B505-01B23358B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2A37A-C725-3D5A-7743-D87C3E5B325F}"/>
              </a:ext>
            </a:extLst>
          </p:cNvPr>
          <p:cNvSpPr>
            <a:spLocks noGrp="1"/>
          </p:cNvSpPr>
          <p:nvPr>
            <p:ph type="title"/>
          </p:nvPr>
        </p:nvSpPr>
        <p:spPr>
          <a:xfrm>
            <a:off x="1964445" y="808056"/>
            <a:ext cx="2668106" cy="1077229"/>
          </a:xfrm>
        </p:spPr>
        <p:txBody>
          <a:bodyPr>
            <a:normAutofit/>
          </a:bodyPr>
          <a:lstStyle/>
          <a:p>
            <a:pPr algn="l"/>
            <a:r>
              <a:rPr lang="en-GB" sz="2800"/>
              <a:t>CURRENT TRENDS</a:t>
            </a:r>
          </a:p>
        </p:txBody>
      </p:sp>
      <p:sp>
        <p:nvSpPr>
          <p:cNvPr id="3" name="Content Placeholder 2">
            <a:extLst>
              <a:ext uri="{FF2B5EF4-FFF2-40B4-BE49-F238E27FC236}">
                <a16:creationId xmlns:a16="http://schemas.microsoft.com/office/drawing/2014/main" id="{6D05A4C2-0E6C-DFE7-63D9-6582A467C3B7}"/>
              </a:ext>
            </a:extLst>
          </p:cNvPr>
          <p:cNvSpPr>
            <a:spLocks noGrp="1"/>
          </p:cNvSpPr>
          <p:nvPr>
            <p:ph idx="1"/>
          </p:nvPr>
        </p:nvSpPr>
        <p:spPr>
          <a:xfrm>
            <a:off x="1202017" y="2052116"/>
            <a:ext cx="4096475" cy="3997828"/>
          </a:xfrm>
        </p:spPr>
        <p:txBody>
          <a:bodyPr>
            <a:normAutofit/>
          </a:bodyPr>
          <a:lstStyle/>
          <a:p>
            <a:r>
              <a:rPr lang="en-US" sz="1600"/>
              <a:t>70% of travelers willing to pay more for sustainable accommodations- Shift towards greener options.</a:t>
            </a:r>
          </a:p>
          <a:p>
            <a:r>
              <a:rPr lang="en-GB" sz="1600"/>
              <a:t>Hotels incorporating energy efficient designs that includes smart energy management system to reduce any kind of carbon footprint present.</a:t>
            </a:r>
          </a:p>
          <a:p>
            <a:r>
              <a:rPr lang="en-GB" sz="1600"/>
              <a:t>Waste reduction and recycling programmes installed so that it will be acting as an appeal towards eco conscious guests.</a:t>
            </a:r>
            <a:endParaRPr lang="en-US" sz="1600"/>
          </a:p>
        </p:txBody>
      </p:sp>
      <p:sp>
        <p:nvSpPr>
          <p:cNvPr id="2129" name="Rectangle 2128">
            <a:extLst>
              <a:ext uri="{FF2B5EF4-FFF2-40B4-BE49-F238E27FC236}">
                <a16:creationId xmlns:a16="http://schemas.microsoft.com/office/drawing/2014/main" id="{C43DB4DB-4F6A-4E8D-B9A3-74E5A8453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4647" y="0"/>
            <a:ext cx="594354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DF) Factors Motivating Customers to Pay More for Staying in Green Hotels">
            <a:extLst>
              <a:ext uri="{FF2B5EF4-FFF2-40B4-BE49-F238E27FC236}">
                <a16:creationId xmlns:a16="http://schemas.microsoft.com/office/drawing/2014/main" id="{7BC32C97-201B-4C7C-2FC2-498470DA26E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934753" y="316486"/>
            <a:ext cx="2951648" cy="2951648"/>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2130" name="Rectangle 2129">
            <a:extLst>
              <a:ext uri="{FF2B5EF4-FFF2-40B4-BE49-F238E27FC236}">
                <a16:creationId xmlns:a16="http://schemas.microsoft.com/office/drawing/2014/main" id="{431FCBDC-FCD6-46FA-989A-9B74968965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490" y="232459"/>
            <a:ext cx="5446447" cy="3114340"/>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co-Friendly Hotels – Luxury 5-Star Hotel Videos &amp; Blogs">
            <a:extLst>
              <a:ext uri="{FF2B5EF4-FFF2-40B4-BE49-F238E27FC236}">
                <a16:creationId xmlns:a16="http://schemas.microsoft.com/office/drawing/2014/main" id="{A2BB3B09-442C-EB1E-6612-6EB16029612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1" b="-1"/>
          <a:stretch/>
        </p:blipFill>
        <p:spPr bwMode="auto">
          <a:xfrm>
            <a:off x="5792650" y="3584580"/>
            <a:ext cx="5235852" cy="2945244"/>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2131" name="Rectangle 2130">
            <a:extLst>
              <a:ext uri="{FF2B5EF4-FFF2-40B4-BE49-F238E27FC236}">
                <a16:creationId xmlns:a16="http://schemas.microsoft.com/office/drawing/2014/main" id="{C66EB2AB-6794-4C3C-A92D-4876AB0BEF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490" y="3500835"/>
            <a:ext cx="5446447" cy="3114340"/>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2" name="Rectangle 2131">
            <a:extLst>
              <a:ext uri="{FF2B5EF4-FFF2-40B4-BE49-F238E27FC236}">
                <a16:creationId xmlns:a16="http://schemas.microsoft.com/office/drawing/2014/main" id="{A34BD4E6-C736-4064-AF1F-3C5B402E1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600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441AEFE8-FCBA-8D13-128E-05F55522C028}"/>
            </a:ext>
          </a:extLst>
        </p:cNvPr>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EACE05B-DD4B-49CA-8B36-42AB86F26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52C30AB2-7674-40F9-8AB1-D2C1DCF0F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7" name="Picture 76">
            <a:extLst>
              <a:ext uri="{FF2B5EF4-FFF2-40B4-BE49-F238E27FC236}">
                <a16:creationId xmlns:a16="http://schemas.microsoft.com/office/drawing/2014/main" id="{A1940200-11D3-410C-928D-086B097BF4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8" name="Rectangle 77">
            <a:extLst>
              <a:ext uri="{FF2B5EF4-FFF2-40B4-BE49-F238E27FC236}">
                <a16:creationId xmlns:a16="http://schemas.microsoft.com/office/drawing/2014/main" id="{88A0F036-D010-440E-B0F6-60BE061DA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C0924ADE-4F29-4C67-93A1-12878961D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A558B7FC-B15C-4181-8C8F-069F0DCDD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18A40-23FC-AE8E-CD83-3E1570FB797E}"/>
              </a:ext>
            </a:extLst>
          </p:cNvPr>
          <p:cNvSpPr>
            <a:spLocks noGrp="1"/>
          </p:cNvSpPr>
          <p:nvPr>
            <p:ph type="title"/>
          </p:nvPr>
        </p:nvSpPr>
        <p:spPr>
          <a:xfrm>
            <a:off x="1964445" y="808056"/>
            <a:ext cx="2668106" cy="1077229"/>
          </a:xfrm>
        </p:spPr>
        <p:txBody>
          <a:bodyPr>
            <a:normAutofit/>
          </a:bodyPr>
          <a:lstStyle/>
          <a:p>
            <a:pPr algn="l"/>
            <a:r>
              <a:rPr lang="en-GB" sz="2200"/>
              <a:t>KEY SUSTAIABLE PRACTICES</a:t>
            </a:r>
          </a:p>
        </p:txBody>
      </p:sp>
      <p:sp>
        <p:nvSpPr>
          <p:cNvPr id="81" name="Rectangle 80">
            <a:extLst>
              <a:ext uri="{FF2B5EF4-FFF2-40B4-BE49-F238E27FC236}">
                <a16:creationId xmlns:a16="http://schemas.microsoft.com/office/drawing/2014/main" id="{586BA7C7-2276-4D13-B14F-2649D09E8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8845" y="0"/>
            <a:ext cx="595763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lose up of a sign&#10;&#10;Description automatically generated">
            <a:extLst>
              <a:ext uri="{FF2B5EF4-FFF2-40B4-BE49-F238E27FC236}">
                <a16:creationId xmlns:a16="http://schemas.microsoft.com/office/drawing/2014/main" id="{4AAEC38C-D80C-C257-F17E-346A62C246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50057" y="688474"/>
            <a:ext cx="2502819" cy="2207674"/>
          </a:xfrm>
          <a:prstGeom prst="rect">
            <a:avLst/>
          </a:prstGeom>
          <a:ln w="12700">
            <a:noFill/>
          </a:ln>
        </p:spPr>
      </p:pic>
      <p:pic>
        <p:nvPicPr>
          <p:cNvPr id="16" name="Picture 15" descr="A sign with a water faucet and a drop of water and a windmill&#10;&#10;Description automatically generated">
            <a:extLst>
              <a:ext uri="{FF2B5EF4-FFF2-40B4-BE49-F238E27FC236}">
                <a16:creationId xmlns:a16="http://schemas.microsoft.com/office/drawing/2014/main" id="{18FB510E-D194-9C72-8030-2CEE19B0E89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65468" y="534778"/>
            <a:ext cx="2490339" cy="2512875"/>
          </a:xfrm>
          <a:prstGeom prst="rect">
            <a:avLst/>
          </a:prstGeom>
          <a:ln w="12700">
            <a:noFill/>
          </a:ln>
        </p:spPr>
      </p:pic>
      <p:sp>
        <p:nvSpPr>
          <p:cNvPr id="82" name="Rectangle 81">
            <a:extLst>
              <a:ext uri="{FF2B5EF4-FFF2-40B4-BE49-F238E27FC236}">
                <a16:creationId xmlns:a16="http://schemas.microsoft.com/office/drawing/2014/main" id="{4AE2713F-F7A8-4BE0-98B3-C682F1610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761" y="233120"/>
            <a:ext cx="2665434" cy="311309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4D78C5D7-9B27-449A-BBE7-BC1278A4E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76571" y="231089"/>
            <a:ext cx="2665434" cy="311309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and white recycle symbol&#10;&#10;Description automatically generated">
            <a:extLst>
              <a:ext uri="{FF2B5EF4-FFF2-40B4-BE49-F238E27FC236}">
                <a16:creationId xmlns:a16="http://schemas.microsoft.com/office/drawing/2014/main" id="{3ED3B495-961B-1D39-4B15-1FAE305F7D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50057" y="4179338"/>
            <a:ext cx="2502819" cy="1758446"/>
          </a:xfrm>
          <a:prstGeom prst="rect">
            <a:avLst/>
          </a:prstGeom>
          <a:ln w="12700">
            <a:noFill/>
          </a:ln>
        </p:spPr>
      </p:pic>
      <p:sp>
        <p:nvSpPr>
          <p:cNvPr id="84" name="Rectangle 83">
            <a:extLst>
              <a:ext uri="{FF2B5EF4-FFF2-40B4-BE49-F238E27FC236}">
                <a16:creationId xmlns:a16="http://schemas.microsoft.com/office/drawing/2014/main" id="{7DE9FBAC-D025-4348-BA7F-835AE4AF5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761" y="3507621"/>
            <a:ext cx="2665434" cy="311309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and white house with trees and leaves&#10;&#10;Description automatically generated">
            <a:extLst>
              <a:ext uri="{FF2B5EF4-FFF2-40B4-BE49-F238E27FC236}">
                <a16:creationId xmlns:a16="http://schemas.microsoft.com/office/drawing/2014/main" id="{889DDCC2-9122-0CEC-3F08-EE0B73F297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565468" y="3873983"/>
            <a:ext cx="2490339" cy="2366440"/>
          </a:xfrm>
          <a:prstGeom prst="rect">
            <a:avLst/>
          </a:prstGeom>
          <a:ln w="12700">
            <a:noFill/>
          </a:ln>
        </p:spPr>
      </p:pic>
      <p:sp>
        <p:nvSpPr>
          <p:cNvPr id="85" name="Rectangle 84">
            <a:extLst>
              <a:ext uri="{FF2B5EF4-FFF2-40B4-BE49-F238E27FC236}">
                <a16:creationId xmlns:a16="http://schemas.microsoft.com/office/drawing/2014/main" id="{17D75F59-1C68-4FE9-B753-7E0483744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76571" y="3505431"/>
            <a:ext cx="2665434" cy="311309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01E9B0E-F2C4-40FF-B9B8-58A7EEF3A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67BFAACB-9B08-5FB5-F71D-7AC8DDE742DE}"/>
              </a:ext>
            </a:extLst>
          </p:cNvPr>
          <p:cNvGraphicFramePr>
            <a:graphicFrameLocks noGrp="1"/>
          </p:cNvGraphicFramePr>
          <p:nvPr>
            <p:ph idx="1"/>
            <p:extLst>
              <p:ext uri="{D42A27DB-BD31-4B8C-83A1-F6EECF244321}">
                <p14:modId xmlns:p14="http://schemas.microsoft.com/office/powerpoint/2010/main" val="3813216192"/>
              </p:ext>
            </p:extLst>
          </p:nvPr>
        </p:nvGraphicFramePr>
        <p:xfrm>
          <a:off x="1964444" y="2052116"/>
          <a:ext cx="2664217" cy="399782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071122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67CBAEDB-CAB9-302E-5677-1125E5D42FE3}"/>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4" name="Picture 23">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656C80-7DCC-7C5D-A036-48552416C02D}"/>
              </a:ext>
            </a:extLst>
          </p:cNvPr>
          <p:cNvSpPr>
            <a:spLocks noGrp="1"/>
          </p:cNvSpPr>
          <p:nvPr>
            <p:ph type="title"/>
          </p:nvPr>
        </p:nvSpPr>
        <p:spPr>
          <a:xfrm>
            <a:off x="1969804" y="808056"/>
            <a:ext cx="3317492" cy="1077229"/>
          </a:xfrm>
        </p:spPr>
        <p:txBody>
          <a:bodyPr>
            <a:normAutofit/>
          </a:bodyPr>
          <a:lstStyle/>
          <a:p>
            <a:pPr algn="l"/>
            <a:r>
              <a:rPr lang="en-GB" sz="2600"/>
              <a:t>TECHNOLOGICAL ADVANCEMNET</a:t>
            </a:r>
          </a:p>
        </p:txBody>
      </p:sp>
      <p:pic>
        <p:nvPicPr>
          <p:cNvPr id="6" name="Picture 5" descr="A diagram of energy management system&#10;&#10;Description automatically generated">
            <a:extLst>
              <a:ext uri="{FF2B5EF4-FFF2-40B4-BE49-F238E27FC236}">
                <a16:creationId xmlns:a16="http://schemas.microsoft.com/office/drawing/2014/main" id="{1560B195-A97B-D5DE-C0E8-2B03C2A234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4766" y="1132594"/>
            <a:ext cx="4651619" cy="459347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2" name="Rectangle 31">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F77E000-12ED-0322-5FD7-9EF373B6C057}"/>
              </a:ext>
            </a:extLst>
          </p:cNvPr>
          <p:cNvGraphicFramePr>
            <a:graphicFrameLocks noGrp="1"/>
          </p:cNvGraphicFramePr>
          <p:nvPr>
            <p:ph idx="1"/>
            <p:extLst>
              <p:ext uri="{D42A27DB-BD31-4B8C-83A1-F6EECF244321}">
                <p14:modId xmlns:p14="http://schemas.microsoft.com/office/powerpoint/2010/main" val="3868521883"/>
              </p:ext>
            </p:extLst>
          </p:nvPr>
        </p:nvGraphicFramePr>
        <p:xfrm>
          <a:off x="1969803" y="2052116"/>
          <a:ext cx="3317493" cy="39978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41024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BBDB522C-7149-5C08-9958-96D7E89B773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71CC3-820D-E870-0B46-970981CF67F3}"/>
              </a:ext>
            </a:extLst>
          </p:cNvPr>
          <p:cNvSpPr>
            <a:spLocks noGrp="1"/>
          </p:cNvSpPr>
          <p:nvPr>
            <p:ph type="title"/>
          </p:nvPr>
        </p:nvSpPr>
        <p:spPr>
          <a:xfrm>
            <a:off x="1484472" y="451529"/>
            <a:ext cx="4968932" cy="934820"/>
          </a:xfrm>
        </p:spPr>
        <p:txBody>
          <a:bodyPr>
            <a:normAutofit fontScale="90000"/>
          </a:bodyPr>
          <a:lstStyle/>
          <a:p>
            <a:pPr algn="l"/>
            <a:r>
              <a:rPr lang="en-GB"/>
              <a:t>ROLE OF RENEWABLE ENERGY</a:t>
            </a:r>
          </a:p>
        </p:txBody>
      </p:sp>
      <p:graphicFrame>
        <p:nvGraphicFramePr>
          <p:cNvPr id="5" name="Content Placeholder 2">
            <a:extLst>
              <a:ext uri="{FF2B5EF4-FFF2-40B4-BE49-F238E27FC236}">
                <a16:creationId xmlns:a16="http://schemas.microsoft.com/office/drawing/2014/main" id="{56DC916E-C032-1CD3-CABB-0BCADB5DCBBA}"/>
              </a:ext>
            </a:extLst>
          </p:cNvPr>
          <p:cNvGraphicFramePr>
            <a:graphicFrameLocks noGrp="1"/>
          </p:cNvGraphicFramePr>
          <p:nvPr>
            <p:ph idx="1"/>
            <p:extLst>
              <p:ext uri="{D42A27DB-BD31-4B8C-83A1-F6EECF244321}">
                <p14:modId xmlns:p14="http://schemas.microsoft.com/office/powerpoint/2010/main" val="2160106114"/>
              </p:ext>
            </p:extLst>
          </p:nvPr>
        </p:nvGraphicFramePr>
        <p:xfrm>
          <a:off x="1310545" y="1183539"/>
          <a:ext cx="10285717" cy="16206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122" name="Picture 2" descr="Output image">
            <a:extLst>
              <a:ext uri="{FF2B5EF4-FFF2-40B4-BE49-F238E27FC236}">
                <a16:creationId xmlns:a16="http://schemas.microsoft.com/office/drawing/2014/main" id="{B0F3342F-CB09-A5CD-E908-B46961A1B94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05627" y="3515238"/>
            <a:ext cx="2993881" cy="3111274"/>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Rounded Corners 13">
            <a:extLst>
              <a:ext uri="{FF2B5EF4-FFF2-40B4-BE49-F238E27FC236}">
                <a16:creationId xmlns:a16="http://schemas.microsoft.com/office/drawing/2014/main" id="{E171CA6C-C754-8E72-561A-BF0336710317}"/>
              </a:ext>
            </a:extLst>
          </p:cNvPr>
          <p:cNvSpPr/>
          <p:nvPr/>
        </p:nvSpPr>
        <p:spPr>
          <a:xfrm>
            <a:off x="1498854" y="3486976"/>
            <a:ext cx="2797969" cy="100144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t>Renewable energy increases sustainability </a:t>
            </a:r>
          </a:p>
        </p:txBody>
      </p:sp>
      <p:sp>
        <p:nvSpPr>
          <p:cNvPr id="16" name="Rectangle: Rounded Corners 15">
            <a:extLst>
              <a:ext uri="{FF2B5EF4-FFF2-40B4-BE49-F238E27FC236}">
                <a16:creationId xmlns:a16="http://schemas.microsoft.com/office/drawing/2014/main" id="{7492A19C-3A42-D176-B02F-A6993E1BECEE}"/>
              </a:ext>
            </a:extLst>
          </p:cNvPr>
          <p:cNvSpPr/>
          <p:nvPr/>
        </p:nvSpPr>
        <p:spPr>
          <a:xfrm>
            <a:off x="1498854" y="5581661"/>
            <a:ext cx="2797969" cy="100144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t>Government incentives encourages implementation of sustainable practices</a:t>
            </a:r>
          </a:p>
        </p:txBody>
      </p:sp>
      <p:sp>
        <p:nvSpPr>
          <p:cNvPr id="18" name="Rectangle: Rounded Corners 17">
            <a:extLst>
              <a:ext uri="{FF2B5EF4-FFF2-40B4-BE49-F238E27FC236}">
                <a16:creationId xmlns:a16="http://schemas.microsoft.com/office/drawing/2014/main" id="{3D205B78-B0A6-7F12-7D61-FE0E3211DD6E}"/>
              </a:ext>
            </a:extLst>
          </p:cNvPr>
          <p:cNvSpPr/>
          <p:nvPr/>
        </p:nvSpPr>
        <p:spPr>
          <a:xfrm>
            <a:off x="7993980" y="4488422"/>
            <a:ext cx="2797969" cy="100144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t>Survey estimates reduction of 30% by 2030</a:t>
            </a:r>
          </a:p>
        </p:txBody>
      </p:sp>
    </p:spTree>
    <p:extLst>
      <p:ext uri="{BB962C8B-B14F-4D97-AF65-F5344CB8AC3E}">
        <p14:creationId xmlns:p14="http://schemas.microsoft.com/office/powerpoint/2010/main" val="412855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78C7F9-1BE0-4883-B5B8-C978467ED4B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55EB7A9-4C37-04F0-7BD9-7986755B7D12}"/>
              </a:ext>
            </a:extLst>
          </p:cNvPr>
          <p:cNvSpPr>
            <a:spLocks noGrp="1"/>
          </p:cNvSpPr>
          <p:nvPr>
            <p:ph type="title"/>
          </p:nvPr>
        </p:nvSpPr>
        <p:spPr>
          <a:xfrm>
            <a:off x="1337191" y="1064365"/>
            <a:ext cx="2856582" cy="3313671"/>
          </a:xfrm>
        </p:spPr>
        <p:txBody>
          <a:bodyPr>
            <a:normAutofit/>
          </a:bodyPr>
          <a:lstStyle/>
          <a:p>
            <a:pPr algn="l"/>
            <a:r>
              <a:rPr lang="en-GB">
                <a:solidFill>
                  <a:schemeClr val="bg1"/>
                </a:solidFill>
              </a:rPr>
              <a:t>PESTLE ANALYSIS</a:t>
            </a:r>
          </a:p>
        </p:txBody>
      </p:sp>
      <p:sp>
        <p:nvSpPr>
          <p:cNvPr id="15" name="Rectangle 14">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DDDDF752-9974-4767-66F4-A29C6BC8FB6A}"/>
              </a:ext>
            </a:extLst>
          </p:cNvPr>
          <p:cNvSpPr>
            <a:spLocks noGrp="1"/>
          </p:cNvSpPr>
          <p:nvPr>
            <p:ph idx="1"/>
          </p:nvPr>
        </p:nvSpPr>
        <p:spPr>
          <a:xfrm>
            <a:off x="4887901" y="1468018"/>
            <a:ext cx="6993379" cy="3921964"/>
          </a:xfrm>
        </p:spPr>
        <p:txBody>
          <a:bodyPr>
            <a:normAutofit fontScale="92500" lnSpcReduction="20000"/>
          </a:bodyPr>
          <a:lstStyle/>
          <a:p>
            <a:r>
              <a:rPr lang="en-GB"/>
              <a:t>Regulations related to government policies and taxation laws are implemented tend to implement operation strategical approaches that will be beneficial for sustainability factors (</a:t>
            </a:r>
            <a:r>
              <a:rPr lang="en-US"/>
              <a:t>Chen, H. 2020)</a:t>
            </a:r>
            <a:r>
              <a:rPr lang="en-GB"/>
              <a:t>.</a:t>
            </a:r>
          </a:p>
          <a:p>
            <a:r>
              <a:rPr lang="en-GB"/>
              <a:t>Inflation rate and exchange rates directly impacts the travel demands for consumers they are likely to spend their time in hospitality sector (</a:t>
            </a:r>
            <a:r>
              <a:rPr lang="en-US"/>
              <a:t>Deng, X., Xu, 2021)</a:t>
            </a:r>
            <a:r>
              <a:rPr lang="en-GB"/>
              <a:t>.</a:t>
            </a:r>
          </a:p>
          <a:p>
            <a:r>
              <a:rPr lang="en-GB"/>
              <a:t>Social trends are changing as well as their sustainable travel preferences as well.</a:t>
            </a:r>
          </a:p>
          <a:p>
            <a:r>
              <a:rPr lang="en-GB"/>
              <a:t>Mobile cheque insurance and checkouts as well as artificial intelligence have a tendency to personalise</a:t>
            </a:r>
          </a:p>
        </p:txBody>
      </p:sp>
      <p:pic>
        <p:nvPicPr>
          <p:cNvPr id="10" name="Picture 9">
            <a:extLst>
              <a:ext uri="{FF2B5EF4-FFF2-40B4-BE49-F238E27FC236}">
                <a16:creationId xmlns:a16="http://schemas.microsoft.com/office/drawing/2014/main" id="{A6C71670-E2B1-D0B6-2C5D-22E5C9B7BA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235" y="2531992"/>
            <a:ext cx="3444538" cy="3261643"/>
          </a:xfrm>
          <a:prstGeom prst="rect">
            <a:avLst/>
          </a:prstGeom>
        </p:spPr>
      </p:pic>
    </p:spTree>
    <p:extLst>
      <p:ext uri="{BB962C8B-B14F-4D97-AF65-F5344CB8AC3E}">
        <p14:creationId xmlns:p14="http://schemas.microsoft.com/office/powerpoint/2010/main" val="207283962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C9ECB629-E18A-632C-D376-13368171E620}"/>
            </a:ext>
          </a:extLst>
        </p:cNvPr>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1" name="Picture 3080">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83" name="Picture 3082">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85" name="Rectangle 3084">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10D54-FF5F-9F06-0DB5-232A5DF9768B}"/>
              </a:ext>
            </a:extLst>
          </p:cNvPr>
          <p:cNvSpPr>
            <a:spLocks noGrp="1"/>
          </p:cNvSpPr>
          <p:nvPr>
            <p:ph type="title"/>
          </p:nvPr>
        </p:nvSpPr>
        <p:spPr>
          <a:xfrm>
            <a:off x="1969804" y="808056"/>
            <a:ext cx="3317492" cy="1077229"/>
          </a:xfrm>
        </p:spPr>
        <p:txBody>
          <a:bodyPr>
            <a:normAutofit/>
          </a:bodyPr>
          <a:lstStyle/>
          <a:p>
            <a:pPr algn="l"/>
            <a:r>
              <a:rPr lang="en-GB" sz="2600"/>
              <a:t>CHALLENGES IN IMPLEMENTATION</a:t>
            </a:r>
          </a:p>
        </p:txBody>
      </p:sp>
      <p:sp>
        <p:nvSpPr>
          <p:cNvPr id="3" name="Content Placeholder 2">
            <a:extLst>
              <a:ext uri="{FF2B5EF4-FFF2-40B4-BE49-F238E27FC236}">
                <a16:creationId xmlns:a16="http://schemas.microsoft.com/office/drawing/2014/main" id="{C8E8E492-EFDE-745D-470D-25D2F279E36E}"/>
              </a:ext>
            </a:extLst>
          </p:cNvPr>
          <p:cNvSpPr>
            <a:spLocks noGrp="1"/>
          </p:cNvSpPr>
          <p:nvPr>
            <p:ph idx="1"/>
          </p:nvPr>
        </p:nvSpPr>
        <p:spPr>
          <a:xfrm>
            <a:off x="2013162" y="968499"/>
            <a:ext cx="3317493" cy="3997828"/>
          </a:xfrm>
        </p:spPr>
        <p:txBody>
          <a:bodyPr>
            <a:normAutofit/>
          </a:bodyPr>
          <a:lstStyle/>
          <a:p>
            <a:r>
              <a:rPr lang="en-US" sz="1800"/>
              <a:t>High initial costs</a:t>
            </a:r>
          </a:p>
          <a:p>
            <a:r>
              <a:rPr lang="en-US" sz="1800"/>
              <a:t>Staff training needs</a:t>
            </a:r>
          </a:p>
          <a:p>
            <a:r>
              <a:rPr lang="en-US" sz="1800"/>
              <a:t>Guest engagement without compromising experience</a:t>
            </a:r>
          </a:p>
        </p:txBody>
      </p:sp>
      <p:pic>
        <p:nvPicPr>
          <p:cNvPr id="3074" name="Picture 2" descr="Output image">
            <a:extLst>
              <a:ext uri="{FF2B5EF4-FFF2-40B4-BE49-F238E27FC236}">
                <a16:creationId xmlns:a16="http://schemas.microsoft.com/office/drawing/2014/main" id="{65F9BF09-D064-E796-C4D4-1DE18AE0058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810358" y="1060669"/>
            <a:ext cx="5254951" cy="4151411"/>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3091" name="Rectangle 3090">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6508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91F755-B6D5-9191-604E-5282DE6EB91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B7E09D-26B2-6E13-BE84-AAAB6B9BF803}"/>
              </a:ext>
            </a:extLst>
          </p:cNvPr>
          <p:cNvSpPr>
            <a:spLocks noGrp="1"/>
          </p:cNvSpPr>
          <p:nvPr>
            <p:ph type="title"/>
          </p:nvPr>
        </p:nvSpPr>
        <p:spPr>
          <a:xfrm>
            <a:off x="653846" y="1436752"/>
            <a:ext cx="3795743" cy="2160614"/>
          </a:xfrm>
        </p:spPr>
        <p:txBody>
          <a:bodyPr>
            <a:normAutofit/>
          </a:bodyPr>
          <a:lstStyle/>
          <a:p>
            <a:pPr algn="l"/>
            <a:r>
              <a:rPr lang="en-GB">
                <a:solidFill>
                  <a:schemeClr val="bg1"/>
                </a:solidFill>
              </a:rPr>
              <a:t>FUTURE POLICY DIRECTIONS</a:t>
            </a:r>
          </a:p>
        </p:txBody>
      </p:sp>
      <p:sp>
        <p:nvSpPr>
          <p:cNvPr id="15" name="Rectangle 14">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34F65F5-4E12-9CDC-4AE8-4C868077E961}"/>
              </a:ext>
            </a:extLst>
          </p:cNvPr>
          <p:cNvGraphicFramePr>
            <a:graphicFrameLocks noGrp="1"/>
          </p:cNvGraphicFramePr>
          <p:nvPr>
            <p:ph idx="1"/>
            <p:extLst>
              <p:ext uri="{D42A27DB-BD31-4B8C-83A1-F6EECF244321}">
                <p14:modId xmlns:p14="http://schemas.microsoft.com/office/powerpoint/2010/main" val="3097744441"/>
              </p:ext>
            </p:extLst>
          </p:nvPr>
        </p:nvGraphicFramePr>
        <p:xfrm>
          <a:off x="776749" y="2517059"/>
          <a:ext cx="3549939" cy="3559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Rounded Corners 3">
            <a:extLst>
              <a:ext uri="{FF2B5EF4-FFF2-40B4-BE49-F238E27FC236}">
                <a16:creationId xmlns:a16="http://schemas.microsoft.com/office/drawing/2014/main" id="{17B56F84-523D-1F5F-B842-D1D3304D4024}"/>
              </a:ext>
            </a:extLst>
          </p:cNvPr>
          <p:cNvSpPr/>
          <p:nvPr/>
        </p:nvSpPr>
        <p:spPr>
          <a:xfrm>
            <a:off x="4837668" y="651742"/>
            <a:ext cx="3390140" cy="235123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a:t>Govt’s have more ambitious strategies towards implementing carbon reduction goals so that they can combat the climate change and reduce any kind of greenhouse gas emission (</a:t>
            </a:r>
            <a:r>
              <a:rPr lang="en-US"/>
              <a:t>Gössling, S. 2021)</a:t>
            </a:r>
            <a:r>
              <a:rPr lang="en-GB"/>
              <a:t>.</a:t>
            </a:r>
          </a:p>
        </p:txBody>
      </p:sp>
      <p:sp>
        <p:nvSpPr>
          <p:cNvPr id="12" name="Rectangle: Rounded Corners 11">
            <a:extLst>
              <a:ext uri="{FF2B5EF4-FFF2-40B4-BE49-F238E27FC236}">
                <a16:creationId xmlns:a16="http://schemas.microsoft.com/office/drawing/2014/main" id="{FD98DCE0-8A8A-CCB0-7EF0-BD3B0A61B7FF}"/>
              </a:ext>
            </a:extLst>
          </p:cNvPr>
          <p:cNvSpPr/>
          <p:nvPr/>
        </p:nvSpPr>
        <p:spPr>
          <a:xfrm>
            <a:off x="8595249" y="3121082"/>
            <a:ext cx="3390140" cy="235123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a:t>New regulations being implemented to improve the waste disposal practises implemented that leads to recycling (</a:t>
            </a:r>
            <a:r>
              <a:rPr lang="en-US"/>
              <a:t>Kim, J. 2019)</a:t>
            </a:r>
            <a:r>
              <a:rPr lang="en-GB"/>
              <a:t>.</a:t>
            </a:r>
          </a:p>
        </p:txBody>
      </p:sp>
      <p:sp>
        <p:nvSpPr>
          <p:cNvPr id="14" name="Rectangle: Rounded Corners 13">
            <a:extLst>
              <a:ext uri="{FF2B5EF4-FFF2-40B4-BE49-F238E27FC236}">
                <a16:creationId xmlns:a16="http://schemas.microsoft.com/office/drawing/2014/main" id="{9351B7F3-80DD-264B-2BE7-C53FCFC21F0E}"/>
              </a:ext>
            </a:extLst>
          </p:cNvPr>
          <p:cNvSpPr/>
          <p:nvPr/>
        </p:nvSpPr>
        <p:spPr>
          <a:xfrm>
            <a:off x="4864758" y="3121082"/>
            <a:ext cx="3390140" cy="235123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a:t>Effective policies used to promote efficient water use to reduce waste of water and protect the resources of water (</a:t>
            </a:r>
            <a:r>
              <a:rPr lang="en-US"/>
              <a:t>Mzembe, A.N. 2020)</a:t>
            </a:r>
            <a:r>
              <a:rPr lang="en-GB"/>
              <a:t>.</a:t>
            </a:r>
          </a:p>
        </p:txBody>
      </p:sp>
      <p:sp>
        <p:nvSpPr>
          <p:cNvPr id="16" name="Rectangle: Rounded Corners 15">
            <a:extLst>
              <a:ext uri="{FF2B5EF4-FFF2-40B4-BE49-F238E27FC236}">
                <a16:creationId xmlns:a16="http://schemas.microsoft.com/office/drawing/2014/main" id="{478E3F1F-432E-B74C-B015-745CC523EFAC}"/>
              </a:ext>
            </a:extLst>
          </p:cNvPr>
          <p:cNvSpPr/>
          <p:nvPr/>
        </p:nvSpPr>
        <p:spPr>
          <a:xfrm>
            <a:off x="8580163" y="651742"/>
            <a:ext cx="3390140" cy="235123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a:t>The potential carbon taxation will be imposed on the companies to incentivize the reduction in carbon emission.</a:t>
            </a:r>
          </a:p>
        </p:txBody>
      </p:sp>
    </p:spTree>
    <p:extLst>
      <p:ext uri="{BB962C8B-B14F-4D97-AF65-F5344CB8AC3E}">
        <p14:creationId xmlns:p14="http://schemas.microsoft.com/office/powerpoint/2010/main" val="356818903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B2344166-262C-4C00-9FEA-BFCE580E91AF}"/>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6AFA90-1DF2-427D-B002-A09D93A15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805602A8-6E8C-46E5-8FDD-2BC227550E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 name="Picture 25">
            <a:extLst>
              <a:ext uri="{FF2B5EF4-FFF2-40B4-BE49-F238E27FC236}">
                <a16:creationId xmlns:a16="http://schemas.microsoft.com/office/drawing/2014/main" id="{BB2E129B-3512-41A6-94F1-4B4FEA8178C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891C00A1-D917-4D03-B713-9881557CE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BA3F0C2-72FC-4945-8B22-3BE47B397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410D66C-3847-4B32-B505-01B23358B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F74C8-A20B-C12E-5187-22E0DFB9575E}"/>
              </a:ext>
            </a:extLst>
          </p:cNvPr>
          <p:cNvSpPr>
            <a:spLocks noGrp="1"/>
          </p:cNvSpPr>
          <p:nvPr>
            <p:ph type="title"/>
          </p:nvPr>
        </p:nvSpPr>
        <p:spPr>
          <a:xfrm>
            <a:off x="1964445" y="808056"/>
            <a:ext cx="2668106" cy="1077229"/>
          </a:xfrm>
        </p:spPr>
        <p:txBody>
          <a:bodyPr>
            <a:normAutofit/>
          </a:bodyPr>
          <a:lstStyle/>
          <a:p>
            <a:pPr algn="l"/>
            <a:r>
              <a:rPr lang="en-GB" sz="2800"/>
              <a:t>ECONOMIC IMPACT</a:t>
            </a:r>
          </a:p>
        </p:txBody>
      </p:sp>
      <p:sp>
        <p:nvSpPr>
          <p:cNvPr id="3" name="Content Placeholder 2">
            <a:extLst>
              <a:ext uri="{FF2B5EF4-FFF2-40B4-BE49-F238E27FC236}">
                <a16:creationId xmlns:a16="http://schemas.microsoft.com/office/drawing/2014/main" id="{0A194D5D-7BA6-65C4-8E89-9D59146D1F52}"/>
              </a:ext>
            </a:extLst>
          </p:cNvPr>
          <p:cNvSpPr>
            <a:spLocks noGrp="1"/>
          </p:cNvSpPr>
          <p:nvPr>
            <p:ph idx="1"/>
          </p:nvPr>
        </p:nvSpPr>
        <p:spPr>
          <a:xfrm>
            <a:off x="1964444" y="2052116"/>
            <a:ext cx="2664217" cy="3997828"/>
          </a:xfrm>
        </p:spPr>
        <p:txBody>
          <a:bodyPr>
            <a:normAutofit/>
          </a:bodyPr>
          <a:lstStyle/>
          <a:p>
            <a:r>
              <a:rPr lang="en-US" sz="1600"/>
              <a:t>Operational cost reduction</a:t>
            </a:r>
          </a:p>
          <a:p>
            <a:r>
              <a:rPr lang="en-US" sz="1600"/>
              <a:t>Increased profitability through sustainability.</a:t>
            </a:r>
          </a:p>
        </p:txBody>
      </p:sp>
      <p:sp>
        <p:nvSpPr>
          <p:cNvPr id="34" name="Rectangle 33">
            <a:extLst>
              <a:ext uri="{FF2B5EF4-FFF2-40B4-BE49-F238E27FC236}">
                <a16:creationId xmlns:a16="http://schemas.microsoft.com/office/drawing/2014/main" id="{C43DB4DB-4F6A-4E8D-B9A3-74E5A8453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4647" y="0"/>
            <a:ext cx="594354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aph showing the growth of a company">
            <a:extLst>
              <a:ext uri="{FF2B5EF4-FFF2-40B4-BE49-F238E27FC236}">
                <a16:creationId xmlns:a16="http://schemas.microsoft.com/office/drawing/2014/main" id="{533FD15B-C51E-D8AF-987D-46A469205D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8778" y="316486"/>
            <a:ext cx="4523598" cy="2951648"/>
          </a:xfrm>
          <a:prstGeom prst="rect">
            <a:avLst/>
          </a:prstGeom>
          <a:ln w="12700">
            <a:noFill/>
          </a:ln>
        </p:spPr>
      </p:pic>
      <p:sp>
        <p:nvSpPr>
          <p:cNvPr id="36" name="Rectangle 35">
            <a:extLst>
              <a:ext uri="{FF2B5EF4-FFF2-40B4-BE49-F238E27FC236}">
                <a16:creationId xmlns:a16="http://schemas.microsoft.com/office/drawing/2014/main" id="{431FCBDC-FCD6-46FA-989A-9B74968965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490" y="232459"/>
            <a:ext cx="5446447" cy="3114340"/>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4795492E-B6B1-DF02-D9A4-5935650C38F5}"/>
              </a:ext>
            </a:extLst>
          </p:cNvPr>
          <p:cNvPicPr>
            <a:picLocks noChangeAspect="1"/>
          </p:cNvPicPr>
          <p:nvPr/>
        </p:nvPicPr>
        <p:blipFill>
          <a:blip r:embed="rId6"/>
          <a:srcRect t="3980" r="-1" b="6017"/>
          <a:stretch/>
        </p:blipFill>
        <p:spPr>
          <a:xfrm>
            <a:off x="5792644" y="3584580"/>
            <a:ext cx="5235865" cy="2945244"/>
          </a:xfrm>
          <a:prstGeom prst="rect">
            <a:avLst/>
          </a:prstGeom>
          <a:ln w="12700">
            <a:noFill/>
          </a:ln>
        </p:spPr>
      </p:pic>
      <p:sp>
        <p:nvSpPr>
          <p:cNvPr id="38" name="Rectangle 37">
            <a:extLst>
              <a:ext uri="{FF2B5EF4-FFF2-40B4-BE49-F238E27FC236}">
                <a16:creationId xmlns:a16="http://schemas.microsoft.com/office/drawing/2014/main" id="{C66EB2AB-6794-4C3C-A92D-4876AB0BEF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490" y="3500835"/>
            <a:ext cx="5446447" cy="3114340"/>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34BD4E6-C736-4064-AF1F-3C5B402E1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2477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a:extLst>
            <a:ext uri="{FF2B5EF4-FFF2-40B4-BE49-F238E27FC236}">
              <a16:creationId xmlns:a16="http://schemas.microsoft.com/office/drawing/2014/main" id="{C3C41E58-62C0-4737-B608-9C0E9674AC9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E754C-6235-C745-FC24-1A016DA72C61}"/>
              </a:ext>
            </a:extLst>
          </p:cNvPr>
          <p:cNvSpPr>
            <a:spLocks noGrp="1"/>
          </p:cNvSpPr>
          <p:nvPr>
            <p:ph type="title"/>
          </p:nvPr>
        </p:nvSpPr>
        <p:spPr>
          <a:xfrm>
            <a:off x="1974738" y="808056"/>
            <a:ext cx="4986954" cy="1077229"/>
          </a:xfrm>
        </p:spPr>
        <p:txBody>
          <a:bodyPr>
            <a:normAutofit/>
          </a:bodyPr>
          <a:lstStyle/>
          <a:p>
            <a:pPr algn="l"/>
            <a:r>
              <a:rPr lang="en-GB"/>
              <a:t>CONLCUSION</a:t>
            </a:r>
          </a:p>
        </p:txBody>
      </p:sp>
      <p:sp>
        <p:nvSpPr>
          <p:cNvPr id="3" name="Content Placeholder 2">
            <a:extLst>
              <a:ext uri="{FF2B5EF4-FFF2-40B4-BE49-F238E27FC236}">
                <a16:creationId xmlns:a16="http://schemas.microsoft.com/office/drawing/2014/main" id="{4C2D1A54-9556-13AE-C276-C080352E63D5}"/>
              </a:ext>
            </a:extLst>
          </p:cNvPr>
          <p:cNvSpPr>
            <a:spLocks noGrp="1"/>
          </p:cNvSpPr>
          <p:nvPr>
            <p:ph idx="1"/>
          </p:nvPr>
        </p:nvSpPr>
        <p:spPr>
          <a:xfrm>
            <a:off x="1974739" y="2052116"/>
            <a:ext cx="4901548" cy="3997828"/>
          </a:xfrm>
        </p:spPr>
        <p:txBody>
          <a:bodyPr>
            <a:normAutofit/>
          </a:bodyPr>
          <a:lstStyle/>
          <a:p>
            <a:pPr marL="0" indent="0" algn="just">
              <a:buNone/>
            </a:pPr>
            <a:r>
              <a:rPr lang="en-GB" sz="1800"/>
              <a:t>Sustainability has an important role within the hospitality sector it moves beyond the fundamental requirements of sustainability. It is important to balance the luxury with the responsibility of environmental factors because it is important now in order to meet the expectations of the guests. The future of hospitality is dependent upon the innovation that is continuous as well as on artificial intelligence including technological advancement.</a:t>
            </a:r>
            <a:endParaRPr lang="en-US" sz="1800"/>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ses in a subdivision">
            <a:extLst>
              <a:ext uri="{FF2B5EF4-FFF2-40B4-BE49-F238E27FC236}">
                <a16:creationId xmlns:a16="http://schemas.microsoft.com/office/drawing/2014/main" id="{5CC7CA20-A2FE-BD78-0248-C5D6579BA3AD}"/>
              </a:ext>
            </a:extLst>
          </p:cNvPr>
          <p:cNvPicPr>
            <a:picLocks noChangeAspect="1"/>
          </p:cNvPicPr>
          <p:nvPr/>
        </p:nvPicPr>
        <p:blipFill>
          <a:blip r:embed="rId3"/>
          <a:srcRect l="33234" r="21438" b="-2"/>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48199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7C607-B49A-0C85-CD10-9635231F0A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33858A-71C4-9AA5-D4E6-88D5E9C3B5AB}"/>
              </a:ext>
            </a:extLst>
          </p:cNvPr>
          <p:cNvSpPr>
            <a:spLocks noGrp="1"/>
          </p:cNvSpPr>
          <p:nvPr>
            <p:ph type="title"/>
          </p:nvPr>
        </p:nvSpPr>
        <p:spPr>
          <a:xfrm>
            <a:off x="2341425" y="727845"/>
            <a:ext cx="3297376" cy="1077229"/>
          </a:xfrm>
        </p:spPr>
        <p:txBody>
          <a:bodyPr/>
          <a:lstStyle/>
          <a:p>
            <a:r>
              <a:rPr lang="en-GB"/>
              <a:t>REFERENCES:</a:t>
            </a:r>
          </a:p>
        </p:txBody>
      </p:sp>
      <p:sp>
        <p:nvSpPr>
          <p:cNvPr id="3" name="Content Placeholder 2">
            <a:extLst>
              <a:ext uri="{FF2B5EF4-FFF2-40B4-BE49-F238E27FC236}">
                <a16:creationId xmlns:a16="http://schemas.microsoft.com/office/drawing/2014/main" id="{33705C9F-25ED-2E7A-BFF4-AC13198D2190}"/>
              </a:ext>
            </a:extLst>
          </p:cNvPr>
          <p:cNvSpPr>
            <a:spLocks noGrp="1"/>
          </p:cNvSpPr>
          <p:nvPr>
            <p:ph idx="1"/>
          </p:nvPr>
        </p:nvSpPr>
        <p:spPr>
          <a:xfrm>
            <a:off x="1105220" y="1430086"/>
            <a:ext cx="10108212" cy="5211346"/>
          </a:xfrm>
        </p:spPr>
        <p:txBody>
          <a:bodyPr>
            <a:normAutofit fontScale="70000" lnSpcReduction="20000"/>
          </a:bodyPr>
          <a:lstStyle/>
          <a:p>
            <a:r>
              <a:rPr lang="en-US" b="1"/>
              <a:t>Chen, H., Jiang, S., Li, X. and </a:t>
            </a:r>
            <a:r>
              <a:rPr lang="en-US" b="1" err="1"/>
              <a:t>Gursoy</a:t>
            </a:r>
            <a:r>
              <a:rPr lang="en-US" b="1"/>
              <a:t>, D.</a:t>
            </a:r>
            <a:r>
              <a:rPr lang="en-US"/>
              <a:t>, 2020. Customer responses to green hotel practices: The role of perceived benefits and green skepticism. </a:t>
            </a:r>
            <a:r>
              <a:rPr lang="en-US" i="1"/>
              <a:t>Journal of Sustainable Tourism</a:t>
            </a:r>
            <a:r>
              <a:rPr lang="en-US"/>
              <a:t>, 28(11), pp.1829-1850.</a:t>
            </a:r>
          </a:p>
          <a:p>
            <a:r>
              <a:rPr lang="en-US" b="1"/>
              <a:t>Deng, X., Xu, Y., Zhou, Y. and Duan, W.</a:t>
            </a:r>
            <a:r>
              <a:rPr lang="en-US"/>
              <a:t>, 2021. Exploring the influence of hotel green innovation on customer engagement: Evidence from China. </a:t>
            </a:r>
            <a:r>
              <a:rPr lang="en-US" i="1"/>
              <a:t>Sustainability</a:t>
            </a:r>
            <a:r>
              <a:rPr lang="en-US"/>
              <a:t>, 13(4), p.1834.</a:t>
            </a:r>
          </a:p>
          <a:p>
            <a:r>
              <a:rPr lang="en-US" b="1"/>
              <a:t>Gössling, S. and Higham, J.,</a:t>
            </a:r>
            <a:r>
              <a:rPr lang="en-US"/>
              <a:t> 2021. The low-carbon imperative: Destination management under urgent climate change. </a:t>
            </a:r>
            <a:r>
              <a:rPr lang="en-US" i="1"/>
              <a:t>Journal of Sustainable Tourism</a:t>
            </a:r>
            <a:r>
              <a:rPr lang="en-US"/>
              <a:t>, 29(8), pp.1212-1229.</a:t>
            </a:r>
          </a:p>
          <a:p>
            <a:r>
              <a:rPr lang="en-US" b="1"/>
              <a:t>Kim, J. and Park, J.</a:t>
            </a:r>
            <a:r>
              <a:rPr lang="en-US"/>
              <a:t>, 2019. The role of social media and environmental motives in eco-friendly consumption behavior. </a:t>
            </a:r>
            <a:r>
              <a:rPr lang="en-US" i="1"/>
              <a:t>International Journal of Hospitality Management</a:t>
            </a:r>
            <a:r>
              <a:rPr lang="en-US"/>
              <a:t>, 83, pp.174-183.</a:t>
            </a:r>
          </a:p>
          <a:p>
            <a:r>
              <a:rPr lang="en-US" b="1"/>
              <a:t>Mzembe, A.N., Melissen, F., and Boma, A.C.,</a:t>
            </a:r>
            <a:r>
              <a:rPr lang="en-US"/>
              <a:t> 2020. Enhancing sustainability in the hotel sector through peer-to-peer networks: An empirical investigation. </a:t>
            </a:r>
            <a:r>
              <a:rPr lang="en-US" i="1"/>
              <a:t>Journal of Sustainable Tourism</a:t>
            </a:r>
            <a:r>
              <a:rPr lang="en-US"/>
              <a:t>, 28(8), pp.1165-1185.</a:t>
            </a:r>
          </a:p>
          <a:p>
            <a:r>
              <a:rPr lang="en-US" b="1"/>
              <a:t>Park, J. and Kim, H.J.</a:t>
            </a:r>
            <a:r>
              <a:rPr lang="en-US"/>
              <a:t>, 2019. An empirical investigation into the influence of sustainable practices on hotel customers' loyalty and willingness to pay more. </a:t>
            </a:r>
            <a:r>
              <a:rPr lang="en-US" i="1"/>
              <a:t>Journal of Hospitality and Tourism Management</a:t>
            </a:r>
            <a:r>
              <a:rPr lang="en-US"/>
              <a:t>, 38, pp.102-110.</a:t>
            </a:r>
          </a:p>
          <a:p>
            <a:r>
              <a:rPr lang="en-US" b="1" err="1"/>
              <a:t>Rasoolimanesh</a:t>
            </a:r>
            <a:r>
              <a:rPr lang="en-US" b="1"/>
              <a:t>, S.M., Wang, M., Roldán, J.L., and </a:t>
            </a:r>
            <a:r>
              <a:rPr lang="en-US" b="1" err="1"/>
              <a:t>Kunasekaran</a:t>
            </a:r>
            <a:r>
              <a:rPr lang="en-US" b="1"/>
              <a:t>, P.,</a:t>
            </a:r>
            <a:r>
              <a:rPr lang="en-US"/>
              <a:t> 2021. Are we in COVID-19 and post-COVID-19 era? Hotel managers’ perception of sustainability practices in Malaysia. </a:t>
            </a:r>
            <a:r>
              <a:rPr lang="en-US" i="1"/>
              <a:t>Sustainability</a:t>
            </a:r>
            <a:r>
              <a:rPr lang="en-US"/>
              <a:t>, 13(4), p.1818.</a:t>
            </a:r>
          </a:p>
          <a:p>
            <a:endParaRPr lang="en-GB"/>
          </a:p>
        </p:txBody>
      </p:sp>
    </p:spTree>
    <p:extLst>
      <p:ext uri="{BB962C8B-B14F-4D97-AF65-F5344CB8AC3E}">
        <p14:creationId xmlns:p14="http://schemas.microsoft.com/office/powerpoint/2010/main" val="339266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Madison</vt:lpstr>
      <vt:lpstr>Sustainability in hotel and hospitality industry   Student name: Nadia Bensabeur Student ID: 2123789 Tutor name: Dr Ernest Balutie Wavei </vt:lpstr>
      <vt:lpstr>INTRODUCTION</vt:lpstr>
      <vt:lpstr>CURRENT TRENDS</vt:lpstr>
      <vt:lpstr>KEY SUSTAIABLE PRACTICES</vt:lpstr>
      <vt:lpstr>TECHNOLOGICAL ADVANCEMNET</vt:lpstr>
      <vt:lpstr>ROLE OF RENEWABLE ENERGY</vt:lpstr>
      <vt:lpstr>PESTLE ANALYSIS</vt:lpstr>
      <vt:lpstr>CHALLENGES IN IMPLEMENTATION</vt:lpstr>
      <vt:lpstr>FUTURE POLICY DIRECTIONS</vt:lpstr>
      <vt:lpstr>ECONOMIC IMPACT</vt:lpstr>
      <vt:lpstr>CONLCUSION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hotel and hospitality industry   Student name: Student ID:</dc:title>
  <dc:creator/>
  <cp:revision>1</cp:revision>
  <dcterms:created xsi:type="dcterms:W3CDTF">2024-11-07T14:16:34Z</dcterms:created>
  <dcterms:modified xsi:type="dcterms:W3CDTF">2024-11-07T21:54:07Z</dcterms:modified>
</cp:coreProperties>
</file>