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2" Type="http://schemas.openxmlformats.org/officeDocument/2006/relationships/custom-properties" Target="docProps/custom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6858000" cx="9144000"/>
  <p:notesSz cx="6858000" cy="9144000"/>
  <p:embeddedFontLst>
    <p:embeddedFont>
      <p:font typeface="Century Gothic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font" Target="fonts/CenturyGothic-boldItalic.fntdata"/><Relationship Id="rId8" Type="http://schemas.openxmlformats.org/officeDocument/2006/relationships/slide" Target="slides/slide3.xml"/><Relationship Id="rId3" Type="http://schemas.openxmlformats.org/officeDocument/2006/relationships/presProps" Target="presProps.xml"/><Relationship Id="rId21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font" Target="fonts/CenturyGothic-italic.fntdata"/><Relationship Id="rId7" Type="http://schemas.openxmlformats.org/officeDocument/2006/relationships/slide" Target="slides/slide2.xml"/><Relationship Id="rId2" Type="http://schemas.openxmlformats.org/officeDocument/2006/relationships/viewProps" Target="viewProps.xml"/><Relationship Id="rId16" Type="http://schemas.openxmlformats.org/officeDocument/2006/relationships/font" Target="fonts/CenturyGothic-bold.fntdata"/><Relationship Id="rId20" Type="http://schemas.openxmlformats.org/officeDocument/2006/relationships/customXml" Target="../customXml/item2.xml"/><Relationship Id="rId11" Type="http://schemas.openxmlformats.org/officeDocument/2006/relationships/slide" Target="slides/slide6.xml"/><Relationship Id="rId1" Type="http://schemas.openxmlformats.org/officeDocument/2006/relationships/theme" Target="theme/theme2.xml"/><Relationship Id="rId6" Type="http://schemas.openxmlformats.org/officeDocument/2006/relationships/slide" Target="slides/slide1.xml"/><Relationship Id="rId15" Type="http://schemas.openxmlformats.org/officeDocument/2006/relationships/font" Target="fonts/CenturyGothic-regular.fntdata"/><Relationship Id="rId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customXml" Target="../customXml/item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2"/>
          <p:cNvSpPr txBox="1"/>
          <p:nvPr>
            <p:ph type="ctrTitle"/>
          </p:nvPr>
        </p:nvSpPr>
        <p:spPr>
          <a:xfrm>
            <a:off x="1942416" y="2514601"/>
            <a:ext cx="6600451" cy="22627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5400"/>
              <a:buFont typeface="Century Gothic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2"/>
          <p:cNvSpPr txBox="1"/>
          <p:nvPr>
            <p:ph idx="1" type="subTitle"/>
          </p:nvPr>
        </p:nvSpPr>
        <p:spPr>
          <a:xfrm>
            <a:off x="1942416" y="4777380"/>
            <a:ext cx="6600451" cy="112628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6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2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2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"/>
          <p:cNvSpPr/>
          <p:nvPr/>
        </p:nvSpPr>
        <p:spPr>
          <a:xfrm>
            <a:off x="-31719" y="4321158"/>
            <a:ext cx="1395473" cy="781781"/>
          </a:xfrm>
          <a:custGeom>
            <a:rect b="b" l="l" r="r" t="t"/>
            <a:pathLst>
              <a:path extrusionOk="0" h="10000" w="8042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2"/>
          <p:cNvSpPr txBox="1"/>
          <p:nvPr>
            <p:ph idx="12" type="sldNum"/>
          </p:nvPr>
        </p:nvSpPr>
        <p:spPr>
          <a:xfrm>
            <a:off x="423334" y="4529541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3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3"/>
          <p:cNvSpPr txBox="1"/>
          <p:nvPr>
            <p:ph idx="1" type="body"/>
          </p:nvPr>
        </p:nvSpPr>
        <p:spPr>
          <a:xfrm>
            <a:off x="1942416" y="2136706"/>
            <a:ext cx="3197531" cy="37673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52" name="Google Shape;52;p3"/>
          <p:cNvSpPr txBox="1"/>
          <p:nvPr>
            <p:ph idx="2" type="body"/>
          </p:nvPr>
        </p:nvSpPr>
        <p:spPr>
          <a:xfrm>
            <a:off x="5337307" y="2136706"/>
            <a:ext cx="3197093" cy="37673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53" name="Google Shape;53;p3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3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3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" name="Google Shape;56;p3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4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4"/>
          <p:cNvSpPr txBox="1"/>
          <p:nvPr>
            <p:ph idx="1" type="body"/>
          </p:nvPr>
        </p:nvSpPr>
        <p:spPr>
          <a:xfrm>
            <a:off x="1942415" y="2133600"/>
            <a:ext cx="6591985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0" name="Google Shape;60;p4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4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4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" name="Google Shape;63;p4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5"/>
          <p:cNvSpPr txBox="1"/>
          <p:nvPr>
            <p:ph type="title"/>
          </p:nvPr>
        </p:nvSpPr>
        <p:spPr>
          <a:xfrm>
            <a:off x="1942415" y="2074562"/>
            <a:ext cx="6591985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5"/>
          <p:cNvSpPr txBox="1"/>
          <p:nvPr>
            <p:ph idx="1" type="body"/>
          </p:nvPr>
        </p:nvSpPr>
        <p:spPr>
          <a:xfrm>
            <a:off x="1942415" y="3581400"/>
            <a:ext cx="6591985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67" name="Google Shape;67;p5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5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5"/>
          <p:cNvSpPr/>
          <p:nvPr/>
        </p:nvSpPr>
        <p:spPr>
          <a:xfrm flipH="1" rot="10800000">
            <a:off x="58" y="3166527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5"/>
          <p:cNvSpPr txBox="1"/>
          <p:nvPr>
            <p:ph idx="12" type="sldNum"/>
          </p:nvPr>
        </p:nvSpPr>
        <p:spPr>
          <a:xfrm>
            <a:off x="511228" y="3244140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6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6"/>
          <p:cNvSpPr txBox="1"/>
          <p:nvPr>
            <p:ph idx="1" type="body"/>
          </p:nvPr>
        </p:nvSpPr>
        <p:spPr>
          <a:xfrm>
            <a:off x="2265352" y="2226626"/>
            <a:ext cx="2874596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4" name="Google Shape;74;p6"/>
          <p:cNvSpPr txBox="1"/>
          <p:nvPr>
            <p:ph idx="2" type="body"/>
          </p:nvPr>
        </p:nvSpPr>
        <p:spPr>
          <a:xfrm>
            <a:off x="1942415" y="2802888"/>
            <a:ext cx="3197532" cy="31057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5" name="Google Shape;75;p6"/>
          <p:cNvSpPr txBox="1"/>
          <p:nvPr>
            <p:ph idx="3" type="body"/>
          </p:nvPr>
        </p:nvSpPr>
        <p:spPr>
          <a:xfrm>
            <a:off x="5656154" y="2223398"/>
            <a:ext cx="2873239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6" name="Google Shape;76;p6"/>
          <p:cNvSpPr txBox="1"/>
          <p:nvPr>
            <p:ph idx="4" type="body"/>
          </p:nvPr>
        </p:nvSpPr>
        <p:spPr>
          <a:xfrm>
            <a:off x="5333715" y="2799660"/>
            <a:ext cx="3195680" cy="31057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7" name="Google Shape;77;p6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6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6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6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7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7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7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7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7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8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8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8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8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9"/>
          <p:cNvSpPr txBox="1"/>
          <p:nvPr>
            <p:ph type="title"/>
          </p:nvPr>
        </p:nvSpPr>
        <p:spPr>
          <a:xfrm>
            <a:off x="1942415" y="446088"/>
            <a:ext cx="2629584" cy="9763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2000"/>
              <a:buFont typeface="Century Gothic"/>
              <a:buNone/>
              <a:defRPr b="0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9"/>
          <p:cNvSpPr txBox="1"/>
          <p:nvPr>
            <p:ph idx="1" type="body"/>
          </p:nvPr>
        </p:nvSpPr>
        <p:spPr>
          <a:xfrm>
            <a:off x="4743494" y="446089"/>
            <a:ext cx="3790906" cy="54149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95" name="Google Shape;95;p9"/>
          <p:cNvSpPr txBox="1"/>
          <p:nvPr>
            <p:ph idx="2" type="body"/>
          </p:nvPr>
        </p:nvSpPr>
        <p:spPr>
          <a:xfrm>
            <a:off x="1942415" y="1598613"/>
            <a:ext cx="2629584" cy="42624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96" name="Google Shape;96;p9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9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9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0"/>
          <p:cNvSpPr txBox="1"/>
          <p:nvPr>
            <p:ph type="title"/>
          </p:nvPr>
        </p:nvSpPr>
        <p:spPr>
          <a:xfrm>
            <a:off x="1942415" y="4800600"/>
            <a:ext cx="6591985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10"/>
          <p:cNvSpPr/>
          <p:nvPr>
            <p:ph idx="2" type="pic"/>
          </p:nvPr>
        </p:nvSpPr>
        <p:spPr>
          <a:xfrm>
            <a:off x="1942415" y="634965"/>
            <a:ext cx="6591985" cy="3854970"/>
          </a:xfrm>
          <a:prstGeom prst="rect">
            <a:avLst/>
          </a:prstGeom>
          <a:noFill/>
          <a:ln>
            <a:noFill/>
          </a:ln>
        </p:spPr>
      </p: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1942415" y="5367338"/>
            <a:ext cx="6591985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104" name="Google Shape;104;p10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0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10"/>
          <p:cNvSpPr/>
          <p:nvPr/>
        </p:nvSpPr>
        <p:spPr>
          <a:xfrm flipH="1" rot="10800000">
            <a:off x="58" y="4910660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2" type="sldNum"/>
          </p:nvPr>
        </p:nvSpPr>
        <p:spPr>
          <a:xfrm>
            <a:off x="511228" y="4983088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1"/>
          <p:cNvSpPr txBox="1"/>
          <p:nvPr>
            <p:ph type="title"/>
          </p:nvPr>
        </p:nvSpPr>
        <p:spPr>
          <a:xfrm>
            <a:off x="1942415" y="609600"/>
            <a:ext cx="6591985" cy="3117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11"/>
          <p:cNvSpPr txBox="1"/>
          <p:nvPr>
            <p:ph idx="1" type="body"/>
          </p:nvPr>
        </p:nvSpPr>
        <p:spPr>
          <a:xfrm>
            <a:off x="1942415" y="4354046"/>
            <a:ext cx="6591985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1" name="Google Shape;111;p11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1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1"/>
          <p:cNvSpPr/>
          <p:nvPr/>
        </p:nvSpPr>
        <p:spPr>
          <a:xfrm flipH="1" rot="10800000">
            <a:off x="58" y="3166527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11"/>
          <p:cNvSpPr txBox="1"/>
          <p:nvPr>
            <p:ph idx="12" type="sldNum"/>
          </p:nvPr>
        </p:nvSpPr>
        <p:spPr>
          <a:xfrm>
            <a:off x="511228" y="3244140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2"/>
          <p:cNvSpPr txBox="1"/>
          <p:nvPr>
            <p:ph type="title"/>
          </p:nvPr>
        </p:nvSpPr>
        <p:spPr>
          <a:xfrm>
            <a:off x="2188123" y="609600"/>
            <a:ext cx="6109587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2"/>
          <p:cNvSpPr txBox="1"/>
          <p:nvPr>
            <p:ph idx="1" type="body"/>
          </p:nvPr>
        </p:nvSpPr>
        <p:spPr>
          <a:xfrm>
            <a:off x="2415972" y="3505200"/>
            <a:ext cx="5653888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 sz="16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18" name="Google Shape;118;p12"/>
          <p:cNvSpPr txBox="1"/>
          <p:nvPr>
            <p:ph idx="2" type="body"/>
          </p:nvPr>
        </p:nvSpPr>
        <p:spPr>
          <a:xfrm>
            <a:off x="1942415" y="4354046"/>
            <a:ext cx="6591985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9" name="Google Shape;119;p12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12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12"/>
          <p:cNvSpPr/>
          <p:nvPr/>
        </p:nvSpPr>
        <p:spPr>
          <a:xfrm flipH="1" rot="10800000">
            <a:off x="58" y="3166527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12"/>
          <p:cNvSpPr txBox="1"/>
          <p:nvPr>
            <p:ph idx="12" type="sldNum"/>
          </p:nvPr>
        </p:nvSpPr>
        <p:spPr>
          <a:xfrm>
            <a:off x="511228" y="3244140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12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8000" u="none" cap="none" strike="noStrik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4" name="Google Shape;124;p12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8000" u="none" cap="none" strike="noStrik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3"/>
          <p:cNvSpPr txBox="1"/>
          <p:nvPr>
            <p:ph type="title"/>
          </p:nvPr>
        </p:nvSpPr>
        <p:spPr>
          <a:xfrm>
            <a:off x="1942415" y="2438401"/>
            <a:ext cx="6591985" cy="272484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13"/>
          <p:cNvSpPr txBox="1"/>
          <p:nvPr>
            <p:ph idx="1" type="body"/>
          </p:nvPr>
        </p:nvSpPr>
        <p:spPr>
          <a:xfrm>
            <a:off x="1942415" y="5181600"/>
            <a:ext cx="6591985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28" name="Google Shape;128;p13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13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13"/>
          <p:cNvSpPr/>
          <p:nvPr/>
        </p:nvSpPr>
        <p:spPr>
          <a:xfrm flipH="1" rot="10800000">
            <a:off x="58" y="4910660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13"/>
          <p:cNvSpPr txBox="1"/>
          <p:nvPr>
            <p:ph idx="12" type="sldNum"/>
          </p:nvPr>
        </p:nvSpPr>
        <p:spPr>
          <a:xfrm>
            <a:off x="511228" y="4983088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4"/>
          <p:cNvSpPr txBox="1"/>
          <p:nvPr>
            <p:ph type="title"/>
          </p:nvPr>
        </p:nvSpPr>
        <p:spPr>
          <a:xfrm>
            <a:off x="2188123" y="609600"/>
            <a:ext cx="6109587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14"/>
          <p:cNvSpPr txBox="1"/>
          <p:nvPr>
            <p:ph idx="1" type="body"/>
          </p:nvPr>
        </p:nvSpPr>
        <p:spPr>
          <a:xfrm>
            <a:off x="1942415" y="4343400"/>
            <a:ext cx="6688292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5" name="Google Shape;135;p14"/>
          <p:cNvSpPr txBox="1"/>
          <p:nvPr>
            <p:ph idx="2" type="body"/>
          </p:nvPr>
        </p:nvSpPr>
        <p:spPr>
          <a:xfrm>
            <a:off x="1942415" y="5181600"/>
            <a:ext cx="6688292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6" name="Google Shape;136;p14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14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14"/>
          <p:cNvSpPr/>
          <p:nvPr/>
        </p:nvSpPr>
        <p:spPr>
          <a:xfrm flipH="1" rot="10800000">
            <a:off x="58" y="4910660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14"/>
          <p:cNvSpPr txBox="1"/>
          <p:nvPr>
            <p:ph idx="12" type="sldNum"/>
          </p:nvPr>
        </p:nvSpPr>
        <p:spPr>
          <a:xfrm>
            <a:off x="511228" y="4983088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0" name="Google Shape;140;p14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8000" u="none" cap="none" strike="noStrik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41" name="Google Shape;141;p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8000" u="none" cap="none" strike="noStrike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5"/>
          <p:cNvSpPr txBox="1"/>
          <p:nvPr>
            <p:ph type="title"/>
          </p:nvPr>
        </p:nvSpPr>
        <p:spPr>
          <a:xfrm>
            <a:off x="1942416" y="627407"/>
            <a:ext cx="6591984" cy="28800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15"/>
          <p:cNvSpPr txBox="1"/>
          <p:nvPr>
            <p:ph idx="1" type="body"/>
          </p:nvPr>
        </p:nvSpPr>
        <p:spPr>
          <a:xfrm>
            <a:off x="1942415" y="4343400"/>
            <a:ext cx="6591985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5" name="Google Shape;145;p15"/>
          <p:cNvSpPr txBox="1"/>
          <p:nvPr>
            <p:ph idx="2" type="body"/>
          </p:nvPr>
        </p:nvSpPr>
        <p:spPr>
          <a:xfrm>
            <a:off x="1942415" y="5181600"/>
            <a:ext cx="6591985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6" name="Google Shape;146;p15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15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15"/>
          <p:cNvSpPr/>
          <p:nvPr/>
        </p:nvSpPr>
        <p:spPr>
          <a:xfrm flipH="1" rot="10800000">
            <a:off x="58" y="4910660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15"/>
          <p:cNvSpPr txBox="1"/>
          <p:nvPr>
            <p:ph idx="12" type="sldNum"/>
          </p:nvPr>
        </p:nvSpPr>
        <p:spPr>
          <a:xfrm>
            <a:off x="511228" y="4983088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6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16"/>
          <p:cNvSpPr txBox="1"/>
          <p:nvPr>
            <p:ph idx="1" type="body"/>
          </p:nvPr>
        </p:nvSpPr>
        <p:spPr>
          <a:xfrm rot="5400000">
            <a:off x="3295307" y="780707"/>
            <a:ext cx="3886200" cy="65919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53" name="Google Shape;153;p16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16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16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6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7"/>
          <p:cNvSpPr txBox="1"/>
          <p:nvPr>
            <p:ph type="title"/>
          </p:nvPr>
        </p:nvSpPr>
        <p:spPr>
          <a:xfrm rot="5400000">
            <a:off x="5064693" y="2441248"/>
            <a:ext cx="5283817" cy="16561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17"/>
          <p:cNvSpPr txBox="1"/>
          <p:nvPr>
            <p:ph idx="1" type="body"/>
          </p:nvPr>
        </p:nvSpPr>
        <p:spPr>
          <a:xfrm rot="5400000">
            <a:off x="1658681" y="911140"/>
            <a:ext cx="5283817" cy="47163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60" name="Google Shape;160;p17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17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17"/>
          <p:cNvSpPr/>
          <p:nvPr/>
        </p:nvSpPr>
        <p:spPr>
          <a:xfrm flipH="1" rot="10800000">
            <a:off x="58" y="711194"/>
            <a:ext cx="1358356" cy="508005"/>
          </a:xfrm>
          <a:custGeom>
            <a:rect b="b" l="l" r="r" t="t"/>
            <a:pathLst>
              <a:path extrusionOk="0" h="10000" w="7908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7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C4DCE3"/>
            </a:gs>
          </a:gsLst>
          <a:lin ang="5400000" scaled="0"/>
        </a:gra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11" name="Google Shape;11;p1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1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1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1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1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1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1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" name="Google Shape;18;p1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1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1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1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1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3" name="Google Shape;23;p1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24" name="Google Shape;24;p1"/>
            <p:cNvSpPr/>
            <p:nvPr/>
          </p:nvSpPr>
          <p:spPr>
            <a:xfrm>
              <a:off x="6627813" y="196102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1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1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1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1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1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1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1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6" name="Google Shape;36;p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1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  <a:defRPr b="0" i="0" sz="3600" u="none" cap="none" strike="noStrike">
                <a:solidFill>
                  <a:srgbClr val="1481A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1"/>
          <p:cNvSpPr txBox="1"/>
          <p:nvPr>
            <p:ph idx="1" type="body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🠶"/>
              <a:defRPr b="0" i="0" sz="18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30200" lvl="1" marL="914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🠶"/>
              <a:defRPr b="0" i="0" sz="16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17500" lvl="2" marL="1371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🠶"/>
              <a:defRPr b="0" i="0" sz="14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04800" lvl="3" marL="1828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04800" lvl="4" marL="22860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04800" lvl="5" marL="2743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04800" lvl="6" marL="3200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04800" lvl="7" marL="3657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04800" lvl="8" marL="4114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9" name="Google Shape;39;p1"/>
          <p:cNvSpPr txBox="1"/>
          <p:nvPr>
            <p:ph idx="10" type="dt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0" name="Google Shape;40;p1"/>
          <p:cNvSpPr txBox="1"/>
          <p:nvPr>
            <p:ph idx="11" type="ftr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1" name="Google Shape;41;p1"/>
          <p:cNvSpPr txBox="1"/>
          <p:nvPr>
            <p:ph idx="12" type="sldNum"/>
          </p:nvPr>
        </p:nvSpPr>
        <p:spPr>
          <a:xfrm>
            <a:off x="511228" y="787783"/>
            <a:ext cx="58497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2000" u="none" cap="none" strike="noStrik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>
    <p:fade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8"/>
          <p:cNvSpPr txBox="1"/>
          <p:nvPr>
            <p:ph type="ctrTitle"/>
          </p:nvPr>
        </p:nvSpPr>
        <p:spPr>
          <a:xfrm>
            <a:off x="611560" y="1556792"/>
            <a:ext cx="7772400" cy="172819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ct val="100000"/>
              <a:buFont typeface="Century Gothic"/>
              <a:buNone/>
            </a:pPr>
            <a:r>
              <a:rPr lang="en-GB"/>
              <a:t>Presentation on your Dissertation Topic</a:t>
            </a:r>
            <a:endParaRPr/>
          </a:p>
        </p:txBody>
      </p:sp>
      <p:sp>
        <p:nvSpPr>
          <p:cNvPr id="169" name="Google Shape;169;p18"/>
          <p:cNvSpPr txBox="1"/>
          <p:nvPr>
            <p:ph idx="1" type="subTitle"/>
          </p:nvPr>
        </p:nvSpPr>
        <p:spPr>
          <a:xfrm>
            <a:off x="1259632" y="5085184"/>
            <a:ext cx="6400800" cy="11521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3400"/>
              <a:buNone/>
            </a:pPr>
            <a:r>
              <a:rPr lang="en-GB" sz="3400"/>
              <a:t>Catrin H. Williams</a:t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 txBox="1"/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Aims of the Presentation</a:t>
            </a:r>
            <a:endParaRPr/>
          </a:p>
        </p:txBody>
      </p:sp>
      <p:sp>
        <p:nvSpPr>
          <p:cNvPr id="175" name="Google Shape;175;p19"/>
          <p:cNvSpPr txBox="1"/>
          <p:nvPr>
            <p:ph idx="1" type="body"/>
          </p:nvPr>
        </p:nvSpPr>
        <p:spPr>
          <a:xfrm>
            <a:off x="1942416" y="1556792"/>
            <a:ext cx="3197531" cy="51125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ct val="100000"/>
              <a:buChar char="🠶"/>
            </a:pPr>
            <a:r>
              <a:rPr lang="en-GB" sz="2800"/>
              <a:t>To present your dissertation topic, including the planning process, the scope of the work, how it relates to existing scholarship, and your methods of investigation.</a:t>
            </a:r>
            <a:endParaRPr/>
          </a:p>
        </p:txBody>
      </p:sp>
      <p:sp>
        <p:nvSpPr>
          <p:cNvPr id="176" name="Google Shape;176;p19"/>
          <p:cNvSpPr txBox="1"/>
          <p:nvPr>
            <p:ph idx="2" type="body"/>
          </p:nvPr>
        </p:nvSpPr>
        <p:spPr>
          <a:xfrm>
            <a:off x="5337307" y="1412776"/>
            <a:ext cx="3197093" cy="50405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ct val="100000"/>
              <a:buChar char="🠶"/>
            </a:pPr>
            <a:r>
              <a:rPr lang="en-GB" sz="2000">
                <a:solidFill>
                  <a:srgbClr val="003366"/>
                </a:solidFill>
              </a:rPr>
              <a:t>Have a clear thesis statement and explain how you have defined your topic, and why so.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ct val="100000"/>
              <a:buChar char="🠶"/>
            </a:pPr>
            <a:r>
              <a:rPr lang="en-GB" sz="2000">
                <a:solidFill>
                  <a:srgbClr val="003366"/>
                </a:solidFill>
              </a:rPr>
              <a:t>Outline key scholars who have influenced you, and their views, positioning your work in relation to scholarship.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ct val="100000"/>
              <a:buChar char="🠶"/>
            </a:pPr>
            <a:r>
              <a:rPr lang="en-GB" sz="2000">
                <a:solidFill>
                  <a:srgbClr val="003366"/>
                </a:solidFill>
              </a:rPr>
              <a:t>Discuss issues, interpretations or debates you will consider, and outline your main points. 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ct val="100000"/>
              <a:buChar char="🠶"/>
            </a:pPr>
            <a:r>
              <a:rPr lang="en-GB" sz="2000">
                <a:solidFill>
                  <a:srgbClr val="003366"/>
                </a:solidFill>
              </a:rPr>
              <a:t>Outline methods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0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Plan your slides carefully</a:t>
            </a:r>
            <a:endParaRPr/>
          </a:p>
        </p:txBody>
      </p:sp>
      <p:sp>
        <p:nvSpPr>
          <p:cNvPr id="182" name="Google Shape;182;p20"/>
          <p:cNvSpPr txBox="1"/>
          <p:nvPr>
            <p:ph idx="1" type="body"/>
          </p:nvPr>
        </p:nvSpPr>
        <p:spPr>
          <a:xfrm>
            <a:off x="1942415" y="2133600"/>
            <a:ext cx="6591985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400"/>
              <a:buChar char="🠶"/>
            </a:pPr>
            <a:r>
              <a:rPr lang="en-GB" sz="2400">
                <a:solidFill>
                  <a:srgbClr val="003366"/>
                </a:solidFill>
              </a:rPr>
              <a:t>Dissertation title and your name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400"/>
              <a:buChar char="🠶"/>
            </a:pPr>
            <a:r>
              <a:rPr lang="en-GB" sz="2400">
                <a:solidFill>
                  <a:srgbClr val="003366"/>
                </a:solidFill>
              </a:rPr>
              <a:t>Key points from your abstract/introduction and your thesis statement to introduce your project.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400"/>
              <a:buChar char="🠶"/>
            </a:pPr>
            <a:r>
              <a:rPr lang="en-GB" sz="2400">
                <a:solidFill>
                  <a:srgbClr val="003366"/>
                </a:solidFill>
              </a:rPr>
              <a:t>Brief description of previous scholarship, or a summary of literary review – to give people an idea of how your contribution fits into wider studies.</a:t>
            </a:r>
            <a:endParaRPr/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>
              <a:solidFill>
                <a:srgbClr val="003366"/>
              </a:solidFill>
            </a:endParaRPr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1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Plan your slides carefully</a:t>
            </a:r>
            <a:endParaRPr/>
          </a:p>
        </p:txBody>
      </p:sp>
      <p:sp>
        <p:nvSpPr>
          <p:cNvPr id="188" name="Google Shape;188;p21"/>
          <p:cNvSpPr txBox="1"/>
          <p:nvPr>
            <p:ph idx="1" type="body"/>
          </p:nvPr>
        </p:nvSpPr>
        <p:spPr>
          <a:xfrm>
            <a:off x="1942415" y="2133600"/>
            <a:ext cx="6591985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600"/>
              <a:buChar char="🠶"/>
            </a:pPr>
            <a:r>
              <a:rPr lang="en-GB" sz="2600">
                <a:solidFill>
                  <a:srgbClr val="003366"/>
                </a:solidFill>
              </a:rPr>
              <a:t>Outline your research questions and methods in more detail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2600"/>
              <a:buChar char="🠶"/>
            </a:pPr>
            <a:r>
              <a:rPr lang="en-GB" sz="2600">
                <a:solidFill>
                  <a:srgbClr val="003366"/>
                </a:solidFill>
              </a:rPr>
              <a:t>Key points of your analysis or argument. This should be the main part of your presentation, along with:</a:t>
            </a:r>
            <a:endParaRPr/>
          </a:p>
          <a:p>
            <a:pPr indent="-342900" lvl="0" marL="3429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2600"/>
              <a:buChar char="🠶"/>
            </a:pPr>
            <a:r>
              <a:rPr lang="en-GB" sz="2600">
                <a:solidFill>
                  <a:srgbClr val="003366"/>
                </a:solidFill>
              </a:rPr>
              <a:t>Some examples of detail (probably 2-3 slides)</a:t>
            </a:r>
            <a:endParaRPr/>
          </a:p>
          <a:p>
            <a:pPr indent="-342900" lvl="0" marL="34290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SzPts val="2600"/>
              <a:buChar char="🠶"/>
            </a:pPr>
            <a:r>
              <a:rPr lang="en-GB" sz="2600">
                <a:solidFill>
                  <a:srgbClr val="003366"/>
                </a:solidFill>
              </a:rPr>
              <a:t>Summary of your conclusions</a:t>
            </a:r>
            <a:endParaRPr/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2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Example with slide numbers</a:t>
            </a:r>
            <a:endParaRPr/>
          </a:p>
        </p:txBody>
      </p:sp>
      <p:sp>
        <p:nvSpPr>
          <p:cNvPr id="194" name="Google Shape;194;p22"/>
          <p:cNvSpPr txBox="1"/>
          <p:nvPr>
            <p:ph idx="1" type="body"/>
          </p:nvPr>
        </p:nvSpPr>
        <p:spPr>
          <a:xfrm>
            <a:off x="1942415" y="2133600"/>
            <a:ext cx="6591985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1. Dissertation title, your name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2. Introduction and thesis statement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3. Definitions of any key terms 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4. Summary of previous scholarship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5. Methods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6. Key points of your argument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7 -8 Example(s) of your work, analysis or findings. This could be 2-3 slides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9. Conclusion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rPr lang="en-GB">
                <a:solidFill>
                  <a:srgbClr val="003366"/>
                </a:solidFill>
              </a:rPr>
              <a:t>10. ‘Questions’ - think ahead what will you include here. It could be your last slide, a repetition of slide 1, or an image. </a:t>
            </a:r>
            <a:endParaRPr/>
          </a:p>
          <a:p>
            <a:pPr indent="-237172" lvl="0" marL="342900" rtl="0" algn="l">
              <a:spcBef>
                <a:spcPts val="10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3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Skills being assessed (1)</a:t>
            </a:r>
            <a:endParaRPr/>
          </a:p>
        </p:txBody>
      </p:sp>
      <p:sp>
        <p:nvSpPr>
          <p:cNvPr id="200" name="Google Shape;200;p23"/>
          <p:cNvSpPr txBox="1"/>
          <p:nvPr>
            <p:ph idx="1" type="body"/>
          </p:nvPr>
        </p:nvSpPr>
        <p:spPr>
          <a:xfrm>
            <a:off x="1942415" y="1772816"/>
            <a:ext cx="6591985" cy="4896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Sources:</a:t>
            </a:r>
            <a:r>
              <a:rPr lang="en-GB"/>
              <a:t> The work makes reference to a range of source/primary materials relevant to the piece of work.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Scholarship: </a:t>
            </a:r>
            <a:r>
              <a:rPr lang="en-GB"/>
              <a:t>The work demonstrates awareness of appropriate scholarly developments over time and inclusion of up-to-date material, and takes into account interdisciplinary, theoretical or methodological concerns.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lang="en-GB"/>
              <a:t> </a:t>
            </a:r>
            <a:r>
              <a:rPr b="1" lang="en-GB"/>
              <a:t>Critical analysis 1:  </a:t>
            </a:r>
            <a:r>
              <a:rPr lang="en-GB"/>
              <a:t>The work demonstrates critical in-depth discussion of a range of relevant sources and material; is fully aware of the nature of the evidence available; takes into account the original text/objects, where appropriate it critically discusses scholarship on the relevant primary material(s). </a:t>
            </a:r>
            <a:endParaRPr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4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Skills being assessed (2)</a:t>
            </a:r>
            <a:endParaRPr/>
          </a:p>
        </p:txBody>
      </p:sp>
      <p:sp>
        <p:nvSpPr>
          <p:cNvPr id="206" name="Google Shape;206;p24"/>
          <p:cNvSpPr txBox="1"/>
          <p:nvPr>
            <p:ph idx="1" type="body"/>
          </p:nvPr>
        </p:nvSpPr>
        <p:spPr>
          <a:xfrm>
            <a:off x="1942415" y="1772816"/>
            <a:ext cx="6591985" cy="4896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Critical analysis 2: </a:t>
            </a:r>
            <a:r>
              <a:rPr lang="en-GB"/>
              <a:t>The work demonstrates a consistently critical attitude to scholarship; provides an engaged and informed discussion of relevant debates and schools of thought; demonstrates clear and relevant engagement with theoretical approaches and models; provides (a) statement(s) of own position in relation to scholarship </a:t>
            </a:r>
            <a:r>
              <a:rPr b="1" lang="en-GB"/>
              <a:t>:</a:t>
            </a:r>
            <a:r>
              <a:rPr lang="en-GB"/>
              <a:t> The work makes reference to a range of source/primary materials relevant to the piece of work.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Argument: </a:t>
            </a:r>
            <a:r>
              <a:rPr lang="en-GB"/>
              <a:t>The work presents a clear and coherent argument that is developed on the basis of critical examination of the evidence and that takes into account modern scholarship.</a:t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Structure: </a:t>
            </a:r>
            <a:r>
              <a:rPr lang="en-GB"/>
              <a:t>The work has a clear, coherent and appropriate structure which contextualises, supports and demonstrates its argument.</a:t>
            </a:r>
            <a:endParaRPr b="1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5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Skills being assessed (3)</a:t>
            </a:r>
            <a:endParaRPr/>
          </a:p>
        </p:txBody>
      </p:sp>
      <p:sp>
        <p:nvSpPr>
          <p:cNvPr id="212" name="Google Shape;212;p25"/>
          <p:cNvSpPr txBox="1"/>
          <p:nvPr>
            <p:ph idx="1" type="body"/>
          </p:nvPr>
        </p:nvSpPr>
        <p:spPr>
          <a:xfrm>
            <a:off x="1942415" y="1772816"/>
            <a:ext cx="6591985" cy="4896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Relevance: </a:t>
            </a:r>
            <a:r>
              <a:rPr lang="en-GB"/>
              <a:t>The work clearly and specifically relates throughout to the question attempted or the title of the work, and there are no unnecessary digressions and no inclusion of irrelevant or tangent</a:t>
            </a:r>
            <a:endParaRPr/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Referencing: </a:t>
            </a:r>
            <a:r>
              <a:rPr lang="en-GB"/>
              <a:t>There is inclusion of consistent referencing at all relevant points throughout the work. The use of footnotes is supported by automatic footnotes in Microsoft Word (or relevant word processing program). </a:t>
            </a:r>
            <a:endParaRPr/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b="1"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Presentation: </a:t>
            </a:r>
            <a:r>
              <a:rPr lang="en-GB"/>
              <a:t>The work achieves excellent clarity allowing the reader to focus on content; achieves stylistic excellence; there are no proof reading errors; achieves a tone appropriate for the type of communication</a:t>
            </a:r>
            <a:endParaRPr b="1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6"/>
          <p:cNvSpPr txBox="1"/>
          <p:nvPr>
            <p:ph type="title"/>
          </p:nvPr>
        </p:nvSpPr>
        <p:spPr>
          <a:xfrm>
            <a:off x="1945201" y="624110"/>
            <a:ext cx="6589199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481AA"/>
              </a:buClr>
              <a:buSzPts val="3600"/>
              <a:buFont typeface="Century Gothic"/>
              <a:buNone/>
            </a:pPr>
            <a:r>
              <a:rPr lang="en-GB"/>
              <a:t>Skills being assessed (4)</a:t>
            </a:r>
            <a:endParaRPr/>
          </a:p>
        </p:txBody>
      </p:sp>
      <p:sp>
        <p:nvSpPr>
          <p:cNvPr id="218" name="Google Shape;218;p26"/>
          <p:cNvSpPr txBox="1"/>
          <p:nvPr>
            <p:ph idx="1" type="body"/>
          </p:nvPr>
        </p:nvSpPr>
        <p:spPr>
          <a:xfrm>
            <a:off x="1942415" y="1772816"/>
            <a:ext cx="6591985" cy="48965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Engagement with audience: </a:t>
            </a:r>
            <a:r>
              <a:rPr lang="en-GB"/>
              <a:t>The presenter(s) achieve highly effective audience engagement throughout.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Presentational Aids: </a:t>
            </a:r>
            <a:r>
              <a:rPr lang="en-GB"/>
              <a:t>The presenter(s) achieve excellent and interactive use of presentational aids.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b="1"/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SzPts val="1800"/>
              <a:buChar char="🠶"/>
            </a:pPr>
            <a:r>
              <a:rPr b="1" lang="en-GB"/>
              <a:t>Time-keeping: </a:t>
            </a:r>
            <a:r>
              <a:rPr lang="en-GB"/>
              <a:t>The presentation does not deviate from the specified time limit. </a:t>
            </a:r>
            <a:endParaRPr b="1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Wisp">
  <a:themeElements>
    <a:clrScheme name="Wisp">
      <a:dk1>
        <a:srgbClr val="000000"/>
      </a:dk1>
      <a:lt1>
        <a:srgbClr val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1E5BCA7E29E442ACEA7DE787893430" ma:contentTypeVersion="16" ma:contentTypeDescription="Create a new document." ma:contentTypeScope="" ma:versionID="1205a4f985acac3d965fc15649f6547c">
  <xsd:schema xmlns:xsd="http://www.w3.org/2001/XMLSchema" xmlns:xs="http://www.w3.org/2001/XMLSchema" xmlns:p="http://schemas.microsoft.com/office/2006/metadata/properties" xmlns:ns2="a4c544ec-8a57-4b04-9908-10cfc1a3d94b" xmlns:ns3="ad2e13bf-badd-4d45-afe1-83b4a166ce96" targetNamespace="http://schemas.microsoft.com/office/2006/metadata/properties" ma:root="true" ma:fieldsID="9e0661f74daad27decb6f84ff4a0ae24" ns2:_="" ns3:_="">
    <xsd:import namespace="a4c544ec-8a57-4b04-9908-10cfc1a3d94b"/>
    <xsd:import namespace="ad2e13bf-badd-4d45-afe1-83b4a166ce9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c544ec-8a57-4b04-9908-10cfc1a3d9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2e13bf-badd-4d45-afe1-83b4a166ce96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4c639a40-bcba-42a2-8db6-f6d8e23b399c}" ma:internalName="TaxCatchAll" ma:showField="CatchAllData" ma:web="ad2e13bf-badd-4d45-afe1-83b4a166ce9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4c544ec-8a57-4b04-9908-10cfc1a3d94b">
      <Terms xmlns="http://schemas.microsoft.com/office/infopath/2007/PartnerControls"/>
    </lcf76f155ced4ddcb4097134ff3c332f>
    <TaxCatchAll xmlns="ad2e13bf-badd-4d45-afe1-83b4a166ce96" xsi:nil="true"/>
  </documentManagement>
</p:properties>
</file>

<file path=customXml/itemProps1.xml><?xml version="1.0" encoding="utf-8"?>
<ds:datastoreItem xmlns:ds="http://schemas.openxmlformats.org/officeDocument/2006/customXml" ds:itemID="{B333C056-65E4-4DD9-AB53-F3DDE409A18D}"/>
</file>

<file path=customXml/itemProps2.xml><?xml version="1.0" encoding="utf-8"?>
<ds:datastoreItem xmlns:ds="http://schemas.openxmlformats.org/officeDocument/2006/customXml" ds:itemID="{9A4B9A0B-AFF8-4645-804C-12E5507C1979}"/>
</file>

<file path=customXml/itemProps3.xml><?xml version="1.0" encoding="utf-8"?>
<ds:datastoreItem xmlns:ds="http://schemas.openxmlformats.org/officeDocument/2006/customXml" ds:itemID="{206BCC12-397C-4883-80DB-14CCFA1B366B}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0x010100F71E5BCA7E29E442ACEA7DE787893430</vt:lpwstr>
  </property>
</Properties>
</file>