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4" Type="http://schemas.openxmlformats.org/officeDocument/2006/relationships/slide" Target="slides/slide10.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 name="Shape 55"/>
        <p:cNvGrpSpPr/>
        <p:nvPr/>
      </p:nvGrpSpPr>
      <p:grpSpPr>
        <a:xfrm>
          <a:off x="0" y="0"/>
          <a:ext cx="0" cy="0"/>
          <a:chOff x="0" y="0"/>
          <a:chExt cx="0" cy="0"/>
        </a:xfrm>
      </p:grpSpPr>
      <p:sp>
        <p:nvSpPr>
          <p:cNvPr id="56" name="Shape 56"/>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57" name="Shape 5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4" name="Shape 64"/>
        <p:cNvGrpSpPr/>
        <p:nvPr/>
      </p:nvGrpSpPr>
      <p:grpSpPr>
        <a:xfrm>
          <a:off x="0" y="0"/>
          <a:ext cx="0" cy="0"/>
          <a:chOff x="0" y="0"/>
          <a:chExt cx="0" cy="0"/>
        </a:xfrm>
      </p:grpSpPr>
      <p:sp>
        <p:nvSpPr>
          <p:cNvPr id="65" name="Shape 6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6" name="Shape 6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Shape 7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2" name="Shape 7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Shape 77"/>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8" name="Shape 7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5" name="Shape 85"/>
        <p:cNvGrpSpPr/>
        <p:nvPr/>
      </p:nvGrpSpPr>
      <p:grpSpPr>
        <a:xfrm>
          <a:off x="0" y="0"/>
          <a:ext cx="0" cy="0"/>
          <a:chOff x="0" y="0"/>
          <a:chExt cx="0" cy="0"/>
        </a:xfrm>
      </p:grpSpPr>
      <p:sp>
        <p:nvSpPr>
          <p:cNvPr id="86" name="Shape 8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7" name="Shape 8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Shape 9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4" name="Shape 104"/>
        <p:cNvGrpSpPr/>
        <p:nvPr/>
      </p:nvGrpSpPr>
      <p:grpSpPr>
        <a:xfrm>
          <a:off x="0" y="0"/>
          <a:ext cx="0" cy="0"/>
          <a:chOff x="0" y="0"/>
          <a:chExt cx="0" cy="0"/>
        </a:xfrm>
      </p:grpSpPr>
      <p:sp>
        <p:nvSpPr>
          <p:cNvPr id="105" name="Shape 10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6" name="Shape 10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Shape 11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5" name="Shape 11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Shape 122"/>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3" name="Shape 12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7" name="Shape 127"/>
        <p:cNvGrpSpPr/>
        <p:nvPr/>
      </p:nvGrpSpPr>
      <p:grpSpPr>
        <a:xfrm>
          <a:off x="0" y="0"/>
          <a:ext cx="0" cy="0"/>
          <a:chOff x="0" y="0"/>
          <a:chExt cx="0" cy="0"/>
        </a:xfrm>
      </p:grpSpPr>
      <p:sp>
        <p:nvSpPr>
          <p:cNvPr id="128" name="Shape 12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9" name="Shape 12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
  <p:cSld name="Title slide">
    <p:spTree>
      <p:nvGrpSpPr>
        <p:cNvPr id="9" name="Shape 9"/>
        <p:cNvGrpSpPr/>
        <p:nvPr/>
      </p:nvGrpSpPr>
      <p:grpSpPr>
        <a:xfrm>
          <a:off x="0" y="0"/>
          <a:ext cx="0" cy="0"/>
          <a:chOff x="0" y="0"/>
          <a:chExt cx="0" cy="0"/>
        </a:xfrm>
      </p:grpSpPr>
      <p:sp>
        <p:nvSpPr>
          <p:cNvPr id="10" name="Shape 10"/>
          <p:cNvSpPr/>
          <p:nvPr/>
        </p:nvSpPr>
        <p:spPr>
          <a:xfrm>
            <a:off x="2749050" y="748800"/>
            <a:ext cx="3645900" cy="3645900"/>
          </a:xfrm>
          <a:prstGeom prst="rect">
            <a:avLst/>
          </a:prstGeom>
          <a:solidFill>
            <a:schemeClr val="dk1"/>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1" name="Shape 11"/>
          <p:cNvSpPr/>
          <p:nvPr/>
        </p:nvSpPr>
        <p:spPr>
          <a:xfrm>
            <a:off x="2992950" y="992700"/>
            <a:ext cx="3158100" cy="3158100"/>
          </a:xfrm>
          <a:prstGeom prst="rect">
            <a:avLst/>
          </a:prstGeom>
          <a:noFill/>
          <a:ln cap="flat" cmpd="sng" w="28575">
            <a:solidFill>
              <a:schemeClr val="lt1"/>
            </a:solidFill>
            <a:prstDash val="solid"/>
            <a:miter lim="8000"/>
            <a:headEnd len="med" w="med" type="none"/>
            <a:tailEnd len="med" w="med"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 name="Shape 12"/>
          <p:cNvSpPr txBox="1"/>
          <p:nvPr>
            <p:ph type="ctrTitle"/>
          </p:nvPr>
        </p:nvSpPr>
        <p:spPr>
          <a:xfrm>
            <a:off x="3096250" y="1627200"/>
            <a:ext cx="2951400" cy="1584300"/>
          </a:xfrm>
          <a:prstGeom prst="rect">
            <a:avLst/>
          </a:prstGeom>
        </p:spPr>
        <p:txBody>
          <a:bodyPr anchorCtr="0" anchor="ctr" bIns="91425" lIns="91425" spcFirstLastPara="1" rIns="91425" wrap="square" tIns="91425"/>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p:txBody>
      </p:sp>
      <p:sp>
        <p:nvSpPr>
          <p:cNvPr id="13" name="Shape 13"/>
          <p:cNvSpPr txBox="1"/>
          <p:nvPr>
            <p:ph idx="1" type="subTitle"/>
          </p:nvPr>
        </p:nvSpPr>
        <p:spPr>
          <a:xfrm>
            <a:off x="3096363" y="3266930"/>
            <a:ext cx="2951400" cy="701400"/>
          </a:xfrm>
          <a:prstGeom prst="rect">
            <a:avLst/>
          </a:prstGeom>
        </p:spPr>
        <p:txBody>
          <a:bodyPr anchorCtr="0" anchor="b" bIns="91425" lIns="91425" spcFirstLastPara="1" rIns="91425" wrap="square" tIns="91425"/>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b="1" sz="1800">
                <a:solidFill>
                  <a:schemeClr val="lt1"/>
                </a:solidFill>
                <a:latin typeface="Playfair Display"/>
                <a:ea typeface="Playfair Display"/>
                <a:cs typeface="Playfair Display"/>
                <a:sym typeface="Playfair Display"/>
              </a:defRPr>
            </a:lvl9pPr>
          </a:lstStyle>
          <a:p/>
        </p:txBody>
      </p:sp>
      <p:sp>
        <p:nvSpPr>
          <p:cNvPr id="14" name="Shape 1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secHead">
  <p:cSld name="Section header">
    <p:bg>
      <p:bgPr>
        <a:solidFill>
          <a:schemeClr val="dk1"/>
        </a:solidFill>
      </p:bgPr>
    </p:bg>
    <p:spTree>
      <p:nvGrpSpPr>
        <p:cNvPr id="15" name="Shape 15"/>
        <p:cNvGrpSpPr/>
        <p:nvPr/>
      </p:nvGrpSpPr>
      <p:grpSpPr>
        <a:xfrm>
          <a:off x="0" y="0"/>
          <a:ext cx="0" cy="0"/>
          <a:chOff x="0" y="0"/>
          <a:chExt cx="0" cy="0"/>
        </a:xfrm>
      </p:grpSpPr>
      <p:sp>
        <p:nvSpPr>
          <p:cNvPr id="16" name="Shape 16"/>
          <p:cNvSpPr txBox="1"/>
          <p:nvPr>
            <p:ph type="title"/>
          </p:nvPr>
        </p:nvSpPr>
        <p:spPr>
          <a:xfrm>
            <a:off x="509550" y="1423875"/>
            <a:ext cx="8124900" cy="1798200"/>
          </a:xfrm>
          <a:prstGeom prst="rect">
            <a:avLst/>
          </a:prstGeom>
        </p:spPr>
        <p:txBody>
          <a:bodyPr anchorCtr="0" anchor="ctr" bIns="91425" lIns="91425" spcFirstLastPara="1" rIns="91425" wrap="square" tIns="91425"/>
          <a:lstStyle>
            <a:lvl1pPr lvl="0"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17" name="Shape 1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solidFill>
                  <a:schemeClr val="lt1"/>
                </a:solidFill>
              </a:rPr>
              <a:t>‹#›</a:t>
            </a:fld>
            <a:endParaRPr>
              <a:solidFill>
                <a:schemeClr val="l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x">
  <p:cSld name="Title and body">
    <p:spTree>
      <p:nvGrpSpPr>
        <p:cNvPr id="18" name="Shape 18"/>
        <p:cNvGrpSpPr/>
        <p:nvPr/>
      </p:nvGrpSpPr>
      <p:grpSpPr>
        <a:xfrm>
          <a:off x="0" y="0"/>
          <a:ext cx="0" cy="0"/>
          <a:chOff x="0" y="0"/>
          <a:chExt cx="0" cy="0"/>
        </a:xfrm>
      </p:grpSpPr>
      <p:sp>
        <p:nvSpPr>
          <p:cNvPr id="19" name="Shape 19"/>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20" name="Shape 20"/>
          <p:cNvSpPr txBox="1"/>
          <p:nvPr>
            <p:ph type="title"/>
          </p:nvPr>
        </p:nvSpPr>
        <p:spPr>
          <a:xfrm>
            <a:off x="311700" y="391350"/>
            <a:ext cx="8520600" cy="626100"/>
          </a:xfrm>
          <a:prstGeom prst="rect">
            <a:avLst/>
          </a:prstGeom>
        </p:spPr>
        <p:txBody>
          <a:bodyPr anchorCtr="0" anchor="t" bIns="91425" lIns="91425" spcFirstLastPara="1" rIns="91425" wrap="square" tIns="91425"/>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1" name="Shape 21"/>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Shape 2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woColTx">
  <p:cSld name="Title and two columns">
    <p:spTree>
      <p:nvGrpSpPr>
        <p:cNvPr id="23" name="Shape 23"/>
        <p:cNvGrpSpPr/>
        <p:nvPr/>
      </p:nvGrpSpPr>
      <p:grpSpPr>
        <a:xfrm>
          <a:off x="0" y="0"/>
          <a:ext cx="0" cy="0"/>
          <a:chOff x="0" y="0"/>
          <a:chExt cx="0" cy="0"/>
        </a:xfrm>
      </p:grpSpPr>
      <p:sp>
        <p:nvSpPr>
          <p:cNvPr id="24" name="Shape 24"/>
          <p:cNvSpPr txBox="1"/>
          <p:nvPr>
            <p:ph type="title"/>
          </p:nvPr>
        </p:nvSpPr>
        <p:spPr>
          <a:xfrm>
            <a:off x="311700" y="391350"/>
            <a:ext cx="8520600" cy="626100"/>
          </a:xfrm>
          <a:prstGeom prst="rect">
            <a:avLst/>
          </a:prstGeom>
        </p:spPr>
        <p:txBody>
          <a:bodyPr anchorCtr="0" anchor="t" bIns="91425" lIns="91425" spcFirstLastPara="1" rIns="91425" wrap="square" tIns="91425"/>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5" name="Shape 2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6" name="Shape 26"/>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Shape 2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Only">
  <p:cSld name="Title only">
    <p:spTree>
      <p:nvGrpSpPr>
        <p:cNvPr id="28" name="Shape 28"/>
        <p:cNvGrpSpPr/>
        <p:nvPr/>
      </p:nvGrpSpPr>
      <p:grpSpPr>
        <a:xfrm>
          <a:off x="0" y="0"/>
          <a:ext cx="0" cy="0"/>
          <a:chOff x="0" y="0"/>
          <a:chExt cx="0" cy="0"/>
        </a:xfrm>
      </p:grpSpPr>
      <p:sp>
        <p:nvSpPr>
          <p:cNvPr id="29" name="Shape 29"/>
          <p:cNvSpPr txBox="1"/>
          <p:nvPr>
            <p:ph type="title"/>
          </p:nvPr>
        </p:nvSpPr>
        <p:spPr>
          <a:xfrm>
            <a:off x="311700" y="391350"/>
            <a:ext cx="8520600" cy="626100"/>
          </a:xfrm>
          <a:prstGeom prst="rect">
            <a:avLst/>
          </a:prstGeom>
        </p:spPr>
        <p:txBody>
          <a:bodyPr anchorCtr="0" anchor="t" bIns="91425" lIns="91425" spcFirstLastPara="1" rIns="91425" wrap="square" tIns="91425"/>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Shape 30"/>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One column text">
    <p:spTree>
      <p:nvGrpSpPr>
        <p:cNvPr id="31" name="Shape 31"/>
        <p:cNvGrpSpPr/>
        <p:nvPr/>
      </p:nvGrpSpPr>
      <p:grpSpPr>
        <a:xfrm>
          <a:off x="0" y="0"/>
          <a:ext cx="0" cy="0"/>
          <a:chOff x="0" y="0"/>
          <a:chExt cx="0" cy="0"/>
        </a:xfrm>
      </p:grpSpPr>
      <p:sp>
        <p:nvSpPr>
          <p:cNvPr id="32" name="Shape 32"/>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Shape 33"/>
          <p:cNvSpPr txBox="1"/>
          <p:nvPr>
            <p:ph idx="1" type="body"/>
          </p:nvPr>
        </p:nvSpPr>
        <p:spPr>
          <a:xfrm>
            <a:off x="311700" y="1391378"/>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4" name="Shape 3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in point">
    <p:bg>
      <p:bgPr>
        <a:solidFill>
          <a:schemeClr val="dk2"/>
        </a:solidFill>
      </p:bgPr>
    </p:bg>
    <p:spTree>
      <p:nvGrpSpPr>
        <p:cNvPr id="35" name="Shape 35"/>
        <p:cNvGrpSpPr/>
        <p:nvPr/>
      </p:nvGrpSpPr>
      <p:grpSpPr>
        <a:xfrm>
          <a:off x="0" y="0"/>
          <a:ext cx="0" cy="0"/>
          <a:chOff x="0" y="0"/>
          <a:chExt cx="0" cy="0"/>
        </a:xfrm>
      </p:grpSpPr>
      <p:sp>
        <p:nvSpPr>
          <p:cNvPr id="36" name="Shape 36"/>
          <p:cNvSpPr txBox="1"/>
          <p:nvPr>
            <p:ph type="title"/>
          </p:nvPr>
        </p:nvSpPr>
        <p:spPr>
          <a:xfrm>
            <a:off x="490250" y="526350"/>
            <a:ext cx="5618700" cy="4090800"/>
          </a:xfrm>
          <a:prstGeom prst="rect">
            <a:avLst/>
          </a:prstGeom>
        </p:spPr>
        <p:txBody>
          <a:bodyPr anchorCtr="0" anchor="ctr" bIns="91425" lIns="91425" spcFirstLastPara="1" rIns="91425" wrap="square" tIns="91425"/>
          <a:lstStyle>
            <a:lvl1pPr lvl="0">
              <a:spcBef>
                <a:spcPts val="0"/>
              </a:spcBef>
              <a:spcAft>
                <a:spcPts val="0"/>
              </a:spcAft>
              <a:buClr>
                <a:schemeClr val="lt1"/>
              </a:buClr>
              <a:buSzPts val="4800"/>
              <a:buFont typeface="Lato"/>
              <a:buNone/>
              <a:defRPr b="0" sz="480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b="0" sz="480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b="0" sz="480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b="0" sz="480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b="0" sz="480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b="0" sz="480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b="0" sz="480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b="0" sz="480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b="0" sz="4800">
                <a:solidFill>
                  <a:schemeClr val="lt1"/>
                </a:solidFill>
                <a:latin typeface="Lato"/>
                <a:ea typeface="Lato"/>
                <a:cs typeface="Lato"/>
                <a:sym typeface="Lato"/>
              </a:defRPr>
            </a:lvl9pPr>
          </a:lstStyle>
          <a:p/>
        </p:txBody>
      </p:sp>
      <p:sp>
        <p:nvSpPr>
          <p:cNvPr id="37" name="Shape 3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solidFill>
                  <a:schemeClr val="lt1"/>
                </a:solidFill>
              </a:rPr>
              <a:t>‹#›</a:t>
            </a:fld>
            <a:endParaRPr>
              <a:solidFill>
                <a:schemeClr val="lt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ection title and description">
    <p:spTree>
      <p:nvGrpSpPr>
        <p:cNvPr id="38" name="Shape 38"/>
        <p:cNvGrpSpPr/>
        <p:nvPr/>
      </p:nvGrpSpPr>
      <p:grpSpPr>
        <a:xfrm>
          <a:off x="0" y="0"/>
          <a:ext cx="0" cy="0"/>
          <a:chOff x="0" y="0"/>
          <a:chExt cx="0" cy="0"/>
        </a:xfrm>
      </p:grpSpPr>
      <p:sp>
        <p:nvSpPr>
          <p:cNvPr id="39" name="Shape 39"/>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cxnSp>
        <p:nvCxnSpPr>
          <p:cNvPr id="40" name="Shape 40"/>
          <p:cNvCxnSpPr/>
          <p:nvPr/>
        </p:nvCxnSpPr>
        <p:spPr>
          <a:xfrm>
            <a:off x="5029675" y="4495500"/>
            <a:ext cx="468300" cy="0"/>
          </a:xfrm>
          <a:prstGeom prst="straightConnector1">
            <a:avLst/>
          </a:prstGeom>
          <a:noFill/>
          <a:ln cap="flat" cmpd="sng" w="19050">
            <a:solidFill>
              <a:schemeClr val="lt1"/>
            </a:solidFill>
            <a:prstDash val="solid"/>
            <a:round/>
            <a:headEnd len="med" w="med" type="none"/>
            <a:tailEnd len="med" w="med" type="none"/>
          </a:ln>
        </p:spPr>
      </p:cxnSp>
      <p:sp>
        <p:nvSpPr>
          <p:cNvPr id="41" name="Shape 41"/>
          <p:cNvSpPr txBox="1"/>
          <p:nvPr>
            <p:ph type="title"/>
          </p:nvPr>
        </p:nvSpPr>
        <p:spPr>
          <a:xfrm>
            <a:off x="265500" y="1107950"/>
            <a:ext cx="4045200" cy="16836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Shape 42"/>
          <p:cNvSpPr txBox="1"/>
          <p:nvPr>
            <p:ph idx="1" type="subTitle"/>
          </p:nvPr>
        </p:nvSpPr>
        <p:spPr>
          <a:xfrm>
            <a:off x="265500" y="2845201"/>
            <a:ext cx="4045200" cy="13455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Shape 43"/>
          <p:cNvSpPr txBox="1"/>
          <p:nvPr>
            <p:ph idx="2" type="body"/>
          </p:nvPr>
        </p:nvSpPr>
        <p:spPr>
          <a:xfrm>
            <a:off x="4939500" y="724200"/>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4" name="Shape 4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solidFill>
                  <a:schemeClr val="lt1"/>
                </a:solidFill>
              </a:rPr>
              <a:t>‹#›</a:t>
            </a:fld>
            <a:endParaRPr>
              <a:solidFill>
                <a:schemeClr val="lt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Caption">
    <p:spTree>
      <p:nvGrpSpPr>
        <p:cNvPr id="45" name="Shape 45"/>
        <p:cNvGrpSpPr/>
        <p:nvPr/>
      </p:nvGrpSpPr>
      <p:grpSpPr>
        <a:xfrm>
          <a:off x="0" y="0"/>
          <a:ext cx="0" cy="0"/>
          <a:chOff x="0" y="0"/>
          <a:chExt cx="0" cy="0"/>
        </a:xfrm>
      </p:grpSpPr>
      <p:sp>
        <p:nvSpPr>
          <p:cNvPr id="46" name="Shape 46"/>
          <p:cNvSpPr txBox="1"/>
          <p:nvPr>
            <p:ph idx="1" type="body"/>
          </p:nvPr>
        </p:nvSpPr>
        <p:spPr>
          <a:xfrm>
            <a:off x="319500" y="4230575"/>
            <a:ext cx="5998800" cy="5988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7" name="Shape 4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ig number">
    <p:spTree>
      <p:nvGrpSpPr>
        <p:cNvPr id="48" name="Shape 48"/>
        <p:cNvGrpSpPr/>
        <p:nvPr/>
      </p:nvGrpSpPr>
      <p:grpSpPr>
        <a:xfrm>
          <a:off x="0" y="0"/>
          <a:ext cx="0" cy="0"/>
          <a:chOff x="0" y="0"/>
          <a:chExt cx="0" cy="0"/>
        </a:xfrm>
      </p:grpSpPr>
      <p:sp>
        <p:nvSpPr>
          <p:cNvPr id="49" name="Shape 49"/>
          <p:cNvSpPr/>
          <p:nvPr/>
        </p:nvSpPr>
        <p:spPr>
          <a:xfrm>
            <a:off x="0" y="5045700"/>
            <a:ext cx="9144000" cy="97800"/>
          </a:xfrm>
          <a:prstGeom prst="rect">
            <a:avLst/>
          </a:prstGeom>
          <a:solidFill>
            <a:schemeClr val="dk1"/>
          </a:solidFill>
          <a:ln>
            <a:noFill/>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50" name="Shape 50"/>
          <p:cNvSpPr txBox="1"/>
          <p:nvPr>
            <p:ph type="title"/>
          </p:nvPr>
        </p:nvSpPr>
        <p:spPr>
          <a:xfrm>
            <a:off x="311700" y="1233100"/>
            <a:ext cx="8520600" cy="1610100"/>
          </a:xfrm>
          <a:prstGeom prst="rect">
            <a:avLst/>
          </a:prstGeom>
        </p:spPr>
        <p:txBody>
          <a:bodyPr anchorCtr="0" anchor="b" bIns="91425" lIns="91425" spcFirstLastPara="1" rIns="91425" wrap="square" tIns="91425"/>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p:txBody>
      </p:sp>
      <p:sp>
        <p:nvSpPr>
          <p:cNvPr id="51" name="Shape 51"/>
          <p:cNvSpPr txBox="1"/>
          <p:nvPr>
            <p:ph idx="1" type="body"/>
          </p:nvPr>
        </p:nvSpPr>
        <p:spPr>
          <a:xfrm>
            <a:off x="311700" y="2919450"/>
            <a:ext cx="8520600" cy="10716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Shape 5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blank">
  <p:cSld name="Blank">
    <p:spTree>
      <p:nvGrpSpPr>
        <p:cNvPr id="53" name="Shape 53"/>
        <p:cNvGrpSpPr/>
        <p:nvPr/>
      </p:nvGrpSpPr>
      <p:grpSpPr>
        <a:xfrm>
          <a:off x="0" y="0"/>
          <a:ext cx="0" cy="0"/>
          <a:chOff x="0" y="0"/>
          <a:chExt cx="0" cy="0"/>
        </a:xfrm>
      </p:grpSpPr>
      <p:sp>
        <p:nvSpPr>
          <p:cNvPr id="54" name="Shape 5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coral">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391350"/>
            <a:ext cx="8520600" cy="6261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 name="Shape 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indent="-317500" lvl="1" marL="9144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2pPr>
            <a:lvl3pPr indent="-317500" lvl="2" marL="13716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3pPr>
            <a:lvl4pPr indent="-317500" lvl="3" marL="18288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4pPr>
            <a:lvl5pPr indent="-317500" lvl="4" marL="22860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5pPr>
            <a:lvl6pPr indent="-317500" lvl="5" marL="27432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6pPr>
            <a:lvl7pPr indent="-317500" lvl="6" marL="32004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7pPr>
            <a:lvl8pPr indent="-317500" lvl="7" marL="3657600">
              <a:lnSpc>
                <a:spcPct val="115000"/>
              </a:lnSpc>
              <a:spcBef>
                <a:spcPts val="1600"/>
              </a:spcBef>
              <a:spcAft>
                <a:spcPts val="0"/>
              </a:spcAft>
              <a:buClr>
                <a:schemeClr val="dk2"/>
              </a:buClr>
              <a:buSzPts val="1400"/>
              <a:buFont typeface="Lato"/>
              <a:buChar char="○"/>
              <a:defRPr>
                <a:solidFill>
                  <a:schemeClr val="dk2"/>
                </a:solidFill>
                <a:latin typeface="Lato"/>
                <a:ea typeface="Lato"/>
                <a:cs typeface="Lato"/>
                <a:sym typeface="Lato"/>
              </a:defRPr>
            </a:lvl8pPr>
            <a:lvl9pPr indent="-317500" lvl="8" marL="4114800">
              <a:lnSpc>
                <a:spcPct val="115000"/>
              </a:lnSpc>
              <a:spcBef>
                <a:spcPts val="1600"/>
              </a:spcBef>
              <a:spcAft>
                <a:spcPts val="1600"/>
              </a:spcAft>
              <a:buClr>
                <a:schemeClr val="dk2"/>
              </a:buClr>
              <a:buSzPts val="1400"/>
              <a:buFont typeface="Lato"/>
              <a:buChar char="■"/>
              <a:defRPr>
                <a:solidFill>
                  <a:schemeClr val="dk2"/>
                </a:solidFill>
                <a:latin typeface="Lato"/>
                <a:ea typeface="Lato"/>
                <a:cs typeface="Lato"/>
                <a:sym typeface="Lato"/>
              </a:defRPr>
            </a:lvl9pPr>
          </a:lstStyle>
          <a:p/>
        </p:txBody>
      </p:sp>
      <p:sp>
        <p:nvSpPr>
          <p:cNvPr id="8" name="Shape 8"/>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Autofit/>
          </a:bodyPr>
          <a:lstStyle/>
          <a:p>
            <a:pPr indent="0" lvl="0" marL="0" algn="r">
              <a:spcBef>
                <a:spcPts val="0"/>
              </a:spcBef>
              <a:spcAft>
                <a:spcPts val="0"/>
              </a:spcAft>
              <a:buNone/>
            </a:pPr>
            <a:fld id="{00000000-1234-1234-1234-123412341234}" type="slidenum">
              <a:rPr lang="en" sz="1000">
                <a:solidFill>
                  <a:schemeClr val="dk2"/>
                </a:solidFill>
                <a:latin typeface="Lato"/>
                <a:ea typeface="Lato"/>
                <a:cs typeface="Lato"/>
                <a:sym typeface="Lato"/>
              </a:rPr>
              <a:t>‹#›</a:t>
            </a:fld>
            <a:endParaRPr sz="1000">
              <a:solidFill>
                <a:schemeClr val="dk2"/>
              </a:solidFill>
              <a:latin typeface="Lato"/>
              <a:ea typeface="Lato"/>
              <a:cs typeface="Lato"/>
              <a:sym typeface="Lato"/>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jpg"/><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eu.ironman.com/#ixzz54HgOAtqp" TargetMode="External"/><Relationship Id="rId4" Type="http://schemas.openxmlformats.org/officeDocument/2006/relationships/image" Target="../media/image2.png"/><Relationship Id="rId5"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hyperlink" Target="http://pembrokeshire-herald.com/35541/ironman-funding-agreed/" TargetMode="External"/><Relationship Id="rId4" Type="http://schemas.openxmlformats.org/officeDocument/2006/relationships/hyperlink" Target="http://greensense.com.au/2009/06/13/sustainable-event-management/" TargetMode="External"/><Relationship Id="rId11" Type="http://schemas.openxmlformats.org/officeDocument/2006/relationships/hyperlink" Target="http://www.triradar.com/news/ironman-uk-needs-volunteers/" TargetMode="External"/><Relationship Id="rId10" Type="http://schemas.openxmlformats.org/officeDocument/2006/relationships/hyperlink" Target="http://www.walesonline.co.uk/news/wales-news/protest-threatens-disrupt-popular-ironman-7762690" TargetMode="External"/><Relationship Id="rId9" Type="http://schemas.openxmlformats.org/officeDocument/2006/relationships/hyperlink" Target="http://www.walesonline.co.uk/news/wales-news/protest-threatens-disrupt-popular-ironman-7762690" TargetMode="External"/><Relationship Id="rId5" Type="http://schemas.openxmlformats.org/officeDocument/2006/relationships/hyperlink" Target="http://www.walesonline.co.uk/news/wales-news/tenby-town-transformed-ironman-13584815" TargetMode="External"/><Relationship Id="rId6" Type="http://schemas.openxmlformats.org/officeDocument/2006/relationships/hyperlink" Target="http://eu.ironman.com/triathlon/events/emea/ironman/wales/athletes/faqs.aspx#axzz53mlDGsuR" TargetMode="External"/><Relationship Id="rId7" Type="http://schemas.openxmlformats.org/officeDocument/2006/relationships/hyperlink" Target="http://www.ironman.com/~/media/4beb11d1f4d64e068b83a07f009e6109/imboulder%20sustainabilityreport.pdf" TargetMode="External"/><Relationship Id="rId8" Type="http://schemas.openxmlformats.org/officeDocument/2006/relationships/hyperlink" Target="http://www.ironman.com/~/media/4beb11d1f4d64e068b83a07f009e6109/imboulder%20sustainabilityreport.pdf"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58" name="Shape 58"/>
        <p:cNvGrpSpPr/>
        <p:nvPr/>
      </p:nvGrpSpPr>
      <p:grpSpPr>
        <a:xfrm>
          <a:off x="0" y="0"/>
          <a:ext cx="0" cy="0"/>
          <a:chOff x="0" y="0"/>
          <a:chExt cx="0" cy="0"/>
        </a:xfrm>
      </p:grpSpPr>
      <p:sp>
        <p:nvSpPr>
          <p:cNvPr id="59" name="Shape 59"/>
          <p:cNvSpPr txBox="1"/>
          <p:nvPr>
            <p:ph type="ctrTitle"/>
          </p:nvPr>
        </p:nvSpPr>
        <p:spPr>
          <a:xfrm>
            <a:off x="2851650" y="943125"/>
            <a:ext cx="3440700" cy="1584300"/>
          </a:xfrm>
          <a:prstGeom prst="rect">
            <a:avLst/>
          </a:prstGeom>
        </p:spPr>
        <p:txBody>
          <a:bodyPr anchorCtr="0" anchor="ctr" bIns="91425" lIns="91425" spcFirstLastPara="1" rIns="91425" wrap="square" tIns="91425">
            <a:noAutofit/>
          </a:bodyPr>
          <a:lstStyle/>
          <a:p>
            <a:pPr indent="0" lvl="0" marL="0">
              <a:spcBef>
                <a:spcPts val="0"/>
              </a:spcBef>
              <a:spcAft>
                <a:spcPts val="0"/>
              </a:spcAft>
              <a:buNone/>
            </a:pPr>
            <a:r>
              <a:rPr lang="en" sz="3000"/>
              <a:t>Sustainable Event </a:t>
            </a:r>
            <a:r>
              <a:rPr lang="en" sz="3000"/>
              <a:t>Management</a:t>
            </a:r>
            <a:endParaRPr sz="3000"/>
          </a:p>
        </p:txBody>
      </p:sp>
      <p:sp>
        <p:nvSpPr>
          <p:cNvPr id="60" name="Shape 60"/>
          <p:cNvSpPr txBox="1"/>
          <p:nvPr>
            <p:ph idx="1" type="subTitle"/>
          </p:nvPr>
        </p:nvSpPr>
        <p:spPr>
          <a:xfrm>
            <a:off x="3318000" y="2445225"/>
            <a:ext cx="2508000" cy="467400"/>
          </a:xfrm>
          <a:prstGeom prst="rect">
            <a:avLst/>
          </a:prstGeom>
        </p:spPr>
        <p:txBody>
          <a:bodyPr anchorCtr="0" anchor="b" bIns="91425" lIns="91425" spcFirstLastPara="1" rIns="91425" wrap="square" tIns="91425">
            <a:noAutofit/>
          </a:bodyPr>
          <a:lstStyle/>
          <a:p>
            <a:pPr indent="0" lvl="0" marL="0">
              <a:spcBef>
                <a:spcPts val="0"/>
              </a:spcBef>
              <a:spcAft>
                <a:spcPts val="0"/>
              </a:spcAft>
              <a:buNone/>
            </a:pPr>
            <a:r>
              <a:rPr lang="en" sz="2400"/>
              <a:t>Ironman Wales</a:t>
            </a:r>
            <a:endParaRPr sz="2400"/>
          </a:p>
        </p:txBody>
      </p:sp>
      <p:sp>
        <p:nvSpPr>
          <p:cNvPr id="61" name="Shape 61"/>
          <p:cNvSpPr txBox="1"/>
          <p:nvPr/>
        </p:nvSpPr>
        <p:spPr>
          <a:xfrm>
            <a:off x="2015225" y="4651400"/>
            <a:ext cx="5284200" cy="3984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62" name="Shape 62"/>
          <p:cNvSpPr txBox="1"/>
          <p:nvPr/>
        </p:nvSpPr>
        <p:spPr>
          <a:xfrm>
            <a:off x="3574175" y="3310525"/>
            <a:ext cx="1877700" cy="7380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lang="en">
                <a:solidFill>
                  <a:schemeClr val="lt1"/>
                </a:solidFill>
              </a:rPr>
              <a:t>Obaidah Sbeitan</a:t>
            </a:r>
            <a:endParaRPr>
              <a:solidFill>
                <a:schemeClr val="lt1"/>
              </a:solidFill>
            </a:endParaRPr>
          </a:p>
          <a:p>
            <a:pPr indent="0" lvl="0" marL="0" algn="ctr">
              <a:spcBef>
                <a:spcPts val="0"/>
              </a:spcBef>
              <a:spcAft>
                <a:spcPts val="0"/>
              </a:spcAft>
              <a:buNone/>
            </a:pPr>
            <a:r>
              <a:rPr lang="en">
                <a:solidFill>
                  <a:schemeClr val="lt1"/>
                </a:solidFill>
              </a:rPr>
              <a:t>Caitlin James-Deane</a:t>
            </a:r>
            <a:endParaRPr>
              <a:solidFill>
                <a:schemeClr val="lt1"/>
              </a:solidFill>
            </a:endParaRPr>
          </a:p>
          <a:p>
            <a:pPr indent="0" lvl="0" marL="0" algn="ctr">
              <a:spcBef>
                <a:spcPts val="0"/>
              </a:spcBef>
              <a:spcAft>
                <a:spcPts val="0"/>
              </a:spcAft>
              <a:buNone/>
            </a:pPr>
            <a:r>
              <a:rPr lang="en">
                <a:solidFill>
                  <a:schemeClr val="lt1"/>
                </a:solidFill>
              </a:rPr>
              <a:t>Samantha Winkley</a:t>
            </a:r>
            <a:endParaRPr>
              <a:solidFill>
                <a:schemeClr val="lt1"/>
              </a:solidFill>
            </a:endParaRPr>
          </a:p>
        </p:txBody>
      </p:sp>
      <p:sp>
        <p:nvSpPr>
          <p:cNvPr id="63" name="Shape 63"/>
          <p:cNvSpPr txBox="1"/>
          <p:nvPr/>
        </p:nvSpPr>
        <p:spPr>
          <a:xfrm>
            <a:off x="3652725" y="1137500"/>
            <a:ext cx="932700" cy="296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67" name="Shape 67"/>
        <p:cNvGrpSpPr/>
        <p:nvPr/>
      </p:nvGrpSpPr>
      <p:grpSpPr>
        <a:xfrm>
          <a:off x="0" y="0"/>
          <a:ext cx="0" cy="0"/>
          <a:chOff x="0" y="0"/>
          <a:chExt cx="0" cy="0"/>
        </a:xfrm>
      </p:grpSpPr>
      <p:sp>
        <p:nvSpPr>
          <p:cNvPr id="68" name="Shape 68"/>
          <p:cNvSpPr txBox="1"/>
          <p:nvPr>
            <p:ph type="title"/>
          </p:nvPr>
        </p:nvSpPr>
        <p:spPr>
          <a:xfrm>
            <a:off x="311700" y="186600"/>
            <a:ext cx="8520600" cy="6066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Sports Events</a:t>
            </a:r>
            <a:endParaRPr/>
          </a:p>
        </p:txBody>
      </p:sp>
      <p:sp>
        <p:nvSpPr>
          <p:cNvPr id="69" name="Shape 69"/>
          <p:cNvSpPr txBox="1"/>
          <p:nvPr>
            <p:ph idx="1" type="body"/>
          </p:nvPr>
        </p:nvSpPr>
        <p:spPr>
          <a:xfrm>
            <a:off x="311700" y="793200"/>
            <a:ext cx="8520600" cy="4140300"/>
          </a:xfrm>
          <a:prstGeom prst="rect">
            <a:avLst/>
          </a:prstGeom>
        </p:spPr>
        <p:txBody>
          <a:bodyPr anchorCtr="0" anchor="t" bIns="91425" lIns="91425" spcFirstLastPara="1" rIns="91425" wrap="square" tIns="91425">
            <a:noAutofit/>
          </a:bodyPr>
          <a:lstStyle/>
          <a:p>
            <a:pPr indent="0" lvl="0" marL="0" marR="482600" rtl="0">
              <a:lnSpc>
                <a:spcPct val="100000"/>
              </a:lnSpc>
              <a:spcBef>
                <a:spcPts val="0"/>
              </a:spcBef>
              <a:spcAft>
                <a:spcPts val="0"/>
              </a:spcAft>
              <a:buNone/>
            </a:pPr>
            <a:r>
              <a:rPr lang="en">
                <a:solidFill>
                  <a:srgbClr val="000000"/>
                </a:solidFill>
                <a:highlight>
                  <a:srgbClr val="D9D9D9"/>
                </a:highlight>
                <a:latin typeface="Arial"/>
                <a:ea typeface="Arial"/>
                <a:cs typeface="Arial"/>
                <a:sym typeface="Arial"/>
              </a:rPr>
              <a:t>‘ sports and physical recreation have a vital role to play in today’s society by giving a sense of pride, by helping to alleviate the consequences of social and economic disadvantages and by having a positive effect on the mental and physical well-being of individuals and the nation. Sports also enables people to participate in activities which can bring together those of different races, gender, social class, age, ability or religious’    </a:t>
            </a:r>
            <a:r>
              <a:rPr lang="en" sz="1200">
                <a:solidFill>
                  <a:srgbClr val="000000"/>
                </a:solidFill>
                <a:highlight>
                  <a:srgbClr val="D9D9D9"/>
                </a:highlight>
                <a:latin typeface="Arial"/>
                <a:ea typeface="Arial"/>
                <a:cs typeface="Arial"/>
                <a:sym typeface="Arial"/>
              </a:rPr>
              <a:t>(sports council, 1995/ Cited by Torkildsen, 2005)</a:t>
            </a:r>
            <a:endParaRPr sz="1200">
              <a:solidFill>
                <a:srgbClr val="000000"/>
              </a:solidFill>
              <a:highlight>
                <a:srgbClr val="D9D9D9"/>
              </a:highlight>
              <a:latin typeface="Arial"/>
              <a:ea typeface="Arial"/>
              <a:cs typeface="Arial"/>
              <a:sym typeface="Arial"/>
            </a:endParaRPr>
          </a:p>
          <a:p>
            <a:pPr indent="0" lvl="0" marL="0" marR="482600" rtl="0">
              <a:lnSpc>
                <a:spcPct val="100000"/>
              </a:lnSpc>
              <a:spcBef>
                <a:spcPts val="3000"/>
              </a:spcBef>
              <a:spcAft>
                <a:spcPts val="0"/>
              </a:spcAft>
              <a:buNone/>
            </a:pPr>
            <a:r>
              <a:rPr b="1" i="1" lang="en" u="sng">
                <a:solidFill>
                  <a:schemeClr val="dk1"/>
                </a:solidFill>
                <a:highlight>
                  <a:srgbClr val="D9D9D9"/>
                </a:highlight>
                <a:latin typeface="Arial"/>
                <a:ea typeface="Arial"/>
                <a:cs typeface="Arial"/>
                <a:sym typeface="Arial"/>
              </a:rPr>
              <a:t>Importance of sports:</a:t>
            </a:r>
            <a:endParaRPr b="1" i="1" u="sng">
              <a:solidFill>
                <a:schemeClr val="dk1"/>
              </a:solidFill>
              <a:highlight>
                <a:srgbClr val="D9D9D9"/>
              </a:highlight>
              <a:latin typeface="Arial"/>
              <a:ea typeface="Arial"/>
              <a:cs typeface="Arial"/>
              <a:sym typeface="Arial"/>
            </a:endParaRPr>
          </a:p>
          <a:p>
            <a:pPr indent="0" lvl="0" marL="0" marR="482600" rtl="0">
              <a:lnSpc>
                <a:spcPct val="100000"/>
              </a:lnSpc>
              <a:spcBef>
                <a:spcPts val="3000"/>
              </a:spcBef>
              <a:spcAft>
                <a:spcPts val="0"/>
              </a:spcAft>
              <a:buNone/>
            </a:pPr>
            <a:r>
              <a:rPr lang="en">
                <a:solidFill>
                  <a:srgbClr val="000000"/>
                </a:solidFill>
                <a:highlight>
                  <a:srgbClr val="D9D9D9"/>
                </a:highlight>
                <a:latin typeface="Arial"/>
                <a:ea typeface="Arial"/>
                <a:cs typeface="Arial"/>
                <a:sym typeface="Arial"/>
              </a:rPr>
              <a:t>Sports entertains us;  gives us the opportunity for self-expression; it provides us with a sense of camaraderie and friendship; it enables us to stretch ourselves mentally and physically; it teaches us how to win and how to lose; it enables us to appreciate and value our natural environment.</a:t>
            </a:r>
            <a:r>
              <a:rPr lang="en">
                <a:solidFill>
                  <a:srgbClr val="000000"/>
                </a:solidFill>
                <a:highlight>
                  <a:srgbClr val="FFFFFF"/>
                </a:highlight>
                <a:latin typeface="Arial"/>
                <a:ea typeface="Arial"/>
                <a:cs typeface="Arial"/>
                <a:sym typeface="Arial"/>
              </a:rPr>
              <a:t> </a:t>
            </a:r>
            <a:endParaRPr>
              <a:solidFill>
                <a:srgbClr val="000000"/>
              </a:solidFill>
              <a:highlight>
                <a:srgbClr val="FFFFFF"/>
              </a:highlight>
              <a:latin typeface="Arial"/>
              <a:ea typeface="Arial"/>
              <a:cs typeface="Arial"/>
              <a:sym typeface="Arial"/>
            </a:endParaRPr>
          </a:p>
          <a:p>
            <a:pPr indent="0" lvl="0" marL="0" marR="482600" rtl="0">
              <a:lnSpc>
                <a:spcPct val="100000"/>
              </a:lnSpc>
              <a:spcBef>
                <a:spcPts val="3000"/>
              </a:spcBef>
              <a:spcAft>
                <a:spcPts val="0"/>
              </a:spcAft>
              <a:buNone/>
            </a:pPr>
            <a:r>
              <a:t/>
            </a:r>
            <a:endParaRPr sz="1400">
              <a:solidFill>
                <a:srgbClr val="000000"/>
              </a:solidFill>
              <a:highlight>
                <a:srgbClr val="FFFFFF"/>
              </a:highlight>
              <a:latin typeface="Arial"/>
              <a:ea typeface="Arial"/>
              <a:cs typeface="Arial"/>
              <a:sym typeface="Arial"/>
            </a:endParaRPr>
          </a:p>
          <a:p>
            <a:pPr indent="0" lvl="0" marL="0" marR="482600" rtl="0">
              <a:spcBef>
                <a:spcPts val="3000"/>
              </a:spcBef>
              <a:spcAft>
                <a:spcPts val="0"/>
              </a:spcAft>
              <a:buNone/>
            </a:pPr>
            <a:r>
              <a:t/>
            </a:r>
            <a:endParaRPr sz="1200">
              <a:solidFill>
                <a:srgbClr val="000000"/>
              </a:solidFill>
              <a:highlight>
                <a:srgbClr val="FFFFFF"/>
              </a:highlight>
              <a:latin typeface="Arial"/>
              <a:ea typeface="Arial"/>
              <a:cs typeface="Arial"/>
              <a:sym typeface="Arial"/>
            </a:endParaRPr>
          </a:p>
          <a:p>
            <a:pPr indent="0" lvl="0" marL="0" marR="482600" rtl="0">
              <a:spcBef>
                <a:spcPts val="3000"/>
              </a:spcBef>
              <a:spcAft>
                <a:spcPts val="0"/>
              </a:spcAft>
              <a:buNone/>
            </a:pPr>
            <a:r>
              <a:t/>
            </a:r>
            <a:endParaRPr sz="1200">
              <a:solidFill>
                <a:srgbClr val="000000"/>
              </a:solidFill>
              <a:latin typeface="Arial"/>
              <a:ea typeface="Arial"/>
              <a:cs typeface="Arial"/>
              <a:sym typeface="Arial"/>
            </a:endParaRPr>
          </a:p>
          <a:p>
            <a:pPr indent="0" lvl="0" marL="0" marR="482600" rtl="0">
              <a:spcBef>
                <a:spcPts val="3000"/>
              </a:spcBef>
              <a:spcAft>
                <a:spcPts val="0"/>
              </a:spcAft>
              <a:buNone/>
            </a:pPr>
            <a:r>
              <a:t/>
            </a:r>
            <a:endParaRPr sz="1200">
              <a:solidFill>
                <a:srgbClr val="000000"/>
              </a:solidFill>
              <a:highlight>
                <a:srgbClr val="FFFFFF"/>
              </a:highlight>
              <a:latin typeface="Arial"/>
              <a:ea typeface="Arial"/>
              <a:cs typeface="Arial"/>
              <a:sym typeface="Arial"/>
            </a:endParaRPr>
          </a:p>
          <a:p>
            <a:pPr indent="0" lvl="0" marL="0">
              <a:spcBef>
                <a:spcPts val="3000"/>
              </a:spcBef>
              <a:spcAft>
                <a:spcPts val="16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73" name="Shape 73"/>
        <p:cNvGrpSpPr/>
        <p:nvPr/>
      </p:nvGrpSpPr>
      <p:grpSpPr>
        <a:xfrm>
          <a:off x="0" y="0"/>
          <a:ext cx="0" cy="0"/>
          <a:chOff x="0" y="0"/>
          <a:chExt cx="0" cy="0"/>
        </a:xfrm>
      </p:grpSpPr>
      <p:sp>
        <p:nvSpPr>
          <p:cNvPr id="74" name="Shape 74"/>
          <p:cNvSpPr txBox="1"/>
          <p:nvPr>
            <p:ph type="title"/>
          </p:nvPr>
        </p:nvSpPr>
        <p:spPr>
          <a:xfrm>
            <a:off x="311700" y="116625"/>
            <a:ext cx="8520600" cy="6765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Sustainability </a:t>
            </a:r>
            <a:endParaRPr/>
          </a:p>
        </p:txBody>
      </p:sp>
      <p:sp>
        <p:nvSpPr>
          <p:cNvPr id="75" name="Shape 75"/>
          <p:cNvSpPr txBox="1"/>
          <p:nvPr>
            <p:ph idx="1" type="body"/>
          </p:nvPr>
        </p:nvSpPr>
        <p:spPr>
          <a:xfrm>
            <a:off x="311700" y="793125"/>
            <a:ext cx="8520600" cy="4280400"/>
          </a:xfrm>
          <a:prstGeom prst="rect">
            <a:avLst/>
          </a:prstGeom>
        </p:spPr>
        <p:txBody>
          <a:bodyPr anchorCtr="0" anchor="t" bIns="91425" lIns="91425" spcFirstLastPara="1" rIns="91425" wrap="square" tIns="91425">
            <a:noAutofit/>
          </a:bodyPr>
          <a:lstStyle/>
          <a:p>
            <a:pPr indent="0" lvl="0" marL="0" marR="482600" rtl="0">
              <a:spcBef>
                <a:spcPts val="0"/>
              </a:spcBef>
              <a:spcAft>
                <a:spcPts val="0"/>
              </a:spcAft>
              <a:buNone/>
            </a:pPr>
            <a:r>
              <a:rPr lang="en">
                <a:solidFill>
                  <a:srgbClr val="000000"/>
                </a:solidFill>
                <a:highlight>
                  <a:srgbClr val="D9D9D9"/>
                </a:highlight>
                <a:latin typeface="Arial"/>
                <a:ea typeface="Arial"/>
                <a:cs typeface="Arial"/>
                <a:sym typeface="Arial"/>
              </a:rPr>
              <a:t>Sustainable event management (SEM) is about applying sustainable development principles to the management of a particular event. Specifically, it looks at minimising an event’s ecological footprint and ensuring that it does not impact negatively on the communities and stakeholders involved. (Greensense.com)</a:t>
            </a:r>
            <a:endParaRPr>
              <a:solidFill>
                <a:srgbClr val="000000"/>
              </a:solidFill>
              <a:highlight>
                <a:srgbClr val="D9D9D9"/>
              </a:highlight>
              <a:latin typeface="Arial"/>
              <a:ea typeface="Arial"/>
              <a:cs typeface="Arial"/>
              <a:sym typeface="Arial"/>
            </a:endParaRPr>
          </a:p>
          <a:p>
            <a:pPr indent="0" lvl="0" marL="0" marR="482600" rtl="0">
              <a:spcBef>
                <a:spcPts val="3000"/>
              </a:spcBef>
              <a:spcAft>
                <a:spcPts val="0"/>
              </a:spcAft>
              <a:buNone/>
            </a:pPr>
            <a:r>
              <a:rPr lang="en">
                <a:solidFill>
                  <a:srgbClr val="000000"/>
                </a:solidFill>
                <a:highlight>
                  <a:srgbClr val="D9D9D9"/>
                </a:highlight>
                <a:latin typeface="Arial"/>
                <a:ea typeface="Arial"/>
                <a:cs typeface="Arial"/>
                <a:sym typeface="Arial"/>
              </a:rPr>
              <a:t> IRONMAN believes that the full scope of the event, from setup to breakdown, requires comprehensive planning to successfully manage the race’s diverse environmental, social and economic impacts. By assessing the entire event execution, IRONMAN is working to demonstrate its organizational commitment to sustainable operations and support for the growing number of sustainable sporting events.  (Ironman.Report 2017)</a:t>
            </a:r>
            <a:endParaRPr>
              <a:solidFill>
                <a:srgbClr val="000000"/>
              </a:solidFill>
              <a:highlight>
                <a:srgbClr val="D9D9D9"/>
              </a:highlight>
              <a:latin typeface="Arial"/>
              <a:ea typeface="Arial"/>
              <a:cs typeface="Arial"/>
              <a:sym typeface="Arial"/>
            </a:endParaRPr>
          </a:p>
          <a:p>
            <a:pPr indent="0" lvl="0" marL="0" marR="482600" rtl="0">
              <a:spcBef>
                <a:spcPts val="3000"/>
              </a:spcBef>
              <a:spcAft>
                <a:spcPts val="0"/>
              </a:spcAft>
              <a:buNone/>
            </a:pPr>
            <a:r>
              <a:t/>
            </a:r>
            <a:endParaRPr sz="1200">
              <a:solidFill>
                <a:srgbClr val="000000"/>
              </a:solidFill>
              <a:latin typeface="Arial"/>
              <a:ea typeface="Arial"/>
              <a:cs typeface="Arial"/>
              <a:sym typeface="Arial"/>
            </a:endParaRPr>
          </a:p>
          <a:p>
            <a:pPr indent="0" lvl="0" marL="0" marR="482600" rtl="0">
              <a:spcBef>
                <a:spcPts val="3000"/>
              </a:spcBef>
              <a:spcAft>
                <a:spcPts val="0"/>
              </a:spcAft>
              <a:buNone/>
            </a:pPr>
            <a:r>
              <a:t/>
            </a:r>
            <a:endParaRPr sz="1200">
              <a:solidFill>
                <a:srgbClr val="000000"/>
              </a:solidFill>
              <a:highlight>
                <a:srgbClr val="FFFFFF"/>
              </a:highlight>
              <a:latin typeface="Arial"/>
              <a:ea typeface="Arial"/>
              <a:cs typeface="Arial"/>
              <a:sym typeface="Arial"/>
            </a:endParaRPr>
          </a:p>
          <a:p>
            <a:pPr indent="0" lvl="0" marL="0" marR="482600" rtl="0">
              <a:spcBef>
                <a:spcPts val="3000"/>
              </a:spcBef>
              <a:spcAft>
                <a:spcPts val="0"/>
              </a:spcAft>
              <a:buNone/>
            </a:pPr>
            <a:r>
              <a:t/>
            </a:r>
            <a:endParaRPr sz="1200">
              <a:solidFill>
                <a:srgbClr val="000000"/>
              </a:solidFill>
              <a:highlight>
                <a:srgbClr val="FFFFFF"/>
              </a:highlight>
              <a:latin typeface="Arial"/>
              <a:ea typeface="Arial"/>
              <a:cs typeface="Arial"/>
              <a:sym typeface="Arial"/>
            </a:endParaRPr>
          </a:p>
          <a:p>
            <a:pPr indent="0" lvl="0" marL="0">
              <a:spcBef>
                <a:spcPts val="3000"/>
              </a:spcBef>
              <a:spcAft>
                <a:spcPts val="16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79" name="Shape 79"/>
        <p:cNvGrpSpPr/>
        <p:nvPr/>
      </p:nvGrpSpPr>
      <p:grpSpPr>
        <a:xfrm>
          <a:off x="0" y="0"/>
          <a:ext cx="0" cy="0"/>
          <a:chOff x="0" y="0"/>
          <a:chExt cx="0" cy="0"/>
        </a:xfrm>
      </p:grpSpPr>
      <p:sp>
        <p:nvSpPr>
          <p:cNvPr id="80" name="Shape 80"/>
          <p:cNvSpPr txBox="1"/>
          <p:nvPr/>
        </p:nvSpPr>
        <p:spPr>
          <a:xfrm>
            <a:off x="6608400" y="4808400"/>
            <a:ext cx="2535600" cy="335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 sz="800"/>
              <a:t>(Ironman, 2018), (Hayward, 2017), (Cooper, 2017)</a:t>
            </a:r>
            <a:endParaRPr sz="800"/>
          </a:p>
        </p:txBody>
      </p:sp>
      <p:pic>
        <p:nvPicPr>
          <p:cNvPr descr="Image result for ironman wales" id="81" name="Shape 81" title="View source image"/>
          <p:cNvPicPr preferRelativeResize="0"/>
          <p:nvPr/>
        </p:nvPicPr>
        <p:blipFill>
          <a:blip r:embed="rId3">
            <a:alphaModFix/>
          </a:blip>
          <a:stretch>
            <a:fillRect/>
          </a:stretch>
        </p:blipFill>
        <p:spPr>
          <a:xfrm>
            <a:off x="6100025" y="1996875"/>
            <a:ext cx="2710500" cy="1808275"/>
          </a:xfrm>
          <a:prstGeom prst="rect">
            <a:avLst/>
          </a:prstGeom>
          <a:noFill/>
          <a:ln>
            <a:noFill/>
          </a:ln>
        </p:spPr>
      </p:pic>
      <p:sp>
        <p:nvSpPr>
          <p:cNvPr id="82" name="Shape 82"/>
          <p:cNvSpPr txBox="1"/>
          <p:nvPr/>
        </p:nvSpPr>
        <p:spPr>
          <a:xfrm>
            <a:off x="3174850" y="2121175"/>
            <a:ext cx="2447100" cy="1559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83" name="Shape 83"/>
          <p:cNvSpPr txBox="1"/>
          <p:nvPr/>
        </p:nvSpPr>
        <p:spPr>
          <a:xfrm>
            <a:off x="332525" y="1471550"/>
            <a:ext cx="5767500" cy="32610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 sz="1800" u="sng">
                <a:solidFill>
                  <a:srgbClr val="FF0000"/>
                </a:solidFill>
                <a:highlight>
                  <a:srgbClr val="D9D9D9"/>
                </a:highlight>
                <a:latin typeface="Oswald"/>
                <a:ea typeface="Oswald"/>
                <a:cs typeface="Oswald"/>
                <a:sym typeface="Oswald"/>
              </a:rPr>
              <a:t>Ironman Wales as a Sustainable event</a:t>
            </a:r>
            <a:endParaRPr b="1" sz="1800" u="sng">
              <a:solidFill>
                <a:srgbClr val="FF0000"/>
              </a:solidFill>
              <a:highlight>
                <a:srgbClr val="D9D9D9"/>
              </a:highlight>
              <a:latin typeface="Oswald"/>
              <a:ea typeface="Oswald"/>
              <a:cs typeface="Oswald"/>
              <a:sym typeface="Oswald"/>
            </a:endParaRPr>
          </a:p>
          <a:p>
            <a:pPr indent="0" lvl="0" marL="0" algn="ctr">
              <a:spcBef>
                <a:spcPts val="0"/>
              </a:spcBef>
              <a:spcAft>
                <a:spcPts val="0"/>
              </a:spcAft>
              <a:buNone/>
            </a:pPr>
            <a:r>
              <a:t/>
            </a:r>
            <a:endParaRPr>
              <a:solidFill>
                <a:srgbClr val="FF0000"/>
              </a:solidFill>
              <a:highlight>
                <a:srgbClr val="D9D9D9"/>
              </a:highlight>
            </a:endParaRPr>
          </a:p>
          <a:p>
            <a:pPr indent="0" lvl="0" marL="0" algn="ctr">
              <a:spcBef>
                <a:spcPts val="0"/>
              </a:spcBef>
              <a:spcAft>
                <a:spcPts val="0"/>
              </a:spcAft>
              <a:buNone/>
            </a:pPr>
            <a:r>
              <a:rPr lang="en">
                <a:solidFill>
                  <a:srgbClr val="FF0000"/>
                </a:solidFill>
                <a:highlight>
                  <a:srgbClr val="D9D9D9"/>
                </a:highlight>
              </a:rPr>
              <a:t>Globally </a:t>
            </a:r>
            <a:r>
              <a:rPr lang="en">
                <a:solidFill>
                  <a:srgbClr val="FF0000"/>
                </a:solidFill>
                <a:highlight>
                  <a:srgbClr val="D9D9D9"/>
                </a:highlight>
              </a:rPr>
              <a:t>renowned</a:t>
            </a:r>
            <a:r>
              <a:rPr lang="en">
                <a:solidFill>
                  <a:srgbClr val="FF0000"/>
                </a:solidFill>
                <a:highlight>
                  <a:srgbClr val="D9D9D9"/>
                </a:highlight>
              </a:rPr>
              <a:t> triathlon</a:t>
            </a:r>
            <a:endParaRPr>
              <a:solidFill>
                <a:srgbClr val="FF0000"/>
              </a:solidFill>
              <a:highlight>
                <a:srgbClr val="D9D9D9"/>
              </a:highlight>
            </a:endParaRPr>
          </a:p>
          <a:p>
            <a:pPr indent="0" lvl="0" marL="0" algn="ctr">
              <a:spcBef>
                <a:spcPts val="0"/>
              </a:spcBef>
              <a:spcAft>
                <a:spcPts val="0"/>
              </a:spcAft>
              <a:buNone/>
            </a:pPr>
            <a:r>
              <a:t/>
            </a:r>
            <a:endParaRPr>
              <a:solidFill>
                <a:srgbClr val="FF0000"/>
              </a:solidFill>
              <a:highlight>
                <a:srgbClr val="D9D9D9"/>
              </a:highlight>
            </a:endParaRPr>
          </a:p>
          <a:p>
            <a:pPr indent="0" lvl="0" marL="0" rtl="0" algn="ctr">
              <a:spcBef>
                <a:spcPts val="0"/>
              </a:spcBef>
              <a:spcAft>
                <a:spcPts val="0"/>
              </a:spcAft>
              <a:buNone/>
            </a:pPr>
            <a:r>
              <a:rPr lang="en">
                <a:solidFill>
                  <a:srgbClr val="FF0000"/>
                </a:solidFill>
                <a:highlight>
                  <a:srgbClr val="D9D9D9"/>
                </a:highlight>
              </a:rPr>
              <a:t>One of the </a:t>
            </a:r>
            <a:r>
              <a:rPr lang="en">
                <a:solidFill>
                  <a:srgbClr val="FF0000"/>
                </a:solidFill>
                <a:highlight>
                  <a:srgbClr val="D9D9D9"/>
                </a:highlight>
              </a:rPr>
              <a:t>World's</a:t>
            </a:r>
            <a:r>
              <a:rPr lang="en">
                <a:solidFill>
                  <a:srgbClr val="FF0000"/>
                </a:solidFill>
                <a:highlight>
                  <a:srgbClr val="D9D9D9"/>
                </a:highlight>
              </a:rPr>
              <a:t> Toughest Endurance Races</a:t>
            </a:r>
            <a:endParaRPr>
              <a:solidFill>
                <a:srgbClr val="FF0000"/>
              </a:solidFill>
              <a:highlight>
                <a:srgbClr val="D9D9D9"/>
              </a:highlight>
            </a:endParaRPr>
          </a:p>
          <a:p>
            <a:pPr indent="0" lvl="0" marL="0" rtl="0" algn="ctr">
              <a:spcBef>
                <a:spcPts val="0"/>
              </a:spcBef>
              <a:spcAft>
                <a:spcPts val="0"/>
              </a:spcAft>
              <a:buNone/>
            </a:pPr>
            <a:r>
              <a:t/>
            </a:r>
            <a:endParaRPr>
              <a:solidFill>
                <a:srgbClr val="FF0000"/>
              </a:solidFill>
              <a:highlight>
                <a:srgbClr val="D9D9D9"/>
              </a:highlight>
            </a:endParaRPr>
          </a:p>
          <a:p>
            <a:pPr indent="0" lvl="0" marL="0" algn="ctr">
              <a:spcBef>
                <a:spcPts val="0"/>
              </a:spcBef>
              <a:spcAft>
                <a:spcPts val="0"/>
              </a:spcAft>
              <a:buNone/>
            </a:pPr>
            <a:r>
              <a:rPr lang="en">
                <a:solidFill>
                  <a:srgbClr val="FF0000"/>
                </a:solidFill>
                <a:highlight>
                  <a:srgbClr val="D9D9D9"/>
                </a:highlight>
              </a:rPr>
              <a:t>Hardest Ironman bike course in the UK</a:t>
            </a:r>
            <a:endParaRPr>
              <a:solidFill>
                <a:srgbClr val="FF0000"/>
              </a:solidFill>
              <a:highlight>
                <a:srgbClr val="D9D9D9"/>
              </a:highlight>
            </a:endParaRPr>
          </a:p>
          <a:p>
            <a:pPr indent="0" lvl="0" marL="0" rtl="0" algn="ctr">
              <a:spcBef>
                <a:spcPts val="0"/>
              </a:spcBef>
              <a:spcAft>
                <a:spcPts val="0"/>
              </a:spcAft>
              <a:buNone/>
            </a:pPr>
            <a:r>
              <a:t/>
            </a:r>
            <a:endParaRPr>
              <a:solidFill>
                <a:srgbClr val="0000FF"/>
              </a:solidFill>
              <a:highlight>
                <a:srgbClr val="D9D9D9"/>
              </a:highlight>
            </a:endParaRPr>
          </a:p>
          <a:p>
            <a:pPr indent="0" lvl="0" marL="0" rtl="0" algn="ctr">
              <a:spcBef>
                <a:spcPts val="0"/>
              </a:spcBef>
              <a:spcAft>
                <a:spcPts val="0"/>
              </a:spcAft>
              <a:buNone/>
            </a:pPr>
            <a:r>
              <a:rPr lang="en">
                <a:solidFill>
                  <a:srgbClr val="FF0000"/>
                </a:solidFill>
                <a:highlight>
                  <a:srgbClr val="D9D9D9"/>
                </a:highlight>
              </a:rPr>
              <a:t>Started in 2011, now has just agreed on new 5 year contract with contributions from Pembrokeshire County Council, Pembrokeshire Coast National Park and Tenby Town Council</a:t>
            </a:r>
            <a:endParaRPr>
              <a:solidFill>
                <a:srgbClr val="FF0000"/>
              </a:solidFill>
              <a:highlight>
                <a:srgbClr val="D9D9D9"/>
              </a:highlight>
            </a:endParaRPr>
          </a:p>
          <a:p>
            <a:pPr indent="0" lvl="0" marL="0" rtl="0" algn="ctr">
              <a:spcBef>
                <a:spcPts val="0"/>
              </a:spcBef>
              <a:spcAft>
                <a:spcPts val="0"/>
              </a:spcAft>
              <a:buNone/>
            </a:pPr>
            <a:r>
              <a:t/>
            </a:r>
            <a:endParaRPr>
              <a:solidFill>
                <a:srgbClr val="FF0000"/>
              </a:solidFill>
              <a:highlight>
                <a:srgbClr val="D9D9D9"/>
              </a:highlight>
            </a:endParaRPr>
          </a:p>
          <a:p>
            <a:pPr indent="0" lvl="0" marL="0" rtl="0" algn="ctr">
              <a:spcBef>
                <a:spcPts val="0"/>
              </a:spcBef>
              <a:spcAft>
                <a:spcPts val="0"/>
              </a:spcAft>
              <a:buNone/>
            </a:pPr>
            <a:r>
              <a:rPr lang="en">
                <a:solidFill>
                  <a:srgbClr val="FF0000"/>
                </a:solidFill>
                <a:highlight>
                  <a:srgbClr val="D9D9D9"/>
                </a:highlight>
              </a:rPr>
              <a:t>Benefits felt over the country </a:t>
            </a:r>
            <a:endParaRPr>
              <a:solidFill>
                <a:srgbClr val="FF0000"/>
              </a:solidFill>
              <a:highlight>
                <a:srgbClr val="D9D9D9"/>
              </a:highlight>
            </a:endParaRPr>
          </a:p>
          <a:p>
            <a:pPr indent="0" lvl="0" marL="0" rtl="0" algn="ctr">
              <a:spcBef>
                <a:spcPts val="0"/>
              </a:spcBef>
              <a:spcAft>
                <a:spcPts val="0"/>
              </a:spcAft>
              <a:buNone/>
            </a:pPr>
            <a:r>
              <a:t/>
            </a:r>
            <a:endParaRPr>
              <a:solidFill>
                <a:srgbClr val="FF0000"/>
              </a:solidFill>
              <a:highlight>
                <a:srgbClr val="D9D9D9"/>
              </a:highlight>
            </a:endParaRPr>
          </a:p>
          <a:p>
            <a:pPr indent="0" lvl="0" marL="0" rtl="0" algn="ctr">
              <a:spcBef>
                <a:spcPts val="0"/>
              </a:spcBef>
              <a:spcAft>
                <a:spcPts val="0"/>
              </a:spcAft>
              <a:buNone/>
            </a:pPr>
            <a:r>
              <a:rPr lang="en">
                <a:solidFill>
                  <a:srgbClr val="FF0000"/>
                </a:solidFill>
                <a:highlight>
                  <a:srgbClr val="D9D9D9"/>
                </a:highlight>
              </a:rPr>
              <a:t>Attracts tourist from all over the world</a:t>
            </a:r>
            <a:endParaRPr>
              <a:solidFill>
                <a:srgbClr val="FF0000"/>
              </a:solidFill>
              <a:highlight>
                <a:srgbClr val="D9D9D9"/>
              </a:highlight>
            </a:endParaRPr>
          </a:p>
          <a:p>
            <a:pPr indent="0" lvl="0" marL="0" rtl="0" algn="ctr">
              <a:spcBef>
                <a:spcPts val="0"/>
              </a:spcBef>
              <a:spcAft>
                <a:spcPts val="0"/>
              </a:spcAft>
              <a:buNone/>
            </a:pPr>
            <a:r>
              <a:t/>
            </a:r>
            <a:endParaRPr>
              <a:solidFill>
                <a:srgbClr val="FF0000"/>
              </a:solidFill>
              <a:highlight>
                <a:schemeClr val="lt1"/>
              </a:highlight>
            </a:endParaRPr>
          </a:p>
          <a:p>
            <a:pPr indent="0" lvl="0" marL="0" algn="ctr">
              <a:spcBef>
                <a:spcPts val="0"/>
              </a:spcBef>
              <a:spcAft>
                <a:spcPts val="0"/>
              </a:spcAft>
              <a:buNone/>
            </a:pPr>
            <a:r>
              <a:t/>
            </a:r>
            <a:endParaRPr>
              <a:solidFill>
                <a:srgbClr val="FF0000"/>
              </a:solidFill>
              <a:highlight>
                <a:schemeClr val="lt1"/>
              </a:highlight>
            </a:endParaRPr>
          </a:p>
          <a:p>
            <a:pPr indent="0" lvl="0" marL="0">
              <a:spcBef>
                <a:spcPts val="0"/>
              </a:spcBef>
              <a:spcAft>
                <a:spcPts val="0"/>
              </a:spcAft>
              <a:buNone/>
            </a:pPr>
            <a:r>
              <a:t/>
            </a:r>
            <a:endParaRPr>
              <a:solidFill>
                <a:srgbClr val="0000FF"/>
              </a:solidFill>
            </a:endParaRPr>
          </a:p>
          <a:p>
            <a:pPr indent="0" lvl="0" marL="0">
              <a:spcBef>
                <a:spcPts val="0"/>
              </a:spcBef>
              <a:spcAft>
                <a:spcPts val="0"/>
              </a:spcAft>
              <a:buNone/>
            </a:pPr>
            <a:r>
              <a:t/>
            </a:r>
            <a:endParaRPr/>
          </a:p>
        </p:txBody>
      </p:sp>
      <p:pic>
        <p:nvPicPr>
          <p:cNvPr descr="Image result for ironman wales" id="84" name="Shape 84" title="View source image"/>
          <p:cNvPicPr preferRelativeResize="0"/>
          <p:nvPr/>
        </p:nvPicPr>
        <p:blipFill rotWithShape="1">
          <a:blip r:embed="rId4">
            <a:alphaModFix/>
          </a:blip>
          <a:srcRect b="18625" l="7696" r="8368" t="17102"/>
          <a:stretch/>
        </p:blipFill>
        <p:spPr>
          <a:xfrm>
            <a:off x="2987825" y="110925"/>
            <a:ext cx="3403600" cy="1303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88" name="Shape 88"/>
        <p:cNvGrpSpPr/>
        <p:nvPr/>
      </p:nvGrpSpPr>
      <p:grpSpPr>
        <a:xfrm>
          <a:off x="0" y="0"/>
          <a:ext cx="0" cy="0"/>
          <a:chOff x="0" y="0"/>
          <a:chExt cx="0" cy="0"/>
        </a:xfrm>
      </p:grpSpPr>
      <p:sp>
        <p:nvSpPr>
          <p:cNvPr id="89" name="Shape 89"/>
          <p:cNvSpPr txBox="1"/>
          <p:nvPr>
            <p:ph type="title"/>
          </p:nvPr>
        </p:nvSpPr>
        <p:spPr>
          <a:xfrm>
            <a:off x="6689150" y="874800"/>
            <a:ext cx="1497600" cy="899700"/>
          </a:xfrm>
          <a:prstGeom prst="rect">
            <a:avLst/>
          </a:prstGeom>
          <a:ln>
            <a:noFill/>
          </a:ln>
        </p:spPr>
        <p:txBody>
          <a:bodyPr anchorCtr="0" anchor="t" bIns="91425" lIns="91425" spcFirstLastPara="1" rIns="91425" wrap="square" tIns="91425">
            <a:noAutofit/>
          </a:bodyPr>
          <a:lstStyle/>
          <a:p>
            <a:pPr indent="0" lvl="0" marL="0" rtl="0">
              <a:lnSpc>
                <a:spcPct val="115000"/>
              </a:lnSpc>
              <a:spcBef>
                <a:spcPts val="0"/>
              </a:spcBef>
              <a:spcAft>
                <a:spcPts val="0"/>
              </a:spcAft>
              <a:buNone/>
            </a:pPr>
            <a:r>
              <a:rPr lang="en" sz="1100">
                <a:solidFill>
                  <a:srgbClr val="FF0000"/>
                </a:solidFill>
                <a:highlight>
                  <a:srgbClr val="D9D9D9"/>
                </a:highlight>
                <a:latin typeface="Caveat"/>
                <a:ea typeface="Caveat"/>
                <a:cs typeface="Caveat"/>
                <a:sym typeface="Caveat"/>
              </a:rPr>
              <a:t>“Swim 2.4 miles, bike 112 miles, run 26.2 miles- BRAG FOR THE REST OF YOUR LIFE. "</a:t>
            </a:r>
            <a:endParaRPr sz="1100">
              <a:solidFill>
                <a:srgbClr val="FF0000"/>
              </a:solidFill>
              <a:highlight>
                <a:srgbClr val="D9D9D9"/>
              </a:highlight>
              <a:latin typeface="Caveat"/>
              <a:ea typeface="Caveat"/>
              <a:cs typeface="Caveat"/>
              <a:sym typeface="Caveat"/>
            </a:endParaRPr>
          </a:p>
          <a:p>
            <a:pPr indent="0" lvl="0" marL="0" rtl="0">
              <a:lnSpc>
                <a:spcPct val="115000"/>
              </a:lnSpc>
              <a:spcBef>
                <a:spcPts val="0"/>
              </a:spcBef>
              <a:spcAft>
                <a:spcPts val="0"/>
              </a:spcAft>
              <a:buNone/>
            </a:pPr>
            <a:r>
              <a:rPr lang="en" sz="1100">
                <a:solidFill>
                  <a:srgbClr val="FF0000"/>
                </a:solidFill>
                <a:highlight>
                  <a:srgbClr val="D9D9D9"/>
                </a:highlight>
                <a:latin typeface="Caveat"/>
                <a:ea typeface="Caveat"/>
                <a:cs typeface="Caveat"/>
                <a:sym typeface="Caveat"/>
              </a:rPr>
              <a:t>- John Collins, IRONMAN co-founder.</a:t>
            </a:r>
            <a:endParaRPr sz="1100">
              <a:solidFill>
                <a:srgbClr val="FF0000"/>
              </a:solidFill>
              <a:highlight>
                <a:srgbClr val="D9D9D9"/>
              </a:highlight>
              <a:latin typeface="Caveat"/>
              <a:ea typeface="Caveat"/>
              <a:cs typeface="Caveat"/>
              <a:sym typeface="Caveat"/>
            </a:endParaRPr>
          </a:p>
          <a:p>
            <a:pPr indent="0" lvl="0" marL="0" rtl="0">
              <a:lnSpc>
                <a:spcPct val="115000"/>
              </a:lnSpc>
              <a:spcBef>
                <a:spcPts val="0"/>
              </a:spcBef>
              <a:spcAft>
                <a:spcPts val="0"/>
              </a:spcAft>
              <a:buNone/>
            </a:pPr>
            <a:r>
              <a:t/>
            </a:r>
            <a:endParaRPr b="0" sz="1000">
              <a:solidFill>
                <a:srgbClr val="003399"/>
              </a:solidFill>
              <a:latin typeface="Arial"/>
              <a:ea typeface="Arial"/>
              <a:cs typeface="Arial"/>
              <a:sym typeface="Arial"/>
              <a:hlinkClick r:id="rId3"/>
            </a:endParaRPr>
          </a:p>
          <a:p>
            <a:pPr indent="0" lvl="0" marL="0">
              <a:spcBef>
                <a:spcPts val="0"/>
              </a:spcBef>
              <a:spcAft>
                <a:spcPts val="0"/>
              </a:spcAft>
              <a:buNone/>
            </a:pPr>
            <a:r>
              <a:t/>
            </a:r>
            <a:endParaRPr/>
          </a:p>
        </p:txBody>
      </p:sp>
      <p:sp>
        <p:nvSpPr>
          <p:cNvPr id="90" name="Shape 90"/>
          <p:cNvSpPr txBox="1"/>
          <p:nvPr/>
        </p:nvSpPr>
        <p:spPr>
          <a:xfrm>
            <a:off x="8034900" y="4602800"/>
            <a:ext cx="1109100" cy="626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sz="1000"/>
          </a:p>
          <a:p>
            <a:pPr indent="0" lvl="0" marL="0">
              <a:spcBef>
                <a:spcPts val="0"/>
              </a:spcBef>
              <a:spcAft>
                <a:spcPts val="0"/>
              </a:spcAft>
              <a:buNone/>
            </a:pPr>
            <a:r>
              <a:rPr lang="en" sz="1000"/>
              <a:t>(Triradar, 2013) </a:t>
            </a:r>
            <a:endParaRPr sz="1000"/>
          </a:p>
        </p:txBody>
      </p:sp>
      <p:pic>
        <p:nvPicPr>
          <p:cNvPr id="91" name="Shape 91"/>
          <p:cNvPicPr preferRelativeResize="0"/>
          <p:nvPr/>
        </p:nvPicPr>
        <p:blipFill>
          <a:blip r:embed="rId4">
            <a:alphaModFix/>
          </a:blip>
          <a:stretch>
            <a:fillRect/>
          </a:stretch>
        </p:blipFill>
        <p:spPr>
          <a:xfrm>
            <a:off x="6150900" y="561477"/>
            <a:ext cx="2657301" cy="2176625"/>
          </a:xfrm>
          <a:prstGeom prst="rect">
            <a:avLst/>
          </a:prstGeom>
          <a:noFill/>
          <a:ln>
            <a:noFill/>
          </a:ln>
        </p:spPr>
      </p:pic>
      <p:sp>
        <p:nvSpPr>
          <p:cNvPr id="92" name="Shape 92"/>
          <p:cNvSpPr txBox="1"/>
          <p:nvPr/>
        </p:nvSpPr>
        <p:spPr>
          <a:xfrm>
            <a:off x="1317050" y="3382825"/>
            <a:ext cx="3861000" cy="1455600"/>
          </a:xfrm>
          <a:prstGeom prst="rect">
            <a:avLst/>
          </a:prstGeom>
          <a:noFill/>
          <a:ln cap="flat" cmpd="sng" w="28575">
            <a:solidFill>
              <a:schemeClr val="dk1"/>
            </a:solidFill>
            <a:prstDash val="solid"/>
            <a:round/>
            <a:headEnd len="med" w="med" type="none"/>
            <a:tailEnd len="med" w="med" type="none"/>
          </a:ln>
        </p:spPr>
        <p:txBody>
          <a:bodyPr anchorCtr="0" anchor="t" bIns="91425" lIns="91425" spcFirstLastPara="1" rIns="91425" wrap="square" tIns="91425">
            <a:noAutofit/>
          </a:bodyPr>
          <a:lstStyle/>
          <a:p>
            <a:pPr indent="0" lvl="0" marL="0">
              <a:spcBef>
                <a:spcPts val="0"/>
              </a:spcBef>
              <a:spcAft>
                <a:spcPts val="0"/>
              </a:spcAft>
              <a:buNone/>
            </a:pPr>
            <a:r>
              <a:rPr lang="en"/>
              <a:t>Ironman Wales In the Athlete Choice Awards-</a:t>
            </a:r>
            <a:endParaRPr/>
          </a:p>
          <a:p>
            <a:pPr indent="-317500" lvl="0" marL="457200" rtl="0">
              <a:spcBef>
                <a:spcPts val="0"/>
              </a:spcBef>
              <a:spcAft>
                <a:spcPts val="0"/>
              </a:spcAft>
              <a:buSzPts val="1400"/>
              <a:buChar char="●"/>
            </a:pPr>
            <a:r>
              <a:rPr lang="en"/>
              <a:t>1st in ‘Will </a:t>
            </a:r>
            <a:r>
              <a:rPr lang="en"/>
              <a:t>recommend</a:t>
            </a:r>
            <a:r>
              <a:rPr lang="en"/>
              <a:t> to a friend’</a:t>
            </a:r>
            <a:endParaRPr/>
          </a:p>
          <a:p>
            <a:pPr indent="-317500" lvl="0" marL="457200" rtl="0">
              <a:spcBef>
                <a:spcPts val="0"/>
              </a:spcBef>
              <a:spcAft>
                <a:spcPts val="0"/>
              </a:spcAft>
              <a:buSzPts val="1400"/>
              <a:buChar char="●"/>
            </a:pPr>
            <a:r>
              <a:rPr lang="en"/>
              <a:t>2nd in ‘Overall bike’</a:t>
            </a:r>
            <a:endParaRPr/>
          </a:p>
          <a:p>
            <a:pPr indent="-317500" lvl="0" marL="457200" rtl="0">
              <a:spcBef>
                <a:spcPts val="0"/>
              </a:spcBef>
              <a:spcAft>
                <a:spcPts val="0"/>
              </a:spcAft>
              <a:buSzPts val="1400"/>
              <a:buChar char="●"/>
            </a:pPr>
            <a:r>
              <a:rPr lang="en"/>
              <a:t>2nd in ‘Overall swim’</a:t>
            </a:r>
            <a:endParaRPr/>
          </a:p>
          <a:p>
            <a:pPr indent="-317500" lvl="0" marL="457200" rtl="0">
              <a:spcBef>
                <a:spcPts val="0"/>
              </a:spcBef>
              <a:spcAft>
                <a:spcPts val="0"/>
              </a:spcAft>
              <a:buSzPts val="1400"/>
              <a:buChar char="●"/>
            </a:pPr>
            <a:r>
              <a:rPr lang="en"/>
              <a:t>3rd in ‘Best host city experience’</a:t>
            </a:r>
            <a:endParaRPr/>
          </a:p>
          <a:p>
            <a:pPr indent="-317500" lvl="0" marL="457200">
              <a:spcBef>
                <a:spcPts val="0"/>
              </a:spcBef>
              <a:spcAft>
                <a:spcPts val="0"/>
              </a:spcAft>
              <a:buSzPts val="1400"/>
              <a:buChar char="●"/>
            </a:pPr>
            <a:r>
              <a:rPr lang="en"/>
              <a:t>5h in ‘Best race Venue’</a:t>
            </a:r>
            <a:endParaRPr/>
          </a:p>
        </p:txBody>
      </p:sp>
      <p:sp>
        <p:nvSpPr>
          <p:cNvPr id="93" name="Shape 93"/>
          <p:cNvSpPr txBox="1"/>
          <p:nvPr/>
        </p:nvSpPr>
        <p:spPr>
          <a:xfrm>
            <a:off x="0" y="464525"/>
            <a:ext cx="6266400" cy="2613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u="sng">
                <a:solidFill>
                  <a:schemeClr val="dk1"/>
                </a:solidFill>
                <a:highlight>
                  <a:srgbClr val="D9D9D9"/>
                </a:highlight>
              </a:rPr>
              <a:t>The key stakeholders for Ironman Wales</a:t>
            </a:r>
            <a:endParaRPr sz="2400" u="sng">
              <a:solidFill>
                <a:schemeClr val="dk1"/>
              </a:solidFill>
              <a:highlight>
                <a:srgbClr val="D9D9D9"/>
              </a:highlight>
            </a:endParaRPr>
          </a:p>
          <a:p>
            <a:pPr indent="0" lvl="0" marL="0" rtl="0" algn="ctr">
              <a:spcBef>
                <a:spcPts val="0"/>
              </a:spcBef>
              <a:spcAft>
                <a:spcPts val="0"/>
              </a:spcAft>
              <a:buNone/>
            </a:pPr>
            <a:r>
              <a:rPr lang="en" sz="2400">
                <a:solidFill>
                  <a:schemeClr val="dk1"/>
                </a:solidFill>
                <a:highlight>
                  <a:srgbClr val="D9D9D9"/>
                </a:highlight>
              </a:rPr>
              <a:t>Athletes</a:t>
            </a:r>
            <a:endParaRPr sz="2400">
              <a:solidFill>
                <a:schemeClr val="dk1"/>
              </a:solidFill>
              <a:highlight>
                <a:srgbClr val="D9D9D9"/>
              </a:highlight>
            </a:endParaRPr>
          </a:p>
          <a:p>
            <a:pPr indent="0" lvl="0" marL="0" rtl="0" algn="ctr">
              <a:spcBef>
                <a:spcPts val="0"/>
              </a:spcBef>
              <a:spcAft>
                <a:spcPts val="0"/>
              </a:spcAft>
              <a:buNone/>
            </a:pPr>
            <a:r>
              <a:rPr lang="en">
                <a:highlight>
                  <a:srgbClr val="D9D9D9"/>
                </a:highlight>
              </a:rPr>
              <a:t>The participants, want to experience something new, </a:t>
            </a:r>
            <a:endParaRPr>
              <a:highlight>
                <a:srgbClr val="D9D9D9"/>
              </a:highlight>
            </a:endParaRPr>
          </a:p>
          <a:p>
            <a:pPr indent="0" lvl="0" marL="0" rtl="0" algn="ctr">
              <a:spcBef>
                <a:spcPts val="0"/>
              </a:spcBef>
              <a:spcAft>
                <a:spcPts val="0"/>
              </a:spcAft>
              <a:buNone/>
            </a:pPr>
            <a:r>
              <a:rPr lang="en">
                <a:highlight>
                  <a:srgbClr val="D9D9D9"/>
                </a:highlight>
              </a:rPr>
              <a:t>personal achievements</a:t>
            </a:r>
            <a:endParaRPr>
              <a:highlight>
                <a:srgbClr val="D9D9D9"/>
              </a:highlight>
            </a:endParaRPr>
          </a:p>
          <a:p>
            <a:pPr indent="0" lvl="0" marL="0" rtl="0" algn="ctr">
              <a:spcBef>
                <a:spcPts val="0"/>
              </a:spcBef>
              <a:spcAft>
                <a:spcPts val="0"/>
              </a:spcAft>
              <a:buNone/>
            </a:pPr>
            <a:r>
              <a:rPr lang="en" sz="2400">
                <a:solidFill>
                  <a:schemeClr val="dk1"/>
                </a:solidFill>
                <a:highlight>
                  <a:srgbClr val="D9D9D9"/>
                </a:highlight>
              </a:rPr>
              <a:t>Volunteers</a:t>
            </a:r>
            <a:endParaRPr sz="2400">
              <a:solidFill>
                <a:schemeClr val="dk1"/>
              </a:solidFill>
              <a:highlight>
                <a:srgbClr val="D9D9D9"/>
              </a:highlight>
            </a:endParaRPr>
          </a:p>
          <a:p>
            <a:pPr indent="0" lvl="0" marL="0" rtl="0" algn="ctr">
              <a:spcBef>
                <a:spcPts val="0"/>
              </a:spcBef>
              <a:spcAft>
                <a:spcPts val="0"/>
              </a:spcAft>
              <a:buNone/>
            </a:pPr>
            <a:r>
              <a:rPr lang="en">
                <a:highlight>
                  <a:srgbClr val="D9D9D9"/>
                </a:highlight>
              </a:rPr>
              <a:t>Critical for the event. In return receive experience, </a:t>
            </a:r>
            <a:endParaRPr>
              <a:highlight>
                <a:srgbClr val="D9D9D9"/>
              </a:highlight>
            </a:endParaRPr>
          </a:p>
          <a:p>
            <a:pPr indent="0" lvl="0" marL="0" rtl="0" algn="ctr">
              <a:spcBef>
                <a:spcPts val="0"/>
              </a:spcBef>
              <a:spcAft>
                <a:spcPts val="0"/>
              </a:spcAft>
              <a:buNone/>
            </a:pPr>
            <a:r>
              <a:rPr lang="en">
                <a:highlight>
                  <a:srgbClr val="D9D9D9"/>
                </a:highlight>
              </a:rPr>
              <a:t>groups awarded cash</a:t>
            </a:r>
            <a:endParaRPr>
              <a:highlight>
                <a:srgbClr val="D9D9D9"/>
              </a:highlight>
            </a:endParaRPr>
          </a:p>
          <a:p>
            <a:pPr indent="0" lvl="0" marL="0" rtl="0" algn="ctr">
              <a:spcBef>
                <a:spcPts val="0"/>
              </a:spcBef>
              <a:spcAft>
                <a:spcPts val="0"/>
              </a:spcAft>
              <a:buNone/>
            </a:pPr>
            <a:r>
              <a:rPr lang="en" sz="2400">
                <a:solidFill>
                  <a:schemeClr val="dk1"/>
                </a:solidFill>
                <a:highlight>
                  <a:srgbClr val="D9D9D9"/>
                </a:highlight>
              </a:rPr>
              <a:t>Local Community</a:t>
            </a:r>
            <a:endParaRPr sz="2400">
              <a:solidFill>
                <a:schemeClr val="dk1"/>
              </a:solidFill>
              <a:highlight>
                <a:srgbClr val="D9D9D9"/>
              </a:highlight>
            </a:endParaRPr>
          </a:p>
          <a:p>
            <a:pPr indent="0" lvl="0" marL="0" rtl="0" algn="ctr">
              <a:spcBef>
                <a:spcPts val="0"/>
              </a:spcBef>
              <a:spcAft>
                <a:spcPts val="0"/>
              </a:spcAft>
              <a:buNone/>
            </a:pPr>
            <a:r>
              <a:rPr lang="en">
                <a:solidFill>
                  <a:schemeClr val="dk1"/>
                </a:solidFill>
              </a:rPr>
              <a:t> </a:t>
            </a:r>
            <a:r>
              <a:rPr lang="en"/>
              <a:t>Welcoming supporters make it a great experience </a:t>
            </a:r>
            <a:endParaRPr/>
          </a:p>
          <a:p>
            <a:pPr indent="0" lvl="0" marL="0" algn="ctr">
              <a:spcBef>
                <a:spcPts val="0"/>
              </a:spcBef>
              <a:spcAft>
                <a:spcPts val="0"/>
              </a:spcAft>
              <a:buNone/>
            </a:pPr>
            <a:r>
              <a:rPr lang="en"/>
              <a:t>for athletes and their guests</a:t>
            </a:r>
            <a:endParaRPr/>
          </a:p>
        </p:txBody>
      </p:sp>
      <p:pic>
        <p:nvPicPr>
          <p:cNvPr descr="Image result for ironman wales " id="94" name="Shape 94" title="View source image"/>
          <p:cNvPicPr preferRelativeResize="0"/>
          <p:nvPr/>
        </p:nvPicPr>
        <p:blipFill>
          <a:blip r:embed="rId5">
            <a:alphaModFix/>
          </a:blip>
          <a:stretch>
            <a:fillRect/>
          </a:stretch>
        </p:blipFill>
        <p:spPr>
          <a:xfrm>
            <a:off x="5420650" y="2738100"/>
            <a:ext cx="3430524" cy="2100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98" name="Shape 98"/>
        <p:cNvGrpSpPr/>
        <p:nvPr/>
      </p:nvGrpSpPr>
      <p:grpSpPr>
        <a:xfrm>
          <a:off x="0" y="0"/>
          <a:ext cx="0" cy="0"/>
          <a:chOff x="0" y="0"/>
          <a:chExt cx="0" cy="0"/>
        </a:xfrm>
      </p:grpSpPr>
      <p:sp>
        <p:nvSpPr>
          <p:cNvPr id="99" name="Shape 99"/>
          <p:cNvSpPr/>
          <p:nvPr/>
        </p:nvSpPr>
        <p:spPr>
          <a:xfrm>
            <a:off x="762000" y="3857625"/>
            <a:ext cx="7635900" cy="1000200"/>
          </a:xfrm>
          <a:prstGeom prst="wedgeRoundRectCallout">
            <a:avLst>
              <a:gd fmla="val -20833" name="adj1"/>
              <a:gd fmla="val 62500" name="adj2"/>
              <a:gd fmla="val 0" name="adj3"/>
            </a:avLst>
          </a:prstGeom>
          <a:solidFill>
            <a:srgbClr val="FCE5CD"/>
          </a:solidFill>
          <a:ln cap="flat" cmpd="sng" w="9525">
            <a:solidFill>
              <a:schemeClr val="dk2"/>
            </a:solidFill>
            <a:prstDash val="solid"/>
            <a:round/>
            <a:headEnd len="med" w="med" type="none"/>
            <a:tailEnd len="med" w="med"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00" name="Shape 100"/>
          <p:cNvSpPr txBox="1"/>
          <p:nvPr>
            <p:ph type="title"/>
          </p:nvPr>
        </p:nvSpPr>
        <p:spPr>
          <a:xfrm>
            <a:off x="311700" y="391350"/>
            <a:ext cx="8520600" cy="6261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None/>
            </a:pPr>
            <a:r>
              <a:rPr lang="en"/>
              <a:t>Impacts and implications</a:t>
            </a:r>
            <a:endParaRPr/>
          </a:p>
        </p:txBody>
      </p:sp>
      <p:sp>
        <p:nvSpPr>
          <p:cNvPr id="101" name="Shape 101"/>
          <p:cNvSpPr txBox="1"/>
          <p:nvPr>
            <p:ph idx="1" type="body"/>
          </p:nvPr>
        </p:nvSpPr>
        <p:spPr>
          <a:xfrm>
            <a:off x="422825" y="1017450"/>
            <a:ext cx="8520600" cy="720900"/>
          </a:xfrm>
          <a:prstGeom prst="rect">
            <a:avLst/>
          </a:prstGeom>
        </p:spPr>
        <p:txBody>
          <a:bodyPr anchorCtr="0" anchor="t" bIns="91425" lIns="91425" spcFirstLastPara="1" rIns="91425" wrap="square" tIns="91425">
            <a:noAutofit/>
          </a:bodyPr>
          <a:lstStyle/>
          <a:p>
            <a:pPr indent="0" lvl="0" marL="0" rtl="0">
              <a:lnSpc>
                <a:spcPct val="90000"/>
              </a:lnSpc>
              <a:spcBef>
                <a:spcPts val="1000"/>
              </a:spcBef>
              <a:spcAft>
                <a:spcPts val="0"/>
              </a:spcAft>
              <a:buNone/>
            </a:pPr>
            <a:r>
              <a:rPr i="1" lang="en" u="sng">
                <a:solidFill>
                  <a:schemeClr val="dk1"/>
                </a:solidFill>
                <a:latin typeface="Playfair Display"/>
                <a:ea typeface="Playfair Display"/>
                <a:cs typeface="Playfair Display"/>
                <a:sym typeface="Playfair Display"/>
              </a:rPr>
              <a:t>WHAT WERE THE </a:t>
            </a:r>
            <a:r>
              <a:rPr b="1" i="1" lang="en" u="sng">
                <a:solidFill>
                  <a:schemeClr val="dk1"/>
                </a:solidFill>
                <a:latin typeface="Playfair Display"/>
                <a:ea typeface="Playfair Display"/>
                <a:cs typeface="Playfair Display"/>
                <a:sym typeface="Playfair Display"/>
              </a:rPr>
              <a:t>POSITIVE</a:t>
            </a:r>
            <a:r>
              <a:rPr i="1" lang="en" u="sng">
                <a:solidFill>
                  <a:schemeClr val="dk1"/>
                </a:solidFill>
                <a:latin typeface="Playfair Display"/>
                <a:ea typeface="Playfair Display"/>
                <a:cs typeface="Playfair Display"/>
                <a:sym typeface="Playfair Display"/>
              </a:rPr>
              <a:t> IMPACTS?</a:t>
            </a:r>
            <a:endParaRPr i="1" u="sng">
              <a:solidFill>
                <a:schemeClr val="dk1"/>
              </a:solidFill>
              <a:latin typeface="Playfair Display"/>
              <a:ea typeface="Playfair Display"/>
              <a:cs typeface="Playfair Display"/>
              <a:sym typeface="Playfair Display"/>
            </a:endParaRPr>
          </a:p>
          <a:p>
            <a:pPr indent="0" lvl="0" marL="0">
              <a:spcBef>
                <a:spcPts val="0"/>
              </a:spcBef>
              <a:spcAft>
                <a:spcPts val="1600"/>
              </a:spcAft>
              <a:buNone/>
            </a:pPr>
            <a:r>
              <a:t/>
            </a:r>
            <a:endParaRPr/>
          </a:p>
        </p:txBody>
      </p:sp>
      <p:sp>
        <p:nvSpPr>
          <p:cNvPr id="102" name="Shape 102"/>
          <p:cNvSpPr txBox="1"/>
          <p:nvPr/>
        </p:nvSpPr>
        <p:spPr>
          <a:xfrm>
            <a:off x="311700" y="1573650"/>
            <a:ext cx="8165700" cy="1996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a:t>Ø </a:t>
            </a:r>
            <a:r>
              <a:rPr lang="en" sz="1800">
                <a:solidFill>
                  <a:schemeClr val="dk2"/>
                </a:solidFill>
                <a:latin typeface="Lato"/>
                <a:ea typeface="Lato"/>
                <a:cs typeface="Lato"/>
                <a:sym typeface="Lato"/>
              </a:rPr>
              <a:t>Generated 3.5 million for local economy</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Large surge in customer’s for local businesses</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Changed how Tenby is perceived</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Exposure &amp; increased tourism</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Community spirit and togetherness</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Encouragement of sports</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Large media coverage</a:t>
            </a:r>
            <a:endParaRPr sz="1800">
              <a:solidFill>
                <a:schemeClr val="dk2"/>
              </a:solidFill>
              <a:latin typeface="Lato"/>
              <a:ea typeface="Lato"/>
              <a:cs typeface="Lato"/>
              <a:sym typeface="Lato"/>
            </a:endParaRPr>
          </a:p>
          <a:p>
            <a:pPr indent="0" lvl="0" marL="0">
              <a:spcBef>
                <a:spcPts val="0"/>
              </a:spcBef>
              <a:spcAft>
                <a:spcPts val="0"/>
              </a:spcAft>
              <a:buNone/>
            </a:pPr>
            <a:r>
              <a:t/>
            </a:r>
            <a:endParaRPr sz="1800">
              <a:latin typeface="Playfair Display"/>
              <a:ea typeface="Playfair Display"/>
              <a:cs typeface="Playfair Display"/>
              <a:sym typeface="Playfair Display"/>
            </a:endParaRPr>
          </a:p>
        </p:txBody>
      </p:sp>
      <p:sp>
        <p:nvSpPr>
          <p:cNvPr id="103" name="Shape 103"/>
          <p:cNvSpPr txBox="1"/>
          <p:nvPr/>
        </p:nvSpPr>
        <p:spPr>
          <a:xfrm>
            <a:off x="1516050" y="3952875"/>
            <a:ext cx="6127800" cy="809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
                <a:solidFill>
                  <a:srgbClr val="E06666"/>
                </a:solidFill>
                <a:latin typeface="Lato"/>
                <a:ea typeface="Lato"/>
                <a:cs typeface="Lato"/>
                <a:sym typeface="Lato"/>
              </a:rPr>
              <a:t>“I have built a business off the back of Ironman Tenby. The negatives are outweighed by the money, opportunities and healthy lifestyle it's created in Pembrokeshire”</a:t>
            </a:r>
            <a:r>
              <a:rPr b="1" lang="en" sz="1800">
                <a:solidFill>
                  <a:srgbClr val="FF0000"/>
                </a:solidFill>
                <a:latin typeface="Lato"/>
                <a:ea typeface="Lato"/>
                <a:cs typeface="Lato"/>
                <a:sym typeface="Lato"/>
              </a:rPr>
              <a:t>.</a:t>
            </a:r>
            <a:endParaRPr b="1" sz="1800">
              <a:solidFill>
                <a:srgbClr val="FF0000"/>
              </a:solidFill>
              <a:latin typeface="Lato"/>
              <a:ea typeface="Lato"/>
              <a:cs typeface="Lato"/>
              <a:sym typeface="Lato"/>
            </a:endParaRPr>
          </a:p>
          <a:p>
            <a:pPr indent="0" lvl="0" marL="0">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107" name="Shape 107"/>
        <p:cNvGrpSpPr/>
        <p:nvPr/>
      </p:nvGrpSpPr>
      <p:grpSpPr>
        <a:xfrm>
          <a:off x="0" y="0"/>
          <a:ext cx="0" cy="0"/>
          <a:chOff x="0" y="0"/>
          <a:chExt cx="0" cy="0"/>
        </a:xfrm>
      </p:grpSpPr>
      <p:sp>
        <p:nvSpPr>
          <p:cNvPr id="108" name="Shape 108"/>
          <p:cNvSpPr/>
          <p:nvPr/>
        </p:nvSpPr>
        <p:spPr>
          <a:xfrm>
            <a:off x="4222750" y="1698650"/>
            <a:ext cx="4746600" cy="3238500"/>
          </a:xfrm>
          <a:prstGeom prst="wedgeRoundRectCallout">
            <a:avLst>
              <a:gd fmla="val -20833" name="adj1"/>
              <a:gd fmla="val 62500" name="adj2"/>
              <a:gd fmla="val 0" name="adj3"/>
            </a:avLst>
          </a:prstGeom>
          <a:solidFill>
            <a:srgbClr val="FCE5CD"/>
          </a:solidFill>
          <a:ln cap="flat" cmpd="sng" w="9525">
            <a:solidFill>
              <a:schemeClr val="dk2"/>
            </a:solidFill>
            <a:prstDash val="solid"/>
            <a:round/>
            <a:headEnd len="med" w="med" type="none"/>
            <a:tailEnd len="med" w="med"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09" name="Shape 109"/>
          <p:cNvSpPr txBox="1"/>
          <p:nvPr>
            <p:ph type="title"/>
          </p:nvPr>
        </p:nvSpPr>
        <p:spPr>
          <a:xfrm>
            <a:off x="311700" y="391350"/>
            <a:ext cx="8520600" cy="6261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None/>
            </a:pPr>
            <a:r>
              <a:rPr lang="en"/>
              <a:t>Impacts and implications</a:t>
            </a:r>
            <a:endParaRPr/>
          </a:p>
        </p:txBody>
      </p:sp>
      <p:sp>
        <p:nvSpPr>
          <p:cNvPr id="110" name="Shape 110"/>
          <p:cNvSpPr txBox="1"/>
          <p:nvPr>
            <p:ph idx="1" type="body"/>
          </p:nvPr>
        </p:nvSpPr>
        <p:spPr>
          <a:xfrm>
            <a:off x="311700" y="1152475"/>
            <a:ext cx="8520600" cy="626100"/>
          </a:xfrm>
          <a:prstGeom prst="rect">
            <a:avLst/>
          </a:prstGeom>
        </p:spPr>
        <p:txBody>
          <a:bodyPr anchorCtr="0" anchor="t" bIns="91425" lIns="91425" spcFirstLastPara="1" rIns="91425" wrap="square" tIns="91425">
            <a:noAutofit/>
          </a:bodyPr>
          <a:lstStyle/>
          <a:p>
            <a:pPr indent="0" lvl="0" marL="0" rtl="0">
              <a:lnSpc>
                <a:spcPct val="90000"/>
              </a:lnSpc>
              <a:spcBef>
                <a:spcPts val="1000"/>
              </a:spcBef>
              <a:spcAft>
                <a:spcPts val="0"/>
              </a:spcAft>
              <a:buNone/>
            </a:pPr>
            <a:r>
              <a:rPr i="1" lang="en" u="sng">
                <a:solidFill>
                  <a:schemeClr val="dk1"/>
                </a:solidFill>
                <a:latin typeface="Playfair Display"/>
                <a:ea typeface="Playfair Display"/>
                <a:cs typeface="Playfair Display"/>
                <a:sym typeface="Playfair Display"/>
              </a:rPr>
              <a:t>WHAT WERE THE </a:t>
            </a:r>
            <a:r>
              <a:rPr b="1" i="1" lang="en" u="sng">
                <a:solidFill>
                  <a:schemeClr val="dk1"/>
                </a:solidFill>
                <a:latin typeface="Playfair Display"/>
                <a:ea typeface="Playfair Display"/>
                <a:cs typeface="Playfair Display"/>
                <a:sym typeface="Playfair Display"/>
              </a:rPr>
              <a:t>NEGATIVE </a:t>
            </a:r>
            <a:r>
              <a:rPr i="1" lang="en" u="sng">
                <a:solidFill>
                  <a:schemeClr val="dk1"/>
                </a:solidFill>
                <a:latin typeface="Playfair Display"/>
                <a:ea typeface="Playfair Display"/>
                <a:cs typeface="Playfair Display"/>
                <a:sym typeface="Playfair Display"/>
              </a:rPr>
              <a:t> IMPACTS?</a:t>
            </a:r>
            <a:endParaRPr/>
          </a:p>
        </p:txBody>
      </p:sp>
      <p:sp>
        <p:nvSpPr>
          <p:cNvPr id="111" name="Shape 111"/>
          <p:cNvSpPr txBox="1"/>
          <p:nvPr/>
        </p:nvSpPr>
        <p:spPr>
          <a:xfrm>
            <a:off x="-333375" y="2397150"/>
            <a:ext cx="4746600" cy="201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Traffic</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Road closures</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Disruption</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Negative resident’s</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Rubbish/litter</a:t>
            </a:r>
            <a:endParaRPr sz="1800">
              <a:solidFill>
                <a:schemeClr val="dk2"/>
              </a:solidFill>
              <a:latin typeface="Lato"/>
              <a:ea typeface="Lato"/>
              <a:cs typeface="Lato"/>
              <a:sym typeface="Lato"/>
            </a:endParaRPr>
          </a:p>
          <a:p>
            <a:pPr indent="0" lvl="0" marL="0" rtl="0" algn="ctr">
              <a:lnSpc>
                <a:spcPct val="115000"/>
              </a:lnSpc>
              <a:spcBef>
                <a:spcPts val="0"/>
              </a:spcBef>
              <a:spcAft>
                <a:spcPts val="0"/>
              </a:spcAft>
              <a:buNone/>
            </a:pPr>
            <a:r>
              <a:rPr lang="en" sz="1800">
                <a:solidFill>
                  <a:schemeClr val="dk2"/>
                </a:solidFill>
                <a:latin typeface="Lato"/>
                <a:ea typeface="Lato"/>
                <a:cs typeface="Lato"/>
                <a:sym typeface="Lato"/>
              </a:rPr>
              <a:t>Ø Economic cost to prepare for event</a:t>
            </a:r>
            <a:endParaRPr sz="1800">
              <a:solidFill>
                <a:schemeClr val="dk2"/>
              </a:solidFill>
              <a:latin typeface="Lato"/>
              <a:ea typeface="Lato"/>
              <a:cs typeface="Lato"/>
              <a:sym typeface="Lato"/>
            </a:endParaRPr>
          </a:p>
          <a:p>
            <a:pPr indent="0" lvl="0" marL="0">
              <a:spcBef>
                <a:spcPts val="0"/>
              </a:spcBef>
              <a:spcAft>
                <a:spcPts val="0"/>
              </a:spcAft>
              <a:buNone/>
            </a:pPr>
            <a:r>
              <a:t/>
            </a:r>
            <a:endParaRPr/>
          </a:p>
        </p:txBody>
      </p:sp>
      <p:sp>
        <p:nvSpPr>
          <p:cNvPr id="112" name="Shape 112"/>
          <p:cNvSpPr txBox="1"/>
          <p:nvPr/>
        </p:nvSpPr>
        <p:spPr>
          <a:xfrm>
            <a:off x="4627600" y="1698650"/>
            <a:ext cx="3936900" cy="3159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sz="1800">
                <a:solidFill>
                  <a:schemeClr val="dk2"/>
                </a:solidFill>
              </a:rPr>
              <a:t>Planned protest = ‘Operation Lightning’. </a:t>
            </a:r>
            <a:endParaRPr sz="1800">
              <a:solidFill>
                <a:schemeClr val="dk2"/>
              </a:solidFill>
            </a:endParaRPr>
          </a:p>
          <a:p>
            <a:pPr indent="0" lvl="0" marL="0" rtl="0" algn="ctr">
              <a:lnSpc>
                <a:spcPct val="115000"/>
              </a:lnSpc>
              <a:spcBef>
                <a:spcPts val="0"/>
              </a:spcBef>
              <a:spcAft>
                <a:spcPts val="0"/>
              </a:spcAft>
              <a:buNone/>
            </a:pPr>
            <a:r>
              <a:rPr lang="en" sz="1800">
                <a:solidFill>
                  <a:schemeClr val="dk2"/>
                </a:solidFill>
              </a:rPr>
              <a:t>200 people from the area prepared to take part.</a:t>
            </a:r>
            <a:endParaRPr sz="1800">
              <a:solidFill>
                <a:schemeClr val="dk2"/>
              </a:solidFill>
            </a:endParaRPr>
          </a:p>
          <a:p>
            <a:pPr indent="0" lvl="0" marL="0" rtl="0" algn="ctr">
              <a:lnSpc>
                <a:spcPct val="115000"/>
              </a:lnSpc>
              <a:spcBef>
                <a:spcPts val="0"/>
              </a:spcBef>
              <a:spcAft>
                <a:spcPts val="0"/>
              </a:spcAft>
              <a:buNone/>
            </a:pPr>
            <a:r>
              <a:rPr lang="en" sz="1800">
                <a:solidFill>
                  <a:schemeClr val="dk2"/>
                </a:solidFill>
              </a:rPr>
              <a:t>Feeling ignored, mistreated and abused.</a:t>
            </a:r>
            <a:endParaRPr sz="1800">
              <a:solidFill>
                <a:schemeClr val="dk2"/>
              </a:solidFill>
            </a:endParaRPr>
          </a:p>
          <a:p>
            <a:pPr indent="0" lvl="0" marL="0" rtl="0" algn="ctr">
              <a:lnSpc>
                <a:spcPct val="115000"/>
              </a:lnSpc>
              <a:spcBef>
                <a:spcPts val="0"/>
              </a:spcBef>
              <a:spcAft>
                <a:spcPts val="0"/>
              </a:spcAft>
              <a:buNone/>
            </a:pPr>
            <a:r>
              <a:rPr lang="en" sz="1800">
                <a:solidFill>
                  <a:schemeClr val="dk2"/>
                </a:solidFill>
              </a:rPr>
              <a:t>“We have contacted the people who arrange Ironman to advise them of our intention to completely halt Ironman”.</a:t>
            </a:r>
            <a:endParaRPr sz="1800">
              <a:solidFill>
                <a:schemeClr val="dk2"/>
              </a:solidFill>
            </a:endParaRPr>
          </a:p>
          <a:p>
            <a:pPr indent="0" lvl="0" marL="0">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116" name="Shape 116"/>
        <p:cNvGrpSpPr/>
        <p:nvPr/>
      </p:nvGrpSpPr>
      <p:grpSpPr>
        <a:xfrm>
          <a:off x="0" y="0"/>
          <a:ext cx="0" cy="0"/>
          <a:chOff x="0" y="0"/>
          <a:chExt cx="0" cy="0"/>
        </a:xfrm>
      </p:grpSpPr>
      <p:sp>
        <p:nvSpPr>
          <p:cNvPr id="117" name="Shape 117"/>
          <p:cNvSpPr txBox="1"/>
          <p:nvPr>
            <p:ph type="title"/>
          </p:nvPr>
        </p:nvSpPr>
        <p:spPr>
          <a:xfrm>
            <a:off x="311700" y="391350"/>
            <a:ext cx="8520600" cy="626100"/>
          </a:xfrm>
          <a:prstGeom prst="rect">
            <a:avLst/>
          </a:prstGeom>
        </p:spPr>
        <p:txBody>
          <a:bodyPr anchorCtr="0" anchor="t" bIns="91425" lIns="91425" spcFirstLastPara="1" rIns="91425" wrap="square" tIns="91425">
            <a:noAutofit/>
          </a:bodyPr>
          <a:lstStyle/>
          <a:p>
            <a:pPr indent="0" lvl="0" marL="0" algn="ctr">
              <a:spcBef>
                <a:spcPts val="0"/>
              </a:spcBef>
              <a:spcAft>
                <a:spcPts val="0"/>
              </a:spcAft>
              <a:buNone/>
            </a:pPr>
            <a:r>
              <a:rPr lang="en"/>
              <a:t>Recommendations</a:t>
            </a:r>
            <a:endParaRPr/>
          </a:p>
        </p:txBody>
      </p:sp>
      <p:sp>
        <p:nvSpPr>
          <p:cNvPr id="118" name="Shape 118"/>
          <p:cNvSpPr txBox="1"/>
          <p:nvPr>
            <p:ph idx="1" type="body"/>
          </p:nvPr>
        </p:nvSpPr>
        <p:spPr>
          <a:xfrm>
            <a:off x="168825" y="1454100"/>
            <a:ext cx="8520600" cy="1149300"/>
          </a:xfrm>
          <a:prstGeom prst="rect">
            <a:avLst/>
          </a:prstGeom>
        </p:spPr>
        <p:txBody>
          <a:bodyPr anchorCtr="0" anchor="t" bIns="91425" lIns="91425" spcFirstLastPara="1" rIns="91425" wrap="square" tIns="91425">
            <a:noAutofit/>
          </a:bodyPr>
          <a:lstStyle/>
          <a:p>
            <a:pPr indent="-342900" lvl="0" marL="457200" rtl="0" algn="ctr">
              <a:spcBef>
                <a:spcPts val="0"/>
              </a:spcBef>
              <a:spcAft>
                <a:spcPts val="0"/>
              </a:spcAft>
              <a:buSzPts val="1800"/>
              <a:buChar char="❖"/>
            </a:pPr>
            <a:r>
              <a:rPr lang="en"/>
              <a:t>Greater awareness</a:t>
            </a:r>
            <a:endParaRPr/>
          </a:p>
          <a:p>
            <a:pPr indent="-342900" lvl="0" marL="457200" rtl="0" algn="ctr">
              <a:spcBef>
                <a:spcPts val="0"/>
              </a:spcBef>
              <a:spcAft>
                <a:spcPts val="0"/>
              </a:spcAft>
              <a:buSzPts val="1800"/>
              <a:buChar char="❖"/>
            </a:pPr>
            <a:r>
              <a:rPr lang="en"/>
              <a:t>Focus on recycling and introduction of wardens</a:t>
            </a:r>
            <a:endParaRPr/>
          </a:p>
          <a:p>
            <a:pPr indent="0" lvl="0" marL="0" rtl="0" algn="ctr">
              <a:spcBef>
                <a:spcPts val="1600"/>
              </a:spcBef>
              <a:spcAft>
                <a:spcPts val="0"/>
              </a:spcAft>
              <a:buNone/>
            </a:pPr>
            <a:r>
              <a:t/>
            </a:r>
            <a:endParaRPr/>
          </a:p>
          <a:p>
            <a:pPr indent="0" lvl="0" marL="0" algn="ctr">
              <a:spcBef>
                <a:spcPts val="1600"/>
              </a:spcBef>
              <a:spcAft>
                <a:spcPts val="1600"/>
              </a:spcAft>
              <a:buNone/>
            </a:pPr>
            <a:r>
              <a:t/>
            </a:r>
            <a:endParaRPr/>
          </a:p>
        </p:txBody>
      </p:sp>
      <p:sp>
        <p:nvSpPr>
          <p:cNvPr id="119" name="Shape 119"/>
          <p:cNvSpPr txBox="1"/>
          <p:nvPr/>
        </p:nvSpPr>
        <p:spPr>
          <a:xfrm>
            <a:off x="311700" y="2667000"/>
            <a:ext cx="7524900" cy="1508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 sz="2400">
                <a:solidFill>
                  <a:schemeClr val="dk1"/>
                </a:solidFill>
                <a:latin typeface="Playfair Display"/>
                <a:ea typeface="Playfair Display"/>
                <a:cs typeface="Playfair Display"/>
                <a:sym typeface="Playfair Display"/>
              </a:rPr>
              <a:t>IS IRONMAN A SUSTAINABLE EVENT?</a:t>
            </a:r>
            <a:endParaRPr b="1" sz="2400">
              <a:solidFill>
                <a:schemeClr val="dk1"/>
              </a:solidFill>
              <a:latin typeface="Playfair Display"/>
              <a:ea typeface="Playfair Display"/>
              <a:cs typeface="Playfair Display"/>
              <a:sym typeface="Playfair Display"/>
            </a:endParaRPr>
          </a:p>
        </p:txBody>
      </p:sp>
      <p:sp>
        <p:nvSpPr>
          <p:cNvPr id="120" name="Shape 120"/>
          <p:cNvSpPr txBox="1"/>
          <p:nvPr/>
        </p:nvSpPr>
        <p:spPr>
          <a:xfrm>
            <a:off x="2000250" y="3222600"/>
            <a:ext cx="5334000" cy="95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u="sng">
                <a:solidFill>
                  <a:schemeClr val="dk2"/>
                </a:solidFill>
                <a:latin typeface="Lato"/>
                <a:ea typeface="Lato"/>
                <a:cs typeface="Lato"/>
                <a:sym typeface="Lato"/>
              </a:rPr>
              <a:t>Economically</a:t>
            </a:r>
            <a:r>
              <a:rPr lang="en" sz="1800">
                <a:solidFill>
                  <a:schemeClr val="dk2"/>
                </a:solidFill>
                <a:latin typeface="Lato"/>
                <a:ea typeface="Lato"/>
                <a:cs typeface="Lato"/>
                <a:sym typeface="Lato"/>
              </a:rPr>
              <a:t> = YES</a:t>
            </a:r>
            <a:endParaRPr sz="1800">
              <a:solidFill>
                <a:schemeClr val="dk2"/>
              </a:solidFill>
              <a:latin typeface="Lato"/>
              <a:ea typeface="Lato"/>
              <a:cs typeface="Lato"/>
              <a:sym typeface="Lato"/>
            </a:endParaRPr>
          </a:p>
          <a:p>
            <a:pPr indent="0" lvl="0" marL="0" algn="ctr">
              <a:spcBef>
                <a:spcPts val="0"/>
              </a:spcBef>
              <a:spcAft>
                <a:spcPts val="0"/>
              </a:spcAft>
              <a:buNone/>
            </a:pPr>
            <a:r>
              <a:t/>
            </a:r>
            <a:endParaRPr sz="1800">
              <a:solidFill>
                <a:schemeClr val="dk2"/>
              </a:solidFill>
              <a:latin typeface="Lato"/>
              <a:ea typeface="Lato"/>
              <a:cs typeface="Lato"/>
              <a:sym typeface="Lato"/>
            </a:endParaRPr>
          </a:p>
          <a:p>
            <a:pPr indent="-342900" lvl="0" marL="457200" rtl="0" algn="ctr">
              <a:spcBef>
                <a:spcPts val="0"/>
              </a:spcBef>
              <a:spcAft>
                <a:spcPts val="0"/>
              </a:spcAft>
              <a:buClr>
                <a:schemeClr val="dk2"/>
              </a:buClr>
              <a:buSzPts val="1800"/>
              <a:buFont typeface="Lato"/>
              <a:buChar char="➢"/>
            </a:pPr>
            <a:r>
              <a:rPr lang="en" sz="1800">
                <a:solidFill>
                  <a:schemeClr val="dk2"/>
                </a:solidFill>
                <a:latin typeface="Lato"/>
                <a:ea typeface="Lato"/>
                <a:cs typeface="Lato"/>
                <a:sym typeface="Lato"/>
              </a:rPr>
              <a:t>Return on investment</a:t>
            </a:r>
            <a:endParaRPr sz="1800">
              <a:solidFill>
                <a:schemeClr val="dk2"/>
              </a:solidFill>
              <a:latin typeface="Lato"/>
              <a:ea typeface="Lato"/>
              <a:cs typeface="Lato"/>
              <a:sym typeface="Lato"/>
            </a:endParaRPr>
          </a:p>
          <a:p>
            <a:pPr indent="-342900" lvl="0" marL="457200" rtl="0" algn="ctr">
              <a:spcBef>
                <a:spcPts val="0"/>
              </a:spcBef>
              <a:spcAft>
                <a:spcPts val="0"/>
              </a:spcAft>
              <a:buClr>
                <a:schemeClr val="dk2"/>
              </a:buClr>
              <a:buSzPts val="1800"/>
              <a:buFont typeface="Lato"/>
              <a:buChar char="➢"/>
            </a:pPr>
            <a:r>
              <a:rPr lang="en" sz="1800">
                <a:solidFill>
                  <a:schemeClr val="dk2"/>
                </a:solidFill>
                <a:latin typeface="Lato"/>
                <a:ea typeface="Lato"/>
                <a:cs typeface="Lato"/>
                <a:sym typeface="Lato"/>
              </a:rPr>
              <a:t>Increased business performance</a:t>
            </a:r>
            <a:endParaRPr sz="1800">
              <a:solidFill>
                <a:schemeClr val="dk2"/>
              </a:solidFill>
              <a:latin typeface="Lato"/>
              <a:ea typeface="Lato"/>
              <a:cs typeface="Lato"/>
              <a:sym typeface="Lato"/>
            </a:endParaRPr>
          </a:p>
          <a:p>
            <a:pPr indent="-342900" lvl="0" marL="457200" algn="ctr">
              <a:spcBef>
                <a:spcPts val="0"/>
              </a:spcBef>
              <a:spcAft>
                <a:spcPts val="0"/>
              </a:spcAft>
              <a:buClr>
                <a:schemeClr val="dk2"/>
              </a:buClr>
              <a:buSzPts val="1800"/>
              <a:buFont typeface="Lato"/>
              <a:buChar char="➢"/>
            </a:pPr>
            <a:r>
              <a:rPr lang="en" sz="1800">
                <a:solidFill>
                  <a:schemeClr val="dk2"/>
                </a:solidFill>
                <a:latin typeface="Lato"/>
                <a:ea typeface="Lato"/>
                <a:cs typeface="Lato"/>
                <a:sym typeface="Lato"/>
              </a:rPr>
              <a:t>Increased shareholder value</a:t>
            </a:r>
            <a:endParaRPr sz="1800">
              <a:solidFill>
                <a:schemeClr val="dk2"/>
              </a:solidFill>
              <a:latin typeface="Lato"/>
              <a:ea typeface="Lato"/>
              <a:cs typeface="Lato"/>
              <a:sym typeface="La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124" name="Shape 124"/>
        <p:cNvGrpSpPr/>
        <p:nvPr/>
      </p:nvGrpSpPr>
      <p:grpSpPr>
        <a:xfrm>
          <a:off x="0" y="0"/>
          <a:ext cx="0" cy="0"/>
          <a:chOff x="0" y="0"/>
          <a:chExt cx="0" cy="0"/>
        </a:xfrm>
      </p:grpSpPr>
      <p:sp>
        <p:nvSpPr>
          <p:cNvPr id="125" name="Shape 125"/>
          <p:cNvSpPr txBox="1"/>
          <p:nvPr>
            <p:ph type="title"/>
          </p:nvPr>
        </p:nvSpPr>
        <p:spPr>
          <a:xfrm>
            <a:off x="311700" y="391350"/>
            <a:ext cx="8520600" cy="6261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Conclusion </a:t>
            </a:r>
            <a:endParaRPr/>
          </a:p>
        </p:txBody>
      </p:sp>
      <p:sp>
        <p:nvSpPr>
          <p:cNvPr id="126" name="Shape 126"/>
          <p:cNvSpPr txBox="1"/>
          <p:nvPr>
            <p:ph idx="1" type="body"/>
          </p:nvPr>
        </p:nvSpPr>
        <p:spPr>
          <a:xfrm>
            <a:off x="311700" y="1152475"/>
            <a:ext cx="8520600" cy="3722700"/>
          </a:xfrm>
          <a:prstGeom prst="rect">
            <a:avLst/>
          </a:prstGeom>
        </p:spPr>
        <p:txBody>
          <a:bodyPr anchorCtr="0" anchor="t" bIns="91425" lIns="91425" spcFirstLastPara="1" rIns="91425" wrap="square" tIns="91425">
            <a:noAutofit/>
          </a:bodyPr>
          <a:lstStyle/>
          <a:p>
            <a:pPr indent="0" lvl="0" marL="0" marR="482600" rtl="0">
              <a:spcBef>
                <a:spcPts val="0"/>
              </a:spcBef>
              <a:spcAft>
                <a:spcPts val="0"/>
              </a:spcAft>
              <a:buNone/>
            </a:pPr>
            <a:r>
              <a:rPr lang="en">
                <a:solidFill>
                  <a:srgbClr val="000000"/>
                </a:solidFill>
                <a:highlight>
                  <a:srgbClr val="D9D9D9"/>
                </a:highlight>
                <a:latin typeface="Arial"/>
                <a:ea typeface="Arial"/>
                <a:cs typeface="Arial"/>
                <a:sym typeface="Arial"/>
              </a:rPr>
              <a:t>“Events have a range of impacts- both positive and negative- on their host communities and stakeholders. It is the task of the event manager to identify and predict these impacts and then to manage them to achieve the best balance for all parties, so that in the balance the overall impact of the event is positive. To achieve this, all foreseeable positive impacts must be developed and maximized, and negative impacts countered. Often negative impacts can be addressed through awareness and intervention- good planning is always critical. Ultimately, the success of the event depends on the event manager achieving this positive balance sheet and communicating it to a range of stakeholders ”. (Bowdin. 1999, p.26)</a:t>
            </a:r>
            <a:endParaRPr>
              <a:solidFill>
                <a:srgbClr val="000000"/>
              </a:solidFill>
              <a:highlight>
                <a:srgbClr val="D9D9D9"/>
              </a:highlight>
              <a:latin typeface="Arial"/>
              <a:ea typeface="Arial"/>
              <a:cs typeface="Arial"/>
              <a:sym typeface="Arial"/>
            </a:endParaRPr>
          </a:p>
          <a:p>
            <a:pPr indent="0" lvl="0" marL="0" marR="482600" rtl="0">
              <a:spcBef>
                <a:spcPts val="3000"/>
              </a:spcBef>
              <a:spcAft>
                <a:spcPts val="0"/>
              </a:spcAft>
              <a:buNone/>
            </a:pPr>
            <a:r>
              <a:t/>
            </a:r>
            <a:endParaRPr>
              <a:solidFill>
                <a:srgbClr val="000000"/>
              </a:solidFill>
              <a:highlight>
                <a:srgbClr val="FFFFFF"/>
              </a:highlight>
              <a:latin typeface="Arial"/>
              <a:ea typeface="Arial"/>
              <a:cs typeface="Arial"/>
              <a:sym typeface="Arial"/>
            </a:endParaRPr>
          </a:p>
          <a:p>
            <a:pPr indent="0" lvl="0" marL="0">
              <a:spcBef>
                <a:spcPts val="3000"/>
              </a:spcBef>
              <a:spcAft>
                <a:spcPts val="160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9D9"/>
        </a:solidFill>
      </p:bgPr>
    </p:bg>
    <p:spTree>
      <p:nvGrpSpPr>
        <p:cNvPr id="130" name="Shape 130"/>
        <p:cNvGrpSpPr/>
        <p:nvPr/>
      </p:nvGrpSpPr>
      <p:grpSpPr>
        <a:xfrm>
          <a:off x="0" y="0"/>
          <a:ext cx="0" cy="0"/>
          <a:chOff x="0" y="0"/>
          <a:chExt cx="0" cy="0"/>
        </a:xfrm>
      </p:grpSpPr>
      <p:sp>
        <p:nvSpPr>
          <p:cNvPr id="131" name="Shape 131"/>
          <p:cNvSpPr txBox="1"/>
          <p:nvPr>
            <p:ph type="title"/>
          </p:nvPr>
        </p:nvSpPr>
        <p:spPr>
          <a:xfrm>
            <a:off x="311700" y="391350"/>
            <a:ext cx="8520600" cy="6261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a:t>Reference List</a:t>
            </a:r>
            <a:endParaRPr/>
          </a:p>
        </p:txBody>
      </p:sp>
      <p:sp>
        <p:nvSpPr>
          <p:cNvPr id="132" name="Shape 132"/>
          <p:cNvSpPr txBox="1"/>
          <p:nvPr>
            <p:ph idx="1" type="body"/>
          </p:nvPr>
        </p:nvSpPr>
        <p:spPr>
          <a:xfrm>
            <a:off x="311700" y="1152475"/>
            <a:ext cx="8520600" cy="38277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 sz="1000"/>
              <a:t>Bowdin, G… et all, (1999). </a:t>
            </a:r>
            <a:r>
              <a:rPr lang="en" sz="1000" u="sng"/>
              <a:t>Events Management,Oxford: Butterworth-Heinemann.</a:t>
            </a:r>
            <a:endParaRPr sz="1000" u="sng"/>
          </a:p>
          <a:p>
            <a:pPr indent="0" lvl="0" marL="0">
              <a:spcBef>
                <a:spcPts val="1600"/>
              </a:spcBef>
              <a:spcAft>
                <a:spcPts val="0"/>
              </a:spcAft>
              <a:buNone/>
            </a:pPr>
            <a:r>
              <a:rPr lang="en" sz="1000"/>
              <a:t>Cooper, J. (2017)</a:t>
            </a:r>
            <a:r>
              <a:rPr i="1" lang="en" sz="1000"/>
              <a:t> Ironman Funding Agreed. </a:t>
            </a:r>
            <a:r>
              <a:rPr lang="en" sz="1000" u="sng">
                <a:solidFill>
                  <a:schemeClr val="hlink"/>
                </a:solidFill>
                <a:hlinkClick r:id="rId3"/>
              </a:rPr>
              <a:t>http://pembrokeshire-herald.com/35541/ironman-funding-agreed/</a:t>
            </a:r>
            <a:r>
              <a:rPr lang="en" sz="1000"/>
              <a:t> (Accessed: 10/01/2018)</a:t>
            </a:r>
            <a:endParaRPr sz="1000"/>
          </a:p>
          <a:p>
            <a:pPr indent="0" lvl="0" marL="0">
              <a:spcBef>
                <a:spcPts val="1600"/>
              </a:spcBef>
              <a:spcAft>
                <a:spcPts val="0"/>
              </a:spcAft>
              <a:buNone/>
            </a:pPr>
            <a:r>
              <a:rPr lang="en" sz="1000"/>
              <a:t>Greensense.(2018), </a:t>
            </a:r>
            <a:r>
              <a:rPr i="1" lang="en" sz="1000"/>
              <a:t>Sustainability event management.</a:t>
            </a:r>
            <a:r>
              <a:rPr lang="en" sz="1000"/>
              <a:t>[online].Available </a:t>
            </a:r>
            <a:r>
              <a:rPr lang="en" sz="1000" u="sng">
                <a:solidFill>
                  <a:schemeClr val="hlink"/>
                </a:solidFill>
                <a:hlinkClick r:id="rId4"/>
              </a:rPr>
              <a:t>http://greensense.com.au/2009/06/13/sustainable-event-management/</a:t>
            </a:r>
            <a:r>
              <a:rPr lang="en" sz="1000"/>
              <a:t> ( Accessed, 2017,Dec, 17)</a:t>
            </a:r>
            <a:endParaRPr sz="1000"/>
          </a:p>
          <a:p>
            <a:pPr indent="0" lvl="0" marL="0">
              <a:spcBef>
                <a:spcPts val="1600"/>
              </a:spcBef>
              <a:spcAft>
                <a:spcPts val="0"/>
              </a:spcAft>
              <a:buNone/>
            </a:pPr>
            <a:r>
              <a:rPr lang="en" sz="1000"/>
              <a:t>Hayward, W. (2017) </a:t>
            </a:r>
            <a:r>
              <a:rPr i="1" lang="en" sz="1000"/>
              <a:t>Tenby, the town transformed by Ironman. </a:t>
            </a:r>
            <a:r>
              <a:rPr lang="en" sz="1000" u="sng">
                <a:solidFill>
                  <a:schemeClr val="accent5"/>
                </a:solidFill>
                <a:hlinkClick r:id="rId5"/>
              </a:rPr>
              <a:t>http://www.walesonline.co.uk/news/wales-news/tenby-town-transformed-ironman-13584815</a:t>
            </a:r>
            <a:r>
              <a:rPr lang="en" sz="1000"/>
              <a:t> (Accessed: 10:01:2018)</a:t>
            </a:r>
            <a:endParaRPr sz="1000"/>
          </a:p>
          <a:p>
            <a:pPr indent="0" lvl="0" marL="0">
              <a:spcBef>
                <a:spcPts val="1600"/>
              </a:spcBef>
              <a:spcAft>
                <a:spcPts val="0"/>
              </a:spcAft>
              <a:buNone/>
            </a:pPr>
            <a:r>
              <a:rPr lang="en" sz="1000"/>
              <a:t>Ironman (2018) </a:t>
            </a:r>
            <a:r>
              <a:rPr i="1" lang="en" sz="1000"/>
              <a:t>FAQS</a:t>
            </a:r>
            <a:r>
              <a:rPr lang="en" sz="1000"/>
              <a:t>.  </a:t>
            </a:r>
            <a:r>
              <a:rPr lang="en" sz="1000" u="sng">
                <a:solidFill>
                  <a:schemeClr val="hlink"/>
                </a:solidFill>
                <a:hlinkClick r:id="rId6"/>
              </a:rPr>
              <a:t>http://eu.ironman.com/triathlon/events/emea/ironman/wales/athletes/faqs.aspx#axzz53mlDGsuR</a:t>
            </a:r>
            <a:r>
              <a:rPr lang="en" sz="1000"/>
              <a:t> (Accessed: 10/01/2018)</a:t>
            </a:r>
            <a:endParaRPr sz="1000"/>
          </a:p>
          <a:p>
            <a:pPr indent="0" lvl="0" marL="0">
              <a:spcBef>
                <a:spcPts val="1600"/>
              </a:spcBef>
              <a:spcAft>
                <a:spcPts val="0"/>
              </a:spcAft>
              <a:buNone/>
            </a:pPr>
            <a:r>
              <a:rPr lang="en" sz="1000"/>
              <a:t>I</a:t>
            </a:r>
            <a:r>
              <a:rPr lang="en" sz="1000">
                <a:solidFill>
                  <a:srgbClr val="000000"/>
                </a:solidFill>
              </a:rPr>
              <a:t>ronman.(2018), ‘Reports’,[online]. Available </a:t>
            </a:r>
            <a:r>
              <a:rPr b="1" lang="en" sz="1000" u="sng">
                <a:solidFill>
                  <a:srgbClr val="000000"/>
                </a:solidFill>
                <a:highlight>
                  <a:srgbClr val="D9D9D9"/>
                </a:highlight>
                <a:latin typeface="Arial"/>
                <a:ea typeface="Arial"/>
                <a:cs typeface="Arial"/>
                <a:sym typeface="Arial"/>
                <a:hlinkClick r:id="rId7"/>
              </a:rPr>
              <a:t>http://www.ironman.com/~/media/4beb11d1f4d64e068b83a07f009e6109/imboulder%20sustainabilityreport.pdf, [Accessed ,2017, Dec,15]</a:t>
            </a:r>
            <a:endParaRPr b="1" sz="1000" u="sng">
              <a:solidFill>
                <a:srgbClr val="000000"/>
              </a:solidFill>
              <a:highlight>
                <a:srgbClr val="D9D9D9"/>
              </a:highlight>
              <a:latin typeface="Arial"/>
              <a:ea typeface="Arial"/>
              <a:cs typeface="Arial"/>
              <a:sym typeface="Arial"/>
              <a:hlinkClick r:id="rId8"/>
            </a:endParaRPr>
          </a:p>
          <a:p>
            <a:pPr indent="0" lvl="0" marL="0" rtl="0">
              <a:spcBef>
                <a:spcPts val="1600"/>
              </a:spcBef>
              <a:spcAft>
                <a:spcPts val="0"/>
              </a:spcAft>
              <a:buNone/>
            </a:pPr>
            <a:r>
              <a:rPr lang="en" sz="1000">
                <a:solidFill>
                  <a:srgbClr val="666666"/>
                </a:solidFill>
                <a:latin typeface="Arial"/>
                <a:ea typeface="Arial"/>
                <a:cs typeface="Arial"/>
                <a:sym typeface="Arial"/>
              </a:rPr>
              <a:t>“Protest threatens to disrupt popular Ironman Wales event” = Wales Online, by Rachael Misstear on 12 Sep 2014. Accessed on 02/12/2017. URL:</a:t>
            </a:r>
            <a:r>
              <a:rPr lang="en" sz="1000">
                <a:solidFill>
                  <a:srgbClr val="666666"/>
                </a:solidFill>
                <a:latin typeface="Arial"/>
                <a:ea typeface="Arial"/>
                <a:cs typeface="Arial"/>
                <a:sym typeface="Arial"/>
                <a:hlinkClick r:id="rId9"/>
              </a:rPr>
              <a:t> </a:t>
            </a:r>
            <a:r>
              <a:rPr lang="en" sz="1000" u="sng">
                <a:solidFill>
                  <a:srgbClr val="0563C1"/>
                </a:solidFill>
                <a:latin typeface="Arial"/>
                <a:ea typeface="Arial"/>
                <a:cs typeface="Arial"/>
                <a:sym typeface="Arial"/>
                <a:hlinkClick r:id="rId10"/>
              </a:rPr>
              <a:t>http://www.walesonline.co.uk/news/wales-news/protest-threatens-disrupt-popular-ironman-7762690</a:t>
            </a:r>
            <a:endParaRPr sz="1000"/>
          </a:p>
          <a:p>
            <a:pPr indent="0" lvl="0" marL="0" rtl="0">
              <a:spcBef>
                <a:spcPts val="800"/>
              </a:spcBef>
              <a:spcAft>
                <a:spcPts val="0"/>
              </a:spcAft>
              <a:buNone/>
            </a:pPr>
            <a:r>
              <a:rPr lang="en" sz="1000"/>
              <a:t>Triradar (2013) </a:t>
            </a:r>
            <a:r>
              <a:rPr i="1" lang="en" sz="1000"/>
              <a:t>Ironman UK Needs Volunteers</a:t>
            </a:r>
            <a:r>
              <a:rPr lang="en" sz="1000"/>
              <a:t>. </a:t>
            </a:r>
            <a:r>
              <a:rPr lang="en" sz="1000" u="sng">
                <a:solidFill>
                  <a:schemeClr val="hlink"/>
                </a:solidFill>
                <a:hlinkClick r:id="rId11"/>
              </a:rPr>
              <a:t>http://www.triradar.com/news/ironman-uk-needs-volunteers/</a:t>
            </a:r>
            <a:r>
              <a:rPr lang="en" sz="1000"/>
              <a:t> (Accessed: 11/01/2018)</a:t>
            </a:r>
            <a:endParaRPr sz="1000"/>
          </a:p>
          <a:p>
            <a:pPr indent="0" lvl="0" marL="0" rtl="0">
              <a:spcBef>
                <a:spcPts val="800"/>
              </a:spcBef>
              <a:spcAft>
                <a:spcPts val="800"/>
              </a:spcAft>
              <a:buNone/>
            </a:pPr>
            <a:r>
              <a:rPr lang="en" sz="1000"/>
              <a:t>Torkildsen, G. (2005),</a:t>
            </a:r>
            <a:r>
              <a:rPr lang="en" sz="1000" u="sng"/>
              <a:t> Leisure and Recreation Management</a:t>
            </a:r>
            <a:r>
              <a:rPr lang="en" sz="1000"/>
              <a:t>, (5th ED),Oxon: Routledge.  </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