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1"/>
  </p:notesMasterIdLst>
  <p:handoutMasterIdLst>
    <p:handoutMasterId r:id="rId42"/>
  </p:handoutMasterIdLst>
  <p:sldIdLst>
    <p:sldId id="256" r:id="rId5"/>
    <p:sldId id="297" r:id="rId6"/>
    <p:sldId id="397" r:id="rId7"/>
    <p:sldId id="398" r:id="rId8"/>
    <p:sldId id="405" r:id="rId9"/>
    <p:sldId id="399" r:id="rId10"/>
    <p:sldId id="396" r:id="rId11"/>
    <p:sldId id="406" r:id="rId12"/>
    <p:sldId id="400" r:id="rId13"/>
    <p:sldId id="401" r:id="rId14"/>
    <p:sldId id="404" r:id="rId15"/>
    <p:sldId id="429" r:id="rId16"/>
    <p:sldId id="430" r:id="rId17"/>
    <p:sldId id="403" r:id="rId18"/>
    <p:sldId id="411" r:id="rId19"/>
    <p:sldId id="412" r:id="rId20"/>
    <p:sldId id="408" r:id="rId21"/>
    <p:sldId id="410" r:id="rId22"/>
    <p:sldId id="407" r:id="rId23"/>
    <p:sldId id="415" r:id="rId24"/>
    <p:sldId id="414" r:id="rId25"/>
    <p:sldId id="416" r:id="rId26"/>
    <p:sldId id="413" r:id="rId27"/>
    <p:sldId id="417" r:id="rId28"/>
    <p:sldId id="409" r:id="rId29"/>
    <p:sldId id="419" r:id="rId30"/>
    <p:sldId id="420" r:id="rId31"/>
    <p:sldId id="421" r:id="rId32"/>
    <p:sldId id="422" r:id="rId33"/>
    <p:sldId id="424" r:id="rId34"/>
    <p:sldId id="425" r:id="rId35"/>
    <p:sldId id="423" r:id="rId36"/>
    <p:sldId id="426" r:id="rId37"/>
    <p:sldId id="427" r:id="rId38"/>
    <p:sldId id="431" r:id="rId39"/>
    <p:sldId id="428" r:id="rId4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8" autoAdjust="0"/>
    <p:restoredTop sz="94718"/>
  </p:normalViewPr>
  <p:slideViewPr>
    <p:cSldViewPr snapToGrid="0">
      <p:cViewPr varScale="1">
        <p:scale>
          <a:sx n="116" d="100"/>
          <a:sy n="116" d="100"/>
        </p:scale>
        <p:origin x="528" y="82"/>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164E7290-F170-49C3-8B17-4584B9C03A47}"/>
    <pc:docChg chg="modSld">
      <pc:chgData name="Tim Bashford" userId="5fd3d9a1-443c-4717-9608-098946ca22e0" providerId="ADAL" clId="{164E7290-F170-49C3-8B17-4584B9C03A47}" dt="2024-10-29T02:52:37.131" v="0" actId="20577"/>
      <pc:docMkLst>
        <pc:docMk/>
      </pc:docMkLst>
      <pc:sldChg chg="modSp mod">
        <pc:chgData name="Tim Bashford" userId="5fd3d9a1-443c-4717-9608-098946ca22e0" providerId="ADAL" clId="{164E7290-F170-49C3-8B17-4584B9C03A47}" dt="2024-10-29T02:52:37.131" v="0" actId="20577"/>
        <pc:sldMkLst>
          <pc:docMk/>
          <pc:sldMk cId="2259308896" sldId="256"/>
        </pc:sldMkLst>
        <pc:spChg chg="mod">
          <ac:chgData name="Tim Bashford" userId="5fd3d9a1-443c-4717-9608-098946ca22e0" providerId="ADAL" clId="{164E7290-F170-49C3-8B17-4584B9C03A47}" dt="2024-10-29T02:52:37.131" v="0" actId="20577"/>
          <ac:spMkLst>
            <pc:docMk/>
            <pc:sldMk cId="2259308896" sldId="256"/>
            <ac:spMk id="2" creationId="{51DF3D98-3C30-4CFC-8643-C81E829C8C2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29/10/2024</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29/10/2024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3ACF987F-BA64-5C47-F575-ECE670ED19B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a:solidFill>
                  <a:schemeClr val="tx1"/>
                </a:solidFill>
                <a:latin typeface="Helvetica" panose="020B0604020202020204" pitchFamily="34" charset="0"/>
              </a:defRPr>
            </a:lvl1pPr>
            <a:lvl2pPr marL="742950" indent="-285750" defTabSz="965200">
              <a:defRPr>
                <a:solidFill>
                  <a:schemeClr val="tx1"/>
                </a:solidFill>
                <a:latin typeface="Helvetica" panose="020B0604020202020204" pitchFamily="34" charset="0"/>
              </a:defRPr>
            </a:lvl2pPr>
            <a:lvl3pPr marL="1143000" indent="-228600" defTabSz="965200">
              <a:defRPr>
                <a:solidFill>
                  <a:schemeClr val="tx1"/>
                </a:solidFill>
                <a:latin typeface="Helvetica" panose="020B0604020202020204" pitchFamily="34" charset="0"/>
              </a:defRPr>
            </a:lvl3pPr>
            <a:lvl4pPr marL="1600200" indent="-228600" defTabSz="965200">
              <a:defRPr>
                <a:solidFill>
                  <a:schemeClr val="tx1"/>
                </a:solidFill>
                <a:latin typeface="Helvetica" panose="020B0604020202020204" pitchFamily="34" charset="0"/>
              </a:defRPr>
            </a:lvl4pPr>
            <a:lvl5pPr marL="2057400" indent="-228600" defTabSz="965200">
              <a:defRPr>
                <a:solidFill>
                  <a:schemeClr val="tx1"/>
                </a:solidFill>
                <a:latin typeface="Helvetica" panose="020B0604020202020204" pitchFamily="34" charset="0"/>
              </a:defRPr>
            </a:lvl5pPr>
            <a:lvl6pPr marL="2514600" indent="-228600" defTabSz="965200" eaLnBrk="0" fontAlgn="base" hangingPunct="0">
              <a:spcBef>
                <a:spcPct val="0"/>
              </a:spcBef>
              <a:spcAft>
                <a:spcPct val="0"/>
              </a:spcAft>
              <a:defRPr>
                <a:solidFill>
                  <a:schemeClr val="tx1"/>
                </a:solidFill>
                <a:latin typeface="Helvetica" panose="020B0604020202020204" pitchFamily="34" charset="0"/>
              </a:defRPr>
            </a:lvl6pPr>
            <a:lvl7pPr marL="2971800" indent="-228600" defTabSz="965200" eaLnBrk="0" fontAlgn="base" hangingPunct="0">
              <a:spcBef>
                <a:spcPct val="0"/>
              </a:spcBef>
              <a:spcAft>
                <a:spcPct val="0"/>
              </a:spcAft>
              <a:defRPr>
                <a:solidFill>
                  <a:schemeClr val="tx1"/>
                </a:solidFill>
                <a:latin typeface="Helvetica" panose="020B0604020202020204" pitchFamily="34" charset="0"/>
              </a:defRPr>
            </a:lvl7pPr>
            <a:lvl8pPr marL="3429000" indent="-228600" defTabSz="965200" eaLnBrk="0" fontAlgn="base" hangingPunct="0">
              <a:spcBef>
                <a:spcPct val="0"/>
              </a:spcBef>
              <a:spcAft>
                <a:spcPct val="0"/>
              </a:spcAft>
              <a:defRPr>
                <a:solidFill>
                  <a:schemeClr val="tx1"/>
                </a:solidFill>
                <a:latin typeface="Helvetica" panose="020B0604020202020204" pitchFamily="34" charset="0"/>
              </a:defRPr>
            </a:lvl8pPr>
            <a:lvl9pPr marL="3886200" indent="-228600" defTabSz="965200" eaLnBrk="0" fontAlgn="base" hangingPunct="0">
              <a:spcBef>
                <a:spcPct val="0"/>
              </a:spcBef>
              <a:spcAft>
                <a:spcPct val="0"/>
              </a:spcAft>
              <a:defRPr>
                <a:solidFill>
                  <a:schemeClr val="tx1"/>
                </a:solidFill>
                <a:latin typeface="Helvetica" panose="020B0604020202020204" pitchFamily="34" charset="0"/>
              </a:defRPr>
            </a:lvl9pPr>
          </a:lstStyle>
          <a:p>
            <a:fld id="{12E96237-313E-43B9-B116-5B56ACB64C96}" type="slidenum">
              <a:rPr lang="en-US" altLang="en-US" smtClean="0">
                <a:latin typeface="Times New Roman" panose="02020603050405020304" pitchFamily="18" charset="0"/>
              </a:rPr>
              <a:pPr/>
              <a:t>2</a:t>
            </a:fld>
            <a:endParaRPr lang="en-US" altLang="en-US">
              <a:latin typeface="Times New Roman" panose="02020603050405020304" pitchFamily="18" charset="0"/>
            </a:endParaRPr>
          </a:p>
        </p:txBody>
      </p:sp>
      <p:sp>
        <p:nvSpPr>
          <p:cNvPr id="7171" name="Rectangle 2">
            <a:extLst>
              <a:ext uri="{FF2B5EF4-FFF2-40B4-BE49-F238E27FC236}">
                <a16:creationId xmlns:a16="http://schemas.microsoft.com/office/drawing/2014/main" id="{5B12BAEC-A11F-81F3-7312-1EE4F35A236B}"/>
              </a:ext>
            </a:extLst>
          </p:cNvPr>
          <p:cNvSpPr>
            <a:spLocks noChangeArrowheads="1" noTextEdit="1"/>
          </p:cNvSpPr>
          <p:nvPr>
            <p:ph type="sldImg"/>
          </p:nvPr>
        </p:nvSpPr>
        <p:spPr>
          <a:ln/>
        </p:spPr>
      </p:sp>
      <p:sp>
        <p:nvSpPr>
          <p:cNvPr id="7172" name="Rectangle 3">
            <a:extLst>
              <a:ext uri="{FF2B5EF4-FFF2-40B4-BE49-F238E27FC236}">
                <a16:creationId xmlns:a16="http://schemas.microsoft.com/office/drawing/2014/main" id="{7BE0E65A-629E-5E5D-51A6-6B761D86D9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rtl="0"/>
            <a:r>
              <a:rPr lang="en-GB" dirty="0"/>
              <a:t>5 – Stacks, queues and hash tables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rtlCol="0"/>
          <a:lstStyle/>
          <a:p>
            <a:pPr rtl="0"/>
            <a:r>
              <a:rPr lang="en-GB" dirty="0"/>
              <a:t>Dr Tim Bashford</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3">
            <a:extLst>
              <a:ext uri="{FF2B5EF4-FFF2-40B4-BE49-F238E27FC236}">
                <a16:creationId xmlns:a16="http://schemas.microsoft.com/office/drawing/2014/main" id="{FCE35AA7-E9C7-E85C-C9AC-237EC9B6B24B}"/>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6147" name="Rectangle 2">
            <a:extLst>
              <a:ext uri="{FF2B5EF4-FFF2-40B4-BE49-F238E27FC236}">
                <a16:creationId xmlns:a16="http://schemas.microsoft.com/office/drawing/2014/main" id="{B8E54F33-C3D2-0507-725C-7204660A8735}"/>
              </a:ext>
            </a:extLst>
          </p:cNvPr>
          <p:cNvSpPr>
            <a:spLocks noGrp="1" noChangeArrowheads="1"/>
          </p:cNvSpPr>
          <p:nvPr>
            <p:ph type="title"/>
          </p:nvPr>
        </p:nvSpPr>
        <p:spPr>
          <a:xfrm>
            <a:off x="1196883" y="-171587"/>
            <a:ext cx="9779183" cy="1325563"/>
          </a:xfrm>
        </p:spPr>
        <p:txBody>
          <a:bodyPr/>
          <a:lstStyle/>
          <a:p>
            <a:r>
              <a:rPr lang="en-GB" altLang="en-US" dirty="0"/>
              <a:t>Stacks, Queues and Hash Tables</a:t>
            </a:r>
            <a:endParaRPr lang="en-US" altLang="en-US" dirty="0"/>
          </a:p>
        </p:txBody>
      </p:sp>
      <p:sp>
        <p:nvSpPr>
          <p:cNvPr id="6148" name="Rectangle 3">
            <a:extLst>
              <a:ext uri="{FF2B5EF4-FFF2-40B4-BE49-F238E27FC236}">
                <a16:creationId xmlns:a16="http://schemas.microsoft.com/office/drawing/2014/main" id="{7B6689D1-F7C5-582A-66DD-4BA3023E93AC}"/>
              </a:ext>
            </a:extLst>
          </p:cNvPr>
          <p:cNvSpPr>
            <a:spLocks noGrp="1" noChangeArrowheads="1"/>
          </p:cNvSpPr>
          <p:nvPr>
            <p:ph type="body" idx="1"/>
          </p:nvPr>
        </p:nvSpPr>
        <p:spPr>
          <a:xfrm>
            <a:off x="966616" y="1210579"/>
            <a:ext cx="7029450" cy="4924425"/>
          </a:xfrm>
        </p:spPr>
        <p:txBody>
          <a:bodyPr/>
          <a:lstStyle/>
          <a:p>
            <a:r>
              <a:rPr lang="en-GB" altLang="en-US" dirty="0"/>
              <a:t>What is a stack?</a:t>
            </a:r>
          </a:p>
          <a:p>
            <a:r>
              <a:rPr lang="en-GB" altLang="en-US" dirty="0"/>
              <a:t>What is a Queue/Deque?</a:t>
            </a:r>
          </a:p>
          <a:p>
            <a:r>
              <a:rPr lang="en-GB" altLang="en-US" dirty="0"/>
              <a:t>Theory</a:t>
            </a:r>
          </a:p>
          <a:p>
            <a:r>
              <a:rPr lang="en-GB" altLang="en-US" dirty="0"/>
              <a:t>Analysis</a:t>
            </a:r>
          </a:p>
          <a:p>
            <a:r>
              <a:rPr lang="en-GB" altLang="en-US" dirty="0"/>
              <a:t>Real-World Usage</a:t>
            </a:r>
          </a:p>
          <a:p>
            <a:pPr lvl="1"/>
            <a:r>
              <a:rPr lang="en-GB" altLang="en-US" dirty="0"/>
              <a:t>Programming language examples</a:t>
            </a:r>
          </a:p>
          <a:p>
            <a:pPr lvl="1"/>
            <a:r>
              <a:rPr lang="en-GB" altLang="en-US" dirty="0"/>
              <a:t>Scenarios</a:t>
            </a:r>
          </a:p>
          <a:p>
            <a:r>
              <a:rPr lang="en-GB" altLang="en-US" dirty="0"/>
              <a:t>Implementation</a:t>
            </a:r>
          </a:p>
          <a:p>
            <a:endParaRPr lang="en-GB" altLang="en-US" dirty="0"/>
          </a:p>
          <a:p>
            <a:r>
              <a:rPr lang="en-GB" altLang="en-US" dirty="0"/>
              <a:t>When is an array not an array?	</a:t>
            </a:r>
          </a:p>
          <a:p>
            <a:pPr lvl="1"/>
            <a:r>
              <a:rPr lang="en-GB" altLang="en-US" dirty="0"/>
              <a:t>Depends on the programming language</a:t>
            </a:r>
          </a:p>
          <a:p>
            <a:pPr lvl="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8243A6C-8BCC-8DD5-70EE-50DFE36782A5}"/>
              </a:ext>
            </a:extLst>
          </p:cNvPr>
          <p:cNvSpPr>
            <a:spLocks noGrp="1" noChangeArrowheads="1"/>
          </p:cNvSpPr>
          <p:nvPr>
            <p:ph type="title"/>
          </p:nvPr>
        </p:nvSpPr>
        <p:spPr>
          <a:xfrm>
            <a:off x="1132352" y="201642"/>
            <a:ext cx="9779183" cy="1325563"/>
          </a:xfrm>
        </p:spPr>
        <p:txBody>
          <a:bodyPr/>
          <a:lstStyle/>
          <a:p>
            <a:r>
              <a:rPr lang="en-GB" altLang="en-US" dirty="0"/>
              <a:t>Question</a:t>
            </a:r>
          </a:p>
        </p:txBody>
      </p:sp>
      <p:sp>
        <p:nvSpPr>
          <p:cNvPr id="8195" name="Content Placeholder 2">
            <a:extLst>
              <a:ext uri="{FF2B5EF4-FFF2-40B4-BE49-F238E27FC236}">
                <a16:creationId xmlns:a16="http://schemas.microsoft.com/office/drawing/2014/main" id="{CF2FB162-F9E8-2381-4A16-5357D7038C23}"/>
              </a:ext>
            </a:extLst>
          </p:cNvPr>
          <p:cNvSpPr>
            <a:spLocks noGrp="1" noChangeArrowheads="1"/>
          </p:cNvSpPr>
          <p:nvPr>
            <p:ph idx="1"/>
          </p:nvPr>
        </p:nvSpPr>
        <p:spPr>
          <a:xfrm>
            <a:off x="687268" y="1650358"/>
            <a:ext cx="9779182" cy="3366815"/>
          </a:xfrm>
        </p:spPr>
        <p:txBody>
          <a:bodyPr/>
          <a:lstStyle/>
          <a:p>
            <a:r>
              <a:rPr lang="en-GB" altLang="en-US" dirty="0"/>
              <a:t>We are used to the Undo</a:t>
            </a:r>
            <a:r>
              <a:rPr lang="en-GB" altLang="en-US" baseline="30000" dirty="0"/>
              <a:t>#</a:t>
            </a:r>
            <a:r>
              <a:rPr lang="en-GB" altLang="en-US" dirty="0"/>
              <a:t> feature of an application</a:t>
            </a:r>
            <a:br>
              <a:rPr lang="en-GB" altLang="en-US" dirty="0"/>
            </a:br>
            <a:r>
              <a:rPr lang="en-GB" altLang="en-US" dirty="0"/>
              <a:t>Enter “Hello”……………………….”Hello”</a:t>
            </a:r>
            <a:br>
              <a:rPr lang="en-GB" altLang="en-US" dirty="0"/>
            </a:br>
            <a:r>
              <a:rPr lang="en-GB" altLang="en-US" dirty="0"/>
              <a:t>Enter “ “………………………........”Hello “              </a:t>
            </a:r>
            <a:br>
              <a:rPr lang="en-GB" altLang="en-US" dirty="0"/>
            </a:br>
            <a:r>
              <a:rPr lang="en-GB" altLang="en-US" dirty="0"/>
              <a:t>Enter “World”……………………...”Hello World”</a:t>
            </a:r>
            <a:br>
              <a:rPr lang="en-GB" altLang="en-US" dirty="0"/>
            </a:br>
            <a:r>
              <a:rPr lang="en-GB" altLang="en-US" dirty="0"/>
              <a:t>Undo (last entry)……..…………...”Hello “</a:t>
            </a:r>
          </a:p>
          <a:p>
            <a:endParaRPr lang="en-GB" altLang="en-US" dirty="0"/>
          </a:p>
          <a:p>
            <a:r>
              <a:rPr lang="en-GB" altLang="en-US" dirty="0"/>
              <a:t>How would you store and retrieve this data?</a:t>
            </a:r>
            <a:br>
              <a:rPr lang="en-GB" altLang="en-US" dirty="0"/>
            </a:br>
            <a:r>
              <a:rPr lang="en-GB" altLang="en-US" dirty="0"/>
              <a:t>…remember the last thing gets undone each time</a:t>
            </a:r>
          </a:p>
        </p:txBody>
      </p:sp>
      <p:sp>
        <p:nvSpPr>
          <p:cNvPr id="8196" name="Footer Placeholder 3">
            <a:extLst>
              <a:ext uri="{FF2B5EF4-FFF2-40B4-BE49-F238E27FC236}">
                <a16:creationId xmlns:a16="http://schemas.microsoft.com/office/drawing/2014/main" id="{18E79FC8-8298-18A7-6D3A-B2C5C4B988CE}"/>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8197" name="TextBox 4">
            <a:extLst>
              <a:ext uri="{FF2B5EF4-FFF2-40B4-BE49-F238E27FC236}">
                <a16:creationId xmlns:a16="http://schemas.microsoft.com/office/drawing/2014/main" id="{1A4DE517-9100-D114-E564-C0C768F1FE05}"/>
              </a:ext>
            </a:extLst>
          </p:cNvPr>
          <p:cNvSpPr txBox="1">
            <a:spLocks noChangeArrowheads="1"/>
          </p:cNvSpPr>
          <p:nvPr/>
        </p:nvSpPr>
        <p:spPr bwMode="auto">
          <a:xfrm>
            <a:off x="2435225" y="5542797"/>
            <a:ext cx="3660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 we will ignore Redo for now……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9106116-8B86-EA05-CF80-D0203092DAB7}"/>
              </a:ext>
            </a:extLst>
          </p:cNvPr>
          <p:cNvSpPr>
            <a:spLocks noGrp="1" noChangeArrowheads="1"/>
          </p:cNvSpPr>
          <p:nvPr>
            <p:ph type="title"/>
          </p:nvPr>
        </p:nvSpPr>
        <p:spPr>
          <a:xfrm>
            <a:off x="979397" y="-434183"/>
            <a:ext cx="9779183" cy="1325563"/>
          </a:xfrm>
        </p:spPr>
        <p:txBody>
          <a:bodyPr/>
          <a:lstStyle/>
          <a:p>
            <a:r>
              <a:rPr lang="en-GB" altLang="en-US" dirty="0"/>
              <a:t>What is a stack?</a:t>
            </a:r>
          </a:p>
        </p:txBody>
      </p:sp>
      <p:sp>
        <p:nvSpPr>
          <p:cNvPr id="9219" name="Content Placeholder 2">
            <a:extLst>
              <a:ext uri="{FF2B5EF4-FFF2-40B4-BE49-F238E27FC236}">
                <a16:creationId xmlns:a16="http://schemas.microsoft.com/office/drawing/2014/main" id="{EDA26381-0E8B-BF76-6ECD-F246CC3B72DF}"/>
              </a:ext>
            </a:extLst>
          </p:cNvPr>
          <p:cNvSpPr>
            <a:spLocks noGrp="1" noChangeArrowheads="1"/>
          </p:cNvSpPr>
          <p:nvPr>
            <p:ph idx="1"/>
          </p:nvPr>
        </p:nvSpPr>
        <p:spPr>
          <a:xfrm>
            <a:off x="746126" y="800020"/>
            <a:ext cx="11641034" cy="4929187"/>
          </a:xfrm>
        </p:spPr>
        <p:txBody>
          <a:bodyPr/>
          <a:lstStyle/>
          <a:p>
            <a:r>
              <a:rPr lang="en-GB" altLang="en-US" dirty="0"/>
              <a:t>A stack is a data structure</a:t>
            </a:r>
          </a:p>
          <a:p>
            <a:r>
              <a:rPr lang="en-GB" altLang="en-US" dirty="0"/>
              <a:t>It stores data in a LIFO manner</a:t>
            </a:r>
            <a:br>
              <a:rPr lang="en-GB" altLang="en-US" dirty="0"/>
            </a:br>
            <a:r>
              <a:rPr lang="en-GB" altLang="en-US" b="1" dirty="0">
                <a:solidFill>
                  <a:srgbClr val="FF0000"/>
                </a:solidFill>
              </a:rPr>
              <a:t>L</a:t>
            </a:r>
            <a:r>
              <a:rPr lang="en-GB" altLang="en-US" dirty="0"/>
              <a:t>ast </a:t>
            </a:r>
            <a:r>
              <a:rPr lang="en-GB" altLang="en-US" b="1" dirty="0">
                <a:solidFill>
                  <a:srgbClr val="FF0000"/>
                </a:solidFill>
              </a:rPr>
              <a:t>I</a:t>
            </a:r>
            <a:r>
              <a:rPr lang="en-GB" altLang="en-US" dirty="0"/>
              <a:t>n </a:t>
            </a:r>
            <a:r>
              <a:rPr lang="en-GB" altLang="en-US" b="1" dirty="0">
                <a:solidFill>
                  <a:srgbClr val="FF0000"/>
                </a:solidFill>
              </a:rPr>
              <a:t>F</a:t>
            </a:r>
            <a:r>
              <a:rPr lang="en-GB" altLang="en-US" dirty="0"/>
              <a:t>irst </a:t>
            </a:r>
            <a:r>
              <a:rPr lang="en-GB" altLang="en-US" b="1" dirty="0">
                <a:solidFill>
                  <a:srgbClr val="FF0000"/>
                </a:solidFill>
              </a:rPr>
              <a:t>O</a:t>
            </a:r>
            <a:r>
              <a:rPr lang="en-GB" altLang="en-US" dirty="0"/>
              <a:t>ut </a:t>
            </a:r>
          </a:p>
          <a:p>
            <a:r>
              <a:rPr lang="en-GB" altLang="en-US" dirty="0"/>
              <a:t>Data items are added to the top (or front) of the stack</a:t>
            </a:r>
          </a:p>
          <a:p>
            <a:endParaRPr lang="en-GB" altLang="en-US" dirty="0"/>
          </a:p>
          <a:p>
            <a:endParaRPr lang="en-GB" altLang="en-US" dirty="0"/>
          </a:p>
          <a:p>
            <a:endParaRPr lang="en-GB" altLang="en-US" dirty="0"/>
          </a:p>
          <a:p>
            <a:r>
              <a:rPr lang="en-GB" altLang="en-US" dirty="0"/>
              <a:t>Data items are also removed from the top (or front) of the stack</a:t>
            </a:r>
          </a:p>
        </p:txBody>
      </p:sp>
      <p:sp>
        <p:nvSpPr>
          <p:cNvPr id="9220" name="Footer Placeholder 3">
            <a:extLst>
              <a:ext uri="{FF2B5EF4-FFF2-40B4-BE49-F238E27FC236}">
                <a16:creationId xmlns:a16="http://schemas.microsoft.com/office/drawing/2014/main" id="{58BFF48C-585F-C4CD-5565-F6290364DC10}"/>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92EE75E4-B6D5-41D7-5F3A-50A4C5145926}"/>
              </a:ext>
            </a:extLst>
          </p:cNvPr>
          <p:cNvGrpSpPr/>
          <p:nvPr/>
        </p:nvGrpSpPr>
        <p:grpSpPr>
          <a:xfrm>
            <a:off x="1900810" y="2667959"/>
            <a:ext cx="3062287" cy="1600201"/>
            <a:chOff x="4170363" y="2616200"/>
            <a:chExt cx="3062287" cy="1600201"/>
          </a:xfrm>
        </p:grpSpPr>
        <p:sp>
          <p:nvSpPr>
            <p:cNvPr id="5" name="Rectangle 4">
              <a:extLst>
                <a:ext uri="{FF2B5EF4-FFF2-40B4-BE49-F238E27FC236}">
                  <a16:creationId xmlns:a16="http://schemas.microsoft.com/office/drawing/2014/main" id="{A97BE2F1-AA0D-5596-0836-5E7D3DCA0CA2}"/>
                </a:ext>
              </a:extLst>
            </p:cNvPr>
            <p:cNvSpPr/>
            <p:nvPr/>
          </p:nvSpPr>
          <p:spPr bwMode="auto">
            <a:xfrm>
              <a:off x="5883276" y="261620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6" name="Rectangle 5">
              <a:extLst>
                <a:ext uri="{FF2B5EF4-FFF2-40B4-BE49-F238E27FC236}">
                  <a16:creationId xmlns:a16="http://schemas.microsoft.com/office/drawing/2014/main" id="{FDE1D83B-7295-DA02-09EC-A7FA97EE0BAC}"/>
                </a:ext>
              </a:extLst>
            </p:cNvPr>
            <p:cNvSpPr/>
            <p:nvPr/>
          </p:nvSpPr>
          <p:spPr bwMode="auto">
            <a:xfrm>
              <a:off x="6337301" y="3182939"/>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9223" name="Right Arrow 6">
              <a:extLst>
                <a:ext uri="{FF2B5EF4-FFF2-40B4-BE49-F238E27FC236}">
                  <a16:creationId xmlns:a16="http://schemas.microsoft.com/office/drawing/2014/main" id="{7213769E-7236-43C4-8CC7-29C858275600}"/>
                </a:ext>
              </a:extLst>
            </p:cNvPr>
            <p:cNvSpPr>
              <a:spLocks noChangeArrowheads="1"/>
            </p:cNvSpPr>
            <p:nvPr/>
          </p:nvSpPr>
          <p:spPr bwMode="auto">
            <a:xfrm>
              <a:off x="5057775" y="2616200"/>
              <a:ext cx="738188"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24" name="TextBox 7">
              <a:extLst>
                <a:ext uri="{FF2B5EF4-FFF2-40B4-BE49-F238E27FC236}">
                  <a16:creationId xmlns:a16="http://schemas.microsoft.com/office/drawing/2014/main" id="{052BE11C-6005-3514-4F79-694F134068D3}"/>
                </a:ext>
              </a:extLst>
            </p:cNvPr>
            <p:cNvSpPr txBox="1">
              <a:spLocks noChangeArrowheads="1"/>
            </p:cNvSpPr>
            <p:nvPr/>
          </p:nvSpPr>
          <p:spPr bwMode="auto">
            <a:xfrm>
              <a:off x="4184650" y="2644775"/>
              <a:ext cx="78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1</a:t>
              </a:r>
            </a:p>
          </p:txBody>
        </p:sp>
        <p:sp>
          <p:nvSpPr>
            <p:cNvPr id="9" name="Rectangle 8">
              <a:extLst>
                <a:ext uri="{FF2B5EF4-FFF2-40B4-BE49-F238E27FC236}">
                  <a16:creationId xmlns:a16="http://schemas.microsoft.com/office/drawing/2014/main" id="{924A6F0A-7E8F-D0B6-38D6-54C9AA0B7EFB}"/>
                </a:ext>
              </a:extLst>
            </p:cNvPr>
            <p:cNvSpPr/>
            <p:nvPr/>
          </p:nvSpPr>
          <p:spPr bwMode="auto">
            <a:xfrm>
              <a:off x="5883276" y="31829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9226" name="Right Arrow 9">
              <a:extLst>
                <a:ext uri="{FF2B5EF4-FFF2-40B4-BE49-F238E27FC236}">
                  <a16:creationId xmlns:a16="http://schemas.microsoft.com/office/drawing/2014/main" id="{C9623620-7330-3595-F2E5-D31CB6A7DB25}"/>
                </a:ext>
              </a:extLst>
            </p:cNvPr>
            <p:cNvSpPr>
              <a:spLocks noChangeArrowheads="1"/>
            </p:cNvSpPr>
            <p:nvPr/>
          </p:nvSpPr>
          <p:spPr bwMode="auto">
            <a:xfrm>
              <a:off x="5057775" y="3182939"/>
              <a:ext cx="738188"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27" name="TextBox 10">
              <a:extLst>
                <a:ext uri="{FF2B5EF4-FFF2-40B4-BE49-F238E27FC236}">
                  <a16:creationId xmlns:a16="http://schemas.microsoft.com/office/drawing/2014/main" id="{70442C09-9917-D00B-B815-68F62F058FCB}"/>
                </a:ext>
              </a:extLst>
            </p:cNvPr>
            <p:cNvSpPr txBox="1">
              <a:spLocks noChangeArrowheads="1"/>
            </p:cNvSpPr>
            <p:nvPr/>
          </p:nvSpPr>
          <p:spPr bwMode="auto">
            <a:xfrm>
              <a:off x="4184650" y="321151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2</a:t>
              </a:r>
            </a:p>
          </p:txBody>
        </p:sp>
        <p:sp>
          <p:nvSpPr>
            <p:cNvPr id="12" name="Rectangle 11">
              <a:extLst>
                <a:ext uri="{FF2B5EF4-FFF2-40B4-BE49-F238E27FC236}">
                  <a16:creationId xmlns:a16="http://schemas.microsoft.com/office/drawing/2014/main" id="{864E2CE0-2D6C-85DD-D56B-D8B02BCC038A}"/>
                </a:ext>
              </a:extLst>
            </p:cNvPr>
            <p:cNvSpPr/>
            <p:nvPr/>
          </p:nvSpPr>
          <p:spPr bwMode="auto">
            <a:xfrm>
              <a:off x="6323013" y="375602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3" name="Rectangle 12">
              <a:extLst>
                <a:ext uri="{FF2B5EF4-FFF2-40B4-BE49-F238E27FC236}">
                  <a16:creationId xmlns:a16="http://schemas.microsoft.com/office/drawing/2014/main" id="{4822C8BC-2DFE-F434-B9EA-B6FEA098048A}"/>
                </a:ext>
              </a:extLst>
            </p:cNvPr>
            <p:cNvSpPr/>
            <p:nvPr/>
          </p:nvSpPr>
          <p:spPr bwMode="auto">
            <a:xfrm>
              <a:off x="5868989" y="375602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9230" name="Right Arrow 13">
              <a:extLst>
                <a:ext uri="{FF2B5EF4-FFF2-40B4-BE49-F238E27FC236}">
                  <a16:creationId xmlns:a16="http://schemas.microsoft.com/office/drawing/2014/main" id="{EE406047-72A5-2EC0-0961-688A5E1DB5FF}"/>
                </a:ext>
              </a:extLst>
            </p:cNvPr>
            <p:cNvSpPr>
              <a:spLocks noChangeArrowheads="1"/>
            </p:cNvSpPr>
            <p:nvPr/>
          </p:nvSpPr>
          <p:spPr bwMode="auto">
            <a:xfrm>
              <a:off x="5045075" y="3756025"/>
              <a:ext cx="738188"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31" name="TextBox 14">
              <a:extLst>
                <a:ext uri="{FF2B5EF4-FFF2-40B4-BE49-F238E27FC236}">
                  <a16:creationId xmlns:a16="http://schemas.microsoft.com/office/drawing/2014/main" id="{3DDFCAB1-2415-75CE-B07F-9B1488D87FAC}"/>
                </a:ext>
              </a:extLst>
            </p:cNvPr>
            <p:cNvSpPr txBox="1">
              <a:spLocks noChangeArrowheads="1"/>
            </p:cNvSpPr>
            <p:nvPr/>
          </p:nvSpPr>
          <p:spPr bwMode="auto">
            <a:xfrm>
              <a:off x="4170363" y="3784600"/>
              <a:ext cx="787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3</a:t>
              </a:r>
            </a:p>
          </p:txBody>
        </p:sp>
        <p:sp>
          <p:nvSpPr>
            <p:cNvPr id="16" name="Rectangle 15">
              <a:extLst>
                <a:ext uri="{FF2B5EF4-FFF2-40B4-BE49-F238E27FC236}">
                  <a16:creationId xmlns:a16="http://schemas.microsoft.com/office/drawing/2014/main" id="{893D9F2F-65ED-9512-0D2A-4F129CA76876}"/>
                </a:ext>
              </a:extLst>
            </p:cNvPr>
            <p:cNvSpPr/>
            <p:nvPr/>
          </p:nvSpPr>
          <p:spPr bwMode="auto">
            <a:xfrm>
              <a:off x="6777038" y="375602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grpSp>
      <p:grpSp>
        <p:nvGrpSpPr>
          <p:cNvPr id="3" name="Group 2">
            <a:extLst>
              <a:ext uri="{FF2B5EF4-FFF2-40B4-BE49-F238E27FC236}">
                <a16:creationId xmlns:a16="http://schemas.microsoft.com/office/drawing/2014/main" id="{CD519958-AEEC-B06F-9F5A-51A535BD355A}"/>
              </a:ext>
            </a:extLst>
          </p:cNvPr>
          <p:cNvGrpSpPr/>
          <p:nvPr/>
        </p:nvGrpSpPr>
        <p:grpSpPr>
          <a:xfrm>
            <a:off x="1538859" y="4765593"/>
            <a:ext cx="3424238" cy="1643064"/>
            <a:chOff x="3835401" y="5048250"/>
            <a:chExt cx="3424238" cy="1643064"/>
          </a:xfrm>
        </p:grpSpPr>
        <p:sp>
          <p:nvSpPr>
            <p:cNvPr id="17" name="Rectangle 16">
              <a:extLst>
                <a:ext uri="{FF2B5EF4-FFF2-40B4-BE49-F238E27FC236}">
                  <a16:creationId xmlns:a16="http://schemas.microsoft.com/office/drawing/2014/main" id="{46C163FB-DC6A-FF93-19D6-E4DEDA0A48E8}"/>
                </a:ext>
              </a:extLst>
            </p:cNvPr>
            <p:cNvSpPr/>
            <p:nvPr/>
          </p:nvSpPr>
          <p:spPr bwMode="auto">
            <a:xfrm>
              <a:off x="5895976" y="62309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18" name="Rectangle 17">
              <a:extLst>
                <a:ext uri="{FF2B5EF4-FFF2-40B4-BE49-F238E27FC236}">
                  <a16:creationId xmlns:a16="http://schemas.microsoft.com/office/drawing/2014/main" id="{F5D3FADD-AA0C-96F2-8F02-5E6F898EAEFC}"/>
                </a:ext>
              </a:extLst>
            </p:cNvPr>
            <p:cNvSpPr/>
            <p:nvPr/>
          </p:nvSpPr>
          <p:spPr bwMode="auto">
            <a:xfrm>
              <a:off x="6350001" y="5637214"/>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9235" name="Right Arrow 18">
              <a:extLst>
                <a:ext uri="{FF2B5EF4-FFF2-40B4-BE49-F238E27FC236}">
                  <a16:creationId xmlns:a16="http://schemas.microsoft.com/office/drawing/2014/main" id="{8FAC0C8F-A40E-1D66-C262-3F51C62FD0CD}"/>
                </a:ext>
              </a:extLst>
            </p:cNvPr>
            <p:cNvSpPr>
              <a:spLocks noChangeArrowheads="1"/>
            </p:cNvSpPr>
            <p:nvPr/>
          </p:nvSpPr>
          <p:spPr bwMode="auto">
            <a:xfrm flipH="1">
              <a:off x="5072064" y="6230939"/>
              <a:ext cx="738187"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36" name="TextBox 19">
              <a:extLst>
                <a:ext uri="{FF2B5EF4-FFF2-40B4-BE49-F238E27FC236}">
                  <a16:creationId xmlns:a16="http://schemas.microsoft.com/office/drawing/2014/main" id="{F47006B9-DE66-BDAB-5749-F9A69ECC8C80}"/>
                </a:ext>
              </a:extLst>
            </p:cNvPr>
            <p:cNvSpPr txBox="1">
              <a:spLocks noChangeArrowheads="1"/>
            </p:cNvSpPr>
            <p:nvPr/>
          </p:nvSpPr>
          <p:spPr bwMode="auto">
            <a:xfrm>
              <a:off x="3835401" y="6259514"/>
              <a:ext cx="12366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1</a:t>
              </a:r>
            </a:p>
          </p:txBody>
        </p:sp>
        <p:sp>
          <p:nvSpPr>
            <p:cNvPr id="21" name="Rectangle 20">
              <a:extLst>
                <a:ext uri="{FF2B5EF4-FFF2-40B4-BE49-F238E27FC236}">
                  <a16:creationId xmlns:a16="http://schemas.microsoft.com/office/drawing/2014/main" id="{A240774A-E1C0-099A-9B63-E296EFF5423E}"/>
                </a:ext>
              </a:extLst>
            </p:cNvPr>
            <p:cNvSpPr/>
            <p:nvPr/>
          </p:nvSpPr>
          <p:spPr bwMode="auto">
            <a:xfrm>
              <a:off x="5895976" y="563721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9238" name="Right Arrow 21">
              <a:extLst>
                <a:ext uri="{FF2B5EF4-FFF2-40B4-BE49-F238E27FC236}">
                  <a16:creationId xmlns:a16="http://schemas.microsoft.com/office/drawing/2014/main" id="{139823D5-09FC-F425-AB25-A8CFB68757EC}"/>
                </a:ext>
              </a:extLst>
            </p:cNvPr>
            <p:cNvSpPr>
              <a:spLocks noChangeArrowheads="1"/>
            </p:cNvSpPr>
            <p:nvPr/>
          </p:nvSpPr>
          <p:spPr bwMode="auto">
            <a:xfrm flipH="1">
              <a:off x="5072064" y="5637214"/>
              <a:ext cx="738187"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39" name="TextBox 22">
              <a:extLst>
                <a:ext uri="{FF2B5EF4-FFF2-40B4-BE49-F238E27FC236}">
                  <a16:creationId xmlns:a16="http://schemas.microsoft.com/office/drawing/2014/main" id="{B18DAB22-85C8-B904-71EF-AE3E17178D80}"/>
                </a:ext>
              </a:extLst>
            </p:cNvPr>
            <p:cNvSpPr txBox="1">
              <a:spLocks noChangeArrowheads="1"/>
            </p:cNvSpPr>
            <p:nvPr/>
          </p:nvSpPr>
          <p:spPr bwMode="auto">
            <a:xfrm>
              <a:off x="3835401" y="5665789"/>
              <a:ext cx="12366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2</a:t>
              </a:r>
            </a:p>
          </p:txBody>
        </p:sp>
        <p:sp>
          <p:nvSpPr>
            <p:cNvPr id="24" name="Rectangle 23">
              <a:extLst>
                <a:ext uri="{FF2B5EF4-FFF2-40B4-BE49-F238E27FC236}">
                  <a16:creationId xmlns:a16="http://schemas.microsoft.com/office/drawing/2014/main" id="{51BF4AE3-776A-ABCE-E947-AFC8E9060C0A}"/>
                </a:ext>
              </a:extLst>
            </p:cNvPr>
            <p:cNvSpPr/>
            <p:nvPr/>
          </p:nvSpPr>
          <p:spPr bwMode="auto">
            <a:xfrm>
              <a:off x="6350001" y="5048251"/>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25" name="Rectangle 24">
              <a:extLst>
                <a:ext uri="{FF2B5EF4-FFF2-40B4-BE49-F238E27FC236}">
                  <a16:creationId xmlns:a16="http://schemas.microsoft.com/office/drawing/2014/main" id="{EF7700BA-A750-E165-048D-45FC1ACE6EED}"/>
                </a:ext>
              </a:extLst>
            </p:cNvPr>
            <p:cNvSpPr/>
            <p:nvPr/>
          </p:nvSpPr>
          <p:spPr bwMode="auto">
            <a:xfrm>
              <a:off x="5895976" y="504825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9242" name="Right Arrow 25">
              <a:extLst>
                <a:ext uri="{FF2B5EF4-FFF2-40B4-BE49-F238E27FC236}">
                  <a16:creationId xmlns:a16="http://schemas.microsoft.com/office/drawing/2014/main" id="{22C81D4F-E8EF-645E-6E32-2809072ABC3D}"/>
                </a:ext>
              </a:extLst>
            </p:cNvPr>
            <p:cNvSpPr>
              <a:spLocks noChangeArrowheads="1"/>
            </p:cNvSpPr>
            <p:nvPr/>
          </p:nvSpPr>
          <p:spPr bwMode="auto">
            <a:xfrm flipH="1">
              <a:off x="5072064" y="5048250"/>
              <a:ext cx="738187"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9243" name="TextBox 26">
              <a:extLst>
                <a:ext uri="{FF2B5EF4-FFF2-40B4-BE49-F238E27FC236}">
                  <a16:creationId xmlns:a16="http://schemas.microsoft.com/office/drawing/2014/main" id="{34654D3D-BBB6-4943-F38B-BE39F5E8F5F1}"/>
                </a:ext>
              </a:extLst>
            </p:cNvPr>
            <p:cNvSpPr txBox="1">
              <a:spLocks noChangeArrowheads="1"/>
            </p:cNvSpPr>
            <p:nvPr/>
          </p:nvSpPr>
          <p:spPr bwMode="auto">
            <a:xfrm>
              <a:off x="3835401" y="5076825"/>
              <a:ext cx="12366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3</a:t>
              </a:r>
            </a:p>
          </p:txBody>
        </p:sp>
        <p:sp>
          <p:nvSpPr>
            <p:cNvPr id="28" name="Rectangle 27">
              <a:extLst>
                <a:ext uri="{FF2B5EF4-FFF2-40B4-BE49-F238E27FC236}">
                  <a16:creationId xmlns:a16="http://schemas.microsoft.com/office/drawing/2014/main" id="{DA3136A6-D370-46D1-03A2-E8B602C37F42}"/>
                </a:ext>
              </a:extLst>
            </p:cNvPr>
            <p:cNvSpPr/>
            <p:nvPr/>
          </p:nvSpPr>
          <p:spPr bwMode="auto">
            <a:xfrm>
              <a:off x="6804026" y="5048251"/>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grpSp>
      <p:sp>
        <p:nvSpPr>
          <p:cNvPr id="9245" name="TextBox 28">
            <a:extLst>
              <a:ext uri="{FF2B5EF4-FFF2-40B4-BE49-F238E27FC236}">
                <a16:creationId xmlns:a16="http://schemas.microsoft.com/office/drawing/2014/main" id="{0EB31F90-12CE-431E-2C79-0F552A9A09F6}"/>
              </a:ext>
            </a:extLst>
          </p:cNvPr>
          <p:cNvSpPr txBox="1">
            <a:spLocks noChangeArrowheads="1"/>
          </p:cNvSpPr>
          <p:nvPr/>
        </p:nvSpPr>
        <p:spPr bwMode="auto">
          <a:xfrm>
            <a:off x="5417121" y="2967831"/>
            <a:ext cx="21494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say the are “</a:t>
            </a:r>
            <a:r>
              <a:rPr kumimoji="0" lang="en-GB" altLang="en-US" sz="1800" b="1" dirty="0"/>
              <a:t>pushed</a:t>
            </a:r>
            <a:r>
              <a:rPr kumimoji="0" lang="en-GB" altLang="en-US" sz="1800" dirty="0"/>
              <a:t>” onto the stack</a:t>
            </a:r>
          </a:p>
        </p:txBody>
      </p:sp>
      <p:sp>
        <p:nvSpPr>
          <p:cNvPr id="9246" name="TextBox 29">
            <a:extLst>
              <a:ext uri="{FF2B5EF4-FFF2-40B4-BE49-F238E27FC236}">
                <a16:creationId xmlns:a16="http://schemas.microsoft.com/office/drawing/2014/main" id="{62951CB8-5154-141B-8946-167A1D5DB0EB}"/>
              </a:ext>
            </a:extLst>
          </p:cNvPr>
          <p:cNvSpPr txBox="1">
            <a:spLocks noChangeArrowheads="1"/>
          </p:cNvSpPr>
          <p:nvPr/>
        </p:nvSpPr>
        <p:spPr bwMode="auto">
          <a:xfrm>
            <a:off x="5412022" y="5106112"/>
            <a:ext cx="21510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say they are “</a:t>
            </a:r>
            <a:r>
              <a:rPr kumimoji="0" lang="en-GB" altLang="en-US" sz="1800" b="1" dirty="0"/>
              <a:t>popped</a:t>
            </a:r>
            <a:r>
              <a:rPr kumimoji="0" lang="en-GB" altLang="en-US" sz="1800" dirty="0"/>
              <a:t>” off the stack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E3CD21FF-041C-949A-663F-2CC153E972A5}"/>
              </a:ext>
            </a:extLst>
          </p:cNvPr>
          <p:cNvSpPr>
            <a:spLocks noGrp="1" noChangeArrowheads="1"/>
          </p:cNvSpPr>
          <p:nvPr>
            <p:ph type="title"/>
          </p:nvPr>
        </p:nvSpPr>
        <p:spPr>
          <a:xfrm>
            <a:off x="1095129" y="-171450"/>
            <a:ext cx="9779183" cy="1325563"/>
          </a:xfrm>
        </p:spPr>
        <p:txBody>
          <a:bodyPr/>
          <a:lstStyle/>
          <a:p>
            <a:r>
              <a:rPr lang="en-GB" altLang="en-US" dirty="0"/>
              <a:t>Stack</a:t>
            </a:r>
          </a:p>
        </p:txBody>
      </p:sp>
      <p:sp>
        <p:nvSpPr>
          <p:cNvPr id="10244" name="Footer Placeholder 3">
            <a:extLst>
              <a:ext uri="{FF2B5EF4-FFF2-40B4-BE49-F238E27FC236}">
                <a16:creationId xmlns:a16="http://schemas.microsoft.com/office/drawing/2014/main" id="{4F674D18-1ADE-5615-BE25-96B616B6082F}"/>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58F7DC69-948A-1B10-849B-7D81AB766E7E}"/>
              </a:ext>
            </a:extLst>
          </p:cNvPr>
          <p:cNvSpPr txBox="1"/>
          <p:nvPr/>
        </p:nvSpPr>
        <p:spPr>
          <a:xfrm>
            <a:off x="907022" y="1241042"/>
            <a:ext cx="4529138" cy="2989263"/>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dirty="0"/>
              <a:t>Stack </a:t>
            </a:r>
            <a:r>
              <a:rPr lang="en-GB" dirty="0" err="1"/>
              <a:t>mystack</a:t>
            </a:r>
            <a:r>
              <a:rPr lang="en-GB" dirty="0"/>
              <a:t> = new Stack()</a:t>
            </a:r>
          </a:p>
          <a:p>
            <a:pPr>
              <a:defRPr/>
            </a:pPr>
            <a:r>
              <a:rPr lang="en-GB" dirty="0" err="1"/>
              <a:t>int</a:t>
            </a:r>
            <a:r>
              <a:rPr lang="en-GB" dirty="0"/>
              <a:t> data;</a:t>
            </a:r>
          </a:p>
          <a:p>
            <a:pPr>
              <a:defRPr/>
            </a:pPr>
            <a:endParaRPr lang="en-GB" dirty="0"/>
          </a:p>
          <a:p>
            <a:pPr>
              <a:defRPr/>
            </a:pPr>
            <a:r>
              <a:rPr lang="en-GB" dirty="0" err="1"/>
              <a:t>mystack.push</a:t>
            </a:r>
            <a:r>
              <a:rPr lang="en-GB" dirty="0"/>
              <a:t>(22);</a:t>
            </a:r>
          </a:p>
          <a:p>
            <a:pPr>
              <a:defRPr/>
            </a:pPr>
            <a:r>
              <a:rPr lang="en-GB" dirty="0" err="1"/>
              <a:t>mystack.push</a:t>
            </a:r>
            <a:r>
              <a:rPr lang="en-GB" dirty="0"/>
              <a:t>(34);</a:t>
            </a:r>
          </a:p>
          <a:p>
            <a:pPr>
              <a:defRPr/>
            </a:pPr>
            <a:r>
              <a:rPr lang="en-GB" dirty="0" err="1"/>
              <a:t>mystack.push</a:t>
            </a:r>
            <a:r>
              <a:rPr lang="en-GB" dirty="0"/>
              <a:t>(6);</a:t>
            </a:r>
          </a:p>
          <a:p>
            <a:pPr>
              <a:defRPr/>
            </a:pPr>
            <a:endParaRPr lang="en-GB" dirty="0"/>
          </a:p>
          <a:p>
            <a:pPr>
              <a:defRPr/>
            </a:pPr>
            <a:r>
              <a:rPr lang="en-GB" dirty="0"/>
              <a:t>data = </a:t>
            </a:r>
            <a:r>
              <a:rPr lang="en-GB" dirty="0" err="1"/>
              <a:t>mystack.pop</a:t>
            </a:r>
            <a:r>
              <a:rPr lang="en-GB" dirty="0"/>
              <a:t>();   </a:t>
            </a:r>
            <a:r>
              <a:rPr lang="en-GB" dirty="0">
                <a:solidFill>
                  <a:schemeClr val="accent1">
                    <a:lumMod val="25000"/>
                  </a:schemeClr>
                </a:solidFill>
              </a:rPr>
              <a:t>// data contains 6</a:t>
            </a:r>
          </a:p>
          <a:p>
            <a:pPr>
              <a:defRPr/>
            </a:pPr>
            <a:r>
              <a:rPr lang="en-GB" dirty="0"/>
              <a:t>data = </a:t>
            </a:r>
            <a:r>
              <a:rPr lang="en-GB" dirty="0" err="1"/>
              <a:t>mystack.pop</a:t>
            </a:r>
            <a:r>
              <a:rPr lang="en-GB" dirty="0"/>
              <a:t>();   </a:t>
            </a:r>
            <a:r>
              <a:rPr lang="en-GB" dirty="0">
                <a:solidFill>
                  <a:schemeClr val="accent1">
                    <a:lumMod val="25000"/>
                  </a:schemeClr>
                </a:solidFill>
              </a:rPr>
              <a:t>// data contains 34</a:t>
            </a:r>
          </a:p>
          <a:p>
            <a:pPr>
              <a:defRPr/>
            </a:pPr>
            <a:r>
              <a:rPr lang="en-GB" dirty="0"/>
              <a:t>data = </a:t>
            </a:r>
            <a:r>
              <a:rPr lang="en-GB" dirty="0" err="1"/>
              <a:t>mystack.pop</a:t>
            </a:r>
            <a:r>
              <a:rPr lang="en-GB" dirty="0"/>
              <a:t>();   </a:t>
            </a:r>
            <a:r>
              <a:rPr lang="en-GB" dirty="0">
                <a:solidFill>
                  <a:schemeClr val="accent1">
                    <a:lumMod val="25000"/>
                  </a:schemeClr>
                </a:solidFill>
              </a:rPr>
              <a:t>// data contains 22</a:t>
            </a:r>
          </a:p>
        </p:txBody>
      </p:sp>
      <p:sp>
        <p:nvSpPr>
          <p:cNvPr id="10262" name="TextBox 21">
            <a:extLst>
              <a:ext uri="{FF2B5EF4-FFF2-40B4-BE49-F238E27FC236}">
                <a16:creationId xmlns:a16="http://schemas.microsoft.com/office/drawing/2014/main" id="{6E106778-4CE2-CEE7-5A16-252572114AE8}"/>
              </a:ext>
            </a:extLst>
          </p:cNvPr>
          <p:cNvSpPr txBox="1">
            <a:spLocks noChangeArrowheads="1"/>
          </p:cNvSpPr>
          <p:nvPr/>
        </p:nvSpPr>
        <p:spPr bwMode="auto">
          <a:xfrm>
            <a:off x="907022" y="4377696"/>
            <a:ext cx="4784105"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The example here is storing numbers but remember data structures allow you store any kind of data including objects.</a:t>
            </a:r>
          </a:p>
          <a:p>
            <a:pPr>
              <a:spcBef>
                <a:spcPct val="0"/>
              </a:spcBef>
              <a:buClrTx/>
              <a:buSzTx/>
              <a:buFontTx/>
              <a:buNone/>
            </a:pPr>
            <a:endParaRPr kumimoji="0" lang="en-GB" altLang="en-US" sz="1800" dirty="0"/>
          </a:p>
          <a:p>
            <a:pPr>
              <a:spcBef>
                <a:spcPct val="0"/>
              </a:spcBef>
              <a:buClrTx/>
              <a:buSzTx/>
              <a:buFontTx/>
              <a:buNone/>
            </a:pPr>
            <a:r>
              <a:rPr kumimoji="0" lang="en-GB" altLang="en-US" sz="1800" b="1" dirty="0"/>
              <a:t>Note: this is pseudocode</a:t>
            </a:r>
          </a:p>
        </p:txBody>
      </p:sp>
      <p:grpSp>
        <p:nvGrpSpPr>
          <p:cNvPr id="2" name="Group 1">
            <a:extLst>
              <a:ext uri="{FF2B5EF4-FFF2-40B4-BE49-F238E27FC236}">
                <a16:creationId xmlns:a16="http://schemas.microsoft.com/office/drawing/2014/main" id="{F4BD6F1F-1007-FD8D-AA7B-E10667789FC8}"/>
              </a:ext>
            </a:extLst>
          </p:cNvPr>
          <p:cNvGrpSpPr/>
          <p:nvPr/>
        </p:nvGrpSpPr>
        <p:grpSpPr>
          <a:xfrm>
            <a:off x="7635648" y="1495221"/>
            <a:ext cx="2203449" cy="3754438"/>
            <a:chOff x="7642226" y="1409701"/>
            <a:chExt cx="2203449" cy="3754438"/>
          </a:xfrm>
        </p:grpSpPr>
        <p:sp>
          <p:nvSpPr>
            <p:cNvPr id="6" name="Rectangle 5">
              <a:extLst>
                <a:ext uri="{FF2B5EF4-FFF2-40B4-BE49-F238E27FC236}">
                  <a16:creationId xmlns:a16="http://schemas.microsoft.com/office/drawing/2014/main" id="{863CE8C6-9145-5335-ED10-E00699AFCF7D}"/>
                </a:ext>
              </a:extLst>
            </p:cNvPr>
            <p:cNvSpPr/>
            <p:nvPr/>
          </p:nvSpPr>
          <p:spPr bwMode="auto">
            <a:xfrm>
              <a:off x="8496301" y="140970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7" name="Rectangle 6">
              <a:extLst>
                <a:ext uri="{FF2B5EF4-FFF2-40B4-BE49-F238E27FC236}">
                  <a16:creationId xmlns:a16="http://schemas.microsoft.com/office/drawing/2014/main" id="{B5C97B58-4D78-FCD3-DDDF-D8B3CF2E627F}"/>
                </a:ext>
              </a:extLst>
            </p:cNvPr>
            <p:cNvSpPr/>
            <p:nvPr/>
          </p:nvSpPr>
          <p:spPr bwMode="auto">
            <a:xfrm>
              <a:off x="8950326" y="1976439"/>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8" name="Rectangle 7">
              <a:extLst>
                <a:ext uri="{FF2B5EF4-FFF2-40B4-BE49-F238E27FC236}">
                  <a16:creationId xmlns:a16="http://schemas.microsoft.com/office/drawing/2014/main" id="{F2A63356-38AC-35B9-E954-CBA3E5803AE2}"/>
                </a:ext>
              </a:extLst>
            </p:cNvPr>
            <p:cNvSpPr/>
            <p:nvPr/>
          </p:nvSpPr>
          <p:spPr bwMode="auto">
            <a:xfrm>
              <a:off x="8496301" y="19764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34</a:t>
              </a:r>
            </a:p>
          </p:txBody>
        </p:sp>
        <p:sp>
          <p:nvSpPr>
            <p:cNvPr id="9" name="Rectangle 8">
              <a:extLst>
                <a:ext uri="{FF2B5EF4-FFF2-40B4-BE49-F238E27FC236}">
                  <a16:creationId xmlns:a16="http://schemas.microsoft.com/office/drawing/2014/main" id="{FC41288F-D067-93D3-A17C-2BC7ECF29000}"/>
                </a:ext>
              </a:extLst>
            </p:cNvPr>
            <p:cNvSpPr/>
            <p:nvPr/>
          </p:nvSpPr>
          <p:spPr bwMode="auto">
            <a:xfrm>
              <a:off x="8936038" y="254952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34</a:t>
              </a:r>
            </a:p>
          </p:txBody>
        </p:sp>
        <p:sp>
          <p:nvSpPr>
            <p:cNvPr id="10" name="Rectangle 9">
              <a:extLst>
                <a:ext uri="{FF2B5EF4-FFF2-40B4-BE49-F238E27FC236}">
                  <a16:creationId xmlns:a16="http://schemas.microsoft.com/office/drawing/2014/main" id="{12EC46A1-8239-DEBC-6D17-664F89D68D1C}"/>
                </a:ext>
              </a:extLst>
            </p:cNvPr>
            <p:cNvSpPr/>
            <p:nvPr/>
          </p:nvSpPr>
          <p:spPr bwMode="auto">
            <a:xfrm>
              <a:off x="8482014" y="254952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6</a:t>
              </a:r>
            </a:p>
          </p:txBody>
        </p:sp>
        <p:sp>
          <p:nvSpPr>
            <p:cNvPr id="11" name="Rectangle 10">
              <a:extLst>
                <a:ext uri="{FF2B5EF4-FFF2-40B4-BE49-F238E27FC236}">
                  <a16:creationId xmlns:a16="http://schemas.microsoft.com/office/drawing/2014/main" id="{F634CE83-F4D6-E39A-B8C6-7827B9AFCCE5}"/>
                </a:ext>
              </a:extLst>
            </p:cNvPr>
            <p:cNvSpPr/>
            <p:nvPr/>
          </p:nvSpPr>
          <p:spPr bwMode="auto">
            <a:xfrm>
              <a:off x="9390063" y="254952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12" name="Rectangle 11">
              <a:extLst>
                <a:ext uri="{FF2B5EF4-FFF2-40B4-BE49-F238E27FC236}">
                  <a16:creationId xmlns:a16="http://schemas.microsoft.com/office/drawing/2014/main" id="{E76EC0F8-442E-E16D-252E-F962510C413D}"/>
                </a:ext>
              </a:extLst>
            </p:cNvPr>
            <p:cNvSpPr/>
            <p:nvPr/>
          </p:nvSpPr>
          <p:spPr bwMode="auto">
            <a:xfrm>
              <a:off x="7651751" y="470376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13" name="Rectangle 12">
              <a:extLst>
                <a:ext uri="{FF2B5EF4-FFF2-40B4-BE49-F238E27FC236}">
                  <a16:creationId xmlns:a16="http://schemas.microsoft.com/office/drawing/2014/main" id="{7DB98A17-3077-40EC-B8C3-4D1B79895734}"/>
                </a:ext>
              </a:extLst>
            </p:cNvPr>
            <p:cNvSpPr/>
            <p:nvPr/>
          </p:nvSpPr>
          <p:spPr bwMode="auto">
            <a:xfrm>
              <a:off x="8482013" y="4110039"/>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14" name="Rectangle 13">
              <a:extLst>
                <a:ext uri="{FF2B5EF4-FFF2-40B4-BE49-F238E27FC236}">
                  <a16:creationId xmlns:a16="http://schemas.microsoft.com/office/drawing/2014/main" id="{0F663D85-D962-9EF5-EDB0-796FD13693C7}"/>
                </a:ext>
              </a:extLst>
            </p:cNvPr>
            <p:cNvSpPr/>
            <p:nvPr/>
          </p:nvSpPr>
          <p:spPr bwMode="auto">
            <a:xfrm>
              <a:off x="7661276" y="41100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34</a:t>
              </a:r>
            </a:p>
          </p:txBody>
        </p:sp>
        <p:sp>
          <p:nvSpPr>
            <p:cNvPr id="15" name="Rectangle 14">
              <a:extLst>
                <a:ext uri="{FF2B5EF4-FFF2-40B4-BE49-F238E27FC236}">
                  <a16:creationId xmlns:a16="http://schemas.microsoft.com/office/drawing/2014/main" id="{F865D101-1EA5-AF5D-E8F3-B6158EAABAFD}"/>
                </a:ext>
              </a:extLst>
            </p:cNvPr>
            <p:cNvSpPr/>
            <p:nvPr/>
          </p:nvSpPr>
          <p:spPr bwMode="auto">
            <a:xfrm>
              <a:off x="8482013" y="35210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34</a:t>
              </a:r>
            </a:p>
          </p:txBody>
        </p:sp>
        <p:sp>
          <p:nvSpPr>
            <p:cNvPr id="16" name="Rectangle 15">
              <a:extLst>
                <a:ext uri="{FF2B5EF4-FFF2-40B4-BE49-F238E27FC236}">
                  <a16:creationId xmlns:a16="http://schemas.microsoft.com/office/drawing/2014/main" id="{EEC6E7BF-90D4-ED1B-6004-4A160B0BB3DB}"/>
                </a:ext>
              </a:extLst>
            </p:cNvPr>
            <p:cNvSpPr/>
            <p:nvPr/>
          </p:nvSpPr>
          <p:spPr bwMode="auto">
            <a:xfrm>
              <a:off x="7642226" y="352107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6</a:t>
              </a:r>
            </a:p>
          </p:txBody>
        </p:sp>
        <p:sp>
          <p:nvSpPr>
            <p:cNvPr id="17" name="Rectangle 16">
              <a:extLst>
                <a:ext uri="{FF2B5EF4-FFF2-40B4-BE49-F238E27FC236}">
                  <a16:creationId xmlns:a16="http://schemas.microsoft.com/office/drawing/2014/main" id="{033AFF8F-1543-7964-5FE0-9AF1B4734091}"/>
                </a:ext>
              </a:extLst>
            </p:cNvPr>
            <p:cNvSpPr/>
            <p:nvPr/>
          </p:nvSpPr>
          <p:spPr bwMode="auto">
            <a:xfrm>
              <a:off x="8936038" y="35210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22</a:t>
              </a:r>
            </a:p>
          </p:txBody>
        </p:sp>
        <p:sp>
          <p:nvSpPr>
            <p:cNvPr id="10258" name="Right Arrow 18">
              <a:extLst>
                <a:ext uri="{FF2B5EF4-FFF2-40B4-BE49-F238E27FC236}">
                  <a16:creationId xmlns:a16="http://schemas.microsoft.com/office/drawing/2014/main" id="{27DD4131-49F8-5A26-61BB-84075E3DF725}"/>
                </a:ext>
              </a:extLst>
            </p:cNvPr>
            <p:cNvSpPr>
              <a:spLocks noChangeArrowheads="1"/>
            </p:cNvSpPr>
            <p:nvPr/>
          </p:nvSpPr>
          <p:spPr bwMode="auto">
            <a:xfrm flipH="1">
              <a:off x="8143875" y="3554414"/>
              <a:ext cx="323850" cy="427037"/>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0259" name="Right Arrow 18">
              <a:extLst>
                <a:ext uri="{FF2B5EF4-FFF2-40B4-BE49-F238E27FC236}">
                  <a16:creationId xmlns:a16="http://schemas.microsoft.com/office/drawing/2014/main" id="{7FA77BD9-5156-92E8-17C3-DD8EE9BD6F6F}"/>
                </a:ext>
              </a:extLst>
            </p:cNvPr>
            <p:cNvSpPr>
              <a:spLocks noChangeArrowheads="1"/>
            </p:cNvSpPr>
            <p:nvPr/>
          </p:nvSpPr>
          <p:spPr bwMode="auto">
            <a:xfrm flipH="1">
              <a:off x="8143875" y="4110039"/>
              <a:ext cx="323850" cy="427037"/>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0260" name="Right Arrow 18">
              <a:extLst>
                <a:ext uri="{FF2B5EF4-FFF2-40B4-BE49-F238E27FC236}">
                  <a16:creationId xmlns:a16="http://schemas.microsoft.com/office/drawing/2014/main" id="{92EE217B-EAD9-F6E3-A176-9996D08EAB4D}"/>
                </a:ext>
              </a:extLst>
            </p:cNvPr>
            <p:cNvSpPr>
              <a:spLocks noChangeArrowheads="1"/>
            </p:cNvSpPr>
            <p:nvPr/>
          </p:nvSpPr>
          <p:spPr bwMode="auto">
            <a:xfrm flipH="1">
              <a:off x="8162925" y="4705350"/>
              <a:ext cx="323850" cy="427038"/>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0261" name="Rectangle 20">
              <a:extLst>
                <a:ext uri="{FF2B5EF4-FFF2-40B4-BE49-F238E27FC236}">
                  <a16:creationId xmlns:a16="http://schemas.microsoft.com/office/drawing/2014/main" id="{91611B2B-87F7-2284-D24E-11BD44B18D17}"/>
                </a:ext>
              </a:extLst>
            </p:cNvPr>
            <p:cNvSpPr>
              <a:spLocks noChangeArrowheads="1"/>
            </p:cNvSpPr>
            <p:nvPr/>
          </p:nvSpPr>
          <p:spPr bwMode="auto">
            <a:xfrm>
              <a:off x="8482013" y="4703764"/>
              <a:ext cx="455612" cy="460375"/>
            </a:xfrm>
            <a:prstGeom prst="rect">
              <a:avLst/>
            </a:prstGeom>
            <a:noFill/>
            <a:ln w="19050" algn="ctr">
              <a:solidFill>
                <a:schemeClr val="tx1"/>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0263" name="TextBox 22">
              <a:extLst>
                <a:ext uri="{FF2B5EF4-FFF2-40B4-BE49-F238E27FC236}">
                  <a16:creationId xmlns:a16="http://schemas.microsoft.com/office/drawing/2014/main" id="{F8BB6957-2644-F6F5-3BE9-108714B175CF}"/>
                </a:ext>
              </a:extLst>
            </p:cNvPr>
            <p:cNvSpPr txBox="1">
              <a:spLocks noChangeArrowheads="1"/>
            </p:cNvSpPr>
            <p:nvPr/>
          </p:nvSpPr>
          <p:spPr bwMode="auto">
            <a:xfrm>
              <a:off x="8323263" y="3159125"/>
              <a:ext cx="7366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Head</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3FD3124-D4C4-33BB-10B5-F2BD77DF7B6E}"/>
              </a:ext>
            </a:extLst>
          </p:cNvPr>
          <p:cNvSpPr>
            <a:spLocks noGrp="1" noChangeArrowheads="1"/>
          </p:cNvSpPr>
          <p:nvPr>
            <p:ph type="title"/>
          </p:nvPr>
        </p:nvSpPr>
        <p:spPr>
          <a:xfrm>
            <a:off x="979396" y="-527049"/>
            <a:ext cx="9779183" cy="1325563"/>
          </a:xfrm>
        </p:spPr>
        <p:txBody>
          <a:bodyPr/>
          <a:lstStyle/>
          <a:p>
            <a:r>
              <a:rPr lang="en-GB" altLang="en-US" dirty="0"/>
              <a:t>Question</a:t>
            </a:r>
          </a:p>
        </p:txBody>
      </p:sp>
      <p:sp>
        <p:nvSpPr>
          <p:cNvPr id="11267" name="Content Placeholder 2">
            <a:extLst>
              <a:ext uri="{FF2B5EF4-FFF2-40B4-BE49-F238E27FC236}">
                <a16:creationId xmlns:a16="http://schemas.microsoft.com/office/drawing/2014/main" id="{7FCC3F0A-235C-ED4D-C727-83A8E2C5BD4F}"/>
              </a:ext>
            </a:extLst>
          </p:cNvPr>
          <p:cNvSpPr>
            <a:spLocks noGrp="1" noChangeArrowheads="1"/>
          </p:cNvSpPr>
          <p:nvPr>
            <p:ph idx="1"/>
          </p:nvPr>
        </p:nvSpPr>
        <p:spPr>
          <a:xfrm>
            <a:off x="766762" y="728661"/>
            <a:ext cx="10995447" cy="4733925"/>
          </a:xfrm>
        </p:spPr>
        <p:txBody>
          <a:bodyPr/>
          <a:lstStyle/>
          <a:p>
            <a:r>
              <a:rPr lang="en-GB" altLang="en-US" dirty="0"/>
              <a:t>This scenario is very common in networking, in fact it accounts for the delays we experience over the Internet</a:t>
            </a:r>
          </a:p>
          <a:p>
            <a:r>
              <a:rPr lang="en-GB" altLang="en-US" dirty="0"/>
              <a:t>We have a networked application that is receiving packets over the network faster than it can process them</a:t>
            </a:r>
          </a:p>
          <a:p>
            <a:r>
              <a:rPr lang="en-GB" altLang="en-US" dirty="0"/>
              <a:t>The application needs to store them and then process them one at a time in the same order they were received</a:t>
            </a:r>
          </a:p>
          <a:p>
            <a:r>
              <a:rPr lang="en-GB" altLang="en-US" dirty="0"/>
              <a:t>How would this application store and retrieve the packets?</a:t>
            </a:r>
          </a:p>
        </p:txBody>
      </p:sp>
      <p:sp>
        <p:nvSpPr>
          <p:cNvPr id="11268" name="Footer Placeholder 3">
            <a:extLst>
              <a:ext uri="{FF2B5EF4-FFF2-40B4-BE49-F238E27FC236}">
                <a16:creationId xmlns:a16="http://schemas.microsoft.com/office/drawing/2014/main" id="{20AE83CE-EF6F-DCD6-7AA3-F49673DFFF24}"/>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11269" name="Right Arrow 1">
            <a:extLst>
              <a:ext uri="{FF2B5EF4-FFF2-40B4-BE49-F238E27FC236}">
                <a16:creationId xmlns:a16="http://schemas.microsoft.com/office/drawing/2014/main" id="{7300C8BF-6CA6-B529-9AB0-9296F7612B96}"/>
              </a:ext>
            </a:extLst>
          </p:cNvPr>
          <p:cNvSpPr>
            <a:spLocks noChangeArrowheads="1"/>
          </p:cNvSpPr>
          <p:nvPr/>
        </p:nvSpPr>
        <p:spPr bwMode="auto">
          <a:xfrm>
            <a:off x="766762" y="4470333"/>
            <a:ext cx="3175000" cy="1382713"/>
          </a:xfrm>
          <a:prstGeom prst="rightArrow">
            <a:avLst>
              <a:gd name="adj1" fmla="val 50000"/>
              <a:gd name="adj2" fmla="val 50017"/>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Sudden rush of packets</a:t>
            </a:r>
          </a:p>
        </p:txBody>
      </p:sp>
      <p:sp>
        <p:nvSpPr>
          <p:cNvPr id="11270" name="Oval 2">
            <a:extLst>
              <a:ext uri="{FF2B5EF4-FFF2-40B4-BE49-F238E27FC236}">
                <a16:creationId xmlns:a16="http://schemas.microsoft.com/office/drawing/2014/main" id="{DDD5A8C9-C42E-1797-772A-75FCD0141B4E}"/>
              </a:ext>
            </a:extLst>
          </p:cNvPr>
          <p:cNvSpPr>
            <a:spLocks noChangeArrowheads="1"/>
          </p:cNvSpPr>
          <p:nvPr/>
        </p:nvSpPr>
        <p:spPr bwMode="auto">
          <a:xfrm>
            <a:off x="3941762" y="4452870"/>
            <a:ext cx="1416050" cy="1416050"/>
          </a:xfrm>
          <a:prstGeom prst="ellipse">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a:t>
            </a:r>
          </a:p>
        </p:txBody>
      </p:sp>
      <p:sp>
        <p:nvSpPr>
          <p:cNvPr id="11271" name="Right Arrow 3">
            <a:extLst>
              <a:ext uri="{FF2B5EF4-FFF2-40B4-BE49-F238E27FC236}">
                <a16:creationId xmlns:a16="http://schemas.microsoft.com/office/drawing/2014/main" id="{1F60D893-878C-928F-E528-E7FC7218612A}"/>
              </a:ext>
            </a:extLst>
          </p:cNvPr>
          <p:cNvSpPr>
            <a:spLocks noChangeArrowheads="1"/>
          </p:cNvSpPr>
          <p:nvPr/>
        </p:nvSpPr>
        <p:spPr bwMode="auto">
          <a:xfrm>
            <a:off x="5367338" y="4918008"/>
            <a:ext cx="1749425" cy="487363"/>
          </a:xfrm>
          <a:prstGeom prst="rightArrow">
            <a:avLst>
              <a:gd name="adj1" fmla="val 50000"/>
              <a:gd name="adj2" fmla="val 50021"/>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1272" name="TextBox 4">
            <a:extLst>
              <a:ext uri="{FF2B5EF4-FFF2-40B4-BE49-F238E27FC236}">
                <a16:creationId xmlns:a16="http://schemas.microsoft.com/office/drawing/2014/main" id="{962BAA37-A2C6-3BC9-AEDC-14A8D35D5698}"/>
              </a:ext>
            </a:extLst>
          </p:cNvPr>
          <p:cNvSpPr txBox="1">
            <a:spLocks noChangeArrowheads="1"/>
          </p:cNvSpPr>
          <p:nvPr/>
        </p:nvSpPr>
        <p:spPr bwMode="auto">
          <a:xfrm>
            <a:off x="5357812" y="4008371"/>
            <a:ext cx="184626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Read off more slowly (at a rate we are able to)</a:t>
            </a:r>
          </a:p>
        </p:txBody>
      </p:sp>
      <p:sp>
        <p:nvSpPr>
          <p:cNvPr id="11273" name="Rectangle 5">
            <a:extLst>
              <a:ext uri="{FF2B5EF4-FFF2-40B4-BE49-F238E27FC236}">
                <a16:creationId xmlns:a16="http://schemas.microsoft.com/office/drawing/2014/main" id="{4C342FF7-49C6-AC0B-416A-127E73972987}"/>
              </a:ext>
            </a:extLst>
          </p:cNvPr>
          <p:cNvSpPr>
            <a:spLocks noChangeArrowheads="1"/>
          </p:cNvSpPr>
          <p:nvPr/>
        </p:nvSpPr>
        <p:spPr bwMode="auto">
          <a:xfrm>
            <a:off x="7046912" y="4365558"/>
            <a:ext cx="1433512" cy="1592263"/>
          </a:xfrm>
          <a:prstGeom prst="rect">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Process</a:t>
            </a:r>
          </a:p>
          <a:p>
            <a:pPr algn="ctr">
              <a:spcBef>
                <a:spcPct val="0"/>
              </a:spcBef>
              <a:buClrTx/>
              <a:buSzTx/>
              <a:buFontTx/>
              <a:buNone/>
            </a:pPr>
            <a:r>
              <a:rPr kumimoji="0" lang="en-GB" altLang="en-US" sz="1800"/>
              <a:t>packet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F8A88B8-9AA5-C75B-AC38-0C677E195650}"/>
              </a:ext>
            </a:extLst>
          </p:cNvPr>
          <p:cNvSpPr>
            <a:spLocks noGrp="1" noChangeArrowheads="1"/>
          </p:cNvSpPr>
          <p:nvPr>
            <p:ph type="title"/>
          </p:nvPr>
        </p:nvSpPr>
        <p:spPr>
          <a:xfrm>
            <a:off x="965108" y="-507856"/>
            <a:ext cx="9779183" cy="1325563"/>
          </a:xfrm>
        </p:spPr>
        <p:txBody>
          <a:bodyPr/>
          <a:lstStyle/>
          <a:p>
            <a:r>
              <a:rPr lang="en-GB" altLang="en-US" dirty="0"/>
              <a:t>Queue</a:t>
            </a:r>
          </a:p>
        </p:txBody>
      </p:sp>
      <p:sp>
        <p:nvSpPr>
          <p:cNvPr id="12291" name="Content Placeholder 2">
            <a:extLst>
              <a:ext uri="{FF2B5EF4-FFF2-40B4-BE49-F238E27FC236}">
                <a16:creationId xmlns:a16="http://schemas.microsoft.com/office/drawing/2014/main" id="{B60CF0A2-30E4-C811-84F2-1BEDF4F7F35C}"/>
              </a:ext>
            </a:extLst>
          </p:cNvPr>
          <p:cNvSpPr>
            <a:spLocks noGrp="1" noChangeArrowheads="1"/>
          </p:cNvSpPr>
          <p:nvPr>
            <p:ph idx="1"/>
          </p:nvPr>
        </p:nvSpPr>
        <p:spPr>
          <a:xfrm>
            <a:off x="309186" y="723901"/>
            <a:ext cx="11255672" cy="5114925"/>
          </a:xfrm>
        </p:spPr>
        <p:txBody>
          <a:bodyPr/>
          <a:lstStyle/>
          <a:p>
            <a:r>
              <a:rPr lang="en-GB" altLang="en-US" dirty="0"/>
              <a:t>A queue is a data structure that operates in a FIFO manner</a:t>
            </a:r>
            <a:br>
              <a:rPr lang="en-GB" altLang="en-US" dirty="0"/>
            </a:br>
            <a:r>
              <a:rPr lang="en-GB" altLang="en-US" b="1" dirty="0">
                <a:solidFill>
                  <a:srgbClr val="FF0000"/>
                </a:solidFill>
              </a:rPr>
              <a:t>F</a:t>
            </a:r>
            <a:r>
              <a:rPr lang="en-GB" altLang="en-US" dirty="0"/>
              <a:t>irst </a:t>
            </a:r>
            <a:r>
              <a:rPr lang="en-GB" altLang="en-US" b="1" dirty="0">
                <a:solidFill>
                  <a:srgbClr val="FF0000"/>
                </a:solidFill>
              </a:rPr>
              <a:t>I</a:t>
            </a:r>
            <a:r>
              <a:rPr lang="en-GB" altLang="en-US" dirty="0"/>
              <a:t>n </a:t>
            </a:r>
            <a:r>
              <a:rPr lang="en-GB" altLang="en-US" b="1" dirty="0">
                <a:solidFill>
                  <a:srgbClr val="FF0000"/>
                </a:solidFill>
              </a:rPr>
              <a:t>F</a:t>
            </a:r>
            <a:r>
              <a:rPr lang="en-GB" altLang="en-US" dirty="0"/>
              <a:t>irst </a:t>
            </a:r>
            <a:r>
              <a:rPr lang="en-GB" altLang="en-US" b="1" dirty="0">
                <a:solidFill>
                  <a:srgbClr val="FF0000"/>
                </a:solidFill>
              </a:rPr>
              <a:t>O</a:t>
            </a:r>
            <a:r>
              <a:rPr lang="en-GB" altLang="en-US" dirty="0"/>
              <a:t>ut</a:t>
            </a:r>
          </a:p>
          <a:p>
            <a:r>
              <a:rPr lang="en-GB" altLang="en-US" dirty="0"/>
              <a:t>Data items are added to the front of the queue</a:t>
            </a:r>
          </a:p>
          <a:p>
            <a:endParaRPr lang="en-GB" altLang="en-US" dirty="0"/>
          </a:p>
          <a:p>
            <a:endParaRPr lang="en-GB" altLang="en-US" dirty="0"/>
          </a:p>
          <a:p>
            <a:endParaRPr lang="en-GB" altLang="en-US" dirty="0"/>
          </a:p>
          <a:p>
            <a:endParaRPr lang="en-GB" altLang="en-US" dirty="0"/>
          </a:p>
          <a:p>
            <a:r>
              <a:rPr lang="en-GB" altLang="en-US" dirty="0"/>
              <a:t>Data items are removed from the back of queue</a:t>
            </a:r>
          </a:p>
          <a:p>
            <a:endParaRPr lang="en-GB" altLang="en-US" dirty="0"/>
          </a:p>
        </p:txBody>
      </p:sp>
      <p:sp>
        <p:nvSpPr>
          <p:cNvPr id="12292" name="Footer Placeholder 3">
            <a:extLst>
              <a:ext uri="{FF2B5EF4-FFF2-40B4-BE49-F238E27FC236}">
                <a16:creationId xmlns:a16="http://schemas.microsoft.com/office/drawing/2014/main" id="{1E7949E1-F4CE-AD3D-9DA8-3FDB5E98BC52}"/>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dirty="0"/>
              <a:t>ADD</a:t>
            </a:r>
            <a:endParaRPr kumimoji="0" lang="en-US" altLang="en-US" sz="1000" dirty="0"/>
          </a:p>
        </p:txBody>
      </p:sp>
      <p:grpSp>
        <p:nvGrpSpPr>
          <p:cNvPr id="2" name="Group 1">
            <a:extLst>
              <a:ext uri="{FF2B5EF4-FFF2-40B4-BE49-F238E27FC236}">
                <a16:creationId xmlns:a16="http://schemas.microsoft.com/office/drawing/2014/main" id="{149933DE-16EA-40F0-2D00-3BC7ED0F7959}"/>
              </a:ext>
            </a:extLst>
          </p:cNvPr>
          <p:cNvGrpSpPr/>
          <p:nvPr/>
        </p:nvGrpSpPr>
        <p:grpSpPr>
          <a:xfrm>
            <a:off x="1601719" y="2180060"/>
            <a:ext cx="3062287" cy="1600201"/>
            <a:chOff x="2792413" y="2305050"/>
            <a:chExt cx="3062287" cy="1600201"/>
          </a:xfrm>
        </p:grpSpPr>
        <p:sp>
          <p:nvSpPr>
            <p:cNvPr id="5" name="Rectangle 4">
              <a:extLst>
                <a:ext uri="{FF2B5EF4-FFF2-40B4-BE49-F238E27FC236}">
                  <a16:creationId xmlns:a16="http://schemas.microsoft.com/office/drawing/2014/main" id="{C1D9D097-625A-F969-82A7-FD421A3D5FC6}"/>
                </a:ext>
              </a:extLst>
            </p:cNvPr>
            <p:cNvSpPr/>
            <p:nvPr/>
          </p:nvSpPr>
          <p:spPr bwMode="auto">
            <a:xfrm>
              <a:off x="4505326" y="230505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6" name="Rectangle 5">
              <a:extLst>
                <a:ext uri="{FF2B5EF4-FFF2-40B4-BE49-F238E27FC236}">
                  <a16:creationId xmlns:a16="http://schemas.microsoft.com/office/drawing/2014/main" id="{B851E22A-D28B-3AA2-0BA0-6923384676AA}"/>
                </a:ext>
              </a:extLst>
            </p:cNvPr>
            <p:cNvSpPr/>
            <p:nvPr/>
          </p:nvSpPr>
          <p:spPr bwMode="auto">
            <a:xfrm>
              <a:off x="4959351" y="2871789"/>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12295" name="Right Arrow 6">
              <a:extLst>
                <a:ext uri="{FF2B5EF4-FFF2-40B4-BE49-F238E27FC236}">
                  <a16:creationId xmlns:a16="http://schemas.microsoft.com/office/drawing/2014/main" id="{C766246F-CE29-AF1A-6614-93DBABE39B73}"/>
                </a:ext>
              </a:extLst>
            </p:cNvPr>
            <p:cNvSpPr>
              <a:spLocks noChangeArrowheads="1"/>
            </p:cNvSpPr>
            <p:nvPr/>
          </p:nvSpPr>
          <p:spPr bwMode="auto">
            <a:xfrm>
              <a:off x="3679825" y="2305050"/>
              <a:ext cx="738188"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296" name="TextBox 7">
              <a:extLst>
                <a:ext uri="{FF2B5EF4-FFF2-40B4-BE49-F238E27FC236}">
                  <a16:creationId xmlns:a16="http://schemas.microsoft.com/office/drawing/2014/main" id="{35E65522-A813-813C-FF18-719D6FD1122D}"/>
                </a:ext>
              </a:extLst>
            </p:cNvPr>
            <p:cNvSpPr txBox="1">
              <a:spLocks noChangeArrowheads="1"/>
            </p:cNvSpPr>
            <p:nvPr/>
          </p:nvSpPr>
          <p:spPr bwMode="auto">
            <a:xfrm>
              <a:off x="2806700" y="2333625"/>
              <a:ext cx="787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1</a:t>
              </a:r>
            </a:p>
          </p:txBody>
        </p:sp>
        <p:sp>
          <p:nvSpPr>
            <p:cNvPr id="9" name="Rectangle 8">
              <a:extLst>
                <a:ext uri="{FF2B5EF4-FFF2-40B4-BE49-F238E27FC236}">
                  <a16:creationId xmlns:a16="http://schemas.microsoft.com/office/drawing/2014/main" id="{1CA2469A-EDF4-B15F-B706-3ACCB2E83948}"/>
                </a:ext>
              </a:extLst>
            </p:cNvPr>
            <p:cNvSpPr/>
            <p:nvPr/>
          </p:nvSpPr>
          <p:spPr bwMode="auto">
            <a:xfrm>
              <a:off x="4505326" y="287178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2298" name="Right Arrow 9">
              <a:extLst>
                <a:ext uri="{FF2B5EF4-FFF2-40B4-BE49-F238E27FC236}">
                  <a16:creationId xmlns:a16="http://schemas.microsoft.com/office/drawing/2014/main" id="{93ABAE14-0E5E-EA46-2A42-F54B6F02AF63}"/>
                </a:ext>
              </a:extLst>
            </p:cNvPr>
            <p:cNvSpPr>
              <a:spLocks noChangeArrowheads="1"/>
            </p:cNvSpPr>
            <p:nvPr/>
          </p:nvSpPr>
          <p:spPr bwMode="auto">
            <a:xfrm>
              <a:off x="3679825" y="2871789"/>
              <a:ext cx="738188"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299" name="TextBox 10">
              <a:extLst>
                <a:ext uri="{FF2B5EF4-FFF2-40B4-BE49-F238E27FC236}">
                  <a16:creationId xmlns:a16="http://schemas.microsoft.com/office/drawing/2014/main" id="{3E2236FF-787F-A9C7-959C-E5701D46F757}"/>
                </a:ext>
              </a:extLst>
            </p:cNvPr>
            <p:cNvSpPr txBox="1">
              <a:spLocks noChangeArrowheads="1"/>
            </p:cNvSpPr>
            <p:nvPr/>
          </p:nvSpPr>
          <p:spPr bwMode="auto">
            <a:xfrm>
              <a:off x="2806700" y="290036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2</a:t>
              </a:r>
            </a:p>
          </p:txBody>
        </p:sp>
        <p:sp>
          <p:nvSpPr>
            <p:cNvPr id="12" name="Rectangle 11">
              <a:extLst>
                <a:ext uri="{FF2B5EF4-FFF2-40B4-BE49-F238E27FC236}">
                  <a16:creationId xmlns:a16="http://schemas.microsoft.com/office/drawing/2014/main" id="{92B0BCF0-D2A0-DE66-9EE2-BC2F62B6EF80}"/>
                </a:ext>
              </a:extLst>
            </p:cNvPr>
            <p:cNvSpPr/>
            <p:nvPr/>
          </p:nvSpPr>
          <p:spPr bwMode="auto">
            <a:xfrm>
              <a:off x="4945063" y="34448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3" name="Rectangle 12">
              <a:extLst>
                <a:ext uri="{FF2B5EF4-FFF2-40B4-BE49-F238E27FC236}">
                  <a16:creationId xmlns:a16="http://schemas.microsoft.com/office/drawing/2014/main" id="{EE5383F5-DE7B-6266-487F-81287C1863E4}"/>
                </a:ext>
              </a:extLst>
            </p:cNvPr>
            <p:cNvSpPr/>
            <p:nvPr/>
          </p:nvSpPr>
          <p:spPr bwMode="auto">
            <a:xfrm>
              <a:off x="4491039" y="344487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2302" name="Right Arrow 13">
              <a:extLst>
                <a:ext uri="{FF2B5EF4-FFF2-40B4-BE49-F238E27FC236}">
                  <a16:creationId xmlns:a16="http://schemas.microsoft.com/office/drawing/2014/main" id="{5D2611CC-FB15-4CA9-AADB-99AB6A94B2C9}"/>
                </a:ext>
              </a:extLst>
            </p:cNvPr>
            <p:cNvSpPr>
              <a:spLocks noChangeArrowheads="1"/>
            </p:cNvSpPr>
            <p:nvPr/>
          </p:nvSpPr>
          <p:spPr bwMode="auto">
            <a:xfrm>
              <a:off x="3667125" y="3444875"/>
              <a:ext cx="738188"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303" name="TextBox 14">
              <a:extLst>
                <a:ext uri="{FF2B5EF4-FFF2-40B4-BE49-F238E27FC236}">
                  <a16:creationId xmlns:a16="http://schemas.microsoft.com/office/drawing/2014/main" id="{F83CC25D-743D-E041-7F11-F480056D181E}"/>
                </a:ext>
              </a:extLst>
            </p:cNvPr>
            <p:cNvSpPr txBox="1">
              <a:spLocks noChangeArrowheads="1"/>
            </p:cNvSpPr>
            <p:nvPr/>
          </p:nvSpPr>
          <p:spPr bwMode="auto">
            <a:xfrm>
              <a:off x="2792413" y="3473450"/>
              <a:ext cx="7874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Add 3</a:t>
              </a:r>
            </a:p>
          </p:txBody>
        </p:sp>
        <p:sp>
          <p:nvSpPr>
            <p:cNvPr id="16" name="Rectangle 15">
              <a:extLst>
                <a:ext uri="{FF2B5EF4-FFF2-40B4-BE49-F238E27FC236}">
                  <a16:creationId xmlns:a16="http://schemas.microsoft.com/office/drawing/2014/main" id="{8792DF86-6690-0B95-1994-90CD47544C22}"/>
                </a:ext>
              </a:extLst>
            </p:cNvPr>
            <p:cNvSpPr/>
            <p:nvPr/>
          </p:nvSpPr>
          <p:spPr bwMode="auto">
            <a:xfrm>
              <a:off x="5399088" y="34448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grpSp>
      <p:grpSp>
        <p:nvGrpSpPr>
          <p:cNvPr id="3" name="Group 2">
            <a:extLst>
              <a:ext uri="{FF2B5EF4-FFF2-40B4-BE49-F238E27FC236}">
                <a16:creationId xmlns:a16="http://schemas.microsoft.com/office/drawing/2014/main" id="{5AB2EADD-EC11-4312-2828-488779DF76D4}"/>
              </a:ext>
            </a:extLst>
          </p:cNvPr>
          <p:cNvGrpSpPr/>
          <p:nvPr/>
        </p:nvGrpSpPr>
        <p:grpSpPr>
          <a:xfrm>
            <a:off x="1616006" y="4667950"/>
            <a:ext cx="3598863" cy="1643064"/>
            <a:chOff x="3041651" y="4737100"/>
            <a:chExt cx="3598863" cy="1643064"/>
          </a:xfrm>
        </p:grpSpPr>
        <p:sp>
          <p:nvSpPr>
            <p:cNvPr id="17" name="Rectangle 16">
              <a:extLst>
                <a:ext uri="{FF2B5EF4-FFF2-40B4-BE49-F238E27FC236}">
                  <a16:creationId xmlns:a16="http://schemas.microsoft.com/office/drawing/2014/main" id="{D8E86F75-05E7-9496-F782-5BA4BDBBCCDD}"/>
                </a:ext>
              </a:extLst>
            </p:cNvPr>
            <p:cNvSpPr/>
            <p:nvPr/>
          </p:nvSpPr>
          <p:spPr bwMode="auto">
            <a:xfrm>
              <a:off x="3041651" y="591978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8" name="Rectangle 17">
              <a:extLst>
                <a:ext uri="{FF2B5EF4-FFF2-40B4-BE49-F238E27FC236}">
                  <a16:creationId xmlns:a16="http://schemas.microsoft.com/office/drawing/2014/main" id="{4C36EF89-0C87-0AA2-CB36-2FF41E4FC3DF}"/>
                </a:ext>
              </a:extLst>
            </p:cNvPr>
            <p:cNvSpPr/>
            <p:nvPr/>
          </p:nvSpPr>
          <p:spPr bwMode="auto">
            <a:xfrm>
              <a:off x="3495676" y="5326064"/>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2307" name="Right Arrow 18">
              <a:extLst>
                <a:ext uri="{FF2B5EF4-FFF2-40B4-BE49-F238E27FC236}">
                  <a16:creationId xmlns:a16="http://schemas.microsoft.com/office/drawing/2014/main" id="{B69319EF-859C-7B80-158F-C500B904F402}"/>
                </a:ext>
              </a:extLst>
            </p:cNvPr>
            <p:cNvSpPr>
              <a:spLocks noChangeArrowheads="1"/>
            </p:cNvSpPr>
            <p:nvPr/>
          </p:nvSpPr>
          <p:spPr bwMode="auto">
            <a:xfrm>
              <a:off x="4524375" y="5919789"/>
              <a:ext cx="738188"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308" name="TextBox 19">
              <a:extLst>
                <a:ext uri="{FF2B5EF4-FFF2-40B4-BE49-F238E27FC236}">
                  <a16:creationId xmlns:a16="http://schemas.microsoft.com/office/drawing/2014/main" id="{8F47AF70-ACBA-38F4-6C4A-FBFD60167B2D}"/>
                </a:ext>
              </a:extLst>
            </p:cNvPr>
            <p:cNvSpPr txBox="1">
              <a:spLocks noChangeArrowheads="1"/>
            </p:cNvSpPr>
            <p:nvPr/>
          </p:nvSpPr>
          <p:spPr bwMode="auto">
            <a:xfrm>
              <a:off x="5405439" y="5948364"/>
              <a:ext cx="1235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3</a:t>
              </a:r>
            </a:p>
          </p:txBody>
        </p:sp>
        <p:sp>
          <p:nvSpPr>
            <p:cNvPr id="21" name="Rectangle 20">
              <a:extLst>
                <a:ext uri="{FF2B5EF4-FFF2-40B4-BE49-F238E27FC236}">
                  <a16:creationId xmlns:a16="http://schemas.microsoft.com/office/drawing/2014/main" id="{8DA3E13B-8C3B-5275-A93D-39AE7FD3E22F}"/>
                </a:ext>
              </a:extLst>
            </p:cNvPr>
            <p:cNvSpPr/>
            <p:nvPr/>
          </p:nvSpPr>
          <p:spPr bwMode="auto">
            <a:xfrm>
              <a:off x="3041651" y="532606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2310" name="Right Arrow 21">
              <a:extLst>
                <a:ext uri="{FF2B5EF4-FFF2-40B4-BE49-F238E27FC236}">
                  <a16:creationId xmlns:a16="http://schemas.microsoft.com/office/drawing/2014/main" id="{7B6285E8-C27D-A408-A220-3D42439606C2}"/>
                </a:ext>
              </a:extLst>
            </p:cNvPr>
            <p:cNvSpPr>
              <a:spLocks noChangeArrowheads="1"/>
            </p:cNvSpPr>
            <p:nvPr/>
          </p:nvSpPr>
          <p:spPr bwMode="auto">
            <a:xfrm>
              <a:off x="4524375" y="5326064"/>
              <a:ext cx="738188" cy="427037"/>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311" name="TextBox 22">
              <a:extLst>
                <a:ext uri="{FF2B5EF4-FFF2-40B4-BE49-F238E27FC236}">
                  <a16:creationId xmlns:a16="http://schemas.microsoft.com/office/drawing/2014/main" id="{59EB0334-A5DA-E6FE-BA7B-A8453CDC1649}"/>
                </a:ext>
              </a:extLst>
            </p:cNvPr>
            <p:cNvSpPr txBox="1">
              <a:spLocks noChangeArrowheads="1"/>
            </p:cNvSpPr>
            <p:nvPr/>
          </p:nvSpPr>
          <p:spPr bwMode="auto">
            <a:xfrm>
              <a:off x="5405439" y="5354639"/>
              <a:ext cx="12350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2</a:t>
              </a:r>
            </a:p>
          </p:txBody>
        </p:sp>
        <p:sp>
          <p:nvSpPr>
            <p:cNvPr id="24" name="Rectangle 23">
              <a:extLst>
                <a:ext uri="{FF2B5EF4-FFF2-40B4-BE49-F238E27FC236}">
                  <a16:creationId xmlns:a16="http://schemas.microsoft.com/office/drawing/2014/main" id="{C9414853-5F6F-9DFD-82F8-D74E1EE09896}"/>
                </a:ext>
              </a:extLst>
            </p:cNvPr>
            <p:cNvSpPr/>
            <p:nvPr/>
          </p:nvSpPr>
          <p:spPr bwMode="auto">
            <a:xfrm>
              <a:off x="3495676" y="4737101"/>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25" name="Rectangle 24">
              <a:extLst>
                <a:ext uri="{FF2B5EF4-FFF2-40B4-BE49-F238E27FC236}">
                  <a16:creationId xmlns:a16="http://schemas.microsoft.com/office/drawing/2014/main" id="{517418FF-5DC5-68B9-4AE9-C8338BCD6D2E}"/>
                </a:ext>
              </a:extLst>
            </p:cNvPr>
            <p:cNvSpPr/>
            <p:nvPr/>
          </p:nvSpPr>
          <p:spPr bwMode="auto">
            <a:xfrm>
              <a:off x="3041651" y="473710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2314" name="Right Arrow 25">
              <a:extLst>
                <a:ext uri="{FF2B5EF4-FFF2-40B4-BE49-F238E27FC236}">
                  <a16:creationId xmlns:a16="http://schemas.microsoft.com/office/drawing/2014/main" id="{BD59D4B3-2E55-299E-0782-BEAE47184B8C}"/>
                </a:ext>
              </a:extLst>
            </p:cNvPr>
            <p:cNvSpPr>
              <a:spLocks noChangeArrowheads="1"/>
            </p:cNvSpPr>
            <p:nvPr/>
          </p:nvSpPr>
          <p:spPr bwMode="auto">
            <a:xfrm>
              <a:off x="4524375" y="4737100"/>
              <a:ext cx="738188" cy="427038"/>
            </a:xfrm>
            <a:prstGeom prst="rightArrow">
              <a:avLst>
                <a:gd name="adj1" fmla="val 50000"/>
                <a:gd name="adj2" fmla="val 50010"/>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2315" name="TextBox 26">
              <a:extLst>
                <a:ext uri="{FF2B5EF4-FFF2-40B4-BE49-F238E27FC236}">
                  <a16:creationId xmlns:a16="http://schemas.microsoft.com/office/drawing/2014/main" id="{CDD4FB12-8AAA-3E70-B1D8-EEFE1FB9AAEB}"/>
                </a:ext>
              </a:extLst>
            </p:cNvPr>
            <p:cNvSpPr txBox="1">
              <a:spLocks noChangeArrowheads="1"/>
            </p:cNvSpPr>
            <p:nvPr/>
          </p:nvSpPr>
          <p:spPr bwMode="auto">
            <a:xfrm>
              <a:off x="5405439" y="4765675"/>
              <a:ext cx="12350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Remove 1</a:t>
              </a:r>
            </a:p>
          </p:txBody>
        </p:sp>
        <p:sp>
          <p:nvSpPr>
            <p:cNvPr id="28" name="Rectangle 27">
              <a:extLst>
                <a:ext uri="{FF2B5EF4-FFF2-40B4-BE49-F238E27FC236}">
                  <a16:creationId xmlns:a16="http://schemas.microsoft.com/office/drawing/2014/main" id="{BE5A6622-D786-1214-813F-6AC46CCBDFE6}"/>
                </a:ext>
              </a:extLst>
            </p:cNvPr>
            <p:cNvSpPr/>
            <p:nvPr/>
          </p:nvSpPr>
          <p:spPr bwMode="auto">
            <a:xfrm>
              <a:off x="3949701" y="4737101"/>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grpSp>
      <p:sp>
        <p:nvSpPr>
          <p:cNvPr id="12317" name="TextBox 28">
            <a:extLst>
              <a:ext uri="{FF2B5EF4-FFF2-40B4-BE49-F238E27FC236}">
                <a16:creationId xmlns:a16="http://schemas.microsoft.com/office/drawing/2014/main" id="{D93C001C-5601-517F-97E9-6F2A14C75250}"/>
              </a:ext>
            </a:extLst>
          </p:cNvPr>
          <p:cNvSpPr txBox="1">
            <a:spLocks noChangeArrowheads="1"/>
          </p:cNvSpPr>
          <p:nvPr/>
        </p:nvSpPr>
        <p:spPr bwMode="auto">
          <a:xfrm>
            <a:off x="4861491" y="2676812"/>
            <a:ext cx="21510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say the are “</a:t>
            </a:r>
            <a:r>
              <a:rPr kumimoji="0" lang="en-GB" altLang="en-US" sz="1800" b="1" dirty="0"/>
              <a:t>enqueued</a:t>
            </a:r>
            <a:r>
              <a:rPr kumimoji="0" lang="en-GB" altLang="en-US" sz="1800" dirty="0"/>
              <a:t>”</a:t>
            </a:r>
          </a:p>
        </p:txBody>
      </p:sp>
      <p:sp>
        <p:nvSpPr>
          <p:cNvPr id="12318" name="TextBox 29">
            <a:extLst>
              <a:ext uri="{FF2B5EF4-FFF2-40B4-BE49-F238E27FC236}">
                <a16:creationId xmlns:a16="http://schemas.microsoft.com/office/drawing/2014/main" id="{49BAAAA0-E467-C890-4911-3522D42AD2EC}"/>
              </a:ext>
            </a:extLst>
          </p:cNvPr>
          <p:cNvSpPr txBox="1">
            <a:spLocks noChangeArrowheads="1"/>
          </p:cNvSpPr>
          <p:nvPr/>
        </p:nvSpPr>
        <p:spPr bwMode="auto">
          <a:xfrm>
            <a:off x="5703135" y="5164044"/>
            <a:ext cx="21494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We say the are “</a:t>
            </a:r>
            <a:r>
              <a:rPr kumimoji="0" lang="en-GB" altLang="en-US" sz="1800" b="1" dirty="0"/>
              <a:t>dequeued</a:t>
            </a:r>
            <a:r>
              <a:rPr kumimoji="0" lang="en-GB" altLang="en-US" sz="1800"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66136F9-AAD7-DC7F-021A-6BF12E342B1A}"/>
              </a:ext>
            </a:extLst>
          </p:cNvPr>
          <p:cNvSpPr>
            <a:spLocks noGrp="1" noChangeArrowheads="1"/>
          </p:cNvSpPr>
          <p:nvPr>
            <p:ph type="title"/>
          </p:nvPr>
        </p:nvSpPr>
        <p:spPr/>
        <p:txBody>
          <a:bodyPr/>
          <a:lstStyle/>
          <a:p>
            <a:r>
              <a:rPr lang="en-GB" altLang="en-US"/>
              <a:t>Queue</a:t>
            </a:r>
          </a:p>
        </p:txBody>
      </p:sp>
      <p:sp>
        <p:nvSpPr>
          <p:cNvPr id="13316" name="Footer Placeholder 3">
            <a:extLst>
              <a:ext uri="{FF2B5EF4-FFF2-40B4-BE49-F238E27FC236}">
                <a16:creationId xmlns:a16="http://schemas.microsoft.com/office/drawing/2014/main" id="{AD497461-A00A-6A23-0C12-70ED6774875E}"/>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C904F38D-4D16-A762-6B23-369E3B3E08F9}"/>
              </a:ext>
            </a:extLst>
          </p:cNvPr>
          <p:cNvSpPr txBox="1"/>
          <p:nvPr/>
        </p:nvSpPr>
        <p:spPr>
          <a:xfrm>
            <a:off x="663576" y="2291992"/>
            <a:ext cx="4746625" cy="2987675"/>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dirty="0"/>
              <a:t>Queue  </a:t>
            </a:r>
            <a:r>
              <a:rPr lang="en-GB" dirty="0" err="1"/>
              <a:t>myQ</a:t>
            </a:r>
            <a:r>
              <a:rPr lang="en-GB" dirty="0"/>
              <a:t> = new Queue()</a:t>
            </a:r>
          </a:p>
          <a:p>
            <a:pPr>
              <a:defRPr/>
            </a:pPr>
            <a:r>
              <a:rPr lang="en-GB" dirty="0" err="1"/>
              <a:t>int</a:t>
            </a:r>
            <a:r>
              <a:rPr lang="en-GB" dirty="0"/>
              <a:t> data</a:t>
            </a:r>
          </a:p>
          <a:p>
            <a:pPr>
              <a:defRPr/>
            </a:pPr>
            <a:endParaRPr lang="en-GB" dirty="0"/>
          </a:p>
          <a:p>
            <a:pPr>
              <a:defRPr/>
            </a:pPr>
            <a:r>
              <a:rPr lang="en-GB" dirty="0" err="1"/>
              <a:t>myQ.enqueue</a:t>
            </a:r>
            <a:r>
              <a:rPr lang="en-GB" dirty="0"/>
              <a:t>(2);</a:t>
            </a:r>
          </a:p>
          <a:p>
            <a:pPr>
              <a:defRPr/>
            </a:pPr>
            <a:r>
              <a:rPr lang="en-GB" dirty="0" err="1"/>
              <a:t>myQ.enqueue</a:t>
            </a:r>
            <a:r>
              <a:rPr lang="en-GB" dirty="0"/>
              <a:t>(89);</a:t>
            </a:r>
          </a:p>
          <a:p>
            <a:pPr>
              <a:defRPr/>
            </a:pPr>
            <a:r>
              <a:rPr lang="en-GB" dirty="0" err="1"/>
              <a:t>myQ.enqueue</a:t>
            </a:r>
            <a:r>
              <a:rPr lang="en-GB" dirty="0"/>
              <a:t>(34);</a:t>
            </a:r>
          </a:p>
          <a:p>
            <a:pPr>
              <a:defRPr/>
            </a:pPr>
            <a:endParaRPr lang="en-GB" dirty="0"/>
          </a:p>
          <a:p>
            <a:pPr>
              <a:defRPr/>
            </a:pPr>
            <a:r>
              <a:rPr lang="en-GB" dirty="0"/>
              <a:t>data = </a:t>
            </a:r>
            <a:r>
              <a:rPr lang="en-GB" dirty="0" err="1"/>
              <a:t>myQ.dequeue</a:t>
            </a:r>
            <a:r>
              <a:rPr lang="en-GB" dirty="0"/>
              <a:t>();    </a:t>
            </a:r>
            <a:r>
              <a:rPr lang="en-GB" dirty="0">
                <a:solidFill>
                  <a:schemeClr val="accent1">
                    <a:lumMod val="25000"/>
                  </a:schemeClr>
                </a:solidFill>
              </a:rPr>
              <a:t>// data contains 2</a:t>
            </a:r>
          </a:p>
          <a:p>
            <a:pPr>
              <a:defRPr/>
            </a:pPr>
            <a:r>
              <a:rPr lang="en-GB" dirty="0"/>
              <a:t>data = </a:t>
            </a:r>
            <a:r>
              <a:rPr lang="en-GB" dirty="0" err="1"/>
              <a:t>myQ.dequeue</a:t>
            </a:r>
            <a:r>
              <a:rPr lang="en-GB" dirty="0"/>
              <a:t>();    </a:t>
            </a:r>
            <a:r>
              <a:rPr lang="en-GB" dirty="0">
                <a:solidFill>
                  <a:schemeClr val="accent1">
                    <a:lumMod val="25000"/>
                  </a:schemeClr>
                </a:solidFill>
              </a:rPr>
              <a:t>// data contains 89</a:t>
            </a:r>
          </a:p>
          <a:p>
            <a:pPr>
              <a:defRPr/>
            </a:pPr>
            <a:r>
              <a:rPr lang="en-GB" dirty="0"/>
              <a:t>data = </a:t>
            </a:r>
            <a:r>
              <a:rPr lang="en-GB" dirty="0" err="1"/>
              <a:t>myQ.dequeue</a:t>
            </a:r>
            <a:r>
              <a:rPr lang="en-GB" dirty="0"/>
              <a:t>();    </a:t>
            </a:r>
            <a:r>
              <a:rPr lang="en-GB" dirty="0">
                <a:solidFill>
                  <a:schemeClr val="accent1">
                    <a:lumMod val="25000"/>
                  </a:schemeClr>
                </a:solidFill>
              </a:rPr>
              <a:t>// data contains 34</a:t>
            </a:r>
          </a:p>
        </p:txBody>
      </p:sp>
      <p:grpSp>
        <p:nvGrpSpPr>
          <p:cNvPr id="3" name="Group 2">
            <a:extLst>
              <a:ext uri="{FF2B5EF4-FFF2-40B4-BE49-F238E27FC236}">
                <a16:creationId xmlns:a16="http://schemas.microsoft.com/office/drawing/2014/main" id="{FFA4560C-68D7-E50B-9474-8D243ED23432}"/>
              </a:ext>
            </a:extLst>
          </p:cNvPr>
          <p:cNvGrpSpPr/>
          <p:nvPr/>
        </p:nvGrpSpPr>
        <p:grpSpPr>
          <a:xfrm>
            <a:off x="7315201" y="1852614"/>
            <a:ext cx="1828800" cy="3662362"/>
            <a:chOff x="7315201" y="1852614"/>
            <a:chExt cx="1828800" cy="3662362"/>
          </a:xfrm>
        </p:grpSpPr>
        <p:sp>
          <p:nvSpPr>
            <p:cNvPr id="6" name="Rectangle 5">
              <a:extLst>
                <a:ext uri="{FF2B5EF4-FFF2-40B4-BE49-F238E27FC236}">
                  <a16:creationId xmlns:a16="http://schemas.microsoft.com/office/drawing/2014/main" id="{987D1CD5-2A2D-9D70-D574-A695C0C3A146}"/>
                </a:ext>
              </a:extLst>
            </p:cNvPr>
            <p:cNvSpPr/>
            <p:nvPr/>
          </p:nvSpPr>
          <p:spPr bwMode="auto">
            <a:xfrm>
              <a:off x="7332664" y="185261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7" name="Rectangle 6">
              <a:extLst>
                <a:ext uri="{FF2B5EF4-FFF2-40B4-BE49-F238E27FC236}">
                  <a16:creationId xmlns:a16="http://schemas.microsoft.com/office/drawing/2014/main" id="{1E03553C-3682-22D4-3A23-860705CE86C1}"/>
                </a:ext>
              </a:extLst>
            </p:cNvPr>
            <p:cNvSpPr/>
            <p:nvPr/>
          </p:nvSpPr>
          <p:spPr bwMode="auto">
            <a:xfrm>
              <a:off x="7786688" y="2419351"/>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8" name="Rectangle 7">
              <a:extLst>
                <a:ext uri="{FF2B5EF4-FFF2-40B4-BE49-F238E27FC236}">
                  <a16:creationId xmlns:a16="http://schemas.microsoft.com/office/drawing/2014/main" id="{227ECE97-56B2-3AC8-F33C-E4AB9446D769}"/>
                </a:ext>
              </a:extLst>
            </p:cNvPr>
            <p:cNvSpPr/>
            <p:nvPr/>
          </p:nvSpPr>
          <p:spPr bwMode="auto">
            <a:xfrm>
              <a:off x="7332664" y="241935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9" name="Rectangle 8">
              <a:extLst>
                <a:ext uri="{FF2B5EF4-FFF2-40B4-BE49-F238E27FC236}">
                  <a16:creationId xmlns:a16="http://schemas.microsoft.com/office/drawing/2014/main" id="{F96EEA4B-B1B0-C0F8-E729-6741821C1B46}"/>
                </a:ext>
              </a:extLst>
            </p:cNvPr>
            <p:cNvSpPr/>
            <p:nvPr/>
          </p:nvSpPr>
          <p:spPr bwMode="auto">
            <a:xfrm>
              <a:off x="7772401" y="2992439"/>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0" name="Rectangle 9">
              <a:extLst>
                <a:ext uri="{FF2B5EF4-FFF2-40B4-BE49-F238E27FC236}">
                  <a16:creationId xmlns:a16="http://schemas.microsoft.com/office/drawing/2014/main" id="{AA6BAD19-657F-8C66-7035-50DC80F3EA5B}"/>
                </a:ext>
              </a:extLst>
            </p:cNvPr>
            <p:cNvSpPr/>
            <p:nvPr/>
          </p:nvSpPr>
          <p:spPr bwMode="auto">
            <a:xfrm>
              <a:off x="7318376" y="29924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1" name="Rectangle 10">
              <a:extLst>
                <a:ext uri="{FF2B5EF4-FFF2-40B4-BE49-F238E27FC236}">
                  <a16:creationId xmlns:a16="http://schemas.microsoft.com/office/drawing/2014/main" id="{A48B3BF3-99B0-CA70-4D26-C4982C173D8A}"/>
                </a:ext>
              </a:extLst>
            </p:cNvPr>
            <p:cNvSpPr/>
            <p:nvPr/>
          </p:nvSpPr>
          <p:spPr bwMode="auto">
            <a:xfrm>
              <a:off x="8226426" y="2992439"/>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12" name="Rectangle 11">
              <a:extLst>
                <a:ext uri="{FF2B5EF4-FFF2-40B4-BE49-F238E27FC236}">
                  <a16:creationId xmlns:a16="http://schemas.microsoft.com/office/drawing/2014/main" id="{8980CB46-1864-F74A-1C64-4F7E1B3E9449}"/>
                </a:ext>
              </a:extLst>
            </p:cNvPr>
            <p:cNvSpPr/>
            <p:nvPr/>
          </p:nvSpPr>
          <p:spPr bwMode="auto">
            <a:xfrm>
              <a:off x="8689976" y="505460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3" name="Rectangle 12">
              <a:extLst>
                <a:ext uri="{FF2B5EF4-FFF2-40B4-BE49-F238E27FC236}">
                  <a16:creationId xmlns:a16="http://schemas.microsoft.com/office/drawing/2014/main" id="{E7527EC3-076F-BF22-7066-15930E2B8F06}"/>
                </a:ext>
              </a:extLst>
            </p:cNvPr>
            <p:cNvSpPr/>
            <p:nvPr/>
          </p:nvSpPr>
          <p:spPr bwMode="auto">
            <a:xfrm>
              <a:off x="8688388" y="44608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3326" name="Right Arrow 18">
              <a:extLst>
                <a:ext uri="{FF2B5EF4-FFF2-40B4-BE49-F238E27FC236}">
                  <a16:creationId xmlns:a16="http://schemas.microsoft.com/office/drawing/2014/main" id="{610ECC1C-52AD-C6D8-661B-BB06E3F13666}"/>
                </a:ext>
              </a:extLst>
            </p:cNvPr>
            <p:cNvSpPr>
              <a:spLocks noChangeArrowheads="1"/>
            </p:cNvSpPr>
            <p:nvPr/>
          </p:nvSpPr>
          <p:spPr bwMode="auto">
            <a:xfrm>
              <a:off x="8232775" y="3905250"/>
              <a:ext cx="342900" cy="427038"/>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5" name="Rectangle 14">
              <a:extLst>
                <a:ext uri="{FF2B5EF4-FFF2-40B4-BE49-F238E27FC236}">
                  <a16:creationId xmlns:a16="http://schemas.microsoft.com/office/drawing/2014/main" id="{0DAC0BBC-F741-9D87-159F-95AD46F2139B}"/>
                </a:ext>
              </a:extLst>
            </p:cNvPr>
            <p:cNvSpPr/>
            <p:nvPr/>
          </p:nvSpPr>
          <p:spPr bwMode="auto">
            <a:xfrm>
              <a:off x="7316789" y="446087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6" name="Rectangle 15">
              <a:extLst>
                <a:ext uri="{FF2B5EF4-FFF2-40B4-BE49-F238E27FC236}">
                  <a16:creationId xmlns:a16="http://schemas.microsoft.com/office/drawing/2014/main" id="{5E0CC97D-87A3-69B2-BCD1-D9F878357C59}"/>
                </a:ext>
              </a:extLst>
            </p:cNvPr>
            <p:cNvSpPr/>
            <p:nvPr/>
          </p:nvSpPr>
          <p:spPr bwMode="auto">
            <a:xfrm>
              <a:off x="7770813" y="3871914"/>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2</a:t>
              </a:r>
            </a:p>
          </p:txBody>
        </p:sp>
        <p:sp>
          <p:nvSpPr>
            <p:cNvPr id="17" name="Rectangle 16">
              <a:extLst>
                <a:ext uri="{FF2B5EF4-FFF2-40B4-BE49-F238E27FC236}">
                  <a16:creationId xmlns:a16="http://schemas.microsoft.com/office/drawing/2014/main" id="{E938E9D4-0AAD-23AD-E1A5-DDE5D509B8EA}"/>
                </a:ext>
              </a:extLst>
            </p:cNvPr>
            <p:cNvSpPr/>
            <p:nvPr/>
          </p:nvSpPr>
          <p:spPr bwMode="auto">
            <a:xfrm>
              <a:off x="7316789" y="387191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3</a:t>
              </a:r>
            </a:p>
          </p:txBody>
        </p:sp>
        <p:sp>
          <p:nvSpPr>
            <p:cNvPr id="18" name="Rectangle 17">
              <a:extLst>
                <a:ext uri="{FF2B5EF4-FFF2-40B4-BE49-F238E27FC236}">
                  <a16:creationId xmlns:a16="http://schemas.microsoft.com/office/drawing/2014/main" id="{7BA4ECD0-C48C-C612-07B7-2D1D130E3913}"/>
                </a:ext>
              </a:extLst>
            </p:cNvPr>
            <p:cNvSpPr/>
            <p:nvPr/>
          </p:nvSpPr>
          <p:spPr bwMode="auto">
            <a:xfrm>
              <a:off x="8688388" y="3871914"/>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wrap="none" anchor="ctr"/>
            <a:lstStyle/>
            <a:p>
              <a:pPr algn="ctr">
                <a:defRPr/>
              </a:pPr>
              <a:r>
                <a:rPr lang="en-GB" dirty="0"/>
                <a:t>1</a:t>
              </a:r>
            </a:p>
          </p:txBody>
        </p:sp>
        <p:sp>
          <p:nvSpPr>
            <p:cNvPr id="13331" name="Right Arrow 18">
              <a:extLst>
                <a:ext uri="{FF2B5EF4-FFF2-40B4-BE49-F238E27FC236}">
                  <a16:creationId xmlns:a16="http://schemas.microsoft.com/office/drawing/2014/main" id="{18F8B25F-B48D-5839-C6C3-CBC8BCF83D04}"/>
                </a:ext>
              </a:extLst>
            </p:cNvPr>
            <p:cNvSpPr>
              <a:spLocks noChangeArrowheads="1"/>
            </p:cNvSpPr>
            <p:nvPr/>
          </p:nvSpPr>
          <p:spPr bwMode="auto">
            <a:xfrm>
              <a:off x="7770813" y="4494214"/>
              <a:ext cx="342900" cy="427037"/>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3332" name="Rectangle 19">
              <a:extLst>
                <a:ext uri="{FF2B5EF4-FFF2-40B4-BE49-F238E27FC236}">
                  <a16:creationId xmlns:a16="http://schemas.microsoft.com/office/drawing/2014/main" id="{D99D2A53-4BA5-E8FC-3851-2B114D1EEC29}"/>
                </a:ext>
              </a:extLst>
            </p:cNvPr>
            <p:cNvSpPr>
              <a:spLocks noChangeArrowheads="1"/>
            </p:cNvSpPr>
            <p:nvPr/>
          </p:nvSpPr>
          <p:spPr bwMode="auto">
            <a:xfrm>
              <a:off x="7315201" y="5054601"/>
              <a:ext cx="455613" cy="460375"/>
            </a:xfrm>
            <a:prstGeom prst="rect">
              <a:avLst/>
            </a:prstGeom>
            <a:noFill/>
            <a:ln w="19050" algn="ctr">
              <a:solidFill>
                <a:schemeClr val="tx1"/>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3333" name="Right Arrow 20">
              <a:extLst>
                <a:ext uri="{FF2B5EF4-FFF2-40B4-BE49-F238E27FC236}">
                  <a16:creationId xmlns:a16="http://schemas.microsoft.com/office/drawing/2014/main" id="{8B93B492-0A36-4A88-33A0-7CF748F5D0B3}"/>
                </a:ext>
              </a:extLst>
            </p:cNvPr>
            <p:cNvSpPr>
              <a:spLocks noChangeArrowheads="1"/>
            </p:cNvSpPr>
            <p:nvPr/>
          </p:nvSpPr>
          <p:spPr bwMode="auto">
            <a:xfrm>
              <a:off x="7770813" y="5070475"/>
              <a:ext cx="342900" cy="427038"/>
            </a:xfrm>
            <a:prstGeom prst="rightArrow">
              <a:avLst>
                <a:gd name="adj1" fmla="val 50000"/>
                <a:gd name="adj2" fmla="val 50009"/>
              </a:avLst>
            </a:prstGeom>
            <a:solidFill>
              <a:schemeClr val="tx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3334" name="TextBox 21">
              <a:extLst>
                <a:ext uri="{FF2B5EF4-FFF2-40B4-BE49-F238E27FC236}">
                  <a16:creationId xmlns:a16="http://schemas.microsoft.com/office/drawing/2014/main" id="{3CD50C1B-B135-B5A0-C507-A5C693902A66}"/>
                </a:ext>
              </a:extLst>
            </p:cNvPr>
            <p:cNvSpPr txBox="1">
              <a:spLocks noChangeArrowheads="1"/>
            </p:cNvSpPr>
            <p:nvPr/>
          </p:nvSpPr>
          <p:spPr bwMode="auto">
            <a:xfrm>
              <a:off x="7732713" y="3552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Tail</a:t>
              </a:r>
            </a:p>
          </p:txBody>
        </p:sp>
      </p:grpSp>
      <p:sp>
        <p:nvSpPr>
          <p:cNvPr id="2" name="TextBox 1">
            <a:extLst>
              <a:ext uri="{FF2B5EF4-FFF2-40B4-BE49-F238E27FC236}">
                <a16:creationId xmlns:a16="http://schemas.microsoft.com/office/drawing/2014/main" id="{9960984E-5F1A-0D42-C8DA-9557CFAF1F59}"/>
              </a:ext>
            </a:extLst>
          </p:cNvPr>
          <p:cNvSpPr txBox="1"/>
          <p:nvPr/>
        </p:nvSpPr>
        <p:spPr>
          <a:xfrm>
            <a:off x="927557" y="1852614"/>
            <a:ext cx="1454950" cy="369332"/>
          </a:xfrm>
          <a:prstGeom prst="rect">
            <a:avLst/>
          </a:prstGeom>
          <a:noFill/>
        </p:spPr>
        <p:txBody>
          <a:bodyPr wrap="none" rtlCol="0">
            <a:spAutoFit/>
          </a:bodyPr>
          <a:lstStyle/>
          <a:p>
            <a:r>
              <a:rPr lang="en-GB" dirty="0"/>
              <a:t>Pseudocode: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B3437BE-7151-8D9E-FCD3-E009BDE189E3}"/>
              </a:ext>
            </a:extLst>
          </p:cNvPr>
          <p:cNvSpPr>
            <a:spLocks noGrp="1" noChangeArrowheads="1"/>
          </p:cNvSpPr>
          <p:nvPr>
            <p:ph type="title"/>
          </p:nvPr>
        </p:nvSpPr>
        <p:spPr/>
        <p:txBody>
          <a:bodyPr/>
          <a:lstStyle/>
          <a:p>
            <a:r>
              <a:rPr lang="en-GB" altLang="en-US"/>
              <a:t>What is a double ended queue (aka deque)?</a:t>
            </a:r>
          </a:p>
        </p:txBody>
      </p:sp>
      <p:sp>
        <p:nvSpPr>
          <p:cNvPr id="14339" name="Content Placeholder 2">
            <a:extLst>
              <a:ext uri="{FF2B5EF4-FFF2-40B4-BE49-F238E27FC236}">
                <a16:creationId xmlns:a16="http://schemas.microsoft.com/office/drawing/2014/main" id="{F9457E14-F21E-3517-4DA2-FEB8F41D7D31}"/>
              </a:ext>
            </a:extLst>
          </p:cNvPr>
          <p:cNvSpPr>
            <a:spLocks noGrp="1" noChangeArrowheads="1"/>
          </p:cNvSpPr>
          <p:nvPr>
            <p:ph idx="1"/>
          </p:nvPr>
        </p:nvSpPr>
        <p:spPr>
          <a:xfrm>
            <a:off x="407862" y="2017467"/>
            <a:ext cx="10538813" cy="3366815"/>
          </a:xfrm>
        </p:spPr>
        <p:txBody>
          <a:bodyPr/>
          <a:lstStyle/>
          <a:p>
            <a:r>
              <a:rPr lang="en-GB" altLang="en-US" dirty="0"/>
              <a:t>Essentially a deque (pronounced “deck”) is a queue where you can add and remove data from both ends</a:t>
            </a:r>
          </a:p>
          <a:p>
            <a:r>
              <a:rPr lang="en-GB" altLang="en-US" dirty="0"/>
              <a:t>It does not operate in LIFO or FIFO manner</a:t>
            </a:r>
          </a:p>
          <a:p>
            <a:r>
              <a:rPr lang="en-GB" altLang="en-US" dirty="0"/>
              <a:t>deque is pronounce “deck”</a:t>
            </a:r>
          </a:p>
          <a:p>
            <a:endParaRPr lang="en-GB" altLang="en-US" dirty="0"/>
          </a:p>
          <a:p>
            <a:r>
              <a:rPr lang="en-GB" altLang="en-US" dirty="0"/>
              <a:t>Very often languages or libraries give you list/queue data structure with methods that allow them to be used in multiple ways i.e. as a queue or a deque – C++ does this.</a:t>
            </a:r>
            <a:br>
              <a:rPr lang="en-GB" altLang="en-US" dirty="0"/>
            </a:br>
            <a:endParaRPr lang="en-GB" altLang="en-US" dirty="0"/>
          </a:p>
        </p:txBody>
      </p:sp>
      <p:sp>
        <p:nvSpPr>
          <p:cNvPr id="14340" name="Footer Placeholder 3">
            <a:extLst>
              <a:ext uri="{FF2B5EF4-FFF2-40B4-BE49-F238E27FC236}">
                <a16:creationId xmlns:a16="http://schemas.microsoft.com/office/drawing/2014/main" id="{E916BBDC-A688-BB9B-1E06-69BC05CE352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D42CED-83D9-4E05-1509-112928E20D75}"/>
              </a:ext>
            </a:extLst>
          </p:cNvPr>
          <p:cNvSpPr>
            <a:spLocks noGrp="1" noChangeArrowheads="1"/>
          </p:cNvSpPr>
          <p:nvPr>
            <p:ph type="title"/>
          </p:nvPr>
        </p:nvSpPr>
        <p:spPr>
          <a:xfrm>
            <a:off x="1075394" y="-419098"/>
            <a:ext cx="9779183" cy="1325563"/>
          </a:xfrm>
        </p:spPr>
        <p:txBody>
          <a:bodyPr/>
          <a:lstStyle/>
          <a:p>
            <a:r>
              <a:rPr lang="en-GB" altLang="en-US" dirty="0"/>
              <a:t>Analysis</a:t>
            </a:r>
          </a:p>
        </p:txBody>
      </p:sp>
      <p:sp>
        <p:nvSpPr>
          <p:cNvPr id="15363" name="Content Placeholder 2">
            <a:extLst>
              <a:ext uri="{FF2B5EF4-FFF2-40B4-BE49-F238E27FC236}">
                <a16:creationId xmlns:a16="http://schemas.microsoft.com/office/drawing/2014/main" id="{91A7E031-BBF2-17D3-396E-82FB7EBC432B}"/>
              </a:ext>
            </a:extLst>
          </p:cNvPr>
          <p:cNvSpPr>
            <a:spLocks noGrp="1" noChangeArrowheads="1"/>
          </p:cNvSpPr>
          <p:nvPr>
            <p:ph idx="1"/>
          </p:nvPr>
        </p:nvSpPr>
        <p:spPr>
          <a:xfrm>
            <a:off x="800506" y="975239"/>
            <a:ext cx="10590988" cy="2938463"/>
          </a:xfrm>
        </p:spPr>
        <p:txBody>
          <a:bodyPr/>
          <a:lstStyle/>
          <a:p>
            <a:r>
              <a:rPr lang="en-GB" altLang="en-US" dirty="0"/>
              <a:t>Stack and queues are really simple data structures</a:t>
            </a:r>
          </a:p>
          <a:p>
            <a:r>
              <a:rPr lang="en-GB" altLang="en-US" dirty="0"/>
              <a:t>Adding and removing operations operate in O(1) time</a:t>
            </a:r>
          </a:p>
          <a:p>
            <a:pPr lvl="1"/>
            <a:r>
              <a:rPr lang="en-GB" altLang="en-US" dirty="0"/>
              <a:t>Since we always add and remove from the ends we can maintain pointers to the head and tail</a:t>
            </a:r>
          </a:p>
          <a:p>
            <a:r>
              <a:rPr lang="en-GB" altLang="en-US" dirty="0"/>
              <a:t>Internally, they can be implemented as a singly-linked list</a:t>
            </a:r>
          </a:p>
          <a:p>
            <a:r>
              <a:rPr lang="en-GB" altLang="en-US" dirty="0"/>
              <a:t>Sometimes queues are ordered to ensure priority items are dequeued first</a:t>
            </a:r>
          </a:p>
        </p:txBody>
      </p:sp>
      <p:sp>
        <p:nvSpPr>
          <p:cNvPr id="15364" name="Footer Placeholder 3">
            <a:extLst>
              <a:ext uri="{FF2B5EF4-FFF2-40B4-BE49-F238E27FC236}">
                <a16:creationId xmlns:a16="http://schemas.microsoft.com/office/drawing/2014/main" id="{0A1BC5F6-0442-FD50-E087-25AF64FEF05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5" name="Table 4">
            <a:extLst>
              <a:ext uri="{FF2B5EF4-FFF2-40B4-BE49-F238E27FC236}">
                <a16:creationId xmlns:a16="http://schemas.microsoft.com/office/drawing/2014/main" id="{B9E87419-0644-C5BF-52CA-533CBF72BB37}"/>
              </a:ext>
            </a:extLst>
          </p:cNvPr>
          <p:cNvGraphicFramePr>
            <a:graphicFrameLocks noGrp="1"/>
          </p:cNvGraphicFramePr>
          <p:nvPr>
            <p:extLst>
              <p:ext uri="{D42A27DB-BD31-4B8C-83A1-F6EECF244321}">
                <p14:modId xmlns:p14="http://schemas.microsoft.com/office/powerpoint/2010/main" val="3179120486"/>
              </p:ext>
            </p:extLst>
          </p:nvPr>
        </p:nvGraphicFramePr>
        <p:xfrm>
          <a:off x="3655968" y="3982476"/>
          <a:ext cx="3959225" cy="1752600"/>
        </p:xfrm>
        <a:graphic>
          <a:graphicData uri="http://schemas.openxmlformats.org/drawingml/2006/table">
            <a:tbl>
              <a:tblPr firstRow="1" bandRow="1">
                <a:tableStyleId>{5940675A-B579-460E-94D1-54222C63F5DA}</a:tableStyleId>
              </a:tblPr>
              <a:tblGrid>
                <a:gridCol w="2157549">
                  <a:extLst>
                    <a:ext uri="{9D8B030D-6E8A-4147-A177-3AD203B41FA5}">
                      <a16:colId xmlns:a16="http://schemas.microsoft.com/office/drawing/2014/main" val="20000"/>
                    </a:ext>
                  </a:extLst>
                </a:gridCol>
                <a:gridCol w="900838">
                  <a:extLst>
                    <a:ext uri="{9D8B030D-6E8A-4147-A177-3AD203B41FA5}">
                      <a16:colId xmlns:a16="http://schemas.microsoft.com/office/drawing/2014/main" val="20001"/>
                    </a:ext>
                  </a:extLst>
                </a:gridCol>
                <a:gridCol w="900838">
                  <a:extLst>
                    <a:ext uri="{9D8B030D-6E8A-4147-A177-3AD203B41FA5}">
                      <a16:colId xmlns:a16="http://schemas.microsoft.com/office/drawing/2014/main" val="20002"/>
                    </a:ext>
                  </a:extLst>
                </a:gridCol>
              </a:tblGrid>
              <a:tr h="370840">
                <a:tc>
                  <a:txBody>
                    <a:bodyPr/>
                    <a:lstStyle/>
                    <a:p>
                      <a:r>
                        <a:rPr lang="en-GB" b="1" dirty="0"/>
                        <a:t>Operation</a:t>
                      </a:r>
                    </a:p>
                  </a:txBody>
                  <a:tcPr/>
                </a:tc>
                <a:tc>
                  <a:txBody>
                    <a:bodyPr/>
                    <a:lstStyle/>
                    <a:p>
                      <a:pPr algn="ctr"/>
                      <a:r>
                        <a:rPr lang="en-GB" b="1" dirty="0"/>
                        <a:t>Stack Big O</a:t>
                      </a:r>
                    </a:p>
                  </a:txBody>
                  <a:tcPr/>
                </a:tc>
                <a:tc>
                  <a:txBody>
                    <a:bodyPr/>
                    <a:lstStyle/>
                    <a:p>
                      <a:pPr algn="ctr"/>
                      <a:r>
                        <a:rPr lang="en-GB" b="1" dirty="0"/>
                        <a:t>Q</a:t>
                      </a:r>
                      <a:br>
                        <a:rPr lang="en-GB" b="1" dirty="0"/>
                      </a:br>
                      <a:r>
                        <a:rPr lang="en-GB" b="1" dirty="0"/>
                        <a:t>Big</a:t>
                      </a:r>
                      <a:r>
                        <a:rPr lang="en-GB" b="1" baseline="0" dirty="0"/>
                        <a:t> O</a:t>
                      </a:r>
                      <a:endParaRPr lang="en-GB" b="1" dirty="0"/>
                    </a:p>
                  </a:txBody>
                  <a:tcPr/>
                </a:tc>
                <a:extLst>
                  <a:ext uri="{0D108BD9-81ED-4DB2-BD59-A6C34878D82A}">
                    <a16:rowId xmlns:a16="http://schemas.microsoft.com/office/drawing/2014/main" val="10000"/>
                  </a:ext>
                </a:extLst>
              </a:tr>
              <a:tr h="370840">
                <a:tc>
                  <a:txBody>
                    <a:bodyPr/>
                    <a:lstStyle/>
                    <a:p>
                      <a:r>
                        <a:rPr lang="en-GB" dirty="0"/>
                        <a:t>Peek (read)</a:t>
                      </a:r>
                      <a:r>
                        <a:rPr lang="en-GB" baseline="0" dirty="0"/>
                        <a:t> value</a:t>
                      </a:r>
                      <a:endParaRPr lang="en-GB" dirty="0"/>
                    </a:p>
                  </a:txBody>
                  <a:tcPr/>
                </a:tc>
                <a:tc>
                  <a:txBody>
                    <a:bodyPr/>
                    <a:lstStyle/>
                    <a:p>
                      <a:pPr algn="ctr"/>
                      <a:r>
                        <a:rPr lang="en-GB" dirty="0"/>
                        <a:t>NA</a:t>
                      </a:r>
                    </a:p>
                  </a:txBody>
                  <a:tcPr/>
                </a:tc>
                <a:tc>
                  <a:txBody>
                    <a:bodyPr/>
                    <a:lstStyle/>
                    <a:p>
                      <a:pPr algn="ctr"/>
                      <a:r>
                        <a:rPr lang="en-GB" dirty="0"/>
                        <a:t>O(1)</a:t>
                      </a:r>
                    </a:p>
                  </a:txBody>
                  <a:tcPr/>
                </a:tc>
                <a:extLst>
                  <a:ext uri="{0D108BD9-81ED-4DB2-BD59-A6C34878D82A}">
                    <a16:rowId xmlns:a16="http://schemas.microsoft.com/office/drawing/2014/main" val="10001"/>
                  </a:ext>
                </a:extLst>
              </a:tr>
              <a:tr h="370840">
                <a:tc>
                  <a:txBody>
                    <a:bodyPr/>
                    <a:lstStyle/>
                    <a:p>
                      <a:r>
                        <a:rPr lang="en-GB" dirty="0"/>
                        <a:t>Add value</a:t>
                      </a:r>
                    </a:p>
                  </a:txBody>
                  <a:tcPr/>
                </a:tc>
                <a:tc>
                  <a:txBody>
                    <a:bodyPr/>
                    <a:lstStyle/>
                    <a:p>
                      <a:pPr algn="ctr"/>
                      <a:r>
                        <a:rPr lang="en-GB" dirty="0"/>
                        <a:t>O(1)</a:t>
                      </a:r>
                    </a:p>
                  </a:txBody>
                  <a:tcPr/>
                </a:tc>
                <a:tc>
                  <a:txBody>
                    <a:bodyPr/>
                    <a:lstStyle/>
                    <a:p>
                      <a:pPr algn="ctr"/>
                      <a:r>
                        <a:rPr lang="en-GB" dirty="0"/>
                        <a:t>O(1)</a:t>
                      </a:r>
                      <a:endParaRPr lang="en-GB" baseline="30000" dirty="0"/>
                    </a:p>
                  </a:txBody>
                  <a:tcPr/>
                </a:tc>
                <a:extLst>
                  <a:ext uri="{0D108BD9-81ED-4DB2-BD59-A6C34878D82A}">
                    <a16:rowId xmlns:a16="http://schemas.microsoft.com/office/drawing/2014/main" val="10002"/>
                  </a:ext>
                </a:extLst>
              </a:tr>
              <a:tr h="370840">
                <a:tc>
                  <a:txBody>
                    <a:bodyPr/>
                    <a:lstStyle/>
                    <a:p>
                      <a:r>
                        <a:rPr lang="en-GB" dirty="0"/>
                        <a:t>Remove value</a:t>
                      </a:r>
                    </a:p>
                  </a:txBody>
                  <a:tcPr/>
                </a:tc>
                <a:tc>
                  <a:txBody>
                    <a:bodyPr/>
                    <a:lstStyle/>
                    <a:p>
                      <a:pPr algn="ctr"/>
                      <a:r>
                        <a:rPr lang="en-GB" dirty="0"/>
                        <a:t>O(1)</a:t>
                      </a:r>
                    </a:p>
                  </a:txBody>
                  <a:tcPr/>
                </a:tc>
                <a:tc>
                  <a:txBody>
                    <a:bodyPr/>
                    <a:lstStyle/>
                    <a:p>
                      <a:pPr algn="ctr"/>
                      <a:r>
                        <a:rPr lang="en-GB" dirty="0"/>
                        <a:t>O(1)</a:t>
                      </a:r>
                      <a:endParaRPr lang="en-GB" baseline="30000" dirty="0"/>
                    </a:p>
                  </a:txBody>
                  <a:tcPr/>
                </a:tc>
                <a:extLst>
                  <a:ext uri="{0D108BD9-81ED-4DB2-BD59-A6C34878D82A}">
                    <a16:rowId xmlns:a16="http://schemas.microsoft.com/office/drawing/2014/main" val="10003"/>
                  </a:ext>
                </a:extLst>
              </a:tr>
            </a:tbl>
          </a:graphicData>
        </a:graphic>
      </p:graphicFrame>
      <p:sp>
        <p:nvSpPr>
          <p:cNvPr id="15387" name="TextBox 1">
            <a:extLst>
              <a:ext uri="{FF2B5EF4-FFF2-40B4-BE49-F238E27FC236}">
                <a16:creationId xmlns:a16="http://schemas.microsoft.com/office/drawing/2014/main" id="{883908E1-53A0-CAE6-89FA-ED01BF775CD2}"/>
              </a:ext>
            </a:extLst>
          </p:cNvPr>
          <p:cNvSpPr txBox="1">
            <a:spLocks noChangeArrowheads="1"/>
          </p:cNvSpPr>
          <p:nvPr/>
        </p:nvSpPr>
        <p:spPr bwMode="auto">
          <a:xfrm>
            <a:off x="8174736" y="3913702"/>
            <a:ext cx="20891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Peek returns the next value on the Q but without removing it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C6B33DF-7FDD-334B-B04B-0AFEA1D30D5A}"/>
              </a:ext>
            </a:extLst>
          </p:cNvPr>
          <p:cNvSpPr>
            <a:spLocks noGrp="1" noChangeArrowheads="1"/>
          </p:cNvSpPr>
          <p:nvPr>
            <p:ph type="title"/>
          </p:nvPr>
        </p:nvSpPr>
        <p:spPr/>
        <p:txBody>
          <a:bodyPr/>
          <a:lstStyle/>
          <a:p>
            <a:r>
              <a:rPr lang="en-GB" altLang="en-US"/>
              <a:t>Question</a:t>
            </a:r>
          </a:p>
        </p:txBody>
      </p:sp>
      <p:sp>
        <p:nvSpPr>
          <p:cNvPr id="16387" name="Content Placeholder 2">
            <a:extLst>
              <a:ext uri="{FF2B5EF4-FFF2-40B4-BE49-F238E27FC236}">
                <a16:creationId xmlns:a16="http://schemas.microsoft.com/office/drawing/2014/main" id="{6D523C81-AA2E-0E54-D81D-7556ACDE40A6}"/>
              </a:ext>
            </a:extLst>
          </p:cNvPr>
          <p:cNvSpPr>
            <a:spLocks noGrp="1" noChangeArrowheads="1"/>
          </p:cNvSpPr>
          <p:nvPr>
            <p:ph idx="1"/>
          </p:nvPr>
        </p:nvSpPr>
        <p:spPr/>
        <p:txBody>
          <a:bodyPr/>
          <a:lstStyle/>
          <a:p>
            <a:r>
              <a:rPr lang="en-GB" altLang="en-US" dirty="0"/>
              <a:t>In C++ the STL has adapter containers</a:t>
            </a:r>
          </a:p>
          <a:p>
            <a:pPr lvl="1"/>
            <a:r>
              <a:rPr lang="en-GB" altLang="en-US" dirty="0"/>
              <a:t>stack</a:t>
            </a:r>
          </a:p>
          <a:p>
            <a:pPr lvl="1"/>
            <a:r>
              <a:rPr lang="en-GB" altLang="en-US" dirty="0"/>
              <a:t>queue</a:t>
            </a:r>
          </a:p>
          <a:p>
            <a:pPr lvl="1"/>
            <a:r>
              <a:rPr lang="en-GB" altLang="en-US" dirty="0" err="1"/>
              <a:t>priority_queue</a:t>
            </a:r>
            <a:endParaRPr lang="en-GB" altLang="en-US" dirty="0"/>
          </a:p>
          <a:p>
            <a:r>
              <a:rPr lang="en-GB" altLang="en-US" dirty="0"/>
              <a:t>These allow you to constrain sequence containers (e.g. vectors, lists, deques) to act as these structures.</a:t>
            </a:r>
          </a:p>
        </p:txBody>
      </p:sp>
      <p:sp>
        <p:nvSpPr>
          <p:cNvPr id="16388" name="Footer Placeholder 3">
            <a:extLst>
              <a:ext uri="{FF2B5EF4-FFF2-40B4-BE49-F238E27FC236}">
                <a16:creationId xmlns:a16="http://schemas.microsoft.com/office/drawing/2014/main" id="{177BB83B-9BA5-F093-86B0-5F96DCD1128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C349314-287D-4C0A-744F-8EDA5099E994}"/>
              </a:ext>
            </a:extLst>
          </p:cNvPr>
          <p:cNvSpPr>
            <a:spLocks noGrp="1" noChangeArrowheads="1"/>
          </p:cNvSpPr>
          <p:nvPr>
            <p:ph type="title"/>
          </p:nvPr>
        </p:nvSpPr>
        <p:spPr/>
        <p:txBody>
          <a:bodyPr/>
          <a:lstStyle/>
          <a:p>
            <a:r>
              <a:rPr lang="en-GB" altLang="en-US"/>
              <a:t>Question</a:t>
            </a:r>
          </a:p>
        </p:txBody>
      </p:sp>
      <p:sp>
        <p:nvSpPr>
          <p:cNvPr id="3" name="Content Placeholder 2">
            <a:extLst>
              <a:ext uri="{FF2B5EF4-FFF2-40B4-BE49-F238E27FC236}">
                <a16:creationId xmlns:a16="http://schemas.microsoft.com/office/drawing/2014/main" id="{511646BF-DEC8-D5B1-5BC7-AD3AFB686B74}"/>
              </a:ext>
            </a:extLst>
          </p:cNvPr>
          <p:cNvSpPr>
            <a:spLocks noGrp="1"/>
          </p:cNvSpPr>
          <p:nvPr>
            <p:ph idx="1"/>
          </p:nvPr>
        </p:nvSpPr>
        <p:spPr/>
        <p:txBody>
          <a:bodyPr/>
          <a:lstStyle/>
          <a:p>
            <a:pPr>
              <a:defRPr/>
            </a:pPr>
            <a:r>
              <a:rPr lang="en-GB" dirty="0"/>
              <a:t>What is the cost of performing the following operations on an array:</a:t>
            </a:r>
          </a:p>
          <a:p>
            <a:pPr marL="457200" indent="-457200">
              <a:buFont typeface="+mj-lt"/>
              <a:buAutoNum type="arabicPeriod"/>
              <a:defRPr/>
            </a:pPr>
            <a:r>
              <a:rPr lang="en-GB" dirty="0"/>
              <a:t>Multiplying all the values in the array by 5</a:t>
            </a:r>
          </a:p>
          <a:p>
            <a:pPr marL="457200" indent="-457200">
              <a:buFont typeface="+mj-lt"/>
              <a:buAutoNum type="arabicPeriod"/>
              <a:defRPr/>
            </a:pPr>
            <a:r>
              <a:rPr lang="en-GB" dirty="0"/>
              <a:t>Multiplying the first value of the array by 23 </a:t>
            </a:r>
          </a:p>
          <a:p>
            <a:pPr marL="457200" indent="-457200">
              <a:buFont typeface="+mj-lt"/>
              <a:buAutoNum type="arabicPeriod"/>
              <a:defRPr/>
            </a:pPr>
            <a:r>
              <a:rPr lang="en-GB" dirty="0"/>
              <a:t>Printing out a multiplication table from an array</a:t>
            </a:r>
            <a:br>
              <a:rPr lang="en-GB" dirty="0"/>
            </a:br>
            <a:r>
              <a:rPr lang="en-GB" dirty="0"/>
              <a:t>Say it contains [1, 2, 3,…10] then multiply each of these values by 1, then by 2, then by 3, etc.</a:t>
            </a:r>
          </a:p>
        </p:txBody>
      </p:sp>
      <p:sp>
        <p:nvSpPr>
          <p:cNvPr id="17412" name="Footer Placeholder 3">
            <a:extLst>
              <a:ext uri="{FF2B5EF4-FFF2-40B4-BE49-F238E27FC236}">
                <a16:creationId xmlns:a16="http://schemas.microsoft.com/office/drawing/2014/main" id="{AC446E86-3903-1676-DD5F-11D8BE387517}"/>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788B3E5-BAEB-2C52-37D0-E74586BFCDCA}"/>
              </a:ext>
            </a:extLst>
          </p:cNvPr>
          <p:cNvSpPr>
            <a:spLocks noGrp="1" noChangeArrowheads="1"/>
          </p:cNvSpPr>
          <p:nvPr>
            <p:ph type="title"/>
          </p:nvPr>
        </p:nvSpPr>
        <p:spPr/>
        <p:txBody>
          <a:bodyPr/>
          <a:lstStyle/>
          <a:p>
            <a:r>
              <a:rPr lang="en-GB" altLang="en-US"/>
              <a:t>Answers</a:t>
            </a:r>
          </a:p>
        </p:txBody>
      </p:sp>
      <p:sp>
        <p:nvSpPr>
          <p:cNvPr id="18435" name="Content Placeholder 2">
            <a:extLst>
              <a:ext uri="{FF2B5EF4-FFF2-40B4-BE49-F238E27FC236}">
                <a16:creationId xmlns:a16="http://schemas.microsoft.com/office/drawing/2014/main" id="{1F861D62-B379-A8B6-9FE3-0F392032709F}"/>
              </a:ext>
            </a:extLst>
          </p:cNvPr>
          <p:cNvSpPr>
            <a:spLocks noGrp="1" noChangeArrowheads="1"/>
          </p:cNvSpPr>
          <p:nvPr>
            <p:ph idx="1"/>
          </p:nvPr>
        </p:nvSpPr>
        <p:spPr/>
        <p:txBody>
          <a:bodyPr/>
          <a:lstStyle/>
          <a:p>
            <a:pPr marL="457200" indent="-457200">
              <a:buFont typeface="Helvetica" panose="020B0604020202020204" pitchFamily="34" charset="0"/>
              <a:buAutoNum type="arabicPeriod"/>
            </a:pPr>
            <a:r>
              <a:rPr lang="en-GB" altLang="en-US"/>
              <a:t>O(n) we have to read through the array</a:t>
            </a:r>
          </a:p>
          <a:p>
            <a:pPr marL="457200" indent="-457200">
              <a:buFont typeface="Helvetica" panose="020B0604020202020204" pitchFamily="34" charset="0"/>
              <a:buAutoNum type="arabicPeriod"/>
            </a:pPr>
            <a:r>
              <a:rPr lang="en-GB" altLang="en-US"/>
              <a:t>O(1) we only have to read the first value</a:t>
            </a:r>
          </a:p>
          <a:p>
            <a:pPr marL="457200" indent="-457200">
              <a:buFont typeface="Helvetica" panose="020B0604020202020204" pitchFamily="34" charset="0"/>
              <a:buAutoNum type="arabicPeriod"/>
            </a:pPr>
            <a:r>
              <a:rPr lang="en-GB" altLang="en-US"/>
              <a:t>O(n</a:t>
            </a:r>
            <a:r>
              <a:rPr lang="en-GB" altLang="en-US" baseline="30000"/>
              <a:t>2</a:t>
            </a:r>
            <a:r>
              <a:rPr lang="en-GB" altLang="en-US"/>
              <a:t>) we have to read a value loop to multiply then read the next value…so we have loop within a loop</a:t>
            </a:r>
          </a:p>
        </p:txBody>
      </p:sp>
      <p:sp>
        <p:nvSpPr>
          <p:cNvPr id="18436" name="Footer Placeholder 3">
            <a:extLst>
              <a:ext uri="{FF2B5EF4-FFF2-40B4-BE49-F238E27FC236}">
                <a16:creationId xmlns:a16="http://schemas.microsoft.com/office/drawing/2014/main" id="{A8B198DA-22EA-30EB-041A-251FF2E8B580}"/>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F177F89-FEAD-693F-A621-9248801E53C9}"/>
              </a:ext>
            </a:extLst>
          </p:cNvPr>
          <p:cNvSpPr>
            <a:spLocks noGrp="1" noChangeArrowheads="1"/>
          </p:cNvSpPr>
          <p:nvPr>
            <p:ph type="title"/>
          </p:nvPr>
        </p:nvSpPr>
        <p:spPr>
          <a:xfrm>
            <a:off x="1134600" y="-522280"/>
            <a:ext cx="9779183" cy="1325563"/>
          </a:xfrm>
        </p:spPr>
        <p:txBody>
          <a:bodyPr/>
          <a:lstStyle/>
          <a:p>
            <a:r>
              <a:rPr lang="en-GB" altLang="en-US" dirty="0"/>
              <a:t>Hash Tables</a:t>
            </a:r>
          </a:p>
        </p:txBody>
      </p:sp>
      <p:sp>
        <p:nvSpPr>
          <p:cNvPr id="19459" name="Content Placeholder 2">
            <a:extLst>
              <a:ext uri="{FF2B5EF4-FFF2-40B4-BE49-F238E27FC236}">
                <a16:creationId xmlns:a16="http://schemas.microsoft.com/office/drawing/2014/main" id="{12AE6958-1033-680E-F958-C0A1DE3389D9}"/>
              </a:ext>
            </a:extLst>
          </p:cNvPr>
          <p:cNvSpPr>
            <a:spLocks noGrp="1" noChangeArrowheads="1"/>
          </p:cNvSpPr>
          <p:nvPr>
            <p:ph idx="1"/>
          </p:nvPr>
        </p:nvSpPr>
        <p:spPr>
          <a:xfrm>
            <a:off x="79375" y="778368"/>
            <a:ext cx="11853873" cy="3995738"/>
          </a:xfrm>
        </p:spPr>
        <p:txBody>
          <a:bodyPr/>
          <a:lstStyle/>
          <a:p>
            <a:r>
              <a:rPr lang="en-GB" altLang="en-US" dirty="0"/>
              <a:t>When we deal with a list, reading a value is an O(n) operation because in the worst case we have to read through the entire list</a:t>
            </a:r>
          </a:p>
          <a:p>
            <a:r>
              <a:rPr lang="en-GB" altLang="en-US" dirty="0"/>
              <a:t>A hash table uses </a:t>
            </a:r>
            <a:r>
              <a:rPr lang="en-GB" altLang="en-US" b="1" i="1" dirty="0"/>
              <a:t>hashing</a:t>
            </a:r>
            <a:r>
              <a:rPr lang="en-GB" altLang="en-US" dirty="0"/>
              <a:t> so that data can be accessed through a </a:t>
            </a:r>
            <a:r>
              <a:rPr lang="en-GB" altLang="en-US" b="1" i="1" dirty="0"/>
              <a:t>key</a:t>
            </a:r>
            <a:endParaRPr lang="en-GB" altLang="en-US" b="1" dirty="0"/>
          </a:p>
          <a:p>
            <a:r>
              <a:rPr lang="en-GB" altLang="en-US" dirty="0"/>
              <a:t>A </a:t>
            </a:r>
            <a:r>
              <a:rPr lang="en-GB" altLang="en-US" b="1" i="1" dirty="0"/>
              <a:t>key</a:t>
            </a:r>
            <a:r>
              <a:rPr lang="en-GB" altLang="en-US" dirty="0"/>
              <a:t> is fed through a </a:t>
            </a:r>
            <a:r>
              <a:rPr lang="en-GB" altLang="en-US" b="1" i="1" dirty="0"/>
              <a:t>hash function</a:t>
            </a:r>
            <a:r>
              <a:rPr lang="en-GB" altLang="en-US" b="1" dirty="0"/>
              <a:t> </a:t>
            </a:r>
            <a:r>
              <a:rPr lang="en-GB" altLang="en-US" dirty="0"/>
              <a:t>which return an </a:t>
            </a:r>
            <a:r>
              <a:rPr lang="en-GB" altLang="en-US" u="sng" dirty="0"/>
              <a:t>integer</a:t>
            </a:r>
            <a:r>
              <a:rPr lang="en-GB" altLang="en-US" dirty="0"/>
              <a:t> </a:t>
            </a:r>
            <a:r>
              <a:rPr lang="en-GB" altLang="en-US" b="1" i="1" dirty="0"/>
              <a:t>hash value </a:t>
            </a:r>
            <a:r>
              <a:rPr lang="en-GB" altLang="en-US" i="1" dirty="0"/>
              <a:t>(aka hash code) </a:t>
            </a:r>
            <a:r>
              <a:rPr lang="en-GB" altLang="en-US" dirty="0"/>
              <a:t>that identifies a position in an array from which the data can be read</a:t>
            </a:r>
          </a:p>
          <a:p>
            <a:r>
              <a:rPr lang="en-GB" altLang="en-US" dirty="0"/>
              <a:t>We say, the </a:t>
            </a:r>
            <a:r>
              <a:rPr lang="en-GB" altLang="en-US" b="1" i="1" dirty="0"/>
              <a:t>key</a:t>
            </a:r>
            <a:r>
              <a:rPr lang="en-GB" altLang="en-US" dirty="0"/>
              <a:t> is </a:t>
            </a:r>
            <a:r>
              <a:rPr lang="en-GB" altLang="en-US" b="1" i="1" u="sng" dirty="0"/>
              <a:t>mapped</a:t>
            </a:r>
            <a:r>
              <a:rPr lang="en-GB" altLang="en-US" dirty="0"/>
              <a:t> to a </a:t>
            </a:r>
            <a:r>
              <a:rPr lang="en-GB" altLang="en-US" b="1" i="1" dirty="0"/>
              <a:t>hash value</a:t>
            </a:r>
            <a:r>
              <a:rPr lang="en-GB" altLang="en-US" dirty="0"/>
              <a:t> which is then used to read the data</a:t>
            </a:r>
          </a:p>
          <a:p>
            <a:r>
              <a:rPr lang="en-GB" altLang="en-US" dirty="0"/>
              <a:t>Different types of keys can be provided but the hash value is always an integer</a:t>
            </a:r>
          </a:p>
        </p:txBody>
      </p:sp>
      <p:sp>
        <p:nvSpPr>
          <p:cNvPr id="19460" name="Footer Placeholder 3">
            <a:extLst>
              <a:ext uri="{FF2B5EF4-FFF2-40B4-BE49-F238E27FC236}">
                <a16:creationId xmlns:a16="http://schemas.microsoft.com/office/drawing/2014/main" id="{9FF1E22A-A30D-C738-8AE1-3AF867D5C83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266980E0-A9A9-D56E-392B-C4FBF78B199C}"/>
              </a:ext>
            </a:extLst>
          </p:cNvPr>
          <p:cNvGrpSpPr/>
          <p:nvPr/>
        </p:nvGrpSpPr>
        <p:grpSpPr>
          <a:xfrm>
            <a:off x="1616247" y="4787118"/>
            <a:ext cx="6248701" cy="1750207"/>
            <a:chOff x="2754313" y="4788180"/>
            <a:chExt cx="6248701" cy="1750207"/>
          </a:xfrm>
        </p:grpSpPr>
        <p:sp>
          <p:nvSpPr>
            <p:cNvPr id="19461" name="TextBox 1">
              <a:extLst>
                <a:ext uri="{FF2B5EF4-FFF2-40B4-BE49-F238E27FC236}">
                  <a16:creationId xmlns:a16="http://schemas.microsoft.com/office/drawing/2014/main" id="{961F2FEA-D771-DAAC-A446-60A7A063EAD8}"/>
                </a:ext>
              </a:extLst>
            </p:cNvPr>
            <p:cNvSpPr txBox="1">
              <a:spLocks noChangeArrowheads="1"/>
            </p:cNvSpPr>
            <p:nvPr/>
          </p:nvSpPr>
          <p:spPr bwMode="auto">
            <a:xfrm>
              <a:off x="2754313" y="5478464"/>
              <a:ext cx="1587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“Fred Bloggs”</a:t>
              </a:r>
            </a:p>
          </p:txBody>
        </p:sp>
        <p:sp>
          <p:nvSpPr>
            <p:cNvPr id="19462" name="Right Arrow 2">
              <a:extLst>
                <a:ext uri="{FF2B5EF4-FFF2-40B4-BE49-F238E27FC236}">
                  <a16:creationId xmlns:a16="http://schemas.microsoft.com/office/drawing/2014/main" id="{DBEC682C-63D8-0A96-1E76-B0AB5CFA39A5}"/>
                </a:ext>
              </a:extLst>
            </p:cNvPr>
            <p:cNvSpPr>
              <a:spLocks noChangeArrowheads="1"/>
            </p:cNvSpPr>
            <p:nvPr/>
          </p:nvSpPr>
          <p:spPr bwMode="auto">
            <a:xfrm>
              <a:off x="4341814" y="5338764"/>
              <a:ext cx="1062037" cy="649287"/>
            </a:xfrm>
            <a:prstGeom prst="rightArrow">
              <a:avLst>
                <a:gd name="adj1" fmla="val 50000"/>
                <a:gd name="adj2" fmla="val 49995"/>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Key</a:t>
              </a:r>
            </a:p>
          </p:txBody>
        </p:sp>
        <p:sp>
          <p:nvSpPr>
            <p:cNvPr id="5" name="Flowchart: Manual Operation 4">
              <a:extLst>
                <a:ext uri="{FF2B5EF4-FFF2-40B4-BE49-F238E27FC236}">
                  <a16:creationId xmlns:a16="http://schemas.microsoft.com/office/drawing/2014/main" id="{AE35F4FC-28BA-6944-1549-2544C542B6A4}"/>
                </a:ext>
              </a:extLst>
            </p:cNvPr>
            <p:cNvSpPr/>
            <p:nvPr/>
          </p:nvSpPr>
          <p:spPr bwMode="auto">
            <a:xfrm rot="5400000">
              <a:off x="5381188" y="5036663"/>
              <a:ext cx="1411054" cy="1253238"/>
            </a:xfrm>
            <a:prstGeom prst="flowChartManualOperation">
              <a:avLst/>
            </a:prstGeom>
            <a:solidFill>
              <a:schemeClr val="bg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Hash</a:t>
              </a:r>
            </a:p>
            <a:p>
              <a:pPr algn="ctr">
                <a:defRPr/>
              </a:pPr>
              <a:r>
                <a:rPr lang="en-GB" dirty="0"/>
                <a:t>function</a:t>
              </a:r>
            </a:p>
          </p:txBody>
        </p:sp>
        <p:sp>
          <p:nvSpPr>
            <p:cNvPr id="19464" name="Right Arrow 8">
              <a:extLst>
                <a:ext uri="{FF2B5EF4-FFF2-40B4-BE49-F238E27FC236}">
                  <a16:creationId xmlns:a16="http://schemas.microsoft.com/office/drawing/2014/main" id="{007C5B0A-DE36-FB37-C645-930CC3BC8B3E}"/>
                </a:ext>
              </a:extLst>
            </p:cNvPr>
            <p:cNvSpPr>
              <a:spLocks noChangeArrowheads="1"/>
            </p:cNvSpPr>
            <p:nvPr/>
          </p:nvSpPr>
          <p:spPr bwMode="auto">
            <a:xfrm>
              <a:off x="6769101" y="5368926"/>
              <a:ext cx="1554163" cy="588963"/>
            </a:xfrm>
            <a:prstGeom prst="rightArrow">
              <a:avLst>
                <a:gd name="adj1" fmla="val 50000"/>
                <a:gd name="adj2" fmla="val 50015"/>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Hash value</a:t>
              </a:r>
            </a:p>
          </p:txBody>
        </p:sp>
        <p:grpSp>
          <p:nvGrpSpPr>
            <p:cNvPr id="8" name="Group 7">
              <a:extLst>
                <a:ext uri="{FF2B5EF4-FFF2-40B4-BE49-F238E27FC236}">
                  <a16:creationId xmlns:a16="http://schemas.microsoft.com/office/drawing/2014/main" id="{252FB0D0-2C0C-527A-6119-01B68E50D063}"/>
                </a:ext>
              </a:extLst>
            </p:cNvPr>
            <p:cNvGrpSpPr/>
            <p:nvPr/>
          </p:nvGrpSpPr>
          <p:grpSpPr>
            <a:xfrm>
              <a:off x="8266915" y="4788180"/>
              <a:ext cx="736099" cy="1750207"/>
              <a:chOff x="6817183" y="4560073"/>
              <a:chExt cx="736099" cy="1750207"/>
            </a:xfrm>
            <a:solidFill>
              <a:schemeClr val="bg1"/>
            </a:solidFill>
          </p:grpSpPr>
          <p:sp>
            <p:nvSpPr>
              <p:cNvPr id="6" name="Rectangle 5">
                <a:extLst>
                  <a:ext uri="{FF2B5EF4-FFF2-40B4-BE49-F238E27FC236}">
                    <a16:creationId xmlns:a16="http://schemas.microsoft.com/office/drawing/2014/main" id="{CE920A12-410D-B9A4-3080-3D81A8E4B6E7}"/>
                  </a:ext>
                </a:extLst>
              </p:cNvPr>
              <p:cNvSpPr/>
              <p:nvPr/>
            </p:nvSpPr>
            <p:spPr bwMode="auto">
              <a:xfrm>
                <a:off x="6929945" y="4929405"/>
                <a:ext cx="510579" cy="278498"/>
              </a:xfrm>
              <a:prstGeom prst="rect">
                <a:avLst/>
              </a:prstGeom>
              <a:grpFill/>
              <a:ln w="9525"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11" name="Rectangle 10">
                <a:extLst>
                  <a:ext uri="{FF2B5EF4-FFF2-40B4-BE49-F238E27FC236}">
                    <a16:creationId xmlns:a16="http://schemas.microsoft.com/office/drawing/2014/main" id="{1D8030DD-D163-075C-6F41-E6AB3110C4AF}"/>
                  </a:ext>
                </a:extLst>
              </p:cNvPr>
              <p:cNvSpPr/>
              <p:nvPr/>
            </p:nvSpPr>
            <p:spPr bwMode="auto">
              <a:xfrm>
                <a:off x="6929945" y="5205580"/>
                <a:ext cx="510579" cy="278498"/>
              </a:xfrm>
              <a:prstGeom prst="rect">
                <a:avLst/>
              </a:prstGeom>
              <a:grpFill/>
              <a:ln w="9525"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12" name="Rectangle 11">
                <a:extLst>
                  <a:ext uri="{FF2B5EF4-FFF2-40B4-BE49-F238E27FC236}">
                    <a16:creationId xmlns:a16="http://schemas.microsoft.com/office/drawing/2014/main" id="{45E713BB-5F12-F29F-2909-5857BFC1695F}"/>
                  </a:ext>
                </a:extLst>
              </p:cNvPr>
              <p:cNvSpPr/>
              <p:nvPr/>
            </p:nvSpPr>
            <p:spPr bwMode="auto">
              <a:xfrm>
                <a:off x="6929944" y="5481755"/>
                <a:ext cx="510579" cy="278498"/>
              </a:xfrm>
              <a:prstGeom prst="rect">
                <a:avLst/>
              </a:prstGeom>
              <a:grpFill/>
              <a:ln w="9525"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13" name="Rectangle 12">
                <a:extLst>
                  <a:ext uri="{FF2B5EF4-FFF2-40B4-BE49-F238E27FC236}">
                    <a16:creationId xmlns:a16="http://schemas.microsoft.com/office/drawing/2014/main" id="{0CA7FAD6-C7F8-4F59-83D0-06FBCD0B9269}"/>
                  </a:ext>
                </a:extLst>
              </p:cNvPr>
              <p:cNvSpPr/>
              <p:nvPr/>
            </p:nvSpPr>
            <p:spPr bwMode="auto">
              <a:xfrm>
                <a:off x="6929944" y="5757930"/>
                <a:ext cx="510579" cy="278498"/>
              </a:xfrm>
              <a:prstGeom prst="rect">
                <a:avLst/>
              </a:prstGeom>
              <a:grpFill/>
              <a:ln w="9525"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14" name="Rectangle 13">
                <a:extLst>
                  <a:ext uri="{FF2B5EF4-FFF2-40B4-BE49-F238E27FC236}">
                    <a16:creationId xmlns:a16="http://schemas.microsoft.com/office/drawing/2014/main" id="{26E6CB9B-4E2B-1790-1A56-672AF8BACC45}"/>
                  </a:ext>
                </a:extLst>
              </p:cNvPr>
              <p:cNvSpPr/>
              <p:nvPr/>
            </p:nvSpPr>
            <p:spPr bwMode="auto">
              <a:xfrm>
                <a:off x="6929944" y="6031782"/>
                <a:ext cx="510579" cy="278498"/>
              </a:xfrm>
              <a:prstGeom prst="rect">
                <a:avLst/>
              </a:prstGeom>
              <a:grpFill/>
              <a:ln w="9525"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7" name="TextBox 6">
                <a:extLst>
                  <a:ext uri="{FF2B5EF4-FFF2-40B4-BE49-F238E27FC236}">
                    <a16:creationId xmlns:a16="http://schemas.microsoft.com/office/drawing/2014/main" id="{BA73D0EF-D7C2-3DFD-8710-96D3C01246BA}"/>
                  </a:ext>
                </a:extLst>
              </p:cNvPr>
              <p:cNvSpPr txBox="1"/>
              <p:nvPr/>
            </p:nvSpPr>
            <p:spPr>
              <a:xfrm>
                <a:off x="6817183" y="4560073"/>
                <a:ext cx="736099" cy="369332"/>
              </a:xfrm>
              <a:prstGeom prst="rect">
                <a:avLst/>
              </a:prstGeom>
              <a:noFill/>
            </p:spPr>
            <p:txBody>
              <a:bodyPr wrap="none">
                <a:spAutoFit/>
              </a:bodyPr>
              <a:lstStyle/>
              <a:p>
                <a:pPr>
                  <a:defRPr/>
                </a:pPr>
                <a:r>
                  <a:rPr lang="en-GB" dirty="0"/>
                  <a:t>Array</a:t>
                </a:r>
              </a:p>
            </p:txBody>
          </p:sp>
        </p:gr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AAE1AE8-3168-8947-7C39-002FD3C4014E}"/>
              </a:ext>
            </a:extLst>
          </p:cNvPr>
          <p:cNvSpPr>
            <a:spLocks noGrp="1" noChangeArrowheads="1"/>
          </p:cNvSpPr>
          <p:nvPr>
            <p:ph type="title"/>
          </p:nvPr>
        </p:nvSpPr>
        <p:spPr>
          <a:xfrm>
            <a:off x="1088551" y="-500062"/>
            <a:ext cx="9779183" cy="1325563"/>
          </a:xfrm>
        </p:spPr>
        <p:txBody>
          <a:bodyPr/>
          <a:lstStyle/>
          <a:p>
            <a:r>
              <a:rPr lang="en-GB" altLang="en-US" dirty="0"/>
              <a:t>Hash Example</a:t>
            </a:r>
          </a:p>
        </p:txBody>
      </p:sp>
      <p:sp>
        <p:nvSpPr>
          <p:cNvPr id="20483" name="Content Placeholder 2">
            <a:extLst>
              <a:ext uri="{FF2B5EF4-FFF2-40B4-BE49-F238E27FC236}">
                <a16:creationId xmlns:a16="http://schemas.microsoft.com/office/drawing/2014/main" id="{284B4BD9-627E-8C14-6945-A11F10380B8E}"/>
              </a:ext>
            </a:extLst>
          </p:cNvPr>
          <p:cNvSpPr>
            <a:spLocks noGrp="1" noChangeArrowheads="1"/>
          </p:cNvSpPr>
          <p:nvPr>
            <p:ph idx="1"/>
          </p:nvPr>
        </p:nvSpPr>
        <p:spPr>
          <a:xfrm>
            <a:off x="501729" y="5744168"/>
            <a:ext cx="4816475" cy="409575"/>
          </a:xfrm>
        </p:spPr>
        <p:txBody>
          <a:bodyPr/>
          <a:lstStyle/>
          <a:p>
            <a:r>
              <a:rPr lang="en-GB" altLang="en-US" dirty="0"/>
              <a:t>Note, there is no searching required</a:t>
            </a:r>
          </a:p>
        </p:txBody>
      </p:sp>
      <p:sp>
        <p:nvSpPr>
          <p:cNvPr id="20484" name="Footer Placeholder 3">
            <a:extLst>
              <a:ext uri="{FF2B5EF4-FFF2-40B4-BE49-F238E27FC236}">
                <a16:creationId xmlns:a16="http://schemas.microsoft.com/office/drawing/2014/main" id="{01C0A460-16DF-46DA-FD8E-CEA7B15F69D2}"/>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BA4EE176-6D46-A842-C87E-D96BD0801351}"/>
              </a:ext>
            </a:extLst>
          </p:cNvPr>
          <p:cNvGrpSpPr/>
          <p:nvPr/>
        </p:nvGrpSpPr>
        <p:grpSpPr>
          <a:xfrm>
            <a:off x="2262051" y="1868486"/>
            <a:ext cx="6348412" cy="1795463"/>
            <a:chOff x="2814638" y="1782763"/>
            <a:chExt cx="6348412" cy="1795463"/>
          </a:xfrm>
        </p:grpSpPr>
        <p:sp>
          <p:nvSpPr>
            <p:cNvPr id="20485" name="TextBox 4">
              <a:extLst>
                <a:ext uri="{FF2B5EF4-FFF2-40B4-BE49-F238E27FC236}">
                  <a16:creationId xmlns:a16="http://schemas.microsoft.com/office/drawing/2014/main" id="{48951852-F8DD-38F5-4FC5-797E7628CBB7}"/>
                </a:ext>
              </a:extLst>
            </p:cNvPr>
            <p:cNvSpPr txBox="1">
              <a:spLocks noChangeArrowheads="1"/>
            </p:cNvSpPr>
            <p:nvPr/>
          </p:nvSpPr>
          <p:spPr bwMode="auto">
            <a:xfrm>
              <a:off x="3030538" y="2106613"/>
              <a:ext cx="5826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Key</a:t>
              </a:r>
            </a:p>
          </p:txBody>
        </p:sp>
        <p:sp>
          <p:nvSpPr>
            <p:cNvPr id="20486" name="Right Arrow 5">
              <a:extLst>
                <a:ext uri="{FF2B5EF4-FFF2-40B4-BE49-F238E27FC236}">
                  <a16:creationId xmlns:a16="http://schemas.microsoft.com/office/drawing/2014/main" id="{D8536CC7-67D7-DED3-4A80-FEADFB79120E}"/>
                </a:ext>
              </a:extLst>
            </p:cNvPr>
            <p:cNvSpPr>
              <a:spLocks noChangeArrowheads="1"/>
            </p:cNvSpPr>
            <p:nvPr/>
          </p:nvSpPr>
          <p:spPr bwMode="auto">
            <a:xfrm>
              <a:off x="2814638" y="2332039"/>
              <a:ext cx="1420812" cy="650875"/>
            </a:xfrm>
            <a:prstGeom prst="rightArrow">
              <a:avLst>
                <a:gd name="adj1" fmla="val 50000"/>
                <a:gd name="adj2" fmla="val 49934"/>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“Orange”</a:t>
              </a:r>
            </a:p>
          </p:txBody>
        </p:sp>
        <p:sp>
          <p:nvSpPr>
            <p:cNvPr id="7" name="Flowchart: Manual Operation 6">
              <a:extLst>
                <a:ext uri="{FF2B5EF4-FFF2-40B4-BE49-F238E27FC236}">
                  <a16:creationId xmlns:a16="http://schemas.microsoft.com/office/drawing/2014/main" id="{797B460D-16E2-BCA2-E1A1-D2AB599AF93E}"/>
                </a:ext>
              </a:extLst>
            </p:cNvPr>
            <p:cNvSpPr/>
            <p:nvPr/>
          </p:nvSpPr>
          <p:spPr bwMode="auto">
            <a:xfrm rot="5400000">
              <a:off x="4211498" y="2030641"/>
              <a:ext cx="1411054" cy="1253238"/>
            </a:xfrm>
            <a:prstGeom prst="flowChartManualOperation">
              <a:avLst/>
            </a:prstGeom>
            <a:solidFill>
              <a:schemeClr val="bg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Hash</a:t>
              </a:r>
            </a:p>
            <a:p>
              <a:pPr algn="ctr">
                <a:defRPr/>
              </a:pPr>
              <a:r>
                <a:rPr lang="en-GB" dirty="0"/>
                <a:t>function</a:t>
              </a:r>
            </a:p>
          </p:txBody>
        </p:sp>
        <p:sp>
          <p:nvSpPr>
            <p:cNvPr id="20488" name="Right Arrow 7">
              <a:extLst>
                <a:ext uri="{FF2B5EF4-FFF2-40B4-BE49-F238E27FC236}">
                  <a16:creationId xmlns:a16="http://schemas.microsoft.com/office/drawing/2014/main" id="{2F6026DF-ACBC-618D-88C4-D3A8F7FD8946}"/>
                </a:ext>
              </a:extLst>
            </p:cNvPr>
            <p:cNvSpPr>
              <a:spLocks noChangeArrowheads="1"/>
            </p:cNvSpPr>
            <p:nvPr/>
          </p:nvSpPr>
          <p:spPr bwMode="auto">
            <a:xfrm>
              <a:off x="5605463" y="2541588"/>
              <a:ext cx="1555750" cy="588962"/>
            </a:xfrm>
            <a:prstGeom prst="rightArrow">
              <a:avLst>
                <a:gd name="adj1" fmla="val 50000"/>
                <a:gd name="adj2" fmla="val 50066"/>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a:t>
              </a:r>
            </a:p>
          </p:txBody>
        </p:sp>
        <p:sp>
          <p:nvSpPr>
            <p:cNvPr id="20489" name="Rectangle 9">
              <a:extLst>
                <a:ext uri="{FF2B5EF4-FFF2-40B4-BE49-F238E27FC236}">
                  <a16:creationId xmlns:a16="http://schemas.microsoft.com/office/drawing/2014/main" id="{644036DE-2A92-C515-9DFF-E04D1946D09E}"/>
                </a:ext>
              </a:extLst>
            </p:cNvPr>
            <p:cNvSpPr>
              <a:spLocks noChangeArrowheads="1"/>
            </p:cNvSpPr>
            <p:nvPr/>
          </p:nvSpPr>
          <p:spPr bwMode="auto">
            <a:xfrm>
              <a:off x="7480301" y="2151063"/>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4.50</a:t>
              </a:r>
            </a:p>
          </p:txBody>
        </p:sp>
        <p:sp>
          <p:nvSpPr>
            <p:cNvPr id="20490" name="Rectangle 10">
              <a:extLst>
                <a:ext uri="{FF2B5EF4-FFF2-40B4-BE49-F238E27FC236}">
                  <a16:creationId xmlns:a16="http://schemas.microsoft.com/office/drawing/2014/main" id="{8D19739E-C89B-9B9D-A684-055A2A99E478}"/>
                </a:ext>
              </a:extLst>
            </p:cNvPr>
            <p:cNvSpPr>
              <a:spLocks noChangeArrowheads="1"/>
            </p:cNvSpPr>
            <p:nvPr/>
          </p:nvSpPr>
          <p:spPr bwMode="auto">
            <a:xfrm>
              <a:off x="7480301" y="2427288"/>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0.67</a:t>
              </a:r>
            </a:p>
          </p:txBody>
        </p:sp>
        <p:sp>
          <p:nvSpPr>
            <p:cNvPr id="20491" name="Rectangle 11">
              <a:extLst>
                <a:ext uri="{FF2B5EF4-FFF2-40B4-BE49-F238E27FC236}">
                  <a16:creationId xmlns:a16="http://schemas.microsoft.com/office/drawing/2014/main" id="{2F51FAD2-FF27-C6B5-DDC1-4FFCD852D374}"/>
                </a:ext>
              </a:extLst>
            </p:cNvPr>
            <p:cNvSpPr>
              <a:spLocks noChangeArrowheads="1"/>
            </p:cNvSpPr>
            <p:nvPr/>
          </p:nvSpPr>
          <p:spPr bwMode="auto">
            <a:xfrm>
              <a:off x="7480301" y="2703513"/>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0.50</a:t>
              </a:r>
            </a:p>
          </p:txBody>
        </p:sp>
        <p:sp>
          <p:nvSpPr>
            <p:cNvPr id="20492" name="Rectangle 12">
              <a:extLst>
                <a:ext uri="{FF2B5EF4-FFF2-40B4-BE49-F238E27FC236}">
                  <a16:creationId xmlns:a16="http://schemas.microsoft.com/office/drawing/2014/main" id="{1191030F-AA9D-BE0C-544F-DE3FEDDD392C}"/>
                </a:ext>
              </a:extLst>
            </p:cNvPr>
            <p:cNvSpPr>
              <a:spLocks noChangeArrowheads="1"/>
            </p:cNvSpPr>
            <p:nvPr/>
          </p:nvSpPr>
          <p:spPr bwMode="auto">
            <a:xfrm>
              <a:off x="7480301" y="2979738"/>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9.56</a:t>
              </a:r>
            </a:p>
          </p:txBody>
        </p:sp>
        <p:sp>
          <p:nvSpPr>
            <p:cNvPr id="20493" name="Rectangle 13">
              <a:extLst>
                <a:ext uri="{FF2B5EF4-FFF2-40B4-BE49-F238E27FC236}">
                  <a16:creationId xmlns:a16="http://schemas.microsoft.com/office/drawing/2014/main" id="{6228DCC5-D386-9B59-8ACF-D76B25E21074}"/>
                </a:ext>
              </a:extLst>
            </p:cNvPr>
            <p:cNvSpPr>
              <a:spLocks noChangeArrowheads="1"/>
            </p:cNvSpPr>
            <p:nvPr/>
          </p:nvSpPr>
          <p:spPr bwMode="auto">
            <a:xfrm>
              <a:off x="7480301" y="3254376"/>
              <a:ext cx="1571625" cy="277813"/>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34.89</a:t>
              </a:r>
            </a:p>
          </p:txBody>
        </p:sp>
        <p:sp>
          <p:nvSpPr>
            <p:cNvPr id="20494" name="TextBox 14">
              <a:extLst>
                <a:ext uri="{FF2B5EF4-FFF2-40B4-BE49-F238E27FC236}">
                  <a16:creationId xmlns:a16="http://schemas.microsoft.com/office/drawing/2014/main" id="{1D9081A4-2E3F-0987-575C-C4A16AE1AFF4}"/>
                </a:ext>
              </a:extLst>
            </p:cNvPr>
            <p:cNvSpPr txBox="1">
              <a:spLocks noChangeArrowheads="1"/>
            </p:cNvSpPr>
            <p:nvPr/>
          </p:nvSpPr>
          <p:spPr bwMode="auto">
            <a:xfrm>
              <a:off x="7480300" y="1782763"/>
              <a:ext cx="1682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Array of prices</a:t>
              </a:r>
            </a:p>
          </p:txBody>
        </p:sp>
        <p:sp>
          <p:nvSpPr>
            <p:cNvPr id="20495" name="TextBox 15">
              <a:extLst>
                <a:ext uri="{FF2B5EF4-FFF2-40B4-BE49-F238E27FC236}">
                  <a16:creationId xmlns:a16="http://schemas.microsoft.com/office/drawing/2014/main" id="{4EF13DB9-2927-1FF5-B9BB-2BA8E1BD9408}"/>
                </a:ext>
              </a:extLst>
            </p:cNvPr>
            <p:cNvSpPr txBox="1">
              <a:spLocks noChangeArrowheads="1"/>
            </p:cNvSpPr>
            <p:nvPr/>
          </p:nvSpPr>
          <p:spPr bwMode="auto">
            <a:xfrm>
              <a:off x="7161214" y="2058988"/>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a:t>
              </a:r>
            </a:p>
          </p:txBody>
        </p:sp>
        <p:sp>
          <p:nvSpPr>
            <p:cNvPr id="20496" name="TextBox 27">
              <a:extLst>
                <a:ext uri="{FF2B5EF4-FFF2-40B4-BE49-F238E27FC236}">
                  <a16:creationId xmlns:a16="http://schemas.microsoft.com/office/drawing/2014/main" id="{003EA682-66C7-0220-4F81-62104CD1BCCC}"/>
                </a:ext>
              </a:extLst>
            </p:cNvPr>
            <p:cNvSpPr txBox="1">
              <a:spLocks noChangeArrowheads="1"/>
            </p:cNvSpPr>
            <p:nvPr/>
          </p:nvSpPr>
          <p:spPr bwMode="auto">
            <a:xfrm>
              <a:off x="7161214" y="2362200"/>
              <a:ext cx="312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1</a:t>
              </a:r>
            </a:p>
          </p:txBody>
        </p:sp>
        <p:sp>
          <p:nvSpPr>
            <p:cNvPr id="20497" name="TextBox 28">
              <a:extLst>
                <a:ext uri="{FF2B5EF4-FFF2-40B4-BE49-F238E27FC236}">
                  <a16:creationId xmlns:a16="http://schemas.microsoft.com/office/drawing/2014/main" id="{E3E21C42-0D46-0E96-66A2-4E01B5EB2A8F}"/>
                </a:ext>
              </a:extLst>
            </p:cNvPr>
            <p:cNvSpPr txBox="1">
              <a:spLocks noChangeArrowheads="1"/>
            </p:cNvSpPr>
            <p:nvPr/>
          </p:nvSpPr>
          <p:spPr bwMode="auto">
            <a:xfrm>
              <a:off x="7161214" y="2652713"/>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2</a:t>
              </a:r>
            </a:p>
          </p:txBody>
        </p:sp>
        <p:sp>
          <p:nvSpPr>
            <p:cNvPr id="20498" name="TextBox 29">
              <a:extLst>
                <a:ext uri="{FF2B5EF4-FFF2-40B4-BE49-F238E27FC236}">
                  <a16:creationId xmlns:a16="http://schemas.microsoft.com/office/drawing/2014/main" id="{8E8DA34F-B5C7-C61E-8FCF-AE472846A30E}"/>
                </a:ext>
              </a:extLst>
            </p:cNvPr>
            <p:cNvSpPr txBox="1">
              <a:spLocks noChangeArrowheads="1"/>
            </p:cNvSpPr>
            <p:nvPr/>
          </p:nvSpPr>
          <p:spPr bwMode="auto">
            <a:xfrm>
              <a:off x="7161214" y="294005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3</a:t>
              </a:r>
            </a:p>
          </p:txBody>
        </p:sp>
        <p:sp>
          <p:nvSpPr>
            <p:cNvPr id="20499" name="TextBox 30">
              <a:extLst>
                <a:ext uri="{FF2B5EF4-FFF2-40B4-BE49-F238E27FC236}">
                  <a16:creationId xmlns:a16="http://schemas.microsoft.com/office/drawing/2014/main" id="{980ADA36-4DE8-D3FB-B36D-4257A4F1D97A}"/>
                </a:ext>
              </a:extLst>
            </p:cNvPr>
            <p:cNvSpPr txBox="1">
              <a:spLocks noChangeArrowheads="1"/>
            </p:cNvSpPr>
            <p:nvPr/>
          </p:nvSpPr>
          <p:spPr bwMode="auto">
            <a:xfrm>
              <a:off x="7161214" y="3208339"/>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4</a:t>
              </a:r>
            </a:p>
          </p:txBody>
        </p:sp>
        <p:sp>
          <p:nvSpPr>
            <p:cNvPr id="20500" name="TextBox 31">
              <a:extLst>
                <a:ext uri="{FF2B5EF4-FFF2-40B4-BE49-F238E27FC236}">
                  <a16:creationId xmlns:a16="http://schemas.microsoft.com/office/drawing/2014/main" id="{8253D5AC-09EF-518E-DB69-CCE3434A60B5}"/>
                </a:ext>
              </a:extLst>
            </p:cNvPr>
            <p:cNvSpPr txBox="1">
              <a:spLocks noChangeArrowheads="1"/>
            </p:cNvSpPr>
            <p:nvPr/>
          </p:nvSpPr>
          <p:spPr bwMode="auto">
            <a:xfrm>
              <a:off x="5929313" y="2282825"/>
              <a:ext cx="723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Hash</a:t>
              </a:r>
            </a:p>
          </p:txBody>
        </p:sp>
      </p:grpSp>
      <p:grpSp>
        <p:nvGrpSpPr>
          <p:cNvPr id="3" name="Group 2">
            <a:extLst>
              <a:ext uri="{FF2B5EF4-FFF2-40B4-BE49-F238E27FC236}">
                <a16:creationId xmlns:a16="http://schemas.microsoft.com/office/drawing/2014/main" id="{AB9A032B-EB59-98DC-A00F-8AB79D47B947}"/>
              </a:ext>
            </a:extLst>
          </p:cNvPr>
          <p:cNvGrpSpPr/>
          <p:nvPr/>
        </p:nvGrpSpPr>
        <p:grpSpPr>
          <a:xfrm>
            <a:off x="2305417" y="3707273"/>
            <a:ext cx="6348412" cy="1874838"/>
            <a:chOff x="2759076" y="3905250"/>
            <a:chExt cx="6348412" cy="1874838"/>
          </a:xfrm>
        </p:grpSpPr>
        <p:sp>
          <p:nvSpPr>
            <p:cNvPr id="20501" name="TextBox 32">
              <a:extLst>
                <a:ext uri="{FF2B5EF4-FFF2-40B4-BE49-F238E27FC236}">
                  <a16:creationId xmlns:a16="http://schemas.microsoft.com/office/drawing/2014/main" id="{8F354FF6-D665-C3EF-F056-27C12A24ED5F}"/>
                </a:ext>
              </a:extLst>
            </p:cNvPr>
            <p:cNvSpPr txBox="1">
              <a:spLocks noChangeArrowheads="1"/>
            </p:cNvSpPr>
            <p:nvPr/>
          </p:nvSpPr>
          <p:spPr bwMode="auto">
            <a:xfrm>
              <a:off x="2974976" y="4308475"/>
              <a:ext cx="5826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Key</a:t>
              </a:r>
            </a:p>
          </p:txBody>
        </p:sp>
        <p:sp>
          <p:nvSpPr>
            <p:cNvPr id="20502" name="Right Arrow 33">
              <a:extLst>
                <a:ext uri="{FF2B5EF4-FFF2-40B4-BE49-F238E27FC236}">
                  <a16:creationId xmlns:a16="http://schemas.microsoft.com/office/drawing/2014/main" id="{D5960E1E-A656-4DE7-2168-E2DC7FF01983}"/>
                </a:ext>
              </a:extLst>
            </p:cNvPr>
            <p:cNvSpPr>
              <a:spLocks noChangeArrowheads="1"/>
            </p:cNvSpPr>
            <p:nvPr/>
          </p:nvSpPr>
          <p:spPr bwMode="auto">
            <a:xfrm>
              <a:off x="2759076" y="4533901"/>
              <a:ext cx="1419225" cy="650875"/>
            </a:xfrm>
            <a:prstGeom prst="rightArrow">
              <a:avLst>
                <a:gd name="adj1" fmla="val 50000"/>
                <a:gd name="adj2" fmla="val 49879"/>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“Crisps”</a:t>
              </a:r>
            </a:p>
          </p:txBody>
        </p:sp>
        <p:sp>
          <p:nvSpPr>
            <p:cNvPr id="35" name="Flowchart: Manual Operation 34">
              <a:extLst>
                <a:ext uri="{FF2B5EF4-FFF2-40B4-BE49-F238E27FC236}">
                  <a16:creationId xmlns:a16="http://schemas.microsoft.com/office/drawing/2014/main" id="{E4604993-23A2-016D-D8DD-8931C5B37A07}"/>
                </a:ext>
              </a:extLst>
            </p:cNvPr>
            <p:cNvSpPr/>
            <p:nvPr/>
          </p:nvSpPr>
          <p:spPr bwMode="auto">
            <a:xfrm rot="5400000">
              <a:off x="4155799" y="4232901"/>
              <a:ext cx="1411054" cy="1253238"/>
            </a:xfrm>
            <a:prstGeom prst="flowChartManualOperation">
              <a:avLst/>
            </a:prstGeom>
            <a:solidFill>
              <a:schemeClr val="bg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Hash</a:t>
              </a:r>
            </a:p>
            <a:p>
              <a:pPr algn="ctr">
                <a:defRPr/>
              </a:pPr>
              <a:r>
                <a:rPr lang="en-GB" dirty="0"/>
                <a:t>function</a:t>
              </a:r>
            </a:p>
          </p:txBody>
        </p:sp>
        <p:sp>
          <p:nvSpPr>
            <p:cNvPr id="20504" name="Right Arrow 35">
              <a:extLst>
                <a:ext uri="{FF2B5EF4-FFF2-40B4-BE49-F238E27FC236}">
                  <a16:creationId xmlns:a16="http://schemas.microsoft.com/office/drawing/2014/main" id="{1CB7317B-4E25-4C48-20A4-9991629C51B3}"/>
                </a:ext>
              </a:extLst>
            </p:cNvPr>
            <p:cNvSpPr>
              <a:spLocks noChangeArrowheads="1"/>
            </p:cNvSpPr>
            <p:nvPr/>
          </p:nvSpPr>
          <p:spPr bwMode="auto">
            <a:xfrm>
              <a:off x="5549900" y="4162425"/>
              <a:ext cx="1555750" cy="590550"/>
            </a:xfrm>
            <a:prstGeom prst="rightArrow">
              <a:avLst>
                <a:gd name="adj1" fmla="val 50000"/>
                <a:gd name="adj2" fmla="val 49932"/>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0</a:t>
              </a:r>
            </a:p>
          </p:txBody>
        </p:sp>
        <p:sp>
          <p:nvSpPr>
            <p:cNvPr id="20505" name="Rectangle 36">
              <a:extLst>
                <a:ext uri="{FF2B5EF4-FFF2-40B4-BE49-F238E27FC236}">
                  <a16:creationId xmlns:a16="http://schemas.microsoft.com/office/drawing/2014/main" id="{765A6562-81B7-7364-D5A0-F92812419B7A}"/>
                </a:ext>
              </a:extLst>
            </p:cNvPr>
            <p:cNvSpPr>
              <a:spLocks noChangeArrowheads="1"/>
            </p:cNvSpPr>
            <p:nvPr/>
          </p:nvSpPr>
          <p:spPr bwMode="auto">
            <a:xfrm>
              <a:off x="7424739" y="4354513"/>
              <a:ext cx="1571625" cy="277812"/>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1.10</a:t>
              </a:r>
            </a:p>
          </p:txBody>
        </p:sp>
        <p:sp>
          <p:nvSpPr>
            <p:cNvPr id="20506" name="Rectangle 37">
              <a:extLst>
                <a:ext uri="{FF2B5EF4-FFF2-40B4-BE49-F238E27FC236}">
                  <a16:creationId xmlns:a16="http://schemas.microsoft.com/office/drawing/2014/main" id="{EBDC7AC0-39A4-0FA6-9A7B-08FA1D752B93}"/>
                </a:ext>
              </a:extLst>
            </p:cNvPr>
            <p:cNvSpPr>
              <a:spLocks noChangeArrowheads="1"/>
            </p:cNvSpPr>
            <p:nvPr/>
          </p:nvSpPr>
          <p:spPr bwMode="auto">
            <a:xfrm>
              <a:off x="7424739" y="4629150"/>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0.67</a:t>
              </a:r>
            </a:p>
          </p:txBody>
        </p:sp>
        <p:sp>
          <p:nvSpPr>
            <p:cNvPr id="20507" name="Rectangle 38">
              <a:extLst>
                <a:ext uri="{FF2B5EF4-FFF2-40B4-BE49-F238E27FC236}">
                  <a16:creationId xmlns:a16="http://schemas.microsoft.com/office/drawing/2014/main" id="{DB9243B8-A4EA-F586-5995-51A3014296DD}"/>
                </a:ext>
              </a:extLst>
            </p:cNvPr>
            <p:cNvSpPr>
              <a:spLocks noChangeArrowheads="1"/>
            </p:cNvSpPr>
            <p:nvPr/>
          </p:nvSpPr>
          <p:spPr bwMode="auto">
            <a:xfrm>
              <a:off x="7424739" y="4905375"/>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0.50</a:t>
              </a:r>
            </a:p>
          </p:txBody>
        </p:sp>
        <p:sp>
          <p:nvSpPr>
            <p:cNvPr id="20508" name="Rectangle 39">
              <a:extLst>
                <a:ext uri="{FF2B5EF4-FFF2-40B4-BE49-F238E27FC236}">
                  <a16:creationId xmlns:a16="http://schemas.microsoft.com/office/drawing/2014/main" id="{54E490E4-25D9-BB0D-E55B-672F32E81836}"/>
                </a:ext>
              </a:extLst>
            </p:cNvPr>
            <p:cNvSpPr>
              <a:spLocks noChangeArrowheads="1"/>
            </p:cNvSpPr>
            <p:nvPr/>
          </p:nvSpPr>
          <p:spPr bwMode="auto">
            <a:xfrm>
              <a:off x="7424739" y="5181600"/>
              <a:ext cx="1571625" cy="279400"/>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9.56</a:t>
              </a:r>
            </a:p>
          </p:txBody>
        </p:sp>
        <p:sp>
          <p:nvSpPr>
            <p:cNvPr id="20509" name="Rectangle 40">
              <a:extLst>
                <a:ext uri="{FF2B5EF4-FFF2-40B4-BE49-F238E27FC236}">
                  <a16:creationId xmlns:a16="http://schemas.microsoft.com/office/drawing/2014/main" id="{B5D5DACD-AB96-5E0C-AC3D-D22A3B241EE3}"/>
                </a:ext>
              </a:extLst>
            </p:cNvPr>
            <p:cNvSpPr>
              <a:spLocks noChangeArrowheads="1"/>
            </p:cNvSpPr>
            <p:nvPr/>
          </p:nvSpPr>
          <p:spPr bwMode="auto">
            <a:xfrm>
              <a:off x="7424739" y="5456238"/>
              <a:ext cx="1571625" cy="277812"/>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34.89</a:t>
              </a:r>
            </a:p>
          </p:txBody>
        </p:sp>
        <p:sp>
          <p:nvSpPr>
            <p:cNvPr id="20510" name="TextBox 41">
              <a:extLst>
                <a:ext uri="{FF2B5EF4-FFF2-40B4-BE49-F238E27FC236}">
                  <a16:creationId xmlns:a16="http://schemas.microsoft.com/office/drawing/2014/main" id="{E6C203D5-9605-1412-A501-952FF0800932}"/>
                </a:ext>
              </a:extLst>
            </p:cNvPr>
            <p:cNvSpPr txBox="1">
              <a:spLocks noChangeArrowheads="1"/>
            </p:cNvSpPr>
            <p:nvPr/>
          </p:nvSpPr>
          <p:spPr bwMode="auto">
            <a:xfrm>
              <a:off x="7424738" y="3984625"/>
              <a:ext cx="16827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Array of prices</a:t>
              </a:r>
            </a:p>
          </p:txBody>
        </p:sp>
        <p:sp>
          <p:nvSpPr>
            <p:cNvPr id="20511" name="TextBox 42">
              <a:extLst>
                <a:ext uri="{FF2B5EF4-FFF2-40B4-BE49-F238E27FC236}">
                  <a16:creationId xmlns:a16="http://schemas.microsoft.com/office/drawing/2014/main" id="{A876BCE4-F2F6-E8F3-3FBD-2B096954C404}"/>
                </a:ext>
              </a:extLst>
            </p:cNvPr>
            <p:cNvSpPr txBox="1">
              <a:spLocks noChangeArrowheads="1"/>
            </p:cNvSpPr>
            <p:nvPr/>
          </p:nvSpPr>
          <p:spPr bwMode="auto">
            <a:xfrm>
              <a:off x="7105650" y="426085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a:t>
              </a:r>
            </a:p>
          </p:txBody>
        </p:sp>
        <p:sp>
          <p:nvSpPr>
            <p:cNvPr id="20512" name="TextBox 43">
              <a:extLst>
                <a:ext uri="{FF2B5EF4-FFF2-40B4-BE49-F238E27FC236}">
                  <a16:creationId xmlns:a16="http://schemas.microsoft.com/office/drawing/2014/main" id="{B3943EA6-04BE-3FE0-5CBF-C26118D14335}"/>
                </a:ext>
              </a:extLst>
            </p:cNvPr>
            <p:cNvSpPr txBox="1">
              <a:spLocks noChangeArrowheads="1"/>
            </p:cNvSpPr>
            <p:nvPr/>
          </p:nvSpPr>
          <p:spPr bwMode="auto">
            <a:xfrm>
              <a:off x="7105650" y="4564064"/>
              <a:ext cx="3127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1</a:t>
              </a:r>
            </a:p>
          </p:txBody>
        </p:sp>
        <p:sp>
          <p:nvSpPr>
            <p:cNvPr id="20513" name="TextBox 44">
              <a:extLst>
                <a:ext uri="{FF2B5EF4-FFF2-40B4-BE49-F238E27FC236}">
                  <a16:creationId xmlns:a16="http://schemas.microsoft.com/office/drawing/2014/main" id="{00C6A245-7F85-F85E-A1C7-F671E52B4FC3}"/>
                </a:ext>
              </a:extLst>
            </p:cNvPr>
            <p:cNvSpPr txBox="1">
              <a:spLocks noChangeArrowheads="1"/>
            </p:cNvSpPr>
            <p:nvPr/>
          </p:nvSpPr>
          <p:spPr bwMode="auto">
            <a:xfrm>
              <a:off x="7105650" y="4854575"/>
              <a:ext cx="3127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2</a:t>
              </a:r>
            </a:p>
          </p:txBody>
        </p:sp>
        <p:sp>
          <p:nvSpPr>
            <p:cNvPr id="20514" name="TextBox 45">
              <a:extLst>
                <a:ext uri="{FF2B5EF4-FFF2-40B4-BE49-F238E27FC236}">
                  <a16:creationId xmlns:a16="http://schemas.microsoft.com/office/drawing/2014/main" id="{2836B63A-F79D-617C-67B5-85103EEBC3FE}"/>
                </a:ext>
              </a:extLst>
            </p:cNvPr>
            <p:cNvSpPr txBox="1">
              <a:spLocks noChangeArrowheads="1"/>
            </p:cNvSpPr>
            <p:nvPr/>
          </p:nvSpPr>
          <p:spPr bwMode="auto">
            <a:xfrm>
              <a:off x="7105650" y="5141914"/>
              <a:ext cx="3127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3</a:t>
              </a:r>
            </a:p>
          </p:txBody>
        </p:sp>
        <p:sp>
          <p:nvSpPr>
            <p:cNvPr id="20515" name="TextBox 46">
              <a:extLst>
                <a:ext uri="{FF2B5EF4-FFF2-40B4-BE49-F238E27FC236}">
                  <a16:creationId xmlns:a16="http://schemas.microsoft.com/office/drawing/2014/main" id="{255E753A-C1A0-31FB-0C26-F7DD27CF63D8}"/>
                </a:ext>
              </a:extLst>
            </p:cNvPr>
            <p:cNvSpPr txBox="1">
              <a:spLocks noChangeArrowheads="1"/>
            </p:cNvSpPr>
            <p:nvPr/>
          </p:nvSpPr>
          <p:spPr bwMode="auto">
            <a:xfrm>
              <a:off x="7105650" y="5410200"/>
              <a:ext cx="3127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4</a:t>
              </a:r>
            </a:p>
          </p:txBody>
        </p:sp>
        <p:sp>
          <p:nvSpPr>
            <p:cNvPr id="20516" name="TextBox 47">
              <a:extLst>
                <a:ext uri="{FF2B5EF4-FFF2-40B4-BE49-F238E27FC236}">
                  <a16:creationId xmlns:a16="http://schemas.microsoft.com/office/drawing/2014/main" id="{A289B677-A781-9D41-DBF4-2BE054092020}"/>
                </a:ext>
              </a:extLst>
            </p:cNvPr>
            <p:cNvSpPr txBox="1">
              <a:spLocks noChangeArrowheads="1"/>
            </p:cNvSpPr>
            <p:nvPr/>
          </p:nvSpPr>
          <p:spPr bwMode="auto">
            <a:xfrm>
              <a:off x="5873750" y="3905250"/>
              <a:ext cx="723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Hash</a:t>
              </a:r>
            </a:p>
          </p:txBody>
        </p:sp>
      </p:grpSp>
      <p:sp>
        <p:nvSpPr>
          <p:cNvPr id="20517" name="TextBox 48">
            <a:extLst>
              <a:ext uri="{FF2B5EF4-FFF2-40B4-BE49-F238E27FC236}">
                <a16:creationId xmlns:a16="http://schemas.microsoft.com/office/drawing/2014/main" id="{98A08DA8-7B0B-4177-64D5-448020795CD3}"/>
              </a:ext>
            </a:extLst>
          </p:cNvPr>
          <p:cNvSpPr txBox="1">
            <a:spLocks noChangeArrowheads="1"/>
          </p:cNvSpPr>
          <p:nvPr/>
        </p:nvSpPr>
        <p:spPr bwMode="auto">
          <a:xfrm>
            <a:off x="5376726" y="5745620"/>
            <a:ext cx="220503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The values can be of any type e.g. strings, objects, etc.</a:t>
            </a:r>
          </a:p>
        </p:txBody>
      </p:sp>
      <p:sp>
        <p:nvSpPr>
          <p:cNvPr id="20518" name="TextBox 49">
            <a:extLst>
              <a:ext uri="{FF2B5EF4-FFF2-40B4-BE49-F238E27FC236}">
                <a16:creationId xmlns:a16="http://schemas.microsoft.com/office/drawing/2014/main" id="{75CD1F2F-BB1C-62C9-63CF-B187BD00284C}"/>
              </a:ext>
            </a:extLst>
          </p:cNvPr>
          <p:cNvSpPr txBox="1">
            <a:spLocks noChangeArrowheads="1"/>
          </p:cNvSpPr>
          <p:nvPr/>
        </p:nvSpPr>
        <p:spPr bwMode="auto">
          <a:xfrm>
            <a:off x="774256" y="825501"/>
            <a:ext cx="361473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The keys here are string, but in principle they can be of any type the hash function can handle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6AC1BFE-9031-8107-F8BF-DE44E0DB4F49}"/>
              </a:ext>
            </a:extLst>
          </p:cNvPr>
          <p:cNvSpPr>
            <a:spLocks noGrp="1" noChangeArrowheads="1"/>
          </p:cNvSpPr>
          <p:nvPr>
            <p:ph type="title"/>
          </p:nvPr>
        </p:nvSpPr>
        <p:spPr>
          <a:xfrm>
            <a:off x="851728" y="-423863"/>
            <a:ext cx="9779183" cy="1325563"/>
          </a:xfrm>
        </p:spPr>
        <p:txBody>
          <a:bodyPr/>
          <a:lstStyle/>
          <a:p>
            <a:r>
              <a:rPr lang="en-GB" altLang="en-US" dirty="0"/>
              <a:t>Hash Table</a:t>
            </a:r>
          </a:p>
        </p:txBody>
      </p:sp>
      <p:sp>
        <p:nvSpPr>
          <p:cNvPr id="21507" name="Content Placeholder 2">
            <a:extLst>
              <a:ext uri="{FF2B5EF4-FFF2-40B4-BE49-F238E27FC236}">
                <a16:creationId xmlns:a16="http://schemas.microsoft.com/office/drawing/2014/main" id="{A89C698D-CCF7-C78E-5318-41BD58C65DCE}"/>
              </a:ext>
            </a:extLst>
          </p:cNvPr>
          <p:cNvSpPr>
            <a:spLocks noGrp="1" noChangeArrowheads="1"/>
          </p:cNvSpPr>
          <p:nvPr>
            <p:ph idx="1"/>
          </p:nvPr>
        </p:nvSpPr>
        <p:spPr>
          <a:xfrm>
            <a:off x="3598863" y="3389313"/>
            <a:ext cx="5954712" cy="603250"/>
          </a:xfrm>
        </p:spPr>
        <p:txBody>
          <a:bodyPr/>
          <a:lstStyle/>
          <a:p>
            <a:r>
              <a:rPr lang="en-GB" altLang="en-US"/>
              <a:t>Often we use an array like syntax</a:t>
            </a:r>
          </a:p>
        </p:txBody>
      </p:sp>
      <p:sp>
        <p:nvSpPr>
          <p:cNvPr id="21508" name="Footer Placeholder 3">
            <a:extLst>
              <a:ext uri="{FF2B5EF4-FFF2-40B4-BE49-F238E27FC236}">
                <a16:creationId xmlns:a16="http://schemas.microsoft.com/office/drawing/2014/main" id="{BEF437C8-A04F-402A-E6B7-3F2BA143C91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CE113A99-79C7-8113-F356-231C1B1FA489}"/>
              </a:ext>
            </a:extLst>
          </p:cNvPr>
          <p:cNvSpPr txBox="1"/>
          <p:nvPr/>
        </p:nvSpPr>
        <p:spPr>
          <a:xfrm>
            <a:off x="3697289" y="3868739"/>
            <a:ext cx="4763447" cy="2434101"/>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dirty="0" err="1"/>
              <a:t>HashTable</a:t>
            </a:r>
            <a:r>
              <a:rPr lang="en-GB" dirty="0"/>
              <a:t>  </a:t>
            </a:r>
            <a:r>
              <a:rPr lang="en-GB" dirty="0" err="1"/>
              <a:t>myHash</a:t>
            </a:r>
            <a:r>
              <a:rPr lang="en-GB" dirty="0"/>
              <a:t> = new </a:t>
            </a:r>
            <a:r>
              <a:rPr lang="en-GB" dirty="0" err="1"/>
              <a:t>HashTable</a:t>
            </a:r>
            <a:r>
              <a:rPr lang="en-GB" dirty="0"/>
              <a:t>();</a:t>
            </a:r>
          </a:p>
          <a:p>
            <a:pPr>
              <a:defRPr/>
            </a:pPr>
            <a:r>
              <a:rPr lang="en-GB" dirty="0"/>
              <a:t>int data;</a:t>
            </a:r>
          </a:p>
          <a:p>
            <a:pPr>
              <a:defRPr/>
            </a:pPr>
            <a:endParaRPr lang="en-GB" dirty="0"/>
          </a:p>
          <a:p>
            <a:pPr>
              <a:defRPr/>
            </a:pPr>
            <a:r>
              <a:rPr lang="en-GB" dirty="0" err="1"/>
              <a:t>myHash</a:t>
            </a:r>
            <a:r>
              <a:rPr lang="en-GB" dirty="0"/>
              <a:t>[“Fred”] = 22;</a:t>
            </a:r>
          </a:p>
          <a:p>
            <a:pPr>
              <a:defRPr/>
            </a:pPr>
            <a:r>
              <a:rPr lang="en-GB" dirty="0" err="1"/>
              <a:t>myHash</a:t>
            </a:r>
            <a:r>
              <a:rPr lang="en-GB" dirty="0"/>
              <a:t>[“Bob”] = 28;</a:t>
            </a:r>
          </a:p>
          <a:p>
            <a:pPr>
              <a:defRPr/>
            </a:pPr>
            <a:r>
              <a:rPr lang="en-GB" dirty="0" err="1"/>
              <a:t>myHash</a:t>
            </a:r>
            <a:r>
              <a:rPr lang="en-GB" dirty="0"/>
              <a:t>[“Karen”] = 23;</a:t>
            </a:r>
          </a:p>
          <a:p>
            <a:pPr>
              <a:defRPr/>
            </a:pPr>
            <a:endParaRPr lang="en-GB" dirty="0"/>
          </a:p>
          <a:p>
            <a:pPr>
              <a:defRPr/>
            </a:pPr>
            <a:r>
              <a:rPr lang="en-GB" dirty="0"/>
              <a:t>data = </a:t>
            </a:r>
            <a:r>
              <a:rPr lang="en-GB" dirty="0" err="1"/>
              <a:t>myHash</a:t>
            </a:r>
            <a:r>
              <a:rPr lang="en-GB" dirty="0"/>
              <a:t>[“Bob”];    </a:t>
            </a:r>
            <a:r>
              <a:rPr lang="en-GB" dirty="0">
                <a:solidFill>
                  <a:schemeClr val="accent1">
                    <a:lumMod val="25000"/>
                  </a:schemeClr>
                </a:solidFill>
              </a:rPr>
              <a:t>// data contains 28</a:t>
            </a:r>
          </a:p>
        </p:txBody>
      </p:sp>
      <p:sp>
        <p:nvSpPr>
          <p:cNvPr id="23" name="TextBox 22">
            <a:extLst>
              <a:ext uri="{FF2B5EF4-FFF2-40B4-BE49-F238E27FC236}">
                <a16:creationId xmlns:a16="http://schemas.microsoft.com/office/drawing/2014/main" id="{1DDE768F-729A-8DAC-0DDA-E8C713FB109D}"/>
              </a:ext>
            </a:extLst>
          </p:cNvPr>
          <p:cNvSpPr txBox="1"/>
          <p:nvPr/>
        </p:nvSpPr>
        <p:spPr>
          <a:xfrm>
            <a:off x="3697289" y="901700"/>
            <a:ext cx="4763447" cy="2434101"/>
          </a:xfrm>
          <a:prstGeom prst="rect">
            <a:avLst/>
          </a:prstGeom>
          <a:solidFill>
            <a:schemeClr val="accent6">
              <a:lumMod val="20000"/>
              <a:lumOff val="80000"/>
            </a:schemeClr>
          </a:solidFill>
          <a:ln w="15875">
            <a:solidFill>
              <a:schemeClr val="tx1"/>
            </a:solidFill>
          </a:ln>
        </p:spPr>
        <p:txBody>
          <a:bodyPr wrap="none" lIns="144000" tIns="108000" rIns="144000" bIns="108000">
            <a:spAutoFit/>
          </a:bodyPr>
          <a:lstStyle/>
          <a:p>
            <a:pPr>
              <a:defRPr/>
            </a:pPr>
            <a:r>
              <a:rPr lang="en-GB" dirty="0" err="1"/>
              <a:t>HashTable</a:t>
            </a:r>
            <a:r>
              <a:rPr lang="en-GB" dirty="0"/>
              <a:t>  </a:t>
            </a:r>
            <a:r>
              <a:rPr lang="en-GB" dirty="0" err="1"/>
              <a:t>myHash</a:t>
            </a:r>
            <a:r>
              <a:rPr lang="en-GB" dirty="0"/>
              <a:t> = new </a:t>
            </a:r>
            <a:r>
              <a:rPr lang="en-GB" dirty="0" err="1"/>
              <a:t>HashTable</a:t>
            </a:r>
            <a:r>
              <a:rPr lang="en-GB" dirty="0"/>
              <a:t>();</a:t>
            </a:r>
          </a:p>
          <a:p>
            <a:pPr>
              <a:defRPr/>
            </a:pPr>
            <a:r>
              <a:rPr lang="en-GB" dirty="0"/>
              <a:t>int data;</a:t>
            </a:r>
          </a:p>
          <a:p>
            <a:pPr>
              <a:defRPr/>
            </a:pPr>
            <a:endParaRPr lang="en-GB" dirty="0"/>
          </a:p>
          <a:p>
            <a:pPr>
              <a:defRPr/>
            </a:pPr>
            <a:r>
              <a:rPr lang="en-GB" dirty="0" err="1"/>
              <a:t>myHash.insert</a:t>
            </a:r>
            <a:r>
              <a:rPr lang="en-GB" dirty="0"/>
              <a:t>(“Fred”, 22);</a:t>
            </a:r>
          </a:p>
          <a:p>
            <a:pPr>
              <a:defRPr/>
            </a:pPr>
            <a:r>
              <a:rPr lang="en-GB" dirty="0" err="1"/>
              <a:t>myHash.insert</a:t>
            </a:r>
            <a:r>
              <a:rPr lang="en-GB" dirty="0"/>
              <a:t>(“Bob”, 28);</a:t>
            </a:r>
          </a:p>
          <a:p>
            <a:pPr>
              <a:defRPr/>
            </a:pPr>
            <a:r>
              <a:rPr lang="en-GB" dirty="0" err="1"/>
              <a:t>myHash.insert</a:t>
            </a:r>
            <a:r>
              <a:rPr lang="en-GB" dirty="0"/>
              <a:t>(“Karen”, 23);</a:t>
            </a:r>
          </a:p>
          <a:p>
            <a:pPr>
              <a:defRPr/>
            </a:pPr>
            <a:endParaRPr lang="en-GB" dirty="0"/>
          </a:p>
          <a:p>
            <a:pPr>
              <a:defRPr/>
            </a:pPr>
            <a:r>
              <a:rPr lang="en-GB" dirty="0"/>
              <a:t>data = </a:t>
            </a:r>
            <a:r>
              <a:rPr lang="en-GB" dirty="0" err="1"/>
              <a:t>myHash</a:t>
            </a:r>
            <a:r>
              <a:rPr lang="en-GB" dirty="0"/>
              <a:t>[“Bob”];    </a:t>
            </a:r>
            <a:r>
              <a:rPr lang="en-GB" dirty="0">
                <a:solidFill>
                  <a:schemeClr val="accent1">
                    <a:lumMod val="25000"/>
                  </a:schemeClr>
                </a:solidFill>
              </a:rPr>
              <a:t>// data contains 28</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A0C1A95-6637-1A16-8321-6B792364DA14}"/>
              </a:ext>
            </a:extLst>
          </p:cNvPr>
          <p:cNvSpPr>
            <a:spLocks noGrp="1" noChangeArrowheads="1"/>
          </p:cNvSpPr>
          <p:nvPr>
            <p:ph type="title"/>
          </p:nvPr>
        </p:nvSpPr>
        <p:spPr>
          <a:xfrm>
            <a:off x="1101708" y="-105803"/>
            <a:ext cx="9779183" cy="1325563"/>
          </a:xfrm>
        </p:spPr>
        <p:txBody>
          <a:bodyPr/>
          <a:lstStyle/>
          <a:p>
            <a:r>
              <a:rPr lang="en-GB" altLang="en-US" dirty="0"/>
              <a:t>Hashing Uses</a:t>
            </a:r>
          </a:p>
        </p:txBody>
      </p:sp>
      <p:sp>
        <p:nvSpPr>
          <p:cNvPr id="22531" name="Content Placeholder 2">
            <a:extLst>
              <a:ext uri="{FF2B5EF4-FFF2-40B4-BE49-F238E27FC236}">
                <a16:creationId xmlns:a16="http://schemas.microsoft.com/office/drawing/2014/main" id="{5CBB386D-03C4-57CC-156B-72A16F38E544}"/>
              </a:ext>
            </a:extLst>
          </p:cNvPr>
          <p:cNvSpPr>
            <a:spLocks noGrp="1" noChangeArrowheads="1"/>
          </p:cNvSpPr>
          <p:nvPr>
            <p:ph idx="1"/>
          </p:nvPr>
        </p:nvSpPr>
        <p:spPr>
          <a:xfrm>
            <a:off x="269715" y="1365251"/>
            <a:ext cx="11439868" cy="4473575"/>
          </a:xfrm>
        </p:spPr>
        <p:txBody>
          <a:bodyPr/>
          <a:lstStyle/>
          <a:p>
            <a:r>
              <a:rPr lang="en-GB" altLang="en-US" dirty="0"/>
              <a:t>Uses:</a:t>
            </a:r>
          </a:p>
          <a:p>
            <a:pPr lvl="1"/>
            <a:r>
              <a:rPr lang="en-GB" altLang="en-US" dirty="0"/>
              <a:t>Looking up data (caching)</a:t>
            </a:r>
          </a:p>
          <a:p>
            <a:pPr lvl="1"/>
            <a:r>
              <a:rPr lang="en-GB" altLang="en-US" dirty="0"/>
              <a:t>Mapping one type of data to another type of data</a:t>
            </a:r>
          </a:p>
          <a:p>
            <a:pPr lvl="1"/>
            <a:r>
              <a:rPr lang="en-GB" altLang="en-US" dirty="0"/>
              <a:t>Filtering out duplicates i.e. checking if a value exists</a:t>
            </a:r>
          </a:p>
          <a:p>
            <a:endParaRPr lang="en-GB" altLang="en-US" dirty="0"/>
          </a:p>
          <a:p>
            <a:r>
              <a:rPr lang="en-GB" altLang="en-US" dirty="0"/>
              <a:t>Hashing is used internally by databases for efficient random access of data</a:t>
            </a:r>
          </a:p>
          <a:p>
            <a:r>
              <a:rPr lang="en-GB" altLang="en-US" dirty="0"/>
              <a:t>May be used by </a:t>
            </a:r>
            <a:r>
              <a:rPr lang="en-GB" altLang="en-US" b="1" dirty="0"/>
              <a:t>data dictionaries</a:t>
            </a:r>
            <a:r>
              <a:rPr lang="en-GB" altLang="en-US" dirty="0"/>
              <a:t> which provide similar functionality</a:t>
            </a:r>
          </a:p>
          <a:p>
            <a:r>
              <a:rPr lang="en-GB" altLang="en-US" dirty="0"/>
              <a:t>A number of languages provided </a:t>
            </a:r>
            <a:r>
              <a:rPr lang="en-GB" altLang="en-US" b="1" dirty="0"/>
              <a:t>associative arrays</a:t>
            </a:r>
            <a:r>
              <a:rPr lang="en-GB" altLang="en-US" dirty="0"/>
              <a:t> these are based on hash tables</a:t>
            </a:r>
          </a:p>
          <a:p>
            <a:r>
              <a:rPr lang="en-GB" altLang="en-US" dirty="0"/>
              <a:t>Hash tables are also known as </a:t>
            </a:r>
            <a:r>
              <a:rPr lang="en-GB" altLang="en-US" b="1" dirty="0"/>
              <a:t>maps</a:t>
            </a:r>
            <a:endParaRPr lang="en-GB" altLang="en-US" dirty="0"/>
          </a:p>
        </p:txBody>
      </p:sp>
      <p:sp>
        <p:nvSpPr>
          <p:cNvPr id="22532" name="Footer Placeholder 3">
            <a:extLst>
              <a:ext uri="{FF2B5EF4-FFF2-40B4-BE49-F238E27FC236}">
                <a16:creationId xmlns:a16="http://schemas.microsoft.com/office/drawing/2014/main" id="{4B6CB44F-D08D-4165-3FD5-3C61074F85B4}"/>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201FB10-E1C8-4C0A-A14C-EFB15AE6097F}"/>
              </a:ext>
            </a:extLst>
          </p:cNvPr>
          <p:cNvSpPr>
            <a:spLocks noGrp="1" noChangeArrowheads="1"/>
          </p:cNvSpPr>
          <p:nvPr>
            <p:ph type="title"/>
          </p:nvPr>
        </p:nvSpPr>
        <p:spPr>
          <a:xfrm>
            <a:off x="1035923" y="-593910"/>
            <a:ext cx="9779183" cy="1325563"/>
          </a:xfrm>
        </p:spPr>
        <p:txBody>
          <a:bodyPr/>
          <a:lstStyle/>
          <a:p>
            <a:r>
              <a:rPr lang="en-GB" altLang="en-US" dirty="0"/>
              <a:t>Hash Function</a:t>
            </a:r>
          </a:p>
        </p:txBody>
      </p:sp>
      <p:sp>
        <p:nvSpPr>
          <p:cNvPr id="3" name="Content Placeholder 2">
            <a:extLst>
              <a:ext uri="{FF2B5EF4-FFF2-40B4-BE49-F238E27FC236}">
                <a16:creationId xmlns:a16="http://schemas.microsoft.com/office/drawing/2014/main" id="{2F9542C4-2B7F-D632-0ADE-DB75C51BCED3}"/>
              </a:ext>
            </a:extLst>
          </p:cNvPr>
          <p:cNvSpPr>
            <a:spLocks noGrp="1"/>
          </p:cNvSpPr>
          <p:nvPr>
            <p:ph idx="1"/>
          </p:nvPr>
        </p:nvSpPr>
        <p:spPr>
          <a:xfrm>
            <a:off x="309185" y="2465389"/>
            <a:ext cx="11722739" cy="3373437"/>
          </a:xfrm>
        </p:spPr>
        <p:txBody>
          <a:bodyPr/>
          <a:lstStyle/>
          <a:p>
            <a:pPr>
              <a:defRPr/>
            </a:pPr>
            <a:r>
              <a:rPr lang="en-GB" dirty="0"/>
              <a:t>Requirements for a hash function are:</a:t>
            </a:r>
          </a:p>
          <a:p>
            <a:pPr marL="457200" indent="-457200">
              <a:buFont typeface="+mj-lt"/>
              <a:buAutoNum type="arabicPeriod"/>
              <a:defRPr/>
            </a:pPr>
            <a:r>
              <a:rPr lang="en-GB" dirty="0"/>
              <a:t>It needs to be consistent.</a:t>
            </a:r>
            <a:br>
              <a:rPr lang="en-GB" dirty="0"/>
            </a:br>
            <a:r>
              <a:rPr lang="en-GB" dirty="0"/>
              <a:t>It must always return the same value for the same key</a:t>
            </a:r>
          </a:p>
          <a:p>
            <a:pPr marL="457200" indent="-457200">
              <a:buFont typeface="+mj-lt"/>
              <a:buAutoNum type="arabicPeriod"/>
              <a:defRPr/>
            </a:pPr>
            <a:r>
              <a:rPr lang="en-GB" dirty="0"/>
              <a:t>Different keys should be mapped to different hash values</a:t>
            </a:r>
            <a:br>
              <a:rPr lang="en-GB" dirty="0"/>
            </a:br>
            <a:r>
              <a:rPr lang="en-GB" dirty="0"/>
              <a:t>However, we know that collision can occur so we a good hash function evenly distributes the values stored across the range of hash values</a:t>
            </a:r>
          </a:p>
          <a:p>
            <a:pPr marL="457200" indent="-457200">
              <a:buFont typeface="+mj-lt"/>
              <a:buAutoNum type="arabicPeriod"/>
              <a:defRPr/>
            </a:pPr>
            <a:r>
              <a:rPr lang="en-GB" dirty="0"/>
              <a:t>Knows the size of the array so will always return a valid hash value (index)</a:t>
            </a:r>
          </a:p>
        </p:txBody>
      </p:sp>
      <p:sp>
        <p:nvSpPr>
          <p:cNvPr id="23556" name="Footer Placeholder 3">
            <a:extLst>
              <a:ext uri="{FF2B5EF4-FFF2-40B4-BE49-F238E27FC236}">
                <a16:creationId xmlns:a16="http://schemas.microsoft.com/office/drawing/2014/main" id="{2DE6E4A1-8DDF-55C4-A589-4349F3A73BA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DDFDFDA8-D239-A14A-9F44-854706CBEF22}"/>
              </a:ext>
            </a:extLst>
          </p:cNvPr>
          <p:cNvGrpSpPr/>
          <p:nvPr/>
        </p:nvGrpSpPr>
        <p:grpSpPr>
          <a:xfrm>
            <a:off x="3905251" y="736466"/>
            <a:ext cx="4346574" cy="1411054"/>
            <a:chOff x="3905251" y="736466"/>
            <a:chExt cx="4346574" cy="1411054"/>
          </a:xfrm>
        </p:grpSpPr>
        <p:sp>
          <p:nvSpPr>
            <p:cNvPr id="23557" name="TextBox 4">
              <a:extLst>
                <a:ext uri="{FF2B5EF4-FFF2-40B4-BE49-F238E27FC236}">
                  <a16:creationId xmlns:a16="http://schemas.microsoft.com/office/drawing/2014/main" id="{B333D17E-D552-52EC-3317-FF92C8DE1909}"/>
                </a:ext>
              </a:extLst>
            </p:cNvPr>
            <p:cNvSpPr txBox="1">
              <a:spLocks noChangeArrowheads="1"/>
            </p:cNvSpPr>
            <p:nvPr/>
          </p:nvSpPr>
          <p:spPr bwMode="auto">
            <a:xfrm>
              <a:off x="4121151" y="890588"/>
              <a:ext cx="5826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Key</a:t>
              </a:r>
            </a:p>
          </p:txBody>
        </p:sp>
        <p:sp>
          <p:nvSpPr>
            <p:cNvPr id="23558" name="Right Arrow 5">
              <a:extLst>
                <a:ext uri="{FF2B5EF4-FFF2-40B4-BE49-F238E27FC236}">
                  <a16:creationId xmlns:a16="http://schemas.microsoft.com/office/drawing/2014/main" id="{7C4C63D0-14FD-AB76-C5E0-EE3FD6191A99}"/>
                </a:ext>
              </a:extLst>
            </p:cNvPr>
            <p:cNvSpPr>
              <a:spLocks noChangeArrowheads="1"/>
            </p:cNvSpPr>
            <p:nvPr/>
          </p:nvSpPr>
          <p:spPr bwMode="auto">
            <a:xfrm>
              <a:off x="3905251" y="1116014"/>
              <a:ext cx="1420813" cy="650875"/>
            </a:xfrm>
            <a:prstGeom prst="rightArrow">
              <a:avLst>
                <a:gd name="adj1" fmla="val 50000"/>
                <a:gd name="adj2" fmla="val 49934"/>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“Orange”</a:t>
              </a:r>
            </a:p>
          </p:txBody>
        </p:sp>
        <p:sp>
          <p:nvSpPr>
            <p:cNvPr id="7" name="Flowchart: Manual Operation 6">
              <a:extLst>
                <a:ext uri="{FF2B5EF4-FFF2-40B4-BE49-F238E27FC236}">
                  <a16:creationId xmlns:a16="http://schemas.microsoft.com/office/drawing/2014/main" id="{2F64CF39-BB0B-9969-48FE-BC2C9B4D90B9}"/>
                </a:ext>
              </a:extLst>
            </p:cNvPr>
            <p:cNvSpPr/>
            <p:nvPr/>
          </p:nvSpPr>
          <p:spPr bwMode="auto">
            <a:xfrm rot="5400000">
              <a:off x="5302879" y="815374"/>
              <a:ext cx="1411054" cy="1253238"/>
            </a:xfrm>
            <a:prstGeom prst="flowChartManualOperation">
              <a:avLst/>
            </a:prstGeom>
            <a:solidFill>
              <a:schemeClr val="bg1"/>
            </a:solidFill>
            <a:ln w="9525"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Hash</a:t>
              </a:r>
            </a:p>
            <a:p>
              <a:pPr algn="ctr">
                <a:defRPr/>
              </a:pPr>
              <a:r>
                <a:rPr lang="en-GB" dirty="0"/>
                <a:t>function</a:t>
              </a:r>
            </a:p>
          </p:txBody>
        </p:sp>
        <p:sp>
          <p:nvSpPr>
            <p:cNvPr id="23560" name="Right Arrow 7">
              <a:extLst>
                <a:ext uri="{FF2B5EF4-FFF2-40B4-BE49-F238E27FC236}">
                  <a16:creationId xmlns:a16="http://schemas.microsoft.com/office/drawing/2014/main" id="{24AF6B5F-4022-C09C-A851-42F1D7321541}"/>
                </a:ext>
              </a:extLst>
            </p:cNvPr>
            <p:cNvSpPr>
              <a:spLocks noChangeArrowheads="1"/>
            </p:cNvSpPr>
            <p:nvPr/>
          </p:nvSpPr>
          <p:spPr bwMode="auto">
            <a:xfrm>
              <a:off x="6696075" y="1325563"/>
              <a:ext cx="1555750" cy="588962"/>
            </a:xfrm>
            <a:prstGeom prst="rightArrow">
              <a:avLst>
                <a:gd name="adj1" fmla="val 50000"/>
                <a:gd name="adj2" fmla="val 50066"/>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2</a:t>
              </a:r>
            </a:p>
          </p:txBody>
        </p:sp>
        <p:sp>
          <p:nvSpPr>
            <p:cNvPr id="23561" name="TextBox 31">
              <a:extLst>
                <a:ext uri="{FF2B5EF4-FFF2-40B4-BE49-F238E27FC236}">
                  <a16:creationId xmlns:a16="http://schemas.microsoft.com/office/drawing/2014/main" id="{CF28E73A-C6EB-CCDA-1135-5FCAB6FEFE46}"/>
                </a:ext>
              </a:extLst>
            </p:cNvPr>
            <p:cNvSpPr txBox="1">
              <a:spLocks noChangeArrowheads="1"/>
            </p:cNvSpPr>
            <p:nvPr/>
          </p:nvSpPr>
          <p:spPr bwMode="auto">
            <a:xfrm>
              <a:off x="7019925" y="1066800"/>
              <a:ext cx="723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Hash</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F39783E-6D8E-9D4E-C1C0-114536076054}"/>
              </a:ext>
            </a:extLst>
          </p:cNvPr>
          <p:cNvSpPr>
            <a:spLocks noGrp="1" noChangeArrowheads="1"/>
          </p:cNvSpPr>
          <p:nvPr>
            <p:ph type="title"/>
          </p:nvPr>
        </p:nvSpPr>
        <p:spPr>
          <a:xfrm>
            <a:off x="614904" y="-501649"/>
            <a:ext cx="9779183" cy="1325563"/>
          </a:xfrm>
        </p:spPr>
        <p:txBody>
          <a:bodyPr/>
          <a:lstStyle/>
          <a:p>
            <a:r>
              <a:rPr lang="en-GB" altLang="en-US" dirty="0"/>
              <a:t>Collisions</a:t>
            </a:r>
          </a:p>
        </p:txBody>
      </p:sp>
      <p:sp>
        <p:nvSpPr>
          <p:cNvPr id="24579" name="Content Placeholder 2">
            <a:extLst>
              <a:ext uri="{FF2B5EF4-FFF2-40B4-BE49-F238E27FC236}">
                <a16:creationId xmlns:a16="http://schemas.microsoft.com/office/drawing/2014/main" id="{6A9F8A15-C64E-3200-74B3-DBE88E3729D9}"/>
              </a:ext>
            </a:extLst>
          </p:cNvPr>
          <p:cNvSpPr>
            <a:spLocks noGrp="1" noChangeArrowheads="1"/>
          </p:cNvSpPr>
          <p:nvPr>
            <p:ph idx="1"/>
          </p:nvPr>
        </p:nvSpPr>
        <p:spPr>
          <a:xfrm>
            <a:off x="120593" y="674945"/>
            <a:ext cx="11950814" cy="5013325"/>
          </a:xfrm>
        </p:spPr>
        <p:txBody>
          <a:bodyPr/>
          <a:lstStyle/>
          <a:p>
            <a:r>
              <a:rPr lang="en-GB" altLang="en-US" dirty="0"/>
              <a:t>When a hash function can guarantee that the hash value is unique for every key this is known as </a:t>
            </a:r>
            <a:r>
              <a:rPr lang="en-GB" altLang="en-US" i="1" dirty="0"/>
              <a:t>direct addressing</a:t>
            </a:r>
            <a:endParaRPr lang="en-GB" altLang="en-US" dirty="0"/>
          </a:p>
          <a:p>
            <a:r>
              <a:rPr lang="en-GB" altLang="en-US" dirty="0"/>
              <a:t>However, this does not happen very often</a:t>
            </a:r>
            <a:br>
              <a:rPr lang="en-GB" altLang="en-US" dirty="0"/>
            </a:br>
            <a:r>
              <a:rPr lang="en-GB" altLang="en-US" dirty="0"/>
              <a:t>For example:</a:t>
            </a:r>
            <a:br>
              <a:rPr lang="en-GB" altLang="en-US" dirty="0"/>
            </a:br>
            <a:r>
              <a:rPr lang="en-GB" altLang="en-US" dirty="0"/>
              <a:t>Say we have keys consisting of 8 character names that we mapped to an array</a:t>
            </a:r>
            <a:br>
              <a:rPr lang="en-GB" altLang="en-US" dirty="0"/>
            </a:br>
            <a:r>
              <a:rPr lang="en-GB" altLang="en-US" dirty="0"/>
              <a:t>This gives us 26</a:t>
            </a:r>
            <a:r>
              <a:rPr lang="en-GB" altLang="en-US" baseline="30000" dirty="0"/>
              <a:t>8</a:t>
            </a:r>
            <a:r>
              <a:rPr lang="en-GB" altLang="en-US" dirty="0"/>
              <a:t> entries required in the array, obviously many of these 8 character keys would not be valid names</a:t>
            </a:r>
          </a:p>
          <a:p>
            <a:r>
              <a:rPr lang="en-GB" altLang="en-US" dirty="0">
                <a:solidFill>
                  <a:srgbClr val="C00000"/>
                </a:solidFill>
              </a:rPr>
              <a:t>Most hash functions will inevitably map more than one key to the same hash value this is called a </a:t>
            </a:r>
            <a:r>
              <a:rPr lang="en-GB" altLang="en-US" b="1" i="1" dirty="0">
                <a:solidFill>
                  <a:srgbClr val="C00000"/>
                </a:solidFill>
              </a:rPr>
              <a:t>collision</a:t>
            </a:r>
            <a:endParaRPr lang="en-GB" altLang="en-US" dirty="0">
              <a:solidFill>
                <a:srgbClr val="C00000"/>
              </a:solidFill>
            </a:endParaRPr>
          </a:p>
          <a:p>
            <a:r>
              <a:rPr lang="en-GB" altLang="en-US" dirty="0"/>
              <a:t>Good hash functions minimise collisions</a:t>
            </a:r>
          </a:p>
          <a:p>
            <a:r>
              <a:rPr lang="en-GB" altLang="en-US" dirty="0"/>
              <a:t>We still have to handle collisions by using approaches such as:</a:t>
            </a:r>
          </a:p>
          <a:p>
            <a:pPr lvl="1"/>
            <a:r>
              <a:rPr lang="en-GB" altLang="en-US" dirty="0"/>
              <a:t>Chained hash tables</a:t>
            </a:r>
          </a:p>
          <a:p>
            <a:pPr lvl="1"/>
            <a:r>
              <a:rPr lang="en-GB" altLang="en-US" dirty="0"/>
              <a:t>Open-addressed hash tables</a:t>
            </a:r>
          </a:p>
        </p:txBody>
      </p:sp>
      <p:sp>
        <p:nvSpPr>
          <p:cNvPr id="24580" name="Footer Placeholder 3">
            <a:extLst>
              <a:ext uri="{FF2B5EF4-FFF2-40B4-BE49-F238E27FC236}">
                <a16:creationId xmlns:a16="http://schemas.microsoft.com/office/drawing/2014/main" id="{B436CCFF-A900-7CD2-8C8B-228B230E6982}"/>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4581" name="TextBox 4">
            <a:extLst>
              <a:ext uri="{FF2B5EF4-FFF2-40B4-BE49-F238E27FC236}">
                <a16:creationId xmlns:a16="http://schemas.microsoft.com/office/drawing/2014/main" id="{637AF711-4962-4D42-49E9-E272C0B217B1}"/>
              </a:ext>
            </a:extLst>
          </p:cNvPr>
          <p:cNvSpPr txBox="1">
            <a:spLocks noChangeArrowheads="1"/>
          </p:cNvSpPr>
          <p:nvPr/>
        </p:nvSpPr>
        <p:spPr bwMode="auto">
          <a:xfrm>
            <a:off x="5028337" y="6183055"/>
            <a:ext cx="5365750" cy="368300"/>
          </a:xfrm>
          <a:prstGeom prst="rect">
            <a:avLst/>
          </a:prstGeom>
          <a:solidFill>
            <a:schemeClr val="bg1"/>
          </a:solidFill>
          <a:ln w="22225">
            <a:solidFill>
              <a:schemeClr val="tx1"/>
            </a:solidFill>
            <a:miter lim="800000"/>
            <a:headEnd/>
            <a:tailEnd/>
          </a:ln>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1" dirty="0"/>
              <a:t>Collision</a:t>
            </a:r>
            <a:r>
              <a:rPr kumimoji="0" lang="en-GB" altLang="en-US" sz="1800" dirty="0"/>
              <a:t>: two keys assigned the same hash value</a:t>
            </a:r>
          </a:p>
        </p:txBody>
      </p:sp>
      <p:sp>
        <p:nvSpPr>
          <p:cNvPr id="24582" name="TextBox 1">
            <a:extLst>
              <a:ext uri="{FF2B5EF4-FFF2-40B4-BE49-F238E27FC236}">
                <a16:creationId xmlns:a16="http://schemas.microsoft.com/office/drawing/2014/main" id="{CF5B57BF-EDC9-906E-1DD6-ED35DBD1BECD}"/>
              </a:ext>
            </a:extLst>
          </p:cNvPr>
          <p:cNvSpPr txBox="1">
            <a:spLocks noChangeArrowheads="1"/>
          </p:cNvSpPr>
          <p:nvPr/>
        </p:nvSpPr>
        <p:spPr bwMode="auto">
          <a:xfrm>
            <a:off x="9293088" y="4456969"/>
            <a:ext cx="2527300" cy="9540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a:t>A single character key would require 8 array entries, a two character key would require 8x8 array entries, etc.</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6368527-9601-EC53-E1D9-CC715A30B367}"/>
              </a:ext>
            </a:extLst>
          </p:cNvPr>
          <p:cNvSpPr>
            <a:spLocks noGrp="1" noChangeArrowheads="1"/>
          </p:cNvSpPr>
          <p:nvPr>
            <p:ph type="title"/>
          </p:nvPr>
        </p:nvSpPr>
        <p:spPr>
          <a:xfrm>
            <a:off x="1055659" y="-545534"/>
            <a:ext cx="9779183" cy="1325563"/>
          </a:xfrm>
        </p:spPr>
        <p:txBody>
          <a:bodyPr/>
          <a:lstStyle/>
          <a:p>
            <a:r>
              <a:rPr lang="en-GB" altLang="en-US" dirty="0"/>
              <a:t>Question</a:t>
            </a:r>
          </a:p>
        </p:txBody>
      </p:sp>
      <p:sp>
        <p:nvSpPr>
          <p:cNvPr id="25603" name="Content Placeholder 2">
            <a:extLst>
              <a:ext uri="{FF2B5EF4-FFF2-40B4-BE49-F238E27FC236}">
                <a16:creationId xmlns:a16="http://schemas.microsoft.com/office/drawing/2014/main" id="{53A45E36-7F93-AE6F-B2BF-60DB2BC72C4E}"/>
              </a:ext>
            </a:extLst>
          </p:cNvPr>
          <p:cNvSpPr>
            <a:spLocks noGrp="1" noChangeArrowheads="1"/>
          </p:cNvSpPr>
          <p:nvPr>
            <p:ph idx="1"/>
          </p:nvPr>
        </p:nvSpPr>
        <p:spPr>
          <a:xfrm>
            <a:off x="2571750" y="900113"/>
            <a:ext cx="7029450" cy="1447800"/>
          </a:xfrm>
        </p:spPr>
        <p:txBody>
          <a:bodyPr/>
          <a:lstStyle/>
          <a:p>
            <a:r>
              <a:rPr lang="en-GB" altLang="en-US"/>
              <a:t>Say you want to count the occurrences of words within a book using a hash table</a:t>
            </a:r>
          </a:p>
          <a:p>
            <a:r>
              <a:rPr lang="en-GB" altLang="en-US"/>
              <a:t>A simple hash function takes the first letter of each word and stores counts</a:t>
            </a:r>
          </a:p>
        </p:txBody>
      </p:sp>
      <p:sp>
        <p:nvSpPr>
          <p:cNvPr id="25604" name="Footer Placeholder 3">
            <a:extLst>
              <a:ext uri="{FF2B5EF4-FFF2-40B4-BE49-F238E27FC236}">
                <a16:creationId xmlns:a16="http://schemas.microsoft.com/office/drawing/2014/main" id="{6EA65637-06E3-6A43-38FB-33810507150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7E98F2C8-DD73-8874-DBB1-EE04CC65D4B4}"/>
              </a:ext>
            </a:extLst>
          </p:cNvPr>
          <p:cNvGrpSpPr/>
          <p:nvPr/>
        </p:nvGrpSpPr>
        <p:grpSpPr>
          <a:xfrm>
            <a:off x="6715125" y="2587259"/>
            <a:ext cx="2294723" cy="4110405"/>
            <a:chOff x="6715125" y="2587259"/>
            <a:chExt cx="2294723" cy="4110405"/>
          </a:xfrm>
        </p:grpSpPr>
        <p:sp>
          <p:nvSpPr>
            <p:cNvPr id="5" name="Rectangle 4">
              <a:extLst>
                <a:ext uri="{FF2B5EF4-FFF2-40B4-BE49-F238E27FC236}">
                  <a16:creationId xmlns:a16="http://schemas.microsoft.com/office/drawing/2014/main" id="{10B42DA7-CA27-67EF-DDB7-C4989F9BCCC1}"/>
                </a:ext>
              </a:extLst>
            </p:cNvPr>
            <p:cNvSpPr/>
            <p:nvPr/>
          </p:nvSpPr>
          <p:spPr bwMode="auto">
            <a:xfrm rot="5400000">
              <a:off x="8551853" y="3042723"/>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34</a:t>
              </a:r>
            </a:p>
          </p:txBody>
        </p:sp>
        <p:sp>
          <p:nvSpPr>
            <p:cNvPr id="6" name="Rectangle 5">
              <a:extLst>
                <a:ext uri="{FF2B5EF4-FFF2-40B4-BE49-F238E27FC236}">
                  <a16:creationId xmlns:a16="http://schemas.microsoft.com/office/drawing/2014/main" id="{834D38F4-D207-9AE1-F61F-D192AE2B6DDC}"/>
                </a:ext>
              </a:extLst>
            </p:cNvPr>
            <p:cNvSpPr/>
            <p:nvPr/>
          </p:nvSpPr>
          <p:spPr bwMode="auto">
            <a:xfrm rot="5400000">
              <a:off x="8552648" y="2587905"/>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56</a:t>
              </a:r>
            </a:p>
          </p:txBody>
        </p:sp>
        <p:sp>
          <p:nvSpPr>
            <p:cNvPr id="7" name="Rectangle 6">
              <a:extLst>
                <a:ext uri="{FF2B5EF4-FFF2-40B4-BE49-F238E27FC236}">
                  <a16:creationId xmlns:a16="http://schemas.microsoft.com/office/drawing/2014/main" id="{625C24E3-58BF-D03F-10F3-DED7C7F3710B}"/>
                </a:ext>
              </a:extLst>
            </p:cNvPr>
            <p:cNvSpPr/>
            <p:nvPr/>
          </p:nvSpPr>
          <p:spPr bwMode="auto">
            <a:xfrm rot="5400000">
              <a:off x="8551853" y="3496748"/>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22</a:t>
              </a:r>
            </a:p>
          </p:txBody>
        </p:sp>
        <p:sp>
          <p:nvSpPr>
            <p:cNvPr id="8" name="TextBox 7">
              <a:extLst>
                <a:ext uri="{FF2B5EF4-FFF2-40B4-BE49-F238E27FC236}">
                  <a16:creationId xmlns:a16="http://schemas.microsoft.com/office/drawing/2014/main" id="{C1F85975-F66A-803C-5EC1-BA7A4F4B8993}"/>
                </a:ext>
              </a:extLst>
            </p:cNvPr>
            <p:cNvSpPr txBox="1"/>
            <p:nvPr/>
          </p:nvSpPr>
          <p:spPr>
            <a:xfrm rot="5400000">
              <a:off x="8103134" y="2701393"/>
              <a:ext cx="461665" cy="233397"/>
            </a:xfrm>
            <a:prstGeom prst="rect">
              <a:avLst/>
            </a:prstGeom>
            <a:noFill/>
          </p:spPr>
          <p:txBody>
            <a:bodyPr vert="vert270" wrap="none">
              <a:spAutoFit/>
            </a:bodyPr>
            <a:lstStyle/>
            <a:p>
              <a:pPr>
                <a:defRPr/>
              </a:pPr>
              <a:r>
                <a:rPr lang="en-GB" dirty="0"/>
                <a:t>A</a:t>
              </a:r>
            </a:p>
          </p:txBody>
        </p:sp>
        <p:sp>
          <p:nvSpPr>
            <p:cNvPr id="9" name="TextBox 8">
              <a:extLst>
                <a:ext uri="{FF2B5EF4-FFF2-40B4-BE49-F238E27FC236}">
                  <a16:creationId xmlns:a16="http://schemas.microsoft.com/office/drawing/2014/main" id="{055A6F12-2461-D198-F4FA-A72104499689}"/>
                </a:ext>
              </a:extLst>
            </p:cNvPr>
            <p:cNvSpPr txBox="1"/>
            <p:nvPr/>
          </p:nvSpPr>
          <p:spPr>
            <a:xfrm rot="5400000">
              <a:off x="8103134" y="3160219"/>
              <a:ext cx="461665" cy="225383"/>
            </a:xfrm>
            <a:prstGeom prst="rect">
              <a:avLst/>
            </a:prstGeom>
            <a:noFill/>
          </p:spPr>
          <p:txBody>
            <a:bodyPr vert="vert270" wrap="none">
              <a:spAutoFit/>
            </a:bodyPr>
            <a:lstStyle/>
            <a:p>
              <a:pPr>
                <a:defRPr/>
              </a:pPr>
              <a:r>
                <a:rPr lang="en-GB" dirty="0"/>
                <a:t>B</a:t>
              </a:r>
            </a:p>
          </p:txBody>
        </p:sp>
        <p:sp>
          <p:nvSpPr>
            <p:cNvPr id="10" name="TextBox 9">
              <a:extLst>
                <a:ext uri="{FF2B5EF4-FFF2-40B4-BE49-F238E27FC236}">
                  <a16:creationId xmlns:a16="http://schemas.microsoft.com/office/drawing/2014/main" id="{70A603CB-92F2-F763-FA2B-9CDD3DF7193D}"/>
                </a:ext>
              </a:extLst>
            </p:cNvPr>
            <p:cNvSpPr txBox="1"/>
            <p:nvPr/>
          </p:nvSpPr>
          <p:spPr>
            <a:xfrm rot="5400000">
              <a:off x="8103134" y="3619046"/>
              <a:ext cx="461665" cy="230191"/>
            </a:xfrm>
            <a:prstGeom prst="rect">
              <a:avLst/>
            </a:prstGeom>
            <a:noFill/>
          </p:spPr>
          <p:txBody>
            <a:bodyPr vert="vert270" wrap="none">
              <a:spAutoFit/>
            </a:bodyPr>
            <a:lstStyle/>
            <a:p>
              <a:pPr>
                <a:defRPr/>
              </a:pPr>
              <a:r>
                <a:rPr lang="en-GB" dirty="0"/>
                <a:t>C</a:t>
              </a:r>
            </a:p>
          </p:txBody>
        </p:sp>
        <p:sp>
          <p:nvSpPr>
            <p:cNvPr id="11" name="Rectangle 10">
              <a:extLst>
                <a:ext uri="{FF2B5EF4-FFF2-40B4-BE49-F238E27FC236}">
                  <a16:creationId xmlns:a16="http://schemas.microsoft.com/office/drawing/2014/main" id="{3668F346-FBAD-603C-D875-DCBB51BAB62C}"/>
                </a:ext>
              </a:extLst>
            </p:cNvPr>
            <p:cNvSpPr/>
            <p:nvPr/>
          </p:nvSpPr>
          <p:spPr bwMode="auto">
            <a:xfrm rot="5400000">
              <a:off x="8547895" y="3955257"/>
              <a:ext cx="455612" cy="460375"/>
            </a:xfrm>
            <a:prstGeom prst="rect">
              <a:avLst/>
            </a:prstGeom>
            <a:noFill/>
            <a:ln w="19050" cap="flat" cmpd="sng" algn="ctr">
              <a:solidFill>
                <a:schemeClr val="tx1"/>
              </a:solidFill>
              <a:prstDash val="dash"/>
              <a:round/>
              <a:headEnd type="none" w="med" len="med"/>
              <a:tailEnd type="none" w="med" len="med"/>
            </a:ln>
            <a:effectLst/>
          </p:spPr>
          <p:txBody>
            <a:bodyPr vert="vert270" wrap="none" anchor="ctr"/>
            <a:lstStyle/>
            <a:p>
              <a:pPr algn="ctr">
                <a:defRPr/>
              </a:pPr>
              <a:endParaRPr lang="en-GB" dirty="0"/>
            </a:p>
          </p:txBody>
        </p:sp>
        <p:sp>
          <p:nvSpPr>
            <p:cNvPr id="14" name="Rectangle 13">
              <a:extLst>
                <a:ext uri="{FF2B5EF4-FFF2-40B4-BE49-F238E27FC236}">
                  <a16:creationId xmlns:a16="http://schemas.microsoft.com/office/drawing/2014/main" id="{5468AE41-242B-0867-D427-493586F2CBA9}"/>
                </a:ext>
              </a:extLst>
            </p:cNvPr>
            <p:cNvSpPr/>
            <p:nvPr/>
          </p:nvSpPr>
          <p:spPr bwMode="auto">
            <a:xfrm rot="5400000">
              <a:off x="8543132" y="4414045"/>
              <a:ext cx="455613" cy="460375"/>
            </a:xfrm>
            <a:prstGeom prst="rect">
              <a:avLst/>
            </a:prstGeom>
            <a:noFill/>
            <a:ln w="19050" cap="flat" cmpd="sng" algn="ctr">
              <a:solidFill>
                <a:schemeClr val="tx1"/>
              </a:solidFill>
              <a:prstDash val="dash"/>
              <a:round/>
              <a:headEnd type="none" w="med" len="med"/>
              <a:tailEnd type="none" w="med" len="med"/>
            </a:ln>
            <a:effectLst/>
          </p:spPr>
          <p:txBody>
            <a:bodyPr vert="vert270" wrap="none" anchor="ctr"/>
            <a:lstStyle/>
            <a:p>
              <a:pPr algn="ctr">
                <a:defRPr/>
              </a:pPr>
              <a:endParaRPr lang="en-GB" dirty="0"/>
            </a:p>
          </p:txBody>
        </p:sp>
        <p:sp>
          <p:nvSpPr>
            <p:cNvPr id="15" name="Rectangle 14">
              <a:extLst>
                <a:ext uri="{FF2B5EF4-FFF2-40B4-BE49-F238E27FC236}">
                  <a16:creationId xmlns:a16="http://schemas.microsoft.com/office/drawing/2014/main" id="{3CF90C2A-F546-2C64-9FFD-A211DD9F3728}"/>
                </a:ext>
              </a:extLst>
            </p:cNvPr>
            <p:cNvSpPr/>
            <p:nvPr/>
          </p:nvSpPr>
          <p:spPr bwMode="auto">
            <a:xfrm rot="5400000">
              <a:off x="8538370" y="4868070"/>
              <a:ext cx="455613" cy="460375"/>
            </a:xfrm>
            <a:prstGeom prst="rect">
              <a:avLst/>
            </a:prstGeom>
            <a:noFill/>
            <a:ln w="19050" cap="flat" cmpd="sng" algn="ctr">
              <a:solidFill>
                <a:schemeClr val="tx1"/>
              </a:solidFill>
              <a:prstDash val="dash"/>
              <a:round/>
              <a:headEnd type="none" w="med" len="med"/>
              <a:tailEnd type="none" w="med" len="med"/>
            </a:ln>
            <a:effectLst/>
          </p:spPr>
          <p:txBody>
            <a:bodyPr vert="vert270" wrap="none" anchor="ctr"/>
            <a:lstStyle/>
            <a:p>
              <a:pPr algn="ctr">
                <a:defRPr/>
              </a:pPr>
              <a:endParaRPr lang="en-GB" dirty="0"/>
            </a:p>
          </p:txBody>
        </p:sp>
        <p:sp>
          <p:nvSpPr>
            <p:cNvPr id="16" name="Rectangle 15">
              <a:extLst>
                <a:ext uri="{FF2B5EF4-FFF2-40B4-BE49-F238E27FC236}">
                  <a16:creationId xmlns:a16="http://schemas.microsoft.com/office/drawing/2014/main" id="{E59BE424-61F8-8B67-D623-54DDC06C1A8D}"/>
                </a:ext>
              </a:extLst>
            </p:cNvPr>
            <p:cNvSpPr/>
            <p:nvPr/>
          </p:nvSpPr>
          <p:spPr bwMode="auto">
            <a:xfrm rot="5400000">
              <a:off x="8535131" y="5785645"/>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14</a:t>
              </a:r>
            </a:p>
          </p:txBody>
        </p:sp>
        <p:sp>
          <p:nvSpPr>
            <p:cNvPr id="17" name="Rectangle 16">
              <a:extLst>
                <a:ext uri="{FF2B5EF4-FFF2-40B4-BE49-F238E27FC236}">
                  <a16:creationId xmlns:a16="http://schemas.microsoft.com/office/drawing/2014/main" id="{D6328074-6CCE-61B1-A4C7-57EF75F4BF53}"/>
                </a:ext>
              </a:extLst>
            </p:cNvPr>
            <p:cNvSpPr/>
            <p:nvPr/>
          </p:nvSpPr>
          <p:spPr bwMode="auto">
            <a:xfrm rot="5400000">
              <a:off x="8535926" y="5330827"/>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7</a:t>
              </a:r>
            </a:p>
          </p:txBody>
        </p:sp>
        <p:sp>
          <p:nvSpPr>
            <p:cNvPr id="18" name="Rectangle 17">
              <a:extLst>
                <a:ext uri="{FF2B5EF4-FFF2-40B4-BE49-F238E27FC236}">
                  <a16:creationId xmlns:a16="http://schemas.microsoft.com/office/drawing/2014/main" id="{24D4DD0E-DD06-FB19-6B77-97E03AD6B9EA}"/>
                </a:ext>
              </a:extLst>
            </p:cNvPr>
            <p:cNvSpPr/>
            <p:nvPr/>
          </p:nvSpPr>
          <p:spPr bwMode="auto">
            <a:xfrm rot="5400000">
              <a:off x="8535131" y="6239670"/>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0</a:t>
              </a:r>
            </a:p>
          </p:txBody>
        </p:sp>
        <p:sp>
          <p:nvSpPr>
            <p:cNvPr id="19" name="TextBox 18">
              <a:extLst>
                <a:ext uri="{FF2B5EF4-FFF2-40B4-BE49-F238E27FC236}">
                  <a16:creationId xmlns:a16="http://schemas.microsoft.com/office/drawing/2014/main" id="{42565514-4D76-335C-23A9-28B4757D3B31}"/>
                </a:ext>
              </a:extLst>
            </p:cNvPr>
            <p:cNvSpPr txBox="1"/>
            <p:nvPr/>
          </p:nvSpPr>
          <p:spPr>
            <a:xfrm rot="5400000">
              <a:off x="8103134" y="5449925"/>
              <a:ext cx="461665" cy="222177"/>
            </a:xfrm>
            <a:prstGeom prst="rect">
              <a:avLst/>
            </a:prstGeom>
            <a:noFill/>
          </p:spPr>
          <p:txBody>
            <a:bodyPr vert="vert270" wrap="none">
              <a:spAutoFit/>
            </a:bodyPr>
            <a:lstStyle/>
            <a:p>
              <a:pPr>
                <a:defRPr/>
              </a:pPr>
              <a:r>
                <a:rPr lang="en-GB" dirty="0"/>
                <a:t>X</a:t>
              </a:r>
            </a:p>
          </p:txBody>
        </p:sp>
        <p:sp>
          <p:nvSpPr>
            <p:cNvPr id="20" name="TextBox 19">
              <a:extLst>
                <a:ext uri="{FF2B5EF4-FFF2-40B4-BE49-F238E27FC236}">
                  <a16:creationId xmlns:a16="http://schemas.microsoft.com/office/drawing/2014/main" id="{C1A4F58C-108A-5FA4-3660-398F5E9FE874}"/>
                </a:ext>
              </a:extLst>
            </p:cNvPr>
            <p:cNvSpPr txBox="1"/>
            <p:nvPr/>
          </p:nvSpPr>
          <p:spPr>
            <a:xfrm rot="5400000">
              <a:off x="8103134" y="5907950"/>
              <a:ext cx="461665" cy="215765"/>
            </a:xfrm>
            <a:prstGeom prst="rect">
              <a:avLst/>
            </a:prstGeom>
            <a:noFill/>
          </p:spPr>
          <p:txBody>
            <a:bodyPr vert="vert270" wrap="none">
              <a:spAutoFit/>
            </a:bodyPr>
            <a:lstStyle/>
            <a:p>
              <a:pPr>
                <a:defRPr/>
              </a:pPr>
              <a:r>
                <a:rPr lang="en-GB" dirty="0"/>
                <a:t>Y</a:t>
              </a:r>
            </a:p>
          </p:txBody>
        </p:sp>
        <p:sp>
          <p:nvSpPr>
            <p:cNvPr id="21" name="TextBox 20">
              <a:extLst>
                <a:ext uri="{FF2B5EF4-FFF2-40B4-BE49-F238E27FC236}">
                  <a16:creationId xmlns:a16="http://schemas.microsoft.com/office/drawing/2014/main" id="{0546F9D3-E49A-15DD-B1C2-A580D6B93E50}"/>
                </a:ext>
              </a:extLst>
            </p:cNvPr>
            <p:cNvSpPr txBox="1"/>
            <p:nvPr/>
          </p:nvSpPr>
          <p:spPr>
            <a:xfrm rot="5400000">
              <a:off x="8103134" y="6361166"/>
              <a:ext cx="461665" cy="206147"/>
            </a:xfrm>
            <a:prstGeom prst="rect">
              <a:avLst/>
            </a:prstGeom>
            <a:noFill/>
          </p:spPr>
          <p:txBody>
            <a:bodyPr vert="vert270" wrap="none">
              <a:spAutoFit/>
            </a:bodyPr>
            <a:lstStyle/>
            <a:p>
              <a:pPr>
                <a:defRPr/>
              </a:pPr>
              <a:r>
                <a:rPr lang="en-GB" dirty="0"/>
                <a:t>Z</a:t>
              </a:r>
            </a:p>
          </p:txBody>
        </p:sp>
        <p:sp>
          <p:nvSpPr>
            <p:cNvPr id="25620" name="TextBox 22">
              <a:extLst>
                <a:ext uri="{FF2B5EF4-FFF2-40B4-BE49-F238E27FC236}">
                  <a16:creationId xmlns:a16="http://schemas.microsoft.com/office/drawing/2014/main" id="{54DF82A6-8AE6-B4D0-ED28-6FA8E2692B19}"/>
                </a:ext>
              </a:extLst>
            </p:cNvPr>
            <p:cNvSpPr txBox="1">
              <a:spLocks noChangeArrowheads="1"/>
            </p:cNvSpPr>
            <p:nvPr/>
          </p:nvSpPr>
          <p:spPr bwMode="auto">
            <a:xfrm>
              <a:off x="6715125" y="2627314"/>
              <a:ext cx="933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“Apple”</a:t>
              </a:r>
            </a:p>
          </p:txBody>
        </p:sp>
        <p:sp>
          <p:nvSpPr>
            <p:cNvPr id="25621" name="Right Arrow 23">
              <a:extLst>
                <a:ext uri="{FF2B5EF4-FFF2-40B4-BE49-F238E27FC236}">
                  <a16:creationId xmlns:a16="http://schemas.microsoft.com/office/drawing/2014/main" id="{D1648BCC-FF05-E236-664A-8577F47D34CE}"/>
                </a:ext>
              </a:extLst>
            </p:cNvPr>
            <p:cNvSpPr>
              <a:spLocks noChangeArrowheads="1"/>
            </p:cNvSpPr>
            <p:nvPr/>
          </p:nvSpPr>
          <p:spPr bwMode="auto">
            <a:xfrm>
              <a:off x="7780339" y="2630488"/>
              <a:ext cx="338137" cy="361950"/>
            </a:xfrm>
            <a:prstGeom prst="rightArrow">
              <a:avLst>
                <a:gd name="adj1" fmla="val 50000"/>
                <a:gd name="adj2" fmla="val 50000"/>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5622" name="TextBox 24">
              <a:extLst>
                <a:ext uri="{FF2B5EF4-FFF2-40B4-BE49-F238E27FC236}">
                  <a16:creationId xmlns:a16="http://schemas.microsoft.com/office/drawing/2014/main" id="{BB00BC29-C90F-CDC3-753E-3A50FEE35153}"/>
                </a:ext>
              </a:extLst>
            </p:cNvPr>
            <p:cNvSpPr txBox="1">
              <a:spLocks noChangeArrowheads="1"/>
            </p:cNvSpPr>
            <p:nvPr/>
          </p:nvSpPr>
          <p:spPr bwMode="auto">
            <a:xfrm>
              <a:off x="6715125" y="3516313"/>
              <a:ext cx="9794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“Carrot”</a:t>
              </a:r>
            </a:p>
          </p:txBody>
        </p:sp>
        <p:sp>
          <p:nvSpPr>
            <p:cNvPr id="25623" name="Right Arrow 25">
              <a:extLst>
                <a:ext uri="{FF2B5EF4-FFF2-40B4-BE49-F238E27FC236}">
                  <a16:creationId xmlns:a16="http://schemas.microsoft.com/office/drawing/2014/main" id="{30D35632-2D70-4440-87EB-051D850EA45E}"/>
                </a:ext>
              </a:extLst>
            </p:cNvPr>
            <p:cNvSpPr>
              <a:spLocks noChangeArrowheads="1"/>
            </p:cNvSpPr>
            <p:nvPr/>
          </p:nvSpPr>
          <p:spPr bwMode="auto">
            <a:xfrm>
              <a:off x="7780339" y="3519488"/>
              <a:ext cx="338137" cy="361950"/>
            </a:xfrm>
            <a:prstGeom prst="rightArrow">
              <a:avLst>
                <a:gd name="adj1" fmla="val 50000"/>
                <a:gd name="adj2" fmla="val 50000"/>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sp>
        <p:nvSpPr>
          <p:cNvPr id="27" name="Content Placeholder 2">
            <a:extLst>
              <a:ext uri="{FF2B5EF4-FFF2-40B4-BE49-F238E27FC236}">
                <a16:creationId xmlns:a16="http://schemas.microsoft.com/office/drawing/2014/main" id="{B79A405E-E7C1-5B48-521A-96B2D52431D6}"/>
              </a:ext>
            </a:extLst>
          </p:cNvPr>
          <p:cNvSpPr txBox="1">
            <a:spLocks/>
          </p:cNvSpPr>
          <p:nvPr/>
        </p:nvSpPr>
        <p:spPr bwMode="auto">
          <a:xfrm>
            <a:off x="2166938" y="2709863"/>
            <a:ext cx="4038600" cy="1782762"/>
          </a:xfrm>
          <a:prstGeom prst="rect">
            <a:avLst/>
          </a:prstGeom>
          <a:noFill/>
          <a:ln>
            <a:noFill/>
          </a:ln>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marL="457200" indent="-457200">
              <a:buFont typeface="+mj-lt"/>
              <a:buAutoNum type="arabicPeriod"/>
              <a:defRPr/>
            </a:pPr>
            <a:r>
              <a:rPr lang="en-GB" kern="0" dirty="0"/>
              <a:t>Would this work as it stands?</a:t>
            </a:r>
          </a:p>
          <a:p>
            <a:pPr marL="457200" indent="-457200">
              <a:buFont typeface="+mj-lt"/>
              <a:buAutoNum type="arabicPeriod"/>
              <a:defRPr/>
            </a:pPr>
            <a:r>
              <a:rPr lang="en-GB" kern="0" dirty="0"/>
              <a:t>Would using lists for each letter help?</a:t>
            </a:r>
          </a:p>
          <a:p>
            <a:pPr marL="457200" indent="-457200">
              <a:buFont typeface="+mj-lt"/>
              <a:buAutoNum type="arabicPeriod"/>
              <a:defRPr/>
            </a:pPr>
            <a:r>
              <a:rPr lang="en-GB" kern="0" dirty="0"/>
              <a:t>Is this a good hash function?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67C1BE6-C65A-9DB5-55B8-AE11618E796D}"/>
              </a:ext>
            </a:extLst>
          </p:cNvPr>
          <p:cNvSpPr>
            <a:spLocks noGrp="1" noChangeArrowheads="1"/>
          </p:cNvSpPr>
          <p:nvPr>
            <p:ph type="title"/>
          </p:nvPr>
        </p:nvSpPr>
        <p:spPr>
          <a:xfrm>
            <a:off x="183235" y="249237"/>
            <a:ext cx="8686800" cy="369888"/>
          </a:xfrm>
        </p:spPr>
        <p:txBody>
          <a:bodyPr/>
          <a:lstStyle/>
          <a:p>
            <a:r>
              <a:rPr lang="en-GB" altLang="en-US" dirty="0"/>
              <a:t>Answer</a:t>
            </a:r>
          </a:p>
        </p:txBody>
      </p:sp>
      <p:sp>
        <p:nvSpPr>
          <p:cNvPr id="26627" name="Content Placeholder 2">
            <a:extLst>
              <a:ext uri="{FF2B5EF4-FFF2-40B4-BE49-F238E27FC236}">
                <a16:creationId xmlns:a16="http://schemas.microsoft.com/office/drawing/2014/main" id="{5D54DCB4-842E-7E6E-36E6-F06B3C25E4D1}"/>
              </a:ext>
            </a:extLst>
          </p:cNvPr>
          <p:cNvSpPr>
            <a:spLocks noGrp="1" noChangeArrowheads="1"/>
          </p:cNvSpPr>
          <p:nvPr>
            <p:ph idx="1"/>
          </p:nvPr>
        </p:nvSpPr>
        <p:spPr>
          <a:xfrm>
            <a:off x="79376" y="398463"/>
            <a:ext cx="12112624" cy="5440362"/>
          </a:xfrm>
        </p:spPr>
        <p:txBody>
          <a:bodyPr/>
          <a:lstStyle/>
          <a:p>
            <a:pPr marL="457200" indent="-457200">
              <a:buFont typeface="Helvetica" panose="020B0604020202020204" pitchFamily="34" charset="0"/>
              <a:buAutoNum type="arabicPeriod"/>
            </a:pPr>
            <a:r>
              <a:rPr lang="en-GB" altLang="en-US" dirty="0"/>
              <a:t>No this will not work</a:t>
            </a:r>
            <a:br>
              <a:rPr lang="en-GB" altLang="en-US" dirty="0"/>
            </a:br>
            <a:r>
              <a:rPr lang="en-GB" altLang="en-US" dirty="0"/>
              <a:t>You have a single count for each word starting with the letter A, etc.</a:t>
            </a:r>
          </a:p>
          <a:p>
            <a:pPr marL="457200" indent="-457200">
              <a:buFont typeface="Helvetica" panose="020B0604020202020204" pitchFamily="34" charset="0"/>
              <a:buAutoNum type="arabicPeriod"/>
            </a:pPr>
            <a:endParaRPr lang="en-GB" altLang="en-US" dirty="0"/>
          </a:p>
          <a:p>
            <a:pPr marL="457200" indent="-457200">
              <a:buFont typeface="Helvetica" panose="020B0604020202020204" pitchFamily="34" charset="0"/>
              <a:buAutoNum type="arabicPeriod"/>
            </a:pPr>
            <a:endParaRPr lang="en-GB" altLang="en-US" dirty="0"/>
          </a:p>
          <a:p>
            <a:pPr marL="457200" indent="-457200">
              <a:buFont typeface="Helvetica" panose="020B0604020202020204" pitchFamily="34" charset="0"/>
              <a:buAutoNum type="arabicPeriod"/>
            </a:pPr>
            <a:r>
              <a:rPr lang="en-GB" altLang="en-US" dirty="0"/>
              <a:t>Using a list per letter would help because we could store a count per word</a:t>
            </a:r>
          </a:p>
          <a:p>
            <a:pPr marL="457200" indent="-457200">
              <a:buFont typeface="Helvetica" panose="020B0604020202020204" pitchFamily="34" charset="0"/>
              <a:buAutoNum type="arabicPeriod"/>
            </a:pPr>
            <a:endParaRPr lang="en-GB" altLang="en-US" dirty="0"/>
          </a:p>
          <a:p>
            <a:pPr marL="457200" indent="-457200">
              <a:buFont typeface="Helvetica" panose="020B0604020202020204" pitchFamily="34" charset="0"/>
              <a:buAutoNum type="arabicPeriod"/>
            </a:pPr>
            <a:endParaRPr lang="en-GB" altLang="en-US" dirty="0"/>
          </a:p>
          <a:p>
            <a:pPr marL="457200" indent="-457200">
              <a:buFont typeface="Helvetica" panose="020B0604020202020204" pitchFamily="34" charset="0"/>
              <a:buAutoNum type="arabicPeriod"/>
            </a:pPr>
            <a:r>
              <a:rPr lang="en-GB" altLang="en-US" dirty="0"/>
              <a:t>However, this may not be a good approach.</a:t>
            </a:r>
            <a:br>
              <a:rPr lang="en-GB" altLang="en-US" dirty="0"/>
            </a:br>
            <a:r>
              <a:rPr lang="en-GB" altLang="en-US" dirty="0"/>
              <a:t>We have a lot of words starting with A and not many starting with Z….we want an even distribution of values to prevent chains getting too long (and hence slower to search)</a:t>
            </a:r>
          </a:p>
        </p:txBody>
      </p:sp>
      <p:sp>
        <p:nvSpPr>
          <p:cNvPr id="26628" name="Footer Placeholder 3">
            <a:extLst>
              <a:ext uri="{FF2B5EF4-FFF2-40B4-BE49-F238E27FC236}">
                <a16:creationId xmlns:a16="http://schemas.microsoft.com/office/drawing/2014/main" id="{4F8B6504-7EDC-63A8-2D27-7B61EE1595A3}"/>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2" name="Group 1">
            <a:extLst>
              <a:ext uri="{FF2B5EF4-FFF2-40B4-BE49-F238E27FC236}">
                <a16:creationId xmlns:a16="http://schemas.microsoft.com/office/drawing/2014/main" id="{F0D17446-ABFA-55DF-5402-4EEC869429F3}"/>
              </a:ext>
            </a:extLst>
          </p:cNvPr>
          <p:cNvGrpSpPr/>
          <p:nvPr/>
        </p:nvGrpSpPr>
        <p:grpSpPr>
          <a:xfrm>
            <a:off x="1236084" y="1297438"/>
            <a:ext cx="7653338" cy="920305"/>
            <a:chOff x="2759075" y="1431156"/>
            <a:chExt cx="7653338" cy="920305"/>
          </a:xfrm>
        </p:grpSpPr>
        <p:sp>
          <p:nvSpPr>
            <p:cNvPr id="5" name="Rectangle 4">
              <a:extLst>
                <a:ext uri="{FF2B5EF4-FFF2-40B4-BE49-F238E27FC236}">
                  <a16:creationId xmlns:a16="http://schemas.microsoft.com/office/drawing/2014/main" id="{4155888F-B598-F7F7-2EE7-BA09E514765F}"/>
                </a:ext>
              </a:extLst>
            </p:cNvPr>
            <p:cNvSpPr/>
            <p:nvPr/>
          </p:nvSpPr>
          <p:spPr bwMode="auto">
            <a:xfrm rot="5400000">
              <a:off x="4596227" y="1890441"/>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34</a:t>
              </a:r>
            </a:p>
          </p:txBody>
        </p:sp>
        <p:sp>
          <p:nvSpPr>
            <p:cNvPr id="6" name="Rectangle 5">
              <a:extLst>
                <a:ext uri="{FF2B5EF4-FFF2-40B4-BE49-F238E27FC236}">
                  <a16:creationId xmlns:a16="http://schemas.microsoft.com/office/drawing/2014/main" id="{F51A89B6-090B-7157-5243-D004FC941068}"/>
                </a:ext>
              </a:extLst>
            </p:cNvPr>
            <p:cNvSpPr/>
            <p:nvPr/>
          </p:nvSpPr>
          <p:spPr bwMode="auto">
            <a:xfrm rot="5400000">
              <a:off x="4597022" y="1435623"/>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56</a:t>
              </a:r>
            </a:p>
          </p:txBody>
        </p:sp>
        <p:sp>
          <p:nvSpPr>
            <p:cNvPr id="7" name="TextBox 6">
              <a:extLst>
                <a:ext uri="{FF2B5EF4-FFF2-40B4-BE49-F238E27FC236}">
                  <a16:creationId xmlns:a16="http://schemas.microsoft.com/office/drawing/2014/main" id="{7E1F82D8-A9E2-D1E3-E359-B3A2F94DA094}"/>
                </a:ext>
              </a:extLst>
            </p:cNvPr>
            <p:cNvSpPr txBox="1"/>
            <p:nvPr/>
          </p:nvSpPr>
          <p:spPr>
            <a:xfrm rot="5400000">
              <a:off x="4147508" y="1549111"/>
              <a:ext cx="461665" cy="233397"/>
            </a:xfrm>
            <a:prstGeom prst="rect">
              <a:avLst/>
            </a:prstGeom>
            <a:noFill/>
          </p:spPr>
          <p:txBody>
            <a:bodyPr vert="vert270" wrap="none">
              <a:spAutoFit/>
            </a:bodyPr>
            <a:lstStyle/>
            <a:p>
              <a:pPr>
                <a:defRPr/>
              </a:pPr>
              <a:r>
                <a:rPr lang="en-GB" dirty="0"/>
                <a:t>A</a:t>
              </a:r>
            </a:p>
          </p:txBody>
        </p:sp>
        <p:sp>
          <p:nvSpPr>
            <p:cNvPr id="8" name="TextBox 7">
              <a:extLst>
                <a:ext uri="{FF2B5EF4-FFF2-40B4-BE49-F238E27FC236}">
                  <a16:creationId xmlns:a16="http://schemas.microsoft.com/office/drawing/2014/main" id="{43580311-B18C-752D-4DFC-A83CE43986C2}"/>
                </a:ext>
              </a:extLst>
            </p:cNvPr>
            <p:cNvSpPr txBox="1"/>
            <p:nvPr/>
          </p:nvSpPr>
          <p:spPr>
            <a:xfrm rot="5400000">
              <a:off x="4147508" y="2007937"/>
              <a:ext cx="461665" cy="225383"/>
            </a:xfrm>
            <a:prstGeom prst="rect">
              <a:avLst/>
            </a:prstGeom>
            <a:noFill/>
          </p:spPr>
          <p:txBody>
            <a:bodyPr vert="vert270" wrap="none">
              <a:spAutoFit/>
            </a:bodyPr>
            <a:lstStyle/>
            <a:p>
              <a:pPr>
                <a:defRPr/>
              </a:pPr>
              <a:r>
                <a:rPr lang="en-GB" dirty="0"/>
                <a:t>B</a:t>
              </a:r>
            </a:p>
          </p:txBody>
        </p:sp>
        <p:sp>
          <p:nvSpPr>
            <p:cNvPr id="26633" name="TextBox 8">
              <a:extLst>
                <a:ext uri="{FF2B5EF4-FFF2-40B4-BE49-F238E27FC236}">
                  <a16:creationId xmlns:a16="http://schemas.microsoft.com/office/drawing/2014/main" id="{0A7C8558-3354-B78F-6C28-8F207B39B4EE}"/>
                </a:ext>
              </a:extLst>
            </p:cNvPr>
            <p:cNvSpPr txBox="1">
              <a:spLocks noChangeArrowheads="1"/>
            </p:cNvSpPr>
            <p:nvPr/>
          </p:nvSpPr>
          <p:spPr bwMode="auto">
            <a:xfrm>
              <a:off x="2759075" y="1474789"/>
              <a:ext cx="9334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“Apple”</a:t>
              </a:r>
            </a:p>
          </p:txBody>
        </p:sp>
        <p:sp>
          <p:nvSpPr>
            <p:cNvPr id="26634" name="Right Arrow 9">
              <a:extLst>
                <a:ext uri="{FF2B5EF4-FFF2-40B4-BE49-F238E27FC236}">
                  <a16:creationId xmlns:a16="http://schemas.microsoft.com/office/drawing/2014/main" id="{35F59519-EEC5-1E21-CA60-9E94AFF60126}"/>
                </a:ext>
              </a:extLst>
            </p:cNvPr>
            <p:cNvSpPr>
              <a:spLocks noChangeArrowheads="1"/>
            </p:cNvSpPr>
            <p:nvPr/>
          </p:nvSpPr>
          <p:spPr bwMode="auto">
            <a:xfrm>
              <a:off x="3824289" y="1479551"/>
              <a:ext cx="338137" cy="360363"/>
            </a:xfrm>
            <a:prstGeom prst="rightArrow">
              <a:avLst>
                <a:gd name="adj1" fmla="val 50000"/>
                <a:gd name="adj2" fmla="val 50000"/>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11" name="Rectangle 10">
              <a:extLst>
                <a:ext uri="{FF2B5EF4-FFF2-40B4-BE49-F238E27FC236}">
                  <a16:creationId xmlns:a16="http://schemas.microsoft.com/office/drawing/2014/main" id="{C2CA04BE-B49B-910C-28CF-82B9B51A7155}"/>
                </a:ext>
              </a:extLst>
            </p:cNvPr>
            <p:cNvSpPr/>
            <p:nvPr/>
          </p:nvSpPr>
          <p:spPr bwMode="auto">
            <a:xfrm rot="5400000">
              <a:off x="7378353" y="1886620"/>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34</a:t>
              </a:r>
            </a:p>
          </p:txBody>
        </p:sp>
        <p:sp>
          <p:nvSpPr>
            <p:cNvPr id="12" name="Rectangle 11">
              <a:extLst>
                <a:ext uri="{FF2B5EF4-FFF2-40B4-BE49-F238E27FC236}">
                  <a16:creationId xmlns:a16="http://schemas.microsoft.com/office/drawing/2014/main" id="{63138265-067C-58FC-C593-82F5DD70602F}"/>
                </a:ext>
              </a:extLst>
            </p:cNvPr>
            <p:cNvSpPr/>
            <p:nvPr/>
          </p:nvSpPr>
          <p:spPr bwMode="auto">
            <a:xfrm rot="5400000">
              <a:off x="7379148" y="1431802"/>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57</a:t>
              </a:r>
            </a:p>
          </p:txBody>
        </p:sp>
        <p:sp>
          <p:nvSpPr>
            <p:cNvPr id="13" name="TextBox 12">
              <a:extLst>
                <a:ext uri="{FF2B5EF4-FFF2-40B4-BE49-F238E27FC236}">
                  <a16:creationId xmlns:a16="http://schemas.microsoft.com/office/drawing/2014/main" id="{073AC206-5BF2-5019-B54D-8011D3FC62B0}"/>
                </a:ext>
              </a:extLst>
            </p:cNvPr>
            <p:cNvSpPr txBox="1"/>
            <p:nvPr/>
          </p:nvSpPr>
          <p:spPr>
            <a:xfrm rot="5400000">
              <a:off x="6929634" y="1545290"/>
              <a:ext cx="461665" cy="233397"/>
            </a:xfrm>
            <a:prstGeom prst="rect">
              <a:avLst/>
            </a:prstGeom>
            <a:noFill/>
          </p:spPr>
          <p:txBody>
            <a:bodyPr vert="vert270" wrap="none">
              <a:spAutoFit/>
            </a:bodyPr>
            <a:lstStyle/>
            <a:p>
              <a:pPr>
                <a:defRPr/>
              </a:pPr>
              <a:r>
                <a:rPr lang="en-GB" dirty="0"/>
                <a:t>A</a:t>
              </a:r>
            </a:p>
          </p:txBody>
        </p:sp>
        <p:sp>
          <p:nvSpPr>
            <p:cNvPr id="14" name="TextBox 13">
              <a:extLst>
                <a:ext uri="{FF2B5EF4-FFF2-40B4-BE49-F238E27FC236}">
                  <a16:creationId xmlns:a16="http://schemas.microsoft.com/office/drawing/2014/main" id="{2749BED3-A1CE-CF17-70D3-2687D5CEBE7C}"/>
                </a:ext>
              </a:extLst>
            </p:cNvPr>
            <p:cNvSpPr txBox="1"/>
            <p:nvPr/>
          </p:nvSpPr>
          <p:spPr>
            <a:xfrm rot="5400000">
              <a:off x="6929634" y="2004116"/>
              <a:ext cx="461665" cy="225383"/>
            </a:xfrm>
            <a:prstGeom prst="rect">
              <a:avLst/>
            </a:prstGeom>
            <a:noFill/>
          </p:spPr>
          <p:txBody>
            <a:bodyPr vert="vert270" wrap="none">
              <a:spAutoFit/>
            </a:bodyPr>
            <a:lstStyle/>
            <a:p>
              <a:pPr>
                <a:defRPr/>
              </a:pPr>
              <a:r>
                <a:rPr lang="en-GB" dirty="0"/>
                <a:t>B</a:t>
              </a:r>
            </a:p>
          </p:txBody>
        </p:sp>
        <p:sp>
          <p:nvSpPr>
            <p:cNvPr id="26639" name="TextBox 14">
              <a:extLst>
                <a:ext uri="{FF2B5EF4-FFF2-40B4-BE49-F238E27FC236}">
                  <a16:creationId xmlns:a16="http://schemas.microsoft.com/office/drawing/2014/main" id="{7D6F4210-76C3-8C0C-649A-BB7B3AE886F2}"/>
                </a:ext>
              </a:extLst>
            </p:cNvPr>
            <p:cNvSpPr txBox="1">
              <a:spLocks noChangeArrowheads="1"/>
            </p:cNvSpPr>
            <p:nvPr/>
          </p:nvSpPr>
          <p:spPr bwMode="auto">
            <a:xfrm>
              <a:off x="5541963" y="1471613"/>
              <a:ext cx="6842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“Ant”</a:t>
              </a:r>
            </a:p>
          </p:txBody>
        </p:sp>
        <p:sp>
          <p:nvSpPr>
            <p:cNvPr id="26640" name="Right Arrow 15">
              <a:extLst>
                <a:ext uri="{FF2B5EF4-FFF2-40B4-BE49-F238E27FC236}">
                  <a16:creationId xmlns:a16="http://schemas.microsoft.com/office/drawing/2014/main" id="{DCBB0884-461B-BC58-B0C9-712F2BBD8173}"/>
                </a:ext>
              </a:extLst>
            </p:cNvPr>
            <p:cNvSpPr>
              <a:spLocks noChangeArrowheads="1"/>
            </p:cNvSpPr>
            <p:nvPr/>
          </p:nvSpPr>
          <p:spPr bwMode="auto">
            <a:xfrm>
              <a:off x="6605589" y="1474788"/>
              <a:ext cx="339725" cy="361950"/>
            </a:xfrm>
            <a:prstGeom prst="rightArrow">
              <a:avLst>
                <a:gd name="adj1" fmla="val 50000"/>
                <a:gd name="adj2" fmla="val 50000"/>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26641" name="TextBox 16">
              <a:extLst>
                <a:ext uri="{FF2B5EF4-FFF2-40B4-BE49-F238E27FC236}">
                  <a16:creationId xmlns:a16="http://schemas.microsoft.com/office/drawing/2014/main" id="{3BD9B04D-A4B9-12C8-4B14-6CC4315B85BE}"/>
                </a:ext>
              </a:extLst>
            </p:cNvPr>
            <p:cNvSpPr txBox="1">
              <a:spLocks noChangeArrowheads="1"/>
            </p:cNvSpPr>
            <p:nvPr/>
          </p:nvSpPr>
          <p:spPr bwMode="auto">
            <a:xfrm>
              <a:off x="8086725" y="1562100"/>
              <a:ext cx="232568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We have overwritten the count for “Apple”</a:t>
              </a:r>
            </a:p>
          </p:txBody>
        </p:sp>
      </p:grpSp>
      <p:grpSp>
        <p:nvGrpSpPr>
          <p:cNvPr id="3" name="Group 2">
            <a:extLst>
              <a:ext uri="{FF2B5EF4-FFF2-40B4-BE49-F238E27FC236}">
                <a16:creationId xmlns:a16="http://schemas.microsoft.com/office/drawing/2014/main" id="{DF14C377-7921-7EE1-8E4A-92B87C78D991}"/>
              </a:ext>
            </a:extLst>
          </p:cNvPr>
          <p:cNvGrpSpPr/>
          <p:nvPr/>
        </p:nvGrpSpPr>
        <p:grpSpPr>
          <a:xfrm>
            <a:off x="1527175" y="2821174"/>
            <a:ext cx="8507413" cy="945779"/>
            <a:chOff x="1733550" y="3225800"/>
            <a:chExt cx="8507413" cy="945779"/>
          </a:xfrm>
        </p:grpSpPr>
        <p:sp>
          <p:nvSpPr>
            <p:cNvPr id="18" name="Rectangle 17">
              <a:extLst>
                <a:ext uri="{FF2B5EF4-FFF2-40B4-BE49-F238E27FC236}">
                  <a16:creationId xmlns:a16="http://schemas.microsoft.com/office/drawing/2014/main" id="{6E7C11CE-D4A5-C73B-C9C2-19F63F8E038F}"/>
                </a:ext>
              </a:extLst>
            </p:cNvPr>
            <p:cNvSpPr/>
            <p:nvPr/>
          </p:nvSpPr>
          <p:spPr bwMode="auto">
            <a:xfrm rot="5400000">
              <a:off x="3278982" y="3710782"/>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19" name="Rectangle 18">
              <a:extLst>
                <a:ext uri="{FF2B5EF4-FFF2-40B4-BE49-F238E27FC236}">
                  <a16:creationId xmlns:a16="http://schemas.microsoft.com/office/drawing/2014/main" id="{2A598A28-5C60-268F-80D5-6F29E1EDF284}"/>
                </a:ext>
              </a:extLst>
            </p:cNvPr>
            <p:cNvSpPr/>
            <p:nvPr/>
          </p:nvSpPr>
          <p:spPr bwMode="auto">
            <a:xfrm rot="5400000">
              <a:off x="3279776" y="322738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20" name="TextBox 19">
              <a:extLst>
                <a:ext uri="{FF2B5EF4-FFF2-40B4-BE49-F238E27FC236}">
                  <a16:creationId xmlns:a16="http://schemas.microsoft.com/office/drawing/2014/main" id="{BB1414D1-C543-04FB-18B0-9BEE9DF7351C}"/>
                </a:ext>
              </a:extLst>
            </p:cNvPr>
            <p:cNvSpPr txBox="1"/>
            <p:nvPr/>
          </p:nvSpPr>
          <p:spPr>
            <a:xfrm rot="5400000">
              <a:off x="2830230" y="3340801"/>
              <a:ext cx="461665" cy="233397"/>
            </a:xfrm>
            <a:prstGeom prst="rect">
              <a:avLst/>
            </a:prstGeom>
            <a:noFill/>
          </p:spPr>
          <p:txBody>
            <a:bodyPr vert="vert270" wrap="none">
              <a:spAutoFit/>
            </a:bodyPr>
            <a:lstStyle/>
            <a:p>
              <a:pPr>
                <a:defRPr/>
              </a:pPr>
              <a:r>
                <a:rPr lang="en-GB" dirty="0"/>
                <a:t>A</a:t>
              </a:r>
            </a:p>
          </p:txBody>
        </p:sp>
        <p:sp>
          <p:nvSpPr>
            <p:cNvPr id="21" name="TextBox 20">
              <a:extLst>
                <a:ext uri="{FF2B5EF4-FFF2-40B4-BE49-F238E27FC236}">
                  <a16:creationId xmlns:a16="http://schemas.microsoft.com/office/drawing/2014/main" id="{C093784B-DE2B-D5D7-7063-65ABB2F4A378}"/>
                </a:ext>
              </a:extLst>
            </p:cNvPr>
            <p:cNvSpPr txBox="1"/>
            <p:nvPr/>
          </p:nvSpPr>
          <p:spPr>
            <a:xfrm rot="5400000">
              <a:off x="2830230" y="3828055"/>
              <a:ext cx="461665" cy="225383"/>
            </a:xfrm>
            <a:prstGeom prst="rect">
              <a:avLst/>
            </a:prstGeom>
            <a:noFill/>
          </p:spPr>
          <p:txBody>
            <a:bodyPr vert="vert270" wrap="none">
              <a:spAutoFit/>
            </a:bodyPr>
            <a:lstStyle/>
            <a:p>
              <a:pPr>
                <a:defRPr/>
              </a:pPr>
              <a:r>
                <a:rPr lang="en-GB" dirty="0"/>
                <a:t>B</a:t>
              </a:r>
            </a:p>
          </p:txBody>
        </p:sp>
        <p:sp>
          <p:nvSpPr>
            <p:cNvPr id="26646" name="TextBox 21">
              <a:extLst>
                <a:ext uri="{FF2B5EF4-FFF2-40B4-BE49-F238E27FC236}">
                  <a16:creationId xmlns:a16="http://schemas.microsoft.com/office/drawing/2014/main" id="{4773746F-4511-EA58-399A-614643ACDC91}"/>
                </a:ext>
              </a:extLst>
            </p:cNvPr>
            <p:cNvSpPr txBox="1">
              <a:spLocks noChangeArrowheads="1"/>
            </p:cNvSpPr>
            <p:nvPr/>
          </p:nvSpPr>
          <p:spPr bwMode="auto">
            <a:xfrm>
              <a:off x="1733550" y="3276600"/>
              <a:ext cx="685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“Ant”</a:t>
              </a:r>
            </a:p>
          </p:txBody>
        </p:sp>
        <p:sp>
          <p:nvSpPr>
            <p:cNvPr id="26647" name="Right Arrow 22">
              <a:extLst>
                <a:ext uri="{FF2B5EF4-FFF2-40B4-BE49-F238E27FC236}">
                  <a16:creationId xmlns:a16="http://schemas.microsoft.com/office/drawing/2014/main" id="{5E29D8BA-FFD9-662C-21D6-F502FC496C90}"/>
                </a:ext>
              </a:extLst>
            </p:cNvPr>
            <p:cNvSpPr>
              <a:spLocks noChangeArrowheads="1"/>
            </p:cNvSpPr>
            <p:nvPr/>
          </p:nvSpPr>
          <p:spPr bwMode="auto">
            <a:xfrm>
              <a:off x="2465389" y="3276601"/>
              <a:ext cx="338137" cy="360363"/>
            </a:xfrm>
            <a:prstGeom prst="rightArrow">
              <a:avLst>
                <a:gd name="adj1" fmla="val 50000"/>
                <a:gd name="adj2" fmla="val 50000"/>
              </a:avLst>
            </a:prstGeom>
            <a:solidFill>
              <a:schemeClr val="accent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grpSp>
          <p:nvGrpSpPr>
            <p:cNvPr id="26648" name="Group 32">
              <a:extLst>
                <a:ext uri="{FF2B5EF4-FFF2-40B4-BE49-F238E27FC236}">
                  <a16:creationId xmlns:a16="http://schemas.microsoft.com/office/drawing/2014/main" id="{22BBBB60-8FC9-708C-98C7-0D4845940AD0}"/>
                </a:ext>
              </a:extLst>
            </p:cNvPr>
            <p:cNvGrpSpPr>
              <a:grpSpLocks/>
            </p:cNvGrpSpPr>
            <p:nvPr/>
          </p:nvGrpSpPr>
          <p:grpSpPr bwMode="auto">
            <a:xfrm>
              <a:off x="4143375" y="3230563"/>
              <a:ext cx="1379538" cy="457200"/>
              <a:chOff x="3050485" y="3372116"/>
              <a:chExt cx="1380185" cy="458347"/>
            </a:xfrm>
          </p:grpSpPr>
          <p:sp>
            <p:nvSpPr>
              <p:cNvPr id="24" name="Rectangle 23">
                <a:extLst>
                  <a:ext uri="{FF2B5EF4-FFF2-40B4-BE49-F238E27FC236}">
                    <a16:creationId xmlns:a16="http://schemas.microsoft.com/office/drawing/2014/main" id="{311E8BF1-E022-7004-700C-0E3E0A386F61}"/>
                  </a:ext>
                </a:extLst>
              </p:cNvPr>
              <p:cNvSpPr/>
              <p:nvPr/>
            </p:nvSpPr>
            <p:spPr bwMode="auto">
              <a:xfrm rot="5400000">
                <a:off x="3283377" y="3143546"/>
                <a:ext cx="454025" cy="919810"/>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“Apple”</a:t>
                </a:r>
              </a:p>
            </p:txBody>
          </p:sp>
          <p:sp>
            <p:nvSpPr>
              <p:cNvPr id="25" name="Rectangle 24">
                <a:extLst>
                  <a:ext uri="{FF2B5EF4-FFF2-40B4-BE49-F238E27FC236}">
                    <a16:creationId xmlns:a16="http://schemas.microsoft.com/office/drawing/2014/main" id="{D9815305-E8DC-4B2E-778B-F9294CE6F586}"/>
                  </a:ext>
                </a:extLst>
              </p:cNvPr>
              <p:cNvSpPr/>
              <p:nvPr/>
            </p:nvSpPr>
            <p:spPr bwMode="auto">
              <a:xfrm rot="5400000">
                <a:off x="3973470" y="336894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56</a:t>
                </a:r>
              </a:p>
            </p:txBody>
          </p:sp>
        </p:grpSp>
        <p:cxnSp>
          <p:nvCxnSpPr>
            <p:cNvPr id="26649" name="Straight Arrow Connector 26">
              <a:extLst>
                <a:ext uri="{FF2B5EF4-FFF2-40B4-BE49-F238E27FC236}">
                  <a16:creationId xmlns:a16="http://schemas.microsoft.com/office/drawing/2014/main" id="{95876669-B8DA-45CC-C07C-A18E3BD922BD}"/>
                </a:ext>
              </a:extLst>
            </p:cNvPr>
            <p:cNvCxnSpPr>
              <a:cxnSpLocks noChangeShapeType="1"/>
              <a:endCxn id="24" idx="2"/>
            </p:cNvCxnSpPr>
            <p:nvPr/>
          </p:nvCxnSpPr>
          <p:spPr bwMode="auto">
            <a:xfrm>
              <a:off x="3506789" y="3457576"/>
              <a:ext cx="636587" cy="3175"/>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grpSp>
          <p:nvGrpSpPr>
            <p:cNvPr id="26650" name="Group 33">
              <a:extLst>
                <a:ext uri="{FF2B5EF4-FFF2-40B4-BE49-F238E27FC236}">
                  <a16:creationId xmlns:a16="http://schemas.microsoft.com/office/drawing/2014/main" id="{F73B33F4-183A-85D2-4627-64109B006335}"/>
                </a:ext>
              </a:extLst>
            </p:cNvPr>
            <p:cNvGrpSpPr>
              <a:grpSpLocks/>
            </p:cNvGrpSpPr>
            <p:nvPr/>
          </p:nvGrpSpPr>
          <p:grpSpPr bwMode="auto">
            <a:xfrm>
              <a:off x="6513514" y="3225800"/>
              <a:ext cx="1381125" cy="458788"/>
              <a:chOff x="5420959" y="3367794"/>
              <a:chExt cx="1380185" cy="458347"/>
            </a:xfrm>
          </p:grpSpPr>
          <p:sp>
            <p:nvSpPr>
              <p:cNvPr id="28" name="Rectangle 27">
                <a:extLst>
                  <a:ext uri="{FF2B5EF4-FFF2-40B4-BE49-F238E27FC236}">
                    <a16:creationId xmlns:a16="http://schemas.microsoft.com/office/drawing/2014/main" id="{AD77E629-1D01-00B0-2C8D-4189FF684F11}"/>
                  </a:ext>
                </a:extLst>
              </p:cNvPr>
              <p:cNvSpPr/>
              <p:nvPr/>
            </p:nvSpPr>
            <p:spPr bwMode="auto">
              <a:xfrm rot="5400000">
                <a:off x="5653851" y="3139224"/>
                <a:ext cx="454025" cy="919810"/>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“Ant”</a:t>
                </a:r>
              </a:p>
            </p:txBody>
          </p:sp>
          <p:sp>
            <p:nvSpPr>
              <p:cNvPr id="29" name="Rectangle 28">
                <a:extLst>
                  <a:ext uri="{FF2B5EF4-FFF2-40B4-BE49-F238E27FC236}">
                    <a16:creationId xmlns:a16="http://schemas.microsoft.com/office/drawing/2014/main" id="{37C910E6-DEA7-A696-E9AD-693798A68441}"/>
                  </a:ext>
                </a:extLst>
              </p:cNvPr>
              <p:cNvSpPr/>
              <p:nvPr/>
            </p:nvSpPr>
            <p:spPr bwMode="auto">
              <a:xfrm rot="5400000">
                <a:off x="6343944" y="336461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a:t>
                </a:r>
              </a:p>
            </p:txBody>
          </p:sp>
        </p:grpSp>
        <p:cxnSp>
          <p:nvCxnSpPr>
            <p:cNvPr id="26651" name="Straight Arrow Connector 29">
              <a:extLst>
                <a:ext uri="{FF2B5EF4-FFF2-40B4-BE49-F238E27FC236}">
                  <a16:creationId xmlns:a16="http://schemas.microsoft.com/office/drawing/2014/main" id="{62644EFE-0166-A136-7650-F1764CCC9574}"/>
                </a:ext>
              </a:extLst>
            </p:cNvPr>
            <p:cNvCxnSpPr>
              <a:cxnSpLocks noChangeShapeType="1"/>
              <a:stCxn id="25" idx="0"/>
            </p:cNvCxnSpPr>
            <p:nvPr/>
          </p:nvCxnSpPr>
          <p:spPr bwMode="auto">
            <a:xfrm>
              <a:off x="5522913" y="3457575"/>
              <a:ext cx="977900" cy="1588"/>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grpSp>
          <p:nvGrpSpPr>
            <p:cNvPr id="26652" name="Group 34">
              <a:extLst>
                <a:ext uri="{FF2B5EF4-FFF2-40B4-BE49-F238E27FC236}">
                  <a16:creationId xmlns:a16="http://schemas.microsoft.com/office/drawing/2014/main" id="{91BAB11E-5763-86E2-4BBA-912F8CC2FF85}"/>
                </a:ext>
              </a:extLst>
            </p:cNvPr>
            <p:cNvGrpSpPr>
              <a:grpSpLocks/>
            </p:cNvGrpSpPr>
            <p:nvPr/>
          </p:nvGrpSpPr>
          <p:grpSpPr bwMode="auto">
            <a:xfrm>
              <a:off x="4143375" y="3709989"/>
              <a:ext cx="1379538" cy="454025"/>
              <a:chOff x="3050485" y="3376438"/>
              <a:chExt cx="1380185" cy="454441"/>
            </a:xfrm>
          </p:grpSpPr>
          <p:sp>
            <p:nvSpPr>
              <p:cNvPr id="36" name="Rectangle 35">
                <a:extLst>
                  <a:ext uri="{FF2B5EF4-FFF2-40B4-BE49-F238E27FC236}">
                    <a16:creationId xmlns:a16="http://schemas.microsoft.com/office/drawing/2014/main" id="{8C444EED-DEA5-B251-6A4D-E1FDC4AFD2EC}"/>
                  </a:ext>
                </a:extLst>
              </p:cNvPr>
              <p:cNvSpPr/>
              <p:nvPr/>
            </p:nvSpPr>
            <p:spPr bwMode="auto">
              <a:xfrm rot="5400000">
                <a:off x="3283377" y="3143546"/>
                <a:ext cx="454025" cy="919810"/>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“Bat”</a:t>
                </a:r>
              </a:p>
            </p:txBody>
          </p:sp>
          <p:sp>
            <p:nvSpPr>
              <p:cNvPr id="37" name="Rectangle 36">
                <a:extLst>
                  <a:ext uri="{FF2B5EF4-FFF2-40B4-BE49-F238E27FC236}">
                    <a16:creationId xmlns:a16="http://schemas.microsoft.com/office/drawing/2014/main" id="{EE882F12-6185-FCE8-53B9-2BD67DFDE3FF}"/>
                  </a:ext>
                </a:extLst>
              </p:cNvPr>
              <p:cNvSpPr/>
              <p:nvPr/>
            </p:nvSpPr>
            <p:spPr bwMode="auto">
              <a:xfrm rot="5400000">
                <a:off x="3973470" y="337367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4</a:t>
                </a:r>
              </a:p>
            </p:txBody>
          </p:sp>
        </p:grpSp>
        <p:cxnSp>
          <p:nvCxnSpPr>
            <p:cNvPr id="26653" name="Straight Arrow Connector 37">
              <a:extLst>
                <a:ext uri="{FF2B5EF4-FFF2-40B4-BE49-F238E27FC236}">
                  <a16:creationId xmlns:a16="http://schemas.microsoft.com/office/drawing/2014/main" id="{D9A89A6C-4932-7206-BCC4-BBCFCEC5F37B}"/>
                </a:ext>
              </a:extLst>
            </p:cNvPr>
            <p:cNvCxnSpPr>
              <a:cxnSpLocks noChangeShapeType="1"/>
              <a:endCxn id="36" idx="2"/>
            </p:cNvCxnSpPr>
            <p:nvPr/>
          </p:nvCxnSpPr>
          <p:spPr bwMode="auto">
            <a:xfrm>
              <a:off x="3506789" y="3932238"/>
              <a:ext cx="636587" cy="4762"/>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grpSp>
          <p:nvGrpSpPr>
            <p:cNvPr id="26654" name="Group 38">
              <a:extLst>
                <a:ext uri="{FF2B5EF4-FFF2-40B4-BE49-F238E27FC236}">
                  <a16:creationId xmlns:a16="http://schemas.microsoft.com/office/drawing/2014/main" id="{8EF10B22-0F6E-6ED8-05CA-4B218E1F14C4}"/>
                </a:ext>
              </a:extLst>
            </p:cNvPr>
            <p:cNvGrpSpPr>
              <a:grpSpLocks/>
            </p:cNvGrpSpPr>
            <p:nvPr/>
          </p:nvGrpSpPr>
          <p:grpSpPr bwMode="auto">
            <a:xfrm>
              <a:off x="6497639" y="3703639"/>
              <a:ext cx="1381125" cy="454025"/>
              <a:chOff x="5420959" y="3372116"/>
              <a:chExt cx="1380185" cy="454441"/>
            </a:xfrm>
          </p:grpSpPr>
          <p:sp>
            <p:nvSpPr>
              <p:cNvPr id="40" name="Rectangle 39">
                <a:extLst>
                  <a:ext uri="{FF2B5EF4-FFF2-40B4-BE49-F238E27FC236}">
                    <a16:creationId xmlns:a16="http://schemas.microsoft.com/office/drawing/2014/main" id="{4AF43833-D4D6-0985-C635-7583A9454458}"/>
                  </a:ext>
                </a:extLst>
              </p:cNvPr>
              <p:cNvSpPr/>
              <p:nvPr/>
            </p:nvSpPr>
            <p:spPr bwMode="auto">
              <a:xfrm rot="5400000">
                <a:off x="5653851" y="3139224"/>
                <a:ext cx="454025" cy="919810"/>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“Bear”</a:t>
                </a:r>
              </a:p>
            </p:txBody>
          </p:sp>
          <p:sp>
            <p:nvSpPr>
              <p:cNvPr id="41" name="Rectangle 40">
                <a:extLst>
                  <a:ext uri="{FF2B5EF4-FFF2-40B4-BE49-F238E27FC236}">
                    <a16:creationId xmlns:a16="http://schemas.microsoft.com/office/drawing/2014/main" id="{CB717AD9-2182-4232-DBB8-C1BCCAD7F1EA}"/>
                  </a:ext>
                </a:extLst>
              </p:cNvPr>
              <p:cNvSpPr/>
              <p:nvPr/>
            </p:nvSpPr>
            <p:spPr bwMode="auto">
              <a:xfrm rot="5400000">
                <a:off x="6343944" y="3369357"/>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4</a:t>
                </a:r>
              </a:p>
            </p:txBody>
          </p:sp>
        </p:grpSp>
        <p:cxnSp>
          <p:nvCxnSpPr>
            <p:cNvPr id="26655" name="Straight Arrow Connector 41">
              <a:extLst>
                <a:ext uri="{FF2B5EF4-FFF2-40B4-BE49-F238E27FC236}">
                  <a16:creationId xmlns:a16="http://schemas.microsoft.com/office/drawing/2014/main" id="{69849BE9-E499-3D47-B212-D201F1EFDE81}"/>
                </a:ext>
              </a:extLst>
            </p:cNvPr>
            <p:cNvCxnSpPr>
              <a:cxnSpLocks noChangeShapeType="1"/>
            </p:cNvCxnSpPr>
            <p:nvPr/>
          </p:nvCxnSpPr>
          <p:spPr bwMode="auto">
            <a:xfrm>
              <a:off x="5508626" y="3930650"/>
              <a:ext cx="976313" cy="1588"/>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grpSp>
          <p:nvGrpSpPr>
            <p:cNvPr id="26656" name="Group 42">
              <a:extLst>
                <a:ext uri="{FF2B5EF4-FFF2-40B4-BE49-F238E27FC236}">
                  <a16:creationId xmlns:a16="http://schemas.microsoft.com/office/drawing/2014/main" id="{C722949E-B7B4-5E29-3032-FCE1CDC60922}"/>
                </a:ext>
              </a:extLst>
            </p:cNvPr>
            <p:cNvGrpSpPr>
              <a:grpSpLocks/>
            </p:cNvGrpSpPr>
            <p:nvPr/>
          </p:nvGrpSpPr>
          <p:grpSpPr bwMode="auto">
            <a:xfrm>
              <a:off x="8861425" y="3703639"/>
              <a:ext cx="1379538" cy="454025"/>
              <a:chOff x="5420959" y="3372116"/>
              <a:chExt cx="1380185" cy="454441"/>
            </a:xfrm>
          </p:grpSpPr>
          <p:sp>
            <p:nvSpPr>
              <p:cNvPr id="44" name="Rectangle 43">
                <a:extLst>
                  <a:ext uri="{FF2B5EF4-FFF2-40B4-BE49-F238E27FC236}">
                    <a16:creationId xmlns:a16="http://schemas.microsoft.com/office/drawing/2014/main" id="{B51073A5-9BCB-5076-CFB1-08843598B7FC}"/>
                  </a:ext>
                </a:extLst>
              </p:cNvPr>
              <p:cNvSpPr/>
              <p:nvPr/>
            </p:nvSpPr>
            <p:spPr bwMode="auto">
              <a:xfrm rot="5400000">
                <a:off x="5653851" y="3139224"/>
                <a:ext cx="454025" cy="919810"/>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“Boat”</a:t>
                </a:r>
              </a:p>
            </p:txBody>
          </p:sp>
          <p:sp>
            <p:nvSpPr>
              <p:cNvPr id="45" name="Rectangle 44">
                <a:extLst>
                  <a:ext uri="{FF2B5EF4-FFF2-40B4-BE49-F238E27FC236}">
                    <a16:creationId xmlns:a16="http://schemas.microsoft.com/office/drawing/2014/main" id="{F50C673D-20E1-3266-1AE3-1D8D88B12A56}"/>
                  </a:ext>
                </a:extLst>
              </p:cNvPr>
              <p:cNvSpPr/>
              <p:nvPr/>
            </p:nvSpPr>
            <p:spPr bwMode="auto">
              <a:xfrm rot="5400000">
                <a:off x="6343944" y="3369357"/>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6</a:t>
                </a:r>
              </a:p>
            </p:txBody>
          </p:sp>
        </p:grpSp>
        <p:cxnSp>
          <p:nvCxnSpPr>
            <p:cNvPr id="26657" name="Straight Arrow Connector 45">
              <a:extLst>
                <a:ext uri="{FF2B5EF4-FFF2-40B4-BE49-F238E27FC236}">
                  <a16:creationId xmlns:a16="http://schemas.microsoft.com/office/drawing/2014/main" id="{AF6F39B1-7E6F-A26D-7B11-746CB24BE332}"/>
                </a:ext>
              </a:extLst>
            </p:cNvPr>
            <p:cNvCxnSpPr>
              <a:cxnSpLocks noChangeShapeType="1"/>
            </p:cNvCxnSpPr>
            <p:nvPr/>
          </p:nvCxnSpPr>
          <p:spPr bwMode="auto">
            <a:xfrm>
              <a:off x="7870826" y="3930650"/>
              <a:ext cx="976313" cy="1588"/>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grpSp>
      <p:grpSp>
        <p:nvGrpSpPr>
          <p:cNvPr id="4" name="Group 3">
            <a:extLst>
              <a:ext uri="{FF2B5EF4-FFF2-40B4-BE49-F238E27FC236}">
                <a16:creationId xmlns:a16="http://schemas.microsoft.com/office/drawing/2014/main" id="{046CE337-60BE-D103-5487-6A794A30438D}"/>
              </a:ext>
            </a:extLst>
          </p:cNvPr>
          <p:cNvGrpSpPr/>
          <p:nvPr/>
        </p:nvGrpSpPr>
        <p:grpSpPr>
          <a:xfrm>
            <a:off x="2514048" y="5498307"/>
            <a:ext cx="7163904" cy="979487"/>
            <a:chOff x="2684947" y="5580064"/>
            <a:chExt cx="7163904" cy="979487"/>
          </a:xfrm>
        </p:grpSpPr>
        <p:sp>
          <p:nvSpPr>
            <p:cNvPr id="47" name="Rectangle 46">
              <a:extLst>
                <a:ext uri="{FF2B5EF4-FFF2-40B4-BE49-F238E27FC236}">
                  <a16:creationId xmlns:a16="http://schemas.microsoft.com/office/drawing/2014/main" id="{F6BD34DC-6431-99D0-986E-C255B8D84D0A}"/>
                </a:ext>
              </a:extLst>
            </p:cNvPr>
            <p:cNvSpPr/>
            <p:nvPr/>
          </p:nvSpPr>
          <p:spPr bwMode="auto">
            <a:xfrm rot="5400000">
              <a:off x="3020220" y="6093620"/>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48" name="Rectangle 47">
              <a:extLst>
                <a:ext uri="{FF2B5EF4-FFF2-40B4-BE49-F238E27FC236}">
                  <a16:creationId xmlns:a16="http://schemas.microsoft.com/office/drawing/2014/main" id="{CD26C4F4-450A-8086-D0AD-E0CA4AB4FD5D}"/>
                </a:ext>
              </a:extLst>
            </p:cNvPr>
            <p:cNvSpPr/>
            <p:nvPr/>
          </p:nvSpPr>
          <p:spPr bwMode="auto">
            <a:xfrm rot="5400000">
              <a:off x="3021014" y="561022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49" name="TextBox 48">
              <a:extLst>
                <a:ext uri="{FF2B5EF4-FFF2-40B4-BE49-F238E27FC236}">
                  <a16:creationId xmlns:a16="http://schemas.microsoft.com/office/drawing/2014/main" id="{4B0AECDE-38BD-BA26-C430-E89884EABFEA}"/>
                </a:ext>
              </a:extLst>
            </p:cNvPr>
            <p:cNvSpPr txBox="1"/>
            <p:nvPr/>
          </p:nvSpPr>
          <p:spPr>
            <a:xfrm rot="5400000">
              <a:off x="2570813" y="5724266"/>
              <a:ext cx="461665" cy="233397"/>
            </a:xfrm>
            <a:prstGeom prst="rect">
              <a:avLst/>
            </a:prstGeom>
            <a:noFill/>
          </p:spPr>
          <p:txBody>
            <a:bodyPr vert="vert270" wrap="none">
              <a:spAutoFit/>
            </a:bodyPr>
            <a:lstStyle/>
            <a:p>
              <a:pPr>
                <a:defRPr/>
              </a:pPr>
              <a:r>
                <a:rPr lang="en-GB" dirty="0"/>
                <a:t>A</a:t>
              </a:r>
            </a:p>
          </p:txBody>
        </p:sp>
        <p:sp>
          <p:nvSpPr>
            <p:cNvPr id="50" name="TextBox 49">
              <a:extLst>
                <a:ext uri="{FF2B5EF4-FFF2-40B4-BE49-F238E27FC236}">
                  <a16:creationId xmlns:a16="http://schemas.microsoft.com/office/drawing/2014/main" id="{361139BC-57F8-83E9-3BBC-BFB14CC7726D}"/>
                </a:ext>
              </a:extLst>
            </p:cNvPr>
            <p:cNvSpPr txBox="1"/>
            <p:nvPr/>
          </p:nvSpPr>
          <p:spPr>
            <a:xfrm rot="5400000">
              <a:off x="2570813" y="6221138"/>
              <a:ext cx="461665" cy="206147"/>
            </a:xfrm>
            <a:prstGeom prst="rect">
              <a:avLst/>
            </a:prstGeom>
            <a:noFill/>
          </p:spPr>
          <p:txBody>
            <a:bodyPr vert="vert270" wrap="none">
              <a:spAutoFit/>
            </a:bodyPr>
            <a:lstStyle/>
            <a:p>
              <a:pPr>
                <a:defRPr/>
              </a:pPr>
              <a:r>
                <a:rPr lang="en-GB" dirty="0"/>
                <a:t>Z</a:t>
              </a:r>
            </a:p>
          </p:txBody>
        </p:sp>
        <p:cxnSp>
          <p:nvCxnSpPr>
            <p:cNvPr id="26662" name="Straight Arrow Connector 52">
              <a:extLst>
                <a:ext uri="{FF2B5EF4-FFF2-40B4-BE49-F238E27FC236}">
                  <a16:creationId xmlns:a16="http://schemas.microsoft.com/office/drawing/2014/main" id="{B59E616B-C341-4767-AAE9-B8CABEDD2D2E}"/>
                </a:ext>
              </a:extLst>
            </p:cNvPr>
            <p:cNvCxnSpPr>
              <a:cxnSpLocks noChangeShapeType="1"/>
            </p:cNvCxnSpPr>
            <p:nvPr/>
          </p:nvCxnSpPr>
          <p:spPr bwMode="auto">
            <a:xfrm>
              <a:off x="3248025" y="5840413"/>
              <a:ext cx="636588" cy="4762"/>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26663" name="Straight Arrow Connector 53">
              <a:extLst>
                <a:ext uri="{FF2B5EF4-FFF2-40B4-BE49-F238E27FC236}">
                  <a16:creationId xmlns:a16="http://schemas.microsoft.com/office/drawing/2014/main" id="{05A90B5C-FA90-A6A3-02AF-1AAFB6610D20}"/>
                </a:ext>
              </a:extLst>
            </p:cNvPr>
            <p:cNvCxnSpPr>
              <a:cxnSpLocks noChangeShapeType="1"/>
            </p:cNvCxnSpPr>
            <p:nvPr/>
          </p:nvCxnSpPr>
          <p:spPr bwMode="auto">
            <a:xfrm>
              <a:off x="3248025" y="6316663"/>
              <a:ext cx="636588" cy="4762"/>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56" name="Rectangle 55">
              <a:extLst>
                <a:ext uri="{FF2B5EF4-FFF2-40B4-BE49-F238E27FC236}">
                  <a16:creationId xmlns:a16="http://schemas.microsoft.com/office/drawing/2014/main" id="{71CFAEB3-BE50-E80B-CE42-016BD2AD45DF}"/>
                </a:ext>
              </a:extLst>
            </p:cNvPr>
            <p:cNvSpPr/>
            <p:nvPr/>
          </p:nvSpPr>
          <p:spPr bwMode="auto">
            <a:xfrm rot="5400000">
              <a:off x="3887789" y="561816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cxnSp>
          <p:nvCxnSpPr>
            <p:cNvPr id="26665" name="Straight Arrow Connector 56">
              <a:extLst>
                <a:ext uri="{FF2B5EF4-FFF2-40B4-BE49-F238E27FC236}">
                  <a16:creationId xmlns:a16="http://schemas.microsoft.com/office/drawing/2014/main" id="{AE9A44A3-1A10-C46F-C6C3-1B55A3580578}"/>
                </a:ext>
              </a:extLst>
            </p:cNvPr>
            <p:cNvCxnSpPr>
              <a:cxnSpLocks noChangeShapeType="1"/>
            </p:cNvCxnSpPr>
            <p:nvPr/>
          </p:nvCxnSpPr>
          <p:spPr bwMode="auto">
            <a:xfrm>
              <a:off x="4344989" y="5832476"/>
              <a:ext cx="636587" cy="3175"/>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58" name="Rectangle 57">
              <a:extLst>
                <a:ext uri="{FF2B5EF4-FFF2-40B4-BE49-F238E27FC236}">
                  <a16:creationId xmlns:a16="http://schemas.microsoft.com/office/drawing/2014/main" id="{2D098B44-D5DB-F24D-8F97-6FF13217040F}"/>
                </a:ext>
              </a:extLst>
            </p:cNvPr>
            <p:cNvSpPr/>
            <p:nvPr/>
          </p:nvSpPr>
          <p:spPr bwMode="auto">
            <a:xfrm rot="5400000">
              <a:off x="4984751" y="560863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cxnSp>
          <p:nvCxnSpPr>
            <p:cNvPr id="26667" name="Straight Arrow Connector 58">
              <a:extLst>
                <a:ext uri="{FF2B5EF4-FFF2-40B4-BE49-F238E27FC236}">
                  <a16:creationId xmlns:a16="http://schemas.microsoft.com/office/drawing/2014/main" id="{206DFD41-3A4F-9E3C-A2BA-DE1286713C1A}"/>
                </a:ext>
              </a:extLst>
            </p:cNvPr>
            <p:cNvCxnSpPr>
              <a:cxnSpLocks noChangeShapeType="1"/>
            </p:cNvCxnSpPr>
            <p:nvPr/>
          </p:nvCxnSpPr>
          <p:spPr bwMode="auto">
            <a:xfrm>
              <a:off x="5441950" y="5816601"/>
              <a:ext cx="636588" cy="4763"/>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60" name="Rectangle 59">
              <a:extLst>
                <a:ext uri="{FF2B5EF4-FFF2-40B4-BE49-F238E27FC236}">
                  <a16:creationId xmlns:a16="http://schemas.microsoft.com/office/drawing/2014/main" id="{387F3B07-513B-BB65-EED2-4CFD79E09F52}"/>
                </a:ext>
              </a:extLst>
            </p:cNvPr>
            <p:cNvSpPr/>
            <p:nvPr/>
          </p:nvSpPr>
          <p:spPr bwMode="auto">
            <a:xfrm rot="5400000">
              <a:off x="6081714" y="559435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cxnSp>
          <p:nvCxnSpPr>
            <p:cNvPr id="26669" name="Straight Arrow Connector 60">
              <a:extLst>
                <a:ext uri="{FF2B5EF4-FFF2-40B4-BE49-F238E27FC236}">
                  <a16:creationId xmlns:a16="http://schemas.microsoft.com/office/drawing/2014/main" id="{EDC9F5E9-054C-6D25-44B5-5CA152C35782}"/>
                </a:ext>
              </a:extLst>
            </p:cNvPr>
            <p:cNvCxnSpPr>
              <a:cxnSpLocks noChangeShapeType="1"/>
            </p:cNvCxnSpPr>
            <p:nvPr/>
          </p:nvCxnSpPr>
          <p:spPr bwMode="auto">
            <a:xfrm>
              <a:off x="6538914" y="5808663"/>
              <a:ext cx="636587" cy="4762"/>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62" name="Rectangle 61">
              <a:extLst>
                <a:ext uri="{FF2B5EF4-FFF2-40B4-BE49-F238E27FC236}">
                  <a16:creationId xmlns:a16="http://schemas.microsoft.com/office/drawing/2014/main" id="{9E607FC6-945F-4D9B-DC79-97C2FAABFBDF}"/>
                </a:ext>
              </a:extLst>
            </p:cNvPr>
            <p:cNvSpPr/>
            <p:nvPr/>
          </p:nvSpPr>
          <p:spPr bwMode="auto">
            <a:xfrm rot="5400000">
              <a:off x="7178676" y="558641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cxnSp>
          <p:nvCxnSpPr>
            <p:cNvPr id="26671" name="Straight Arrow Connector 62">
              <a:extLst>
                <a:ext uri="{FF2B5EF4-FFF2-40B4-BE49-F238E27FC236}">
                  <a16:creationId xmlns:a16="http://schemas.microsoft.com/office/drawing/2014/main" id="{98E95463-0F39-367B-BC14-3FD94679BFC6}"/>
                </a:ext>
              </a:extLst>
            </p:cNvPr>
            <p:cNvCxnSpPr>
              <a:cxnSpLocks noChangeShapeType="1"/>
            </p:cNvCxnSpPr>
            <p:nvPr/>
          </p:nvCxnSpPr>
          <p:spPr bwMode="auto">
            <a:xfrm>
              <a:off x="7654925" y="5807076"/>
              <a:ext cx="636588" cy="4763"/>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64" name="Rectangle 63">
              <a:extLst>
                <a:ext uri="{FF2B5EF4-FFF2-40B4-BE49-F238E27FC236}">
                  <a16:creationId xmlns:a16="http://schemas.microsoft.com/office/drawing/2014/main" id="{60F5D8B9-B203-2DF2-6982-6D26B7FB3061}"/>
                </a:ext>
              </a:extLst>
            </p:cNvPr>
            <p:cNvSpPr/>
            <p:nvPr/>
          </p:nvSpPr>
          <p:spPr bwMode="auto">
            <a:xfrm rot="5400000">
              <a:off x="8294689" y="5584826"/>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cxnSp>
          <p:nvCxnSpPr>
            <p:cNvPr id="26673" name="Straight Arrow Connector 64">
              <a:extLst>
                <a:ext uri="{FF2B5EF4-FFF2-40B4-BE49-F238E27FC236}">
                  <a16:creationId xmlns:a16="http://schemas.microsoft.com/office/drawing/2014/main" id="{EC5C6728-2106-2694-186D-748F093B129D}"/>
                </a:ext>
              </a:extLst>
            </p:cNvPr>
            <p:cNvCxnSpPr>
              <a:cxnSpLocks noChangeShapeType="1"/>
            </p:cNvCxnSpPr>
            <p:nvPr/>
          </p:nvCxnSpPr>
          <p:spPr bwMode="auto">
            <a:xfrm>
              <a:off x="8751889" y="5799138"/>
              <a:ext cx="636587" cy="4762"/>
            </a:xfrm>
            <a:prstGeom prst="straightConnector1">
              <a:avLst/>
            </a:prstGeom>
            <a:noFill/>
            <a:ln w="41275" algn="ctr">
              <a:solidFill>
                <a:schemeClr val="tx1"/>
              </a:solidFill>
              <a:round/>
              <a:headEnd/>
              <a:tailEnd type="arrow" w="med" len="med"/>
            </a:ln>
            <a:extLst>
              <a:ext uri="{909E8E84-426E-40DD-AFC4-6F175D3DCCD1}">
                <a14:hiddenFill xmlns:a14="http://schemas.microsoft.com/office/drawing/2010/main">
                  <a:noFill/>
                </a14:hiddenFill>
              </a:ext>
            </a:extLst>
          </p:spPr>
        </p:cxnSp>
        <p:sp>
          <p:nvSpPr>
            <p:cNvPr id="66" name="Rectangle 65">
              <a:extLst>
                <a:ext uri="{FF2B5EF4-FFF2-40B4-BE49-F238E27FC236}">
                  <a16:creationId xmlns:a16="http://schemas.microsoft.com/office/drawing/2014/main" id="{57A59A31-FA4B-BADC-1B22-AB121A22BF1F}"/>
                </a:ext>
              </a:extLst>
            </p:cNvPr>
            <p:cNvSpPr/>
            <p:nvPr/>
          </p:nvSpPr>
          <p:spPr bwMode="auto">
            <a:xfrm rot="5400000">
              <a:off x="9391651" y="5576889"/>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67" name="Rectangle 66">
              <a:extLst>
                <a:ext uri="{FF2B5EF4-FFF2-40B4-BE49-F238E27FC236}">
                  <a16:creationId xmlns:a16="http://schemas.microsoft.com/office/drawing/2014/main" id="{C7036AD5-401D-9357-1465-C1CF6082C6F9}"/>
                </a:ext>
              </a:extLst>
            </p:cNvPr>
            <p:cNvSpPr/>
            <p:nvPr/>
          </p:nvSpPr>
          <p:spPr bwMode="auto">
            <a:xfrm rot="5400000">
              <a:off x="3887789" y="610235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475AAC6-8E26-FC00-2603-A4A9D7EEF2A6}"/>
              </a:ext>
            </a:extLst>
          </p:cNvPr>
          <p:cNvSpPr>
            <a:spLocks noGrp="1" noChangeArrowheads="1"/>
          </p:cNvSpPr>
          <p:nvPr>
            <p:ph type="title"/>
          </p:nvPr>
        </p:nvSpPr>
        <p:spPr/>
        <p:txBody>
          <a:bodyPr/>
          <a:lstStyle/>
          <a:p>
            <a:r>
              <a:rPr lang="en-GB" altLang="en-US"/>
              <a:t>Chained Hash Tables</a:t>
            </a:r>
          </a:p>
        </p:txBody>
      </p:sp>
      <p:sp>
        <p:nvSpPr>
          <p:cNvPr id="27651" name="Content Placeholder 2">
            <a:extLst>
              <a:ext uri="{FF2B5EF4-FFF2-40B4-BE49-F238E27FC236}">
                <a16:creationId xmlns:a16="http://schemas.microsoft.com/office/drawing/2014/main" id="{9CD38813-BEB7-8BA4-C34A-518D3DEEBFFF}"/>
              </a:ext>
            </a:extLst>
          </p:cNvPr>
          <p:cNvSpPr>
            <a:spLocks noGrp="1" noChangeArrowheads="1"/>
          </p:cNvSpPr>
          <p:nvPr>
            <p:ph idx="1"/>
          </p:nvPr>
        </p:nvSpPr>
        <p:spPr/>
        <p:txBody>
          <a:bodyPr/>
          <a:lstStyle/>
          <a:p>
            <a:r>
              <a:rPr lang="en-GB" altLang="en-US"/>
              <a:t>A chained hash table consists of an array of buckets. </a:t>
            </a:r>
          </a:p>
          <a:p>
            <a:r>
              <a:rPr lang="en-GB" altLang="en-US"/>
              <a:t>Each bucket being a linked list of containing elements that correspond to a certain position in the hash table</a:t>
            </a:r>
          </a:p>
          <a:p>
            <a:r>
              <a:rPr lang="en-GB" altLang="en-US"/>
              <a:t>A simple implementation might create all the necessary buckets at the start and delete them all when we are finished with it</a:t>
            </a:r>
          </a:p>
          <a:p>
            <a:pPr lvl="1"/>
            <a:r>
              <a:rPr lang="en-GB" altLang="en-US"/>
              <a:t>Complexity O(m) where m is the number of buckets</a:t>
            </a:r>
          </a:p>
        </p:txBody>
      </p:sp>
      <p:sp>
        <p:nvSpPr>
          <p:cNvPr id="27652" name="Footer Placeholder 3">
            <a:extLst>
              <a:ext uri="{FF2B5EF4-FFF2-40B4-BE49-F238E27FC236}">
                <a16:creationId xmlns:a16="http://schemas.microsoft.com/office/drawing/2014/main" id="{D0774E9B-1710-B7F8-F2BA-22E1DACB9E18}"/>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45078B9-207C-9590-4130-AEFAA4FA3134}"/>
              </a:ext>
            </a:extLst>
          </p:cNvPr>
          <p:cNvSpPr>
            <a:spLocks noGrp="1" noChangeArrowheads="1"/>
          </p:cNvSpPr>
          <p:nvPr>
            <p:ph type="title"/>
          </p:nvPr>
        </p:nvSpPr>
        <p:spPr>
          <a:xfrm>
            <a:off x="1781175" y="1"/>
            <a:ext cx="8686800" cy="658813"/>
          </a:xfrm>
        </p:spPr>
        <p:txBody>
          <a:bodyPr/>
          <a:lstStyle/>
          <a:p>
            <a:r>
              <a:rPr lang="en-GB" altLang="en-US"/>
              <a:t>Hash Function Example</a:t>
            </a:r>
          </a:p>
        </p:txBody>
      </p:sp>
      <p:sp>
        <p:nvSpPr>
          <p:cNvPr id="28675" name="Content Placeholder 2">
            <a:extLst>
              <a:ext uri="{FF2B5EF4-FFF2-40B4-BE49-F238E27FC236}">
                <a16:creationId xmlns:a16="http://schemas.microsoft.com/office/drawing/2014/main" id="{3AF3C7A9-B663-42AA-EE91-8274F9E791B1}"/>
              </a:ext>
            </a:extLst>
          </p:cNvPr>
          <p:cNvSpPr>
            <a:spLocks noGrp="1" noChangeArrowheads="1"/>
          </p:cNvSpPr>
          <p:nvPr>
            <p:ph idx="1"/>
          </p:nvPr>
        </p:nvSpPr>
        <p:spPr>
          <a:xfrm>
            <a:off x="157881" y="658814"/>
            <a:ext cx="11834573" cy="3640137"/>
          </a:xfrm>
        </p:spPr>
        <p:txBody>
          <a:bodyPr/>
          <a:lstStyle/>
          <a:p>
            <a:r>
              <a:rPr lang="en-GB" altLang="en-US" dirty="0"/>
              <a:t>Say we were dealing with numbers; we could group the numbers across a number of buckets</a:t>
            </a:r>
          </a:p>
          <a:p>
            <a:r>
              <a:rPr lang="en-GB" altLang="en-US" dirty="0"/>
              <a:t>Let </a:t>
            </a:r>
            <a:r>
              <a:rPr lang="en-GB" altLang="en-US" i="1" dirty="0"/>
              <a:t>m</a:t>
            </a:r>
            <a:r>
              <a:rPr lang="en-GB" altLang="en-US" dirty="0"/>
              <a:t> be the number of buckets and </a:t>
            </a:r>
            <a:r>
              <a:rPr lang="en-GB" altLang="en-US" i="1" dirty="0"/>
              <a:t>n</a:t>
            </a:r>
            <a:r>
              <a:rPr lang="en-GB" altLang="en-US" dirty="0"/>
              <a:t> be the number we want to store</a:t>
            </a:r>
          </a:p>
          <a:p>
            <a:r>
              <a:rPr lang="en-GB" altLang="en-US" dirty="0"/>
              <a:t>Then the bucket we choose to store </a:t>
            </a:r>
            <a:r>
              <a:rPr lang="en-GB" altLang="en-US" i="1" dirty="0"/>
              <a:t>n</a:t>
            </a:r>
            <a:r>
              <a:rPr lang="en-GB" altLang="en-US" dirty="0"/>
              <a:t> in is given by:</a:t>
            </a:r>
          </a:p>
          <a:p>
            <a:endParaRPr lang="en-GB" altLang="en-US" dirty="0"/>
          </a:p>
          <a:p>
            <a:r>
              <a:rPr lang="en-GB" altLang="en-US" i="1" dirty="0"/>
              <a:t>mod</a:t>
            </a:r>
            <a:r>
              <a:rPr lang="en-GB" altLang="en-US" dirty="0"/>
              <a:t> means divide by the divisor </a:t>
            </a:r>
            <a:r>
              <a:rPr lang="en-GB" altLang="en-US" i="1" dirty="0"/>
              <a:t>m</a:t>
            </a:r>
            <a:r>
              <a:rPr lang="en-GB" altLang="en-US" dirty="0"/>
              <a:t> but return </a:t>
            </a:r>
            <a:r>
              <a:rPr lang="en-GB" altLang="en-US" u="sng" dirty="0"/>
              <a:t>the remainder </a:t>
            </a:r>
            <a:r>
              <a:rPr lang="en-GB" altLang="en-US" dirty="0"/>
              <a:t>of the division e.g. 1 mod 2 = 1, 2 mod 2 = 0, 3 mod 2 = 1, etc.</a:t>
            </a:r>
            <a:br>
              <a:rPr lang="en-GB" altLang="en-US" dirty="0"/>
            </a:br>
            <a:br>
              <a:rPr lang="en-GB" altLang="en-US" dirty="0"/>
            </a:br>
            <a:endParaRPr lang="en-GB" altLang="en-US" dirty="0"/>
          </a:p>
        </p:txBody>
      </p:sp>
      <p:sp>
        <p:nvSpPr>
          <p:cNvPr id="28676" name="Footer Placeholder 3">
            <a:extLst>
              <a:ext uri="{FF2B5EF4-FFF2-40B4-BE49-F238E27FC236}">
                <a16:creationId xmlns:a16="http://schemas.microsoft.com/office/drawing/2014/main" id="{56BEC492-C7E5-7A85-C138-C1F9CF524E64}"/>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52E241C6-B420-D47B-DF97-7465F2671E19}"/>
              </a:ext>
            </a:extLst>
          </p:cNvPr>
          <p:cNvSpPr txBox="1">
            <a:spLocks noRot="1" noChangeAspect="1" noMove="1" noResize="1" noEditPoints="1" noAdjustHandles="1" noChangeArrowheads="1" noChangeShapeType="1" noTextEdit="1"/>
          </p:cNvSpPr>
          <p:nvPr/>
        </p:nvSpPr>
        <p:spPr>
          <a:xfrm>
            <a:off x="4026561" y="2465870"/>
            <a:ext cx="3638047" cy="430887"/>
          </a:xfrm>
          <a:prstGeom prst="rect">
            <a:avLst/>
          </a:prstGeom>
          <a:blipFill>
            <a:blip r:embed="rId2"/>
            <a:stretch>
              <a:fillRect/>
            </a:stretch>
          </a:blipFill>
        </p:spPr>
        <p:txBody>
          <a:bodyPr/>
          <a:lstStyle/>
          <a:p>
            <a:pPr>
              <a:defRPr/>
            </a:pPr>
            <a:r>
              <a:rPr lang="en-GB">
                <a:noFill/>
              </a:rPr>
              <a:t> </a:t>
            </a:r>
          </a:p>
        </p:txBody>
      </p:sp>
      <p:graphicFrame>
        <p:nvGraphicFramePr>
          <p:cNvPr id="7" name="Table 6">
            <a:extLst>
              <a:ext uri="{FF2B5EF4-FFF2-40B4-BE49-F238E27FC236}">
                <a16:creationId xmlns:a16="http://schemas.microsoft.com/office/drawing/2014/main" id="{1555BB8D-E9DB-22D0-CD68-0BF9B5571C92}"/>
              </a:ext>
            </a:extLst>
          </p:cNvPr>
          <p:cNvGraphicFramePr>
            <a:graphicFrameLocks noGrp="1"/>
          </p:cNvGraphicFramePr>
          <p:nvPr/>
        </p:nvGraphicFramePr>
        <p:xfrm>
          <a:off x="6942138" y="4070350"/>
          <a:ext cx="3238500" cy="2533650"/>
        </p:xfrm>
        <a:graphic>
          <a:graphicData uri="http://schemas.openxmlformats.org/drawingml/2006/table">
            <a:tbl>
              <a:tblPr>
                <a:tableStyleId>{5C22544A-7EE6-4342-B048-85BDC9FD1C3A}</a:tableStyleId>
              </a:tblPr>
              <a:tblGrid>
                <a:gridCol w="1079500">
                  <a:extLst>
                    <a:ext uri="{9D8B030D-6E8A-4147-A177-3AD203B41FA5}">
                      <a16:colId xmlns:a16="http://schemas.microsoft.com/office/drawing/2014/main" val="20000"/>
                    </a:ext>
                  </a:extLst>
                </a:gridCol>
                <a:gridCol w="539750">
                  <a:extLst>
                    <a:ext uri="{9D8B030D-6E8A-4147-A177-3AD203B41FA5}">
                      <a16:colId xmlns:a16="http://schemas.microsoft.com/office/drawing/2014/main" val="20001"/>
                    </a:ext>
                  </a:extLst>
                </a:gridCol>
                <a:gridCol w="539750">
                  <a:extLst>
                    <a:ext uri="{9D8B030D-6E8A-4147-A177-3AD203B41FA5}">
                      <a16:colId xmlns:a16="http://schemas.microsoft.com/office/drawing/2014/main" val="20002"/>
                    </a:ext>
                  </a:extLst>
                </a:gridCol>
                <a:gridCol w="539750">
                  <a:extLst>
                    <a:ext uri="{9D8B030D-6E8A-4147-A177-3AD203B41FA5}">
                      <a16:colId xmlns:a16="http://schemas.microsoft.com/office/drawing/2014/main" val="20003"/>
                    </a:ext>
                  </a:extLst>
                </a:gridCol>
                <a:gridCol w="539750">
                  <a:extLst>
                    <a:ext uri="{9D8B030D-6E8A-4147-A177-3AD203B41FA5}">
                      <a16:colId xmlns:a16="http://schemas.microsoft.com/office/drawing/2014/main" val="20004"/>
                    </a:ext>
                  </a:extLst>
                </a:gridCol>
              </a:tblGrid>
              <a:tr h="180975">
                <a:tc>
                  <a:txBody>
                    <a:bodyPr/>
                    <a:lstStyle/>
                    <a:p>
                      <a:pPr algn="l" fontAlgn="b"/>
                      <a:endParaRPr lang="en-GB" sz="1100" b="0" i="0" u="none" strike="noStrike" dirty="0">
                        <a:solidFill>
                          <a:srgbClr val="000000"/>
                        </a:solidFill>
                        <a:effectLst/>
                        <a:latin typeface="Calibri" panose="020F0502020204030204" pitchFamily="34" charset="0"/>
                      </a:endParaRPr>
                    </a:p>
                  </a:txBody>
                  <a:tcPr marL="4763" marR="4763" marT="4763" marB="0" anchor="b">
                    <a:noFill/>
                  </a:tcPr>
                </a:tc>
                <a:tc gridSpan="4">
                  <a:txBody>
                    <a:bodyPr/>
                    <a:lstStyle/>
                    <a:p>
                      <a:pPr algn="ctr" fontAlgn="b"/>
                      <a:r>
                        <a:rPr lang="en-GB" sz="1100" b="1" u="none" strike="noStrike" dirty="0">
                          <a:effectLst/>
                        </a:rPr>
                        <a:t>Number of Buckets (m)</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accent4">
                        <a:lumMod val="25000"/>
                        <a:lumOff val="75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80975">
                <a:tc>
                  <a:txBody>
                    <a:bodyPr/>
                    <a:lstStyle/>
                    <a:p>
                      <a:pPr algn="l" fontAlgn="b"/>
                      <a:endParaRPr lang="en-GB" sz="1100" b="0" i="0" u="none" strike="noStrike" dirty="0">
                        <a:solidFill>
                          <a:srgbClr val="000000"/>
                        </a:solidFill>
                        <a:effectLst/>
                        <a:latin typeface="Calibri" panose="020F0502020204030204" pitchFamily="34" charset="0"/>
                      </a:endParaRPr>
                    </a:p>
                  </a:txBody>
                  <a:tcPr marL="4763" marR="4763" marT="4763" marB="0" anchor="b">
                    <a:noFill/>
                  </a:tcPr>
                </a:tc>
                <a:tc>
                  <a:txBody>
                    <a:bodyPr/>
                    <a:lstStyle/>
                    <a:p>
                      <a:pPr algn="ctr" fontAlgn="b"/>
                      <a:r>
                        <a:rPr lang="en-GB" sz="1100" b="1" u="none" strike="noStrike">
                          <a:effectLst/>
                        </a:rPr>
                        <a:t>2</a:t>
                      </a:r>
                      <a:endParaRPr lang="en-GB" sz="1100" b="1" i="0" u="none" strike="noStrike">
                        <a:solidFill>
                          <a:srgbClr val="000000"/>
                        </a:solidFill>
                        <a:effectLst/>
                        <a:latin typeface="Calibri" panose="020F0502020204030204" pitchFamily="34" charset="0"/>
                      </a:endParaRPr>
                    </a:p>
                  </a:txBody>
                  <a:tcPr marL="4763" marR="4763" marT="4763" marB="0" anchor="b">
                    <a:solidFill>
                      <a:schemeClr val="accent4">
                        <a:lumMod val="25000"/>
                        <a:lumOff val="75000"/>
                      </a:schemeClr>
                    </a:solidFill>
                  </a:tcPr>
                </a:tc>
                <a:tc>
                  <a:txBody>
                    <a:bodyPr/>
                    <a:lstStyle/>
                    <a:p>
                      <a:pPr algn="ctr" fontAlgn="b"/>
                      <a:r>
                        <a:rPr lang="en-GB" sz="1100" b="1" u="none" strike="noStrike" dirty="0">
                          <a:effectLst/>
                        </a:rPr>
                        <a:t>3</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accent4">
                        <a:lumMod val="25000"/>
                        <a:lumOff val="75000"/>
                      </a:schemeClr>
                    </a:solidFill>
                  </a:tcPr>
                </a:tc>
                <a:tc>
                  <a:txBody>
                    <a:bodyPr/>
                    <a:lstStyle/>
                    <a:p>
                      <a:pPr algn="ctr" fontAlgn="b"/>
                      <a:r>
                        <a:rPr lang="en-GB" sz="1100" b="1" u="none" strike="noStrike" dirty="0">
                          <a:effectLst/>
                        </a:rPr>
                        <a:t>5</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accent4">
                        <a:lumMod val="25000"/>
                        <a:lumOff val="75000"/>
                      </a:schemeClr>
                    </a:solidFill>
                  </a:tcPr>
                </a:tc>
                <a:tc>
                  <a:txBody>
                    <a:bodyPr/>
                    <a:lstStyle/>
                    <a:p>
                      <a:pPr algn="ctr" fontAlgn="b"/>
                      <a:r>
                        <a:rPr lang="en-GB" sz="1100" b="1" u="none" strike="noStrike" dirty="0">
                          <a:effectLst/>
                        </a:rPr>
                        <a:t>10</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accent4">
                        <a:lumMod val="25000"/>
                        <a:lumOff val="75000"/>
                      </a:schemeClr>
                    </a:solidFill>
                  </a:tcPr>
                </a:tc>
                <a:extLst>
                  <a:ext uri="{0D108BD9-81ED-4DB2-BD59-A6C34878D82A}">
                    <a16:rowId xmlns:a16="http://schemas.microsoft.com/office/drawing/2014/main" val="10001"/>
                  </a:ext>
                </a:extLst>
              </a:tr>
              <a:tr h="180975">
                <a:tc>
                  <a:txBody>
                    <a:bodyPr/>
                    <a:lstStyle/>
                    <a:p>
                      <a:pPr algn="ctr" fontAlgn="b"/>
                      <a:r>
                        <a:rPr lang="en-GB" sz="1100" b="1" u="none" strike="noStrike" dirty="0">
                          <a:effectLst/>
                        </a:rPr>
                        <a:t>Number (n)</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gridSpan="4">
                  <a:txBody>
                    <a:bodyPr/>
                    <a:lstStyle/>
                    <a:p>
                      <a:pPr algn="ctr" fontAlgn="b"/>
                      <a:r>
                        <a:rPr lang="en-GB" sz="1100" b="1" u="none" strike="noStrike" dirty="0">
                          <a:effectLst/>
                        </a:rPr>
                        <a:t>Selected Bucket</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180975">
                <a:tc>
                  <a:txBody>
                    <a:bodyPr/>
                    <a:lstStyle/>
                    <a:p>
                      <a:pPr algn="ctr" fontAlgn="b"/>
                      <a:r>
                        <a:rPr lang="en-GB" sz="1100" b="1" u="none" strike="noStrike" dirty="0">
                          <a:effectLst/>
                        </a:rPr>
                        <a:t>0</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dirty="0">
                          <a:effectLst/>
                        </a:rPr>
                        <a:t>0</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3"/>
                  </a:ext>
                </a:extLst>
              </a:tr>
              <a:tr h="180975">
                <a:tc>
                  <a:txBody>
                    <a:bodyPr/>
                    <a:lstStyle/>
                    <a:p>
                      <a:pPr algn="ctr" fontAlgn="b"/>
                      <a:r>
                        <a:rPr lang="en-GB" sz="1100" b="1" u="none" strike="noStrike" dirty="0">
                          <a:effectLst/>
                        </a:rPr>
                        <a:t>1</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4"/>
                  </a:ext>
                </a:extLst>
              </a:tr>
              <a:tr h="180975">
                <a:tc>
                  <a:txBody>
                    <a:bodyPr/>
                    <a:lstStyle/>
                    <a:p>
                      <a:pPr algn="ctr" fontAlgn="b"/>
                      <a:r>
                        <a:rPr lang="en-GB" sz="1100" b="1" u="none" strike="noStrike" dirty="0">
                          <a:effectLst/>
                        </a:rPr>
                        <a:t>2</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5"/>
                  </a:ext>
                </a:extLst>
              </a:tr>
              <a:tr h="180975">
                <a:tc>
                  <a:txBody>
                    <a:bodyPr/>
                    <a:lstStyle/>
                    <a:p>
                      <a:pPr algn="ctr" fontAlgn="b"/>
                      <a:r>
                        <a:rPr lang="en-GB" sz="1100" b="1" u="none" strike="noStrike" dirty="0">
                          <a:effectLst/>
                        </a:rPr>
                        <a:t>3</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6"/>
                  </a:ext>
                </a:extLst>
              </a:tr>
              <a:tr h="180975">
                <a:tc>
                  <a:txBody>
                    <a:bodyPr/>
                    <a:lstStyle/>
                    <a:p>
                      <a:pPr algn="ctr" fontAlgn="b"/>
                      <a:r>
                        <a:rPr lang="en-GB" sz="1100" b="1" u="none" strike="noStrike" dirty="0">
                          <a:effectLst/>
                        </a:rPr>
                        <a:t>4</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4</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7"/>
                  </a:ext>
                </a:extLst>
              </a:tr>
              <a:tr h="180975">
                <a:tc>
                  <a:txBody>
                    <a:bodyPr/>
                    <a:lstStyle/>
                    <a:p>
                      <a:pPr algn="ctr" fontAlgn="b"/>
                      <a:r>
                        <a:rPr lang="en-GB" sz="1100" b="1" u="none" strike="noStrike" dirty="0">
                          <a:effectLst/>
                        </a:rPr>
                        <a:t>5</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0</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8"/>
                  </a:ext>
                </a:extLst>
              </a:tr>
              <a:tr h="180975">
                <a:tc>
                  <a:txBody>
                    <a:bodyPr/>
                    <a:lstStyle/>
                    <a:p>
                      <a:pPr algn="ctr" fontAlgn="b"/>
                      <a:r>
                        <a:rPr lang="en-GB" sz="1100" b="1" u="none" strike="noStrike" dirty="0">
                          <a:effectLst/>
                        </a:rPr>
                        <a:t>6</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09"/>
                  </a:ext>
                </a:extLst>
              </a:tr>
              <a:tr h="180975">
                <a:tc>
                  <a:txBody>
                    <a:bodyPr/>
                    <a:lstStyle/>
                    <a:p>
                      <a:pPr algn="ctr" fontAlgn="b"/>
                      <a:r>
                        <a:rPr lang="en-GB" sz="1100" b="1" u="none" strike="noStrike" dirty="0">
                          <a:effectLst/>
                        </a:rPr>
                        <a:t>7</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10"/>
                  </a:ext>
                </a:extLst>
              </a:tr>
              <a:tr h="180975">
                <a:tc>
                  <a:txBody>
                    <a:bodyPr/>
                    <a:lstStyle/>
                    <a:p>
                      <a:pPr algn="ctr" fontAlgn="b"/>
                      <a:r>
                        <a:rPr lang="en-GB" sz="1100" b="1" u="none" strike="noStrike" dirty="0">
                          <a:effectLst/>
                        </a:rPr>
                        <a:t>8</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8</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11"/>
                  </a:ext>
                </a:extLst>
              </a:tr>
              <a:tr h="180975">
                <a:tc>
                  <a:txBody>
                    <a:bodyPr/>
                    <a:lstStyle/>
                    <a:p>
                      <a:pPr algn="ctr" fontAlgn="b"/>
                      <a:r>
                        <a:rPr lang="en-GB" sz="1100" b="1" u="none" strike="noStrike" dirty="0">
                          <a:effectLst/>
                        </a:rPr>
                        <a:t>9</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9</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12"/>
                  </a:ext>
                </a:extLst>
              </a:tr>
              <a:tr h="180975">
                <a:tc>
                  <a:txBody>
                    <a:bodyPr/>
                    <a:lstStyle/>
                    <a:p>
                      <a:pPr algn="ctr" fontAlgn="b"/>
                      <a:r>
                        <a:rPr lang="en-GB" sz="1100" b="1" u="none" strike="noStrike" dirty="0">
                          <a:effectLst/>
                        </a:rPr>
                        <a:t>10</a:t>
                      </a:r>
                      <a:endParaRPr lang="en-GB" sz="1100" b="1" i="0" u="none" strike="noStrike" dirty="0">
                        <a:solidFill>
                          <a:srgbClr val="000000"/>
                        </a:solidFill>
                        <a:effectLst/>
                        <a:latin typeface="Calibri" panose="020F0502020204030204" pitchFamily="34" charset="0"/>
                      </a:endParaRPr>
                    </a:p>
                  </a:txBody>
                  <a:tcPr marL="4763" marR="4763" marT="4763" marB="0" anchor="b">
                    <a:solidFill>
                      <a:schemeClr val="bg2">
                        <a:lumMod val="9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tc>
                  <a:txBody>
                    <a:bodyPr/>
                    <a:lstStyle/>
                    <a:p>
                      <a:pPr algn="ctr" fontAlgn="b"/>
                      <a:r>
                        <a:rPr lang="en-GB" sz="1100" u="none" strike="noStrike" dirty="0">
                          <a:effectLst/>
                        </a:rPr>
                        <a:t>0</a:t>
                      </a:r>
                      <a:endParaRPr lang="en-GB" sz="1100" b="0" i="0" u="none" strike="noStrike" dirty="0">
                        <a:solidFill>
                          <a:srgbClr val="000000"/>
                        </a:solidFill>
                        <a:effectLst/>
                        <a:latin typeface="Calibri" panose="020F0502020204030204" pitchFamily="34" charset="0"/>
                      </a:endParaRPr>
                    </a:p>
                  </a:txBody>
                  <a:tcPr marL="4763" marR="4763" marT="4763" marB="0" anchor="b">
                    <a:solidFill>
                      <a:schemeClr val="accent6">
                        <a:lumMod val="20000"/>
                        <a:lumOff val="80000"/>
                      </a:schemeClr>
                    </a:solidFill>
                  </a:tcPr>
                </a:tc>
                <a:extLst>
                  <a:ext uri="{0D108BD9-81ED-4DB2-BD59-A6C34878D82A}">
                    <a16:rowId xmlns:a16="http://schemas.microsoft.com/office/drawing/2014/main" val="10013"/>
                  </a:ext>
                </a:extLst>
              </a:tr>
            </a:tbl>
          </a:graphicData>
        </a:graphic>
      </p:graphicFrame>
      <p:sp>
        <p:nvSpPr>
          <p:cNvPr id="28767" name="TextBox 7">
            <a:extLst>
              <a:ext uri="{FF2B5EF4-FFF2-40B4-BE49-F238E27FC236}">
                <a16:creationId xmlns:a16="http://schemas.microsoft.com/office/drawing/2014/main" id="{945114A7-7FF8-BEBB-A001-D55B5BA14717}"/>
              </a:ext>
            </a:extLst>
          </p:cNvPr>
          <p:cNvSpPr txBox="1">
            <a:spLocks noChangeArrowheads="1"/>
          </p:cNvSpPr>
          <p:nvPr/>
        </p:nvSpPr>
        <p:spPr bwMode="auto">
          <a:xfrm>
            <a:off x="1677989" y="5481639"/>
            <a:ext cx="346233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1"/>
              <a:t>In practice, we never need to write hash functions they are implemented for us</a:t>
            </a:r>
          </a:p>
        </p:txBody>
      </p:sp>
      <p:sp>
        <p:nvSpPr>
          <p:cNvPr id="28768" name="TextBox 1">
            <a:extLst>
              <a:ext uri="{FF2B5EF4-FFF2-40B4-BE49-F238E27FC236}">
                <a16:creationId xmlns:a16="http://schemas.microsoft.com/office/drawing/2014/main" id="{005B871E-826E-D805-DC42-9D95073548AE}"/>
              </a:ext>
            </a:extLst>
          </p:cNvPr>
          <p:cNvSpPr txBox="1">
            <a:spLocks noChangeArrowheads="1"/>
          </p:cNvSpPr>
          <p:nvPr/>
        </p:nvSpPr>
        <p:spPr bwMode="auto">
          <a:xfrm rot="16200000">
            <a:off x="5099844" y="5150644"/>
            <a:ext cx="21082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a:t>Notice how the numbers are evenly distributed across the buckets</a:t>
            </a:r>
          </a:p>
        </p:txBody>
      </p:sp>
      <p:sp>
        <p:nvSpPr>
          <p:cNvPr id="28769" name="Left Brace 2">
            <a:extLst>
              <a:ext uri="{FF2B5EF4-FFF2-40B4-BE49-F238E27FC236}">
                <a16:creationId xmlns:a16="http://schemas.microsoft.com/office/drawing/2014/main" id="{82CF8051-E73D-9FE2-25EC-89CD77BDF521}"/>
              </a:ext>
            </a:extLst>
          </p:cNvPr>
          <p:cNvSpPr>
            <a:spLocks/>
          </p:cNvSpPr>
          <p:nvPr/>
        </p:nvSpPr>
        <p:spPr bwMode="auto">
          <a:xfrm>
            <a:off x="6546851" y="4668838"/>
            <a:ext cx="296863" cy="1935162"/>
          </a:xfrm>
          <a:prstGeom prst="leftBrace">
            <a:avLst>
              <a:gd name="adj1" fmla="val 8329"/>
              <a:gd name="adj2" fmla="val 50000"/>
            </a:avLst>
          </a:prstGeom>
          <a:noFill/>
          <a:ln w="1905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1EC8D0F0-9BAA-2E26-A3E4-C517845169D1}"/>
              </a:ext>
            </a:extLst>
          </p:cNvPr>
          <p:cNvSpPr>
            <a:spLocks noGrp="1" noChangeArrowheads="1"/>
          </p:cNvSpPr>
          <p:nvPr>
            <p:ph type="title"/>
          </p:nvPr>
        </p:nvSpPr>
        <p:spPr/>
        <p:txBody>
          <a:bodyPr/>
          <a:lstStyle/>
          <a:p>
            <a:r>
              <a:rPr lang="en-GB" altLang="en-US"/>
              <a:t>Notes</a:t>
            </a:r>
          </a:p>
        </p:txBody>
      </p:sp>
      <p:sp>
        <p:nvSpPr>
          <p:cNvPr id="29699" name="Content Placeholder 2">
            <a:extLst>
              <a:ext uri="{FF2B5EF4-FFF2-40B4-BE49-F238E27FC236}">
                <a16:creationId xmlns:a16="http://schemas.microsoft.com/office/drawing/2014/main" id="{1E7BC92C-380A-EB04-119D-2E14C07293BE}"/>
              </a:ext>
            </a:extLst>
          </p:cNvPr>
          <p:cNvSpPr>
            <a:spLocks noGrp="1" noChangeArrowheads="1"/>
          </p:cNvSpPr>
          <p:nvPr>
            <p:ph idx="1"/>
          </p:nvPr>
        </p:nvSpPr>
        <p:spPr/>
        <p:txBody>
          <a:bodyPr/>
          <a:lstStyle/>
          <a:p>
            <a:pPr>
              <a:buFont typeface="Wingdings" panose="05000000000000000000" pitchFamily="2" charset="2"/>
              <a:buChar char="v"/>
            </a:pPr>
            <a:r>
              <a:rPr lang="en-GB" altLang="en-US"/>
              <a:t>The </a:t>
            </a:r>
            <a:r>
              <a:rPr lang="en-GB" altLang="en-US" i="1"/>
              <a:t>hash function</a:t>
            </a:r>
            <a:r>
              <a:rPr lang="en-GB" altLang="en-US"/>
              <a:t> is very important in distributing the values and ensuring the hash table gives you good performance</a:t>
            </a:r>
          </a:p>
          <a:p>
            <a:pPr>
              <a:buFont typeface="Wingdings" panose="05000000000000000000" pitchFamily="2" charset="2"/>
              <a:buChar char="v"/>
            </a:pPr>
            <a:endParaRPr lang="en-GB" altLang="en-US"/>
          </a:p>
          <a:p>
            <a:pPr>
              <a:buFont typeface="Wingdings" panose="05000000000000000000" pitchFamily="2" charset="2"/>
              <a:buChar char="v"/>
            </a:pPr>
            <a:r>
              <a:rPr lang="en-GB" altLang="en-US"/>
              <a:t>Incorporating linked list into hashing introduces a search</a:t>
            </a:r>
          </a:p>
        </p:txBody>
      </p:sp>
      <p:sp>
        <p:nvSpPr>
          <p:cNvPr id="29700" name="Footer Placeholder 3">
            <a:extLst>
              <a:ext uri="{FF2B5EF4-FFF2-40B4-BE49-F238E27FC236}">
                <a16:creationId xmlns:a16="http://schemas.microsoft.com/office/drawing/2014/main" id="{1388A0F4-0BF7-9ABD-83CA-FB6C93527270}"/>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25ABD39-0B85-FA65-385D-4A40C8A4AFF3}"/>
              </a:ext>
            </a:extLst>
          </p:cNvPr>
          <p:cNvSpPr>
            <a:spLocks noGrp="1" noChangeArrowheads="1"/>
          </p:cNvSpPr>
          <p:nvPr>
            <p:ph type="title"/>
          </p:nvPr>
        </p:nvSpPr>
        <p:spPr>
          <a:xfrm>
            <a:off x="1101708" y="-504824"/>
            <a:ext cx="9779183" cy="1325563"/>
          </a:xfrm>
        </p:spPr>
        <p:txBody>
          <a:bodyPr/>
          <a:lstStyle/>
          <a:p>
            <a:r>
              <a:rPr lang="en-GB" altLang="en-US" dirty="0"/>
              <a:t>Analysis</a:t>
            </a:r>
          </a:p>
        </p:txBody>
      </p:sp>
      <p:sp>
        <p:nvSpPr>
          <p:cNvPr id="30723" name="Content Placeholder 2">
            <a:extLst>
              <a:ext uri="{FF2B5EF4-FFF2-40B4-BE49-F238E27FC236}">
                <a16:creationId xmlns:a16="http://schemas.microsoft.com/office/drawing/2014/main" id="{9DA8AB28-861F-7D29-422C-7905115B0B8B}"/>
              </a:ext>
            </a:extLst>
          </p:cNvPr>
          <p:cNvSpPr>
            <a:spLocks noGrp="1" noChangeArrowheads="1"/>
          </p:cNvSpPr>
          <p:nvPr>
            <p:ph idx="1"/>
          </p:nvPr>
        </p:nvSpPr>
        <p:spPr>
          <a:xfrm>
            <a:off x="144724" y="820739"/>
            <a:ext cx="11867465" cy="4668837"/>
          </a:xfrm>
        </p:spPr>
        <p:txBody>
          <a:bodyPr/>
          <a:lstStyle/>
          <a:p>
            <a:r>
              <a:rPr lang="en-GB" altLang="en-US" dirty="0"/>
              <a:t>Hashing is done in constant time O(1) so is very quick</a:t>
            </a:r>
            <a:br>
              <a:rPr lang="en-GB" altLang="en-US" dirty="0"/>
            </a:br>
            <a:r>
              <a:rPr lang="en-GB" altLang="en-US" dirty="0"/>
              <a:t>There is no searching required since the hash value is calculated and used as an array index</a:t>
            </a:r>
          </a:p>
          <a:p>
            <a:r>
              <a:rPr lang="en-GB" altLang="en-US" dirty="0"/>
              <a:t>But to avoid collisions we had to handle multiple values per key e.g. we introduced linked lists. This means that having used the key we have to search multiple entries to find the required value</a:t>
            </a:r>
          </a:p>
          <a:p>
            <a:pPr lvl="1"/>
            <a:r>
              <a:rPr lang="en-GB" altLang="en-US" dirty="0"/>
              <a:t>Worst case there are more than one so we have to iterate through them O(1)</a:t>
            </a:r>
            <a:r>
              <a:rPr lang="en-GB" altLang="en-US" dirty="0" err="1"/>
              <a:t>xO</a:t>
            </a:r>
            <a:r>
              <a:rPr lang="en-GB" altLang="en-US" dirty="0"/>
              <a:t>(n) = O(n)</a:t>
            </a:r>
          </a:p>
          <a:p>
            <a:endParaRPr lang="en-GB" altLang="en-US" dirty="0"/>
          </a:p>
          <a:p>
            <a:endParaRPr lang="en-GB" altLang="en-US" dirty="0"/>
          </a:p>
        </p:txBody>
      </p:sp>
      <p:sp>
        <p:nvSpPr>
          <p:cNvPr id="30724" name="Footer Placeholder 3">
            <a:extLst>
              <a:ext uri="{FF2B5EF4-FFF2-40B4-BE49-F238E27FC236}">
                <a16:creationId xmlns:a16="http://schemas.microsoft.com/office/drawing/2014/main" id="{0B20BBF0-529D-65B9-6D8A-79B67C53FEAD}"/>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5" name="Table 4">
            <a:extLst>
              <a:ext uri="{FF2B5EF4-FFF2-40B4-BE49-F238E27FC236}">
                <a16:creationId xmlns:a16="http://schemas.microsoft.com/office/drawing/2014/main" id="{2DCAC548-BA75-2D84-D223-E77C4FA6061C}"/>
              </a:ext>
            </a:extLst>
          </p:cNvPr>
          <p:cNvGraphicFramePr>
            <a:graphicFrameLocks noGrp="1"/>
          </p:cNvGraphicFramePr>
          <p:nvPr>
            <p:extLst>
              <p:ext uri="{D42A27DB-BD31-4B8C-83A1-F6EECF244321}">
                <p14:modId xmlns:p14="http://schemas.microsoft.com/office/powerpoint/2010/main" val="3112110761"/>
              </p:ext>
            </p:extLst>
          </p:nvPr>
        </p:nvGraphicFramePr>
        <p:xfrm>
          <a:off x="3435911" y="4005264"/>
          <a:ext cx="3959224" cy="1484312"/>
        </p:xfrm>
        <a:graphic>
          <a:graphicData uri="http://schemas.openxmlformats.org/drawingml/2006/table">
            <a:tbl>
              <a:tblPr firstRow="1" bandRow="1">
                <a:tableStyleId>{5940675A-B579-460E-94D1-54222C63F5DA}</a:tableStyleId>
              </a:tblPr>
              <a:tblGrid>
                <a:gridCol w="1931696">
                  <a:extLst>
                    <a:ext uri="{9D8B030D-6E8A-4147-A177-3AD203B41FA5}">
                      <a16:colId xmlns:a16="http://schemas.microsoft.com/office/drawing/2014/main" val="20000"/>
                    </a:ext>
                  </a:extLst>
                </a:gridCol>
                <a:gridCol w="1126690">
                  <a:extLst>
                    <a:ext uri="{9D8B030D-6E8A-4147-A177-3AD203B41FA5}">
                      <a16:colId xmlns:a16="http://schemas.microsoft.com/office/drawing/2014/main" val="20001"/>
                    </a:ext>
                  </a:extLst>
                </a:gridCol>
                <a:gridCol w="900838">
                  <a:extLst>
                    <a:ext uri="{9D8B030D-6E8A-4147-A177-3AD203B41FA5}">
                      <a16:colId xmlns:a16="http://schemas.microsoft.com/office/drawing/2014/main" val="20002"/>
                    </a:ext>
                  </a:extLst>
                </a:gridCol>
              </a:tblGrid>
              <a:tr h="371078">
                <a:tc>
                  <a:txBody>
                    <a:bodyPr/>
                    <a:lstStyle/>
                    <a:p>
                      <a:r>
                        <a:rPr lang="en-GB" sz="1800" b="1" dirty="0"/>
                        <a:t>Operation</a:t>
                      </a:r>
                    </a:p>
                  </a:txBody>
                  <a:tcPr marT="45749" marB="45749"/>
                </a:tc>
                <a:tc>
                  <a:txBody>
                    <a:bodyPr/>
                    <a:lstStyle/>
                    <a:p>
                      <a:pPr algn="ctr"/>
                      <a:r>
                        <a:rPr lang="en-GB" sz="1800" b="1" dirty="0"/>
                        <a:t>Average</a:t>
                      </a:r>
                    </a:p>
                  </a:txBody>
                  <a:tcPr marT="45749" marB="45749"/>
                </a:tc>
                <a:tc>
                  <a:txBody>
                    <a:bodyPr/>
                    <a:lstStyle/>
                    <a:p>
                      <a:pPr algn="ctr"/>
                      <a:r>
                        <a:rPr lang="en-GB" sz="1800" b="1" dirty="0"/>
                        <a:t>Worst</a:t>
                      </a:r>
                    </a:p>
                  </a:txBody>
                  <a:tcPr marT="45749" marB="45749"/>
                </a:tc>
                <a:extLst>
                  <a:ext uri="{0D108BD9-81ED-4DB2-BD59-A6C34878D82A}">
                    <a16:rowId xmlns:a16="http://schemas.microsoft.com/office/drawing/2014/main" val="10000"/>
                  </a:ext>
                </a:extLst>
              </a:tr>
              <a:tr h="371078">
                <a:tc>
                  <a:txBody>
                    <a:bodyPr/>
                    <a:lstStyle/>
                    <a:p>
                      <a:r>
                        <a:rPr lang="en-GB" sz="1800" dirty="0"/>
                        <a:t>Read</a:t>
                      </a:r>
                      <a:r>
                        <a:rPr lang="en-GB" sz="1800" baseline="0" dirty="0"/>
                        <a:t> value</a:t>
                      </a:r>
                      <a:endParaRPr lang="en-GB" sz="1800" dirty="0"/>
                    </a:p>
                  </a:txBody>
                  <a:tcPr marT="45749" marB="45749"/>
                </a:tc>
                <a:tc>
                  <a:txBody>
                    <a:bodyPr/>
                    <a:lstStyle/>
                    <a:p>
                      <a:pPr algn="ctr"/>
                      <a:r>
                        <a:rPr lang="en-GB" sz="1800" dirty="0"/>
                        <a:t>O(1)</a:t>
                      </a:r>
                    </a:p>
                  </a:txBody>
                  <a:tcPr marT="45749" marB="45749"/>
                </a:tc>
                <a:tc>
                  <a:txBody>
                    <a:bodyPr/>
                    <a:lstStyle/>
                    <a:p>
                      <a:pPr algn="ctr"/>
                      <a:r>
                        <a:rPr lang="en-GB" sz="1800" dirty="0"/>
                        <a:t>O(n)</a:t>
                      </a:r>
                    </a:p>
                  </a:txBody>
                  <a:tcPr marT="45749" marB="45749"/>
                </a:tc>
                <a:extLst>
                  <a:ext uri="{0D108BD9-81ED-4DB2-BD59-A6C34878D82A}">
                    <a16:rowId xmlns:a16="http://schemas.microsoft.com/office/drawing/2014/main" val="10001"/>
                  </a:ext>
                </a:extLst>
              </a:tr>
              <a:tr h="371078">
                <a:tc>
                  <a:txBody>
                    <a:bodyPr/>
                    <a:lstStyle/>
                    <a:p>
                      <a:r>
                        <a:rPr lang="en-GB" sz="1800" dirty="0"/>
                        <a:t>Add value</a:t>
                      </a:r>
                    </a:p>
                  </a:txBody>
                  <a:tcPr marT="45749" marB="45749"/>
                </a:tc>
                <a:tc>
                  <a:txBody>
                    <a:bodyPr/>
                    <a:lstStyle/>
                    <a:p>
                      <a:pPr algn="ctr"/>
                      <a:r>
                        <a:rPr lang="en-GB" sz="1800" dirty="0"/>
                        <a:t>O(1)</a:t>
                      </a:r>
                    </a:p>
                  </a:txBody>
                  <a:tcPr marT="45749" marB="45749"/>
                </a:tc>
                <a:tc>
                  <a:txBody>
                    <a:bodyPr/>
                    <a:lstStyle/>
                    <a:p>
                      <a:pPr algn="ctr"/>
                      <a:r>
                        <a:rPr lang="en-GB" sz="1800" dirty="0"/>
                        <a:t>O(n)</a:t>
                      </a:r>
                      <a:endParaRPr lang="en-GB" sz="1800" baseline="30000" dirty="0"/>
                    </a:p>
                  </a:txBody>
                  <a:tcPr marT="45749" marB="45749"/>
                </a:tc>
                <a:extLst>
                  <a:ext uri="{0D108BD9-81ED-4DB2-BD59-A6C34878D82A}">
                    <a16:rowId xmlns:a16="http://schemas.microsoft.com/office/drawing/2014/main" val="10002"/>
                  </a:ext>
                </a:extLst>
              </a:tr>
              <a:tr h="371078">
                <a:tc>
                  <a:txBody>
                    <a:bodyPr/>
                    <a:lstStyle/>
                    <a:p>
                      <a:r>
                        <a:rPr lang="en-GB" sz="1800" dirty="0"/>
                        <a:t>Delete value</a:t>
                      </a:r>
                    </a:p>
                  </a:txBody>
                  <a:tcPr marT="45749" marB="45749"/>
                </a:tc>
                <a:tc>
                  <a:txBody>
                    <a:bodyPr/>
                    <a:lstStyle/>
                    <a:p>
                      <a:pPr algn="ctr"/>
                      <a:r>
                        <a:rPr lang="en-GB" sz="1800" dirty="0"/>
                        <a:t>O(1)</a:t>
                      </a:r>
                    </a:p>
                  </a:txBody>
                  <a:tcPr marT="45749" marB="45749"/>
                </a:tc>
                <a:tc>
                  <a:txBody>
                    <a:bodyPr/>
                    <a:lstStyle/>
                    <a:p>
                      <a:pPr algn="ctr"/>
                      <a:r>
                        <a:rPr lang="en-GB" sz="1800" dirty="0"/>
                        <a:t>O(n)</a:t>
                      </a:r>
                      <a:endParaRPr lang="en-GB" sz="1800" baseline="30000" dirty="0"/>
                    </a:p>
                  </a:txBody>
                  <a:tcPr marT="45749" marB="45749"/>
                </a:tc>
                <a:extLst>
                  <a:ext uri="{0D108BD9-81ED-4DB2-BD59-A6C34878D82A}">
                    <a16:rowId xmlns:a16="http://schemas.microsoft.com/office/drawing/2014/main" val="10003"/>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6DD4DE6-0AEF-451F-B23A-5B572A61E2B6}"/>
              </a:ext>
            </a:extLst>
          </p:cNvPr>
          <p:cNvSpPr>
            <a:spLocks noGrp="1" noChangeArrowheads="1"/>
          </p:cNvSpPr>
          <p:nvPr>
            <p:ph type="title"/>
          </p:nvPr>
        </p:nvSpPr>
        <p:spPr>
          <a:xfrm>
            <a:off x="720160" y="-480599"/>
            <a:ext cx="9779183" cy="1325563"/>
          </a:xfrm>
        </p:spPr>
        <p:txBody>
          <a:bodyPr/>
          <a:lstStyle/>
          <a:p>
            <a:r>
              <a:rPr lang="en-GB" altLang="en-US" dirty="0"/>
              <a:t>Load Factor</a:t>
            </a:r>
          </a:p>
        </p:txBody>
      </p:sp>
      <p:sp>
        <p:nvSpPr>
          <p:cNvPr id="31747" name="Content Placeholder 2">
            <a:extLst>
              <a:ext uri="{FF2B5EF4-FFF2-40B4-BE49-F238E27FC236}">
                <a16:creationId xmlns:a16="http://schemas.microsoft.com/office/drawing/2014/main" id="{57B8409F-E784-7C53-3F6F-D37DFFDC63E0}"/>
              </a:ext>
            </a:extLst>
          </p:cNvPr>
          <p:cNvSpPr>
            <a:spLocks noGrp="1" noChangeArrowheads="1"/>
          </p:cNvSpPr>
          <p:nvPr>
            <p:ph idx="1"/>
          </p:nvPr>
        </p:nvSpPr>
        <p:spPr>
          <a:xfrm>
            <a:off x="79375" y="1155701"/>
            <a:ext cx="12011756" cy="3922713"/>
          </a:xfrm>
        </p:spPr>
        <p:txBody>
          <a:bodyPr/>
          <a:lstStyle/>
          <a:p>
            <a:r>
              <a:rPr lang="en-GB" altLang="en-US" dirty="0"/>
              <a:t>The load factor is a measure of the number of empty “slots” in the hash table….it is the maximum number of elements we should expect to encounter in any bucket (which is implemented as a linked list)</a:t>
            </a:r>
          </a:p>
          <a:p>
            <a:r>
              <a:rPr lang="en-GB" altLang="en-US" dirty="0"/>
              <a:t>The load factor is given by:</a:t>
            </a:r>
            <a:br>
              <a:rPr lang="en-GB" altLang="en-US" dirty="0"/>
            </a:br>
            <a:br>
              <a:rPr lang="en-GB" altLang="en-US" dirty="0"/>
            </a:br>
            <a:br>
              <a:rPr lang="en-GB" altLang="en-US" dirty="0"/>
            </a:br>
            <a:br>
              <a:rPr lang="en-GB" altLang="en-US" dirty="0"/>
            </a:br>
            <a:r>
              <a:rPr lang="en-GB" altLang="en-US" dirty="0"/>
              <a:t>where n = number of items in hash table</a:t>
            </a:r>
            <a:br>
              <a:rPr lang="en-GB" altLang="en-US" dirty="0"/>
            </a:br>
            <a:r>
              <a:rPr lang="en-GB" altLang="en-US" dirty="0"/>
              <a:t>and m = total number of slots</a:t>
            </a:r>
          </a:p>
          <a:p>
            <a:r>
              <a:rPr lang="en-GB" altLang="en-US" dirty="0"/>
              <a:t>For example, say we create a hash table with 6 slots but only 2 are full then</a:t>
            </a:r>
          </a:p>
          <a:p>
            <a:endParaRPr lang="en-GB" altLang="en-US" dirty="0"/>
          </a:p>
          <a:p>
            <a:endParaRPr lang="en-GB" altLang="en-US" dirty="0"/>
          </a:p>
        </p:txBody>
      </p:sp>
      <p:sp>
        <p:nvSpPr>
          <p:cNvPr id="31748" name="Footer Placeholder 3">
            <a:extLst>
              <a:ext uri="{FF2B5EF4-FFF2-40B4-BE49-F238E27FC236}">
                <a16:creationId xmlns:a16="http://schemas.microsoft.com/office/drawing/2014/main" id="{30D35F71-8F28-6973-79A2-BC520E4A8E5C}"/>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C103B8E9-F5CC-9FD3-D536-D9B4E7C6D1BD}"/>
              </a:ext>
            </a:extLst>
          </p:cNvPr>
          <p:cNvSpPr txBox="1">
            <a:spLocks noRot="1" noChangeAspect="1" noMove="1" noResize="1" noEditPoints="1" noAdjustHandles="1" noChangeArrowheads="1" noChangeShapeType="1" noTextEdit="1"/>
          </p:cNvSpPr>
          <p:nvPr/>
        </p:nvSpPr>
        <p:spPr>
          <a:xfrm>
            <a:off x="4413411" y="2879014"/>
            <a:ext cx="2750753" cy="632545"/>
          </a:xfrm>
          <a:prstGeom prst="rect">
            <a:avLst/>
          </a:prstGeom>
          <a:blipFill>
            <a:blip r:embed="rId2"/>
            <a:stretch>
              <a:fillRect/>
            </a:stretch>
          </a:blipFill>
        </p:spPr>
        <p:txBody>
          <a:bodyPr/>
          <a:lstStyle/>
          <a:p>
            <a:pPr>
              <a:defRPr/>
            </a:pPr>
            <a:r>
              <a:rPr lang="en-GB">
                <a:noFill/>
              </a:rPr>
              <a:t> </a:t>
            </a:r>
          </a:p>
        </p:txBody>
      </p:sp>
      <p:grpSp>
        <p:nvGrpSpPr>
          <p:cNvPr id="31750" name="Group 14">
            <a:extLst>
              <a:ext uri="{FF2B5EF4-FFF2-40B4-BE49-F238E27FC236}">
                <a16:creationId xmlns:a16="http://schemas.microsoft.com/office/drawing/2014/main" id="{58324C2D-883E-762E-8CAE-9B75476DF50C}"/>
              </a:ext>
            </a:extLst>
          </p:cNvPr>
          <p:cNvGrpSpPr>
            <a:grpSpLocks/>
          </p:cNvGrpSpPr>
          <p:nvPr/>
        </p:nvGrpSpPr>
        <p:grpSpPr bwMode="auto">
          <a:xfrm>
            <a:off x="2973903" y="5508266"/>
            <a:ext cx="2754312" cy="455613"/>
            <a:chOff x="4996016" y="6010764"/>
            <a:chExt cx="2754145" cy="455613"/>
          </a:xfrm>
        </p:grpSpPr>
        <p:sp>
          <p:nvSpPr>
            <p:cNvPr id="6" name="Rectangle 5">
              <a:extLst>
                <a:ext uri="{FF2B5EF4-FFF2-40B4-BE49-F238E27FC236}">
                  <a16:creationId xmlns:a16="http://schemas.microsoft.com/office/drawing/2014/main" id="{A5E98B5D-AECA-8891-A09D-19C9A1DAA8AF}"/>
                </a:ext>
              </a:extLst>
            </p:cNvPr>
            <p:cNvSpPr/>
            <p:nvPr/>
          </p:nvSpPr>
          <p:spPr bwMode="auto">
            <a:xfrm rot="5400000">
              <a:off x="5458773" y="6008382"/>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34</a:t>
              </a:r>
            </a:p>
          </p:txBody>
        </p:sp>
        <p:sp>
          <p:nvSpPr>
            <p:cNvPr id="7" name="Rectangle 6">
              <a:extLst>
                <a:ext uri="{FF2B5EF4-FFF2-40B4-BE49-F238E27FC236}">
                  <a16:creationId xmlns:a16="http://schemas.microsoft.com/office/drawing/2014/main" id="{5F1BA9C7-20D9-D3E9-1296-B172F5D25040}"/>
                </a:ext>
              </a:extLst>
            </p:cNvPr>
            <p:cNvSpPr/>
            <p:nvPr/>
          </p:nvSpPr>
          <p:spPr bwMode="auto">
            <a:xfrm rot="5400000">
              <a:off x="4999177" y="6009191"/>
              <a:ext cx="454025" cy="460347"/>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8" name="Rectangle 7">
              <a:extLst>
                <a:ext uri="{FF2B5EF4-FFF2-40B4-BE49-F238E27FC236}">
                  <a16:creationId xmlns:a16="http://schemas.microsoft.com/office/drawing/2014/main" id="{1D5666C7-0802-68FE-B08A-1B70DAD98FE8}"/>
                </a:ext>
              </a:extLst>
            </p:cNvPr>
            <p:cNvSpPr/>
            <p:nvPr/>
          </p:nvSpPr>
          <p:spPr bwMode="auto">
            <a:xfrm rot="5400000">
              <a:off x="6375471" y="6008382"/>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4</a:t>
              </a:r>
            </a:p>
          </p:txBody>
        </p:sp>
        <p:sp>
          <p:nvSpPr>
            <p:cNvPr id="9" name="Rectangle 8">
              <a:extLst>
                <a:ext uri="{FF2B5EF4-FFF2-40B4-BE49-F238E27FC236}">
                  <a16:creationId xmlns:a16="http://schemas.microsoft.com/office/drawing/2014/main" id="{2CFE0271-177E-53FD-B44E-87F085266762}"/>
                </a:ext>
              </a:extLst>
            </p:cNvPr>
            <p:cNvSpPr/>
            <p:nvPr/>
          </p:nvSpPr>
          <p:spPr bwMode="auto">
            <a:xfrm rot="5400000">
              <a:off x="5915902" y="6008397"/>
              <a:ext cx="454025" cy="46193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10" name="Rectangle 9">
              <a:extLst>
                <a:ext uri="{FF2B5EF4-FFF2-40B4-BE49-F238E27FC236}">
                  <a16:creationId xmlns:a16="http://schemas.microsoft.com/office/drawing/2014/main" id="{B6816C7A-DBCE-D25D-6075-F638141277EE}"/>
                </a:ext>
              </a:extLst>
            </p:cNvPr>
            <p:cNvSpPr/>
            <p:nvPr/>
          </p:nvSpPr>
          <p:spPr bwMode="auto">
            <a:xfrm rot="5400000">
              <a:off x="7292181" y="6008397"/>
              <a:ext cx="455613" cy="460347"/>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11" name="Rectangle 10">
              <a:extLst>
                <a:ext uri="{FF2B5EF4-FFF2-40B4-BE49-F238E27FC236}">
                  <a16:creationId xmlns:a16="http://schemas.microsoft.com/office/drawing/2014/main" id="{8B8E036C-E9E8-B779-F042-26D9E5BB68A0}"/>
                </a:ext>
              </a:extLst>
            </p:cNvPr>
            <p:cNvSpPr/>
            <p:nvPr/>
          </p:nvSpPr>
          <p:spPr bwMode="auto">
            <a:xfrm rot="5400000">
              <a:off x="6832628" y="6009191"/>
              <a:ext cx="454025" cy="460347"/>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grpSp>
      <p:sp>
        <p:nvSpPr>
          <p:cNvPr id="14" name="TextBox 13">
            <a:extLst>
              <a:ext uri="{FF2B5EF4-FFF2-40B4-BE49-F238E27FC236}">
                <a16:creationId xmlns:a16="http://schemas.microsoft.com/office/drawing/2014/main" id="{14A5F36A-2106-5567-BAAF-560F8D02F1F4}"/>
              </a:ext>
            </a:extLst>
          </p:cNvPr>
          <p:cNvSpPr txBox="1">
            <a:spLocks noRot="1" noChangeAspect="1" noMove="1" noResize="1" noEditPoints="1" noAdjustHandles="1" noChangeArrowheads="1" noChangeShapeType="1" noTextEdit="1"/>
          </p:cNvSpPr>
          <p:nvPr/>
        </p:nvSpPr>
        <p:spPr>
          <a:xfrm>
            <a:off x="6768731" y="5389151"/>
            <a:ext cx="1486111" cy="693844"/>
          </a:xfrm>
          <a:prstGeom prst="rect">
            <a:avLst/>
          </a:prstGeom>
          <a:blipFill>
            <a:blip r:embed="rId3"/>
            <a:stretch>
              <a:fillRect/>
            </a:stretch>
          </a:blipFill>
        </p:spPr>
        <p:txBody>
          <a:bodyPr/>
          <a:lstStyle/>
          <a:p>
            <a:pPr>
              <a:defRPr/>
            </a:pPr>
            <a:r>
              <a:rPr lang="en-GB">
                <a:noFill/>
              </a:rPr>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6ECF6E8-D166-FDAC-6AFB-F9C67256D7CE}"/>
              </a:ext>
            </a:extLst>
          </p:cNvPr>
          <p:cNvSpPr>
            <a:spLocks noGrp="1" noChangeArrowheads="1"/>
          </p:cNvSpPr>
          <p:nvPr>
            <p:ph type="title"/>
          </p:nvPr>
        </p:nvSpPr>
        <p:spPr>
          <a:xfrm>
            <a:off x="1169023" y="-322891"/>
            <a:ext cx="9779183" cy="1325563"/>
          </a:xfrm>
        </p:spPr>
        <p:txBody>
          <a:bodyPr/>
          <a:lstStyle/>
          <a:p>
            <a:r>
              <a:rPr lang="en-GB" altLang="en-US" dirty="0"/>
              <a:t>Question</a:t>
            </a:r>
          </a:p>
        </p:txBody>
      </p:sp>
      <p:sp>
        <p:nvSpPr>
          <p:cNvPr id="3" name="Content Placeholder 2">
            <a:extLst>
              <a:ext uri="{FF2B5EF4-FFF2-40B4-BE49-F238E27FC236}">
                <a16:creationId xmlns:a16="http://schemas.microsoft.com/office/drawing/2014/main" id="{595018D2-F882-B3A3-5932-363C84578FFA}"/>
              </a:ext>
            </a:extLst>
          </p:cNvPr>
          <p:cNvSpPr>
            <a:spLocks noGrp="1"/>
          </p:cNvSpPr>
          <p:nvPr>
            <p:ph idx="1"/>
          </p:nvPr>
        </p:nvSpPr>
        <p:spPr>
          <a:xfrm>
            <a:off x="1049081" y="1122803"/>
            <a:ext cx="9779182" cy="3366815"/>
          </a:xfrm>
        </p:spPr>
        <p:txBody>
          <a:bodyPr/>
          <a:lstStyle/>
          <a:p>
            <a:pPr>
              <a:defRPr/>
            </a:pPr>
            <a:r>
              <a:rPr lang="en-GB" dirty="0"/>
              <a:t>Calculate the load factors for the following hash table scenarios assuming in all cases that there are 100 “slots” (m) available in the hash table</a:t>
            </a:r>
          </a:p>
          <a:p>
            <a:pPr>
              <a:defRPr/>
            </a:pPr>
            <a:endParaRPr lang="en-GB" dirty="0"/>
          </a:p>
          <a:p>
            <a:pPr>
              <a:defRPr/>
            </a:pPr>
            <a:r>
              <a:rPr lang="en-GB" dirty="0"/>
              <a:t>The number of values (n) you must store are:</a:t>
            </a:r>
          </a:p>
          <a:p>
            <a:pPr marL="457200" indent="-457200">
              <a:buFont typeface="+mj-lt"/>
              <a:buAutoNum type="arabicPeriod"/>
              <a:defRPr/>
            </a:pPr>
            <a:r>
              <a:rPr lang="en-GB" dirty="0"/>
              <a:t>50 values to store</a:t>
            </a:r>
          </a:p>
          <a:p>
            <a:pPr marL="457200" indent="-457200">
              <a:buFont typeface="+mj-lt"/>
              <a:buAutoNum type="arabicPeriod"/>
              <a:defRPr/>
            </a:pPr>
            <a:r>
              <a:rPr lang="en-GB" dirty="0"/>
              <a:t>100 values to store</a:t>
            </a:r>
          </a:p>
          <a:p>
            <a:pPr marL="457200" indent="-457200">
              <a:buFont typeface="+mj-lt"/>
              <a:buAutoNum type="arabicPeriod"/>
              <a:defRPr/>
            </a:pPr>
            <a:r>
              <a:rPr lang="en-GB" dirty="0"/>
              <a:t>200 values to store</a:t>
            </a:r>
          </a:p>
          <a:p>
            <a:pPr marL="457200" indent="-457200">
              <a:buFont typeface="+mj-lt"/>
              <a:buAutoNum type="arabicPeriod"/>
              <a:defRPr/>
            </a:pPr>
            <a:r>
              <a:rPr lang="en-GB" dirty="0"/>
              <a:t>1000 values to store</a:t>
            </a:r>
          </a:p>
        </p:txBody>
      </p:sp>
      <p:sp>
        <p:nvSpPr>
          <p:cNvPr id="32772" name="Footer Placeholder 3">
            <a:extLst>
              <a:ext uri="{FF2B5EF4-FFF2-40B4-BE49-F238E27FC236}">
                <a16:creationId xmlns:a16="http://schemas.microsoft.com/office/drawing/2014/main" id="{EEDA9A6B-C495-F479-72EF-52BBCFD9775F}"/>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pic>
        <p:nvPicPr>
          <p:cNvPr id="32773" name="Picture 1">
            <a:extLst>
              <a:ext uri="{FF2B5EF4-FFF2-40B4-BE49-F238E27FC236}">
                <a16:creationId xmlns:a16="http://schemas.microsoft.com/office/drawing/2014/main" id="{1C59D284-B56E-BC38-F456-E7BC9A6A13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1650" y="4999038"/>
            <a:ext cx="2749550"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A95DC518-E7E4-1E61-930E-A2CCC7CE88C6}"/>
              </a:ext>
            </a:extLst>
          </p:cNvPr>
          <p:cNvSpPr>
            <a:spLocks noGrp="1" noChangeArrowheads="1"/>
          </p:cNvSpPr>
          <p:nvPr>
            <p:ph type="title"/>
          </p:nvPr>
        </p:nvSpPr>
        <p:spPr/>
        <p:txBody>
          <a:bodyPr/>
          <a:lstStyle/>
          <a:p>
            <a:r>
              <a:rPr lang="en-GB" altLang="en-US"/>
              <a:t>Answer</a:t>
            </a:r>
          </a:p>
        </p:txBody>
      </p:sp>
      <p:graphicFrame>
        <p:nvGraphicFramePr>
          <p:cNvPr id="5" name="Content Placeholder 4">
            <a:extLst>
              <a:ext uri="{FF2B5EF4-FFF2-40B4-BE49-F238E27FC236}">
                <a16:creationId xmlns:a16="http://schemas.microsoft.com/office/drawing/2014/main" id="{5FC90749-5134-7346-BAAD-D7AD682071FD}"/>
              </a:ext>
            </a:extLst>
          </p:cNvPr>
          <p:cNvGraphicFramePr>
            <a:graphicFrameLocks noGrp="1"/>
          </p:cNvGraphicFramePr>
          <p:nvPr>
            <p:ph idx="1"/>
          </p:nvPr>
        </p:nvGraphicFramePr>
        <p:xfrm>
          <a:off x="4457700" y="917576"/>
          <a:ext cx="3333750" cy="1547815"/>
        </p:xfrm>
        <a:graphic>
          <a:graphicData uri="http://schemas.openxmlformats.org/drawingml/2006/table">
            <a:tbl>
              <a:tblPr>
                <a:tableStyleId>{5940675A-B579-460E-94D1-54222C63F5DA}</a:tableStyleId>
              </a:tblPr>
              <a:tblGrid>
                <a:gridCol w="2064935">
                  <a:extLst>
                    <a:ext uri="{9D8B030D-6E8A-4147-A177-3AD203B41FA5}">
                      <a16:colId xmlns:a16="http://schemas.microsoft.com/office/drawing/2014/main" val="20000"/>
                    </a:ext>
                  </a:extLst>
                </a:gridCol>
                <a:gridCol w="1268815">
                  <a:extLst>
                    <a:ext uri="{9D8B030D-6E8A-4147-A177-3AD203B41FA5}">
                      <a16:colId xmlns:a16="http://schemas.microsoft.com/office/drawing/2014/main" val="20001"/>
                    </a:ext>
                  </a:extLst>
                </a:gridCol>
              </a:tblGrid>
              <a:tr h="309563">
                <a:tc>
                  <a:txBody>
                    <a:bodyPr/>
                    <a:lstStyle/>
                    <a:p>
                      <a:pPr algn="ctr" fontAlgn="b"/>
                      <a:r>
                        <a:rPr lang="en-GB" sz="2000" u="none" strike="noStrike" dirty="0">
                          <a:effectLst/>
                        </a:rPr>
                        <a:t>Number of values</a:t>
                      </a:r>
                      <a:endParaRPr lang="en-GB"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tc>
                  <a:txBody>
                    <a:bodyPr/>
                    <a:lstStyle/>
                    <a:p>
                      <a:pPr algn="ctr" fontAlgn="b"/>
                      <a:r>
                        <a:rPr lang="el-GR" sz="2000" u="none" strike="noStrike" dirty="0">
                          <a:effectLst/>
                        </a:rPr>
                        <a:t>α</a:t>
                      </a:r>
                      <a:endParaRPr lang="el-GR"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extLst>
                  <a:ext uri="{0D108BD9-81ED-4DB2-BD59-A6C34878D82A}">
                    <a16:rowId xmlns:a16="http://schemas.microsoft.com/office/drawing/2014/main" val="10000"/>
                  </a:ext>
                </a:extLst>
              </a:tr>
              <a:tr h="309563">
                <a:tc>
                  <a:txBody>
                    <a:bodyPr/>
                    <a:lstStyle/>
                    <a:p>
                      <a:pPr algn="ctr" fontAlgn="b"/>
                      <a:r>
                        <a:rPr lang="en-GB" sz="2000" u="none" strike="noStrike" dirty="0">
                          <a:effectLst/>
                        </a:rPr>
                        <a:t>50</a:t>
                      </a:r>
                      <a:endParaRPr lang="en-GB"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tc>
                  <a:txBody>
                    <a:bodyPr/>
                    <a:lstStyle/>
                    <a:p>
                      <a:pPr algn="ctr" fontAlgn="b"/>
                      <a:r>
                        <a:rPr lang="en-GB" sz="2000" u="none" strike="noStrike" dirty="0">
                          <a:solidFill>
                            <a:srgbClr val="FF0000"/>
                          </a:solidFill>
                          <a:effectLst/>
                        </a:rPr>
                        <a:t>0.5</a:t>
                      </a:r>
                      <a:endParaRPr lang="en-GB" sz="2000" b="0" i="0" u="none" strike="noStrike" dirty="0">
                        <a:solidFill>
                          <a:srgbClr val="FF0000"/>
                        </a:solidFill>
                        <a:effectLst/>
                        <a:latin typeface="Calibri" panose="020F0502020204030204" pitchFamily="34" charset="0"/>
                      </a:endParaRPr>
                    </a:p>
                  </a:txBody>
                  <a:tcPr marL="4762" marR="4762" marT="4763" marB="0" anchor="b">
                    <a:solidFill>
                      <a:schemeClr val="bg1"/>
                    </a:solidFill>
                  </a:tcPr>
                </a:tc>
                <a:extLst>
                  <a:ext uri="{0D108BD9-81ED-4DB2-BD59-A6C34878D82A}">
                    <a16:rowId xmlns:a16="http://schemas.microsoft.com/office/drawing/2014/main" val="10001"/>
                  </a:ext>
                </a:extLst>
              </a:tr>
              <a:tr h="309563">
                <a:tc>
                  <a:txBody>
                    <a:bodyPr/>
                    <a:lstStyle/>
                    <a:p>
                      <a:pPr algn="ctr" fontAlgn="b"/>
                      <a:r>
                        <a:rPr lang="en-GB" sz="2000" u="none" strike="noStrike" dirty="0">
                          <a:effectLst/>
                        </a:rPr>
                        <a:t>100</a:t>
                      </a:r>
                      <a:endParaRPr lang="en-GB"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tc>
                  <a:txBody>
                    <a:bodyPr/>
                    <a:lstStyle/>
                    <a:p>
                      <a:pPr algn="ctr" fontAlgn="b"/>
                      <a:r>
                        <a:rPr lang="en-GB" sz="2000" u="none" strike="noStrike">
                          <a:solidFill>
                            <a:srgbClr val="FF0000"/>
                          </a:solidFill>
                          <a:effectLst/>
                        </a:rPr>
                        <a:t>1</a:t>
                      </a:r>
                      <a:endParaRPr lang="en-GB" sz="2000" b="0" i="0" u="none" strike="noStrike">
                        <a:solidFill>
                          <a:srgbClr val="FF0000"/>
                        </a:solidFill>
                        <a:effectLst/>
                        <a:latin typeface="Calibri" panose="020F0502020204030204" pitchFamily="34" charset="0"/>
                      </a:endParaRPr>
                    </a:p>
                  </a:txBody>
                  <a:tcPr marL="4762" marR="4762" marT="4763" marB="0" anchor="b">
                    <a:solidFill>
                      <a:schemeClr val="bg1"/>
                    </a:solidFill>
                  </a:tcPr>
                </a:tc>
                <a:extLst>
                  <a:ext uri="{0D108BD9-81ED-4DB2-BD59-A6C34878D82A}">
                    <a16:rowId xmlns:a16="http://schemas.microsoft.com/office/drawing/2014/main" val="10002"/>
                  </a:ext>
                </a:extLst>
              </a:tr>
              <a:tr h="309563">
                <a:tc>
                  <a:txBody>
                    <a:bodyPr/>
                    <a:lstStyle/>
                    <a:p>
                      <a:pPr algn="ctr" fontAlgn="b"/>
                      <a:r>
                        <a:rPr lang="en-GB" sz="2000" u="none" strike="noStrike" dirty="0">
                          <a:effectLst/>
                        </a:rPr>
                        <a:t>200</a:t>
                      </a:r>
                      <a:endParaRPr lang="en-GB"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tc>
                  <a:txBody>
                    <a:bodyPr/>
                    <a:lstStyle/>
                    <a:p>
                      <a:pPr algn="ctr" fontAlgn="b"/>
                      <a:r>
                        <a:rPr lang="en-GB" sz="2000" u="none" strike="noStrike" dirty="0">
                          <a:solidFill>
                            <a:srgbClr val="FF0000"/>
                          </a:solidFill>
                          <a:effectLst/>
                        </a:rPr>
                        <a:t>2</a:t>
                      </a:r>
                      <a:endParaRPr lang="en-GB" sz="2000" b="0" i="0" u="none" strike="noStrike" dirty="0">
                        <a:solidFill>
                          <a:srgbClr val="FF0000"/>
                        </a:solidFill>
                        <a:effectLst/>
                        <a:latin typeface="Calibri" panose="020F0502020204030204" pitchFamily="34" charset="0"/>
                      </a:endParaRPr>
                    </a:p>
                  </a:txBody>
                  <a:tcPr marL="4762" marR="4762" marT="4763" marB="0" anchor="b">
                    <a:solidFill>
                      <a:schemeClr val="bg1"/>
                    </a:solidFill>
                  </a:tcPr>
                </a:tc>
                <a:extLst>
                  <a:ext uri="{0D108BD9-81ED-4DB2-BD59-A6C34878D82A}">
                    <a16:rowId xmlns:a16="http://schemas.microsoft.com/office/drawing/2014/main" val="10003"/>
                  </a:ext>
                </a:extLst>
              </a:tr>
              <a:tr h="309563">
                <a:tc>
                  <a:txBody>
                    <a:bodyPr/>
                    <a:lstStyle/>
                    <a:p>
                      <a:pPr algn="ctr" fontAlgn="b"/>
                      <a:r>
                        <a:rPr lang="en-GB" sz="2000" u="none" strike="noStrike" dirty="0">
                          <a:effectLst/>
                        </a:rPr>
                        <a:t>1000</a:t>
                      </a:r>
                      <a:endParaRPr lang="en-GB" sz="2000" b="1" i="0" u="none" strike="noStrike" dirty="0">
                        <a:solidFill>
                          <a:srgbClr val="000000"/>
                        </a:solidFill>
                        <a:effectLst/>
                        <a:latin typeface="Calibri" panose="020F0502020204030204" pitchFamily="34" charset="0"/>
                      </a:endParaRPr>
                    </a:p>
                  </a:txBody>
                  <a:tcPr marL="4762" marR="4762" marT="4763" marB="0" anchor="b">
                    <a:solidFill>
                      <a:schemeClr val="accent6">
                        <a:lumMod val="20000"/>
                        <a:lumOff val="80000"/>
                      </a:schemeClr>
                    </a:solidFill>
                  </a:tcPr>
                </a:tc>
                <a:tc>
                  <a:txBody>
                    <a:bodyPr/>
                    <a:lstStyle/>
                    <a:p>
                      <a:pPr algn="ctr" fontAlgn="b"/>
                      <a:r>
                        <a:rPr lang="en-GB" sz="2000" u="none" strike="noStrike" dirty="0">
                          <a:solidFill>
                            <a:srgbClr val="FF0000"/>
                          </a:solidFill>
                          <a:effectLst/>
                        </a:rPr>
                        <a:t>10</a:t>
                      </a:r>
                      <a:endParaRPr lang="en-GB" sz="2000" b="0" i="0" u="none" strike="noStrike" dirty="0">
                        <a:solidFill>
                          <a:srgbClr val="FF0000"/>
                        </a:solidFill>
                        <a:effectLst/>
                        <a:latin typeface="Calibri" panose="020F0502020204030204" pitchFamily="34" charset="0"/>
                      </a:endParaRPr>
                    </a:p>
                  </a:txBody>
                  <a:tcPr marL="4762" marR="4762" marT="4763" marB="0" anchor="b">
                    <a:solidFill>
                      <a:schemeClr val="bg1"/>
                    </a:solidFill>
                  </a:tcPr>
                </a:tc>
                <a:extLst>
                  <a:ext uri="{0D108BD9-81ED-4DB2-BD59-A6C34878D82A}">
                    <a16:rowId xmlns:a16="http://schemas.microsoft.com/office/drawing/2014/main" val="10004"/>
                  </a:ext>
                </a:extLst>
              </a:tr>
            </a:tbl>
          </a:graphicData>
        </a:graphic>
      </p:graphicFrame>
      <p:sp>
        <p:nvSpPr>
          <p:cNvPr id="33815" name="Footer Placeholder 3">
            <a:extLst>
              <a:ext uri="{FF2B5EF4-FFF2-40B4-BE49-F238E27FC236}">
                <a16:creationId xmlns:a16="http://schemas.microsoft.com/office/drawing/2014/main" id="{D4200B64-5583-4615-6589-935E0ED04646}"/>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6" name="Content Placeholder 2">
            <a:extLst>
              <a:ext uri="{FF2B5EF4-FFF2-40B4-BE49-F238E27FC236}">
                <a16:creationId xmlns:a16="http://schemas.microsoft.com/office/drawing/2014/main" id="{E4F465EC-6818-4CD0-8D23-B38CC85D75A4}"/>
              </a:ext>
            </a:extLst>
          </p:cNvPr>
          <p:cNvSpPr txBox="1">
            <a:spLocks/>
          </p:cNvSpPr>
          <p:nvPr/>
        </p:nvSpPr>
        <p:spPr bwMode="auto">
          <a:xfrm>
            <a:off x="2571750" y="3035301"/>
            <a:ext cx="7029450" cy="2803525"/>
          </a:xfrm>
          <a:prstGeom prst="rect">
            <a:avLst/>
          </a:prstGeom>
          <a:noFill/>
          <a:ln>
            <a:noFill/>
          </a:ln>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l-GR" b="1" dirty="0"/>
              <a:t>α</a:t>
            </a:r>
            <a:r>
              <a:rPr lang="en-GB" b="1" dirty="0"/>
              <a:t> </a:t>
            </a:r>
            <a:r>
              <a:rPr lang="en-GB" b="1" kern="0" dirty="0"/>
              <a:t>&lt; 1 </a:t>
            </a:r>
            <a:r>
              <a:rPr lang="en-GB" kern="0" dirty="0"/>
              <a:t>indicates that we have direct addressing because we expect each bucket to have 1 or less values stored</a:t>
            </a:r>
          </a:p>
          <a:p>
            <a:pPr>
              <a:defRPr/>
            </a:pPr>
            <a:r>
              <a:rPr lang="el-GR" b="1" dirty="0"/>
              <a:t>α</a:t>
            </a:r>
            <a:r>
              <a:rPr lang="en-GB" b="1" dirty="0"/>
              <a:t> </a:t>
            </a:r>
            <a:r>
              <a:rPr lang="en-GB" b="1" kern="0" dirty="0"/>
              <a:t>= 1 </a:t>
            </a:r>
            <a:r>
              <a:rPr lang="en-GB" kern="0" dirty="0"/>
              <a:t>indicates that we expect to find 1 value stored in each bucket</a:t>
            </a:r>
          </a:p>
          <a:p>
            <a:pPr>
              <a:defRPr/>
            </a:pPr>
            <a:r>
              <a:rPr lang="el-GR" b="1" dirty="0"/>
              <a:t>α</a:t>
            </a:r>
            <a:r>
              <a:rPr lang="en-GB" b="1" dirty="0"/>
              <a:t> </a:t>
            </a:r>
            <a:r>
              <a:rPr lang="en-GB" b="1" kern="0" dirty="0"/>
              <a:t>&gt; 1 </a:t>
            </a:r>
            <a:r>
              <a:rPr lang="en-GB" kern="0" dirty="0"/>
              <a:t>indicates that we expect to find more than one value in each bucket e.g. </a:t>
            </a:r>
            <a:r>
              <a:rPr lang="el-GR" kern="0" dirty="0"/>
              <a:t>α </a:t>
            </a:r>
            <a:r>
              <a:rPr lang="en-GB" kern="0" dirty="0"/>
              <a:t>=</a:t>
            </a:r>
            <a:r>
              <a:rPr lang="el-GR" kern="0" dirty="0"/>
              <a:t> </a:t>
            </a:r>
            <a:r>
              <a:rPr lang="en-GB" kern="0" dirty="0"/>
              <a:t>10 would mean we would expect to find 10 values stored in each bucket</a:t>
            </a:r>
            <a:br>
              <a:rPr lang="en-GB" kern="0" dirty="0"/>
            </a:br>
            <a:r>
              <a:rPr lang="en-GB" kern="0" dirty="0"/>
              <a:t>Of course, it assumes the hash function has distributed the values evenly across the buckets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A7AB1BCC-63E4-25BC-EA50-1E009DF42B2E}"/>
              </a:ext>
            </a:extLst>
          </p:cNvPr>
          <p:cNvSpPr>
            <a:spLocks noGrp="1" noChangeArrowheads="1"/>
          </p:cNvSpPr>
          <p:nvPr>
            <p:ph type="title"/>
          </p:nvPr>
        </p:nvSpPr>
        <p:spPr>
          <a:xfrm>
            <a:off x="1187661" y="-444128"/>
            <a:ext cx="9779183" cy="1325563"/>
          </a:xfrm>
        </p:spPr>
        <p:txBody>
          <a:bodyPr/>
          <a:lstStyle/>
          <a:p>
            <a:r>
              <a:rPr lang="en-GB" altLang="en-US" dirty="0"/>
              <a:t>Resizing</a:t>
            </a:r>
          </a:p>
        </p:txBody>
      </p:sp>
      <p:sp>
        <p:nvSpPr>
          <p:cNvPr id="34819" name="Content Placeholder 2">
            <a:extLst>
              <a:ext uri="{FF2B5EF4-FFF2-40B4-BE49-F238E27FC236}">
                <a16:creationId xmlns:a16="http://schemas.microsoft.com/office/drawing/2014/main" id="{A675FC6C-8680-B56C-1F68-CE934ACF18B4}"/>
              </a:ext>
            </a:extLst>
          </p:cNvPr>
          <p:cNvSpPr>
            <a:spLocks noGrp="1" noChangeArrowheads="1"/>
          </p:cNvSpPr>
          <p:nvPr>
            <p:ph idx="1"/>
          </p:nvPr>
        </p:nvSpPr>
        <p:spPr>
          <a:xfrm>
            <a:off x="361813" y="1081088"/>
            <a:ext cx="11518809" cy="3003550"/>
          </a:xfrm>
        </p:spPr>
        <p:txBody>
          <a:bodyPr/>
          <a:lstStyle/>
          <a:p>
            <a:r>
              <a:rPr lang="en-GB" altLang="en-US" dirty="0"/>
              <a:t>As the load factor grows so does the number of collision and the length of the linked lists…so the performance gets worse</a:t>
            </a:r>
          </a:p>
          <a:p>
            <a:r>
              <a:rPr lang="en-GB" altLang="en-US" dirty="0"/>
              <a:t>To increase the performance, we can compromise by increasing the size of the hash (and hence the number slots)</a:t>
            </a:r>
          </a:p>
          <a:p>
            <a:r>
              <a:rPr lang="en-GB" altLang="en-US" dirty="0"/>
              <a:t>Example:</a:t>
            </a:r>
            <a:br>
              <a:rPr lang="en-GB" altLang="en-US" dirty="0"/>
            </a:br>
            <a:r>
              <a:rPr lang="en-GB" altLang="en-US" dirty="0"/>
              <a:t>8 values stored in 5 slots gives </a:t>
            </a:r>
            <a:r>
              <a:rPr lang="el-GR" altLang="en-US" dirty="0"/>
              <a:t>α </a:t>
            </a:r>
            <a:r>
              <a:rPr lang="en-GB" altLang="en-US" dirty="0"/>
              <a:t>=</a:t>
            </a:r>
            <a:r>
              <a:rPr lang="el-GR" altLang="en-US" dirty="0"/>
              <a:t> </a:t>
            </a:r>
            <a:r>
              <a:rPr lang="en-GB" altLang="en-US" dirty="0"/>
              <a:t>1.6 </a:t>
            </a:r>
            <a:br>
              <a:rPr lang="en-GB" altLang="en-US" dirty="0"/>
            </a:br>
            <a:r>
              <a:rPr lang="en-GB" altLang="en-US" dirty="0"/>
              <a:t>Resize to 10 slots</a:t>
            </a:r>
            <a:br>
              <a:rPr lang="en-GB" altLang="en-US" dirty="0"/>
            </a:br>
            <a:r>
              <a:rPr lang="en-GB" altLang="en-US" dirty="0"/>
              <a:t>8 values stored in 10 slots gives </a:t>
            </a:r>
            <a:r>
              <a:rPr lang="el-GR" altLang="en-US" dirty="0"/>
              <a:t>α </a:t>
            </a:r>
            <a:r>
              <a:rPr lang="en-GB" altLang="en-US" dirty="0"/>
              <a:t>=</a:t>
            </a:r>
            <a:r>
              <a:rPr lang="el-GR" altLang="en-US" dirty="0"/>
              <a:t> </a:t>
            </a:r>
            <a:r>
              <a:rPr lang="en-GB" altLang="en-US" dirty="0"/>
              <a:t>0.8</a:t>
            </a:r>
          </a:p>
        </p:txBody>
      </p:sp>
      <p:sp>
        <p:nvSpPr>
          <p:cNvPr id="34820" name="Footer Placeholder 3">
            <a:extLst>
              <a:ext uri="{FF2B5EF4-FFF2-40B4-BE49-F238E27FC236}">
                <a16:creationId xmlns:a16="http://schemas.microsoft.com/office/drawing/2014/main" id="{5A03F90E-B21E-FFD0-2C5F-AAFCCFBC2A4E}"/>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6" name="Rectangle 5">
            <a:extLst>
              <a:ext uri="{FF2B5EF4-FFF2-40B4-BE49-F238E27FC236}">
                <a16:creationId xmlns:a16="http://schemas.microsoft.com/office/drawing/2014/main" id="{0624BCA0-3331-17E7-CE17-8EFFF5F45482}"/>
              </a:ext>
            </a:extLst>
          </p:cNvPr>
          <p:cNvSpPr/>
          <p:nvPr/>
        </p:nvSpPr>
        <p:spPr bwMode="auto">
          <a:xfrm rot="5400000">
            <a:off x="2805315" y="4931088"/>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a:t>
            </a:r>
          </a:p>
        </p:txBody>
      </p:sp>
      <p:sp>
        <p:nvSpPr>
          <p:cNvPr id="7" name="Rectangle 6">
            <a:extLst>
              <a:ext uri="{FF2B5EF4-FFF2-40B4-BE49-F238E27FC236}">
                <a16:creationId xmlns:a16="http://schemas.microsoft.com/office/drawing/2014/main" id="{F60C4E59-DC9F-6B48-1527-D16E221708AF}"/>
              </a:ext>
            </a:extLst>
          </p:cNvPr>
          <p:cNvSpPr/>
          <p:nvPr/>
        </p:nvSpPr>
        <p:spPr bwMode="auto">
          <a:xfrm rot="5400000">
            <a:off x="2345734" y="4931882"/>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a:t>
            </a:r>
          </a:p>
        </p:txBody>
      </p:sp>
      <p:sp>
        <p:nvSpPr>
          <p:cNvPr id="8" name="Rectangle 7">
            <a:extLst>
              <a:ext uri="{FF2B5EF4-FFF2-40B4-BE49-F238E27FC236}">
                <a16:creationId xmlns:a16="http://schemas.microsoft.com/office/drawing/2014/main" id="{4985BE57-38AE-BD71-9F01-E42C2B06A23F}"/>
              </a:ext>
            </a:extLst>
          </p:cNvPr>
          <p:cNvSpPr/>
          <p:nvPr/>
        </p:nvSpPr>
        <p:spPr bwMode="auto">
          <a:xfrm rot="5400000">
            <a:off x="3722013" y="4931088"/>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9</a:t>
            </a:r>
          </a:p>
        </p:txBody>
      </p:sp>
      <p:sp>
        <p:nvSpPr>
          <p:cNvPr id="9" name="Rectangle 8">
            <a:extLst>
              <a:ext uri="{FF2B5EF4-FFF2-40B4-BE49-F238E27FC236}">
                <a16:creationId xmlns:a16="http://schemas.microsoft.com/office/drawing/2014/main" id="{8846130C-4A7B-1212-4900-7DBBC98C872D}"/>
              </a:ext>
            </a:extLst>
          </p:cNvPr>
          <p:cNvSpPr/>
          <p:nvPr/>
        </p:nvSpPr>
        <p:spPr bwMode="auto">
          <a:xfrm rot="5400000">
            <a:off x="3262432" y="4931882"/>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a:t>
            </a:r>
          </a:p>
        </p:txBody>
      </p:sp>
      <p:sp>
        <p:nvSpPr>
          <p:cNvPr id="11" name="Rectangle 10">
            <a:extLst>
              <a:ext uri="{FF2B5EF4-FFF2-40B4-BE49-F238E27FC236}">
                <a16:creationId xmlns:a16="http://schemas.microsoft.com/office/drawing/2014/main" id="{15691F53-5B36-7070-598E-2E35FAA0C67F}"/>
              </a:ext>
            </a:extLst>
          </p:cNvPr>
          <p:cNvSpPr/>
          <p:nvPr/>
        </p:nvSpPr>
        <p:spPr bwMode="auto">
          <a:xfrm rot="5400000">
            <a:off x="4179129" y="4931883"/>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10</a:t>
            </a:r>
          </a:p>
        </p:txBody>
      </p:sp>
      <p:sp>
        <p:nvSpPr>
          <p:cNvPr id="12" name="Rectangle 11">
            <a:extLst>
              <a:ext uri="{FF2B5EF4-FFF2-40B4-BE49-F238E27FC236}">
                <a16:creationId xmlns:a16="http://schemas.microsoft.com/office/drawing/2014/main" id="{D55BA78A-EE56-D5BA-D0F3-741145DA3486}"/>
              </a:ext>
            </a:extLst>
          </p:cNvPr>
          <p:cNvSpPr/>
          <p:nvPr/>
        </p:nvSpPr>
        <p:spPr bwMode="auto">
          <a:xfrm rot="5400000">
            <a:off x="2805315" y="5670276"/>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14</a:t>
            </a:r>
          </a:p>
        </p:txBody>
      </p:sp>
      <p:sp>
        <p:nvSpPr>
          <p:cNvPr id="13" name="Rectangle 12">
            <a:extLst>
              <a:ext uri="{FF2B5EF4-FFF2-40B4-BE49-F238E27FC236}">
                <a16:creationId xmlns:a16="http://schemas.microsoft.com/office/drawing/2014/main" id="{41EDBF83-2AC3-1610-68B6-2DDE289EEE88}"/>
              </a:ext>
            </a:extLst>
          </p:cNvPr>
          <p:cNvSpPr/>
          <p:nvPr/>
        </p:nvSpPr>
        <p:spPr bwMode="auto">
          <a:xfrm rot="5400000">
            <a:off x="2345734" y="5671070"/>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11</a:t>
            </a:r>
          </a:p>
        </p:txBody>
      </p:sp>
      <p:sp>
        <p:nvSpPr>
          <p:cNvPr id="14" name="Rectangle 13">
            <a:extLst>
              <a:ext uri="{FF2B5EF4-FFF2-40B4-BE49-F238E27FC236}">
                <a16:creationId xmlns:a16="http://schemas.microsoft.com/office/drawing/2014/main" id="{17E43405-23CD-FFC4-C363-A9025452AA94}"/>
              </a:ext>
            </a:extLst>
          </p:cNvPr>
          <p:cNvSpPr/>
          <p:nvPr/>
        </p:nvSpPr>
        <p:spPr bwMode="auto">
          <a:xfrm rot="5400000">
            <a:off x="3262432" y="5671070"/>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19</a:t>
            </a:r>
          </a:p>
        </p:txBody>
      </p:sp>
      <p:cxnSp>
        <p:nvCxnSpPr>
          <p:cNvPr id="34829" name="Straight Arrow Connector 15">
            <a:extLst>
              <a:ext uri="{FF2B5EF4-FFF2-40B4-BE49-F238E27FC236}">
                <a16:creationId xmlns:a16="http://schemas.microsoft.com/office/drawing/2014/main" id="{97F80165-A29E-A241-DB5F-DFAFB155AE49}"/>
              </a:ext>
            </a:extLst>
          </p:cNvPr>
          <p:cNvCxnSpPr>
            <a:cxnSpLocks noChangeShapeType="1"/>
            <a:stCxn id="7" idx="3"/>
            <a:endCxn id="13" idx="1"/>
          </p:cNvCxnSpPr>
          <p:nvPr/>
        </p:nvCxnSpPr>
        <p:spPr bwMode="auto">
          <a:xfrm>
            <a:off x="2573338" y="5389563"/>
            <a:ext cx="0" cy="284162"/>
          </a:xfrm>
          <a:prstGeom prst="straightConnector1">
            <a:avLst/>
          </a:prstGeom>
          <a:noFill/>
          <a:ln w="34925"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34830" name="Straight Arrow Connector 17">
            <a:extLst>
              <a:ext uri="{FF2B5EF4-FFF2-40B4-BE49-F238E27FC236}">
                <a16:creationId xmlns:a16="http://schemas.microsoft.com/office/drawing/2014/main" id="{C6E6CA32-9386-0DC0-B19D-09E0B877D4F9}"/>
              </a:ext>
            </a:extLst>
          </p:cNvPr>
          <p:cNvCxnSpPr>
            <a:cxnSpLocks noChangeShapeType="1"/>
            <a:stCxn id="6" idx="3"/>
            <a:endCxn id="12" idx="1"/>
          </p:cNvCxnSpPr>
          <p:nvPr/>
        </p:nvCxnSpPr>
        <p:spPr bwMode="auto">
          <a:xfrm>
            <a:off x="3033713" y="5389564"/>
            <a:ext cx="0" cy="282575"/>
          </a:xfrm>
          <a:prstGeom prst="straightConnector1">
            <a:avLst/>
          </a:prstGeom>
          <a:noFill/>
          <a:ln w="34925" algn="ctr">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34831" name="Straight Arrow Connector 19">
            <a:extLst>
              <a:ext uri="{FF2B5EF4-FFF2-40B4-BE49-F238E27FC236}">
                <a16:creationId xmlns:a16="http://schemas.microsoft.com/office/drawing/2014/main" id="{86919111-5E97-F557-990B-6161A0DB43C1}"/>
              </a:ext>
            </a:extLst>
          </p:cNvPr>
          <p:cNvCxnSpPr>
            <a:cxnSpLocks noChangeShapeType="1"/>
            <a:stCxn id="9" idx="3"/>
            <a:endCxn id="14" idx="1"/>
          </p:cNvCxnSpPr>
          <p:nvPr/>
        </p:nvCxnSpPr>
        <p:spPr bwMode="auto">
          <a:xfrm>
            <a:off x="3489325" y="5389563"/>
            <a:ext cx="0" cy="284162"/>
          </a:xfrm>
          <a:prstGeom prst="straightConnector1">
            <a:avLst/>
          </a:prstGeom>
          <a:noFill/>
          <a:ln w="349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34832" name="TextBox 20">
            <a:extLst>
              <a:ext uri="{FF2B5EF4-FFF2-40B4-BE49-F238E27FC236}">
                <a16:creationId xmlns:a16="http://schemas.microsoft.com/office/drawing/2014/main" id="{EB2F847F-D825-686E-EA5F-47665D515879}"/>
              </a:ext>
            </a:extLst>
          </p:cNvPr>
          <p:cNvSpPr txBox="1">
            <a:spLocks noChangeArrowheads="1"/>
          </p:cNvSpPr>
          <p:nvPr/>
        </p:nvSpPr>
        <p:spPr bwMode="auto">
          <a:xfrm>
            <a:off x="2416175"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a:t>
            </a:r>
          </a:p>
        </p:txBody>
      </p:sp>
      <p:sp>
        <p:nvSpPr>
          <p:cNvPr id="34833" name="TextBox 21">
            <a:extLst>
              <a:ext uri="{FF2B5EF4-FFF2-40B4-BE49-F238E27FC236}">
                <a16:creationId xmlns:a16="http://schemas.microsoft.com/office/drawing/2014/main" id="{D751D1BF-4D2D-A641-C886-77E8881B9FC6}"/>
              </a:ext>
            </a:extLst>
          </p:cNvPr>
          <p:cNvSpPr txBox="1">
            <a:spLocks noChangeArrowheads="1"/>
          </p:cNvSpPr>
          <p:nvPr/>
        </p:nvSpPr>
        <p:spPr bwMode="auto">
          <a:xfrm>
            <a:off x="2876550"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1</a:t>
            </a:r>
          </a:p>
        </p:txBody>
      </p:sp>
      <p:sp>
        <p:nvSpPr>
          <p:cNvPr id="34834" name="TextBox 22">
            <a:extLst>
              <a:ext uri="{FF2B5EF4-FFF2-40B4-BE49-F238E27FC236}">
                <a16:creationId xmlns:a16="http://schemas.microsoft.com/office/drawing/2014/main" id="{F7D69D58-B654-C6ED-32D5-FEAF79A05D5E}"/>
              </a:ext>
            </a:extLst>
          </p:cNvPr>
          <p:cNvSpPr txBox="1">
            <a:spLocks noChangeArrowheads="1"/>
          </p:cNvSpPr>
          <p:nvPr/>
        </p:nvSpPr>
        <p:spPr bwMode="auto">
          <a:xfrm>
            <a:off x="3340100"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2</a:t>
            </a:r>
          </a:p>
        </p:txBody>
      </p:sp>
      <p:sp>
        <p:nvSpPr>
          <p:cNvPr id="34835" name="TextBox 23">
            <a:extLst>
              <a:ext uri="{FF2B5EF4-FFF2-40B4-BE49-F238E27FC236}">
                <a16:creationId xmlns:a16="http://schemas.microsoft.com/office/drawing/2014/main" id="{B99AE816-0319-0503-67C4-278E99FA7F39}"/>
              </a:ext>
            </a:extLst>
          </p:cNvPr>
          <p:cNvSpPr txBox="1">
            <a:spLocks noChangeArrowheads="1"/>
          </p:cNvSpPr>
          <p:nvPr/>
        </p:nvSpPr>
        <p:spPr bwMode="auto">
          <a:xfrm>
            <a:off x="3832225"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3</a:t>
            </a:r>
          </a:p>
        </p:txBody>
      </p:sp>
      <p:sp>
        <p:nvSpPr>
          <p:cNvPr id="34836" name="TextBox 24">
            <a:extLst>
              <a:ext uri="{FF2B5EF4-FFF2-40B4-BE49-F238E27FC236}">
                <a16:creationId xmlns:a16="http://schemas.microsoft.com/office/drawing/2014/main" id="{47668EC8-0A58-371C-4764-4A8179EFA104}"/>
              </a:ext>
            </a:extLst>
          </p:cNvPr>
          <p:cNvSpPr txBox="1">
            <a:spLocks noChangeArrowheads="1"/>
          </p:cNvSpPr>
          <p:nvPr/>
        </p:nvSpPr>
        <p:spPr bwMode="auto">
          <a:xfrm>
            <a:off x="4249739"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4</a:t>
            </a:r>
          </a:p>
        </p:txBody>
      </p:sp>
      <p:sp>
        <p:nvSpPr>
          <p:cNvPr id="31" name="Rectangle 30">
            <a:extLst>
              <a:ext uri="{FF2B5EF4-FFF2-40B4-BE49-F238E27FC236}">
                <a16:creationId xmlns:a16="http://schemas.microsoft.com/office/drawing/2014/main" id="{EB8D86A7-6727-FE05-FEBE-CD0FFCF43DA3}"/>
              </a:ext>
            </a:extLst>
          </p:cNvPr>
          <p:cNvSpPr/>
          <p:nvPr/>
        </p:nvSpPr>
        <p:spPr bwMode="auto">
          <a:xfrm rot="5400000">
            <a:off x="5849447" y="4931087"/>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3</a:t>
            </a:r>
          </a:p>
        </p:txBody>
      </p:sp>
      <p:sp>
        <p:nvSpPr>
          <p:cNvPr id="32" name="Rectangle 31">
            <a:extLst>
              <a:ext uri="{FF2B5EF4-FFF2-40B4-BE49-F238E27FC236}">
                <a16:creationId xmlns:a16="http://schemas.microsoft.com/office/drawing/2014/main" id="{150968D8-CC2B-1DC6-9A49-375F54407B00}"/>
              </a:ext>
            </a:extLst>
          </p:cNvPr>
          <p:cNvSpPr/>
          <p:nvPr/>
        </p:nvSpPr>
        <p:spPr bwMode="auto">
          <a:xfrm rot="5400000">
            <a:off x="5389866" y="493188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a:t>
            </a:r>
          </a:p>
        </p:txBody>
      </p:sp>
      <p:sp>
        <p:nvSpPr>
          <p:cNvPr id="33" name="Rectangle 32">
            <a:extLst>
              <a:ext uri="{FF2B5EF4-FFF2-40B4-BE49-F238E27FC236}">
                <a16:creationId xmlns:a16="http://schemas.microsoft.com/office/drawing/2014/main" id="{59827C50-5D08-8B0E-16E6-0B97B4DC56FE}"/>
              </a:ext>
            </a:extLst>
          </p:cNvPr>
          <p:cNvSpPr/>
          <p:nvPr/>
        </p:nvSpPr>
        <p:spPr bwMode="auto">
          <a:xfrm rot="5400000">
            <a:off x="6766145" y="4931087"/>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9</a:t>
            </a:r>
          </a:p>
        </p:txBody>
      </p:sp>
      <p:sp>
        <p:nvSpPr>
          <p:cNvPr id="34" name="Rectangle 33">
            <a:extLst>
              <a:ext uri="{FF2B5EF4-FFF2-40B4-BE49-F238E27FC236}">
                <a16:creationId xmlns:a16="http://schemas.microsoft.com/office/drawing/2014/main" id="{4C755444-31A9-2AB5-8F23-4D39B1183E47}"/>
              </a:ext>
            </a:extLst>
          </p:cNvPr>
          <p:cNvSpPr/>
          <p:nvPr/>
        </p:nvSpPr>
        <p:spPr bwMode="auto">
          <a:xfrm rot="5400000">
            <a:off x="6306564" y="493188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5</a:t>
            </a:r>
          </a:p>
        </p:txBody>
      </p:sp>
      <p:sp>
        <p:nvSpPr>
          <p:cNvPr id="35" name="Rectangle 34">
            <a:extLst>
              <a:ext uri="{FF2B5EF4-FFF2-40B4-BE49-F238E27FC236}">
                <a16:creationId xmlns:a16="http://schemas.microsoft.com/office/drawing/2014/main" id="{9C1A0645-8519-8BA2-344D-EF50C38ACC37}"/>
              </a:ext>
            </a:extLst>
          </p:cNvPr>
          <p:cNvSpPr/>
          <p:nvPr/>
        </p:nvSpPr>
        <p:spPr bwMode="auto">
          <a:xfrm rot="5400000">
            <a:off x="7223261" y="4931882"/>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10</a:t>
            </a:r>
          </a:p>
        </p:txBody>
      </p:sp>
      <p:sp>
        <p:nvSpPr>
          <p:cNvPr id="34842" name="TextBox 35">
            <a:extLst>
              <a:ext uri="{FF2B5EF4-FFF2-40B4-BE49-F238E27FC236}">
                <a16:creationId xmlns:a16="http://schemas.microsoft.com/office/drawing/2014/main" id="{8D18732B-F643-1876-14E5-C5AB5804A6EF}"/>
              </a:ext>
            </a:extLst>
          </p:cNvPr>
          <p:cNvSpPr txBox="1">
            <a:spLocks noChangeArrowheads="1"/>
          </p:cNvSpPr>
          <p:nvPr/>
        </p:nvSpPr>
        <p:spPr bwMode="auto">
          <a:xfrm>
            <a:off x="5461000"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0</a:t>
            </a:r>
          </a:p>
        </p:txBody>
      </p:sp>
      <p:sp>
        <p:nvSpPr>
          <p:cNvPr id="34843" name="TextBox 36">
            <a:extLst>
              <a:ext uri="{FF2B5EF4-FFF2-40B4-BE49-F238E27FC236}">
                <a16:creationId xmlns:a16="http://schemas.microsoft.com/office/drawing/2014/main" id="{F4F2848A-89C0-2D1D-03F7-53872116C834}"/>
              </a:ext>
            </a:extLst>
          </p:cNvPr>
          <p:cNvSpPr txBox="1">
            <a:spLocks noChangeArrowheads="1"/>
          </p:cNvSpPr>
          <p:nvPr/>
        </p:nvSpPr>
        <p:spPr bwMode="auto">
          <a:xfrm>
            <a:off x="5921375"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1</a:t>
            </a:r>
          </a:p>
        </p:txBody>
      </p:sp>
      <p:sp>
        <p:nvSpPr>
          <p:cNvPr id="34844" name="TextBox 37">
            <a:extLst>
              <a:ext uri="{FF2B5EF4-FFF2-40B4-BE49-F238E27FC236}">
                <a16:creationId xmlns:a16="http://schemas.microsoft.com/office/drawing/2014/main" id="{0DA8415E-95FF-0105-2D0C-E5EA73B0542F}"/>
              </a:ext>
            </a:extLst>
          </p:cNvPr>
          <p:cNvSpPr txBox="1">
            <a:spLocks noChangeArrowheads="1"/>
          </p:cNvSpPr>
          <p:nvPr/>
        </p:nvSpPr>
        <p:spPr bwMode="auto">
          <a:xfrm>
            <a:off x="6384925"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2</a:t>
            </a:r>
          </a:p>
        </p:txBody>
      </p:sp>
      <p:sp>
        <p:nvSpPr>
          <p:cNvPr id="34845" name="TextBox 38">
            <a:extLst>
              <a:ext uri="{FF2B5EF4-FFF2-40B4-BE49-F238E27FC236}">
                <a16:creationId xmlns:a16="http://schemas.microsoft.com/office/drawing/2014/main" id="{C2382C5A-F32A-D095-5796-ECC60A8E7C38}"/>
              </a:ext>
            </a:extLst>
          </p:cNvPr>
          <p:cNvSpPr txBox="1">
            <a:spLocks noChangeArrowheads="1"/>
          </p:cNvSpPr>
          <p:nvPr/>
        </p:nvSpPr>
        <p:spPr bwMode="auto">
          <a:xfrm>
            <a:off x="6875464"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3</a:t>
            </a:r>
          </a:p>
        </p:txBody>
      </p:sp>
      <p:sp>
        <p:nvSpPr>
          <p:cNvPr id="34846" name="TextBox 39">
            <a:extLst>
              <a:ext uri="{FF2B5EF4-FFF2-40B4-BE49-F238E27FC236}">
                <a16:creationId xmlns:a16="http://schemas.microsoft.com/office/drawing/2014/main" id="{6454D96F-7701-8F41-CCAA-6DFEEF81C6D9}"/>
              </a:ext>
            </a:extLst>
          </p:cNvPr>
          <p:cNvSpPr txBox="1">
            <a:spLocks noChangeArrowheads="1"/>
          </p:cNvSpPr>
          <p:nvPr/>
        </p:nvSpPr>
        <p:spPr bwMode="auto">
          <a:xfrm>
            <a:off x="7294564"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4</a:t>
            </a:r>
          </a:p>
        </p:txBody>
      </p:sp>
      <p:sp>
        <p:nvSpPr>
          <p:cNvPr id="41" name="Rectangle 40">
            <a:extLst>
              <a:ext uri="{FF2B5EF4-FFF2-40B4-BE49-F238E27FC236}">
                <a16:creationId xmlns:a16="http://schemas.microsoft.com/office/drawing/2014/main" id="{039B516F-E713-5844-F817-A5DD252BCD78}"/>
              </a:ext>
            </a:extLst>
          </p:cNvPr>
          <p:cNvSpPr/>
          <p:nvPr/>
        </p:nvSpPr>
        <p:spPr bwMode="auto">
          <a:xfrm rot="5400000">
            <a:off x="8144122" y="4931087"/>
            <a:ext cx="455612"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14</a:t>
            </a:r>
          </a:p>
        </p:txBody>
      </p:sp>
      <p:sp>
        <p:nvSpPr>
          <p:cNvPr id="42" name="Rectangle 41">
            <a:extLst>
              <a:ext uri="{FF2B5EF4-FFF2-40B4-BE49-F238E27FC236}">
                <a16:creationId xmlns:a16="http://schemas.microsoft.com/office/drawing/2014/main" id="{B1FE8642-D992-0BDE-3DEF-3F281E1B7D25}"/>
              </a:ext>
            </a:extLst>
          </p:cNvPr>
          <p:cNvSpPr/>
          <p:nvPr/>
        </p:nvSpPr>
        <p:spPr bwMode="auto">
          <a:xfrm rot="5400000">
            <a:off x="7684541" y="493188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11</a:t>
            </a:r>
          </a:p>
        </p:txBody>
      </p:sp>
      <p:sp>
        <p:nvSpPr>
          <p:cNvPr id="43" name="Rectangle 42">
            <a:extLst>
              <a:ext uri="{FF2B5EF4-FFF2-40B4-BE49-F238E27FC236}">
                <a16:creationId xmlns:a16="http://schemas.microsoft.com/office/drawing/2014/main" id="{CCD55CA3-2C3A-ACBA-669C-D66EB7FF99B7}"/>
              </a:ext>
            </a:extLst>
          </p:cNvPr>
          <p:cNvSpPr/>
          <p:nvPr/>
        </p:nvSpPr>
        <p:spPr bwMode="auto">
          <a:xfrm rot="5400000">
            <a:off x="9060657" y="4931570"/>
            <a:ext cx="455613"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44" name="Rectangle 43">
            <a:extLst>
              <a:ext uri="{FF2B5EF4-FFF2-40B4-BE49-F238E27FC236}">
                <a16:creationId xmlns:a16="http://schemas.microsoft.com/office/drawing/2014/main" id="{15215DF6-4ADF-7E34-5EF1-BD25A3A11809}"/>
              </a:ext>
            </a:extLst>
          </p:cNvPr>
          <p:cNvSpPr/>
          <p:nvPr/>
        </p:nvSpPr>
        <p:spPr bwMode="auto">
          <a:xfrm rot="5400000">
            <a:off x="8601239" y="4931881"/>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r>
              <a:rPr lang="en-GB" dirty="0"/>
              <a:t>19</a:t>
            </a:r>
          </a:p>
        </p:txBody>
      </p:sp>
      <p:sp>
        <p:nvSpPr>
          <p:cNvPr id="45" name="Rectangle 44">
            <a:extLst>
              <a:ext uri="{FF2B5EF4-FFF2-40B4-BE49-F238E27FC236}">
                <a16:creationId xmlns:a16="http://schemas.microsoft.com/office/drawing/2014/main" id="{8224648B-7C89-F804-6482-2A86D56E28F5}"/>
              </a:ext>
            </a:extLst>
          </p:cNvPr>
          <p:cNvSpPr/>
          <p:nvPr/>
        </p:nvSpPr>
        <p:spPr bwMode="auto">
          <a:xfrm rot="5400000">
            <a:off x="9518651" y="4932364"/>
            <a:ext cx="454025" cy="460375"/>
          </a:xfrm>
          <a:prstGeom prst="rect">
            <a:avLst/>
          </a:prstGeom>
          <a:solidFill>
            <a:schemeClr val="accent6">
              <a:lumMod val="20000"/>
              <a:lumOff val="80000"/>
            </a:schemeClr>
          </a:solidFill>
          <a:ln w="19050" cap="flat" cmpd="sng" algn="ctr">
            <a:solidFill>
              <a:schemeClr val="tx1"/>
            </a:solidFill>
            <a:prstDash val="solid"/>
            <a:round/>
            <a:headEnd type="none" w="med" len="med"/>
            <a:tailEnd type="none" w="med" len="med"/>
          </a:ln>
          <a:effectLst/>
        </p:spPr>
        <p:txBody>
          <a:bodyPr vert="vert270" wrap="none" anchor="ctr"/>
          <a:lstStyle/>
          <a:p>
            <a:pPr algn="ctr">
              <a:defRPr/>
            </a:pPr>
            <a:endParaRPr lang="en-GB" dirty="0"/>
          </a:p>
        </p:txBody>
      </p:sp>
      <p:sp>
        <p:nvSpPr>
          <p:cNvPr id="34852" name="TextBox 45">
            <a:extLst>
              <a:ext uri="{FF2B5EF4-FFF2-40B4-BE49-F238E27FC236}">
                <a16:creationId xmlns:a16="http://schemas.microsoft.com/office/drawing/2014/main" id="{A73E98F4-161F-7380-CF83-EA92EC5947AF}"/>
              </a:ext>
            </a:extLst>
          </p:cNvPr>
          <p:cNvSpPr txBox="1">
            <a:spLocks noChangeArrowheads="1"/>
          </p:cNvSpPr>
          <p:nvPr/>
        </p:nvSpPr>
        <p:spPr bwMode="auto">
          <a:xfrm>
            <a:off x="7754939"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5</a:t>
            </a:r>
          </a:p>
        </p:txBody>
      </p:sp>
      <p:sp>
        <p:nvSpPr>
          <p:cNvPr id="34853" name="TextBox 46">
            <a:extLst>
              <a:ext uri="{FF2B5EF4-FFF2-40B4-BE49-F238E27FC236}">
                <a16:creationId xmlns:a16="http://schemas.microsoft.com/office/drawing/2014/main" id="{6A6BF471-9FB2-E17A-B5BB-56933AA4CC26}"/>
              </a:ext>
            </a:extLst>
          </p:cNvPr>
          <p:cNvSpPr txBox="1">
            <a:spLocks noChangeArrowheads="1"/>
          </p:cNvSpPr>
          <p:nvPr/>
        </p:nvSpPr>
        <p:spPr bwMode="auto">
          <a:xfrm>
            <a:off x="8215314"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6</a:t>
            </a:r>
          </a:p>
        </p:txBody>
      </p:sp>
      <p:sp>
        <p:nvSpPr>
          <p:cNvPr id="34854" name="TextBox 47">
            <a:extLst>
              <a:ext uri="{FF2B5EF4-FFF2-40B4-BE49-F238E27FC236}">
                <a16:creationId xmlns:a16="http://schemas.microsoft.com/office/drawing/2014/main" id="{50AAE2DD-7ACC-AAA2-6118-EFB0CDAB2ED6}"/>
              </a:ext>
            </a:extLst>
          </p:cNvPr>
          <p:cNvSpPr txBox="1">
            <a:spLocks noChangeArrowheads="1"/>
          </p:cNvSpPr>
          <p:nvPr/>
        </p:nvSpPr>
        <p:spPr bwMode="auto">
          <a:xfrm>
            <a:off x="8678864"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7</a:t>
            </a:r>
          </a:p>
        </p:txBody>
      </p:sp>
      <p:sp>
        <p:nvSpPr>
          <p:cNvPr id="34855" name="TextBox 48">
            <a:extLst>
              <a:ext uri="{FF2B5EF4-FFF2-40B4-BE49-F238E27FC236}">
                <a16:creationId xmlns:a16="http://schemas.microsoft.com/office/drawing/2014/main" id="{D29BA282-3EA9-FC4C-11A5-1D24A106E47F}"/>
              </a:ext>
            </a:extLst>
          </p:cNvPr>
          <p:cNvSpPr txBox="1">
            <a:spLocks noChangeArrowheads="1"/>
          </p:cNvSpPr>
          <p:nvPr/>
        </p:nvSpPr>
        <p:spPr bwMode="auto">
          <a:xfrm>
            <a:off x="9170989" y="4546600"/>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8</a:t>
            </a:r>
          </a:p>
        </p:txBody>
      </p:sp>
      <p:sp>
        <p:nvSpPr>
          <p:cNvPr id="34856" name="TextBox 49">
            <a:extLst>
              <a:ext uri="{FF2B5EF4-FFF2-40B4-BE49-F238E27FC236}">
                <a16:creationId xmlns:a16="http://schemas.microsoft.com/office/drawing/2014/main" id="{224C2785-8D85-AE6F-ECF0-C16CCAAAAF4D}"/>
              </a:ext>
            </a:extLst>
          </p:cNvPr>
          <p:cNvSpPr txBox="1">
            <a:spLocks noChangeArrowheads="1"/>
          </p:cNvSpPr>
          <p:nvPr/>
        </p:nvSpPr>
        <p:spPr bwMode="auto">
          <a:xfrm>
            <a:off x="9588500" y="4546600"/>
            <a:ext cx="3127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9</a:t>
            </a:r>
          </a:p>
        </p:txBody>
      </p:sp>
      <p:sp>
        <p:nvSpPr>
          <p:cNvPr id="34857" name="Oval 50">
            <a:extLst>
              <a:ext uri="{FF2B5EF4-FFF2-40B4-BE49-F238E27FC236}">
                <a16:creationId xmlns:a16="http://schemas.microsoft.com/office/drawing/2014/main" id="{36B81D2F-7F05-E67A-5227-443DEC0014B6}"/>
              </a:ext>
            </a:extLst>
          </p:cNvPr>
          <p:cNvSpPr>
            <a:spLocks noChangeArrowheads="1"/>
          </p:cNvSpPr>
          <p:nvPr/>
        </p:nvSpPr>
        <p:spPr bwMode="auto">
          <a:xfrm>
            <a:off x="1676401" y="5124450"/>
            <a:ext cx="2747963" cy="1290638"/>
          </a:xfrm>
          <a:prstGeom prst="ellipse">
            <a:avLst/>
          </a:prstGeom>
          <a:noFill/>
          <a:ln w="254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34858" name="TextBox 51">
            <a:extLst>
              <a:ext uri="{FF2B5EF4-FFF2-40B4-BE49-F238E27FC236}">
                <a16:creationId xmlns:a16="http://schemas.microsoft.com/office/drawing/2014/main" id="{C703B379-FB75-EB91-92BF-2CBEF4401FC2}"/>
              </a:ext>
            </a:extLst>
          </p:cNvPr>
          <p:cNvSpPr txBox="1">
            <a:spLocks noChangeArrowheads="1"/>
          </p:cNvSpPr>
          <p:nvPr/>
        </p:nvSpPr>
        <p:spPr bwMode="auto">
          <a:xfrm>
            <a:off x="4406901" y="5868988"/>
            <a:ext cx="18970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Here we are overloading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A7B1E8A3-7EDB-E1F6-1D6B-367DFEC77204}"/>
              </a:ext>
            </a:extLst>
          </p:cNvPr>
          <p:cNvSpPr>
            <a:spLocks noGrp="1" noChangeArrowheads="1"/>
          </p:cNvSpPr>
          <p:nvPr>
            <p:ph type="title"/>
          </p:nvPr>
        </p:nvSpPr>
        <p:spPr>
          <a:xfrm>
            <a:off x="1128022" y="-417512"/>
            <a:ext cx="9779183" cy="1325563"/>
          </a:xfrm>
        </p:spPr>
        <p:txBody>
          <a:bodyPr/>
          <a:lstStyle/>
          <a:p>
            <a:r>
              <a:rPr lang="en-GB" altLang="en-US" dirty="0"/>
              <a:t>Open-Addressed Hash Tables</a:t>
            </a:r>
          </a:p>
        </p:txBody>
      </p:sp>
      <p:sp>
        <p:nvSpPr>
          <p:cNvPr id="35843" name="Content Placeholder 2">
            <a:extLst>
              <a:ext uri="{FF2B5EF4-FFF2-40B4-BE49-F238E27FC236}">
                <a16:creationId xmlns:a16="http://schemas.microsoft.com/office/drawing/2014/main" id="{D2C5BDBF-A67F-AE0B-86B4-09F5B2E1BD50}"/>
              </a:ext>
            </a:extLst>
          </p:cNvPr>
          <p:cNvSpPr>
            <a:spLocks noGrp="1" noChangeArrowheads="1"/>
          </p:cNvSpPr>
          <p:nvPr>
            <p:ph idx="1"/>
          </p:nvPr>
        </p:nvSpPr>
        <p:spPr>
          <a:xfrm>
            <a:off x="195160" y="640346"/>
            <a:ext cx="11801680" cy="4803775"/>
          </a:xfrm>
        </p:spPr>
        <p:txBody>
          <a:bodyPr/>
          <a:lstStyle/>
          <a:p>
            <a:r>
              <a:rPr lang="en-GB" altLang="en-US" dirty="0"/>
              <a:t>Slightly more complicated</a:t>
            </a:r>
          </a:p>
          <a:p>
            <a:r>
              <a:rPr lang="en-GB" altLang="en-US" dirty="0"/>
              <a:t>Store all values in the table and do not use linked lists</a:t>
            </a:r>
          </a:p>
          <a:p>
            <a:pPr lvl="1"/>
            <a:r>
              <a:rPr lang="en-GB" altLang="en-US" dirty="0">
                <a:solidFill>
                  <a:srgbClr val="FF0000"/>
                </a:solidFill>
              </a:rPr>
              <a:t>This table must be big enough to store all the values. Otherwise, we will have to resize it</a:t>
            </a:r>
          </a:p>
          <a:p>
            <a:pPr lvl="1"/>
            <a:r>
              <a:rPr lang="en-GB" altLang="en-US" dirty="0"/>
              <a:t>Since we can not store more values than slots available, then n &lt; m and the load factor </a:t>
            </a:r>
            <a:r>
              <a:rPr lang="el-GR" altLang="en-US" dirty="0"/>
              <a:t>α</a:t>
            </a:r>
            <a:r>
              <a:rPr lang="en-GB" altLang="en-US" dirty="0"/>
              <a:t> is always less than 1</a:t>
            </a:r>
          </a:p>
          <a:p>
            <a:r>
              <a:rPr lang="en-GB" altLang="en-US" dirty="0"/>
              <a:t>We </a:t>
            </a:r>
            <a:r>
              <a:rPr lang="en-GB" altLang="en-US" i="1" dirty="0"/>
              <a:t>probe</a:t>
            </a:r>
            <a:r>
              <a:rPr lang="en-GB" altLang="en-US" dirty="0"/>
              <a:t> the table to find unoccupied positions to place new elements, and </a:t>
            </a:r>
            <a:r>
              <a:rPr lang="en-GB" altLang="en-US" i="1" dirty="0"/>
              <a:t>probe</a:t>
            </a:r>
            <a:r>
              <a:rPr lang="en-GB" altLang="en-US" dirty="0"/>
              <a:t> when we want to find or remove an element</a:t>
            </a:r>
          </a:p>
          <a:p>
            <a:r>
              <a:rPr lang="en-GB" altLang="en-US" dirty="0"/>
              <a:t>Assuming uniform hashing we can expect to probe</a:t>
            </a:r>
            <a:br>
              <a:rPr lang="en-GB" altLang="en-US" dirty="0"/>
            </a:br>
            <a:br>
              <a:rPr lang="en-GB" altLang="en-US" dirty="0"/>
            </a:br>
            <a:br>
              <a:rPr lang="en-GB" altLang="en-US" dirty="0"/>
            </a:br>
            <a:r>
              <a:rPr lang="en-GB" altLang="en-US" dirty="0"/>
              <a:t>where </a:t>
            </a:r>
            <a:r>
              <a:rPr lang="el-GR" altLang="en-US" dirty="0"/>
              <a:t>α</a:t>
            </a:r>
            <a:r>
              <a:rPr lang="en-GB" altLang="en-US" dirty="0"/>
              <a:t> is the loading factor</a:t>
            </a:r>
          </a:p>
          <a:p>
            <a:r>
              <a:rPr lang="en-GB" altLang="en-US" dirty="0"/>
              <a:t>This is true for inserting, deleting and looking up</a:t>
            </a:r>
          </a:p>
          <a:p>
            <a:endParaRPr lang="en-GB" altLang="en-US" dirty="0"/>
          </a:p>
        </p:txBody>
      </p:sp>
      <p:sp>
        <p:nvSpPr>
          <p:cNvPr id="35844" name="Footer Placeholder 3">
            <a:extLst>
              <a:ext uri="{FF2B5EF4-FFF2-40B4-BE49-F238E27FC236}">
                <a16:creationId xmlns:a16="http://schemas.microsoft.com/office/drawing/2014/main" id="{E30FFDAC-4F9C-8A98-0BEF-200EDD49BB57}"/>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6" name="TextBox 5">
            <a:extLst>
              <a:ext uri="{FF2B5EF4-FFF2-40B4-BE49-F238E27FC236}">
                <a16:creationId xmlns:a16="http://schemas.microsoft.com/office/drawing/2014/main" id="{0F1DE19E-9A65-BAF0-839E-E1F136353DB8}"/>
              </a:ext>
            </a:extLst>
          </p:cNvPr>
          <p:cNvSpPr txBox="1">
            <a:spLocks noRot="1" noChangeAspect="1" noMove="1" noResize="1" noEditPoints="1" noAdjustHandles="1" noChangeArrowheads="1" noChangeShapeType="1" noTextEdit="1"/>
          </p:cNvSpPr>
          <p:nvPr/>
        </p:nvSpPr>
        <p:spPr>
          <a:xfrm>
            <a:off x="3244167" y="4466314"/>
            <a:ext cx="4469885" cy="759375"/>
          </a:xfrm>
          <a:prstGeom prst="rect">
            <a:avLst/>
          </a:prstGeom>
          <a:blipFill>
            <a:blip r:embed="rId2"/>
            <a:stretch>
              <a:fillRect/>
            </a:stretch>
          </a:blipFill>
        </p:spPr>
        <p:txBody>
          <a:bodyPr/>
          <a:lstStyle/>
          <a:p>
            <a:pPr>
              <a:defRPr/>
            </a:pPr>
            <a:r>
              <a:rPr lang="en-GB">
                <a:noFill/>
              </a:rPr>
              <a:t> </a:t>
            </a:r>
          </a:p>
        </p:txBody>
      </p:sp>
      <p:sp>
        <p:nvSpPr>
          <p:cNvPr id="35846" name="TextBox 6">
            <a:extLst>
              <a:ext uri="{FF2B5EF4-FFF2-40B4-BE49-F238E27FC236}">
                <a16:creationId xmlns:a16="http://schemas.microsoft.com/office/drawing/2014/main" id="{4B688F44-4912-E187-9ACF-CFA3DEB46F20}"/>
              </a:ext>
            </a:extLst>
          </p:cNvPr>
          <p:cNvSpPr txBox="1">
            <a:spLocks noChangeArrowheads="1"/>
          </p:cNvSpPr>
          <p:nvPr/>
        </p:nvSpPr>
        <p:spPr bwMode="auto">
          <a:xfrm>
            <a:off x="8056563" y="4972051"/>
            <a:ext cx="2247900"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a:t>Note: this is approx. for linear hashing it is a little different</a:t>
            </a:r>
          </a:p>
        </p:txBody>
      </p:sp>
      <p:sp>
        <p:nvSpPr>
          <p:cNvPr id="35847" name="TextBox 1">
            <a:extLst>
              <a:ext uri="{FF2B5EF4-FFF2-40B4-BE49-F238E27FC236}">
                <a16:creationId xmlns:a16="http://schemas.microsoft.com/office/drawing/2014/main" id="{5CB17003-2210-E3D4-9CC2-92D248AE3E17}"/>
              </a:ext>
            </a:extLst>
          </p:cNvPr>
          <p:cNvSpPr txBox="1">
            <a:spLocks noChangeArrowheads="1"/>
          </p:cNvSpPr>
          <p:nvPr/>
        </p:nvSpPr>
        <p:spPr bwMode="auto">
          <a:xfrm>
            <a:off x="3334744" y="6317829"/>
            <a:ext cx="3517900" cy="368300"/>
          </a:xfrm>
          <a:prstGeom prst="rect">
            <a:avLst/>
          </a:prstGeom>
          <a:solidFill>
            <a:schemeClr val="bg1"/>
          </a:solidFill>
          <a:ln w="9525">
            <a:solidFill>
              <a:schemeClr val="tx1"/>
            </a:solidFill>
            <a:miter lim="800000"/>
            <a:headEnd/>
            <a:tailEnd/>
          </a:ln>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b="1"/>
              <a:t>For the table we use an array!!</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AB674AA6-5E7D-A082-5E34-F9C860D750BF}"/>
              </a:ext>
            </a:extLst>
          </p:cNvPr>
          <p:cNvSpPr>
            <a:spLocks noGrp="1" noChangeArrowheads="1"/>
          </p:cNvSpPr>
          <p:nvPr>
            <p:ph type="title"/>
          </p:nvPr>
        </p:nvSpPr>
        <p:spPr>
          <a:xfrm>
            <a:off x="976718" y="-511172"/>
            <a:ext cx="9779183" cy="1325563"/>
          </a:xfrm>
        </p:spPr>
        <p:txBody>
          <a:bodyPr/>
          <a:lstStyle/>
          <a:p>
            <a:r>
              <a:rPr lang="en-GB" altLang="en-US" dirty="0"/>
              <a:t>Analysis</a:t>
            </a:r>
          </a:p>
        </p:txBody>
      </p:sp>
      <p:sp>
        <p:nvSpPr>
          <p:cNvPr id="36867" name="Content Placeholder 2">
            <a:extLst>
              <a:ext uri="{FF2B5EF4-FFF2-40B4-BE49-F238E27FC236}">
                <a16:creationId xmlns:a16="http://schemas.microsoft.com/office/drawing/2014/main" id="{8F46A926-FFFE-963D-70F2-BA5D0567D81F}"/>
              </a:ext>
            </a:extLst>
          </p:cNvPr>
          <p:cNvSpPr>
            <a:spLocks noGrp="1" noChangeArrowheads="1"/>
          </p:cNvSpPr>
          <p:nvPr>
            <p:ph idx="1"/>
          </p:nvPr>
        </p:nvSpPr>
        <p:spPr>
          <a:xfrm>
            <a:off x="394294" y="1062039"/>
            <a:ext cx="7029450" cy="5227637"/>
          </a:xfrm>
        </p:spPr>
        <p:txBody>
          <a:bodyPr/>
          <a:lstStyle/>
          <a:p>
            <a:r>
              <a:rPr lang="en-GB" altLang="en-US" dirty="0"/>
              <a:t>Say we have 100 slots in the array currently storing 80 values then</a:t>
            </a:r>
            <a:br>
              <a:rPr lang="en-GB" altLang="en-US" dirty="0"/>
            </a:br>
            <a:r>
              <a:rPr lang="en-GB" altLang="en-US" dirty="0"/>
              <a:t>Load factor </a:t>
            </a:r>
            <a:r>
              <a:rPr lang="el-GR" altLang="en-US" i="1" dirty="0"/>
              <a:t>α</a:t>
            </a:r>
            <a:r>
              <a:rPr lang="en-GB" altLang="en-US" i="1" dirty="0"/>
              <a:t> = 80/100 = 0.8 </a:t>
            </a:r>
            <a:br>
              <a:rPr lang="en-GB" altLang="en-US" dirty="0"/>
            </a:br>
            <a:r>
              <a:rPr lang="en-GB" altLang="en-US" dirty="0"/>
              <a:t>Number of probes = </a:t>
            </a:r>
            <a:r>
              <a:rPr lang="en-GB" altLang="en-US" i="1" dirty="0"/>
              <a:t>1/(1 -</a:t>
            </a:r>
            <a:r>
              <a:rPr lang="el-GR" altLang="en-US" i="1" dirty="0"/>
              <a:t> </a:t>
            </a:r>
            <a:r>
              <a:rPr lang="en-GB" altLang="en-US" i="1" dirty="0"/>
              <a:t> </a:t>
            </a:r>
            <a:r>
              <a:rPr lang="el-GR" altLang="en-US" i="1" dirty="0"/>
              <a:t>α</a:t>
            </a:r>
            <a:r>
              <a:rPr lang="en-GB" altLang="en-US" i="1" dirty="0"/>
              <a:t>) = 1/(1 - 0.8) = 4</a:t>
            </a:r>
          </a:p>
          <a:p>
            <a:r>
              <a:rPr lang="en-GB" altLang="en-US" dirty="0"/>
              <a:t>What you find with open addressing is that the number of probes required rapidly escalate as the load factor increases towards 1 </a:t>
            </a:r>
          </a:p>
          <a:p>
            <a:endParaRPr lang="en-GB" altLang="en-US" dirty="0"/>
          </a:p>
          <a:p>
            <a:endParaRPr lang="en-GB" altLang="en-US" dirty="0"/>
          </a:p>
          <a:p>
            <a:endParaRPr lang="en-GB" altLang="en-US" dirty="0"/>
          </a:p>
          <a:p>
            <a:r>
              <a:rPr lang="en-GB" altLang="en-US" dirty="0"/>
              <a:t>Open addressing is only practical at </a:t>
            </a:r>
            <a:r>
              <a:rPr lang="el-GR" altLang="en-US" i="1" dirty="0"/>
              <a:t>α</a:t>
            </a:r>
            <a:r>
              <a:rPr lang="en-GB" altLang="en-US" i="1" dirty="0"/>
              <a:t> &lt; 0.7</a:t>
            </a:r>
            <a:br>
              <a:rPr lang="en-GB" altLang="en-US" dirty="0"/>
            </a:br>
            <a:endParaRPr lang="en-GB" altLang="en-US" dirty="0"/>
          </a:p>
          <a:p>
            <a:endParaRPr lang="en-GB" altLang="en-US" dirty="0"/>
          </a:p>
        </p:txBody>
      </p:sp>
      <p:sp>
        <p:nvSpPr>
          <p:cNvPr id="36868" name="Footer Placeholder 3">
            <a:extLst>
              <a:ext uri="{FF2B5EF4-FFF2-40B4-BE49-F238E27FC236}">
                <a16:creationId xmlns:a16="http://schemas.microsoft.com/office/drawing/2014/main" id="{266EE1AE-6120-9D57-E5DF-7343E1D591E9}"/>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pSp>
        <p:nvGrpSpPr>
          <p:cNvPr id="36869" name="Group 15">
            <a:extLst>
              <a:ext uri="{FF2B5EF4-FFF2-40B4-BE49-F238E27FC236}">
                <a16:creationId xmlns:a16="http://schemas.microsoft.com/office/drawing/2014/main" id="{492E0F01-4D22-A54A-DB44-2A4B6FDCC369}"/>
              </a:ext>
            </a:extLst>
          </p:cNvPr>
          <p:cNvGrpSpPr>
            <a:grpSpLocks/>
          </p:cNvGrpSpPr>
          <p:nvPr/>
        </p:nvGrpSpPr>
        <p:grpSpPr bwMode="auto">
          <a:xfrm>
            <a:off x="6681925" y="1203646"/>
            <a:ext cx="4800600" cy="4352925"/>
            <a:chOff x="843333" y="1771945"/>
            <a:chExt cx="4800944" cy="4352595"/>
          </a:xfrm>
        </p:grpSpPr>
        <p:sp>
          <p:nvSpPr>
            <p:cNvPr id="36870" name="Rectangle 5">
              <a:extLst>
                <a:ext uri="{FF2B5EF4-FFF2-40B4-BE49-F238E27FC236}">
                  <a16:creationId xmlns:a16="http://schemas.microsoft.com/office/drawing/2014/main" id="{FEDA447B-6B6F-330C-AA17-D936DF8D2115}"/>
                </a:ext>
              </a:extLst>
            </p:cNvPr>
            <p:cNvSpPr>
              <a:spLocks noChangeArrowheads="1"/>
            </p:cNvSpPr>
            <p:nvPr/>
          </p:nvSpPr>
          <p:spPr bwMode="auto">
            <a:xfrm>
              <a:off x="3191332" y="3131612"/>
              <a:ext cx="2417926" cy="2671243"/>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8" name="Arc 7">
              <a:extLst>
                <a:ext uri="{FF2B5EF4-FFF2-40B4-BE49-F238E27FC236}">
                  <a16:creationId xmlns:a16="http://schemas.microsoft.com/office/drawing/2014/main" id="{8C366B8D-7901-824A-D15A-13C05343A913}"/>
                </a:ext>
              </a:extLst>
            </p:cNvPr>
            <p:cNvSpPr/>
            <p:nvPr/>
          </p:nvSpPr>
          <p:spPr bwMode="auto">
            <a:xfrm rot="16200000">
              <a:off x="1161934" y="1453344"/>
              <a:ext cx="3865270" cy="4502473"/>
            </a:xfrm>
            <a:prstGeom prst="arc">
              <a:avLst>
                <a:gd name="adj1" fmla="val 5392511"/>
                <a:gd name="adj2" fmla="val 10666355"/>
              </a:avLst>
            </a:prstGeom>
            <a:noFill/>
            <a:ln w="38100" cap="flat" cmpd="sng" algn="ctr">
              <a:solidFill>
                <a:schemeClr val="tx1"/>
              </a:solidFill>
              <a:prstDash val="solid"/>
              <a:round/>
              <a:headEnd type="none" w="med" len="med"/>
              <a:tailEnd type="none" w="med" len="med"/>
            </a:ln>
            <a:effectLst/>
          </p:spPr>
          <p:txBody>
            <a:bodyPr wrap="none" anchor="ctr"/>
            <a:lstStyle/>
            <a:p>
              <a:pPr algn="ctr">
                <a:defRPr/>
              </a:pPr>
              <a:endParaRPr lang="en-GB"/>
            </a:p>
          </p:txBody>
        </p:sp>
        <p:sp>
          <p:nvSpPr>
            <p:cNvPr id="36872" name="TextBox 10">
              <a:extLst>
                <a:ext uri="{FF2B5EF4-FFF2-40B4-BE49-F238E27FC236}">
                  <a16:creationId xmlns:a16="http://schemas.microsoft.com/office/drawing/2014/main" id="{90020204-1F26-C8DA-1C7E-F30C055601D3}"/>
                </a:ext>
              </a:extLst>
            </p:cNvPr>
            <p:cNvSpPr txBox="1">
              <a:spLocks noChangeArrowheads="1"/>
            </p:cNvSpPr>
            <p:nvPr/>
          </p:nvSpPr>
          <p:spPr bwMode="auto">
            <a:xfrm rot="-5400000">
              <a:off x="2503706" y="3355913"/>
              <a:ext cx="9156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Probes</a:t>
              </a:r>
            </a:p>
          </p:txBody>
        </p:sp>
        <p:sp>
          <p:nvSpPr>
            <p:cNvPr id="36873" name="TextBox 11">
              <a:extLst>
                <a:ext uri="{FF2B5EF4-FFF2-40B4-BE49-F238E27FC236}">
                  <a16:creationId xmlns:a16="http://schemas.microsoft.com/office/drawing/2014/main" id="{0E384D82-92FD-A7FE-8C89-15CB280CB41F}"/>
                </a:ext>
              </a:extLst>
            </p:cNvPr>
            <p:cNvSpPr txBox="1">
              <a:spLocks noChangeArrowheads="1"/>
            </p:cNvSpPr>
            <p:nvPr/>
          </p:nvSpPr>
          <p:spPr bwMode="auto">
            <a:xfrm>
              <a:off x="3028081" y="5755208"/>
              <a:ext cx="153439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Load factor </a:t>
              </a:r>
              <a:r>
                <a:rPr kumimoji="0" lang="el-GR" altLang="en-US" sz="1800" i="1"/>
                <a:t>α</a:t>
              </a:r>
              <a:endParaRPr kumimoji="0" lang="en-GB" altLang="en-US" sz="1800"/>
            </a:p>
          </p:txBody>
        </p:sp>
        <p:cxnSp>
          <p:nvCxnSpPr>
            <p:cNvPr id="36874" name="Straight Connector 13">
              <a:extLst>
                <a:ext uri="{FF2B5EF4-FFF2-40B4-BE49-F238E27FC236}">
                  <a16:creationId xmlns:a16="http://schemas.microsoft.com/office/drawing/2014/main" id="{7569C67C-0FCA-7B6B-50C0-3E11CC8D7D1E}"/>
                </a:ext>
              </a:extLst>
            </p:cNvPr>
            <p:cNvCxnSpPr>
              <a:cxnSpLocks noChangeShapeType="1"/>
            </p:cNvCxnSpPr>
            <p:nvPr/>
          </p:nvCxnSpPr>
          <p:spPr bwMode="auto">
            <a:xfrm>
              <a:off x="5391644" y="3131612"/>
              <a:ext cx="0" cy="2671243"/>
            </a:xfrm>
            <a:prstGeom prst="line">
              <a:avLst/>
            </a:prstGeom>
            <a:noFill/>
            <a:ln w="19050" algn="ctr">
              <a:solidFill>
                <a:srgbClr val="FF0000"/>
              </a:solidFill>
              <a:prstDash val="dash"/>
              <a:round/>
              <a:headEnd/>
              <a:tailEnd/>
            </a:ln>
            <a:extLst>
              <a:ext uri="{909E8E84-426E-40DD-AFC4-6F175D3DCCD1}">
                <a14:hiddenFill xmlns:a14="http://schemas.microsoft.com/office/drawing/2010/main">
                  <a:noFill/>
                </a14:hiddenFill>
              </a:ext>
            </a:extLst>
          </p:spPr>
        </p:cxnSp>
        <p:sp>
          <p:nvSpPr>
            <p:cNvPr id="36875" name="TextBox 14">
              <a:extLst>
                <a:ext uri="{FF2B5EF4-FFF2-40B4-BE49-F238E27FC236}">
                  <a16:creationId xmlns:a16="http://schemas.microsoft.com/office/drawing/2014/main" id="{874EEA4C-8A13-30DF-5671-397F078BF865}"/>
                </a:ext>
              </a:extLst>
            </p:cNvPr>
            <p:cNvSpPr txBox="1">
              <a:spLocks noChangeArrowheads="1"/>
            </p:cNvSpPr>
            <p:nvPr/>
          </p:nvSpPr>
          <p:spPr bwMode="auto">
            <a:xfrm>
              <a:off x="5139010" y="5749222"/>
              <a:ext cx="5052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1.0</a:t>
              </a:r>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9AAE666-C7DF-15AD-231E-782E6FB3C0CA}"/>
              </a:ext>
            </a:extLst>
          </p:cNvPr>
          <p:cNvSpPr>
            <a:spLocks noGrp="1" noChangeArrowheads="1"/>
          </p:cNvSpPr>
          <p:nvPr>
            <p:ph type="title"/>
          </p:nvPr>
        </p:nvSpPr>
        <p:spPr>
          <a:xfrm>
            <a:off x="1025433" y="-388675"/>
            <a:ext cx="9779183" cy="1325563"/>
          </a:xfrm>
        </p:spPr>
        <p:txBody>
          <a:bodyPr/>
          <a:lstStyle/>
          <a:p>
            <a:r>
              <a:rPr lang="en-GB" altLang="en-US" dirty="0"/>
              <a:t>Analysis</a:t>
            </a:r>
          </a:p>
        </p:txBody>
      </p:sp>
      <p:sp>
        <p:nvSpPr>
          <p:cNvPr id="37891" name="Content Placeholder 2">
            <a:extLst>
              <a:ext uri="{FF2B5EF4-FFF2-40B4-BE49-F238E27FC236}">
                <a16:creationId xmlns:a16="http://schemas.microsoft.com/office/drawing/2014/main" id="{01F3D3D2-7028-E355-D188-BEDD38A89591}"/>
              </a:ext>
            </a:extLst>
          </p:cNvPr>
          <p:cNvSpPr>
            <a:spLocks noGrp="1" noChangeArrowheads="1"/>
          </p:cNvSpPr>
          <p:nvPr>
            <p:ph idx="1"/>
          </p:nvPr>
        </p:nvSpPr>
        <p:spPr>
          <a:xfrm>
            <a:off x="79375" y="1169989"/>
            <a:ext cx="11794668" cy="4668837"/>
          </a:xfrm>
        </p:spPr>
        <p:txBody>
          <a:bodyPr/>
          <a:lstStyle/>
          <a:p>
            <a:r>
              <a:rPr lang="en-GB" altLang="en-US" dirty="0"/>
              <a:t>As long as we keep the load factor low</a:t>
            </a:r>
          </a:p>
          <a:p>
            <a:r>
              <a:rPr lang="en-GB" altLang="en-US" dirty="0"/>
              <a:t>Ignoring resizing of the hash table, and assuming we use the largest load factor required (&lt; 0.7) performance is essentially a small constant</a:t>
            </a:r>
          </a:p>
          <a:p>
            <a:pPr lvl="1"/>
            <a:r>
              <a:rPr lang="en-GB" altLang="en-US" dirty="0"/>
              <a:t>Typically, you would set a max load factor and resize the array to whenever the load increases beyond it</a:t>
            </a:r>
          </a:p>
          <a:p>
            <a:r>
              <a:rPr lang="en-GB" altLang="en-US" dirty="0"/>
              <a:t>Since we ignore constants in calculating complexity then we get O(1) </a:t>
            </a:r>
          </a:p>
          <a:p>
            <a:endParaRPr lang="en-GB" altLang="en-US" dirty="0"/>
          </a:p>
        </p:txBody>
      </p:sp>
      <p:sp>
        <p:nvSpPr>
          <p:cNvPr id="37892" name="Footer Placeholder 3">
            <a:extLst>
              <a:ext uri="{FF2B5EF4-FFF2-40B4-BE49-F238E27FC236}">
                <a16:creationId xmlns:a16="http://schemas.microsoft.com/office/drawing/2014/main" id="{CEB2D1BA-AD72-CBB5-9898-A888D7BBBAC7}"/>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5" name="Table 4">
            <a:extLst>
              <a:ext uri="{FF2B5EF4-FFF2-40B4-BE49-F238E27FC236}">
                <a16:creationId xmlns:a16="http://schemas.microsoft.com/office/drawing/2014/main" id="{05385186-8B1A-DAC7-7685-B86B7F8C5CBC}"/>
              </a:ext>
            </a:extLst>
          </p:cNvPr>
          <p:cNvGraphicFramePr>
            <a:graphicFrameLocks noGrp="1"/>
          </p:cNvGraphicFramePr>
          <p:nvPr/>
        </p:nvGraphicFramePr>
        <p:xfrm>
          <a:off x="4498975" y="4219576"/>
          <a:ext cx="2832100" cy="1484312"/>
        </p:xfrm>
        <a:graphic>
          <a:graphicData uri="http://schemas.openxmlformats.org/drawingml/2006/table">
            <a:tbl>
              <a:tblPr firstRow="1" bandRow="1">
                <a:tableStyleId>{5940675A-B579-460E-94D1-54222C63F5DA}</a:tableStyleId>
              </a:tblPr>
              <a:tblGrid>
                <a:gridCol w="1931400">
                  <a:extLst>
                    <a:ext uri="{9D8B030D-6E8A-4147-A177-3AD203B41FA5}">
                      <a16:colId xmlns:a16="http://schemas.microsoft.com/office/drawing/2014/main" val="20000"/>
                    </a:ext>
                  </a:extLst>
                </a:gridCol>
                <a:gridCol w="900700">
                  <a:extLst>
                    <a:ext uri="{9D8B030D-6E8A-4147-A177-3AD203B41FA5}">
                      <a16:colId xmlns:a16="http://schemas.microsoft.com/office/drawing/2014/main" val="20001"/>
                    </a:ext>
                  </a:extLst>
                </a:gridCol>
              </a:tblGrid>
              <a:tr h="371078">
                <a:tc>
                  <a:txBody>
                    <a:bodyPr/>
                    <a:lstStyle/>
                    <a:p>
                      <a:r>
                        <a:rPr lang="en-GB" sz="1800" b="1" dirty="0"/>
                        <a:t>Operation</a:t>
                      </a:r>
                    </a:p>
                  </a:txBody>
                  <a:tcPr marL="91426" marR="91426" marT="45749" marB="45749"/>
                </a:tc>
                <a:tc>
                  <a:txBody>
                    <a:bodyPr/>
                    <a:lstStyle/>
                    <a:p>
                      <a:pPr algn="ctr"/>
                      <a:r>
                        <a:rPr lang="en-GB" sz="1800" b="1" dirty="0"/>
                        <a:t>Worst</a:t>
                      </a:r>
                    </a:p>
                  </a:txBody>
                  <a:tcPr marL="91426" marR="91426" marT="45749" marB="45749"/>
                </a:tc>
                <a:extLst>
                  <a:ext uri="{0D108BD9-81ED-4DB2-BD59-A6C34878D82A}">
                    <a16:rowId xmlns:a16="http://schemas.microsoft.com/office/drawing/2014/main" val="10000"/>
                  </a:ext>
                </a:extLst>
              </a:tr>
              <a:tr h="371078">
                <a:tc>
                  <a:txBody>
                    <a:bodyPr/>
                    <a:lstStyle/>
                    <a:p>
                      <a:r>
                        <a:rPr lang="en-GB" sz="1800" dirty="0"/>
                        <a:t>Read</a:t>
                      </a:r>
                      <a:r>
                        <a:rPr lang="en-GB" sz="1800" baseline="0" dirty="0"/>
                        <a:t> value</a:t>
                      </a:r>
                      <a:endParaRPr lang="en-GB" sz="1800" dirty="0"/>
                    </a:p>
                  </a:txBody>
                  <a:tcPr marL="91426" marR="91426" marT="45749" marB="45749"/>
                </a:tc>
                <a:tc>
                  <a:txBody>
                    <a:bodyPr/>
                    <a:lstStyle/>
                    <a:p>
                      <a:pPr algn="ctr"/>
                      <a:r>
                        <a:rPr lang="en-GB" sz="1800" dirty="0"/>
                        <a:t>O(1)</a:t>
                      </a:r>
                    </a:p>
                  </a:txBody>
                  <a:tcPr marL="91426" marR="91426" marT="45749" marB="45749"/>
                </a:tc>
                <a:extLst>
                  <a:ext uri="{0D108BD9-81ED-4DB2-BD59-A6C34878D82A}">
                    <a16:rowId xmlns:a16="http://schemas.microsoft.com/office/drawing/2014/main" val="10001"/>
                  </a:ext>
                </a:extLst>
              </a:tr>
              <a:tr h="371078">
                <a:tc>
                  <a:txBody>
                    <a:bodyPr/>
                    <a:lstStyle/>
                    <a:p>
                      <a:r>
                        <a:rPr lang="en-GB" sz="1800" dirty="0"/>
                        <a:t>Add value</a:t>
                      </a:r>
                    </a:p>
                  </a:txBody>
                  <a:tcPr marL="91426" marR="91426" marT="45749" marB="45749"/>
                </a:tc>
                <a:tc>
                  <a:txBody>
                    <a:bodyPr/>
                    <a:lstStyle/>
                    <a:p>
                      <a:pPr algn="ctr"/>
                      <a:r>
                        <a:rPr lang="en-GB" sz="1800" dirty="0"/>
                        <a:t>O(1)</a:t>
                      </a:r>
                      <a:endParaRPr lang="en-GB" sz="1800" baseline="30000" dirty="0"/>
                    </a:p>
                  </a:txBody>
                  <a:tcPr marL="91426" marR="91426" marT="45749" marB="45749"/>
                </a:tc>
                <a:extLst>
                  <a:ext uri="{0D108BD9-81ED-4DB2-BD59-A6C34878D82A}">
                    <a16:rowId xmlns:a16="http://schemas.microsoft.com/office/drawing/2014/main" val="10002"/>
                  </a:ext>
                </a:extLst>
              </a:tr>
              <a:tr h="371078">
                <a:tc>
                  <a:txBody>
                    <a:bodyPr/>
                    <a:lstStyle/>
                    <a:p>
                      <a:r>
                        <a:rPr lang="en-GB" sz="1800" dirty="0"/>
                        <a:t>Delete value</a:t>
                      </a:r>
                    </a:p>
                  </a:txBody>
                  <a:tcPr marL="91426" marR="91426" marT="45749" marB="45749"/>
                </a:tc>
                <a:tc>
                  <a:txBody>
                    <a:bodyPr/>
                    <a:lstStyle/>
                    <a:p>
                      <a:pPr algn="ctr"/>
                      <a:r>
                        <a:rPr lang="en-GB" sz="1800" dirty="0"/>
                        <a:t>O(1)</a:t>
                      </a:r>
                      <a:endParaRPr lang="en-GB" sz="1800" baseline="30000" dirty="0"/>
                    </a:p>
                  </a:txBody>
                  <a:tcPr marL="91426" marR="91426" marT="45749" marB="45749"/>
                </a:tc>
                <a:extLst>
                  <a:ext uri="{0D108BD9-81ED-4DB2-BD59-A6C34878D82A}">
                    <a16:rowId xmlns:a16="http://schemas.microsoft.com/office/drawing/2014/main" val="10003"/>
                  </a:ext>
                </a:extLst>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CD8D926E-FD9F-92FF-C76F-CC438EE94ACC}"/>
              </a:ext>
            </a:extLst>
          </p:cNvPr>
          <p:cNvSpPr>
            <a:spLocks noGrp="1" noChangeArrowheads="1"/>
          </p:cNvSpPr>
          <p:nvPr>
            <p:ph type="title"/>
          </p:nvPr>
        </p:nvSpPr>
        <p:spPr>
          <a:xfrm>
            <a:off x="1196883" y="-460426"/>
            <a:ext cx="9779183" cy="1325563"/>
          </a:xfrm>
        </p:spPr>
        <p:txBody>
          <a:bodyPr/>
          <a:lstStyle/>
          <a:p>
            <a:r>
              <a:rPr lang="en-GB" altLang="en-US" dirty="0"/>
              <a:t>FYI: Linear Probing</a:t>
            </a:r>
          </a:p>
        </p:txBody>
      </p:sp>
      <p:sp>
        <p:nvSpPr>
          <p:cNvPr id="38915" name="Content Placeholder 2">
            <a:extLst>
              <a:ext uri="{FF2B5EF4-FFF2-40B4-BE49-F238E27FC236}">
                <a16:creationId xmlns:a16="http://schemas.microsoft.com/office/drawing/2014/main" id="{F33C8E44-8E77-AA44-F427-E16583EB8D49}"/>
              </a:ext>
            </a:extLst>
          </p:cNvPr>
          <p:cNvSpPr>
            <a:spLocks noGrp="1" noChangeArrowheads="1"/>
          </p:cNvSpPr>
          <p:nvPr>
            <p:ph idx="1"/>
          </p:nvPr>
        </p:nvSpPr>
        <p:spPr>
          <a:xfrm>
            <a:off x="79375" y="934135"/>
            <a:ext cx="11992021" cy="5160278"/>
          </a:xfrm>
        </p:spPr>
        <p:txBody>
          <a:bodyPr/>
          <a:lstStyle/>
          <a:p>
            <a:r>
              <a:rPr lang="en-GB" altLang="en-US" dirty="0"/>
              <a:t>Quite a common method used for hash probing</a:t>
            </a:r>
          </a:p>
          <a:p>
            <a:r>
              <a:rPr lang="en-GB" altLang="en-US" dirty="0"/>
              <a:t>Linearly distribute the hash values themselves across the array</a:t>
            </a:r>
          </a:p>
          <a:p>
            <a:endParaRPr lang="en-GB" altLang="en-US" dirty="0"/>
          </a:p>
          <a:p>
            <a:endParaRPr lang="en-GB" altLang="en-US" dirty="0"/>
          </a:p>
          <a:p>
            <a:r>
              <a:rPr lang="en-GB" altLang="en-US" dirty="0"/>
              <a:t>k = the key</a:t>
            </a:r>
          </a:p>
          <a:p>
            <a:r>
              <a:rPr lang="en-GB" altLang="en-US" dirty="0" err="1"/>
              <a:t>i</a:t>
            </a:r>
            <a:r>
              <a:rPr lang="en-GB" altLang="en-US" dirty="0"/>
              <a:t> = the number of times the table has already been probed 0 to m – 1</a:t>
            </a:r>
          </a:p>
          <a:p>
            <a:r>
              <a:rPr lang="en-GB" altLang="en-US" dirty="0"/>
              <a:t>m = the number of slots in the array</a:t>
            </a:r>
          </a:p>
          <a:p>
            <a:r>
              <a:rPr lang="en-GB" altLang="en-US" dirty="0"/>
              <a:t>h(k) = the hash function for generating the hash values</a:t>
            </a:r>
          </a:p>
          <a:p>
            <a:endParaRPr lang="en-GB" altLang="en-US" dirty="0"/>
          </a:p>
          <a:p>
            <a:endParaRPr lang="en-GB" altLang="en-US" dirty="0"/>
          </a:p>
          <a:p>
            <a:r>
              <a:rPr lang="en-GB" altLang="en-US" dirty="0"/>
              <a:t>Example: Linear hashing </a:t>
            </a:r>
            <a:r>
              <a:rPr lang="en-GB" altLang="en-US" i="1" dirty="0"/>
              <a:t>h(k) = k mod m</a:t>
            </a:r>
            <a:endParaRPr lang="en-GB" altLang="en-US" dirty="0"/>
          </a:p>
        </p:txBody>
      </p:sp>
      <p:sp>
        <p:nvSpPr>
          <p:cNvPr id="38916" name="Footer Placeholder 3">
            <a:extLst>
              <a:ext uri="{FF2B5EF4-FFF2-40B4-BE49-F238E27FC236}">
                <a16:creationId xmlns:a16="http://schemas.microsoft.com/office/drawing/2014/main" id="{9B3E0215-DC68-6406-27F8-360D2E3577C8}"/>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5" name="TextBox 4">
            <a:extLst>
              <a:ext uri="{FF2B5EF4-FFF2-40B4-BE49-F238E27FC236}">
                <a16:creationId xmlns:a16="http://schemas.microsoft.com/office/drawing/2014/main" id="{CB2895AE-F011-44CE-697E-937E259A2E4D}"/>
              </a:ext>
            </a:extLst>
          </p:cNvPr>
          <p:cNvSpPr txBox="1">
            <a:spLocks noRot="1" noChangeAspect="1" noMove="1" noResize="1" noEditPoints="1" noAdjustHandles="1" noChangeArrowheads="1" noChangeShapeType="1" noTextEdit="1"/>
          </p:cNvSpPr>
          <p:nvPr/>
        </p:nvSpPr>
        <p:spPr>
          <a:xfrm>
            <a:off x="3406624" y="1996974"/>
            <a:ext cx="4469885" cy="369332"/>
          </a:xfrm>
          <a:prstGeom prst="rect">
            <a:avLst/>
          </a:prstGeom>
          <a:blipFill>
            <a:blip r:embed="rId2"/>
            <a:stretch>
              <a:fillRect b="-30000"/>
            </a:stretch>
          </a:blipFill>
        </p:spPr>
        <p:txBody>
          <a:bodyPr/>
          <a:lstStyle/>
          <a:p>
            <a:pPr>
              <a:defRPr/>
            </a:pPr>
            <a:r>
              <a:rPr lang="en-GB">
                <a:noFill/>
              </a:rPr>
              <a:t> </a:t>
            </a:r>
          </a:p>
        </p:txBody>
      </p:sp>
      <p:sp>
        <p:nvSpPr>
          <p:cNvPr id="6" name="TextBox 5">
            <a:extLst>
              <a:ext uri="{FF2B5EF4-FFF2-40B4-BE49-F238E27FC236}">
                <a16:creationId xmlns:a16="http://schemas.microsoft.com/office/drawing/2014/main" id="{3B43610A-544A-FE12-3823-088AB984BE1B}"/>
              </a:ext>
            </a:extLst>
          </p:cNvPr>
          <p:cNvSpPr txBox="1">
            <a:spLocks noRot="1" noChangeAspect="1" noMove="1" noResize="1" noEditPoints="1" noAdjustHandles="1" noChangeArrowheads="1" noChangeShapeType="1" noTextEdit="1"/>
          </p:cNvSpPr>
          <p:nvPr/>
        </p:nvSpPr>
        <p:spPr>
          <a:xfrm>
            <a:off x="3294451" y="5101447"/>
            <a:ext cx="4469885" cy="369332"/>
          </a:xfrm>
          <a:prstGeom prst="rect">
            <a:avLst/>
          </a:prstGeom>
          <a:blipFill>
            <a:blip r:embed="rId3"/>
            <a:stretch>
              <a:fillRect l="-545" b="-38333"/>
            </a:stretch>
          </a:blipFill>
        </p:spPr>
        <p:txBody>
          <a:bodyPr/>
          <a:lstStyle/>
          <a:p>
            <a:pPr>
              <a:defRPr/>
            </a:pPr>
            <a:r>
              <a:rPr lang="en-GB">
                <a:noFill/>
              </a:rPr>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670C46E-9024-6561-2A98-5560EC8AB3E6}"/>
              </a:ext>
            </a:extLst>
          </p:cNvPr>
          <p:cNvSpPr>
            <a:spLocks noGrp="1" noChangeArrowheads="1"/>
          </p:cNvSpPr>
          <p:nvPr>
            <p:ph type="title"/>
          </p:nvPr>
        </p:nvSpPr>
        <p:spPr>
          <a:xfrm>
            <a:off x="983296" y="-663585"/>
            <a:ext cx="9779183" cy="1325563"/>
          </a:xfrm>
        </p:spPr>
        <p:txBody>
          <a:bodyPr/>
          <a:lstStyle/>
          <a:p>
            <a:r>
              <a:rPr lang="en-GB" altLang="en-US" dirty="0"/>
              <a:t>FYI: Linear Probing</a:t>
            </a:r>
          </a:p>
        </p:txBody>
      </p:sp>
      <p:sp>
        <p:nvSpPr>
          <p:cNvPr id="39939" name="Content Placeholder 2">
            <a:extLst>
              <a:ext uri="{FF2B5EF4-FFF2-40B4-BE49-F238E27FC236}">
                <a16:creationId xmlns:a16="http://schemas.microsoft.com/office/drawing/2014/main" id="{A8601C82-5DE9-B7A5-6702-67F73151C31E}"/>
              </a:ext>
            </a:extLst>
          </p:cNvPr>
          <p:cNvSpPr>
            <a:spLocks noGrp="1" noChangeArrowheads="1"/>
          </p:cNvSpPr>
          <p:nvPr>
            <p:ph idx="1"/>
          </p:nvPr>
        </p:nvSpPr>
        <p:spPr>
          <a:xfrm>
            <a:off x="79375" y="682625"/>
            <a:ext cx="12112625" cy="5156200"/>
          </a:xfrm>
        </p:spPr>
        <p:txBody>
          <a:bodyPr/>
          <a:lstStyle/>
          <a:p>
            <a:r>
              <a:rPr lang="en-GB" altLang="en-US" dirty="0"/>
              <a:t>Essentially, we select a slot (probe), check if it is free and if necessary probe again until we find a free slot…say we want to store values at key 15 then at 25</a:t>
            </a:r>
          </a:p>
          <a:p>
            <a:pPr marL="800100" lvl="1" indent="-342900">
              <a:buFont typeface="Helvetica" panose="020B0604020202020204" pitchFamily="34" charset="0"/>
              <a:buAutoNum type="arabicPeriod"/>
            </a:pPr>
            <a:r>
              <a:rPr lang="en-GB" altLang="en-US" dirty="0"/>
              <a:t>k=15 store at position 5 (</a:t>
            </a:r>
            <a:r>
              <a:rPr lang="en-GB" altLang="en-US" dirty="0" err="1"/>
              <a:t>i</a:t>
            </a:r>
            <a:r>
              <a:rPr lang="en-GB" altLang="en-US" dirty="0"/>
              <a:t> = 0 because this is where we start probing)</a:t>
            </a:r>
          </a:p>
          <a:p>
            <a:pPr marL="800100" lvl="1" indent="-342900">
              <a:buFont typeface="Helvetica" panose="020B0604020202020204" pitchFamily="34" charset="0"/>
              <a:buAutoNum type="arabicPeriod"/>
            </a:pPr>
            <a:r>
              <a:rPr lang="en-GB" altLang="en-US" dirty="0"/>
              <a:t>k=25 store at position 5, but this is full (collision) so check the next probe </a:t>
            </a:r>
            <a:r>
              <a:rPr lang="en-GB" altLang="en-US" dirty="0" err="1"/>
              <a:t>i</a:t>
            </a:r>
            <a:r>
              <a:rPr lang="en-GB" altLang="en-US" dirty="0"/>
              <a:t>=1 and then store at position 6</a:t>
            </a:r>
          </a:p>
          <a:p>
            <a:r>
              <a:rPr lang="en-GB" altLang="en-US" dirty="0"/>
              <a:t>Linear probing suffers from </a:t>
            </a:r>
            <a:r>
              <a:rPr lang="en-GB" altLang="en-US" i="1" dirty="0"/>
              <a:t>primary clustering</a:t>
            </a:r>
            <a:r>
              <a:rPr lang="en-GB" altLang="en-US" dirty="0"/>
              <a:t> where chains of values begin to develop forcing us to probe further (</a:t>
            </a:r>
            <a:r>
              <a:rPr lang="en-GB" altLang="en-US" i="1" dirty="0" err="1"/>
              <a:t>i</a:t>
            </a:r>
            <a:r>
              <a:rPr lang="en-GB" altLang="en-US" i="1" dirty="0"/>
              <a:t> </a:t>
            </a:r>
            <a:r>
              <a:rPr lang="en-GB" altLang="en-US" dirty="0"/>
              <a:t>getting larger)</a:t>
            </a:r>
          </a:p>
        </p:txBody>
      </p:sp>
      <p:sp>
        <p:nvSpPr>
          <p:cNvPr id="39940" name="Footer Placeholder 3">
            <a:extLst>
              <a:ext uri="{FF2B5EF4-FFF2-40B4-BE49-F238E27FC236}">
                <a16:creationId xmlns:a16="http://schemas.microsoft.com/office/drawing/2014/main" id="{FF2E5BA3-B25A-2F10-EBC2-99387928E76A}"/>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graphicFrame>
        <p:nvGraphicFramePr>
          <p:cNvPr id="7" name="Table 6">
            <a:extLst>
              <a:ext uri="{FF2B5EF4-FFF2-40B4-BE49-F238E27FC236}">
                <a16:creationId xmlns:a16="http://schemas.microsoft.com/office/drawing/2014/main" id="{B4519103-F0F2-1102-3126-5B810ABA484A}"/>
              </a:ext>
            </a:extLst>
          </p:cNvPr>
          <p:cNvGraphicFramePr>
            <a:graphicFrameLocks noGrp="1"/>
          </p:cNvGraphicFramePr>
          <p:nvPr/>
        </p:nvGraphicFramePr>
        <p:xfrm>
          <a:off x="2166938" y="4246564"/>
          <a:ext cx="7029453" cy="2573340"/>
        </p:xfrm>
        <a:graphic>
          <a:graphicData uri="http://schemas.openxmlformats.org/drawingml/2006/table">
            <a:tbl>
              <a:tblPr>
                <a:tableStyleId>{616DA210-FB5B-4158-B5E0-FEB733F419BA}</a:tableStyleId>
              </a:tblPr>
              <a:tblGrid>
                <a:gridCol w="491421">
                  <a:extLst>
                    <a:ext uri="{9D8B030D-6E8A-4147-A177-3AD203B41FA5}">
                      <a16:colId xmlns:a16="http://schemas.microsoft.com/office/drawing/2014/main" val="20000"/>
                    </a:ext>
                  </a:extLst>
                </a:gridCol>
                <a:gridCol w="1089672">
                  <a:extLst>
                    <a:ext uri="{9D8B030D-6E8A-4147-A177-3AD203B41FA5}">
                      <a16:colId xmlns:a16="http://schemas.microsoft.com/office/drawing/2014/main" val="20001"/>
                    </a:ext>
                  </a:extLst>
                </a:gridCol>
                <a:gridCol w="544836">
                  <a:extLst>
                    <a:ext uri="{9D8B030D-6E8A-4147-A177-3AD203B41FA5}">
                      <a16:colId xmlns:a16="http://schemas.microsoft.com/office/drawing/2014/main" val="20002"/>
                    </a:ext>
                  </a:extLst>
                </a:gridCol>
                <a:gridCol w="544836">
                  <a:extLst>
                    <a:ext uri="{9D8B030D-6E8A-4147-A177-3AD203B41FA5}">
                      <a16:colId xmlns:a16="http://schemas.microsoft.com/office/drawing/2014/main" val="20003"/>
                    </a:ext>
                  </a:extLst>
                </a:gridCol>
                <a:gridCol w="544836">
                  <a:extLst>
                    <a:ext uri="{9D8B030D-6E8A-4147-A177-3AD203B41FA5}">
                      <a16:colId xmlns:a16="http://schemas.microsoft.com/office/drawing/2014/main" val="20004"/>
                    </a:ext>
                  </a:extLst>
                </a:gridCol>
                <a:gridCol w="544836">
                  <a:extLst>
                    <a:ext uri="{9D8B030D-6E8A-4147-A177-3AD203B41FA5}">
                      <a16:colId xmlns:a16="http://schemas.microsoft.com/office/drawing/2014/main" val="20005"/>
                    </a:ext>
                  </a:extLst>
                </a:gridCol>
                <a:gridCol w="544836">
                  <a:extLst>
                    <a:ext uri="{9D8B030D-6E8A-4147-A177-3AD203B41FA5}">
                      <a16:colId xmlns:a16="http://schemas.microsoft.com/office/drawing/2014/main" val="20006"/>
                    </a:ext>
                  </a:extLst>
                </a:gridCol>
                <a:gridCol w="544836">
                  <a:extLst>
                    <a:ext uri="{9D8B030D-6E8A-4147-A177-3AD203B41FA5}">
                      <a16:colId xmlns:a16="http://schemas.microsoft.com/office/drawing/2014/main" val="20007"/>
                    </a:ext>
                  </a:extLst>
                </a:gridCol>
                <a:gridCol w="544836">
                  <a:extLst>
                    <a:ext uri="{9D8B030D-6E8A-4147-A177-3AD203B41FA5}">
                      <a16:colId xmlns:a16="http://schemas.microsoft.com/office/drawing/2014/main" val="20008"/>
                    </a:ext>
                  </a:extLst>
                </a:gridCol>
                <a:gridCol w="544836">
                  <a:extLst>
                    <a:ext uri="{9D8B030D-6E8A-4147-A177-3AD203B41FA5}">
                      <a16:colId xmlns:a16="http://schemas.microsoft.com/office/drawing/2014/main" val="20009"/>
                    </a:ext>
                  </a:extLst>
                </a:gridCol>
                <a:gridCol w="544836">
                  <a:extLst>
                    <a:ext uri="{9D8B030D-6E8A-4147-A177-3AD203B41FA5}">
                      <a16:colId xmlns:a16="http://schemas.microsoft.com/office/drawing/2014/main" val="20010"/>
                    </a:ext>
                  </a:extLst>
                </a:gridCol>
                <a:gridCol w="544836">
                  <a:extLst>
                    <a:ext uri="{9D8B030D-6E8A-4147-A177-3AD203B41FA5}">
                      <a16:colId xmlns:a16="http://schemas.microsoft.com/office/drawing/2014/main" val="20011"/>
                    </a:ext>
                  </a:extLst>
                </a:gridCol>
              </a:tblGrid>
              <a:tr h="171556">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l"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gridSpan="10">
                  <a:txBody>
                    <a:bodyPr/>
                    <a:lstStyle/>
                    <a:p>
                      <a:pPr algn="ctr" fontAlgn="b"/>
                      <a:r>
                        <a:rPr lang="en-GB" sz="1000" b="1" u="none" strike="noStrike">
                          <a:solidFill>
                            <a:schemeClr val="bg1"/>
                          </a:solidFill>
                          <a:effectLst/>
                        </a:rPr>
                        <a:t>Key Value</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71556">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2</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3</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4</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5</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6</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7</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8</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9</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10</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extLst>
                  <a:ext uri="{0D108BD9-81ED-4DB2-BD59-A6C34878D82A}">
                    <a16:rowId xmlns:a16="http://schemas.microsoft.com/office/drawing/2014/main" val="10001"/>
                  </a:ext>
                </a:extLst>
              </a:tr>
              <a:tr h="171556">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11</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12</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13</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14</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rgbClr val="FF0000"/>
                          </a:solidFill>
                          <a:effectLst/>
                        </a:rPr>
                        <a:t>15</a:t>
                      </a:r>
                      <a:endParaRPr lang="en-GB" sz="1000" b="1" i="0" u="none" strike="noStrike" dirty="0">
                        <a:solidFill>
                          <a:srgbClr val="FF0000"/>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16</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17</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18</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19</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20</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extLst>
                  <a:ext uri="{0D108BD9-81ED-4DB2-BD59-A6C34878D82A}">
                    <a16:rowId xmlns:a16="http://schemas.microsoft.com/office/drawing/2014/main" val="10002"/>
                  </a:ext>
                </a:extLst>
              </a:tr>
              <a:tr h="171556">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21</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22</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23</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24</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rgbClr val="FF0000"/>
                          </a:solidFill>
                          <a:effectLst/>
                        </a:rPr>
                        <a:t>25</a:t>
                      </a:r>
                      <a:endParaRPr lang="en-GB" sz="1000" b="1" i="0" u="none" strike="noStrike" dirty="0">
                        <a:solidFill>
                          <a:srgbClr val="FF0000"/>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26</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27</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28</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29</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30</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extLst>
                  <a:ext uri="{0D108BD9-81ED-4DB2-BD59-A6C34878D82A}">
                    <a16:rowId xmlns:a16="http://schemas.microsoft.com/office/drawing/2014/main" val="10003"/>
                  </a:ext>
                </a:extLst>
              </a:tr>
              <a:tr h="171556">
                <a:tc>
                  <a:txBody>
                    <a:bodyPr/>
                    <a:lstStyle/>
                    <a:p>
                      <a:pPr algn="ctr" fontAlgn="b"/>
                      <a:r>
                        <a:rPr lang="en-GB" sz="1000" b="1" u="none" strike="noStrike">
                          <a:solidFill>
                            <a:schemeClr val="bg1"/>
                          </a:solidFill>
                          <a:effectLst/>
                        </a:rPr>
                        <a:t>i</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a:solidFill>
                            <a:schemeClr val="bg1"/>
                          </a:solidFill>
                          <a:effectLst/>
                        </a:rPr>
                        <a:t>Probe </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extLst>
                  <a:ext uri="{0D108BD9-81ED-4DB2-BD59-A6C34878D82A}">
                    <a16:rowId xmlns:a16="http://schemas.microsoft.com/office/drawing/2014/main" val="10004"/>
                  </a:ext>
                </a:extLst>
              </a:tr>
              <a:tr h="171556">
                <a:tc>
                  <a:txBody>
                    <a:bodyPr/>
                    <a:lstStyle/>
                    <a:p>
                      <a:pPr algn="ctr" fontAlgn="b"/>
                      <a:r>
                        <a:rPr lang="en-GB" sz="1000" b="1" u="none" strike="noStrike">
                          <a:solidFill>
                            <a:schemeClr val="bg1"/>
                          </a:solidFill>
                          <a:effectLst/>
                        </a:rPr>
                        <a:t>0</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0)</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dirty="0">
                          <a:effectLst/>
                        </a:rPr>
                        <a:t>1</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solidFill>
                            <a:srgbClr val="FF0000"/>
                          </a:solidFill>
                          <a:effectLst/>
                        </a:rPr>
                        <a:t>5</a:t>
                      </a:r>
                      <a:endParaRPr lang="en-GB" sz="1000" b="0" i="0" u="none" strike="noStrike">
                        <a:solidFill>
                          <a:srgbClr val="FF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05"/>
                  </a:ext>
                </a:extLst>
              </a:tr>
              <a:tr h="171556">
                <a:tc>
                  <a:txBody>
                    <a:bodyPr/>
                    <a:lstStyle/>
                    <a:p>
                      <a:pPr algn="ctr" fontAlgn="b"/>
                      <a:r>
                        <a:rPr lang="en-GB" sz="1000" b="1" u="none" strike="noStrike">
                          <a:solidFill>
                            <a:schemeClr val="bg1"/>
                          </a:solidFill>
                          <a:effectLst/>
                        </a:rPr>
                        <a:t>1</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1)</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dirty="0">
                          <a:effectLst/>
                        </a:rPr>
                        <a:t>2</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3</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5</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solidFill>
                            <a:srgbClr val="FF0000"/>
                          </a:solidFill>
                          <a:effectLst/>
                        </a:rPr>
                        <a:t>6</a:t>
                      </a:r>
                      <a:endParaRPr lang="en-GB" sz="1000" b="0" i="0" u="none" strike="noStrike" dirty="0">
                        <a:solidFill>
                          <a:srgbClr val="FF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06"/>
                  </a:ext>
                </a:extLst>
              </a:tr>
              <a:tr h="171556">
                <a:tc>
                  <a:txBody>
                    <a:bodyPr/>
                    <a:lstStyle/>
                    <a:p>
                      <a:pPr algn="ctr" fontAlgn="b"/>
                      <a:r>
                        <a:rPr lang="en-GB" sz="1000" b="1" u="none" strike="noStrike">
                          <a:solidFill>
                            <a:schemeClr val="bg1"/>
                          </a:solidFill>
                          <a:effectLst/>
                        </a:rPr>
                        <a:t>2</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2)</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4</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07"/>
                  </a:ext>
                </a:extLst>
              </a:tr>
              <a:tr h="171556">
                <a:tc>
                  <a:txBody>
                    <a:bodyPr/>
                    <a:lstStyle/>
                    <a:p>
                      <a:pPr algn="ctr" fontAlgn="b"/>
                      <a:r>
                        <a:rPr lang="en-GB" sz="1000" b="1" u="none" strike="noStrike">
                          <a:solidFill>
                            <a:schemeClr val="bg1"/>
                          </a:solidFill>
                          <a:effectLst/>
                        </a:rPr>
                        <a:t>3</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3)</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5</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6</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8</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08"/>
                  </a:ext>
                </a:extLst>
              </a:tr>
              <a:tr h="171556">
                <a:tc>
                  <a:txBody>
                    <a:bodyPr/>
                    <a:lstStyle/>
                    <a:p>
                      <a:pPr algn="ctr" fontAlgn="b"/>
                      <a:r>
                        <a:rPr lang="en-GB" sz="1000" b="1" u="none" strike="noStrike">
                          <a:solidFill>
                            <a:schemeClr val="bg1"/>
                          </a:solidFill>
                          <a:effectLst/>
                        </a:rPr>
                        <a:t>4</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4)</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7</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8</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4</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09"/>
                  </a:ext>
                </a:extLst>
              </a:tr>
              <a:tr h="171556">
                <a:tc>
                  <a:txBody>
                    <a:bodyPr/>
                    <a:lstStyle/>
                    <a:p>
                      <a:pPr algn="ctr" fontAlgn="b"/>
                      <a:r>
                        <a:rPr lang="en-GB" sz="1000" b="1" u="none" strike="noStrike">
                          <a:solidFill>
                            <a:schemeClr val="bg1"/>
                          </a:solidFill>
                          <a:effectLst/>
                        </a:rPr>
                        <a:t>5</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5)</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9</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0</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10"/>
                  </a:ext>
                </a:extLst>
              </a:tr>
              <a:tr h="171556">
                <a:tc>
                  <a:txBody>
                    <a:bodyPr/>
                    <a:lstStyle/>
                    <a:p>
                      <a:pPr algn="ctr" fontAlgn="b"/>
                      <a:r>
                        <a:rPr lang="en-GB" sz="1000" b="1" u="none" strike="noStrike">
                          <a:solidFill>
                            <a:schemeClr val="bg1"/>
                          </a:solidFill>
                          <a:effectLst/>
                        </a:rPr>
                        <a:t>6</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6)</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1</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2</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11"/>
                  </a:ext>
                </a:extLst>
              </a:tr>
              <a:tr h="171556">
                <a:tc>
                  <a:txBody>
                    <a:bodyPr/>
                    <a:lstStyle/>
                    <a:p>
                      <a:pPr algn="ctr" fontAlgn="b"/>
                      <a:r>
                        <a:rPr lang="en-GB" sz="1000" b="1" u="none" strike="noStrike">
                          <a:solidFill>
                            <a:schemeClr val="bg1"/>
                          </a:solidFill>
                          <a:effectLst/>
                        </a:rPr>
                        <a:t>7</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7)</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3</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4</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12"/>
                  </a:ext>
                </a:extLst>
              </a:tr>
              <a:tr h="171556">
                <a:tc>
                  <a:txBody>
                    <a:bodyPr/>
                    <a:lstStyle/>
                    <a:p>
                      <a:pPr algn="ctr" fontAlgn="b"/>
                      <a:r>
                        <a:rPr lang="en-GB" sz="1000" b="1" u="none" strike="noStrike">
                          <a:solidFill>
                            <a:schemeClr val="bg1"/>
                          </a:solidFill>
                          <a:effectLst/>
                        </a:rPr>
                        <a:t>8</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a:solidFill>
                            <a:schemeClr val="bg1"/>
                          </a:solidFill>
                          <a:effectLst/>
                        </a:rPr>
                        <a:t>pk(k, 8)</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9</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5</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6</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7</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8</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13"/>
                  </a:ext>
                </a:extLst>
              </a:tr>
              <a:tr h="171556">
                <a:tc>
                  <a:txBody>
                    <a:bodyPr/>
                    <a:lstStyle/>
                    <a:p>
                      <a:pPr algn="ctr" fontAlgn="b"/>
                      <a:r>
                        <a:rPr lang="en-GB" sz="1000" b="1" u="none" strike="noStrike">
                          <a:solidFill>
                            <a:schemeClr val="bg1"/>
                          </a:solidFill>
                          <a:effectLst/>
                        </a:rPr>
                        <a:t>9</a:t>
                      </a:r>
                      <a:endParaRPr lang="en-GB" sz="1000" b="1" i="0" u="none" strike="noStrike">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b="1" u="none" strike="noStrike" dirty="0" err="1">
                          <a:solidFill>
                            <a:schemeClr val="bg1"/>
                          </a:solidFill>
                          <a:effectLst/>
                        </a:rPr>
                        <a:t>pk</a:t>
                      </a:r>
                      <a:r>
                        <a:rPr lang="en-GB" sz="1000" b="1" u="none" strike="noStrike" dirty="0">
                          <a:solidFill>
                            <a:schemeClr val="bg1"/>
                          </a:solidFill>
                          <a:effectLst/>
                        </a:rPr>
                        <a:t>(k, 9)</a:t>
                      </a:r>
                      <a:endParaRPr lang="en-GB" sz="1000" b="1" i="0" u="none" strike="noStrike" dirty="0">
                        <a:solidFill>
                          <a:schemeClr val="bg1"/>
                        </a:solidFill>
                        <a:effectLst/>
                        <a:latin typeface="Calibri" panose="020F0502020204030204" pitchFamily="34" charset="0"/>
                      </a:endParaRPr>
                    </a:p>
                  </a:txBody>
                  <a:tcPr marL="4514" marR="4514" marT="4515" marB="0" anchor="b">
                    <a:solidFill>
                      <a:schemeClr val="tx1"/>
                    </a:solidFill>
                  </a:tcPr>
                </a:tc>
                <a:tc>
                  <a:txBody>
                    <a:bodyPr/>
                    <a:lstStyle/>
                    <a:p>
                      <a:pPr algn="ctr" fontAlgn="b"/>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1</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2</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3</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4</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5</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a:effectLst/>
                        </a:rPr>
                        <a:t>6</a:t>
                      </a:r>
                      <a:endParaRPr lang="en-GB" sz="1000" b="0" i="0" u="none" strike="noStrike">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7</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8</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tc>
                  <a:txBody>
                    <a:bodyPr/>
                    <a:lstStyle/>
                    <a:p>
                      <a:pPr algn="ctr" fontAlgn="b"/>
                      <a:r>
                        <a:rPr lang="en-GB" sz="1000" u="none" strike="noStrike" dirty="0">
                          <a:effectLst/>
                        </a:rPr>
                        <a:t>9</a:t>
                      </a:r>
                      <a:endParaRPr lang="en-GB" sz="1000" b="0" i="0" u="none" strike="noStrike" dirty="0">
                        <a:solidFill>
                          <a:srgbClr val="000000"/>
                        </a:solidFill>
                        <a:effectLst/>
                        <a:latin typeface="Calibri" panose="020F0502020204030204" pitchFamily="34" charset="0"/>
                      </a:endParaRPr>
                    </a:p>
                  </a:txBody>
                  <a:tcPr marL="4514" marR="4514" marT="4515" marB="0" anchor="b">
                    <a:solidFill>
                      <a:schemeClr val="accent6">
                        <a:lumMod val="20000"/>
                        <a:lumOff val="80000"/>
                      </a:schemeClr>
                    </a:solidFill>
                  </a:tcPr>
                </a:tc>
                <a:extLst>
                  <a:ext uri="{0D108BD9-81ED-4DB2-BD59-A6C34878D82A}">
                    <a16:rowId xmlns:a16="http://schemas.microsoft.com/office/drawing/2014/main" val="10014"/>
                  </a:ext>
                </a:extLst>
              </a:tr>
            </a:tbl>
          </a:graphicData>
        </a:graphic>
      </p:graphicFrame>
      <p:sp>
        <p:nvSpPr>
          <p:cNvPr id="40142" name="TextBox 12">
            <a:extLst>
              <a:ext uri="{FF2B5EF4-FFF2-40B4-BE49-F238E27FC236}">
                <a16:creationId xmlns:a16="http://schemas.microsoft.com/office/drawing/2014/main" id="{E3AFBD5B-3ABC-F74E-EFD5-646E3AEE5CF1}"/>
              </a:ext>
            </a:extLst>
          </p:cNvPr>
          <p:cNvSpPr txBox="1">
            <a:spLocks noChangeArrowheads="1"/>
          </p:cNvSpPr>
          <p:nvPr/>
        </p:nvSpPr>
        <p:spPr bwMode="auto">
          <a:xfrm>
            <a:off x="9251950" y="4330700"/>
            <a:ext cx="10160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First 30 values</a:t>
            </a:r>
          </a:p>
        </p:txBody>
      </p:sp>
      <p:sp>
        <p:nvSpPr>
          <p:cNvPr id="40143" name="TextBox 13">
            <a:extLst>
              <a:ext uri="{FF2B5EF4-FFF2-40B4-BE49-F238E27FC236}">
                <a16:creationId xmlns:a16="http://schemas.microsoft.com/office/drawing/2014/main" id="{25628785-44FA-40D7-4DC3-C3E1E7DD6535}"/>
              </a:ext>
            </a:extLst>
          </p:cNvPr>
          <p:cNvSpPr txBox="1">
            <a:spLocks noChangeArrowheads="1"/>
          </p:cNvSpPr>
          <p:nvPr/>
        </p:nvSpPr>
        <p:spPr bwMode="auto">
          <a:xfrm>
            <a:off x="9347200" y="5318125"/>
            <a:ext cx="8969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m = 10</a:t>
            </a:r>
          </a:p>
        </p:txBody>
      </p:sp>
      <p:sp>
        <p:nvSpPr>
          <p:cNvPr id="40144" name="Cloud Callout 1">
            <a:extLst>
              <a:ext uri="{FF2B5EF4-FFF2-40B4-BE49-F238E27FC236}">
                <a16:creationId xmlns:a16="http://schemas.microsoft.com/office/drawing/2014/main" id="{6AEDF3B5-C5F3-6D5A-62CB-303C108D88C1}"/>
              </a:ext>
            </a:extLst>
          </p:cNvPr>
          <p:cNvSpPr>
            <a:spLocks noChangeArrowheads="1"/>
          </p:cNvSpPr>
          <p:nvPr/>
        </p:nvSpPr>
        <p:spPr bwMode="auto">
          <a:xfrm>
            <a:off x="1524001" y="3913188"/>
            <a:ext cx="2005013" cy="1008062"/>
          </a:xfrm>
          <a:prstGeom prst="cloudCallout">
            <a:avLst>
              <a:gd name="adj1" fmla="val 66671"/>
              <a:gd name="adj2" fmla="val 13245"/>
            </a:avLst>
          </a:prstGeom>
          <a:solidFill>
            <a:srgbClr val="FF0000"/>
          </a:solidFill>
          <a:ln w="9525" algn="ctr">
            <a:solidFill>
              <a:schemeClr val="tx1"/>
            </a:solidFill>
            <a:round/>
            <a:headEnd/>
            <a:tailEnd/>
          </a:ln>
        </p:spPr>
        <p:txBody>
          <a:bodyPr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200">
                <a:solidFill>
                  <a:schemeClr val="bg1"/>
                </a:solidFill>
              </a:rPr>
              <a:t>Assumes K&gt;0. What would it look like if K&gt;=0 was allowed?</a:t>
            </a:r>
          </a:p>
        </p:txBody>
      </p:sp>
      <p:sp>
        <p:nvSpPr>
          <p:cNvPr id="9" name="TextBox 8">
            <a:extLst>
              <a:ext uri="{FF2B5EF4-FFF2-40B4-BE49-F238E27FC236}">
                <a16:creationId xmlns:a16="http://schemas.microsoft.com/office/drawing/2014/main" id="{F63C32A8-EE6C-90CC-B59D-B152CDB267A5}"/>
              </a:ext>
            </a:extLst>
          </p:cNvPr>
          <p:cNvSpPr txBox="1">
            <a:spLocks noRot="1" noChangeAspect="1" noMove="1" noResize="1" noEditPoints="1" noAdjustHandles="1" noChangeArrowheads="1" noChangeShapeType="1" noTextEdit="1"/>
          </p:cNvSpPr>
          <p:nvPr/>
        </p:nvSpPr>
        <p:spPr>
          <a:xfrm>
            <a:off x="5654718" y="3895816"/>
            <a:ext cx="3394775" cy="312650"/>
          </a:xfrm>
          <a:prstGeom prst="rect">
            <a:avLst/>
          </a:prstGeom>
          <a:blipFill>
            <a:blip r:embed="rId2"/>
            <a:stretch>
              <a:fillRect l="-1079" r="-540" b="-19608"/>
            </a:stretch>
          </a:blipFill>
        </p:spPr>
        <p:txBody>
          <a:bodyPr/>
          <a:lstStyle/>
          <a:p>
            <a:pPr>
              <a:defRPr/>
            </a:pPr>
            <a:r>
              <a:rPr lang="en-GB">
                <a:noFill/>
              </a:rPr>
              <a:t> </a:t>
            </a:r>
          </a:p>
        </p:txBody>
      </p:sp>
      <p:grpSp>
        <p:nvGrpSpPr>
          <p:cNvPr id="40146" name="Group 7">
            <a:extLst>
              <a:ext uri="{FF2B5EF4-FFF2-40B4-BE49-F238E27FC236}">
                <a16:creationId xmlns:a16="http://schemas.microsoft.com/office/drawing/2014/main" id="{F64F0710-D7EA-6EAE-DAFE-8EFC9A656094}"/>
              </a:ext>
            </a:extLst>
          </p:cNvPr>
          <p:cNvGrpSpPr>
            <a:grpSpLocks/>
          </p:cNvGrpSpPr>
          <p:nvPr/>
        </p:nvGrpSpPr>
        <p:grpSpPr bwMode="auto">
          <a:xfrm>
            <a:off x="5095875" y="5870575"/>
            <a:ext cx="5410200" cy="920750"/>
            <a:chOff x="3414416" y="5870438"/>
            <a:chExt cx="5409201" cy="920857"/>
          </a:xfrm>
        </p:grpSpPr>
        <p:sp>
          <p:nvSpPr>
            <p:cNvPr id="10" name="TextBox 9">
              <a:extLst>
                <a:ext uri="{FF2B5EF4-FFF2-40B4-BE49-F238E27FC236}">
                  <a16:creationId xmlns:a16="http://schemas.microsoft.com/office/drawing/2014/main" id="{1FC4A7F5-FB64-61CE-5BEE-547C78BF0852}"/>
                </a:ext>
              </a:extLst>
            </p:cNvPr>
            <p:cNvSpPr txBox="1"/>
            <p:nvPr/>
          </p:nvSpPr>
          <p:spPr>
            <a:xfrm>
              <a:off x="3414416" y="5887903"/>
              <a:ext cx="4226732" cy="903392"/>
            </a:xfrm>
            <a:prstGeom prst="rect">
              <a:avLst/>
            </a:prstGeom>
            <a:solidFill>
              <a:schemeClr val="bg1"/>
            </a:solidFill>
          </p:spPr>
          <p:txBody>
            <a:bodyPr wrap="none" lIns="72000" tIns="36000" rIns="72000" bIns="36000">
              <a:spAutoFit/>
            </a:bodyPr>
            <a:lstStyle/>
            <a:p>
              <a:pPr>
                <a:defRPr/>
              </a:pPr>
              <a:r>
                <a:rPr lang="en-GB" i="1" dirty="0">
                  <a:latin typeface="Cambria Math" panose="02040503050406030204" pitchFamily="18" charset="0"/>
                </a:rPr>
                <a:t>p(15,</a:t>
              </a:r>
              <a:r>
                <a:rPr lang="en-GB" i="1" dirty="0">
                  <a:solidFill>
                    <a:schemeClr val="accent1">
                      <a:lumMod val="25000"/>
                    </a:schemeClr>
                  </a:solidFill>
                  <a:latin typeface="Cambria Math" panose="02040503050406030204" pitchFamily="18" charset="0"/>
                </a:rPr>
                <a:t>0</a:t>
              </a:r>
              <a:r>
                <a:rPr lang="en-GB" i="1" dirty="0">
                  <a:latin typeface="Cambria Math" panose="02040503050406030204" pitchFamily="18" charset="0"/>
                </a:rPr>
                <a:t>) = ((15 mod 10) + 0) mod 10 = 5</a:t>
              </a:r>
            </a:p>
            <a:p>
              <a:pPr>
                <a:defRPr/>
              </a:pPr>
              <a:r>
                <a:rPr lang="en-GB" i="1" dirty="0">
                  <a:latin typeface="Cambria Math" panose="02040503050406030204" pitchFamily="18" charset="0"/>
                </a:rPr>
                <a:t>p(25,</a:t>
              </a:r>
              <a:r>
                <a:rPr lang="en-GB" i="1" dirty="0">
                  <a:solidFill>
                    <a:schemeClr val="accent1">
                      <a:lumMod val="25000"/>
                    </a:schemeClr>
                  </a:solidFill>
                  <a:latin typeface="Cambria Math" panose="02040503050406030204" pitchFamily="18" charset="0"/>
                </a:rPr>
                <a:t>0</a:t>
              </a:r>
              <a:r>
                <a:rPr lang="en-GB" i="1" dirty="0">
                  <a:latin typeface="Cambria Math" panose="02040503050406030204" pitchFamily="18" charset="0"/>
                </a:rPr>
                <a:t>) = ((25 mod 10) + 0) mod 10 = 5</a:t>
              </a:r>
            </a:p>
            <a:p>
              <a:pPr>
                <a:defRPr/>
              </a:pPr>
              <a:r>
                <a:rPr lang="en-GB" i="1" dirty="0">
                  <a:latin typeface="Cambria Math" panose="02040503050406030204" pitchFamily="18" charset="0"/>
                </a:rPr>
                <a:t>p(25,</a:t>
              </a:r>
              <a:r>
                <a:rPr lang="en-GB" i="1" dirty="0">
                  <a:solidFill>
                    <a:schemeClr val="accent1">
                      <a:lumMod val="25000"/>
                    </a:schemeClr>
                  </a:solidFill>
                  <a:latin typeface="Cambria Math" panose="02040503050406030204" pitchFamily="18" charset="0"/>
                </a:rPr>
                <a:t>1</a:t>
              </a:r>
              <a:r>
                <a:rPr lang="en-GB" i="1" dirty="0">
                  <a:latin typeface="Cambria Math" panose="02040503050406030204" pitchFamily="18" charset="0"/>
                </a:rPr>
                <a:t>) = ((25 mod 10) + 1) mod 10 = 6</a:t>
              </a:r>
            </a:p>
          </p:txBody>
        </p:sp>
        <p:pic>
          <p:nvPicPr>
            <p:cNvPr id="40148" name="Graphic 2" descr="Checkmark with solid fill">
              <a:extLst>
                <a:ext uri="{FF2B5EF4-FFF2-40B4-BE49-F238E27FC236}">
                  <a16:creationId xmlns:a16="http://schemas.microsoft.com/office/drawing/2014/main" id="{B0615DF8-00C8-56D8-D82C-0697A171DF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956" y="5870438"/>
              <a:ext cx="265064" cy="265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149" name="Graphic 12" descr="Checkmark with solid fill">
              <a:extLst>
                <a:ext uri="{FF2B5EF4-FFF2-40B4-BE49-F238E27FC236}">
                  <a16:creationId xmlns:a16="http://schemas.microsoft.com/office/drawing/2014/main" id="{4ABFF88C-A145-A70E-A1B8-5F2292E8E1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956" y="6526152"/>
              <a:ext cx="265064" cy="265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150" name="Graphic 4" descr="Close with solid fill">
              <a:extLst>
                <a:ext uri="{FF2B5EF4-FFF2-40B4-BE49-F238E27FC236}">
                  <a16:creationId xmlns:a16="http://schemas.microsoft.com/office/drawing/2014/main" id="{8FF65A06-80D9-8772-00B4-4DC84FBDEB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1148" y="6200676"/>
              <a:ext cx="293633" cy="293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151" name="TextBox 5">
              <a:extLst>
                <a:ext uri="{FF2B5EF4-FFF2-40B4-BE49-F238E27FC236}">
                  <a16:creationId xmlns:a16="http://schemas.microsoft.com/office/drawing/2014/main" id="{08BA4191-1A77-3BF4-68EB-380D458E8268}"/>
                </a:ext>
              </a:extLst>
            </p:cNvPr>
            <p:cNvSpPr txBox="1">
              <a:spLocks noChangeArrowheads="1"/>
            </p:cNvSpPr>
            <p:nvPr/>
          </p:nvSpPr>
          <p:spPr bwMode="auto">
            <a:xfrm>
              <a:off x="7818214" y="6136171"/>
              <a:ext cx="1005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i="1">
                  <a:solidFill>
                    <a:srgbClr val="FF0000"/>
                  </a:solidFill>
                </a:rPr>
                <a:t>collision</a:t>
              </a:r>
            </a:p>
          </p:txBody>
        </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DC719834-70DF-1C75-5024-D11CE50C8489}"/>
              </a:ext>
            </a:extLst>
          </p:cNvPr>
          <p:cNvSpPr>
            <a:spLocks noGrp="1" noChangeArrowheads="1"/>
          </p:cNvSpPr>
          <p:nvPr>
            <p:ph type="title"/>
          </p:nvPr>
        </p:nvSpPr>
        <p:spPr>
          <a:xfrm>
            <a:off x="1781175" y="1"/>
            <a:ext cx="8686800" cy="536575"/>
          </a:xfrm>
        </p:spPr>
        <p:txBody>
          <a:bodyPr/>
          <a:lstStyle/>
          <a:p>
            <a:r>
              <a:rPr lang="en-GB" altLang="en-US"/>
              <a:t>Answer</a:t>
            </a:r>
          </a:p>
        </p:txBody>
      </p:sp>
      <p:graphicFrame>
        <p:nvGraphicFramePr>
          <p:cNvPr id="5" name="Content Placeholder 4">
            <a:extLst>
              <a:ext uri="{FF2B5EF4-FFF2-40B4-BE49-F238E27FC236}">
                <a16:creationId xmlns:a16="http://schemas.microsoft.com/office/drawing/2014/main" id="{E98AF361-294D-FED6-4F30-2EC69DB591FB}"/>
              </a:ext>
            </a:extLst>
          </p:cNvPr>
          <p:cNvGraphicFramePr>
            <a:graphicFrameLocks noGrp="1"/>
          </p:cNvGraphicFramePr>
          <p:nvPr>
            <p:ph idx="1"/>
          </p:nvPr>
        </p:nvGraphicFramePr>
        <p:xfrm>
          <a:off x="2513013" y="4083050"/>
          <a:ext cx="7029451" cy="2679705"/>
        </p:xfrm>
        <a:graphic>
          <a:graphicData uri="http://schemas.openxmlformats.org/drawingml/2006/table">
            <a:tbl>
              <a:tblPr>
                <a:tableStyleId>{5940675A-B579-460E-94D1-54222C63F5DA}</a:tableStyleId>
              </a:tblPr>
              <a:tblGrid>
                <a:gridCol w="639041">
                  <a:extLst>
                    <a:ext uri="{9D8B030D-6E8A-4147-A177-3AD203B41FA5}">
                      <a16:colId xmlns:a16="http://schemas.microsoft.com/office/drawing/2014/main" val="20000"/>
                    </a:ext>
                  </a:extLst>
                </a:gridCol>
                <a:gridCol w="639041">
                  <a:extLst>
                    <a:ext uri="{9D8B030D-6E8A-4147-A177-3AD203B41FA5}">
                      <a16:colId xmlns:a16="http://schemas.microsoft.com/office/drawing/2014/main" val="20001"/>
                    </a:ext>
                  </a:extLst>
                </a:gridCol>
                <a:gridCol w="639041">
                  <a:extLst>
                    <a:ext uri="{9D8B030D-6E8A-4147-A177-3AD203B41FA5}">
                      <a16:colId xmlns:a16="http://schemas.microsoft.com/office/drawing/2014/main" val="20002"/>
                    </a:ext>
                  </a:extLst>
                </a:gridCol>
                <a:gridCol w="639041">
                  <a:extLst>
                    <a:ext uri="{9D8B030D-6E8A-4147-A177-3AD203B41FA5}">
                      <a16:colId xmlns:a16="http://schemas.microsoft.com/office/drawing/2014/main" val="20003"/>
                    </a:ext>
                  </a:extLst>
                </a:gridCol>
                <a:gridCol w="639041">
                  <a:extLst>
                    <a:ext uri="{9D8B030D-6E8A-4147-A177-3AD203B41FA5}">
                      <a16:colId xmlns:a16="http://schemas.microsoft.com/office/drawing/2014/main" val="20004"/>
                    </a:ext>
                  </a:extLst>
                </a:gridCol>
                <a:gridCol w="639041">
                  <a:extLst>
                    <a:ext uri="{9D8B030D-6E8A-4147-A177-3AD203B41FA5}">
                      <a16:colId xmlns:a16="http://schemas.microsoft.com/office/drawing/2014/main" val="20005"/>
                    </a:ext>
                  </a:extLst>
                </a:gridCol>
                <a:gridCol w="639041">
                  <a:extLst>
                    <a:ext uri="{9D8B030D-6E8A-4147-A177-3AD203B41FA5}">
                      <a16:colId xmlns:a16="http://schemas.microsoft.com/office/drawing/2014/main" val="20006"/>
                    </a:ext>
                  </a:extLst>
                </a:gridCol>
                <a:gridCol w="639041">
                  <a:extLst>
                    <a:ext uri="{9D8B030D-6E8A-4147-A177-3AD203B41FA5}">
                      <a16:colId xmlns:a16="http://schemas.microsoft.com/office/drawing/2014/main" val="20007"/>
                    </a:ext>
                  </a:extLst>
                </a:gridCol>
                <a:gridCol w="639041">
                  <a:extLst>
                    <a:ext uri="{9D8B030D-6E8A-4147-A177-3AD203B41FA5}">
                      <a16:colId xmlns:a16="http://schemas.microsoft.com/office/drawing/2014/main" val="20008"/>
                    </a:ext>
                  </a:extLst>
                </a:gridCol>
                <a:gridCol w="639041">
                  <a:extLst>
                    <a:ext uri="{9D8B030D-6E8A-4147-A177-3AD203B41FA5}">
                      <a16:colId xmlns:a16="http://schemas.microsoft.com/office/drawing/2014/main" val="20009"/>
                    </a:ext>
                  </a:extLst>
                </a:gridCol>
                <a:gridCol w="639041">
                  <a:extLst>
                    <a:ext uri="{9D8B030D-6E8A-4147-A177-3AD203B41FA5}">
                      <a16:colId xmlns:a16="http://schemas.microsoft.com/office/drawing/2014/main" val="20010"/>
                    </a:ext>
                  </a:extLst>
                </a:gridCol>
              </a:tblGrid>
              <a:tr h="178647">
                <a:tc>
                  <a:txBody>
                    <a:bodyPr/>
                    <a:lstStyle/>
                    <a:p>
                      <a:pPr algn="ctr" fontAlgn="b"/>
                      <a:r>
                        <a:rPr lang="en-GB" sz="1100" b="1" u="none" strike="noStrike" dirty="0">
                          <a:solidFill>
                            <a:schemeClr val="bg1"/>
                          </a:solidFill>
                          <a:effectLst/>
                        </a:rPr>
                        <a:t>m</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10</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extLst>
                  <a:ext uri="{0D108BD9-81ED-4DB2-BD59-A6C34878D82A}">
                    <a16:rowId xmlns:a16="http://schemas.microsoft.com/office/drawing/2014/main" val="10000"/>
                  </a:ext>
                </a:extLst>
              </a:tr>
              <a:tr h="178647">
                <a:tc>
                  <a:txBody>
                    <a:bodyPr/>
                    <a:lstStyle/>
                    <a:p>
                      <a:pPr algn="ctr" fontAlgn="b"/>
                      <a:r>
                        <a:rPr lang="en-GB" sz="1100" b="1" u="none" strike="noStrike" dirty="0">
                          <a:solidFill>
                            <a:schemeClr val="bg1"/>
                          </a:solidFill>
                          <a:effectLst/>
                        </a:rPr>
                        <a:t>k</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0</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3</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4</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5</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6</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7</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8</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9</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extLst>
                  <a:ext uri="{0D108BD9-81ED-4DB2-BD59-A6C34878D82A}">
                    <a16:rowId xmlns:a16="http://schemas.microsoft.com/office/drawing/2014/main" val="10001"/>
                  </a:ext>
                </a:extLst>
              </a:tr>
              <a:tr h="178647">
                <a:tc>
                  <a:txBody>
                    <a:bodyPr/>
                    <a:lstStyle/>
                    <a:p>
                      <a:pPr algn="ctr" fontAlgn="b"/>
                      <a:r>
                        <a:rPr lang="en-GB" sz="1100" b="1" u="none" strike="noStrike">
                          <a:solidFill>
                            <a:schemeClr val="bg1"/>
                          </a:solidFill>
                          <a:effectLst/>
                        </a:rPr>
                        <a:t> </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10</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11</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12</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13</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14</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15</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16</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17</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18</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19</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extLst>
                  <a:ext uri="{0D108BD9-81ED-4DB2-BD59-A6C34878D82A}">
                    <a16:rowId xmlns:a16="http://schemas.microsoft.com/office/drawing/2014/main" val="10002"/>
                  </a:ext>
                </a:extLst>
              </a:tr>
              <a:tr h="178647">
                <a:tc>
                  <a:txBody>
                    <a:bodyPr/>
                    <a:lstStyle/>
                    <a:p>
                      <a:pPr algn="ctr" fontAlgn="b"/>
                      <a:r>
                        <a:rPr lang="en-GB" sz="1100" b="1" u="none" strike="noStrike">
                          <a:solidFill>
                            <a:schemeClr val="bg1"/>
                          </a:solidFill>
                          <a:effectLst/>
                        </a:rPr>
                        <a:t> </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20</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21</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22</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23</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24</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25</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a:solidFill>
                            <a:schemeClr val="bg1"/>
                          </a:solidFill>
                          <a:effectLst/>
                        </a:rPr>
                        <a:t>26</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27</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28</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solidFill>
                            <a:schemeClr val="bg1"/>
                          </a:solidFill>
                          <a:effectLst/>
                        </a:rPr>
                        <a:t>29</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extLst>
                  <a:ext uri="{0D108BD9-81ED-4DB2-BD59-A6C34878D82A}">
                    <a16:rowId xmlns:a16="http://schemas.microsoft.com/office/drawing/2014/main" val="10003"/>
                  </a:ext>
                </a:extLst>
              </a:tr>
              <a:tr h="178647">
                <a:tc>
                  <a:txBody>
                    <a:bodyPr/>
                    <a:lstStyle/>
                    <a:p>
                      <a:pPr algn="ctr" fontAlgn="b"/>
                      <a:r>
                        <a:rPr lang="en-GB" sz="1100" b="1" u="none" strike="noStrike">
                          <a:solidFill>
                            <a:schemeClr val="bg1"/>
                          </a:solidFill>
                          <a:effectLst/>
                        </a:rPr>
                        <a:t>i</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b="1" u="none" strike="noStrike" dirty="0">
                          <a:effectLst/>
                        </a:rPr>
                        <a:t>p(</a:t>
                      </a:r>
                      <a:r>
                        <a:rPr lang="en-GB" sz="1100" b="1" u="none" strike="noStrike" dirty="0" err="1">
                          <a:effectLst/>
                        </a:rPr>
                        <a:t>ki,i</a:t>
                      </a:r>
                      <a:r>
                        <a:rPr lang="en-GB" sz="1100" b="1" u="none" strike="noStrike" dirty="0">
                          <a:effectLst/>
                        </a:rPr>
                        <a:t>)</a:t>
                      </a:r>
                      <a:endParaRPr lang="en-GB" sz="1100" b="1"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4"/>
                  </a:ext>
                </a:extLst>
              </a:tr>
              <a:tr h="178647">
                <a:tc>
                  <a:txBody>
                    <a:bodyPr/>
                    <a:lstStyle/>
                    <a:p>
                      <a:pPr algn="ctr" fontAlgn="b"/>
                      <a:r>
                        <a:rPr lang="en-GB" sz="1100" b="1" u="none" strike="noStrike">
                          <a:solidFill>
                            <a:schemeClr val="bg1"/>
                          </a:solidFill>
                          <a:effectLst/>
                        </a:rPr>
                        <a:t>0</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dirty="0">
                          <a:effectLst/>
                        </a:rPr>
                        <a:t>0</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5"/>
                  </a:ext>
                </a:extLst>
              </a:tr>
              <a:tr h="178647">
                <a:tc>
                  <a:txBody>
                    <a:bodyPr/>
                    <a:lstStyle/>
                    <a:p>
                      <a:pPr algn="ctr" fontAlgn="b"/>
                      <a:r>
                        <a:rPr lang="en-GB" sz="1100" b="1" u="none" strike="noStrike">
                          <a:solidFill>
                            <a:schemeClr val="bg1"/>
                          </a:solidFill>
                          <a:effectLst/>
                        </a:rPr>
                        <a:t>1</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6"/>
                  </a:ext>
                </a:extLst>
              </a:tr>
              <a:tr h="178647">
                <a:tc>
                  <a:txBody>
                    <a:bodyPr/>
                    <a:lstStyle/>
                    <a:p>
                      <a:pPr algn="ctr" fontAlgn="b"/>
                      <a:r>
                        <a:rPr lang="en-GB" sz="1100" b="1" u="none" strike="noStrike">
                          <a:solidFill>
                            <a:schemeClr val="bg1"/>
                          </a:solidFill>
                          <a:effectLst/>
                        </a:rPr>
                        <a:t>2</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4</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5</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7"/>
                  </a:ext>
                </a:extLst>
              </a:tr>
              <a:tr h="178647">
                <a:tc>
                  <a:txBody>
                    <a:bodyPr/>
                    <a:lstStyle/>
                    <a:p>
                      <a:pPr algn="ctr" fontAlgn="b"/>
                      <a:r>
                        <a:rPr lang="en-GB" sz="1100" b="1" u="none" strike="noStrike">
                          <a:solidFill>
                            <a:schemeClr val="bg1"/>
                          </a:solidFill>
                          <a:effectLst/>
                        </a:rPr>
                        <a:t>3</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6</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7</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8"/>
                  </a:ext>
                </a:extLst>
              </a:tr>
              <a:tr h="178647">
                <a:tc>
                  <a:txBody>
                    <a:bodyPr/>
                    <a:lstStyle/>
                    <a:p>
                      <a:pPr algn="ctr" fontAlgn="b"/>
                      <a:r>
                        <a:rPr lang="en-GB" sz="1100" b="1" u="none" strike="noStrike">
                          <a:solidFill>
                            <a:schemeClr val="bg1"/>
                          </a:solidFill>
                          <a:effectLst/>
                        </a:rPr>
                        <a:t>4</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8</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09"/>
                  </a:ext>
                </a:extLst>
              </a:tr>
              <a:tr h="178647">
                <a:tc>
                  <a:txBody>
                    <a:bodyPr/>
                    <a:lstStyle/>
                    <a:p>
                      <a:pPr algn="ctr" fontAlgn="b"/>
                      <a:r>
                        <a:rPr lang="en-GB" sz="1100" b="1" u="none" strike="noStrike">
                          <a:solidFill>
                            <a:schemeClr val="bg1"/>
                          </a:solidFill>
                          <a:effectLst/>
                        </a:rPr>
                        <a:t>5</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9</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0</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10"/>
                  </a:ext>
                </a:extLst>
              </a:tr>
              <a:tr h="178647">
                <a:tc>
                  <a:txBody>
                    <a:bodyPr/>
                    <a:lstStyle/>
                    <a:p>
                      <a:pPr algn="ctr" fontAlgn="b"/>
                      <a:r>
                        <a:rPr lang="en-GB" sz="1100" b="1" u="none" strike="noStrike">
                          <a:solidFill>
                            <a:schemeClr val="bg1"/>
                          </a:solidFill>
                          <a:effectLst/>
                        </a:rPr>
                        <a:t>6</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2</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11"/>
                  </a:ext>
                </a:extLst>
              </a:tr>
              <a:tr h="178647">
                <a:tc>
                  <a:txBody>
                    <a:bodyPr/>
                    <a:lstStyle/>
                    <a:p>
                      <a:pPr algn="ctr" fontAlgn="b"/>
                      <a:r>
                        <a:rPr lang="en-GB" sz="1100" b="1" u="none" strike="noStrike">
                          <a:solidFill>
                            <a:schemeClr val="bg1"/>
                          </a:solidFill>
                          <a:effectLst/>
                        </a:rPr>
                        <a:t>7</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3</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4</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12"/>
                  </a:ext>
                </a:extLst>
              </a:tr>
              <a:tr h="178647">
                <a:tc>
                  <a:txBody>
                    <a:bodyPr/>
                    <a:lstStyle/>
                    <a:p>
                      <a:pPr algn="ctr" fontAlgn="b"/>
                      <a:r>
                        <a:rPr lang="en-GB" sz="1100" b="1" u="none" strike="noStrike">
                          <a:solidFill>
                            <a:schemeClr val="bg1"/>
                          </a:solidFill>
                          <a:effectLst/>
                        </a:rPr>
                        <a:t>8</a:t>
                      </a:r>
                      <a:endParaRPr lang="en-GB" sz="1100" b="1" i="0" u="none" strike="noStrike">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8</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5</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6</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7</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13"/>
                  </a:ext>
                </a:extLst>
              </a:tr>
              <a:tr h="178647">
                <a:tc>
                  <a:txBody>
                    <a:bodyPr/>
                    <a:lstStyle/>
                    <a:p>
                      <a:pPr algn="ctr" fontAlgn="b"/>
                      <a:r>
                        <a:rPr lang="en-GB" sz="1100" b="1" u="none" strike="noStrike" dirty="0">
                          <a:solidFill>
                            <a:schemeClr val="bg1"/>
                          </a:solidFill>
                          <a:effectLst/>
                        </a:rPr>
                        <a:t>9</a:t>
                      </a:r>
                      <a:endParaRPr lang="en-GB" sz="1100" b="1" i="0" u="none" strike="noStrike" dirty="0">
                        <a:solidFill>
                          <a:schemeClr val="bg1"/>
                        </a:solidFill>
                        <a:effectLst/>
                        <a:latin typeface="Calibri" panose="020F0502020204030204" pitchFamily="34" charset="0"/>
                      </a:endParaRPr>
                    </a:p>
                  </a:txBody>
                  <a:tcPr marL="4699" marR="4699" marT="4701" marB="0" anchor="b">
                    <a:solidFill>
                      <a:schemeClr val="tx1">
                        <a:lumMod val="50000"/>
                      </a:schemeClr>
                    </a:solidFill>
                  </a:tcPr>
                </a:tc>
                <a:tc>
                  <a:txBody>
                    <a:bodyPr/>
                    <a:lstStyle/>
                    <a:p>
                      <a:pPr algn="ctr" fontAlgn="b"/>
                      <a:r>
                        <a:rPr lang="en-GB" sz="1100" u="none" strike="noStrike">
                          <a:effectLst/>
                        </a:rPr>
                        <a:t>9</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2</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4</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5</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a:effectLst/>
                        </a:rPr>
                        <a:t>6</a:t>
                      </a:r>
                      <a:endParaRPr lang="en-GB" sz="1100" b="0" i="0" u="none" strike="noStrike">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7</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tc>
                  <a:txBody>
                    <a:bodyPr/>
                    <a:lstStyle/>
                    <a:p>
                      <a:pPr algn="ctr" fontAlgn="b"/>
                      <a:r>
                        <a:rPr lang="en-GB" sz="1100" u="none" strike="noStrike" dirty="0">
                          <a:effectLst/>
                        </a:rPr>
                        <a:t>8</a:t>
                      </a:r>
                      <a:endParaRPr lang="en-GB" sz="1100" b="0" i="0" u="none" strike="noStrike" dirty="0">
                        <a:solidFill>
                          <a:srgbClr val="000000"/>
                        </a:solidFill>
                        <a:effectLst/>
                        <a:latin typeface="Calibri" panose="020F0502020204030204" pitchFamily="34" charset="0"/>
                      </a:endParaRPr>
                    </a:p>
                  </a:txBody>
                  <a:tcPr marL="4699" marR="4699" marT="4701" marB="0" anchor="b">
                    <a:solidFill>
                      <a:schemeClr val="bg1"/>
                    </a:solidFill>
                  </a:tcPr>
                </a:tc>
                <a:extLst>
                  <a:ext uri="{0D108BD9-81ED-4DB2-BD59-A6C34878D82A}">
                    <a16:rowId xmlns:a16="http://schemas.microsoft.com/office/drawing/2014/main" val="10014"/>
                  </a:ext>
                </a:extLst>
              </a:tr>
            </a:tbl>
          </a:graphicData>
        </a:graphic>
      </p:graphicFrame>
      <p:sp>
        <p:nvSpPr>
          <p:cNvPr id="41157" name="Footer Placeholder 3">
            <a:extLst>
              <a:ext uri="{FF2B5EF4-FFF2-40B4-BE49-F238E27FC236}">
                <a16:creationId xmlns:a16="http://schemas.microsoft.com/office/drawing/2014/main" id="{8AF2F45D-41EA-1C5D-7E1C-B3EFEFED726A}"/>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
        <p:nvSpPr>
          <p:cNvPr id="2" name="TextBox 1">
            <a:extLst>
              <a:ext uri="{FF2B5EF4-FFF2-40B4-BE49-F238E27FC236}">
                <a16:creationId xmlns:a16="http://schemas.microsoft.com/office/drawing/2014/main" id="{471E7B14-5C47-74A8-AA31-C86A76DED857}"/>
              </a:ext>
            </a:extLst>
          </p:cNvPr>
          <p:cNvSpPr txBox="1">
            <a:spLocks noRot="1" noChangeAspect="1" noMove="1" noResize="1" noEditPoints="1" noAdjustHandles="1" noChangeArrowheads="1" noChangeShapeType="1" noTextEdit="1"/>
          </p:cNvSpPr>
          <p:nvPr/>
        </p:nvSpPr>
        <p:spPr>
          <a:xfrm>
            <a:off x="3985205" y="729103"/>
            <a:ext cx="3832488" cy="458056"/>
          </a:xfrm>
          <a:prstGeom prst="rect">
            <a:avLst/>
          </a:prstGeom>
          <a:blipFill>
            <a:blip r:embed="rId2"/>
            <a:stretch>
              <a:fillRect/>
            </a:stretch>
          </a:blipFill>
          <a:ln w="28575">
            <a:solidFill>
              <a:schemeClr val="tx1"/>
            </a:solidFill>
          </a:ln>
        </p:spPr>
        <p:txBody>
          <a:bodyPr/>
          <a:lstStyle/>
          <a:p>
            <a:pPr>
              <a:defRPr/>
            </a:pPr>
            <a:r>
              <a:rPr lang="en-GB">
                <a:noFill/>
              </a:rPr>
              <a:t> </a:t>
            </a:r>
          </a:p>
        </p:txBody>
      </p:sp>
      <p:sp>
        <p:nvSpPr>
          <p:cNvPr id="7" name="TextBox 6">
            <a:extLst>
              <a:ext uri="{FF2B5EF4-FFF2-40B4-BE49-F238E27FC236}">
                <a16:creationId xmlns:a16="http://schemas.microsoft.com/office/drawing/2014/main" id="{52DD037B-1DF3-13DE-CD86-B5EC4E7E8ADC}"/>
              </a:ext>
            </a:extLst>
          </p:cNvPr>
          <p:cNvSpPr txBox="1">
            <a:spLocks noRot="1" noChangeAspect="1" noMove="1" noResize="1" noEditPoints="1" noAdjustHandles="1" noChangeArrowheads="1" noChangeShapeType="1" noTextEdit="1"/>
          </p:cNvSpPr>
          <p:nvPr/>
        </p:nvSpPr>
        <p:spPr>
          <a:xfrm>
            <a:off x="2632560" y="1524636"/>
            <a:ext cx="6639190" cy="937949"/>
          </a:xfrm>
          <a:prstGeom prst="rect">
            <a:avLst/>
          </a:prstGeom>
          <a:blipFill>
            <a:blip r:embed="rId3"/>
            <a:stretch>
              <a:fillRect l="-275" r="-642" b="-7051"/>
            </a:stretch>
          </a:blipFill>
          <a:ln w="12700">
            <a:solidFill>
              <a:schemeClr val="tx1"/>
            </a:solidFill>
            <a:prstDash val="dash"/>
          </a:ln>
        </p:spPr>
        <p:txBody>
          <a:bodyPr/>
          <a:lstStyle/>
          <a:p>
            <a:pPr>
              <a:defRPr/>
            </a:pPr>
            <a:r>
              <a:rPr lang="en-GB">
                <a:noFill/>
              </a:rPr>
              <a:t> </a:t>
            </a:r>
          </a:p>
        </p:txBody>
      </p:sp>
      <p:sp>
        <p:nvSpPr>
          <p:cNvPr id="8" name="TextBox 7">
            <a:extLst>
              <a:ext uri="{FF2B5EF4-FFF2-40B4-BE49-F238E27FC236}">
                <a16:creationId xmlns:a16="http://schemas.microsoft.com/office/drawing/2014/main" id="{662C8113-FFC3-D19A-793E-ACD601E4B4E8}"/>
              </a:ext>
            </a:extLst>
          </p:cNvPr>
          <p:cNvSpPr txBox="1">
            <a:spLocks noRot="1" noChangeAspect="1" noMove="1" noResize="1" noEditPoints="1" noAdjustHandles="1" noChangeArrowheads="1" noChangeShapeType="1" noTextEdit="1"/>
          </p:cNvSpPr>
          <p:nvPr/>
        </p:nvSpPr>
        <p:spPr>
          <a:xfrm>
            <a:off x="2656548" y="2903275"/>
            <a:ext cx="6639190" cy="937949"/>
          </a:xfrm>
          <a:prstGeom prst="rect">
            <a:avLst/>
          </a:prstGeom>
          <a:blipFill>
            <a:blip r:embed="rId4"/>
            <a:stretch>
              <a:fillRect l="-275" r="-642" b="-7051"/>
            </a:stretch>
          </a:blipFill>
          <a:ln w="12700">
            <a:solidFill>
              <a:schemeClr val="tx1"/>
            </a:solidFill>
            <a:prstDash val="dash"/>
          </a:ln>
        </p:spPr>
        <p:txBody>
          <a:bodyPr/>
          <a:lstStyle/>
          <a:p>
            <a:pPr>
              <a:defRPr/>
            </a:pPr>
            <a:r>
              <a:rPr lang="en-GB">
                <a:noFill/>
              </a:rPr>
              <a:t> </a:t>
            </a:r>
          </a:p>
        </p:txBody>
      </p:sp>
      <p:sp>
        <p:nvSpPr>
          <p:cNvPr id="41161" name="Oval 2">
            <a:extLst>
              <a:ext uri="{FF2B5EF4-FFF2-40B4-BE49-F238E27FC236}">
                <a16:creationId xmlns:a16="http://schemas.microsoft.com/office/drawing/2014/main" id="{481ED5EF-ACEB-2FBE-0983-DC294E31A70B}"/>
              </a:ext>
            </a:extLst>
          </p:cNvPr>
          <p:cNvSpPr>
            <a:spLocks noChangeArrowheads="1"/>
          </p:cNvSpPr>
          <p:nvPr/>
        </p:nvSpPr>
        <p:spPr bwMode="auto">
          <a:xfrm>
            <a:off x="3267075" y="4967288"/>
            <a:ext cx="427038" cy="582612"/>
          </a:xfrm>
          <a:prstGeom prst="ellipse">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sp>
        <p:nvSpPr>
          <p:cNvPr id="41162" name="Oval 9">
            <a:extLst>
              <a:ext uri="{FF2B5EF4-FFF2-40B4-BE49-F238E27FC236}">
                <a16:creationId xmlns:a16="http://schemas.microsoft.com/office/drawing/2014/main" id="{7E60E42E-B9EC-A795-B924-36A98A2D0389}"/>
              </a:ext>
            </a:extLst>
          </p:cNvPr>
          <p:cNvSpPr>
            <a:spLocks noChangeArrowheads="1"/>
          </p:cNvSpPr>
          <p:nvPr/>
        </p:nvSpPr>
        <p:spPr bwMode="auto">
          <a:xfrm>
            <a:off x="9018589" y="4967288"/>
            <a:ext cx="428625" cy="582612"/>
          </a:xfrm>
          <a:prstGeom prst="ellipse">
            <a:avLst/>
          </a:prstGeom>
          <a:noFill/>
          <a:ln w="28575"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41163" name="Connector: Elbow 8">
            <a:extLst>
              <a:ext uri="{FF2B5EF4-FFF2-40B4-BE49-F238E27FC236}">
                <a16:creationId xmlns:a16="http://schemas.microsoft.com/office/drawing/2014/main" id="{AC33F1D2-B561-76E2-2849-A9C20157F82D}"/>
              </a:ext>
            </a:extLst>
          </p:cNvPr>
          <p:cNvCxnSpPr>
            <a:cxnSpLocks noChangeShapeType="1"/>
            <a:stCxn id="7" idx="1"/>
            <a:endCxn id="41161" idx="2"/>
          </p:cNvCxnSpPr>
          <p:nvPr/>
        </p:nvCxnSpPr>
        <p:spPr bwMode="auto">
          <a:xfrm rot="10800000" flipH="1" flipV="1">
            <a:off x="2632075" y="1993900"/>
            <a:ext cx="635000" cy="3265488"/>
          </a:xfrm>
          <a:prstGeom prst="bentConnector3">
            <a:avLst>
              <a:gd name="adj1" fmla="val -87028"/>
            </a:avLst>
          </a:prstGeom>
          <a:noFill/>
          <a:ln w="28575" algn="ctr">
            <a:solidFill>
              <a:srgbClr val="FF0000"/>
            </a:solidFill>
            <a:round/>
            <a:headEnd/>
            <a:tailEnd type="arrow" w="lg" len="lg"/>
          </a:ln>
          <a:extLst>
            <a:ext uri="{909E8E84-426E-40DD-AFC4-6F175D3DCCD1}">
              <a14:hiddenFill xmlns:a14="http://schemas.microsoft.com/office/drawing/2010/main">
                <a:noFill/>
              </a14:hiddenFill>
            </a:ext>
          </a:extLst>
        </p:spPr>
      </p:cxnSp>
      <p:cxnSp>
        <p:nvCxnSpPr>
          <p:cNvPr id="41164" name="Connector: Elbow 13">
            <a:extLst>
              <a:ext uri="{FF2B5EF4-FFF2-40B4-BE49-F238E27FC236}">
                <a16:creationId xmlns:a16="http://schemas.microsoft.com/office/drawing/2014/main" id="{EF112192-F047-8D53-FF05-E3E76863E764}"/>
              </a:ext>
            </a:extLst>
          </p:cNvPr>
          <p:cNvCxnSpPr>
            <a:cxnSpLocks/>
            <a:stCxn id="8" idx="3"/>
            <a:endCxn id="41162" idx="6"/>
          </p:cNvCxnSpPr>
          <p:nvPr/>
        </p:nvCxnSpPr>
        <p:spPr bwMode="auto">
          <a:xfrm>
            <a:off x="9296401" y="3371850"/>
            <a:ext cx="150813" cy="1887538"/>
          </a:xfrm>
          <a:prstGeom prst="bentConnector3">
            <a:avLst>
              <a:gd name="adj1" fmla="val 541236"/>
            </a:avLst>
          </a:prstGeom>
          <a:noFill/>
          <a:ln w="28575" algn="ctr">
            <a:solidFill>
              <a:srgbClr val="FF0000"/>
            </a:solidFill>
            <a:round/>
            <a:headEnd/>
            <a:tailEnd type="arrow" w="lg" len="lg"/>
          </a:ln>
          <a:extLst>
            <a:ext uri="{909E8E84-426E-40DD-AFC4-6F175D3DCCD1}">
              <a14:hiddenFill xmlns:a14="http://schemas.microsoft.com/office/drawing/2010/main">
                <a:noFill/>
              </a14:hiddenFill>
            </a:ext>
          </a:extLst>
        </p:spPr>
      </p:cxnSp>
      <p:sp>
        <p:nvSpPr>
          <p:cNvPr id="19" name="TextBox 18">
            <a:extLst>
              <a:ext uri="{FF2B5EF4-FFF2-40B4-BE49-F238E27FC236}">
                <a16:creationId xmlns:a16="http://schemas.microsoft.com/office/drawing/2014/main" id="{17A91C7C-3930-DC71-C9E0-8E24DD98B53D}"/>
              </a:ext>
            </a:extLst>
          </p:cNvPr>
          <p:cNvSpPr txBox="1">
            <a:spLocks noRot="1" noChangeAspect="1" noMove="1" noResize="1" noEditPoints="1" noAdjustHandles="1" noChangeArrowheads="1" noChangeShapeType="1" noTextEdit="1"/>
          </p:cNvSpPr>
          <p:nvPr/>
        </p:nvSpPr>
        <p:spPr>
          <a:xfrm>
            <a:off x="2620059" y="1211199"/>
            <a:ext cx="627095" cy="276999"/>
          </a:xfrm>
          <a:prstGeom prst="rect">
            <a:avLst/>
          </a:prstGeom>
          <a:blipFill>
            <a:blip r:embed="rId5"/>
            <a:stretch>
              <a:fillRect l="-7767" r="-6796" b="-11111"/>
            </a:stretch>
          </a:blipFill>
        </p:spPr>
        <p:txBody>
          <a:bodyPr/>
          <a:lstStyle/>
          <a:p>
            <a:pPr>
              <a:defRPr/>
            </a:pPr>
            <a:r>
              <a:rPr lang="en-GB">
                <a:noFill/>
              </a:rPr>
              <a:t> </a:t>
            </a:r>
          </a:p>
        </p:txBody>
      </p:sp>
      <p:sp>
        <p:nvSpPr>
          <p:cNvPr id="22" name="TextBox 21">
            <a:extLst>
              <a:ext uri="{FF2B5EF4-FFF2-40B4-BE49-F238E27FC236}">
                <a16:creationId xmlns:a16="http://schemas.microsoft.com/office/drawing/2014/main" id="{BEA4C0D5-85AA-F6CE-9868-1D9FF6963E76}"/>
              </a:ext>
            </a:extLst>
          </p:cNvPr>
          <p:cNvSpPr txBox="1">
            <a:spLocks noRot="1" noChangeAspect="1" noMove="1" noResize="1" noEditPoints="1" noAdjustHandles="1" noChangeArrowheads="1" noChangeShapeType="1" noTextEdit="1"/>
          </p:cNvSpPr>
          <p:nvPr/>
        </p:nvSpPr>
        <p:spPr>
          <a:xfrm>
            <a:off x="2620059" y="2620396"/>
            <a:ext cx="627095" cy="276999"/>
          </a:xfrm>
          <a:prstGeom prst="rect">
            <a:avLst/>
          </a:prstGeom>
          <a:blipFill>
            <a:blip r:embed="rId6"/>
            <a:stretch>
              <a:fillRect l="-7767" r="-6796" b="-11111"/>
            </a:stretch>
          </a:blipFill>
        </p:spPr>
        <p:txBody>
          <a:bodyPr/>
          <a:lstStyle/>
          <a:p>
            <a:pPr>
              <a:defRPr/>
            </a:pPr>
            <a:r>
              <a:rPr lang="en-GB">
                <a:noFill/>
              </a:rPr>
              <a:t> </a:t>
            </a:r>
          </a:p>
        </p:txBody>
      </p:sp>
      <p:sp>
        <p:nvSpPr>
          <p:cNvPr id="21" name="TextBox 20">
            <a:extLst>
              <a:ext uri="{FF2B5EF4-FFF2-40B4-BE49-F238E27FC236}">
                <a16:creationId xmlns:a16="http://schemas.microsoft.com/office/drawing/2014/main" id="{CCCD579E-DFEF-A179-4CAF-FDAB477C7B39}"/>
              </a:ext>
            </a:extLst>
          </p:cNvPr>
          <p:cNvSpPr txBox="1">
            <a:spLocks noRot="1" noChangeAspect="1" noMove="1" noResize="1" noEditPoints="1" noAdjustHandles="1" noChangeArrowheads="1" noChangeShapeType="1" noTextEdit="1"/>
          </p:cNvSpPr>
          <p:nvPr/>
        </p:nvSpPr>
        <p:spPr>
          <a:xfrm>
            <a:off x="8886090" y="18583"/>
            <a:ext cx="1678601" cy="830997"/>
          </a:xfrm>
          <a:prstGeom prst="rect">
            <a:avLst/>
          </a:prstGeom>
          <a:blipFill>
            <a:blip r:embed="rId7"/>
            <a:stretch>
              <a:fillRect l="-2527" r="-2166" b="-2174"/>
            </a:stretch>
          </a:blipFill>
          <a:ln w="12700">
            <a:solidFill>
              <a:schemeClr val="tx1"/>
            </a:solidFill>
          </a:ln>
        </p:spPr>
        <p:txBody>
          <a:bodyPr/>
          <a:lstStyle/>
          <a:p>
            <a:pPr>
              <a:defRPr/>
            </a:pPr>
            <a:r>
              <a:rPr lang="en-GB">
                <a:noFill/>
              </a:rPr>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54CB7C0-F65B-0A5B-94A5-969F5A09CAFF}"/>
              </a:ext>
            </a:extLst>
          </p:cNvPr>
          <p:cNvSpPr>
            <a:spLocks noGrp="1" noChangeArrowheads="1"/>
          </p:cNvSpPr>
          <p:nvPr>
            <p:ph type="title"/>
          </p:nvPr>
        </p:nvSpPr>
        <p:spPr/>
        <p:txBody>
          <a:bodyPr/>
          <a:lstStyle/>
          <a:p>
            <a:r>
              <a:rPr lang="en-GB" altLang="en-US"/>
              <a:t>FYI: Linear Probing Analysis</a:t>
            </a:r>
          </a:p>
        </p:txBody>
      </p:sp>
      <p:sp>
        <p:nvSpPr>
          <p:cNvPr id="41987" name="Content Placeholder 2">
            <a:extLst>
              <a:ext uri="{FF2B5EF4-FFF2-40B4-BE49-F238E27FC236}">
                <a16:creationId xmlns:a16="http://schemas.microsoft.com/office/drawing/2014/main" id="{B81EA4EF-4626-9816-551A-A58DE350DCC4}"/>
              </a:ext>
            </a:extLst>
          </p:cNvPr>
          <p:cNvSpPr>
            <a:spLocks noGrp="1" noChangeArrowheads="1"/>
          </p:cNvSpPr>
          <p:nvPr>
            <p:ph idx="1"/>
          </p:nvPr>
        </p:nvSpPr>
        <p:spPr/>
        <p:txBody>
          <a:bodyPr/>
          <a:lstStyle/>
          <a:p>
            <a:r>
              <a:rPr lang="en-GB" altLang="en-US"/>
              <a:t>Probing gives us the position where to start searching from but we then have check each consecutive array entry to compare each key value until we either find the matching key or reach an empty entry(because we did not find it)</a:t>
            </a:r>
          </a:p>
          <a:p>
            <a:r>
              <a:rPr lang="en-GB" altLang="en-US"/>
              <a:t>The result still approximates to O(1) if we keep the load factor below 0.7</a:t>
            </a:r>
          </a:p>
        </p:txBody>
      </p:sp>
      <p:sp>
        <p:nvSpPr>
          <p:cNvPr id="41988" name="Footer Placeholder 3">
            <a:extLst>
              <a:ext uri="{FF2B5EF4-FFF2-40B4-BE49-F238E27FC236}">
                <a16:creationId xmlns:a16="http://schemas.microsoft.com/office/drawing/2014/main" id="{6F9BD53D-9DCC-A153-B279-8180517357F5}"/>
              </a:ext>
            </a:extLst>
          </p:cNvPr>
          <p:cNvSpPr>
            <a:spLocks noGrp="1"/>
          </p:cNvSpPr>
          <p:nvPr>
            <p:ph type="ftr" sz="quarter" idx="10"/>
          </p:nvPr>
        </p:nvSpPr>
        <p:spPr bwMode="auto">
          <a:xfrm>
            <a:off x="79375" y="6537325"/>
            <a:ext cx="2895600" cy="320675"/>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l" rtl="0" eaLnBrk="0" fontAlgn="base" hangingPunct="0">
              <a:spcBef>
                <a:spcPct val="0"/>
              </a:spcBef>
              <a:spcAft>
                <a:spcPct val="0"/>
              </a:spcAft>
              <a:defRPr sz="1000"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pPr>
              <a:spcBef>
                <a:spcPct val="0"/>
              </a:spcBef>
              <a:buClrTx/>
              <a:buSzTx/>
              <a:buFontTx/>
              <a:buNone/>
            </a:pPr>
            <a:r>
              <a:rPr lang="en-US"/>
              <a:t>ADD</a:t>
            </a:r>
            <a:endParaRPr kumimoji="0" lang="en-US" altLang="en-US" sz="1000"/>
          </a:p>
        </p:txBody>
      </p:sp>
    </p:spTree>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{1E1E3877-E31F-46E0-BFC1-82EAAEB5B25E}tf45331398_win32</Template>
  <TotalTime>22</TotalTime>
  <Words>3538</Words>
  <Application>Microsoft Office PowerPoint</Application>
  <PresentationFormat>Widescreen</PresentationFormat>
  <Paragraphs>900</Paragraphs>
  <Slides>36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Calibri</vt:lpstr>
      <vt:lpstr>Cambria Math</vt:lpstr>
      <vt:lpstr>Helvetica</vt:lpstr>
      <vt:lpstr>Tenorite</vt:lpstr>
      <vt:lpstr>Times New Roman</vt:lpstr>
      <vt:lpstr>Wingdings</vt:lpstr>
      <vt:lpstr>Office Theme</vt:lpstr>
      <vt:lpstr>5 – Stacks, queues and hash tables</vt:lpstr>
      <vt:lpstr>Stacks, Queues and Hash Tables</vt:lpstr>
      <vt:lpstr>Question</vt:lpstr>
      <vt:lpstr>What is a stack?</vt:lpstr>
      <vt:lpstr>Stack</vt:lpstr>
      <vt:lpstr>Question</vt:lpstr>
      <vt:lpstr>Queue</vt:lpstr>
      <vt:lpstr>Queue</vt:lpstr>
      <vt:lpstr>What is a double ended queue (aka deque)?</vt:lpstr>
      <vt:lpstr>Analysis</vt:lpstr>
      <vt:lpstr>Question</vt:lpstr>
      <vt:lpstr>Question</vt:lpstr>
      <vt:lpstr>Answers</vt:lpstr>
      <vt:lpstr>Hash Tables</vt:lpstr>
      <vt:lpstr>Hash Example</vt:lpstr>
      <vt:lpstr>Hash Table</vt:lpstr>
      <vt:lpstr>Hashing Uses</vt:lpstr>
      <vt:lpstr>Hash Function</vt:lpstr>
      <vt:lpstr>Collisions</vt:lpstr>
      <vt:lpstr>Question</vt:lpstr>
      <vt:lpstr>Answer</vt:lpstr>
      <vt:lpstr>Chained Hash Tables</vt:lpstr>
      <vt:lpstr>Hash Function Example</vt:lpstr>
      <vt:lpstr>Notes</vt:lpstr>
      <vt:lpstr>Analysis</vt:lpstr>
      <vt:lpstr>Load Factor</vt:lpstr>
      <vt:lpstr>Question</vt:lpstr>
      <vt:lpstr>Answer</vt:lpstr>
      <vt:lpstr>Resizing</vt:lpstr>
      <vt:lpstr>Open-Addressed Hash Tables</vt:lpstr>
      <vt:lpstr>Analysis</vt:lpstr>
      <vt:lpstr>Analysis</vt:lpstr>
      <vt:lpstr>FYI: Linear Probing</vt:lpstr>
      <vt:lpstr>FYI: Linear Probing</vt:lpstr>
      <vt:lpstr>Answer</vt:lpstr>
      <vt:lpstr>FYI: Linear Probing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 Bashford</dc:creator>
  <cp:lastModifiedBy>Tim Bashford</cp:lastModifiedBy>
  <cp:revision>1</cp:revision>
  <dcterms:created xsi:type="dcterms:W3CDTF">2024-10-29T02:30:22Z</dcterms:created>
  <dcterms:modified xsi:type="dcterms:W3CDTF">2024-10-29T02:52:41Z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