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 id="2147483684" r:id="rId5"/>
  </p:sldMasterIdLst>
  <p:notesMasterIdLst>
    <p:notesMasterId r:id="rId80"/>
  </p:notesMasterIdLst>
  <p:sldIdLst>
    <p:sldId id="880" r:id="rId6"/>
    <p:sldId id="382" r:id="rId7"/>
    <p:sldId id="886" r:id="rId8"/>
    <p:sldId id="881" r:id="rId9"/>
    <p:sldId id="409" r:id="rId10"/>
    <p:sldId id="404" r:id="rId11"/>
    <p:sldId id="559" r:id="rId12"/>
    <p:sldId id="257" r:id="rId13"/>
    <p:sldId id="530" r:id="rId14"/>
    <p:sldId id="261" r:id="rId15"/>
    <p:sldId id="896" r:id="rId16"/>
    <p:sldId id="897" r:id="rId17"/>
    <p:sldId id="901" r:id="rId18"/>
    <p:sldId id="900" r:id="rId19"/>
    <p:sldId id="902" r:id="rId20"/>
    <p:sldId id="935" r:id="rId21"/>
    <p:sldId id="936" r:id="rId22"/>
    <p:sldId id="937" r:id="rId23"/>
    <p:sldId id="938" r:id="rId24"/>
    <p:sldId id="939" r:id="rId25"/>
    <p:sldId id="940" r:id="rId26"/>
    <p:sldId id="904" r:id="rId27"/>
    <p:sldId id="905" r:id="rId28"/>
    <p:sldId id="906" r:id="rId29"/>
    <p:sldId id="903" r:id="rId30"/>
    <p:sldId id="910" r:id="rId31"/>
    <p:sldId id="930" r:id="rId32"/>
    <p:sldId id="907" r:id="rId33"/>
    <p:sldId id="908" r:id="rId34"/>
    <p:sldId id="342" r:id="rId35"/>
    <p:sldId id="279" r:id="rId36"/>
    <p:sldId id="533" r:id="rId37"/>
    <p:sldId id="535" r:id="rId38"/>
    <p:sldId id="290" r:id="rId39"/>
    <p:sldId id="931" r:id="rId40"/>
    <p:sldId id="536" r:id="rId41"/>
    <p:sldId id="934" r:id="rId42"/>
    <p:sldId id="560" r:id="rId43"/>
    <p:sldId id="581" r:id="rId44"/>
    <p:sldId id="575" r:id="rId45"/>
    <p:sldId id="259" r:id="rId46"/>
    <p:sldId id="539" r:id="rId47"/>
    <p:sldId id="381" r:id="rId48"/>
    <p:sldId id="924" r:id="rId49"/>
    <p:sldId id="925" r:id="rId50"/>
    <p:sldId id="537" r:id="rId51"/>
    <p:sldId id="932" r:id="rId52"/>
    <p:sldId id="933" r:id="rId53"/>
    <p:sldId id="538" r:id="rId54"/>
    <p:sldId id="541" r:id="rId55"/>
    <p:sldId id="542" r:id="rId56"/>
    <p:sldId id="586" r:id="rId57"/>
    <p:sldId id="545" r:id="rId58"/>
    <p:sldId id="343" r:id="rId59"/>
    <p:sldId id="543" r:id="rId60"/>
    <p:sldId id="892" r:id="rId61"/>
    <p:sldId id="893" r:id="rId62"/>
    <p:sldId id="891" r:id="rId63"/>
    <p:sldId id="407" r:id="rId64"/>
    <p:sldId id="267" r:id="rId65"/>
    <p:sldId id="540" r:id="rId66"/>
    <p:sldId id="344" r:id="rId67"/>
    <p:sldId id="275" r:id="rId68"/>
    <p:sldId id="888" r:id="rId69"/>
    <p:sldId id="915" r:id="rId70"/>
    <p:sldId id="871" r:id="rId71"/>
    <p:sldId id="289" r:id="rId72"/>
    <p:sldId id="921" r:id="rId73"/>
    <p:sldId id="295" r:id="rId74"/>
    <p:sldId id="548" r:id="rId75"/>
    <p:sldId id="339" r:id="rId76"/>
    <p:sldId id="380" r:id="rId77"/>
    <p:sldId id="531" r:id="rId78"/>
    <p:sldId id="875" r:id="rId79"/>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880"/>
            <p14:sldId id="382"/>
            <p14:sldId id="886"/>
            <p14:sldId id="881"/>
            <p14:sldId id="409"/>
            <p14:sldId id="404"/>
            <p14:sldId id="559"/>
            <p14:sldId id="257"/>
            <p14:sldId id="530"/>
            <p14:sldId id="261"/>
            <p14:sldId id="896"/>
            <p14:sldId id="897"/>
            <p14:sldId id="901"/>
            <p14:sldId id="900"/>
            <p14:sldId id="902"/>
            <p14:sldId id="935"/>
            <p14:sldId id="936"/>
            <p14:sldId id="937"/>
            <p14:sldId id="938"/>
            <p14:sldId id="939"/>
            <p14:sldId id="940"/>
            <p14:sldId id="904"/>
            <p14:sldId id="905"/>
            <p14:sldId id="906"/>
            <p14:sldId id="903"/>
            <p14:sldId id="910"/>
            <p14:sldId id="930"/>
            <p14:sldId id="907"/>
            <p14:sldId id="908"/>
            <p14:sldId id="342"/>
            <p14:sldId id="279"/>
            <p14:sldId id="533"/>
            <p14:sldId id="535"/>
            <p14:sldId id="290"/>
            <p14:sldId id="931"/>
            <p14:sldId id="536"/>
            <p14:sldId id="934"/>
            <p14:sldId id="560"/>
            <p14:sldId id="581"/>
            <p14:sldId id="575"/>
            <p14:sldId id="259"/>
            <p14:sldId id="539"/>
            <p14:sldId id="381"/>
            <p14:sldId id="924"/>
            <p14:sldId id="925"/>
            <p14:sldId id="537"/>
            <p14:sldId id="932"/>
            <p14:sldId id="933"/>
            <p14:sldId id="538"/>
            <p14:sldId id="541"/>
            <p14:sldId id="542"/>
            <p14:sldId id="586"/>
            <p14:sldId id="545"/>
            <p14:sldId id="343"/>
            <p14:sldId id="543"/>
            <p14:sldId id="892"/>
            <p14:sldId id="893"/>
            <p14:sldId id="891"/>
            <p14:sldId id="407"/>
            <p14:sldId id="267"/>
            <p14:sldId id="540"/>
            <p14:sldId id="344"/>
            <p14:sldId id="275"/>
            <p14:sldId id="888"/>
            <p14:sldId id="915"/>
            <p14:sldId id="871"/>
            <p14:sldId id="289"/>
            <p14:sldId id="921"/>
            <p14:sldId id="295"/>
            <p14:sldId id="548"/>
            <p14:sldId id="339"/>
            <p14:sldId id="380"/>
            <p14:sldId id="531"/>
            <p14:sldId id="8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3333FF"/>
    <a:srgbClr val="4472C4"/>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86376C-CE3B-41A7-ACC6-5A2CBE1A0129}" v="22" dt="2026-06-21T20:55:40.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22" autoAdjust="0"/>
    <p:restoredTop sz="61376" autoAdjust="0"/>
  </p:normalViewPr>
  <p:slideViewPr>
    <p:cSldViewPr snapToGrid="0">
      <p:cViewPr varScale="1">
        <p:scale>
          <a:sx n="65" d="100"/>
          <a:sy n="65" d="100"/>
        </p:scale>
        <p:origin x="72" y="264"/>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tableStyles" Target="tableStyle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notesMaster" Target="notesMasters/notesMaster1.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presProps" Target="presProps.xml"/><Relationship Id="rId86"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61" Type="http://schemas.openxmlformats.org/officeDocument/2006/relationships/slide" Target="slides/slide56.xml"/><Relationship Id="rId8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BE86376C-CE3B-41A7-ACC6-5A2CBE1A0129}"/>
    <pc:docChg chg="undo custSel addSld delSld modSld modSection">
      <pc:chgData name="Ewa Kazimierska" userId="8edb7084-dccb-4d8f-9cfb-38098ea1d667" providerId="ADAL" clId="{BE86376C-CE3B-41A7-ACC6-5A2CBE1A0129}" dt="2026-06-21T22:15:37.549" v="1046"/>
      <pc:docMkLst>
        <pc:docMk/>
      </pc:docMkLst>
      <pc:sldChg chg="modSp mod">
        <pc:chgData name="Ewa Kazimierska" userId="8edb7084-dccb-4d8f-9cfb-38098ea1d667" providerId="ADAL" clId="{BE86376C-CE3B-41A7-ACC6-5A2CBE1A0129}" dt="2026-06-21T16:44:50.627" v="726" actId="27636"/>
        <pc:sldMkLst>
          <pc:docMk/>
          <pc:sldMk cId="1147647825" sldId="259"/>
        </pc:sldMkLst>
        <pc:spChg chg="mod">
          <ac:chgData name="Ewa Kazimierska" userId="8edb7084-dccb-4d8f-9cfb-38098ea1d667" providerId="ADAL" clId="{BE86376C-CE3B-41A7-ACC6-5A2CBE1A0129}" dt="2026-06-21T16:44:50.627" v="726" actId="27636"/>
          <ac:spMkLst>
            <pc:docMk/>
            <pc:sldMk cId="1147647825" sldId="259"/>
            <ac:spMk id="3" creationId="{00000000-0000-0000-0000-000000000000}"/>
          </ac:spMkLst>
        </pc:spChg>
        <pc:picChg chg="mod">
          <ac:chgData name="Ewa Kazimierska" userId="8edb7084-dccb-4d8f-9cfb-38098ea1d667" providerId="ADAL" clId="{BE86376C-CE3B-41A7-ACC6-5A2CBE1A0129}" dt="2026-06-21T16:44:45.713" v="724" actId="1036"/>
          <ac:picMkLst>
            <pc:docMk/>
            <pc:sldMk cId="1147647825" sldId="259"/>
            <ac:picMk id="14" creationId="{502EDBD1-C4B7-4FD0-9DDA-D296F20F1C1A}"/>
          </ac:picMkLst>
        </pc:picChg>
        <pc:picChg chg="mod">
          <ac:chgData name="Ewa Kazimierska" userId="8edb7084-dccb-4d8f-9cfb-38098ea1d667" providerId="ADAL" clId="{BE86376C-CE3B-41A7-ACC6-5A2CBE1A0129}" dt="2026-06-21T16:44:37.980" v="721" actId="1038"/>
          <ac:picMkLst>
            <pc:docMk/>
            <pc:sldMk cId="1147647825" sldId="259"/>
            <ac:picMk id="16" creationId="{738C91C6-D2A8-4527-895F-94DFFDC8A672}"/>
          </ac:picMkLst>
        </pc:picChg>
      </pc:sldChg>
      <pc:sldChg chg="modNotesTx">
        <pc:chgData name="Ewa Kazimierska" userId="8edb7084-dccb-4d8f-9cfb-38098ea1d667" providerId="ADAL" clId="{BE86376C-CE3B-41A7-ACC6-5A2CBE1A0129}" dt="2026-06-21T22:15:37.549" v="1046"/>
        <pc:sldMkLst>
          <pc:docMk/>
          <pc:sldMk cId="16722752" sldId="267"/>
        </pc:sldMkLst>
      </pc:sldChg>
      <pc:sldChg chg="del">
        <pc:chgData name="Ewa Kazimierska" userId="8edb7084-dccb-4d8f-9cfb-38098ea1d667" providerId="ADAL" clId="{BE86376C-CE3B-41A7-ACC6-5A2CBE1A0129}" dt="2026-06-19T18:11:37.007" v="0" actId="47"/>
        <pc:sldMkLst>
          <pc:docMk/>
          <pc:sldMk cId="2181156302" sldId="277"/>
        </pc:sldMkLst>
      </pc:sldChg>
      <pc:sldChg chg="del">
        <pc:chgData name="Ewa Kazimierska" userId="8edb7084-dccb-4d8f-9cfb-38098ea1d667" providerId="ADAL" clId="{BE86376C-CE3B-41A7-ACC6-5A2CBE1A0129}" dt="2026-06-19T18:11:37.007" v="0" actId="47"/>
        <pc:sldMkLst>
          <pc:docMk/>
          <pc:sldMk cId="1869130852" sldId="283"/>
        </pc:sldMkLst>
      </pc:sldChg>
      <pc:sldChg chg="del">
        <pc:chgData name="Ewa Kazimierska" userId="8edb7084-dccb-4d8f-9cfb-38098ea1d667" providerId="ADAL" clId="{BE86376C-CE3B-41A7-ACC6-5A2CBE1A0129}" dt="2026-06-19T18:11:37.007" v="0" actId="47"/>
        <pc:sldMkLst>
          <pc:docMk/>
          <pc:sldMk cId="2791311214" sldId="292"/>
        </pc:sldMkLst>
      </pc:sldChg>
      <pc:sldChg chg="del">
        <pc:chgData name="Ewa Kazimierska" userId="8edb7084-dccb-4d8f-9cfb-38098ea1d667" providerId="ADAL" clId="{BE86376C-CE3B-41A7-ACC6-5A2CBE1A0129}" dt="2026-06-19T18:11:37.007" v="0" actId="47"/>
        <pc:sldMkLst>
          <pc:docMk/>
          <pc:sldMk cId="1208617688" sldId="293"/>
        </pc:sldMkLst>
      </pc:sldChg>
      <pc:sldChg chg="del">
        <pc:chgData name="Ewa Kazimierska" userId="8edb7084-dccb-4d8f-9cfb-38098ea1d667" providerId="ADAL" clId="{BE86376C-CE3B-41A7-ACC6-5A2CBE1A0129}" dt="2026-06-19T18:11:37.007" v="0" actId="47"/>
        <pc:sldMkLst>
          <pc:docMk/>
          <pc:sldMk cId="1050111293" sldId="294"/>
        </pc:sldMkLst>
      </pc:sldChg>
      <pc:sldChg chg="del">
        <pc:chgData name="Ewa Kazimierska" userId="8edb7084-dccb-4d8f-9cfb-38098ea1d667" providerId="ADAL" clId="{BE86376C-CE3B-41A7-ACC6-5A2CBE1A0129}" dt="2026-06-19T18:11:37.007" v="0" actId="47"/>
        <pc:sldMkLst>
          <pc:docMk/>
          <pc:sldMk cId="3574581837" sldId="297"/>
        </pc:sldMkLst>
      </pc:sldChg>
      <pc:sldChg chg="del">
        <pc:chgData name="Ewa Kazimierska" userId="8edb7084-dccb-4d8f-9cfb-38098ea1d667" providerId="ADAL" clId="{BE86376C-CE3B-41A7-ACC6-5A2CBE1A0129}" dt="2026-06-19T18:11:37.007" v="0" actId="47"/>
        <pc:sldMkLst>
          <pc:docMk/>
          <pc:sldMk cId="1025001089" sldId="314"/>
        </pc:sldMkLst>
      </pc:sldChg>
      <pc:sldChg chg="del">
        <pc:chgData name="Ewa Kazimierska" userId="8edb7084-dccb-4d8f-9cfb-38098ea1d667" providerId="ADAL" clId="{BE86376C-CE3B-41A7-ACC6-5A2CBE1A0129}" dt="2026-06-19T18:11:37.007" v="0" actId="47"/>
        <pc:sldMkLst>
          <pc:docMk/>
          <pc:sldMk cId="1588862583" sldId="322"/>
        </pc:sldMkLst>
      </pc:sldChg>
      <pc:sldChg chg="modSp mod">
        <pc:chgData name="Ewa Kazimierska" userId="8edb7084-dccb-4d8f-9cfb-38098ea1d667" providerId="ADAL" clId="{BE86376C-CE3B-41A7-ACC6-5A2CBE1A0129}" dt="2026-06-21T17:01:16.017" v="823" actId="14100"/>
        <pc:sldMkLst>
          <pc:docMk/>
          <pc:sldMk cId="504193417" sldId="381"/>
        </pc:sldMkLst>
        <pc:spChg chg="mod">
          <ac:chgData name="Ewa Kazimierska" userId="8edb7084-dccb-4d8f-9cfb-38098ea1d667" providerId="ADAL" clId="{BE86376C-CE3B-41A7-ACC6-5A2CBE1A0129}" dt="2026-06-21T17:01:16.017" v="823" actId="14100"/>
          <ac:spMkLst>
            <pc:docMk/>
            <pc:sldMk cId="504193417" sldId="381"/>
            <ac:spMk id="3" creationId="{00000000-0000-0000-0000-000000000000}"/>
          </ac:spMkLst>
        </pc:spChg>
      </pc:sldChg>
      <pc:sldChg chg="del">
        <pc:chgData name="Ewa Kazimierska" userId="8edb7084-dccb-4d8f-9cfb-38098ea1d667" providerId="ADAL" clId="{BE86376C-CE3B-41A7-ACC6-5A2CBE1A0129}" dt="2026-06-19T18:11:37.007" v="0" actId="47"/>
        <pc:sldMkLst>
          <pc:docMk/>
          <pc:sldMk cId="4045659749" sldId="402"/>
        </pc:sldMkLst>
      </pc:sldChg>
      <pc:sldChg chg="addSp delSp modSp mod">
        <pc:chgData name="Ewa Kazimierska" userId="8edb7084-dccb-4d8f-9cfb-38098ea1d667" providerId="ADAL" clId="{BE86376C-CE3B-41A7-ACC6-5A2CBE1A0129}" dt="2026-06-20T20:08:06.884" v="354" actId="1582"/>
        <pc:sldMkLst>
          <pc:docMk/>
          <pc:sldMk cId="1005205173" sldId="404"/>
        </pc:sldMkLst>
        <pc:spChg chg="add mod">
          <ac:chgData name="Ewa Kazimierska" userId="8edb7084-dccb-4d8f-9cfb-38098ea1d667" providerId="ADAL" clId="{BE86376C-CE3B-41A7-ACC6-5A2CBE1A0129}" dt="2026-06-20T20:03:05.610" v="313" actId="1076"/>
          <ac:spMkLst>
            <pc:docMk/>
            <pc:sldMk cId="1005205173" sldId="404"/>
            <ac:spMk id="8" creationId="{1D692BC2-1194-4341-9C87-CB3843671A5D}"/>
          </ac:spMkLst>
        </pc:spChg>
        <pc:spChg chg="add mod">
          <ac:chgData name="Ewa Kazimierska" userId="8edb7084-dccb-4d8f-9cfb-38098ea1d667" providerId="ADAL" clId="{BE86376C-CE3B-41A7-ACC6-5A2CBE1A0129}" dt="2026-06-20T20:03:11.678" v="314" actId="1076"/>
          <ac:spMkLst>
            <pc:docMk/>
            <pc:sldMk cId="1005205173" sldId="404"/>
            <ac:spMk id="10" creationId="{D54D81A6-CDFC-4FE4-B80A-CB399B863A83}"/>
          </ac:spMkLst>
        </pc:spChg>
        <pc:spChg chg="add mod">
          <ac:chgData name="Ewa Kazimierska" userId="8edb7084-dccb-4d8f-9cfb-38098ea1d667" providerId="ADAL" clId="{BE86376C-CE3B-41A7-ACC6-5A2CBE1A0129}" dt="2026-06-20T20:03:23.298" v="316" actId="14100"/>
          <ac:spMkLst>
            <pc:docMk/>
            <pc:sldMk cId="1005205173" sldId="404"/>
            <ac:spMk id="11" creationId="{3C816B0A-D6FA-410E-AE6C-4E3FE632D74D}"/>
          </ac:spMkLst>
        </pc:spChg>
        <pc:picChg chg="mod">
          <ac:chgData name="Ewa Kazimierska" userId="8edb7084-dccb-4d8f-9cfb-38098ea1d667" providerId="ADAL" clId="{BE86376C-CE3B-41A7-ACC6-5A2CBE1A0129}" dt="2026-06-20T20:00:23.221" v="107" actId="1076"/>
          <ac:picMkLst>
            <pc:docMk/>
            <pc:sldMk cId="1005205173" sldId="404"/>
            <ac:picMk id="4" creationId="{9D365013-1403-2269-778A-0D6BD6454894}"/>
          </ac:picMkLst>
        </pc:picChg>
        <pc:cxnChg chg="add del mod">
          <ac:chgData name="Ewa Kazimierska" userId="8edb7084-dccb-4d8f-9cfb-38098ea1d667" providerId="ADAL" clId="{BE86376C-CE3B-41A7-ACC6-5A2CBE1A0129}" dt="2026-06-20T20:03:56.723" v="321" actId="478"/>
          <ac:cxnSpMkLst>
            <pc:docMk/>
            <pc:sldMk cId="1005205173" sldId="404"/>
            <ac:cxnSpMk id="13" creationId="{B4C45D4E-118F-4CF0-9598-08F219ADE55E}"/>
          </ac:cxnSpMkLst>
        </pc:cxnChg>
        <pc:cxnChg chg="add del mod">
          <ac:chgData name="Ewa Kazimierska" userId="8edb7084-dccb-4d8f-9cfb-38098ea1d667" providerId="ADAL" clId="{BE86376C-CE3B-41A7-ACC6-5A2CBE1A0129}" dt="2026-06-20T20:06:57.410" v="341" actId="478"/>
          <ac:cxnSpMkLst>
            <pc:docMk/>
            <pc:sldMk cId="1005205173" sldId="404"/>
            <ac:cxnSpMk id="18" creationId="{75A779DE-EF9F-4AA1-A522-5EDDF7767767}"/>
          </ac:cxnSpMkLst>
        </pc:cxnChg>
        <pc:cxnChg chg="add mod">
          <ac:chgData name="Ewa Kazimierska" userId="8edb7084-dccb-4d8f-9cfb-38098ea1d667" providerId="ADAL" clId="{BE86376C-CE3B-41A7-ACC6-5A2CBE1A0129}" dt="2026-06-20T20:08:06.884" v="354" actId="1582"/>
          <ac:cxnSpMkLst>
            <pc:docMk/>
            <pc:sldMk cId="1005205173" sldId="404"/>
            <ac:cxnSpMk id="35" creationId="{963F79C8-D9FA-4835-8DCC-355C7C811D80}"/>
          </ac:cxnSpMkLst>
        </pc:cxnChg>
      </pc:sldChg>
      <pc:sldChg chg="modSp mod">
        <pc:chgData name="Ewa Kazimierska" userId="8edb7084-dccb-4d8f-9cfb-38098ea1d667" providerId="ADAL" clId="{BE86376C-CE3B-41A7-ACC6-5A2CBE1A0129}" dt="2026-06-19T18:18:52.918" v="86" actId="20577"/>
        <pc:sldMkLst>
          <pc:docMk/>
          <pc:sldMk cId="2215005697" sldId="409"/>
        </pc:sldMkLst>
        <pc:spChg chg="mod">
          <ac:chgData name="Ewa Kazimierska" userId="8edb7084-dccb-4d8f-9cfb-38098ea1d667" providerId="ADAL" clId="{BE86376C-CE3B-41A7-ACC6-5A2CBE1A0129}" dt="2026-06-19T18:18:52.918" v="86" actId="20577"/>
          <ac:spMkLst>
            <pc:docMk/>
            <pc:sldMk cId="2215005697" sldId="409"/>
            <ac:spMk id="2" creationId="{52C4903B-4BE2-4039-9FAB-CFA6B8135BBD}"/>
          </ac:spMkLst>
        </pc:spChg>
      </pc:sldChg>
      <pc:sldChg chg="del">
        <pc:chgData name="Ewa Kazimierska" userId="8edb7084-dccb-4d8f-9cfb-38098ea1d667" providerId="ADAL" clId="{BE86376C-CE3B-41A7-ACC6-5A2CBE1A0129}" dt="2026-06-19T18:11:37.007" v="0" actId="47"/>
        <pc:sldMkLst>
          <pc:docMk/>
          <pc:sldMk cId="283191245" sldId="461"/>
        </pc:sldMkLst>
      </pc:sldChg>
      <pc:sldChg chg="del">
        <pc:chgData name="Ewa Kazimierska" userId="8edb7084-dccb-4d8f-9cfb-38098ea1d667" providerId="ADAL" clId="{BE86376C-CE3B-41A7-ACC6-5A2CBE1A0129}" dt="2026-06-19T18:11:37.007" v="0" actId="47"/>
        <pc:sldMkLst>
          <pc:docMk/>
          <pc:sldMk cId="3865561618" sldId="515"/>
        </pc:sldMkLst>
      </pc:sldChg>
      <pc:sldChg chg="del">
        <pc:chgData name="Ewa Kazimierska" userId="8edb7084-dccb-4d8f-9cfb-38098ea1d667" providerId="ADAL" clId="{BE86376C-CE3B-41A7-ACC6-5A2CBE1A0129}" dt="2026-06-19T18:11:37.007" v="0" actId="47"/>
        <pc:sldMkLst>
          <pc:docMk/>
          <pc:sldMk cId="706618107" sldId="516"/>
        </pc:sldMkLst>
      </pc:sldChg>
      <pc:sldChg chg="del">
        <pc:chgData name="Ewa Kazimierska" userId="8edb7084-dccb-4d8f-9cfb-38098ea1d667" providerId="ADAL" clId="{BE86376C-CE3B-41A7-ACC6-5A2CBE1A0129}" dt="2026-06-19T18:11:37.007" v="0" actId="47"/>
        <pc:sldMkLst>
          <pc:docMk/>
          <pc:sldMk cId="1869770938" sldId="517"/>
        </pc:sldMkLst>
      </pc:sldChg>
      <pc:sldChg chg="del">
        <pc:chgData name="Ewa Kazimierska" userId="8edb7084-dccb-4d8f-9cfb-38098ea1d667" providerId="ADAL" clId="{BE86376C-CE3B-41A7-ACC6-5A2CBE1A0129}" dt="2026-06-19T18:11:37.007" v="0" actId="47"/>
        <pc:sldMkLst>
          <pc:docMk/>
          <pc:sldMk cId="3824841205" sldId="519"/>
        </pc:sldMkLst>
      </pc:sldChg>
      <pc:sldChg chg="del">
        <pc:chgData name="Ewa Kazimierska" userId="8edb7084-dccb-4d8f-9cfb-38098ea1d667" providerId="ADAL" clId="{BE86376C-CE3B-41A7-ACC6-5A2CBE1A0129}" dt="2026-06-19T18:11:37.007" v="0" actId="47"/>
        <pc:sldMkLst>
          <pc:docMk/>
          <pc:sldMk cId="3063679924" sldId="520"/>
        </pc:sldMkLst>
      </pc:sldChg>
      <pc:sldChg chg="del">
        <pc:chgData name="Ewa Kazimierska" userId="8edb7084-dccb-4d8f-9cfb-38098ea1d667" providerId="ADAL" clId="{BE86376C-CE3B-41A7-ACC6-5A2CBE1A0129}" dt="2026-06-19T18:11:37.007" v="0" actId="47"/>
        <pc:sldMkLst>
          <pc:docMk/>
          <pc:sldMk cId="2487128675" sldId="523"/>
        </pc:sldMkLst>
      </pc:sldChg>
      <pc:sldChg chg="del">
        <pc:chgData name="Ewa Kazimierska" userId="8edb7084-dccb-4d8f-9cfb-38098ea1d667" providerId="ADAL" clId="{BE86376C-CE3B-41A7-ACC6-5A2CBE1A0129}" dt="2026-06-19T18:11:37.007" v="0" actId="47"/>
        <pc:sldMkLst>
          <pc:docMk/>
          <pc:sldMk cId="2139100971" sldId="528"/>
        </pc:sldMkLst>
      </pc:sldChg>
      <pc:sldChg chg="modSp mod modNotesTx">
        <pc:chgData name="Ewa Kazimierska" userId="8edb7084-dccb-4d8f-9cfb-38098ea1d667" providerId="ADAL" clId="{BE86376C-CE3B-41A7-ACC6-5A2CBE1A0129}" dt="2026-06-20T20:42:28.826" v="400" actId="20577"/>
        <pc:sldMkLst>
          <pc:docMk/>
          <pc:sldMk cId="910558916" sldId="530"/>
        </pc:sldMkLst>
        <pc:spChg chg="mod">
          <ac:chgData name="Ewa Kazimierska" userId="8edb7084-dccb-4d8f-9cfb-38098ea1d667" providerId="ADAL" clId="{BE86376C-CE3B-41A7-ACC6-5A2CBE1A0129}" dt="2026-06-20T20:41:03.350" v="386" actId="20577"/>
          <ac:spMkLst>
            <pc:docMk/>
            <pc:sldMk cId="910558916" sldId="530"/>
            <ac:spMk id="3" creationId="{00000000-0000-0000-0000-000000000000}"/>
          </ac:spMkLst>
        </pc:spChg>
        <pc:graphicFrameChg chg="modGraphic">
          <ac:chgData name="Ewa Kazimierska" userId="8edb7084-dccb-4d8f-9cfb-38098ea1d667" providerId="ADAL" clId="{BE86376C-CE3B-41A7-ACC6-5A2CBE1A0129}" dt="2026-06-20T20:41:10.852" v="387" actId="14734"/>
          <ac:graphicFrameMkLst>
            <pc:docMk/>
            <pc:sldMk cId="910558916" sldId="530"/>
            <ac:graphicFrameMk id="12" creationId="{E0FE4FDE-3682-48E0-ADE9-4F438A3979D5}"/>
          </ac:graphicFrameMkLst>
        </pc:graphicFrameChg>
      </pc:sldChg>
      <pc:sldChg chg="modSp mod">
        <pc:chgData name="Ewa Kazimierska" userId="8edb7084-dccb-4d8f-9cfb-38098ea1d667" providerId="ADAL" clId="{BE86376C-CE3B-41A7-ACC6-5A2CBE1A0129}" dt="2026-06-21T20:27:12.965" v="908" actId="313"/>
        <pc:sldMkLst>
          <pc:docMk/>
          <pc:sldMk cId="3627969155" sldId="538"/>
        </pc:sldMkLst>
        <pc:spChg chg="mod">
          <ac:chgData name="Ewa Kazimierska" userId="8edb7084-dccb-4d8f-9cfb-38098ea1d667" providerId="ADAL" clId="{BE86376C-CE3B-41A7-ACC6-5A2CBE1A0129}" dt="2026-06-21T20:27:12.965" v="908" actId="313"/>
          <ac:spMkLst>
            <pc:docMk/>
            <pc:sldMk cId="3627969155" sldId="538"/>
            <ac:spMk id="3" creationId="{92504EF0-F836-427E-9E6A-A9FA40EBA2F7}"/>
          </ac:spMkLst>
        </pc:spChg>
      </pc:sldChg>
      <pc:sldChg chg="addSp delSp modSp mod modAnim">
        <pc:chgData name="Ewa Kazimierska" userId="8edb7084-dccb-4d8f-9cfb-38098ea1d667" providerId="ADAL" clId="{BE86376C-CE3B-41A7-ACC6-5A2CBE1A0129}" dt="2026-06-21T20:55:40.588" v="1044"/>
        <pc:sldMkLst>
          <pc:docMk/>
          <pc:sldMk cId="1505486272" sldId="541"/>
        </pc:sldMkLst>
        <pc:spChg chg="add mod">
          <ac:chgData name="Ewa Kazimierska" userId="8edb7084-dccb-4d8f-9cfb-38098ea1d667" providerId="ADAL" clId="{BE86376C-CE3B-41A7-ACC6-5A2CBE1A0129}" dt="2026-06-21T20:50:05.223" v="988" actId="1076"/>
          <ac:spMkLst>
            <pc:docMk/>
            <pc:sldMk cId="1505486272" sldId="541"/>
            <ac:spMk id="3" creationId="{0C0E2A7D-2ABF-4F47-8382-405C81F7DDD5}"/>
          </ac:spMkLst>
        </pc:spChg>
        <pc:spChg chg="add del">
          <ac:chgData name="Ewa Kazimierska" userId="8edb7084-dccb-4d8f-9cfb-38098ea1d667" providerId="ADAL" clId="{BE86376C-CE3B-41A7-ACC6-5A2CBE1A0129}" dt="2026-06-21T20:46:59.358" v="931" actId="478"/>
          <ac:spMkLst>
            <pc:docMk/>
            <pc:sldMk cId="1505486272" sldId="541"/>
            <ac:spMk id="8" creationId="{4F98C731-7C5C-440F-871C-34A7E043526C}"/>
          </ac:spMkLst>
        </pc:spChg>
        <pc:spChg chg="add mod">
          <ac:chgData name="Ewa Kazimierska" userId="8edb7084-dccb-4d8f-9cfb-38098ea1d667" providerId="ADAL" clId="{BE86376C-CE3B-41A7-ACC6-5A2CBE1A0129}" dt="2026-06-21T20:50:27.903" v="991" actId="14100"/>
          <ac:spMkLst>
            <pc:docMk/>
            <pc:sldMk cId="1505486272" sldId="541"/>
            <ac:spMk id="9" creationId="{0F3C1E27-3999-4BB8-B204-EF17BBF57010}"/>
          </ac:spMkLst>
        </pc:spChg>
        <pc:spChg chg="add mod">
          <ac:chgData name="Ewa Kazimierska" userId="8edb7084-dccb-4d8f-9cfb-38098ea1d667" providerId="ADAL" clId="{BE86376C-CE3B-41A7-ACC6-5A2CBE1A0129}" dt="2026-06-21T20:50:21.577" v="990" actId="1076"/>
          <ac:spMkLst>
            <pc:docMk/>
            <pc:sldMk cId="1505486272" sldId="541"/>
            <ac:spMk id="10" creationId="{EBB03268-3304-4036-B80C-95AE3AC76D9F}"/>
          </ac:spMkLst>
        </pc:spChg>
        <pc:spChg chg="add mod">
          <ac:chgData name="Ewa Kazimierska" userId="8edb7084-dccb-4d8f-9cfb-38098ea1d667" providerId="ADAL" clId="{BE86376C-CE3B-41A7-ACC6-5A2CBE1A0129}" dt="2026-06-21T20:55:34.709" v="1043" actId="207"/>
          <ac:spMkLst>
            <pc:docMk/>
            <pc:sldMk cId="1505486272" sldId="541"/>
            <ac:spMk id="12" creationId="{89517551-6142-4D41-97DC-FA92DD56C14B}"/>
          </ac:spMkLst>
        </pc:spChg>
        <pc:spChg chg="add mod">
          <ac:chgData name="Ewa Kazimierska" userId="8edb7084-dccb-4d8f-9cfb-38098ea1d667" providerId="ADAL" clId="{BE86376C-CE3B-41A7-ACC6-5A2CBE1A0129}" dt="2026-06-21T20:50:53.633" v="994" actId="14100"/>
          <ac:spMkLst>
            <pc:docMk/>
            <pc:sldMk cId="1505486272" sldId="541"/>
            <ac:spMk id="13" creationId="{DC8147CD-73D0-4E1A-AB93-3E177CBCACF2}"/>
          </ac:spMkLst>
        </pc:spChg>
        <pc:spChg chg="add mod">
          <ac:chgData name="Ewa Kazimierska" userId="8edb7084-dccb-4d8f-9cfb-38098ea1d667" providerId="ADAL" clId="{BE86376C-CE3B-41A7-ACC6-5A2CBE1A0129}" dt="2026-06-21T20:51:48.564" v="1036" actId="20577"/>
          <ac:spMkLst>
            <pc:docMk/>
            <pc:sldMk cId="1505486272" sldId="541"/>
            <ac:spMk id="14" creationId="{FC1E68D9-0FBC-40C9-813A-9FA1EB234882}"/>
          </ac:spMkLst>
        </pc:spChg>
        <pc:picChg chg="mod">
          <ac:chgData name="Ewa Kazimierska" userId="8edb7084-dccb-4d8f-9cfb-38098ea1d667" providerId="ADAL" clId="{BE86376C-CE3B-41A7-ACC6-5A2CBE1A0129}" dt="2026-06-21T20:49:59.337" v="987" actId="1076"/>
          <ac:picMkLst>
            <pc:docMk/>
            <pc:sldMk cId="1505486272" sldId="541"/>
            <ac:picMk id="4" creationId="{6892F412-4D0A-48C3-954E-58A029D8C5CA}"/>
          </ac:picMkLst>
        </pc:picChg>
        <pc:cxnChg chg="add mod">
          <ac:chgData name="Ewa Kazimierska" userId="8edb7084-dccb-4d8f-9cfb-38098ea1d667" providerId="ADAL" clId="{BE86376C-CE3B-41A7-ACC6-5A2CBE1A0129}" dt="2026-06-21T20:50:10.093" v="989" actId="14100"/>
          <ac:cxnSpMkLst>
            <pc:docMk/>
            <pc:sldMk cId="1505486272" sldId="541"/>
            <ac:cxnSpMk id="6" creationId="{F208A70B-2320-438C-99BB-8C193F428727}"/>
          </ac:cxnSpMkLst>
        </pc:cxnChg>
      </pc:sldChg>
      <pc:sldChg chg="del">
        <pc:chgData name="Ewa Kazimierska" userId="8edb7084-dccb-4d8f-9cfb-38098ea1d667" providerId="ADAL" clId="{BE86376C-CE3B-41A7-ACC6-5A2CBE1A0129}" dt="2026-06-19T18:11:37.007" v="0" actId="47"/>
        <pc:sldMkLst>
          <pc:docMk/>
          <pc:sldMk cId="777276582" sldId="547"/>
        </pc:sldMkLst>
      </pc:sldChg>
      <pc:sldChg chg="del">
        <pc:chgData name="Ewa Kazimierska" userId="8edb7084-dccb-4d8f-9cfb-38098ea1d667" providerId="ADAL" clId="{BE86376C-CE3B-41A7-ACC6-5A2CBE1A0129}" dt="2026-06-19T18:11:37.007" v="0" actId="47"/>
        <pc:sldMkLst>
          <pc:docMk/>
          <pc:sldMk cId="3419366989" sldId="550"/>
        </pc:sldMkLst>
      </pc:sldChg>
      <pc:sldChg chg="del">
        <pc:chgData name="Ewa Kazimierska" userId="8edb7084-dccb-4d8f-9cfb-38098ea1d667" providerId="ADAL" clId="{BE86376C-CE3B-41A7-ACC6-5A2CBE1A0129}" dt="2026-06-19T18:11:37.007" v="0" actId="47"/>
        <pc:sldMkLst>
          <pc:docMk/>
          <pc:sldMk cId="247854926" sldId="554"/>
        </pc:sldMkLst>
      </pc:sldChg>
      <pc:sldChg chg="del">
        <pc:chgData name="Ewa Kazimierska" userId="8edb7084-dccb-4d8f-9cfb-38098ea1d667" providerId="ADAL" clId="{BE86376C-CE3B-41A7-ACC6-5A2CBE1A0129}" dt="2026-06-19T18:11:37.007" v="0" actId="47"/>
        <pc:sldMkLst>
          <pc:docMk/>
          <pc:sldMk cId="1989648899" sldId="555"/>
        </pc:sldMkLst>
      </pc:sldChg>
      <pc:sldChg chg="del">
        <pc:chgData name="Ewa Kazimierska" userId="8edb7084-dccb-4d8f-9cfb-38098ea1d667" providerId="ADAL" clId="{BE86376C-CE3B-41A7-ACC6-5A2CBE1A0129}" dt="2026-06-19T18:11:37.007" v="0" actId="47"/>
        <pc:sldMkLst>
          <pc:docMk/>
          <pc:sldMk cId="1381748965" sldId="569"/>
        </pc:sldMkLst>
      </pc:sldChg>
      <pc:sldChg chg="del">
        <pc:chgData name="Ewa Kazimierska" userId="8edb7084-dccb-4d8f-9cfb-38098ea1d667" providerId="ADAL" clId="{BE86376C-CE3B-41A7-ACC6-5A2CBE1A0129}" dt="2026-06-19T18:55:36.580" v="89" actId="47"/>
        <pc:sldMkLst>
          <pc:docMk/>
          <pc:sldMk cId="3051608637" sldId="578"/>
        </pc:sldMkLst>
      </pc:sldChg>
      <pc:sldChg chg="del">
        <pc:chgData name="Ewa Kazimierska" userId="8edb7084-dccb-4d8f-9cfb-38098ea1d667" providerId="ADAL" clId="{BE86376C-CE3B-41A7-ACC6-5A2CBE1A0129}" dt="2026-06-19T18:11:37.007" v="0" actId="47"/>
        <pc:sldMkLst>
          <pc:docMk/>
          <pc:sldMk cId="1760125885" sldId="582"/>
        </pc:sldMkLst>
      </pc:sldChg>
      <pc:sldChg chg="del">
        <pc:chgData name="Ewa Kazimierska" userId="8edb7084-dccb-4d8f-9cfb-38098ea1d667" providerId="ADAL" clId="{BE86376C-CE3B-41A7-ACC6-5A2CBE1A0129}" dt="2026-06-19T18:11:37.007" v="0" actId="47"/>
        <pc:sldMkLst>
          <pc:docMk/>
          <pc:sldMk cId="3724286709" sldId="591"/>
        </pc:sldMkLst>
      </pc:sldChg>
      <pc:sldChg chg="del">
        <pc:chgData name="Ewa Kazimierska" userId="8edb7084-dccb-4d8f-9cfb-38098ea1d667" providerId="ADAL" clId="{BE86376C-CE3B-41A7-ACC6-5A2CBE1A0129}" dt="2026-06-19T18:11:37.007" v="0" actId="47"/>
        <pc:sldMkLst>
          <pc:docMk/>
          <pc:sldMk cId="875065699" sldId="592"/>
        </pc:sldMkLst>
      </pc:sldChg>
      <pc:sldChg chg="del">
        <pc:chgData name="Ewa Kazimierska" userId="8edb7084-dccb-4d8f-9cfb-38098ea1d667" providerId="ADAL" clId="{BE86376C-CE3B-41A7-ACC6-5A2CBE1A0129}" dt="2026-06-19T18:11:37.007" v="0" actId="47"/>
        <pc:sldMkLst>
          <pc:docMk/>
          <pc:sldMk cId="2623690131" sldId="593"/>
        </pc:sldMkLst>
      </pc:sldChg>
      <pc:sldChg chg="del">
        <pc:chgData name="Ewa Kazimierska" userId="8edb7084-dccb-4d8f-9cfb-38098ea1d667" providerId="ADAL" clId="{BE86376C-CE3B-41A7-ACC6-5A2CBE1A0129}" dt="2026-06-19T18:11:37.007" v="0" actId="47"/>
        <pc:sldMkLst>
          <pc:docMk/>
          <pc:sldMk cId="74936853" sldId="872"/>
        </pc:sldMkLst>
      </pc:sldChg>
      <pc:sldChg chg="addSp delSp modSp mod">
        <pc:chgData name="Ewa Kazimierska" userId="8edb7084-dccb-4d8f-9cfb-38098ea1d667" providerId="ADAL" clId="{BE86376C-CE3B-41A7-ACC6-5A2CBE1A0129}" dt="2026-06-20T17:51:54.901" v="106" actId="1076"/>
        <pc:sldMkLst>
          <pc:docMk/>
          <pc:sldMk cId="2514165235" sldId="880"/>
        </pc:sldMkLst>
        <pc:spChg chg="add del mod">
          <ac:chgData name="Ewa Kazimierska" userId="8edb7084-dccb-4d8f-9cfb-38098ea1d667" providerId="ADAL" clId="{BE86376C-CE3B-41A7-ACC6-5A2CBE1A0129}" dt="2026-06-20T17:51:37.873" v="103"/>
          <ac:spMkLst>
            <pc:docMk/>
            <pc:sldMk cId="2514165235" sldId="880"/>
            <ac:spMk id="2" creationId="{F669EAE8-C2F6-4E5C-AA10-A253C6AF7F40}"/>
          </ac:spMkLst>
        </pc:spChg>
        <pc:spChg chg="mod">
          <ac:chgData name="Ewa Kazimierska" userId="8edb7084-dccb-4d8f-9cfb-38098ea1d667" providerId="ADAL" clId="{BE86376C-CE3B-41A7-ACC6-5A2CBE1A0129}" dt="2026-06-19T18:16:56.757" v="46" actId="1076"/>
          <ac:spMkLst>
            <pc:docMk/>
            <pc:sldMk cId="2514165235" sldId="880"/>
            <ac:spMk id="3" creationId="{F9CA5582-49E0-21D2-66F8-0B21E332A8D1}"/>
          </ac:spMkLst>
        </pc:spChg>
        <pc:spChg chg="add mod">
          <ac:chgData name="Ewa Kazimierska" userId="8edb7084-dccb-4d8f-9cfb-38098ea1d667" providerId="ADAL" clId="{BE86376C-CE3B-41A7-ACC6-5A2CBE1A0129}" dt="2026-06-20T17:51:54.901" v="106" actId="1076"/>
          <ac:spMkLst>
            <pc:docMk/>
            <pc:sldMk cId="2514165235" sldId="880"/>
            <ac:spMk id="5" creationId="{11B07D76-DB8A-4311-B817-B1B20656B26E}"/>
          </ac:spMkLst>
        </pc:spChg>
      </pc:sldChg>
      <pc:sldChg chg="modSp mod">
        <pc:chgData name="Ewa Kazimierska" userId="8edb7084-dccb-4d8f-9cfb-38098ea1d667" providerId="ADAL" clId="{BE86376C-CE3B-41A7-ACC6-5A2CBE1A0129}" dt="2026-06-19T18:18:17.582" v="84" actId="313"/>
        <pc:sldMkLst>
          <pc:docMk/>
          <pc:sldMk cId="3709895545" sldId="881"/>
        </pc:sldMkLst>
        <pc:spChg chg="mod">
          <ac:chgData name="Ewa Kazimierska" userId="8edb7084-dccb-4d8f-9cfb-38098ea1d667" providerId="ADAL" clId="{BE86376C-CE3B-41A7-ACC6-5A2CBE1A0129}" dt="2026-06-19T18:18:17.582" v="84" actId="313"/>
          <ac:spMkLst>
            <pc:docMk/>
            <pc:sldMk cId="3709895545" sldId="881"/>
            <ac:spMk id="3" creationId="{B417FABE-5D4E-FD98-A01D-1ED18D7DEFF4}"/>
          </ac:spMkLst>
        </pc:spChg>
      </pc:sldChg>
      <pc:sldChg chg="modSp mod">
        <pc:chgData name="Ewa Kazimierska" userId="8edb7084-dccb-4d8f-9cfb-38098ea1d667" providerId="ADAL" clId="{BE86376C-CE3B-41A7-ACC6-5A2CBE1A0129}" dt="2026-06-19T18:17:15.383" v="47" actId="114"/>
        <pc:sldMkLst>
          <pc:docMk/>
          <pc:sldMk cId="800660193" sldId="886"/>
        </pc:sldMkLst>
        <pc:spChg chg="mod">
          <ac:chgData name="Ewa Kazimierska" userId="8edb7084-dccb-4d8f-9cfb-38098ea1d667" providerId="ADAL" clId="{BE86376C-CE3B-41A7-ACC6-5A2CBE1A0129}" dt="2026-06-19T18:17:15.383" v="47" actId="114"/>
          <ac:spMkLst>
            <pc:docMk/>
            <pc:sldMk cId="800660193" sldId="886"/>
            <ac:spMk id="4" creationId="{332D5005-8A76-7F32-E028-C2AA20BF69B7}"/>
          </ac:spMkLst>
        </pc:spChg>
      </pc:sldChg>
      <pc:sldChg chg="del">
        <pc:chgData name="Ewa Kazimierska" userId="8edb7084-dccb-4d8f-9cfb-38098ea1d667" providerId="ADAL" clId="{BE86376C-CE3B-41A7-ACC6-5A2CBE1A0129}" dt="2026-06-19T18:11:37.007" v="0" actId="47"/>
        <pc:sldMkLst>
          <pc:docMk/>
          <pc:sldMk cId="3013206652" sldId="887"/>
        </pc:sldMkLst>
      </pc:sldChg>
      <pc:sldChg chg="del">
        <pc:chgData name="Ewa Kazimierska" userId="8edb7084-dccb-4d8f-9cfb-38098ea1d667" providerId="ADAL" clId="{BE86376C-CE3B-41A7-ACC6-5A2CBE1A0129}" dt="2026-06-20T17:31:34.785" v="90" actId="47"/>
        <pc:sldMkLst>
          <pc:docMk/>
          <pc:sldMk cId="4092211877" sldId="889"/>
        </pc:sldMkLst>
      </pc:sldChg>
      <pc:sldChg chg="del">
        <pc:chgData name="Ewa Kazimierska" userId="8edb7084-dccb-4d8f-9cfb-38098ea1d667" providerId="ADAL" clId="{BE86376C-CE3B-41A7-ACC6-5A2CBE1A0129}" dt="2026-06-19T18:11:37.007" v="0" actId="47"/>
        <pc:sldMkLst>
          <pc:docMk/>
          <pc:sldMk cId="1165853228" sldId="894"/>
        </pc:sldMkLst>
      </pc:sldChg>
      <pc:sldChg chg="del">
        <pc:chgData name="Ewa Kazimierska" userId="8edb7084-dccb-4d8f-9cfb-38098ea1d667" providerId="ADAL" clId="{BE86376C-CE3B-41A7-ACC6-5A2CBE1A0129}" dt="2026-06-19T18:11:37.007" v="0" actId="47"/>
        <pc:sldMkLst>
          <pc:docMk/>
          <pc:sldMk cId="2716278417" sldId="895"/>
        </pc:sldMkLst>
      </pc:sldChg>
      <pc:sldChg chg="modAnim">
        <pc:chgData name="Ewa Kazimierska" userId="8edb7084-dccb-4d8f-9cfb-38098ea1d667" providerId="ADAL" clId="{BE86376C-CE3B-41A7-ACC6-5A2CBE1A0129}" dt="2026-06-20T20:57:19.716" v="401"/>
        <pc:sldMkLst>
          <pc:docMk/>
          <pc:sldMk cId="3474743197" sldId="896"/>
        </pc:sldMkLst>
      </pc:sldChg>
      <pc:sldChg chg="modAnim">
        <pc:chgData name="Ewa Kazimierska" userId="8edb7084-dccb-4d8f-9cfb-38098ea1d667" providerId="ADAL" clId="{BE86376C-CE3B-41A7-ACC6-5A2CBE1A0129}" dt="2026-06-20T20:57:44.861" v="402"/>
        <pc:sldMkLst>
          <pc:docMk/>
          <pc:sldMk cId="2731503686" sldId="897"/>
        </pc:sldMkLst>
      </pc:sldChg>
      <pc:sldChg chg="del">
        <pc:chgData name="Ewa Kazimierska" userId="8edb7084-dccb-4d8f-9cfb-38098ea1d667" providerId="ADAL" clId="{BE86376C-CE3B-41A7-ACC6-5A2CBE1A0129}" dt="2026-06-19T18:11:37.007" v="0" actId="47"/>
        <pc:sldMkLst>
          <pc:docMk/>
          <pc:sldMk cId="14637895" sldId="898"/>
        </pc:sldMkLst>
      </pc:sldChg>
      <pc:sldChg chg="addSp modSp mod">
        <pc:chgData name="Ewa Kazimierska" userId="8edb7084-dccb-4d8f-9cfb-38098ea1d667" providerId="ADAL" clId="{BE86376C-CE3B-41A7-ACC6-5A2CBE1A0129}" dt="2026-06-20T21:48:11.102" v="444" actId="1076"/>
        <pc:sldMkLst>
          <pc:docMk/>
          <pc:sldMk cId="1542764103" sldId="902"/>
        </pc:sldMkLst>
        <pc:spChg chg="add mod">
          <ac:chgData name="Ewa Kazimierska" userId="8edb7084-dccb-4d8f-9cfb-38098ea1d667" providerId="ADAL" clId="{BE86376C-CE3B-41A7-ACC6-5A2CBE1A0129}" dt="2026-06-20T21:48:11.102" v="444" actId="1076"/>
          <ac:spMkLst>
            <pc:docMk/>
            <pc:sldMk cId="1542764103" sldId="902"/>
            <ac:spMk id="7" creationId="{1E025463-F443-43D9-80EA-9FDC2C10457F}"/>
          </ac:spMkLst>
        </pc:spChg>
      </pc:sldChg>
      <pc:sldChg chg="mod modShow">
        <pc:chgData name="Ewa Kazimierska" userId="8edb7084-dccb-4d8f-9cfb-38098ea1d667" providerId="ADAL" clId="{BE86376C-CE3B-41A7-ACC6-5A2CBE1A0129}" dt="2026-06-20T22:09:55.733" v="446" actId="729"/>
        <pc:sldMkLst>
          <pc:docMk/>
          <pc:sldMk cId="2438779038" sldId="904"/>
        </pc:sldMkLst>
      </pc:sldChg>
      <pc:sldChg chg="mod modShow">
        <pc:chgData name="Ewa Kazimierska" userId="8edb7084-dccb-4d8f-9cfb-38098ea1d667" providerId="ADAL" clId="{BE86376C-CE3B-41A7-ACC6-5A2CBE1A0129}" dt="2026-06-20T22:16:51.863" v="495" actId="729"/>
        <pc:sldMkLst>
          <pc:docMk/>
          <pc:sldMk cId="1724585892" sldId="905"/>
        </pc:sldMkLst>
      </pc:sldChg>
      <pc:sldChg chg="mod modShow">
        <pc:chgData name="Ewa Kazimierska" userId="8edb7084-dccb-4d8f-9cfb-38098ea1d667" providerId="ADAL" clId="{BE86376C-CE3B-41A7-ACC6-5A2CBE1A0129}" dt="2026-06-20T22:16:57.851" v="496" actId="729"/>
        <pc:sldMkLst>
          <pc:docMk/>
          <pc:sldMk cId="58917260" sldId="906"/>
        </pc:sldMkLst>
      </pc:sldChg>
      <pc:sldChg chg="modSp mod">
        <pc:chgData name="Ewa Kazimierska" userId="8edb7084-dccb-4d8f-9cfb-38098ea1d667" providerId="ADAL" clId="{BE86376C-CE3B-41A7-ACC6-5A2CBE1A0129}" dt="2026-06-19T18:33:24.786" v="88" actId="20577"/>
        <pc:sldMkLst>
          <pc:docMk/>
          <pc:sldMk cId="3873666962" sldId="907"/>
        </pc:sldMkLst>
        <pc:spChg chg="mod">
          <ac:chgData name="Ewa Kazimierska" userId="8edb7084-dccb-4d8f-9cfb-38098ea1d667" providerId="ADAL" clId="{BE86376C-CE3B-41A7-ACC6-5A2CBE1A0129}" dt="2026-06-19T18:33:24.786" v="88" actId="20577"/>
          <ac:spMkLst>
            <pc:docMk/>
            <pc:sldMk cId="3873666962" sldId="907"/>
            <ac:spMk id="2" creationId="{7DDFCDBE-5E8A-86E8-C147-A5E76C773434}"/>
          </ac:spMkLst>
        </pc:spChg>
      </pc:sldChg>
      <pc:sldChg chg="del">
        <pc:chgData name="Ewa Kazimierska" userId="8edb7084-dccb-4d8f-9cfb-38098ea1d667" providerId="ADAL" clId="{BE86376C-CE3B-41A7-ACC6-5A2CBE1A0129}" dt="2026-06-19T18:11:37.007" v="0" actId="47"/>
        <pc:sldMkLst>
          <pc:docMk/>
          <pc:sldMk cId="3193578181" sldId="909"/>
        </pc:sldMkLst>
      </pc:sldChg>
      <pc:sldChg chg="del">
        <pc:chgData name="Ewa Kazimierska" userId="8edb7084-dccb-4d8f-9cfb-38098ea1d667" providerId="ADAL" clId="{BE86376C-CE3B-41A7-ACC6-5A2CBE1A0129}" dt="2026-06-19T18:16:09.621" v="2" actId="47"/>
        <pc:sldMkLst>
          <pc:docMk/>
          <pc:sldMk cId="180914943" sldId="923"/>
        </pc:sldMkLst>
      </pc:sldChg>
      <pc:sldChg chg="del">
        <pc:chgData name="Ewa Kazimierska" userId="8edb7084-dccb-4d8f-9cfb-38098ea1d667" providerId="ADAL" clId="{BE86376C-CE3B-41A7-ACC6-5A2CBE1A0129}" dt="2026-06-19T18:16:01.289" v="1" actId="47"/>
        <pc:sldMkLst>
          <pc:docMk/>
          <pc:sldMk cId="302443866" sldId="926"/>
        </pc:sldMkLst>
      </pc:sldChg>
      <pc:sldChg chg="del">
        <pc:chgData name="Ewa Kazimierska" userId="8edb7084-dccb-4d8f-9cfb-38098ea1d667" providerId="ADAL" clId="{BE86376C-CE3B-41A7-ACC6-5A2CBE1A0129}" dt="2026-06-19T18:11:37.007" v="0" actId="47"/>
        <pc:sldMkLst>
          <pc:docMk/>
          <pc:sldMk cId="1646662673" sldId="927"/>
        </pc:sldMkLst>
      </pc:sldChg>
      <pc:sldChg chg="del">
        <pc:chgData name="Ewa Kazimierska" userId="8edb7084-dccb-4d8f-9cfb-38098ea1d667" providerId="ADAL" clId="{BE86376C-CE3B-41A7-ACC6-5A2CBE1A0129}" dt="2026-06-19T18:11:37.007" v="0" actId="47"/>
        <pc:sldMkLst>
          <pc:docMk/>
          <pc:sldMk cId="1942747954" sldId="928"/>
        </pc:sldMkLst>
      </pc:sldChg>
      <pc:sldChg chg="del">
        <pc:chgData name="Ewa Kazimierska" userId="8edb7084-dccb-4d8f-9cfb-38098ea1d667" providerId="ADAL" clId="{BE86376C-CE3B-41A7-ACC6-5A2CBE1A0129}" dt="2026-06-19T18:11:37.007" v="0" actId="47"/>
        <pc:sldMkLst>
          <pc:docMk/>
          <pc:sldMk cId="3338130066" sldId="929"/>
        </pc:sldMkLst>
      </pc:sldChg>
      <pc:sldChg chg="modSp mod">
        <pc:chgData name="Ewa Kazimierska" userId="8edb7084-dccb-4d8f-9cfb-38098ea1d667" providerId="ADAL" clId="{BE86376C-CE3B-41A7-ACC6-5A2CBE1A0129}" dt="2026-06-21T20:16:34.812" v="824" actId="20577"/>
        <pc:sldMkLst>
          <pc:docMk/>
          <pc:sldMk cId="2382169620" sldId="932"/>
        </pc:sldMkLst>
        <pc:spChg chg="mod">
          <ac:chgData name="Ewa Kazimierska" userId="8edb7084-dccb-4d8f-9cfb-38098ea1d667" providerId="ADAL" clId="{BE86376C-CE3B-41A7-ACC6-5A2CBE1A0129}" dt="2026-06-21T20:16:34.812" v="824" actId="20577"/>
          <ac:spMkLst>
            <pc:docMk/>
            <pc:sldMk cId="2382169620" sldId="932"/>
            <ac:spMk id="3" creationId="{A458B72A-E544-99F4-9FC3-7145B49C4391}"/>
          </ac:spMkLst>
        </pc:spChg>
      </pc:sldChg>
      <pc:sldChg chg="modSp mod">
        <pc:chgData name="Ewa Kazimierska" userId="8edb7084-dccb-4d8f-9cfb-38098ea1d667" providerId="ADAL" clId="{BE86376C-CE3B-41A7-ACC6-5A2CBE1A0129}" dt="2026-06-21T20:23:11.344" v="907" actId="14100"/>
        <pc:sldMkLst>
          <pc:docMk/>
          <pc:sldMk cId="2361179635" sldId="933"/>
        </pc:sldMkLst>
        <pc:spChg chg="mod">
          <ac:chgData name="Ewa Kazimierska" userId="8edb7084-dccb-4d8f-9cfb-38098ea1d667" providerId="ADAL" clId="{BE86376C-CE3B-41A7-ACC6-5A2CBE1A0129}" dt="2026-06-21T20:23:05.113" v="906" actId="6549"/>
          <ac:spMkLst>
            <pc:docMk/>
            <pc:sldMk cId="2361179635" sldId="933"/>
            <ac:spMk id="11" creationId="{75765462-1633-981F-9F0F-5C8A5CB90164}"/>
          </ac:spMkLst>
        </pc:spChg>
        <pc:picChg chg="mod">
          <ac:chgData name="Ewa Kazimierska" userId="8edb7084-dccb-4d8f-9cfb-38098ea1d667" providerId="ADAL" clId="{BE86376C-CE3B-41A7-ACC6-5A2CBE1A0129}" dt="2026-06-21T20:23:11.344" v="907" actId="14100"/>
          <ac:picMkLst>
            <pc:docMk/>
            <pc:sldMk cId="2361179635" sldId="933"/>
            <ac:picMk id="10" creationId="{2B7A23FC-DACE-9023-8CA5-1EF55B890A0D}"/>
          </ac:picMkLst>
        </pc:picChg>
      </pc:sldChg>
      <pc:sldChg chg="modSp add mod">
        <pc:chgData name="Ewa Kazimierska" userId="8edb7084-dccb-4d8f-9cfb-38098ea1d667" providerId="ADAL" clId="{BE86376C-CE3B-41A7-ACC6-5A2CBE1A0129}" dt="2026-06-20T22:16:36.208" v="494" actId="1036"/>
        <pc:sldMkLst>
          <pc:docMk/>
          <pc:sldMk cId="3935038002" sldId="935"/>
        </pc:sldMkLst>
        <pc:spChg chg="mod">
          <ac:chgData name="Ewa Kazimierska" userId="8edb7084-dccb-4d8f-9cfb-38098ea1d667" providerId="ADAL" clId="{BE86376C-CE3B-41A7-ACC6-5A2CBE1A0129}" dt="2026-06-20T22:16:25.507" v="487" actId="1076"/>
          <ac:spMkLst>
            <pc:docMk/>
            <pc:sldMk cId="3935038002" sldId="935"/>
            <ac:spMk id="2" creationId="{F5A517C6-1B86-C0ED-C70C-585345EB380E}"/>
          </ac:spMkLst>
        </pc:spChg>
        <pc:spChg chg="mod">
          <ac:chgData name="Ewa Kazimierska" userId="8edb7084-dccb-4d8f-9cfb-38098ea1d667" providerId="ADAL" clId="{BE86376C-CE3B-41A7-ACC6-5A2CBE1A0129}" dt="2026-06-20T22:16:36.208" v="494" actId="1036"/>
          <ac:spMkLst>
            <pc:docMk/>
            <pc:sldMk cId="3935038002" sldId="935"/>
            <ac:spMk id="13" creationId="{05ACA89D-2580-429C-C5E5-AD4AA7F61E2B}"/>
          </ac:spMkLst>
        </pc:spChg>
      </pc:sldChg>
      <pc:sldChg chg="modSp add mod">
        <pc:chgData name="Ewa Kazimierska" userId="8edb7084-dccb-4d8f-9cfb-38098ea1d667" providerId="ADAL" clId="{BE86376C-CE3B-41A7-ACC6-5A2CBE1A0129}" dt="2026-06-20T22:20:08.530" v="515" actId="20577"/>
        <pc:sldMkLst>
          <pc:docMk/>
          <pc:sldMk cId="2578451620" sldId="936"/>
        </pc:sldMkLst>
        <pc:spChg chg="mod">
          <ac:chgData name="Ewa Kazimierska" userId="8edb7084-dccb-4d8f-9cfb-38098ea1d667" providerId="ADAL" clId="{BE86376C-CE3B-41A7-ACC6-5A2CBE1A0129}" dt="2026-06-20T22:17:39.923" v="500"/>
          <ac:spMkLst>
            <pc:docMk/>
            <pc:sldMk cId="2578451620" sldId="936"/>
            <ac:spMk id="2" creationId="{F5A517C6-1B86-C0ED-C70C-585345EB380E}"/>
          </ac:spMkLst>
        </pc:spChg>
        <pc:spChg chg="mod">
          <ac:chgData name="Ewa Kazimierska" userId="8edb7084-dccb-4d8f-9cfb-38098ea1d667" providerId="ADAL" clId="{BE86376C-CE3B-41A7-ACC6-5A2CBE1A0129}" dt="2026-06-20T22:20:08.530" v="515" actId="20577"/>
          <ac:spMkLst>
            <pc:docMk/>
            <pc:sldMk cId="2578451620" sldId="936"/>
            <ac:spMk id="13" creationId="{05ACA89D-2580-429C-C5E5-AD4AA7F61E2B}"/>
          </ac:spMkLst>
        </pc:spChg>
      </pc:sldChg>
      <pc:sldChg chg="modSp add mod">
        <pc:chgData name="Ewa Kazimierska" userId="8edb7084-dccb-4d8f-9cfb-38098ea1d667" providerId="ADAL" clId="{BE86376C-CE3B-41A7-ACC6-5A2CBE1A0129}" dt="2026-06-20T22:22:41.285" v="527" actId="20577"/>
        <pc:sldMkLst>
          <pc:docMk/>
          <pc:sldMk cId="4117011687" sldId="937"/>
        </pc:sldMkLst>
        <pc:spChg chg="mod">
          <ac:chgData name="Ewa Kazimierska" userId="8edb7084-dccb-4d8f-9cfb-38098ea1d667" providerId="ADAL" clId="{BE86376C-CE3B-41A7-ACC6-5A2CBE1A0129}" dt="2026-06-20T22:20:36.223" v="516"/>
          <ac:spMkLst>
            <pc:docMk/>
            <pc:sldMk cId="4117011687" sldId="937"/>
            <ac:spMk id="2" creationId="{F5A517C6-1B86-C0ED-C70C-585345EB380E}"/>
          </ac:spMkLst>
        </pc:spChg>
        <pc:spChg chg="mod">
          <ac:chgData name="Ewa Kazimierska" userId="8edb7084-dccb-4d8f-9cfb-38098ea1d667" providerId="ADAL" clId="{BE86376C-CE3B-41A7-ACC6-5A2CBE1A0129}" dt="2026-06-20T22:22:41.285" v="527" actId="20577"/>
          <ac:spMkLst>
            <pc:docMk/>
            <pc:sldMk cId="4117011687" sldId="937"/>
            <ac:spMk id="13" creationId="{05ACA89D-2580-429C-C5E5-AD4AA7F61E2B}"/>
          </ac:spMkLst>
        </pc:spChg>
      </pc:sldChg>
      <pc:sldChg chg="modSp add mod">
        <pc:chgData name="Ewa Kazimierska" userId="8edb7084-dccb-4d8f-9cfb-38098ea1d667" providerId="ADAL" clId="{BE86376C-CE3B-41A7-ACC6-5A2CBE1A0129}" dt="2026-06-20T22:27:22.666" v="569" actId="20577"/>
        <pc:sldMkLst>
          <pc:docMk/>
          <pc:sldMk cId="2574146359" sldId="938"/>
        </pc:sldMkLst>
        <pc:spChg chg="mod">
          <ac:chgData name="Ewa Kazimierska" userId="8edb7084-dccb-4d8f-9cfb-38098ea1d667" providerId="ADAL" clId="{BE86376C-CE3B-41A7-ACC6-5A2CBE1A0129}" dt="2026-06-20T22:23:04.569" v="528"/>
          <ac:spMkLst>
            <pc:docMk/>
            <pc:sldMk cId="2574146359" sldId="938"/>
            <ac:spMk id="2" creationId="{F5A517C6-1B86-C0ED-C70C-585345EB380E}"/>
          </ac:spMkLst>
        </pc:spChg>
        <pc:spChg chg="mod">
          <ac:chgData name="Ewa Kazimierska" userId="8edb7084-dccb-4d8f-9cfb-38098ea1d667" providerId="ADAL" clId="{BE86376C-CE3B-41A7-ACC6-5A2CBE1A0129}" dt="2026-06-20T22:27:22.666" v="569" actId="20577"/>
          <ac:spMkLst>
            <pc:docMk/>
            <pc:sldMk cId="2574146359" sldId="938"/>
            <ac:spMk id="13" creationId="{05ACA89D-2580-429C-C5E5-AD4AA7F61E2B}"/>
          </ac:spMkLst>
        </pc:spChg>
      </pc:sldChg>
      <pc:sldChg chg="modSp add mod">
        <pc:chgData name="Ewa Kazimierska" userId="8edb7084-dccb-4d8f-9cfb-38098ea1d667" providerId="ADAL" clId="{BE86376C-CE3B-41A7-ACC6-5A2CBE1A0129}" dt="2026-06-20T22:28:59.528" v="576"/>
        <pc:sldMkLst>
          <pc:docMk/>
          <pc:sldMk cId="3392493357" sldId="939"/>
        </pc:sldMkLst>
        <pc:spChg chg="mod">
          <ac:chgData name="Ewa Kazimierska" userId="8edb7084-dccb-4d8f-9cfb-38098ea1d667" providerId="ADAL" clId="{BE86376C-CE3B-41A7-ACC6-5A2CBE1A0129}" dt="2026-06-20T22:26:31.946" v="538"/>
          <ac:spMkLst>
            <pc:docMk/>
            <pc:sldMk cId="3392493357" sldId="939"/>
            <ac:spMk id="2" creationId="{F5A517C6-1B86-C0ED-C70C-585345EB380E}"/>
          </ac:spMkLst>
        </pc:spChg>
        <pc:spChg chg="mod">
          <ac:chgData name="Ewa Kazimierska" userId="8edb7084-dccb-4d8f-9cfb-38098ea1d667" providerId="ADAL" clId="{BE86376C-CE3B-41A7-ACC6-5A2CBE1A0129}" dt="2026-06-20T22:28:59.528" v="576"/>
          <ac:spMkLst>
            <pc:docMk/>
            <pc:sldMk cId="3392493357" sldId="939"/>
            <ac:spMk id="13" creationId="{05ACA89D-2580-429C-C5E5-AD4AA7F61E2B}"/>
          </ac:spMkLst>
        </pc:spChg>
      </pc:sldChg>
      <pc:sldChg chg="modSp add mod">
        <pc:chgData name="Ewa Kazimierska" userId="8edb7084-dccb-4d8f-9cfb-38098ea1d667" providerId="ADAL" clId="{BE86376C-CE3B-41A7-ACC6-5A2CBE1A0129}" dt="2026-06-20T22:30:49.609" v="593"/>
        <pc:sldMkLst>
          <pc:docMk/>
          <pc:sldMk cId="1301449258" sldId="940"/>
        </pc:sldMkLst>
        <pc:spChg chg="mod">
          <ac:chgData name="Ewa Kazimierska" userId="8edb7084-dccb-4d8f-9cfb-38098ea1d667" providerId="ADAL" clId="{BE86376C-CE3B-41A7-ACC6-5A2CBE1A0129}" dt="2026-06-20T22:29:20.717" v="577"/>
          <ac:spMkLst>
            <pc:docMk/>
            <pc:sldMk cId="1301449258" sldId="940"/>
            <ac:spMk id="2" creationId="{F5A517C6-1B86-C0ED-C70C-585345EB380E}"/>
          </ac:spMkLst>
        </pc:spChg>
        <pc:spChg chg="mod">
          <ac:chgData name="Ewa Kazimierska" userId="8edb7084-dccb-4d8f-9cfb-38098ea1d667" providerId="ADAL" clId="{BE86376C-CE3B-41A7-ACC6-5A2CBE1A0129}" dt="2026-06-20T22:30:49.609" v="593"/>
          <ac:spMkLst>
            <pc:docMk/>
            <pc:sldMk cId="1301449258" sldId="940"/>
            <ac:spMk id="13" creationId="{05ACA89D-2580-429C-C5E5-AD4AA7F61E2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svg"/><Relationship Id="rId1" Type="http://schemas.openxmlformats.org/officeDocument/2006/relationships/image" Target="../media/image93.png"/><Relationship Id="rId6" Type="http://schemas.openxmlformats.org/officeDocument/2006/relationships/image" Target="../media/image98.svg"/><Relationship Id="rId5" Type="http://schemas.openxmlformats.org/officeDocument/2006/relationships/image" Target="../media/image97.png"/><Relationship Id="rId4" Type="http://schemas.openxmlformats.org/officeDocument/2006/relationships/image" Target="../media/image9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svg"/><Relationship Id="rId1" Type="http://schemas.openxmlformats.org/officeDocument/2006/relationships/image" Target="../media/image93.png"/><Relationship Id="rId6" Type="http://schemas.openxmlformats.org/officeDocument/2006/relationships/image" Target="../media/image98.svg"/><Relationship Id="rId5" Type="http://schemas.openxmlformats.org/officeDocument/2006/relationships/image" Target="../media/image97.png"/><Relationship Id="rId4" Type="http://schemas.openxmlformats.org/officeDocument/2006/relationships/image" Target="../media/image9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B803383-CEED-4181-8D32-DA5927D6D1D9}"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15F7EB83-73C1-40B0-9D7E-55BAA8E14DDE}">
      <dgm:prSet custT="1"/>
      <dgm:spPr/>
      <dgm:t>
        <a:bodyPr/>
        <a:lstStyle/>
        <a:p>
          <a:r>
            <a:rPr lang="en-GB" sz="2000" b="1" dirty="0"/>
            <a:t>Example Design work: </a:t>
          </a:r>
          <a:r>
            <a:rPr lang="en-GB" sz="2000" dirty="0"/>
            <a:t>Requirements specification, MVP (Minimum viable product), Sketches/drawings/illustrations, storyboards, UI, wireframe diagrams, colour scheme, flow chart, data structures, network maps, circuit diagrams etc..</a:t>
          </a:r>
          <a:endParaRPr lang="en-US" sz="2000" dirty="0"/>
        </a:p>
      </dgm:t>
    </dgm:pt>
    <dgm:pt modelId="{DFFCFE26-D55E-436D-8522-87BA934EC5B9}" type="parTrans" cxnId="{A7818061-7058-48EC-87F7-7FF0C4D22F4B}">
      <dgm:prSet/>
      <dgm:spPr/>
      <dgm:t>
        <a:bodyPr/>
        <a:lstStyle/>
        <a:p>
          <a:endParaRPr lang="en-US" sz="2400"/>
        </a:p>
      </dgm:t>
    </dgm:pt>
    <dgm:pt modelId="{23965E74-23A5-497B-8275-616B91423EE3}" type="sibTrans" cxnId="{A7818061-7058-48EC-87F7-7FF0C4D22F4B}">
      <dgm:prSet/>
      <dgm:spPr/>
      <dgm:t>
        <a:bodyPr/>
        <a:lstStyle/>
        <a:p>
          <a:endParaRPr lang="en-US"/>
        </a:p>
      </dgm:t>
    </dgm:pt>
    <dgm:pt modelId="{57057CC9-AAD7-447F-AD82-80F9B3A6749C}">
      <dgm:prSet custT="1"/>
      <dgm:spPr/>
      <dgm:t>
        <a:bodyPr/>
        <a:lstStyle/>
        <a:p>
          <a:r>
            <a:rPr lang="en-GB" sz="2000" dirty="0"/>
            <a:t>The main focus of the project is ‘innovation’ and on allowing you to develop your skills using new technologies through practical implementation. </a:t>
          </a:r>
          <a:r>
            <a:rPr lang="en-GB" sz="2000" b="1" dirty="0">
              <a:highlight>
                <a:srgbClr val="FFFF00"/>
              </a:highlight>
            </a:rPr>
            <a:t>Time to progress onto the Design and Practical stages of the project.</a:t>
          </a:r>
          <a:endParaRPr lang="en-US" sz="2000" b="1" dirty="0">
            <a:highlight>
              <a:srgbClr val="FFFF00"/>
            </a:highlight>
          </a:endParaRPr>
        </a:p>
      </dgm:t>
    </dgm:pt>
    <dgm:pt modelId="{D737C60D-53D3-4B24-AF9A-878397B76D30}" type="parTrans" cxnId="{02E5D487-40A5-43B0-BF78-12D3518754AB}">
      <dgm:prSet/>
      <dgm:spPr/>
      <dgm:t>
        <a:bodyPr/>
        <a:lstStyle/>
        <a:p>
          <a:endParaRPr lang="en-US" sz="2400"/>
        </a:p>
      </dgm:t>
    </dgm:pt>
    <dgm:pt modelId="{5D5DD0CF-4FCD-4784-861B-E34E03FF52B1}" type="sibTrans" cxnId="{02E5D487-40A5-43B0-BF78-12D3518754AB}">
      <dgm:prSet/>
      <dgm:spPr/>
      <dgm:t>
        <a:bodyPr/>
        <a:lstStyle/>
        <a:p>
          <a:endParaRPr lang="en-US"/>
        </a:p>
      </dgm:t>
    </dgm:pt>
    <dgm:pt modelId="{8024D0A7-0321-4E8E-A280-93DB2DE49E04}">
      <dgm:prSet custT="1"/>
      <dgm:spPr/>
      <dgm:t>
        <a:bodyPr/>
        <a:lstStyle/>
        <a:p>
          <a:r>
            <a:rPr lang="en-GB" sz="2000" dirty="0"/>
            <a:t>The Design documents produced by different students will vary significantly and depend on your project area. You will all have different design documentation. And that’s ok.</a:t>
          </a:r>
          <a:endParaRPr lang="en-US" sz="2000" dirty="0"/>
        </a:p>
      </dgm:t>
    </dgm:pt>
    <dgm:pt modelId="{1EB08CED-A902-4AE3-9FED-1DC9B28FBC1E}" type="parTrans" cxnId="{8F599C71-D77B-4DE8-8C08-173FF6CD8FF9}">
      <dgm:prSet/>
      <dgm:spPr/>
      <dgm:t>
        <a:bodyPr/>
        <a:lstStyle/>
        <a:p>
          <a:endParaRPr lang="en-US" sz="2400"/>
        </a:p>
      </dgm:t>
    </dgm:pt>
    <dgm:pt modelId="{CA614BA4-B09A-42FB-82BC-B30BEB3A4846}" type="sibTrans" cxnId="{8F599C71-D77B-4DE8-8C08-173FF6CD8FF9}">
      <dgm:prSet/>
      <dgm:spPr/>
      <dgm:t>
        <a:bodyPr/>
        <a:lstStyle/>
        <a:p>
          <a:endParaRPr lang="en-US"/>
        </a:p>
      </dgm:t>
    </dgm:pt>
    <dgm:pt modelId="{9FD869CF-8C7A-4FD0-9F60-B695EE758D2A}" type="pres">
      <dgm:prSet presAssocID="{9B803383-CEED-4181-8D32-DA5927D6D1D9}" presName="root" presStyleCnt="0">
        <dgm:presLayoutVars>
          <dgm:dir/>
          <dgm:resizeHandles val="exact"/>
        </dgm:presLayoutVars>
      </dgm:prSet>
      <dgm:spPr/>
    </dgm:pt>
    <dgm:pt modelId="{C8E69A35-C38B-4064-83ED-4ED5DC3E978E}" type="pres">
      <dgm:prSet presAssocID="{15F7EB83-73C1-40B0-9D7E-55BAA8E14DDE}" presName="compNode" presStyleCnt="0"/>
      <dgm:spPr/>
    </dgm:pt>
    <dgm:pt modelId="{B2015CD1-1293-432A-AA20-283AEE42D872}" type="pres">
      <dgm:prSet presAssocID="{15F7EB83-73C1-40B0-9D7E-55BAA8E14DDE}" presName="bgRect" presStyleLbl="bgShp" presStyleIdx="0" presStyleCnt="3"/>
      <dgm:spPr/>
    </dgm:pt>
    <dgm:pt modelId="{A5DE5EC8-2940-40F5-ABB2-F6DD4C4D6179}" type="pres">
      <dgm:prSet presAssocID="{15F7EB83-73C1-40B0-9D7E-55BAA8E14D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19D0429-FB36-4ADC-843D-C37949215FE6}" type="pres">
      <dgm:prSet presAssocID="{15F7EB83-73C1-40B0-9D7E-55BAA8E14DDE}" presName="spaceRect" presStyleCnt="0"/>
      <dgm:spPr/>
    </dgm:pt>
    <dgm:pt modelId="{31A93EB0-BFC6-465B-9A66-6851C49356AA}" type="pres">
      <dgm:prSet presAssocID="{15F7EB83-73C1-40B0-9D7E-55BAA8E14DDE}" presName="parTx" presStyleLbl="revTx" presStyleIdx="0" presStyleCnt="3">
        <dgm:presLayoutVars>
          <dgm:chMax val="0"/>
          <dgm:chPref val="0"/>
        </dgm:presLayoutVars>
      </dgm:prSet>
      <dgm:spPr/>
    </dgm:pt>
    <dgm:pt modelId="{84BBE3D1-4F40-41F1-B0AF-B0D181FD8A26}" type="pres">
      <dgm:prSet presAssocID="{23965E74-23A5-497B-8275-616B91423EE3}" presName="sibTrans" presStyleCnt="0"/>
      <dgm:spPr/>
    </dgm:pt>
    <dgm:pt modelId="{B8EC9AE0-17EC-4C3D-84D9-082C3681E42D}" type="pres">
      <dgm:prSet presAssocID="{57057CC9-AAD7-447F-AD82-80F9B3A6749C}" presName="compNode" presStyleCnt="0"/>
      <dgm:spPr/>
    </dgm:pt>
    <dgm:pt modelId="{A82819EF-335D-4C98-92A4-DD17A98B056C}" type="pres">
      <dgm:prSet presAssocID="{57057CC9-AAD7-447F-AD82-80F9B3A6749C}" presName="bgRect" presStyleLbl="bgShp" presStyleIdx="1" presStyleCnt="3"/>
      <dgm:spPr/>
    </dgm:pt>
    <dgm:pt modelId="{018EFFB8-DF44-4465-84EE-34CB6AD0D2AF}" type="pres">
      <dgm:prSet presAssocID="{57057CC9-AAD7-447F-AD82-80F9B3A674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7C21D7C-F4AC-4376-9C04-2DD9CE07CBB0}" type="pres">
      <dgm:prSet presAssocID="{57057CC9-AAD7-447F-AD82-80F9B3A6749C}" presName="spaceRect" presStyleCnt="0"/>
      <dgm:spPr/>
    </dgm:pt>
    <dgm:pt modelId="{7502F539-7097-4FEC-B478-C976393608D8}" type="pres">
      <dgm:prSet presAssocID="{57057CC9-AAD7-447F-AD82-80F9B3A6749C}" presName="parTx" presStyleLbl="revTx" presStyleIdx="1" presStyleCnt="3">
        <dgm:presLayoutVars>
          <dgm:chMax val="0"/>
          <dgm:chPref val="0"/>
        </dgm:presLayoutVars>
      </dgm:prSet>
      <dgm:spPr/>
    </dgm:pt>
    <dgm:pt modelId="{1EF22ECE-6EE6-4461-9D07-ADAC2A6E1211}" type="pres">
      <dgm:prSet presAssocID="{5D5DD0CF-4FCD-4784-861B-E34E03FF52B1}" presName="sibTrans" presStyleCnt="0"/>
      <dgm:spPr/>
    </dgm:pt>
    <dgm:pt modelId="{0076B12E-7014-4239-AA86-1E39B4D63CA0}" type="pres">
      <dgm:prSet presAssocID="{8024D0A7-0321-4E8E-A280-93DB2DE49E04}" presName="compNode" presStyleCnt="0"/>
      <dgm:spPr/>
    </dgm:pt>
    <dgm:pt modelId="{AD8CD746-E6AA-4F8C-BE5B-06990FBC1D40}" type="pres">
      <dgm:prSet presAssocID="{8024D0A7-0321-4E8E-A280-93DB2DE49E04}" presName="bgRect" presStyleLbl="bgShp" presStyleIdx="2" presStyleCnt="3"/>
      <dgm:spPr/>
    </dgm:pt>
    <dgm:pt modelId="{834B5FC5-FF8E-4DAF-A3E5-F806762B5270}" type="pres">
      <dgm:prSet presAssocID="{8024D0A7-0321-4E8E-A280-93DB2DE49E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Illustrator"/>
        </a:ext>
      </dgm:extLst>
    </dgm:pt>
    <dgm:pt modelId="{D9A3041F-59DF-497B-9F68-350D1BDE9C6C}" type="pres">
      <dgm:prSet presAssocID="{8024D0A7-0321-4E8E-A280-93DB2DE49E04}" presName="spaceRect" presStyleCnt="0"/>
      <dgm:spPr/>
    </dgm:pt>
    <dgm:pt modelId="{6E9C4DE4-769F-44C6-AD33-69A83E5CCEEC}" type="pres">
      <dgm:prSet presAssocID="{8024D0A7-0321-4E8E-A280-93DB2DE49E04}" presName="parTx" presStyleLbl="revTx" presStyleIdx="2" presStyleCnt="3">
        <dgm:presLayoutVars>
          <dgm:chMax val="0"/>
          <dgm:chPref val="0"/>
        </dgm:presLayoutVars>
      </dgm:prSet>
      <dgm:spPr/>
    </dgm:pt>
  </dgm:ptLst>
  <dgm:cxnLst>
    <dgm:cxn modelId="{E16EA409-1CC3-41F2-82C3-94A25A44EDE1}" type="presOf" srcId="{9B803383-CEED-4181-8D32-DA5927D6D1D9}" destId="{9FD869CF-8C7A-4FD0-9F60-B695EE758D2A}" srcOrd="0" destOrd="0" presId="urn:microsoft.com/office/officeart/2018/2/layout/IconVerticalSolidList"/>
    <dgm:cxn modelId="{4C468022-6C0F-4138-BCD3-CD06CA7B07C8}" type="presOf" srcId="{57057CC9-AAD7-447F-AD82-80F9B3A6749C}" destId="{7502F539-7097-4FEC-B478-C976393608D8}" srcOrd="0" destOrd="0" presId="urn:microsoft.com/office/officeart/2018/2/layout/IconVerticalSolidList"/>
    <dgm:cxn modelId="{96A7E02D-EDCA-487C-803F-0792E82451BA}" type="presOf" srcId="{15F7EB83-73C1-40B0-9D7E-55BAA8E14DDE}" destId="{31A93EB0-BFC6-465B-9A66-6851C49356AA}" srcOrd="0" destOrd="0" presId="urn:microsoft.com/office/officeart/2018/2/layout/IconVerticalSolidList"/>
    <dgm:cxn modelId="{0E254E3E-5E38-42D7-8301-67A5F3769EB0}" type="presOf" srcId="{8024D0A7-0321-4E8E-A280-93DB2DE49E04}" destId="{6E9C4DE4-769F-44C6-AD33-69A83E5CCEEC}" srcOrd="0" destOrd="0" presId="urn:microsoft.com/office/officeart/2018/2/layout/IconVerticalSolidList"/>
    <dgm:cxn modelId="{A7818061-7058-48EC-87F7-7FF0C4D22F4B}" srcId="{9B803383-CEED-4181-8D32-DA5927D6D1D9}" destId="{15F7EB83-73C1-40B0-9D7E-55BAA8E14DDE}" srcOrd="0" destOrd="0" parTransId="{DFFCFE26-D55E-436D-8522-87BA934EC5B9}" sibTransId="{23965E74-23A5-497B-8275-616B91423EE3}"/>
    <dgm:cxn modelId="{8F599C71-D77B-4DE8-8C08-173FF6CD8FF9}" srcId="{9B803383-CEED-4181-8D32-DA5927D6D1D9}" destId="{8024D0A7-0321-4E8E-A280-93DB2DE49E04}" srcOrd="2" destOrd="0" parTransId="{1EB08CED-A902-4AE3-9FED-1DC9B28FBC1E}" sibTransId="{CA614BA4-B09A-42FB-82BC-B30BEB3A4846}"/>
    <dgm:cxn modelId="{02E5D487-40A5-43B0-BF78-12D3518754AB}" srcId="{9B803383-CEED-4181-8D32-DA5927D6D1D9}" destId="{57057CC9-AAD7-447F-AD82-80F9B3A6749C}" srcOrd="1" destOrd="0" parTransId="{D737C60D-53D3-4B24-AF9A-878397B76D30}" sibTransId="{5D5DD0CF-4FCD-4784-861B-E34E03FF52B1}"/>
    <dgm:cxn modelId="{682A8E3F-409A-4C73-A219-6AF1499E6E88}" type="presParOf" srcId="{9FD869CF-8C7A-4FD0-9F60-B695EE758D2A}" destId="{C8E69A35-C38B-4064-83ED-4ED5DC3E978E}" srcOrd="0" destOrd="0" presId="urn:microsoft.com/office/officeart/2018/2/layout/IconVerticalSolidList"/>
    <dgm:cxn modelId="{9BB29FF6-CFA0-4554-8105-8096BAA77807}" type="presParOf" srcId="{C8E69A35-C38B-4064-83ED-4ED5DC3E978E}" destId="{B2015CD1-1293-432A-AA20-283AEE42D872}" srcOrd="0" destOrd="0" presId="urn:microsoft.com/office/officeart/2018/2/layout/IconVerticalSolidList"/>
    <dgm:cxn modelId="{C19F297A-09F0-4C1E-BA83-18FAB201F6DF}" type="presParOf" srcId="{C8E69A35-C38B-4064-83ED-4ED5DC3E978E}" destId="{A5DE5EC8-2940-40F5-ABB2-F6DD4C4D6179}" srcOrd="1" destOrd="0" presId="urn:microsoft.com/office/officeart/2018/2/layout/IconVerticalSolidList"/>
    <dgm:cxn modelId="{E3D3DF29-086E-4F43-99A3-F702828A5E4C}" type="presParOf" srcId="{C8E69A35-C38B-4064-83ED-4ED5DC3E978E}" destId="{519D0429-FB36-4ADC-843D-C37949215FE6}" srcOrd="2" destOrd="0" presId="urn:microsoft.com/office/officeart/2018/2/layout/IconVerticalSolidList"/>
    <dgm:cxn modelId="{37E3E5A6-763A-4320-9782-67B7765C5486}" type="presParOf" srcId="{C8E69A35-C38B-4064-83ED-4ED5DC3E978E}" destId="{31A93EB0-BFC6-465B-9A66-6851C49356AA}" srcOrd="3" destOrd="0" presId="urn:microsoft.com/office/officeart/2018/2/layout/IconVerticalSolidList"/>
    <dgm:cxn modelId="{741C4D9A-E6BD-40B3-84C8-07387165A72C}" type="presParOf" srcId="{9FD869CF-8C7A-4FD0-9F60-B695EE758D2A}" destId="{84BBE3D1-4F40-41F1-B0AF-B0D181FD8A26}" srcOrd="1" destOrd="0" presId="urn:microsoft.com/office/officeart/2018/2/layout/IconVerticalSolidList"/>
    <dgm:cxn modelId="{831D3214-48DB-4781-BDCF-D2E4BE879378}" type="presParOf" srcId="{9FD869CF-8C7A-4FD0-9F60-B695EE758D2A}" destId="{B8EC9AE0-17EC-4C3D-84D9-082C3681E42D}" srcOrd="2" destOrd="0" presId="urn:microsoft.com/office/officeart/2018/2/layout/IconVerticalSolidList"/>
    <dgm:cxn modelId="{EFF918CF-2829-4D62-841C-E324108A9501}" type="presParOf" srcId="{B8EC9AE0-17EC-4C3D-84D9-082C3681E42D}" destId="{A82819EF-335D-4C98-92A4-DD17A98B056C}" srcOrd="0" destOrd="0" presId="urn:microsoft.com/office/officeart/2018/2/layout/IconVerticalSolidList"/>
    <dgm:cxn modelId="{3181050E-6319-4BF7-9B05-70B13FBE0816}" type="presParOf" srcId="{B8EC9AE0-17EC-4C3D-84D9-082C3681E42D}" destId="{018EFFB8-DF44-4465-84EE-34CB6AD0D2AF}" srcOrd="1" destOrd="0" presId="urn:microsoft.com/office/officeart/2018/2/layout/IconVerticalSolidList"/>
    <dgm:cxn modelId="{ADE3D981-96EE-446B-A5DB-E06BEE5029E1}" type="presParOf" srcId="{B8EC9AE0-17EC-4C3D-84D9-082C3681E42D}" destId="{97C21D7C-F4AC-4376-9C04-2DD9CE07CBB0}" srcOrd="2" destOrd="0" presId="urn:microsoft.com/office/officeart/2018/2/layout/IconVerticalSolidList"/>
    <dgm:cxn modelId="{DB66A886-4332-4347-88B7-65D735DA5A33}" type="presParOf" srcId="{B8EC9AE0-17EC-4C3D-84D9-082C3681E42D}" destId="{7502F539-7097-4FEC-B478-C976393608D8}" srcOrd="3" destOrd="0" presId="urn:microsoft.com/office/officeart/2018/2/layout/IconVerticalSolidList"/>
    <dgm:cxn modelId="{BD536143-B614-45BD-B534-D3C0A2672680}" type="presParOf" srcId="{9FD869CF-8C7A-4FD0-9F60-B695EE758D2A}" destId="{1EF22ECE-6EE6-4461-9D07-ADAC2A6E1211}" srcOrd="3" destOrd="0" presId="urn:microsoft.com/office/officeart/2018/2/layout/IconVerticalSolidList"/>
    <dgm:cxn modelId="{9E08038F-AA46-464F-A77D-EEF694874009}" type="presParOf" srcId="{9FD869CF-8C7A-4FD0-9F60-B695EE758D2A}" destId="{0076B12E-7014-4239-AA86-1E39B4D63CA0}" srcOrd="4" destOrd="0" presId="urn:microsoft.com/office/officeart/2018/2/layout/IconVerticalSolidList"/>
    <dgm:cxn modelId="{7FE27A22-E01D-47C5-AE4E-C155CBB3DE2C}" type="presParOf" srcId="{0076B12E-7014-4239-AA86-1E39B4D63CA0}" destId="{AD8CD746-E6AA-4F8C-BE5B-06990FBC1D40}" srcOrd="0" destOrd="0" presId="urn:microsoft.com/office/officeart/2018/2/layout/IconVerticalSolidList"/>
    <dgm:cxn modelId="{68A4ADBB-B2FE-4E21-9986-E76E603111E0}" type="presParOf" srcId="{0076B12E-7014-4239-AA86-1E39B4D63CA0}" destId="{834B5FC5-FF8E-4DAF-A3E5-F806762B5270}" srcOrd="1" destOrd="0" presId="urn:microsoft.com/office/officeart/2018/2/layout/IconVerticalSolidList"/>
    <dgm:cxn modelId="{8EED7140-83E3-4209-ADDC-EE9ABFE1238F}" type="presParOf" srcId="{0076B12E-7014-4239-AA86-1E39B4D63CA0}" destId="{D9A3041F-59DF-497B-9F68-350D1BDE9C6C}" srcOrd="2" destOrd="0" presId="urn:microsoft.com/office/officeart/2018/2/layout/IconVerticalSolidList"/>
    <dgm:cxn modelId="{D5BECA67-7B80-4708-8AF3-D95CED26D65A}" type="presParOf" srcId="{0076B12E-7014-4239-AA86-1E39B4D63CA0}" destId="{6E9C4DE4-769F-44C6-AD33-69A83E5CCE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15CD1-1293-432A-AA20-283AEE42D872}">
      <dsp:nvSpPr>
        <dsp:cNvPr id="0" name=""/>
        <dsp:cNvSpPr/>
      </dsp:nvSpPr>
      <dsp:spPr>
        <a:xfrm>
          <a:off x="0" y="531"/>
          <a:ext cx="10515600" cy="124293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E5EC8-2940-40F5-ABB2-F6DD4C4D617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A93EB0-BFC6-465B-9A66-6851C49356A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b="1" kern="1200" dirty="0"/>
            <a:t>Example Design work: </a:t>
          </a:r>
          <a:r>
            <a:rPr lang="en-GB" sz="2000" kern="1200" dirty="0"/>
            <a:t>Requirements specification, MVP (Minimum viable product), Sketches/drawings/illustrations, storyboards, UI, wireframe diagrams, colour scheme, flow chart, data structures, network maps, circuit diagrams etc..</a:t>
          </a:r>
          <a:endParaRPr lang="en-US" sz="2000" kern="1200" dirty="0"/>
        </a:p>
      </dsp:txBody>
      <dsp:txXfrm>
        <a:off x="1435590" y="531"/>
        <a:ext cx="9080009" cy="1242935"/>
      </dsp:txXfrm>
    </dsp:sp>
    <dsp:sp modelId="{A82819EF-335D-4C98-92A4-DD17A98B056C}">
      <dsp:nvSpPr>
        <dsp:cNvPr id="0" name=""/>
        <dsp:cNvSpPr/>
      </dsp:nvSpPr>
      <dsp:spPr>
        <a:xfrm>
          <a:off x="0" y="1554201"/>
          <a:ext cx="10515600" cy="1242935"/>
        </a:xfrm>
        <a:prstGeom prst="roundRect">
          <a:avLst>
            <a:gd name="adj" fmla="val 1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018EFFB8-DF44-4465-84EE-34CB6AD0D2A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02F539-7097-4FEC-B478-C976393608D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main focus of the project is ‘innovation’ and on allowing you to develop your skills using new technologies through practical implementation. </a:t>
          </a:r>
          <a:r>
            <a:rPr lang="en-GB" sz="2000" b="1" kern="1200" dirty="0">
              <a:highlight>
                <a:srgbClr val="FFFF00"/>
              </a:highlight>
            </a:rPr>
            <a:t>Time to progress onto the Design and Practical stages of the project.</a:t>
          </a:r>
          <a:endParaRPr lang="en-US" sz="2000" b="1" kern="1200" dirty="0">
            <a:highlight>
              <a:srgbClr val="FFFF00"/>
            </a:highlight>
          </a:endParaRPr>
        </a:p>
      </dsp:txBody>
      <dsp:txXfrm>
        <a:off x="1435590" y="1554201"/>
        <a:ext cx="9080009" cy="1242935"/>
      </dsp:txXfrm>
    </dsp:sp>
    <dsp:sp modelId="{AD8CD746-E6AA-4F8C-BE5B-06990FBC1D40}">
      <dsp:nvSpPr>
        <dsp:cNvPr id="0" name=""/>
        <dsp:cNvSpPr/>
      </dsp:nvSpPr>
      <dsp:spPr>
        <a:xfrm>
          <a:off x="0" y="3107870"/>
          <a:ext cx="10515600" cy="1242935"/>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834B5FC5-FF8E-4DAF-A3E5-F806762B527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C4DE4-769F-44C6-AD33-69A83E5CCEE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90000"/>
            </a:lnSpc>
            <a:spcBef>
              <a:spcPct val="0"/>
            </a:spcBef>
            <a:spcAft>
              <a:spcPct val="35000"/>
            </a:spcAft>
            <a:buNone/>
          </a:pPr>
          <a:r>
            <a:rPr lang="en-GB" sz="2000" kern="1200" dirty="0"/>
            <a:t>The Design documents produced by different students will vary significantly and depend on your project area. You will all have different design documentation. And that’s ok.</a:t>
          </a:r>
          <a:endParaRPr lang="en-US" sz="20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ockplus.com/"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FE98D-7EC0-C064-FAD3-38A7F626AB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FF0CD-283C-41B3-8A2B-938731B82D0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A9B512-1E09-6484-4A26-64C9B37F51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62C2F4-C9F1-B5AB-6C8E-DFB73F8E5E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594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5F950-51AF-1C30-EE66-336078F47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AADD5-7477-2403-824B-355A6B380CD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477C3C0-4778-9B1D-C1D1-C7146D51C6C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a:extLst>
              <a:ext uri="{FF2B5EF4-FFF2-40B4-BE49-F238E27FC236}">
                <a16:creationId xmlns:a16="http://schemas.microsoft.com/office/drawing/2014/main" id="{6CF5B793-2680-0D8F-A223-850E5C612E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189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A functional requirement is something that has a function. It's something interactive that does something. For example: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Searching a database.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Displaying a catalogue.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Adding items to a shopping cart.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Creating a user account.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Navigation buttons.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Things that users can interact with.</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Non-functional requirements are still important, but they're not necessarily interactive.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They might include the colour scheme of a website.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The page structure.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The layout.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Performance requirements.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07000"/>
              </a:lnSpc>
              <a:spcAft>
                <a:spcPts val="800"/>
              </a:spcAft>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cs typeface="Arial" panose="020B0604020202020204" pitchFamily="34" charset="0"/>
              </a:rPr>
              <a:t>Security considerations.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buFont typeface="Arial" panose="020B0604020202020204" pitchFamily="34" charset="0"/>
              <a:buChar char="•"/>
            </a:pPr>
            <a:r>
              <a:rPr lang="en-GB" sz="1800" i="1" dirty="0">
                <a:effectLst/>
                <a:latin typeface="Times New Roman" panose="02020603050405020304" pitchFamily="18" charset="0"/>
                <a:ea typeface="Times New Roman" panose="02020603050405020304" pitchFamily="18" charset="0"/>
              </a:rPr>
              <a:t>Design requirements.</a:t>
            </a: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1945957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Clear simple Title for each requirement.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permission: </a:t>
            </a: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Ref.: Kai Harley Strand Regan</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0F46C3-B568-4473-845C-50264EFCA22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49817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With permission: </a:t>
            </a:r>
            <a:r>
              <a:rPr kumimoji="0" lang="en-US" sz="1200" b="0" i="0" u="none" strike="noStrike" kern="1200" cap="none" spc="0" normalizeH="0" baseline="0" noProof="0" dirty="0">
                <a:ln>
                  <a:noFill/>
                </a:ln>
                <a:solidFill>
                  <a:prstClr val="white"/>
                </a:solidFill>
                <a:effectLst/>
                <a:uLnTx/>
                <a:uFillTx/>
                <a:latin typeface="Calibri" panose="020F0502020204030204"/>
                <a:ea typeface="+mn-ea"/>
                <a:cs typeface="+mn-cs"/>
              </a:rPr>
              <a:t>Ref.: Kai Harley Strand Regan</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D0F46C3-B568-4473-845C-50264EFCA22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88460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15</a:t>
            </a:fld>
            <a:endParaRPr lang="en-GB"/>
          </a:p>
        </p:txBody>
      </p:sp>
    </p:spTree>
    <p:extLst>
      <p:ext uri="{BB962C8B-B14F-4D97-AF65-F5344CB8AC3E}">
        <p14:creationId xmlns:p14="http://schemas.microsoft.com/office/powerpoint/2010/main" val="1005978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192305-B3BF-4620-BF60-B9818CDCB1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6708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34</a:t>
            </a:fld>
            <a:endParaRPr lang="en-GB"/>
          </a:p>
        </p:txBody>
      </p:sp>
    </p:spTree>
    <p:extLst>
      <p:ext uri="{BB962C8B-B14F-4D97-AF65-F5344CB8AC3E}">
        <p14:creationId xmlns:p14="http://schemas.microsoft.com/office/powerpoint/2010/main" val="3729367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655EB-361F-5B87-070C-1FB047D268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396AC1-D3AD-3406-0160-A32FB440C90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414656-7218-5209-7695-0B5951C393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E014F0-757A-ED74-DA3C-B271CBA01954}"/>
              </a:ext>
            </a:extLst>
          </p:cNvPr>
          <p:cNvSpPr>
            <a:spLocks noGrp="1"/>
          </p:cNvSpPr>
          <p:nvPr>
            <p:ph type="sldNum" sz="quarter" idx="10"/>
          </p:nvPr>
        </p:nvSpPr>
        <p:spPr/>
        <p:txBody>
          <a:bodyPr/>
          <a:lstStyle/>
          <a:p>
            <a:fld id="{1C35CAD1-3F5E-4915-8F80-D7A7B7F05EFE}" type="slidenum">
              <a:rPr lang="en-GB" smtClean="0"/>
              <a:t>35</a:t>
            </a:fld>
            <a:endParaRPr lang="en-GB"/>
          </a:p>
        </p:txBody>
      </p:sp>
    </p:spTree>
    <p:extLst>
      <p:ext uri="{BB962C8B-B14F-4D97-AF65-F5344CB8AC3E}">
        <p14:creationId xmlns:p14="http://schemas.microsoft.com/office/powerpoint/2010/main" val="2695591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Bg. Note: Not free but a good commercial Design tool for Web/Mobile Apps:</a:t>
            </a:r>
            <a:br>
              <a:rPr lang="en-GB" sz="1200" dirty="0"/>
            </a:br>
            <a:r>
              <a:rPr lang="en-GB" sz="1200" dirty="0"/>
              <a:t>	</a:t>
            </a:r>
            <a:r>
              <a:rPr lang="en-GB" sz="1200" dirty="0" err="1">
                <a:hlinkClick r:id="rId3"/>
              </a:rPr>
              <a:t>Mockplus</a:t>
            </a:r>
            <a:r>
              <a:rPr lang="en-GB" sz="1200" dirty="0">
                <a:hlinkClick r:id="rId3"/>
              </a:rPr>
              <a:t> - Design, Prototype &amp; Collaborate better and faster</a:t>
            </a:r>
            <a:r>
              <a:rPr lang="en-GB" sz="1200" dirty="0"/>
              <a:t>.</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36</a:t>
            </a:fld>
            <a:endParaRPr lang="en-GB"/>
          </a:p>
        </p:txBody>
      </p:sp>
    </p:spTree>
    <p:extLst>
      <p:ext uri="{BB962C8B-B14F-4D97-AF65-F5344CB8AC3E}">
        <p14:creationId xmlns:p14="http://schemas.microsoft.com/office/powerpoint/2010/main" val="417348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39</a:t>
            </a:fld>
            <a:endParaRPr lang="en-GB"/>
          </a:p>
        </p:txBody>
      </p:sp>
    </p:spTree>
    <p:extLst>
      <p:ext uri="{BB962C8B-B14F-4D97-AF65-F5344CB8AC3E}">
        <p14:creationId xmlns:p14="http://schemas.microsoft.com/office/powerpoint/2010/main" val="1513900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43</a:t>
            </a:fld>
            <a:endParaRPr lang="en-GB"/>
          </a:p>
        </p:txBody>
      </p:sp>
    </p:spTree>
    <p:extLst>
      <p:ext uri="{BB962C8B-B14F-4D97-AF65-F5344CB8AC3E}">
        <p14:creationId xmlns:p14="http://schemas.microsoft.com/office/powerpoint/2010/main" val="321173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a:t>
            </a:r>
            <a:r>
              <a:rPr lang="en-GB" baseline="0" dirty="0"/>
              <a:t> http://multigate.homestead.com/Product-Specifications.html</a:t>
            </a:r>
          </a:p>
          <a:p>
            <a:r>
              <a:rPr lang="en-GB"/>
              <a:t>industrial embedded PC</a:t>
            </a:r>
            <a:endParaRPr lang="en-GB" dirty="0"/>
          </a:p>
        </p:txBody>
      </p:sp>
      <p:sp>
        <p:nvSpPr>
          <p:cNvPr id="4" name="Slide Number Placeholder 3"/>
          <p:cNvSpPr>
            <a:spLocks noGrp="1"/>
          </p:cNvSpPr>
          <p:nvPr>
            <p:ph type="sldNum" sz="quarter" idx="10"/>
          </p:nvPr>
        </p:nvSpPr>
        <p:spPr/>
        <p:txBody>
          <a:bodyPr/>
          <a:lstStyle/>
          <a:p>
            <a:fld id="{1C35CAD1-3F5E-4915-8F80-D7A7B7F05EFE}" type="slidenum">
              <a:rPr lang="en-GB" smtClean="0"/>
              <a:t>60</a:t>
            </a:fld>
            <a:endParaRPr lang="en-GB"/>
          </a:p>
        </p:txBody>
      </p:sp>
    </p:spTree>
    <p:extLst>
      <p:ext uri="{BB962C8B-B14F-4D97-AF65-F5344CB8AC3E}">
        <p14:creationId xmlns:p14="http://schemas.microsoft.com/office/powerpoint/2010/main" val="1645883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Complicated charts and diagrams are not required </a:t>
            </a:r>
            <a:r>
              <a:rPr lang="en-GB" dirty="0"/>
              <a:t>but can be created and included if you feel it necessary.</a:t>
            </a:r>
          </a:p>
        </p:txBody>
      </p:sp>
      <p:sp>
        <p:nvSpPr>
          <p:cNvPr id="4" name="Slide Number Placeholder 3"/>
          <p:cNvSpPr>
            <a:spLocks noGrp="1"/>
          </p:cNvSpPr>
          <p:nvPr>
            <p:ph type="sldNum" sz="quarter" idx="5"/>
          </p:nvPr>
        </p:nvSpPr>
        <p:spPr/>
        <p:txBody>
          <a:bodyPr/>
          <a:lstStyle/>
          <a:p>
            <a:fld id="{93445808-0A42-4057-92F6-5314E76B2A59}" type="slidenum">
              <a:rPr lang="en-GB" smtClean="0"/>
              <a:t>63</a:t>
            </a:fld>
            <a:endParaRPr lang="en-GB"/>
          </a:p>
        </p:txBody>
      </p:sp>
    </p:spTree>
    <p:extLst>
      <p:ext uri="{BB962C8B-B14F-4D97-AF65-F5344CB8AC3E}">
        <p14:creationId xmlns:p14="http://schemas.microsoft.com/office/powerpoint/2010/main" val="1153494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The task answer should be approx. 4/500 words </a:t>
            </a:r>
            <a:r>
              <a:rPr lang="en-GB" sz="1200" dirty="0">
                <a:effectLst/>
                <a:latin typeface="Arial" panose="020B0604020202020204" pitchFamily="34" charset="0"/>
                <a:ea typeface="Times New Roman" panose="02020603050405020304" pitchFamily="18" charset="0"/>
                <a:cs typeface="Arial" panose="020B0604020202020204" pitchFamily="34" charset="0"/>
              </a:rPr>
              <a:t>with 1/2 supporting citations.</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64</a:t>
            </a:fld>
            <a:endParaRPr lang="en-GB"/>
          </a:p>
        </p:txBody>
      </p:sp>
    </p:spTree>
    <p:extLst>
      <p:ext uri="{BB962C8B-B14F-4D97-AF65-F5344CB8AC3E}">
        <p14:creationId xmlns:p14="http://schemas.microsoft.com/office/powerpoint/2010/main" val="2212665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7169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5F757A-20F9-4073-AFB1-54E481B27DF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3804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6/19/2026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7439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6/19/2026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2596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6/19/2026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8499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6/19/2026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419884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6/19/2026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68279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6/19/2026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89220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6/19/2026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6457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6/19/2026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803631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6/19/2026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18841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6/19/2026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84602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6/19/2026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2299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6/19/2026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52775513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3.sv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7.sv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sv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ddit.com/r/bodyweightfitness/wiki/kb/recommended_routin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reddit.com/r/bodyweightfitness/wiki/kb/recommended_routin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uowtsd-my.sharepoint.com/:b:/g/personal/james_williams_uwtsd_ac_uk/IQD9rhdubWxcSJJ7GEP548vLAYbf_szJIDEyz5DfzHIku9A?e=ATDV9A" TargetMode="Externa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32.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academy.hsoub.com/design/general/%D8%AF%D9%84%D9%8A%D9%84-%D8%A7%D9%84%D9%85%D8%A8%D8%AA%D8%AF%D8%A6%D9%8A%D9%86-%D8%A5%D9%84%D9%89-%D8%A7%D9%84%D8%A5%D8%B7%D8%A7%D8%B1%D8%A7%D8%AA-%D8%A7%D9%84%D9%85%D9%81%D8%B1%D8%BA%D8%A9-wireframes-%D9%88%D8%A3%D8%AF%D9%88%D8%A7%D8%AA-%D8%A8%D9%86%D8%A7%D8%A6%D9%87%D8%A7-r121/" TargetMode="External"/><Relationship Id="rId7" Type="http://schemas.openxmlformats.org/officeDocument/2006/relationships/hyperlink" Target="https://www.pickpik.com/web-design-wireframes-paper-sketch-ux-art-and-design-81471" TargetMode="External"/><Relationship Id="rId2" Type="http://schemas.openxmlformats.org/officeDocument/2006/relationships/image" Target="../media/image26.jpg"/><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hyperlink" Target="http://ux.stackexchange.com/questions/82997/the-difference-between-mock-up-prototype-and-wireframe" TargetMode="External"/><Relationship Id="rId4" Type="http://schemas.openxmlformats.org/officeDocument/2006/relationships/image" Target="../media/image27.png"/><Relationship Id="rId9" Type="http://schemas.openxmlformats.org/officeDocument/2006/relationships/hyperlink" Target="https://creativecommons.org/licenses/by-sa/3.0/"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flickr.com/photos/d2clon/4402993445/" TargetMode="External"/><Relationship Id="rId7" Type="http://schemas.openxmlformats.org/officeDocument/2006/relationships/hyperlink" Target="https://creativecommons.org/licenses/by-nc/3.0/" TargetMode="External"/><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newgrounds.com/art/view/kspdesign/clock-app-wire-frame-design" TargetMode="External"/><Relationship Id="rId4" Type="http://schemas.openxmlformats.org/officeDocument/2006/relationships/image" Target="../media/image30.jpeg"/></Relationships>
</file>

<file path=ppt/slides/_rels/slide34.xml.rels><?xml version="1.0" encoding="UTF-8" standalone="yes"?>
<Relationships xmlns="http://schemas.openxmlformats.org/package/2006/relationships"><Relationship Id="rId8" Type="http://schemas.openxmlformats.org/officeDocument/2006/relationships/hyperlink" Target="http://informatica4iesbaixpenedes.blogspot.com/" TargetMode="External"/><Relationship Id="rId13" Type="http://schemas.openxmlformats.org/officeDocument/2006/relationships/image" Target="../media/image34.png"/><Relationship Id="rId3" Type="http://schemas.openxmlformats.org/officeDocument/2006/relationships/hyperlink" Target="https://www.youtube.com/watch?time_continue=36&amp;v=0mYYqsJ-rE8" TargetMode="External"/><Relationship Id="rId7" Type="http://schemas.openxmlformats.org/officeDocument/2006/relationships/image" Target="../media/image32.jpeg"/><Relationship Id="rId12" Type="http://schemas.openxmlformats.org/officeDocument/2006/relationships/hyperlink" Target="https://creativecommons.org/licenses/by-sa/3.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ux.stackexchange.com/questions/37738/good-ux-for-a-form"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31.png"/><Relationship Id="rId10" Type="http://schemas.openxmlformats.org/officeDocument/2006/relationships/hyperlink" Target="http://ux.stackexchange.com/questions/93651/examples-of-login-forms-ux-concepts/93652" TargetMode="External"/><Relationship Id="rId4" Type="http://schemas.openxmlformats.org/officeDocument/2006/relationships/hyperlink" Target="https://balsamiq.com/" TargetMode="External"/><Relationship Id="rId9"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hyperlink" Target="https://wireframe.cc/"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8" Type="http://schemas.openxmlformats.org/officeDocument/2006/relationships/hyperlink" Target="https://app.moqups.com/login" TargetMode="External"/><Relationship Id="rId3" Type="http://schemas.openxmlformats.org/officeDocument/2006/relationships/hyperlink" Target="https://wireframe.cc/" TargetMode="External"/><Relationship Id="rId7" Type="http://schemas.openxmlformats.org/officeDocument/2006/relationships/hyperlink" Target="https://uizard.io/"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google.com/url?sa=t&amp;rct=j&amp;q=&amp;esrc=s&amp;source=web&amp;cd=&amp;cad=rja&amp;uact=8&amp;ved=2ahUKEwilzszKhdH9AhXDYMAKHYT5CTwQFnoECAkQAQ&amp;url=https%3A%2F%2Fpencil.evolus.vn%2F&amp;usg=AOvVaw2Ut1tTOhJVP3XgxJALRyLm" TargetMode="External"/><Relationship Id="rId5" Type="http://schemas.openxmlformats.org/officeDocument/2006/relationships/hyperlink" Target="https://www.framer.com/" TargetMode="External"/><Relationship Id="rId4" Type="http://schemas.openxmlformats.org/officeDocument/2006/relationships/hyperlink" Target="https://penpot.app/" TargetMode="External"/><Relationship Id="rId9" Type="http://schemas.openxmlformats.org/officeDocument/2006/relationships/hyperlink" Target="https://www.lucidchart.com/pages/"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canva.com/en_gb/" TargetMode="External"/><Relationship Id="rId7" Type="http://schemas.openxmlformats.org/officeDocument/2006/relationships/image" Target="../media/image37.png"/><Relationship Id="rId2" Type="http://schemas.openxmlformats.org/officeDocument/2006/relationships/hyperlink" Target="https://miro.com/" TargetMode="Externa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hyperlink" Target="https://docs.google.com/drawings/d/1koczfziB52SBkkBtdL7jO1G6P0vzIJ4n4NcpQu5g_zI/edit" TargetMode="External"/><Relationship Id="rId4" Type="http://schemas.openxmlformats.org/officeDocument/2006/relationships/hyperlink" Target="https://www.figma.com/make/?gclsrc=aw.ds&amp;&amp;utm_source=google&amp;utm_medium=cpc&amp;utm_campaign=22570738035&amp;utm_term=figma&amp;utm_content=765684322022&amp;utm_adgroup=182267199800&amp;gad_source=1&amp;gad_campaignid=22570738035&amp;gclid=CjwKCAiA2PrMBhA4EiwAwpHyC8yAFX12Uj6k3WmcuOktzI6FOpmj16TlFu5gXip3fzojUcMdwSkSVBoCfhQQAvD_BwE" TargetMode="External"/><Relationship Id="rId9" Type="http://schemas.openxmlformats.org/officeDocument/2006/relationships/image" Target="../media/image7.svg"/></Relationships>
</file>

<file path=ppt/slides/_rels/slide3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8.png"/><Relationship Id="rId7" Type="http://schemas.openxmlformats.org/officeDocument/2006/relationships/image" Target="../media/image7.svg"/><Relationship Id="rId2" Type="http://schemas.openxmlformats.org/officeDocument/2006/relationships/hyperlink" Target="https://www.youtube.com/watch?v=OkPNPoV9iTk"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uizard.io/" TargetMode="External"/><Relationship Id="rId4" Type="http://schemas.openxmlformats.org/officeDocument/2006/relationships/hyperlink" Target="https://uizard.io/pricing/" TargetMode="External"/><Relationship Id="rId9" Type="http://schemas.openxmlformats.org/officeDocument/2006/relationships/image" Target="../media/image40.svg"/></Relationships>
</file>

<file path=ppt/slides/_rels/slide39.xml.rels><?xml version="1.0" encoding="UTF-8" standalone="yes"?>
<Relationships xmlns="http://schemas.openxmlformats.org/package/2006/relationships"><Relationship Id="rId8" Type="http://schemas.openxmlformats.org/officeDocument/2006/relationships/hyperlink" Target="https://www.youtube.com/watch?v=wixX1_39gqI&amp;list=PLrFouM_oqNo14Er1Hbr79bIVm9qJROifD" TargetMode="External"/><Relationship Id="rId13" Type="http://schemas.openxmlformats.org/officeDocument/2006/relationships/image" Target="../media/image42.png"/><Relationship Id="rId3" Type="http://schemas.openxmlformats.org/officeDocument/2006/relationships/hyperlink" Target="https://uizard.io/" TargetMode="External"/><Relationship Id="rId7" Type="http://schemas.openxmlformats.org/officeDocument/2006/relationships/hyperlink" Target="https://www.youtube.com/watch?v=NZfl3Jg8dEE&amp;list=PLrFouM_oqNo14Er1Hbr79bIVm9qJROifD&amp;index=3" TargetMode="External"/><Relationship Id="rId12" Type="http://schemas.openxmlformats.org/officeDocument/2006/relationships/hyperlink" Target="https://crozdesk.com/software/uizard-c1b247cb-7c77-4cc0-a078-78ebc3b57378"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youtube.com/watch?v=Ybq3VGMix6o" TargetMode="External"/><Relationship Id="rId11" Type="http://schemas.openxmlformats.org/officeDocument/2006/relationships/image" Target="../media/image41.png"/><Relationship Id="rId5" Type="http://schemas.openxmlformats.org/officeDocument/2006/relationships/hyperlink" Target="https://www.youtube.com/watch?v=q8vY-yXrEh8" TargetMode="External"/><Relationship Id="rId10" Type="http://schemas.openxmlformats.org/officeDocument/2006/relationships/hyperlink" Target="https://creativecommons.org/licenses/by-nc-sa/3.0/" TargetMode="External"/><Relationship Id="rId4" Type="http://schemas.openxmlformats.org/officeDocument/2006/relationships/hyperlink" Target="https://www.youtube.com/watch?v=Z40-wcpVsgA" TargetMode="External"/><Relationship Id="rId9" Type="http://schemas.openxmlformats.org/officeDocument/2006/relationships/hyperlink" Target="http://informatica4iesbaixpenedes.blogspot.com/" TargetMode="External"/><Relationship Id="rId14" Type="http://schemas.openxmlformats.org/officeDocument/2006/relationships/hyperlink" Target="https://medium.com/hackernoon/why-we-invested-in-uizard-the-future-of-wireframe-prototyping-86ed41383d36"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3.png"/><Relationship Id="rId7" Type="http://schemas.openxmlformats.org/officeDocument/2006/relationships/image" Target="../media/image45.png"/><Relationship Id="rId2" Type="http://schemas.openxmlformats.org/officeDocument/2006/relationships/hyperlink" Target="https://www.youtube.com/watch?v=kHbIoyW497c" TargetMode="External"/><Relationship Id="rId1" Type="http://schemas.openxmlformats.org/officeDocument/2006/relationships/slideLayout" Target="../slideLayouts/slideLayout2.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44.png"/></Relationships>
</file>

<file path=ppt/slides/_rels/slide41.xml.rels><?xml version="1.0" encoding="UTF-8" standalone="yes"?>
<Relationships xmlns="http://schemas.openxmlformats.org/package/2006/relationships"><Relationship Id="rId3" Type="http://schemas.openxmlformats.org/officeDocument/2006/relationships/hyperlink" Target="https://vimeo.com/101373355" TargetMode="External"/><Relationship Id="rId7" Type="http://schemas.openxmlformats.org/officeDocument/2006/relationships/image" Target="../media/image48.png"/><Relationship Id="rId2" Type="http://schemas.openxmlformats.org/officeDocument/2006/relationships/hyperlink" Target="https://marvelapp.com/pop/?popref=1" TargetMode="Externa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7.sv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0mTXKYWbsLA" TargetMode="External"/><Relationship Id="rId7" Type="http://schemas.openxmlformats.org/officeDocument/2006/relationships/image" Target="../media/image50.jpeg"/><Relationship Id="rId2" Type="http://schemas.openxmlformats.org/officeDocument/2006/relationships/hyperlink" Target="https://marvelapp.com/" TargetMode="Externa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7.svg"/><Relationship Id="rId4" Type="http://schemas.openxmlformats.org/officeDocument/2006/relationships/image" Target="../media/image6.png"/></Relationships>
</file>

<file path=ppt/slides/_rels/slide43.xml.rels><?xml version="1.0" encoding="UTF-8" standalone="yes"?>
<Relationships xmlns="http://schemas.openxmlformats.org/package/2006/relationships"><Relationship Id="rId8" Type="http://schemas.openxmlformats.org/officeDocument/2006/relationships/hyperlink" Target="https://namu.moe/w/Adobe" TargetMode="External"/><Relationship Id="rId13" Type="http://schemas.openxmlformats.org/officeDocument/2006/relationships/hyperlink" Target="https://creativecommons.org/licenses/by-nc-nd/3.0/" TargetMode="External"/><Relationship Id="rId3" Type="http://schemas.openxmlformats.org/officeDocument/2006/relationships/hyperlink" Target="https://uwtsd.ac.uk/it-exclusives/student-it-exclusives/" TargetMode="External"/><Relationship Id="rId7" Type="http://schemas.openxmlformats.org/officeDocument/2006/relationships/image" Target="../media/image51.png"/><Relationship Id="rId12" Type="http://schemas.openxmlformats.org/officeDocument/2006/relationships/hyperlink" Target="https://vimeo.com/203837003" TargetMode="External"/><Relationship Id="rId2" Type="http://schemas.openxmlformats.org/officeDocument/2006/relationships/notesSlide" Target="../notesSlides/notesSlide12.xml"/><Relationship Id="rId16" Type="http://schemas.openxmlformats.org/officeDocument/2006/relationships/image" Target="../media/image24.svg"/><Relationship Id="rId1" Type="http://schemas.openxmlformats.org/officeDocument/2006/relationships/slideLayout" Target="../slideLayouts/slideLayout2.xml"/><Relationship Id="rId6" Type="http://schemas.openxmlformats.org/officeDocument/2006/relationships/hyperlink" Target="https://www.youtube.com/results?search_query=Adobe+XD" TargetMode="External"/><Relationship Id="rId11" Type="http://schemas.openxmlformats.org/officeDocument/2006/relationships/image" Target="../media/image53.jpg"/><Relationship Id="rId5" Type="http://schemas.openxmlformats.org/officeDocument/2006/relationships/hyperlink" Target="https://www.adobe.com/uk/products/xd/features.html" TargetMode="External"/><Relationship Id="rId15" Type="http://schemas.openxmlformats.org/officeDocument/2006/relationships/image" Target="../media/image23.png"/><Relationship Id="rId10" Type="http://schemas.openxmlformats.org/officeDocument/2006/relationships/hyperlink" Target="http://multimedia.uoc.edu/blogs/labeines/es/prototipat/adobe-experience-design-cc-per-a-prototipat-de-pagines-web-i-aplicacions/" TargetMode="External"/><Relationship Id="rId4" Type="http://schemas.openxmlformats.org/officeDocument/2006/relationships/hyperlink" Target="https://www.adobe.com/products/xd.html" TargetMode="External"/><Relationship Id="rId9" Type="http://schemas.openxmlformats.org/officeDocument/2006/relationships/image" Target="../media/image52.jpg"/><Relationship Id="rId14" Type="http://schemas.openxmlformats.org/officeDocument/2006/relationships/hyperlink" Target="https://creativecommons.org/licenses/by-nc-sa/3.0/"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ase44.com/" TargetMode="External"/><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7.svg"/></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base44.com/" TargetMode="Externa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46.xml.rels><?xml version="1.0" encoding="UTF-8" standalone="yes"?>
<Relationships xmlns="http://schemas.openxmlformats.org/package/2006/relationships"><Relationship Id="rId8" Type="http://schemas.openxmlformats.org/officeDocument/2006/relationships/hyperlink" Target="https://www.smartdraw.com/flowchart/flowchart-maker.htm?id=51954&amp;msclkid=2930446d4a151a52946d265e194d4bd2" TargetMode="External"/><Relationship Id="rId13" Type="http://schemas.openxmlformats.org/officeDocument/2006/relationships/hyperlink" Target="https://creativecommons.org/licenses/by/3.0/" TargetMode="External"/><Relationship Id="rId3" Type="http://schemas.openxmlformats.org/officeDocument/2006/relationships/hyperlink" Target="http://stackoverflow.com/questions/39167808/usercontrol-mouseleave-occurs-after-formclosing" TargetMode="External"/><Relationship Id="rId7" Type="http://schemas.openxmlformats.org/officeDocument/2006/relationships/hyperlink" Target="https://app.diagrams.net/" TargetMode="External"/><Relationship Id="rId12" Type="http://schemas.openxmlformats.org/officeDocument/2006/relationships/hyperlink" Target="https://creativecommons.org/licenses/by-sa/3.0/" TargetMode="External"/><Relationship Id="rId2" Type="http://schemas.openxmlformats.org/officeDocument/2006/relationships/image" Target="../media/image55.png"/><Relationship Id="rId1" Type="http://schemas.openxmlformats.org/officeDocument/2006/relationships/slideLayout" Target="../slideLayouts/slideLayout2.xml"/><Relationship Id="rId6" Type="http://schemas.openxmlformats.org/officeDocument/2006/relationships/hyperlink" Target="https://www.lucidchart.com/pages/landing/flowchart-software?utm_source=bing&amp;utm_medium=cpc&amp;utm_campaign=_chart_en_tier1_desktop_search_nb_exact_&amp;km_CPC_CampaignId=369422525&amp;km_CPC_AdGroupID=1227055151017298&amp;km_CPC_Keyword=flowchart&amp;km_CPC_MatchType=e&amp;km_CPC_ExtensionID=%7bextensionid%7d&amp;km_CPC_Network=o&amp;km_CPC_AdPosition=&amp;km_CPC_Creative=&amp;km_CPC_TargetID=kwd-76691089113145:loc-188&amp;km_CPC_Country=69182&amp;km_CPC_Device=c&amp;km_CPC_placement=&amp;km_CPC_target=&amp;msclkid=8e39026c52cb19841a78605f01938627" TargetMode="External"/><Relationship Id="rId11" Type="http://schemas.openxmlformats.org/officeDocument/2006/relationships/hyperlink" Target="https://www.geeksforgeeks.org/what-is-a-flowchart-and-its-types/" TargetMode="External"/><Relationship Id="rId5" Type="http://schemas.openxmlformats.org/officeDocument/2006/relationships/hyperlink" Target="http://www.flickr.com/photos/jessicamullen/4070163768/" TargetMode="External"/><Relationship Id="rId10" Type="http://schemas.openxmlformats.org/officeDocument/2006/relationships/hyperlink" Target="https://www.lucidchart.com/pages/what-is-a-flowchart-tutorial" TargetMode="External"/><Relationship Id="rId4" Type="http://schemas.openxmlformats.org/officeDocument/2006/relationships/image" Target="../media/image56.jpg"/><Relationship Id="rId9" Type="http://schemas.openxmlformats.org/officeDocument/2006/relationships/hyperlink" Target="https://www.nchsoftware.com/chart/index.html?kw=flowchart&amp;msclkid=ea1df0bd890116816678928eda59bd30&amp;utm_source=bing&amp;utm_medium=cpc&amp;utm_campaign=EN-C1&amp;utm_term=flowchart&amp;utm_content=ClickCharts%20-%20FlowChart%20Templat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lucid.app/" TargetMode="External"/><Relationship Id="rId2" Type="http://schemas.openxmlformats.org/officeDocument/2006/relationships/hyperlink" Target="https://www.lucidchart.com/" TargetMode="Externa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hyperlink" Target="https://www.youtube.com/watch?v=kM1B-jQUeVI&amp;list=PLUoebdZqEHTxx3fS_jyD56QMd4trXZE3D"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kenscourses.com/tc1019fall2016/syndicated/uml-diagrams/" TargetMode="External"/><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kenscourses.com/tc1019fall2016/syndicated/uml-diagrams/" TargetMode="External"/><Relationship Id="rId2" Type="http://schemas.openxmlformats.org/officeDocument/2006/relationships/image" Target="../media/image60.png"/><Relationship Id="rId1" Type="http://schemas.openxmlformats.org/officeDocument/2006/relationships/slideLayout" Target="../slideLayouts/slideLayout2.xml"/><Relationship Id="rId4" Type="http://schemas.openxmlformats.org/officeDocument/2006/relationships/hyperlink" Target="https://www.javatpoint.com/uml"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edrawmax.com/templates/tag/use-case-diagram/" TargetMode="External"/><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s://www.youtube.com/watch?v=UI6lqHOVHic" TargetMode="External"/><Relationship Id="rId3" Type="http://schemas.openxmlformats.org/officeDocument/2006/relationships/hyperlink" Target="https://www.youtube.com/watch?time_continue=245&amp;v=3UHZedDtr28&amp;embeds_referring_euri=https%3A%2F%2Fwww.umlet.com%2F&amp;feature=emb_logo" TargetMode="External"/><Relationship Id="rId7" Type="http://schemas.openxmlformats.org/officeDocument/2006/relationships/hyperlink" Target="https://www.youtube.com/watch?v=hF4yg1yFrdU" TargetMode="External"/><Relationship Id="rId2" Type="http://schemas.openxmlformats.org/officeDocument/2006/relationships/hyperlink" Target="https://www.umlet.com/" TargetMode="External"/><Relationship Id="rId1" Type="http://schemas.openxmlformats.org/officeDocument/2006/relationships/slideLayout" Target="../slideLayouts/slideLayout2.xml"/><Relationship Id="rId6" Type="http://schemas.openxmlformats.org/officeDocument/2006/relationships/hyperlink" Target="https://miro.com/blog/uml-diagram/" TargetMode="External"/><Relationship Id="rId11" Type="http://schemas.openxmlformats.org/officeDocument/2006/relationships/hyperlink" Target="https://gitmind.com/uml-diagram-types.html" TargetMode="External"/><Relationship Id="rId5" Type="http://schemas.openxmlformats.org/officeDocument/2006/relationships/hyperlink" Target="https://www.smartdraw.com/uml-diagram/" TargetMode="External"/><Relationship Id="rId10" Type="http://schemas.openxmlformats.org/officeDocument/2006/relationships/hyperlink" Target="https://creately.com/blog/diagrams/uml-diagram-types-examples/" TargetMode="External"/><Relationship Id="rId4" Type="http://schemas.openxmlformats.org/officeDocument/2006/relationships/hyperlink" Target="https://www.edrawsoft.com/what-is-uml-diagram.html" TargetMode="External"/><Relationship Id="rId9" Type="http://schemas.openxmlformats.org/officeDocument/2006/relationships/hyperlink" Target="https://www.someka.net/blog/uml-diagram-types-examples/#:~:text=Types%20of%20UML%20Diagrams%201%20Behavioral%20Diagrams%3A%20Class,ensures%20readability%20and%20intelligibility%20for%20any%20target%20group."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dba.stackexchange.com/questions/78056/database-design-for-an-online-babyshop-toy-shop" TargetMode="External"/><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tackoverflow.com/questions/8118051/how-to-create-network-map-on-c" TargetMode="External"/><Relationship Id="rId2" Type="http://schemas.openxmlformats.org/officeDocument/2006/relationships/image" Target="../media/image63.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image" Target="../media/image65.svg"/><Relationship Id="rId4" Type="http://schemas.openxmlformats.org/officeDocument/2006/relationships/image" Target="../media/image64.png"/></Relationships>
</file>

<file path=ppt/slides/_rels/slide55.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hyperlink" Target="https://www.comparitech.com/net-admin/network-topology-and-mapping/" TargetMode="External"/><Relationship Id="rId7" Type="http://schemas.openxmlformats.org/officeDocument/2006/relationships/hyperlink" Target="https://www.comparitech.com/net-admin/network-security-auditing-tools/" TargetMode="External"/><Relationship Id="rId12" Type="http://schemas.openxmlformats.org/officeDocument/2006/relationships/hyperlink" Target="https://creativecommons.org/licenses/by-sa/3.0/" TargetMode="External"/><Relationship Id="rId2" Type="http://schemas.openxmlformats.org/officeDocument/2006/relationships/hyperlink" Target="https://www.dnsstuff.com/network-mapping-tools" TargetMode="External"/><Relationship Id="rId1" Type="http://schemas.openxmlformats.org/officeDocument/2006/relationships/slideLayout" Target="../slideLayouts/slideLayout2.xml"/><Relationship Id="rId6" Type="http://schemas.openxmlformats.org/officeDocument/2006/relationships/hyperlink" Target="https://www.addictivetips.com/net-admin/best-network-security-tools/" TargetMode="External"/><Relationship Id="rId11" Type="http://schemas.openxmlformats.org/officeDocument/2006/relationships/hyperlink" Target="http://stackoverflow.com/questions/8118051/how-to-create-network-map-on-c" TargetMode="External"/><Relationship Id="rId5" Type="http://schemas.openxmlformats.org/officeDocument/2006/relationships/hyperlink" Target="https://www.capterra.com/sem-compare/network-security-software?utm_source=bing&amp;utm_medium=cpc" TargetMode="External"/><Relationship Id="rId10" Type="http://schemas.openxmlformats.org/officeDocument/2006/relationships/image" Target="../media/image63.png"/><Relationship Id="rId4" Type="http://schemas.openxmlformats.org/officeDocument/2006/relationships/hyperlink" Target="https://online.visual-paradigm.com/diagrams/solutions/free-network-diagram-software/" TargetMode="External"/><Relationship Id="rId9" Type="http://schemas.openxmlformats.org/officeDocument/2006/relationships/image" Target="../media/image65.svg"/></Relationships>
</file>

<file path=ppt/slides/_rels/slide5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hyperlink" Target="https://www.wireshark.org/"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nmap.org/"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71.png"/></Relationships>
</file>

<file path=ppt/slides/_rels/slide6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6.png"/><Relationship Id="rId7" Type="http://schemas.openxmlformats.org/officeDocument/2006/relationships/hyperlink" Target="http://softwarerecs.stackexchange.com/questions/10537/2d-3d-cad-design-and-simulation-software-for-osx" TargetMode="External"/><Relationship Id="rId2" Type="http://schemas.openxmlformats.org/officeDocument/2006/relationships/hyperlink" Target="https://www.labcenter.com/" TargetMode="External"/><Relationship Id="rId1" Type="http://schemas.openxmlformats.org/officeDocument/2006/relationships/slideLayout" Target="../slideLayouts/slideLayout2.xml"/><Relationship Id="rId6" Type="http://schemas.openxmlformats.org/officeDocument/2006/relationships/image" Target="../media/image73.png"/><Relationship Id="rId11" Type="http://schemas.openxmlformats.org/officeDocument/2006/relationships/hyperlink" Target="https://creativecommons.org/licenses/by-nc-sa/3.0/" TargetMode="External"/><Relationship Id="rId5" Type="http://schemas.openxmlformats.org/officeDocument/2006/relationships/image" Target="../media/image72.jpeg"/><Relationship Id="rId10" Type="http://schemas.openxmlformats.org/officeDocument/2006/relationships/hyperlink" Target="https://www.open-electronics.org/pcb-cad-a-selection-guide/" TargetMode="External"/><Relationship Id="rId4" Type="http://schemas.openxmlformats.org/officeDocument/2006/relationships/image" Target="../media/image7.svg"/><Relationship Id="rId9" Type="http://schemas.openxmlformats.org/officeDocument/2006/relationships/image" Target="../media/image74.png"/></Relationships>
</file>

<file path=ppt/slides/_rels/slide62.xml.rels><?xml version="1.0" encoding="UTF-8" standalone="yes"?>
<Relationships xmlns="http://schemas.openxmlformats.org/package/2006/relationships"><Relationship Id="rId8" Type="http://schemas.openxmlformats.org/officeDocument/2006/relationships/image" Target="../media/image78.jpg"/><Relationship Id="rId13" Type="http://schemas.openxmlformats.org/officeDocument/2006/relationships/hyperlink" Target="https://sketchfab.com/3d-models/animation-run-e05e53ab881b413ab921b693256b1847" TargetMode="External"/><Relationship Id="rId18" Type="http://schemas.openxmlformats.org/officeDocument/2006/relationships/hyperlink" Target="https://creativecommons.org/licenses/by-sa/3.0/" TargetMode="External"/><Relationship Id="rId3" Type="http://schemas.openxmlformats.org/officeDocument/2006/relationships/hyperlink" Target="http://www.quantumday.com/2013/01/video-games-are-now-tools-in-fighting.html" TargetMode="External"/><Relationship Id="rId7" Type="http://schemas.openxmlformats.org/officeDocument/2006/relationships/hyperlink" Target="https://wiki.synfig.org/Doc:Cut-out_Animation" TargetMode="External"/><Relationship Id="rId12" Type="http://schemas.openxmlformats.org/officeDocument/2006/relationships/image" Target="../media/image80.jpeg"/><Relationship Id="rId17" Type="http://schemas.openxmlformats.org/officeDocument/2006/relationships/hyperlink" Target="https://creativecommons.org/licenses/by/3.0/" TargetMode="External"/><Relationship Id="rId2" Type="http://schemas.openxmlformats.org/officeDocument/2006/relationships/image" Target="../media/image75.jpg"/><Relationship Id="rId16" Type="http://schemas.openxmlformats.org/officeDocument/2006/relationships/hyperlink" Target="https://creativecommons.org/licenses/by-nc-sa/3.0/" TargetMode="External"/><Relationship Id="rId1" Type="http://schemas.openxmlformats.org/officeDocument/2006/relationships/slideLayout" Target="../slideLayouts/slideLayout2.xml"/><Relationship Id="rId6" Type="http://schemas.openxmlformats.org/officeDocument/2006/relationships/image" Target="../media/image77.png"/><Relationship Id="rId11" Type="http://schemas.openxmlformats.org/officeDocument/2006/relationships/hyperlink" Target="https://technofaq.org/posts/2019/02/exploring-the-realm-of-video-animation-top-stop-motion-animation-tools-and-applications/" TargetMode="External"/><Relationship Id="rId5" Type="http://schemas.openxmlformats.org/officeDocument/2006/relationships/hyperlink" Target="http://daryl-rhystaylor.blogspot.com/2011/03/crump-animation-work.html" TargetMode="External"/><Relationship Id="rId15" Type="http://schemas.openxmlformats.org/officeDocument/2006/relationships/image" Target="../media/image82.svg"/><Relationship Id="rId10" Type="http://schemas.openxmlformats.org/officeDocument/2006/relationships/image" Target="../media/image79.jpg"/><Relationship Id="rId19" Type="http://schemas.openxmlformats.org/officeDocument/2006/relationships/hyperlink" Target="https://creativecommons.org/licenses/by-nc-nd/3.0/" TargetMode="External"/><Relationship Id="rId4" Type="http://schemas.openxmlformats.org/officeDocument/2006/relationships/image" Target="../media/image76.jpeg"/><Relationship Id="rId9" Type="http://schemas.openxmlformats.org/officeDocument/2006/relationships/hyperlink" Target="http://amal-wbl.blogspot.com/2011/10/i-digital-animation-types.html" TargetMode="External"/><Relationship Id="rId14" Type="http://schemas.openxmlformats.org/officeDocument/2006/relationships/image" Target="../media/image81.png"/></Relationships>
</file>

<file path=ppt/slides/_rels/slide6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4.svg"/></Relationships>
</file>

<file path=ppt/slides/_rels/slide6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9.xml"/><Relationship Id="rId4" Type="http://schemas.openxmlformats.org/officeDocument/2006/relationships/image" Target="../media/image24.sv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88.svg"/><Relationship Id="rId5" Type="http://schemas.openxmlformats.org/officeDocument/2006/relationships/image" Target="../media/image87.png"/><Relationship Id="rId4" Type="http://schemas.openxmlformats.org/officeDocument/2006/relationships/image" Target="../media/image86.svg"/></Relationships>
</file>

<file path=ppt/slides/_rels/slide67.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productplan.com/glossary/rapid-application-development/" TargetMode="External"/><Relationship Id="rId2" Type="http://schemas.openxmlformats.org/officeDocument/2006/relationships/hyperlink" Target="https://kissflow.com/application-development/rad/rapid-application-development/#:~:text=Rapid%20Application%20Development%20or%20RAD,a%20prototype%2C%20rather%20than%20planning."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73.xml.rels><?xml version="1.0" encoding="UTF-8" standalone="yes"?>
<Relationships xmlns="http://schemas.openxmlformats.org/package/2006/relationships"><Relationship Id="rId3" Type="http://schemas.openxmlformats.org/officeDocument/2006/relationships/hyperlink" Target="http://www.ofnisystems.com/services/validation/functional-requirements/" TargetMode="External"/><Relationship Id="rId2" Type="http://schemas.openxmlformats.org/officeDocument/2006/relationships/hyperlink" Target="https://www.guru99.com/functional-requirement-specification-example.html" TargetMode="External"/><Relationship Id="rId1" Type="http://schemas.openxmlformats.org/officeDocument/2006/relationships/slideLayout" Target="../slideLayouts/slideLayout2.xml"/><Relationship Id="rId4" Type="http://schemas.openxmlformats.org/officeDocument/2006/relationships/hyperlink" Target="https://www.nuclino.com/articles/functional-requirements" TargetMode="Externa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034D81-915B-E3AF-CD36-F341AD434C91}"/>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38AF6DF-73B7-E88F-D046-A679D8F3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itle 1">
            <a:extLst>
              <a:ext uri="{FF2B5EF4-FFF2-40B4-BE49-F238E27FC236}">
                <a16:creationId xmlns:a16="http://schemas.microsoft.com/office/drawing/2014/main" id="{059C395D-2CE6-7E9A-C0F7-BADBC6FD257B}"/>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9600" b="1" i="0" u="none" strike="noStrike" kern="1200" cap="none" spc="0" normalizeH="0" baseline="0" noProof="0" dirty="0">
                <a:ln>
                  <a:noFill/>
                </a:ln>
                <a:solidFill>
                  <a:prstClr val="white"/>
                </a:solidFill>
                <a:effectLst/>
                <a:uLnTx/>
                <a:uFillTx/>
                <a:latin typeface="Calibri Light" panose="020F0302020204030204"/>
                <a:ea typeface="+mj-ea"/>
                <a:cs typeface="+mj-cs"/>
              </a:rPr>
              <a:t>Changemakers: </a:t>
            </a:r>
            <a:r>
              <a:rPr kumimoji="0" lang="en-US" sz="6000" b="1" i="0" u="none" strike="noStrike" kern="1200" cap="none" spc="0" normalizeH="0" baseline="0" noProof="0" dirty="0">
                <a:ln>
                  <a:noFill/>
                </a:ln>
                <a:solidFill>
                  <a:prstClr val="white"/>
                </a:solidFill>
                <a:effectLst/>
                <a:uLnTx/>
                <a:uFillTx/>
                <a:latin typeface="Calibri Light" panose="020F0302020204030204"/>
                <a:ea typeface="+mj-ea"/>
                <a:cs typeface="+mj-cs"/>
              </a:rPr>
              <a:t>Creativity &amp; Value Creation.</a:t>
            </a:r>
            <a:endParaRPr kumimoji="0" lang="en-US" sz="9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3" name="Content Placeholder 2">
            <a:extLst>
              <a:ext uri="{FF2B5EF4-FFF2-40B4-BE49-F238E27FC236}">
                <a16:creationId xmlns:a16="http://schemas.microsoft.com/office/drawing/2014/main" id="{F9CA5582-49E0-21D2-66F8-0B21E332A8D1}"/>
              </a:ext>
            </a:extLst>
          </p:cNvPr>
          <p:cNvSpPr>
            <a:spLocks noGrp="1"/>
          </p:cNvSpPr>
          <p:nvPr>
            <p:ph type="subTitle" idx="1"/>
          </p:nvPr>
        </p:nvSpPr>
        <p:spPr>
          <a:xfrm>
            <a:off x="486302" y="4806129"/>
            <a:ext cx="4419838" cy="1572768"/>
          </a:xfrm>
        </p:spPr>
        <p:txBody>
          <a:bodyPr vert="horz" lIns="91440" tIns="45720" rIns="91440" bIns="45720" rtlCol="0">
            <a:normAutofit/>
          </a:bodyPr>
          <a:lstStyle/>
          <a:p>
            <a:r>
              <a:rPr lang="en-US" dirty="0"/>
              <a:t>Assign. 1: Task </a:t>
            </a:r>
            <a:r>
              <a:rPr lang="en-GB" dirty="0"/>
              <a:t>3. Question 2 &amp; 3</a:t>
            </a:r>
            <a:endParaRPr lang="en-GB" sz="2400" b="0" dirty="0">
              <a:latin typeface="+mn-lt"/>
            </a:endParaRPr>
          </a:p>
          <a:p>
            <a:r>
              <a:rPr lang="en-US" b="1" dirty="0"/>
              <a:t>Project Design options</a:t>
            </a:r>
          </a:p>
        </p:txBody>
      </p:sp>
      <p:sp>
        <p:nvSpPr>
          <p:cNvPr id="44" name="sketchy line">
            <a:extLst>
              <a:ext uri="{FF2B5EF4-FFF2-40B4-BE49-F238E27FC236}">
                <a16:creationId xmlns:a16="http://schemas.microsoft.com/office/drawing/2014/main" id="{C72CC378-135F-6F97-CE32-BE699B2AA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Graphical user interface&#10;&#10;Description automatically generated">
            <a:extLst>
              <a:ext uri="{FF2B5EF4-FFF2-40B4-BE49-F238E27FC236}">
                <a16:creationId xmlns:a16="http://schemas.microsoft.com/office/drawing/2014/main" id="{18BE1B71-CF06-CC30-3604-24C1765DB38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ABE01E0D-C735-D612-ECC9-3661D260F6B6}"/>
              </a:ext>
            </a:extLst>
          </p:cNvPr>
          <p:cNvSpPr txBox="1"/>
          <p:nvPr/>
        </p:nvSpPr>
        <p:spPr>
          <a:xfrm>
            <a:off x="9737482" y="6657945"/>
            <a:ext cx="2454518"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BY-SA-NC</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
        <p:nvSpPr>
          <p:cNvPr id="5" name="TextBox 4">
            <a:extLst>
              <a:ext uri="{FF2B5EF4-FFF2-40B4-BE49-F238E27FC236}">
                <a16:creationId xmlns:a16="http://schemas.microsoft.com/office/drawing/2014/main" id="{11B07D76-DB8A-4311-B817-B1B20656B26E}"/>
              </a:ext>
            </a:extLst>
          </p:cNvPr>
          <p:cNvSpPr txBox="1"/>
          <p:nvPr/>
        </p:nvSpPr>
        <p:spPr>
          <a:xfrm>
            <a:off x="68196" y="79387"/>
            <a:ext cx="1338828" cy="461665"/>
          </a:xfrm>
          <a:prstGeom prst="rect">
            <a:avLst/>
          </a:prstGeom>
          <a:noFill/>
        </p:spPr>
        <p:txBody>
          <a:bodyPr wrap="none" rtlCol="0">
            <a:spAutoFit/>
          </a:bodyPr>
          <a:lstStyle/>
          <a:p>
            <a:r>
              <a:rPr lang="en-GB" sz="2400" dirty="0"/>
              <a:t>Session 5</a:t>
            </a:r>
          </a:p>
        </p:txBody>
      </p:sp>
    </p:spTree>
    <p:extLst>
      <p:ext uri="{BB962C8B-B14F-4D97-AF65-F5344CB8AC3E}">
        <p14:creationId xmlns:p14="http://schemas.microsoft.com/office/powerpoint/2010/main" val="2514165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7F2F-429D-04D1-5B67-06B2353AF37A}"/>
              </a:ext>
            </a:extLst>
          </p:cNvPr>
          <p:cNvSpPr>
            <a:spLocks noGrp="1"/>
          </p:cNvSpPr>
          <p:nvPr>
            <p:ph type="title"/>
          </p:nvPr>
        </p:nvSpPr>
        <p:spPr>
          <a:xfrm>
            <a:off x="380999" y="365125"/>
            <a:ext cx="10802257" cy="1325563"/>
          </a:xfrm>
        </p:spPr>
        <p:txBody>
          <a:bodyPr>
            <a:normAutofit/>
          </a:bodyPr>
          <a:lstStyle/>
          <a:p>
            <a:r>
              <a:rPr lang="en-GB" sz="4800" b="1" u="sng" dirty="0"/>
              <a:t>Open Word document / OneNote Notebook</a:t>
            </a:r>
          </a:p>
        </p:txBody>
      </p:sp>
      <p:sp>
        <p:nvSpPr>
          <p:cNvPr id="3" name="Content Placeholder 2">
            <a:extLst>
              <a:ext uri="{FF2B5EF4-FFF2-40B4-BE49-F238E27FC236}">
                <a16:creationId xmlns:a16="http://schemas.microsoft.com/office/drawing/2014/main" id="{2811957B-740C-3929-F030-CC80D6A13D00}"/>
              </a:ext>
            </a:extLst>
          </p:cNvPr>
          <p:cNvSpPr>
            <a:spLocks noGrp="1"/>
          </p:cNvSpPr>
          <p:nvPr>
            <p:ph idx="1"/>
          </p:nvPr>
        </p:nvSpPr>
        <p:spPr>
          <a:xfrm>
            <a:off x="738307" y="1690688"/>
            <a:ext cx="10515600" cy="4351338"/>
          </a:xfrm>
        </p:spPr>
        <p:txBody>
          <a:bodyPr>
            <a:normAutofit/>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Open your module document.</a:t>
            </a:r>
          </a:p>
          <a:p>
            <a:r>
              <a:rPr lang="en-GB" dirty="0">
                <a:effectLst/>
                <a:latin typeface="Arial" panose="020B0604020202020204" pitchFamily="34" charset="0"/>
                <a:ea typeface="Times New Roman" panose="02020603050405020304" pitchFamily="18" charset="0"/>
                <a:cs typeface="Arial" panose="020B0604020202020204" pitchFamily="34" charset="0"/>
              </a:rPr>
              <a:t>To save activity answers to go towards completing the assignment questions and tasks.</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Graphic 5" descr="Document with solid fill">
            <a:extLst>
              <a:ext uri="{FF2B5EF4-FFF2-40B4-BE49-F238E27FC236}">
                <a16:creationId xmlns:a16="http://schemas.microsoft.com/office/drawing/2014/main" id="{F060D3A0-52FF-D112-9109-225924A54A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10817" y="3429000"/>
            <a:ext cx="2393852" cy="2393852"/>
          </a:xfrm>
          <a:prstGeom prst="rect">
            <a:avLst/>
          </a:prstGeom>
        </p:spPr>
      </p:pic>
    </p:spTree>
    <p:extLst>
      <p:ext uri="{BB962C8B-B14F-4D97-AF65-F5344CB8AC3E}">
        <p14:creationId xmlns:p14="http://schemas.microsoft.com/office/powerpoint/2010/main" val="2773224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9DC7-2CE8-B71F-C8F9-966744D7B9C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32D5005-8A76-7F32-E028-C2AA20BF69B7}"/>
              </a:ext>
            </a:extLst>
          </p:cNvPr>
          <p:cNvSpPr>
            <a:spLocks noGrp="1"/>
          </p:cNvSpPr>
          <p:nvPr>
            <p:ph type="body" sz="half" idx="2"/>
          </p:nvPr>
        </p:nvSpPr>
        <p:spPr>
          <a:xfrm>
            <a:off x="401935" y="1001487"/>
            <a:ext cx="10867292" cy="5558970"/>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fontScale="92500" lnSpcReduction="10000"/>
          </a:bodyPr>
          <a:lstStyle/>
          <a:p>
            <a:pPr marL="171450">
              <a:lnSpc>
                <a:spcPct val="100000"/>
              </a:lnSpc>
              <a:spcBef>
                <a:spcPts val="0"/>
              </a:spcBef>
              <a:spcAft>
                <a:spcPts val="300"/>
              </a:spcAft>
            </a:pPr>
            <a:r>
              <a:rPr lang="en-GB" sz="3000" b="1" u="sng" dirty="0">
                <a:effectLst/>
                <a:latin typeface="Arial" panose="020B0604020202020204" pitchFamily="34" charset="0"/>
                <a:ea typeface="Times New Roman" panose="02020603050405020304" pitchFamily="18" charset="0"/>
              </a:rPr>
              <a:t>Assign. 1 Task 3: Project Development method &amp; Design work</a:t>
            </a:r>
          </a:p>
          <a:p>
            <a:pPr marL="270510">
              <a:lnSpc>
                <a:spcPct val="100000"/>
              </a:lnSpc>
              <a:spcAft>
                <a:spcPts val="3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Your answers to the questions below should r</a:t>
            </a:r>
            <a:r>
              <a:rPr lang="en-GB" sz="2800" dirty="0">
                <a:effectLst/>
                <a:latin typeface="Arial" panose="020B0604020202020204" pitchFamily="34" charset="0"/>
                <a:ea typeface="Times New Roman" panose="02020603050405020304" pitchFamily="18" charset="0"/>
                <a:cs typeface="Arial" panose="020B0604020202020204" pitchFamily="34" charset="0"/>
              </a:rPr>
              <a:t>efer to a Computing project/research area of your choice.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task answer should be approx. 6-700 words </a:t>
            </a:r>
            <a:r>
              <a:rPr lang="en-GB" sz="2800" dirty="0">
                <a:effectLst/>
                <a:latin typeface="Arial" panose="020B0604020202020204" pitchFamily="34" charset="0"/>
                <a:ea typeface="Times New Roman" panose="02020603050405020304" pitchFamily="18" charset="0"/>
                <a:cs typeface="Arial" panose="020B0604020202020204" pitchFamily="34" charset="0"/>
              </a:rPr>
              <a:t>with supporting citations.</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Aft>
                <a:spcPts val="300"/>
              </a:spcAft>
            </a:pPr>
            <a:r>
              <a:rPr lang="en-GB" sz="2800" b="1" i="1" dirty="0">
                <a:effectLst/>
                <a:latin typeface="Arial" panose="020B0604020202020204" pitchFamily="34" charset="0"/>
                <a:ea typeface="Times New Roman" panose="02020603050405020304" pitchFamily="18" charset="0"/>
                <a:cs typeface="Arial" panose="020B0604020202020204" pitchFamily="34" charset="0"/>
              </a:rPr>
              <a:t>Q.1: </a:t>
            </a:r>
            <a:r>
              <a:rPr lang="en-GB" sz="2800" i="1" dirty="0">
                <a:effectLst/>
                <a:latin typeface="Arial" panose="020B0604020202020204" pitchFamily="34" charset="0"/>
                <a:ea typeface="Times New Roman" panose="02020603050405020304" pitchFamily="18" charset="0"/>
                <a:cs typeface="Arial" panose="020B0604020202020204" pitchFamily="34" charset="0"/>
              </a:rPr>
              <a:t>Describe a suitable </a:t>
            </a:r>
            <a:r>
              <a:rPr lang="en-GB" sz="2800" b="1" i="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Development method</a:t>
            </a:r>
            <a:r>
              <a:rPr lang="en-GB" sz="2800" i="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2800" i="1" dirty="0">
                <a:effectLst/>
                <a:latin typeface="Arial" panose="020B0604020202020204" pitchFamily="34" charset="0"/>
                <a:ea typeface="Times New Roman" panose="02020603050405020304" pitchFamily="18" charset="0"/>
                <a:cs typeface="Arial" panose="020B0604020202020204" pitchFamily="34" charset="0"/>
              </a:rPr>
              <a:t>that will help you plan and complete your project.</a:t>
            </a:r>
            <a:endParaRPr lang="en-GB" sz="2800" i="1" dirty="0">
              <a:effectLst/>
              <a:latin typeface="Arial" panose="020B0604020202020204" pitchFamily="34" charset="0"/>
              <a:ea typeface="Times New Roman" panose="02020603050405020304" pitchFamily="18" charset="0"/>
              <a:cs typeface="Times New Roman" panose="02020603050405020304" pitchFamily="18" charset="0"/>
            </a:endParaRPr>
          </a:p>
          <a:p>
            <a:pPr marL="270510">
              <a:lnSpc>
                <a:spcPct val="100000"/>
              </a:lnSpc>
              <a:spcAft>
                <a:spcPts val="300"/>
              </a:spcAft>
            </a:pPr>
            <a:r>
              <a:rPr lang="en-GB" sz="2800" b="1" dirty="0">
                <a:effectLst/>
                <a:latin typeface="Arial" panose="020B0604020202020204" pitchFamily="34" charset="0"/>
                <a:ea typeface="Times New Roman" panose="02020603050405020304" pitchFamily="18" charset="0"/>
                <a:cs typeface="Arial" panose="020B0604020202020204" pitchFamily="34" charset="0"/>
              </a:rPr>
              <a:t>Q.2: </a:t>
            </a:r>
            <a:r>
              <a:rPr lang="en-GB" sz="2800" dirty="0">
                <a:effectLst/>
                <a:latin typeface="Arial" panose="020B0604020202020204" pitchFamily="34" charset="0"/>
                <a:ea typeface="Times New Roman" panose="02020603050405020304" pitchFamily="18" charset="0"/>
                <a:cs typeface="Arial" panose="020B0604020202020204" pitchFamily="34" charset="0"/>
              </a:rPr>
              <a:t>Document and describe some project ‘</a:t>
            </a:r>
            <a:r>
              <a:rPr lang="en-GB" sz="2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Design</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28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work</a:t>
            </a:r>
            <a:r>
              <a:rPr lang="en-GB" sz="2800" b="1" dirty="0">
                <a:effectLst/>
                <a:latin typeface="Arial" panose="020B0604020202020204" pitchFamily="34" charset="0"/>
                <a:ea typeface="Times New Roman" panose="02020603050405020304" pitchFamily="18" charset="0"/>
                <a:cs typeface="Arial" panose="020B0604020202020204" pitchFamily="34" charset="0"/>
              </a:rPr>
              <a:t>’</a:t>
            </a:r>
            <a:r>
              <a:rPr lang="en-GB" sz="2800" dirty="0">
                <a:effectLst/>
                <a:latin typeface="Arial" panose="020B0604020202020204" pitchFamily="34" charset="0"/>
                <a:ea typeface="Times New Roman" panose="02020603050405020304" pitchFamily="18" charset="0"/>
                <a:cs typeface="Arial" panose="020B0604020202020204" pitchFamily="34" charset="0"/>
              </a:rPr>
              <a:t>. 2 pieces required, e.g. depending on the nature of your project example design work could include: a requirements specification, sketches/drawings, storyboard, wireframes, flow chart/UML diagram, ERD data structure, network structure diagram, network security architecture/diagram.</a:t>
            </a:r>
          </a:p>
          <a:p>
            <a:pPr marL="270510">
              <a:lnSpc>
                <a:spcPct val="100000"/>
              </a:lnSpc>
              <a:spcAft>
                <a:spcPts val="300"/>
              </a:spcAft>
            </a:pPr>
            <a:r>
              <a:rPr lang="en-GB" sz="2800" b="1" dirty="0">
                <a:latin typeface="Arial" panose="020B0604020202020204" pitchFamily="34" charset="0"/>
                <a:cs typeface="Arial" panose="020B0604020202020204" pitchFamily="34" charset="0"/>
              </a:rPr>
              <a:t>Q.3:</a:t>
            </a:r>
            <a:r>
              <a:rPr lang="en-GB" sz="2800" dirty="0">
                <a:latin typeface="Arial" panose="020B0604020202020204" pitchFamily="34" charset="0"/>
                <a:cs typeface="Arial" panose="020B0604020202020204" pitchFamily="34" charset="0"/>
              </a:rPr>
              <a:t> Use several screenshots with brief description to document some </a:t>
            </a:r>
            <a:r>
              <a:rPr lang="en-GB" sz="2800" b="1" dirty="0">
                <a:latin typeface="Arial" panose="020B0604020202020204" pitchFamily="34" charset="0"/>
                <a:cs typeface="Arial" panose="020B0604020202020204" pitchFamily="34" charset="0"/>
              </a:rPr>
              <a:t>initial practical implementation</a:t>
            </a:r>
            <a:r>
              <a:rPr lang="en-GB" sz="2800" dirty="0">
                <a:latin typeface="Arial" panose="020B0604020202020204" pitchFamily="34" charset="0"/>
                <a:cs typeface="Arial" panose="020B0604020202020204" pitchFamily="34" charset="0"/>
              </a:rPr>
              <a:t> work for your project.</a:t>
            </a:r>
          </a:p>
          <a:p>
            <a:pPr marL="270510">
              <a:lnSpc>
                <a:spcPct val="100000"/>
              </a:lnSpc>
              <a:spcAft>
                <a:spcPts val="3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a:lnSpc>
                <a:spcPct val="100000"/>
              </a:lnSpc>
              <a:spcBef>
                <a:spcPts val="0"/>
              </a:spcBef>
              <a:spcAft>
                <a:spcPts val="3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F791EDE1-3B46-4B33-69C9-17E6F36D3E63}"/>
              </a:ext>
            </a:extLst>
          </p:cNvPr>
          <p:cNvSpPr txBox="1"/>
          <p:nvPr/>
        </p:nvSpPr>
        <p:spPr>
          <a:xfrm>
            <a:off x="90132" y="26812"/>
            <a:ext cx="781464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sng" strike="noStrike" kern="1200" cap="none" spc="0" normalizeH="0" baseline="0" noProof="0" dirty="0">
                <a:ln>
                  <a:noFill/>
                </a:ln>
                <a:solidFill>
                  <a:srgbClr val="FFFFFF"/>
                </a:solidFill>
                <a:effectLst/>
                <a:uLnTx/>
                <a:uFillTx/>
                <a:latin typeface="Calibri Light" panose="020F0302020204030204"/>
                <a:ea typeface="+mn-ea"/>
                <a:cs typeface="+mn-cs"/>
              </a:rPr>
              <a:t>This week’s focus &amp; Activity:</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C4B1DA6B-10E0-CDC4-3E14-EAF3CACF8D81}"/>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0660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8F8D5-DA4E-856A-A158-59082157FC33}"/>
            </a:ext>
          </a:extLst>
        </p:cNvPr>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FA9A2C4-8A94-0FE1-5845-B5D5A28D7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53">
            <a:extLst>
              <a:ext uri="{FF2B5EF4-FFF2-40B4-BE49-F238E27FC236}">
                <a16:creationId xmlns:a16="http://schemas.microsoft.com/office/drawing/2014/main" id="{9CA06B81-F715-B64A-8CBA-83DA07F3F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AE01185F-9926-C647-F304-A2C30D045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691003-7D56-DF67-B42A-7327FDE45353}"/>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 &amp; Overview</a:t>
            </a:r>
            <a:endParaRPr lang="en-GB" sz="4000" u="sng" dirty="0"/>
          </a:p>
        </p:txBody>
      </p:sp>
      <p:sp>
        <p:nvSpPr>
          <p:cNvPr id="65" name="Rectangle 57">
            <a:extLst>
              <a:ext uri="{FF2B5EF4-FFF2-40B4-BE49-F238E27FC236}">
                <a16:creationId xmlns:a16="http://schemas.microsoft.com/office/drawing/2014/main" id="{0F991F99-1BB6-FE33-0DB6-552DEBBAD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417FABE-5D4E-FD98-A01D-1ED18D7DEFF4}"/>
              </a:ext>
            </a:extLst>
          </p:cNvPr>
          <p:cNvSpPr>
            <a:spLocks noGrp="1"/>
          </p:cNvSpPr>
          <p:nvPr>
            <p:ph idx="1"/>
          </p:nvPr>
        </p:nvSpPr>
        <p:spPr>
          <a:xfrm>
            <a:off x="602670" y="2221992"/>
            <a:ext cx="7735787" cy="4178202"/>
          </a:xfrm>
        </p:spPr>
        <p:txBody>
          <a:bodyPr>
            <a:normAutofit/>
          </a:bodyPr>
          <a:lstStyle/>
          <a:p>
            <a:pPr marL="914400" lvl="2" indent="0">
              <a:spcBef>
                <a:spcPts val="600"/>
              </a:spcBef>
              <a:spcAft>
                <a:spcPts val="600"/>
              </a:spcAft>
              <a:buNone/>
            </a:pPr>
            <a:r>
              <a:rPr lang="en-GB" sz="3200" b="1" u="sng" dirty="0"/>
              <a:t>Lecture &amp; Tutorial:</a:t>
            </a:r>
          </a:p>
          <a:p>
            <a:pPr marL="1428750" lvl="2" indent="-514350">
              <a:spcBef>
                <a:spcPts val="600"/>
              </a:spcBef>
              <a:spcAft>
                <a:spcPts val="600"/>
              </a:spcAft>
              <a:buFont typeface="+mj-lt"/>
              <a:buAutoNum type="arabicPeriod"/>
            </a:pPr>
            <a:r>
              <a:rPr lang="en-GB" sz="3200" dirty="0"/>
              <a:t>Project Design methods</a:t>
            </a:r>
          </a:p>
          <a:p>
            <a:pPr marL="1428750" lvl="2" indent="-514350">
              <a:spcBef>
                <a:spcPts val="600"/>
              </a:spcBef>
              <a:spcAft>
                <a:spcPts val="600"/>
              </a:spcAft>
              <a:buFont typeface="+mj-lt"/>
              <a:buAutoNum type="arabicPeriod"/>
            </a:pPr>
            <a:r>
              <a:rPr lang="en-GB" sz="3200" dirty="0"/>
              <a:t>Activity: Project Design work</a:t>
            </a:r>
          </a:p>
          <a:p>
            <a:pPr marL="1428750" lvl="2" indent="-514350">
              <a:spcBef>
                <a:spcPts val="600"/>
              </a:spcBef>
              <a:spcAft>
                <a:spcPts val="600"/>
              </a:spcAft>
              <a:buFont typeface="+mj-lt"/>
              <a:buAutoNum type="arabicPeriod"/>
            </a:pPr>
            <a:r>
              <a:rPr lang="en-GB" sz="3200" dirty="0"/>
              <a:t>Activity: Practical work (start)</a:t>
            </a:r>
          </a:p>
          <a:p>
            <a:pPr marL="1428750" lvl="2" indent="-514350">
              <a:spcBef>
                <a:spcPts val="600"/>
              </a:spcBef>
              <a:spcAft>
                <a:spcPts val="600"/>
              </a:spcAft>
              <a:buFont typeface="+mj-lt"/>
              <a:buAutoNum type="arabicPeriod"/>
            </a:pPr>
            <a:r>
              <a:rPr lang="en-GB" sz="3200" dirty="0"/>
              <a:t>Guests’ talk and activities</a:t>
            </a:r>
          </a:p>
          <a:p>
            <a:pPr marL="1428750" lvl="2" indent="-514350">
              <a:spcBef>
                <a:spcPts val="600"/>
              </a:spcBef>
              <a:spcAft>
                <a:spcPts val="600"/>
              </a:spcAft>
              <a:buFont typeface="+mj-lt"/>
              <a:buAutoNum type="arabicPeriod"/>
            </a:pPr>
            <a:endParaRPr lang="en-GB" sz="3200" dirty="0"/>
          </a:p>
        </p:txBody>
      </p:sp>
      <p:grpSp>
        <p:nvGrpSpPr>
          <p:cNvPr id="13" name="Group 12">
            <a:extLst>
              <a:ext uri="{FF2B5EF4-FFF2-40B4-BE49-F238E27FC236}">
                <a16:creationId xmlns:a16="http://schemas.microsoft.com/office/drawing/2014/main" id="{D1266345-C802-F1C8-9430-B39807D7707A}"/>
              </a:ext>
            </a:extLst>
          </p:cNvPr>
          <p:cNvGrpSpPr/>
          <p:nvPr/>
        </p:nvGrpSpPr>
        <p:grpSpPr>
          <a:xfrm>
            <a:off x="8885526" y="325498"/>
            <a:ext cx="2886888" cy="5983862"/>
            <a:chOff x="8071311" y="134724"/>
            <a:chExt cx="2812289" cy="5812774"/>
          </a:xfrm>
        </p:grpSpPr>
        <p:pic>
          <p:nvPicPr>
            <p:cNvPr id="14" name="Graphic 13" descr="Gantt Chart outline">
              <a:extLst>
                <a:ext uri="{FF2B5EF4-FFF2-40B4-BE49-F238E27FC236}">
                  <a16:creationId xmlns:a16="http://schemas.microsoft.com/office/drawing/2014/main" id="{9AFCCFFE-BE59-427C-8A69-4F08AA0B7C8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D1C5C40A-52E3-DCB4-A0F2-84EB5E0993E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209CC094-FE49-2A68-A570-E7DAB50B0EF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8689D252-3EC2-8673-E131-646DC22345B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709895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707572" y="428975"/>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Session 1: </a:t>
            </a:r>
            <a:r>
              <a:rPr lang="en-US" sz="5400" b="1" u="sng" kern="1200" dirty="0">
                <a:solidFill>
                  <a:schemeClr val="tx1"/>
                </a:solidFill>
                <a:latin typeface="+mj-lt"/>
                <a:ea typeface="+mj-ea"/>
                <a:cs typeface="+mj-cs"/>
              </a:rPr>
              <a:t>Requirements Analysis</a:t>
            </a:r>
          </a:p>
        </p:txBody>
      </p:sp>
      <p:pic>
        <p:nvPicPr>
          <p:cNvPr id="4" name="Graphic 3" descr="List outline">
            <a:extLst>
              <a:ext uri="{FF2B5EF4-FFF2-40B4-BE49-F238E27FC236}">
                <a16:creationId xmlns:a16="http://schemas.microsoft.com/office/drawing/2014/main" id="{C6E3D4BD-15F9-9F5B-3AF2-55E054B4FB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36331" y="1965708"/>
            <a:ext cx="3595110" cy="3595110"/>
          </a:xfrm>
          <a:prstGeom prst="rect">
            <a:avLst/>
          </a:prstGeom>
        </p:spPr>
      </p:pic>
    </p:spTree>
    <p:extLst>
      <p:ext uri="{BB962C8B-B14F-4D97-AF65-F5344CB8AC3E}">
        <p14:creationId xmlns:p14="http://schemas.microsoft.com/office/powerpoint/2010/main" val="2215005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9004004"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sng" strike="noStrike" kern="1200" cap="none" spc="0" normalizeH="0" baseline="0" noProof="0" dirty="0">
                <a:ln>
                  <a:noFill/>
                </a:ln>
                <a:solidFill>
                  <a:prstClr val="white"/>
                </a:solidFill>
                <a:effectLst/>
                <a:uLnTx/>
                <a:uFillTx/>
                <a:latin typeface="Calibri Light" panose="020F0302020204030204"/>
                <a:ea typeface="+mj-ea"/>
                <a:cs typeface="+mj-cs"/>
              </a:rPr>
              <a:t>Requirement Specifications &amp; Prioritisation</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730076" y="1743629"/>
            <a:ext cx="10406443" cy="414380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nSpc>
                <a:spcPct val="100000"/>
              </a:lnSpc>
              <a:spcBef>
                <a:spcPts val="0"/>
              </a:spcBef>
              <a:buNone/>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We will consider two types of </a:t>
            </a:r>
            <a:r>
              <a:rPr lang="en-GB" sz="3200" dirty="0">
                <a:solidFill>
                  <a:prstClr val="white"/>
                </a:solidFill>
              </a:rPr>
              <a:t>Requirements </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Specifications:</a:t>
            </a:r>
          </a:p>
          <a:p>
            <a:pPr marL="514350" marR="0" lvl="0" indent="-514350" algn="l" defTabSz="914400" rtl="0" eaLnBrk="1" fontAlgn="auto" latinLnBrk="0" hangingPunct="1">
              <a:lnSpc>
                <a:spcPct val="100000"/>
              </a:lnSpc>
              <a:spcBef>
                <a:spcPts val="0"/>
              </a:spcBef>
              <a:spcAft>
                <a:spcPts val="0"/>
              </a:spcAft>
              <a:buClr>
                <a:srgbClr val="FFFF00"/>
              </a:buClr>
              <a:buSzTx/>
              <a:buFont typeface="+mj-lt"/>
              <a:buAutoNum type="arabicPeriod"/>
              <a:tabLst/>
              <a:defRPr/>
            </a:pPr>
            <a:r>
              <a:rPr kumimoji="0" lang="en-GB" sz="32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Requirements / Feature specifications</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Are suitable for the creation of new Computing prototypes.</a:t>
            </a:r>
          </a:p>
          <a:p>
            <a:pPr marL="514350" marR="0" lvl="0" indent="-514350" algn="l" defTabSz="914400" rtl="0" eaLnBrk="1" fontAlgn="auto" latinLnBrk="0" hangingPunct="1">
              <a:lnSpc>
                <a:spcPct val="100000"/>
              </a:lnSpc>
              <a:spcBef>
                <a:spcPts val="0"/>
              </a:spcBef>
              <a:spcAft>
                <a:spcPts val="0"/>
              </a:spcAft>
              <a:buClr>
                <a:srgbClr val="FFFF00"/>
              </a:buClr>
              <a:buSzTx/>
              <a:buFont typeface="+mj-lt"/>
              <a:buAutoNum type="arabicPeriod"/>
              <a:tabLst/>
              <a:defRPr/>
            </a:pPr>
            <a:r>
              <a:rPr kumimoji="0" lang="en-GB" sz="32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Product specifications</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Are suitable for the creation of new </a:t>
            </a: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hardware</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products e.g. a component list.</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F55190A8-8545-4D01-9B2A-62B0FD0F07FB}"/>
              </a:ext>
            </a:extLst>
          </p:cNvPr>
          <p:cNvSpPr/>
          <p:nvPr/>
        </p:nvSpPr>
        <p:spPr>
          <a:xfrm>
            <a:off x="611090" y="268907"/>
            <a:ext cx="1109787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6E1F71C3-AFB9-4BD8-AD49-6CAFCCCB6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655551" y="175383"/>
            <a:ext cx="1113715" cy="1113715"/>
          </a:xfrm>
          <a:prstGeom prst="rect">
            <a:avLst/>
          </a:prstGeom>
        </p:spPr>
      </p:pic>
      <p:pic>
        <p:nvPicPr>
          <p:cNvPr id="9" name="Graphic 8" descr="Single gear outline">
            <a:extLst>
              <a:ext uri="{FF2B5EF4-FFF2-40B4-BE49-F238E27FC236}">
                <a16:creationId xmlns:a16="http://schemas.microsoft.com/office/drawing/2014/main" id="{AE307454-56CA-49F8-B378-755FBF7637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29452" y="124322"/>
            <a:ext cx="1354667" cy="1354667"/>
          </a:xfrm>
          <a:prstGeom prst="rect">
            <a:avLst/>
          </a:prstGeom>
        </p:spPr>
      </p:pic>
      <p:pic>
        <p:nvPicPr>
          <p:cNvPr id="4" name="Graphic 3" descr="List outline">
            <a:extLst>
              <a:ext uri="{FF2B5EF4-FFF2-40B4-BE49-F238E27FC236}">
                <a16:creationId xmlns:a16="http://schemas.microsoft.com/office/drawing/2014/main" id="{9D365013-1403-2269-778A-0D6BD645489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306785" y="1743629"/>
            <a:ext cx="1910475" cy="1910475"/>
          </a:xfrm>
          <a:prstGeom prst="rect">
            <a:avLst/>
          </a:prstGeom>
        </p:spPr>
      </p:pic>
      <p:sp>
        <p:nvSpPr>
          <p:cNvPr id="8" name="TextBox 7">
            <a:extLst>
              <a:ext uri="{FF2B5EF4-FFF2-40B4-BE49-F238E27FC236}">
                <a16:creationId xmlns:a16="http://schemas.microsoft.com/office/drawing/2014/main" id="{1D692BC2-1194-4341-9C87-CB3843671A5D}"/>
              </a:ext>
            </a:extLst>
          </p:cNvPr>
          <p:cNvSpPr txBox="1"/>
          <p:nvPr/>
        </p:nvSpPr>
        <p:spPr>
          <a:xfrm>
            <a:off x="1308934" y="4809754"/>
            <a:ext cx="2861188" cy="1200329"/>
          </a:xfrm>
          <a:prstGeom prst="rect">
            <a:avLst/>
          </a:prstGeom>
          <a:noFill/>
        </p:spPr>
        <p:txBody>
          <a:bodyPr wrap="square" rtlCol="0">
            <a:spAutoFit/>
          </a:bodyPr>
          <a:lstStyle/>
          <a:p>
            <a:r>
              <a:rPr lang="en-GB" dirty="0"/>
              <a:t>Website/mobile app: pages, screens, navigation, interactive elements, information display</a:t>
            </a:r>
          </a:p>
        </p:txBody>
      </p:sp>
      <p:sp>
        <p:nvSpPr>
          <p:cNvPr id="10" name="TextBox 9">
            <a:extLst>
              <a:ext uri="{FF2B5EF4-FFF2-40B4-BE49-F238E27FC236}">
                <a16:creationId xmlns:a16="http://schemas.microsoft.com/office/drawing/2014/main" id="{D54D81A6-CDFC-4FE4-B80A-CB399B863A83}"/>
              </a:ext>
            </a:extLst>
          </p:cNvPr>
          <p:cNvSpPr txBox="1"/>
          <p:nvPr/>
        </p:nvSpPr>
        <p:spPr>
          <a:xfrm>
            <a:off x="4998610" y="4809754"/>
            <a:ext cx="1769807" cy="923330"/>
          </a:xfrm>
          <a:prstGeom prst="rect">
            <a:avLst/>
          </a:prstGeom>
          <a:noFill/>
        </p:spPr>
        <p:txBody>
          <a:bodyPr wrap="square" rtlCol="0">
            <a:spAutoFit/>
          </a:bodyPr>
          <a:lstStyle/>
          <a:p>
            <a:r>
              <a:rPr lang="en-GB" dirty="0"/>
              <a:t>Game: gameplay features, functionality</a:t>
            </a:r>
          </a:p>
        </p:txBody>
      </p:sp>
      <p:sp>
        <p:nvSpPr>
          <p:cNvPr id="11" name="TextBox 10">
            <a:extLst>
              <a:ext uri="{FF2B5EF4-FFF2-40B4-BE49-F238E27FC236}">
                <a16:creationId xmlns:a16="http://schemas.microsoft.com/office/drawing/2014/main" id="{3C816B0A-D6FA-410E-AE6C-4E3FE632D74D}"/>
              </a:ext>
            </a:extLst>
          </p:cNvPr>
          <p:cNvSpPr txBox="1"/>
          <p:nvPr/>
        </p:nvSpPr>
        <p:spPr>
          <a:xfrm>
            <a:off x="7942477" y="4809754"/>
            <a:ext cx="2558376" cy="923330"/>
          </a:xfrm>
          <a:prstGeom prst="rect">
            <a:avLst/>
          </a:prstGeom>
          <a:noFill/>
        </p:spPr>
        <p:txBody>
          <a:bodyPr wrap="square" rtlCol="0">
            <a:spAutoFit/>
          </a:bodyPr>
          <a:lstStyle/>
          <a:p>
            <a:r>
              <a:rPr lang="en-GB" dirty="0"/>
              <a:t>Networking/security project: certain capabilities and functions</a:t>
            </a:r>
          </a:p>
        </p:txBody>
      </p:sp>
      <p:cxnSp>
        <p:nvCxnSpPr>
          <p:cNvPr id="35" name="Connector: Elbow 34">
            <a:extLst>
              <a:ext uri="{FF2B5EF4-FFF2-40B4-BE49-F238E27FC236}">
                <a16:creationId xmlns:a16="http://schemas.microsoft.com/office/drawing/2014/main" id="{963F79C8-D9FA-4835-8DCC-355C7C811D80}"/>
              </a:ext>
            </a:extLst>
          </p:cNvPr>
          <p:cNvCxnSpPr>
            <a:cxnSpLocks/>
            <a:endCxn id="8" idx="1"/>
          </p:cNvCxnSpPr>
          <p:nvPr/>
        </p:nvCxnSpPr>
        <p:spPr>
          <a:xfrm rot="16200000" flipH="1">
            <a:off x="-409720" y="3691265"/>
            <a:ext cx="2858448" cy="578860"/>
          </a:xfrm>
          <a:prstGeom prst="bentConnector2">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5205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4C6D5-6722-4FDB-88DA-035D6BA907B5}"/>
              </a:ext>
            </a:extLst>
          </p:cNvPr>
          <p:cNvSpPr txBox="1">
            <a:spLocks/>
          </p:cNvSpPr>
          <p:nvPr/>
        </p:nvSpPr>
        <p:spPr>
          <a:xfrm>
            <a:off x="790925" y="533547"/>
            <a:ext cx="9004004"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sng" strike="noStrike" kern="1200" cap="none" spc="0" normalizeH="0" baseline="0" noProof="0" dirty="0">
                <a:ln>
                  <a:noFill/>
                </a:ln>
                <a:solidFill>
                  <a:prstClr val="white"/>
                </a:solidFill>
                <a:effectLst/>
                <a:uLnTx/>
                <a:uFillTx/>
                <a:latin typeface="Calibri Light" panose="020F0302020204030204"/>
                <a:ea typeface="+mj-ea"/>
                <a:cs typeface="+mj-cs"/>
              </a:rPr>
              <a:t>Requirement Specifications &amp; Prioritisation</a:t>
            </a:r>
          </a:p>
        </p:txBody>
      </p:sp>
      <p:sp>
        <p:nvSpPr>
          <p:cNvPr id="3" name="Content Placeholder 2">
            <a:extLst>
              <a:ext uri="{FF2B5EF4-FFF2-40B4-BE49-F238E27FC236}">
                <a16:creationId xmlns:a16="http://schemas.microsoft.com/office/drawing/2014/main" id="{126CA5B5-FDC9-4F57-88D0-60D210A23B9A}"/>
              </a:ext>
            </a:extLst>
          </p:cNvPr>
          <p:cNvSpPr txBox="1">
            <a:spLocks/>
          </p:cNvSpPr>
          <p:nvPr/>
        </p:nvSpPr>
        <p:spPr>
          <a:xfrm>
            <a:off x="550793" y="1563901"/>
            <a:ext cx="11036647" cy="4257018"/>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0"/>
              </a:spcAft>
              <a:buClr>
                <a:srgbClr val="FFFF00"/>
              </a:buClr>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Requirement</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specifications</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can be used for hardware or software prototypes and should be </a:t>
            </a: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prioritised</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This will help you to focus on what is most important. </a:t>
            </a: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When prioritising your requirements, consider the most important features of your project implementation aka </a:t>
            </a: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MVP Minimum Viable Product.</a:t>
            </a:r>
            <a:endPar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Many methods can be used to </a:t>
            </a: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prioritise </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your list e.g. By number (</a:t>
            </a:r>
            <a:r>
              <a:rPr kumimoji="0" lang="en-GB" sz="32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1, 2, 3, </a:t>
            </a:r>
            <a:r>
              <a:rPr kumimoji="0" lang="en-GB" sz="3200" b="0" i="0" u="none" strike="noStrike" kern="1200" cap="none" spc="0" normalizeH="0" baseline="0" noProof="0" dirty="0">
                <a:ln>
                  <a:noFill/>
                </a:ln>
                <a:effectLst/>
                <a:uLnTx/>
                <a:uFillTx/>
                <a:latin typeface="Calibri" panose="020F0502020204030204"/>
                <a:ea typeface="+mn-ea"/>
                <a:cs typeface="+mn-cs"/>
              </a:rPr>
              <a:t>etc..), </a:t>
            </a:r>
            <a:r>
              <a:rPr kumimoji="0" lang="en-GB" sz="32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High, Med. or Low</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or the </a:t>
            </a:r>
            <a:r>
              <a:rPr kumimoji="0" lang="en-GB" sz="3200" b="0" i="0" u="none" strike="noStrike" kern="1200" cap="none" spc="0" normalizeH="0" baseline="0" noProof="0" dirty="0" err="1">
                <a:ln>
                  <a:noFill/>
                </a:ln>
                <a:solidFill>
                  <a:schemeClr val="bg1"/>
                </a:solidFill>
                <a:effectLst/>
                <a:highlight>
                  <a:srgbClr val="FFFF00"/>
                </a:highlight>
                <a:uLnTx/>
                <a:uFillTx/>
                <a:latin typeface="Calibri" panose="020F0502020204030204"/>
                <a:ea typeface="+mn-ea"/>
                <a:cs typeface="+mn-cs"/>
              </a:rPr>
              <a:t>MoSCoW</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 method.</a:t>
            </a:r>
          </a:p>
          <a:p>
            <a:pPr marL="457200" marR="0" lvl="1" indent="0" algn="l" defTabSz="914400" rtl="0" eaLnBrk="1" fontAlgn="auto" latinLnBrk="0" hangingPunct="1">
              <a:lnSpc>
                <a:spcPct val="100000"/>
              </a:lnSpc>
              <a:spcBef>
                <a:spcPts val="0"/>
              </a:spcBef>
              <a:spcAft>
                <a:spcPts val="0"/>
              </a:spcAft>
              <a:buClrTx/>
              <a:buSz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M for Must haves, S for Should haves, C for Could haves and W for Won’t haves.</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F55190A8-8545-4D01-9B2A-62B0FD0F07FB}"/>
              </a:ext>
            </a:extLst>
          </p:cNvPr>
          <p:cNvSpPr/>
          <p:nvPr/>
        </p:nvSpPr>
        <p:spPr>
          <a:xfrm>
            <a:off x="611090" y="268907"/>
            <a:ext cx="1109787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E83B412-78A3-4573-82A8-80BFCABF50FC}"/>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6E1F71C3-AFB9-4BD8-AD49-6CAFCCCB6D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655551" y="175383"/>
            <a:ext cx="1113715" cy="1113715"/>
          </a:xfrm>
          <a:prstGeom prst="rect">
            <a:avLst/>
          </a:prstGeom>
        </p:spPr>
      </p:pic>
      <p:pic>
        <p:nvPicPr>
          <p:cNvPr id="9" name="Graphic 8" descr="Single gear outline">
            <a:extLst>
              <a:ext uri="{FF2B5EF4-FFF2-40B4-BE49-F238E27FC236}">
                <a16:creationId xmlns:a16="http://schemas.microsoft.com/office/drawing/2014/main" id="{AE307454-56CA-49F8-B378-755FBF7637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629452" y="124322"/>
            <a:ext cx="1354667" cy="1354667"/>
          </a:xfrm>
          <a:prstGeom prst="rect">
            <a:avLst/>
          </a:prstGeom>
        </p:spPr>
      </p:pic>
    </p:spTree>
    <p:extLst>
      <p:ext uri="{BB962C8B-B14F-4D97-AF65-F5344CB8AC3E}">
        <p14:creationId xmlns:p14="http://schemas.microsoft.com/office/powerpoint/2010/main" val="1876464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0977" y="1510071"/>
            <a:ext cx="10438564" cy="4419258"/>
          </a:xfrm>
        </p:spPr>
        <p:txBody>
          <a:bodyPr>
            <a:noAutofit/>
          </a:bodyPr>
          <a:lstStyle/>
          <a:p>
            <a:pPr>
              <a:lnSpc>
                <a:spcPct val="100000"/>
              </a:lnSpc>
              <a:spcBef>
                <a:spcPts val="0"/>
              </a:spcBef>
            </a:pPr>
            <a:r>
              <a:rPr lang="en-GB" dirty="0"/>
              <a:t>A </a:t>
            </a:r>
            <a:r>
              <a:rPr lang="en-GB" b="1" dirty="0"/>
              <a:t>Requirements specification </a:t>
            </a:r>
            <a:r>
              <a:rPr lang="en-GB" dirty="0">
                <a:solidFill>
                  <a:schemeClr val="bg1"/>
                </a:solidFill>
                <a:highlight>
                  <a:srgbClr val="FFFF00"/>
                </a:highlight>
              </a:rPr>
              <a:t>is a description of the </a:t>
            </a:r>
            <a:r>
              <a:rPr lang="en-GB" b="1" dirty="0">
                <a:solidFill>
                  <a:schemeClr val="bg1"/>
                </a:solidFill>
                <a:highlight>
                  <a:srgbClr val="FFFF00"/>
                </a:highlight>
              </a:rPr>
              <a:t>features</a:t>
            </a:r>
            <a:r>
              <a:rPr lang="en-GB" dirty="0">
                <a:solidFill>
                  <a:schemeClr val="bg1"/>
                </a:solidFill>
                <a:highlight>
                  <a:srgbClr val="FFFF00"/>
                </a:highlight>
              </a:rPr>
              <a:t> </a:t>
            </a:r>
            <a:r>
              <a:rPr lang="en-GB" dirty="0"/>
              <a:t>for a proposed project/prototype to be developed/implemented. </a:t>
            </a:r>
          </a:p>
          <a:p>
            <a:pPr>
              <a:lnSpc>
                <a:spcPct val="100000"/>
              </a:lnSpc>
              <a:spcBef>
                <a:spcPts val="0"/>
              </a:spcBef>
            </a:pPr>
            <a:r>
              <a:rPr lang="en-GB" dirty="0"/>
              <a:t>It outlines the </a:t>
            </a:r>
            <a:r>
              <a:rPr lang="en-GB" b="1" dirty="0"/>
              <a:t>SCOPE</a:t>
            </a:r>
            <a:r>
              <a:rPr lang="en-GB" dirty="0"/>
              <a:t> of the prototype.</a:t>
            </a:r>
          </a:p>
          <a:p>
            <a:pPr>
              <a:lnSpc>
                <a:spcPct val="100000"/>
              </a:lnSpc>
              <a:spcBef>
                <a:spcPts val="0"/>
              </a:spcBef>
            </a:pPr>
            <a:r>
              <a:rPr lang="en-GB" dirty="0"/>
              <a:t>A Requirement often </a:t>
            </a:r>
            <a:r>
              <a:rPr lang="en-GB" b="1" dirty="0"/>
              <a:t>starts with a unique Number, a Name/Title, followed by a priority status </a:t>
            </a:r>
            <a:r>
              <a:rPr lang="en-GB" dirty="0"/>
              <a:t>and</a:t>
            </a:r>
            <a:r>
              <a:rPr lang="en-GB" b="1" dirty="0"/>
              <a:t> brief description </a:t>
            </a:r>
            <a:r>
              <a:rPr lang="en-GB" dirty="0"/>
              <a:t>that outlines the </a:t>
            </a:r>
            <a:r>
              <a:rPr lang="en-GB" b="1" dirty="0"/>
              <a:t>purpose</a:t>
            </a:r>
            <a:r>
              <a:rPr lang="en-GB" dirty="0"/>
              <a:t> of the requirement.</a:t>
            </a:r>
          </a:p>
          <a:p>
            <a:pPr>
              <a:lnSpc>
                <a:spcPct val="100000"/>
              </a:lnSpc>
              <a:spcBef>
                <a:spcPts val="0"/>
              </a:spcBef>
            </a:pPr>
            <a:r>
              <a:rPr lang="en-GB" dirty="0"/>
              <a:t>A Requirements specification outlines </a:t>
            </a:r>
            <a:r>
              <a:rPr lang="en-GB" b="1" dirty="0"/>
              <a:t>Functional</a:t>
            </a:r>
            <a:r>
              <a:rPr lang="en-GB" dirty="0"/>
              <a:t> (Fr) and N</a:t>
            </a:r>
            <a:r>
              <a:rPr lang="en-GB" b="1" dirty="0"/>
              <a:t>on-functional</a:t>
            </a:r>
            <a:r>
              <a:rPr lang="en-GB" dirty="0"/>
              <a:t> requirements (</a:t>
            </a:r>
            <a:r>
              <a:rPr lang="en-GB" dirty="0" err="1"/>
              <a:t>NFr</a:t>
            </a:r>
            <a:r>
              <a:rPr lang="en-GB" dirty="0"/>
              <a:t>).</a:t>
            </a:r>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790925" y="533547"/>
            <a:ext cx="8437742"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sng" strike="noStrike" kern="1200" cap="none" spc="0" normalizeH="0" baseline="0" noProof="0" dirty="0">
                <a:ln>
                  <a:noFill/>
                </a:ln>
                <a:solidFill>
                  <a:prstClr val="white"/>
                </a:solidFill>
                <a:effectLst/>
                <a:uLnTx/>
                <a:uFillTx/>
                <a:latin typeface="Calibri Light" panose="020F0302020204030204"/>
                <a:ea typeface="+mj-ea"/>
                <a:cs typeface="+mj-cs"/>
              </a:rPr>
              <a:t>Requirement Specification template</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2076D01D-2EED-4CD8-9142-EA9402CD29B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110832" y="206465"/>
            <a:ext cx="1113715" cy="1113715"/>
          </a:xfrm>
          <a:prstGeom prst="rect">
            <a:avLst/>
          </a:prstGeom>
        </p:spPr>
      </p:pic>
      <p:graphicFrame>
        <p:nvGraphicFramePr>
          <p:cNvPr id="11" name="Table 10">
            <a:extLst>
              <a:ext uri="{FF2B5EF4-FFF2-40B4-BE49-F238E27FC236}">
                <a16:creationId xmlns:a16="http://schemas.microsoft.com/office/drawing/2014/main" id="{DF15D505-C886-4EFB-B088-984D55FA35F6}"/>
              </a:ext>
            </a:extLst>
          </p:cNvPr>
          <p:cNvGraphicFramePr>
            <a:graphicFrameLocks noGrp="1"/>
          </p:cNvGraphicFramePr>
          <p:nvPr>
            <p:extLst>
              <p:ext uri="{D42A27DB-BD31-4B8C-83A1-F6EECF244321}">
                <p14:modId xmlns:p14="http://schemas.microsoft.com/office/powerpoint/2010/main" val="3186677166"/>
              </p:ext>
            </p:extLst>
          </p:nvPr>
        </p:nvGraphicFramePr>
        <p:xfrm>
          <a:off x="1932020" y="5044293"/>
          <a:ext cx="8735669" cy="1280160"/>
        </p:xfrm>
        <a:graphic>
          <a:graphicData uri="http://schemas.openxmlformats.org/drawingml/2006/table">
            <a:tbl>
              <a:tblPr firstRow="1" bandRow="1">
                <a:tableStyleId>{5940675A-B579-460E-94D1-54222C63F5DA}</a:tableStyleId>
              </a:tblPr>
              <a:tblGrid>
                <a:gridCol w="2404849">
                  <a:extLst>
                    <a:ext uri="{9D8B030D-6E8A-4147-A177-3AD203B41FA5}">
                      <a16:colId xmlns:a16="http://schemas.microsoft.com/office/drawing/2014/main" val="20000"/>
                    </a:ext>
                  </a:extLst>
                </a:gridCol>
                <a:gridCol w="6330820">
                  <a:extLst>
                    <a:ext uri="{9D8B030D-6E8A-4147-A177-3AD203B41FA5}">
                      <a16:colId xmlns:a16="http://schemas.microsoft.com/office/drawing/2014/main" val="20001"/>
                    </a:ext>
                  </a:extLst>
                </a:gridCol>
              </a:tblGrid>
              <a:tr h="152297">
                <a:tc>
                  <a:txBody>
                    <a:bodyPr/>
                    <a:lstStyle/>
                    <a:p>
                      <a:r>
                        <a:rPr lang="en-GB" sz="2400" dirty="0"/>
                        <a:t>Unique</a:t>
                      </a:r>
                      <a:r>
                        <a:rPr lang="en-GB" sz="2400" baseline="0" dirty="0"/>
                        <a:t> number</a:t>
                      </a:r>
                      <a:endParaRPr lang="en-GB" sz="2400" dirty="0"/>
                    </a:p>
                  </a:txBody>
                  <a:tcPr/>
                </a:tc>
                <a:tc>
                  <a:txBody>
                    <a:bodyPr/>
                    <a:lstStyle/>
                    <a:p>
                      <a:r>
                        <a:rPr lang="en-GB" sz="2400" dirty="0"/>
                        <a:t>Requirement Name/Title</a:t>
                      </a:r>
                    </a:p>
                  </a:txBody>
                  <a:tcPr/>
                </a:tc>
                <a:extLst>
                  <a:ext uri="{0D108BD9-81ED-4DB2-BD59-A6C34878D82A}">
                    <a16:rowId xmlns:a16="http://schemas.microsoft.com/office/drawing/2014/main" val="10000"/>
                  </a:ext>
                </a:extLst>
              </a:tr>
              <a:tr h="370840">
                <a:tc>
                  <a:txBody>
                    <a:bodyPr/>
                    <a:lstStyle/>
                    <a:p>
                      <a:r>
                        <a:rPr lang="en-GB" sz="2400" dirty="0"/>
                        <a:t>Priority</a:t>
                      </a:r>
                      <a:r>
                        <a:rPr lang="en-GB" sz="2400" baseline="0" dirty="0"/>
                        <a:t> status</a:t>
                      </a:r>
                      <a:br>
                        <a:rPr lang="en-GB" sz="2400" baseline="0" dirty="0"/>
                      </a:br>
                      <a:r>
                        <a:rPr lang="en-GB" sz="2400" baseline="0" dirty="0"/>
                        <a:t>P:1</a:t>
                      </a:r>
                      <a:endParaRPr lang="en-GB" sz="2400" dirty="0"/>
                    </a:p>
                  </a:txBody>
                  <a:tcPr/>
                </a:tc>
                <a:tc>
                  <a:txBody>
                    <a:bodyPr/>
                    <a:lstStyle/>
                    <a:p>
                      <a:r>
                        <a:rPr lang="en-GB" sz="2400" dirty="0"/>
                        <a:t>Requirement brief description.</a:t>
                      </a:r>
                      <a:br>
                        <a:rPr lang="en-GB" sz="2400" dirty="0"/>
                      </a:b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62170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5599" y="1563901"/>
            <a:ext cx="11575846" cy="4419258"/>
          </a:xfrm>
        </p:spPr>
        <p:txBody>
          <a:bodyPr>
            <a:noAutofit/>
          </a:bodyPr>
          <a:lstStyle/>
          <a:p>
            <a:pPr>
              <a:lnSpc>
                <a:spcPct val="100000"/>
              </a:lnSpc>
              <a:spcBef>
                <a:spcPts val="0"/>
              </a:spcBef>
            </a:pPr>
            <a:r>
              <a:rPr lang="en-GB" sz="2600" dirty="0"/>
              <a:t>A </a:t>
            </a:r>
            <a:r>
              <a:rPr lang="en-GB" sz="2600" b="1" dirty="0"/>
              <a:t>functional requirement (Fr) </a:t>
            </a:r>
            <a:r>
              <a:rPr lang="en-GB" sz="2600" dirty="0"/>
              <a:t>outlines something the system should </a:t>
            </a:r>
            <a:r>
              <a:rPr lang="en-GB" sz="2600" b="1" dirty="0"/>
              <a:t>do/perform</a:t>
            </a:r>
            <a:r>
              <a:rPr lang="en-GB" sz="2600" dirty="0"/>
              <a:t>. </a:t>
            </a:r>
          </a:p>
          <a:p>
            <a:pPr>
              <a:lnSpc>
                <a:spcPct val="100000"/>
              </a:lnSpc>
              <a:spcBef>
                <a:spcPts val="0"/>
              </a:spcBef>
            </a:pPr>
            <a:r>
              <a:rPr lang="en-GB" sz="2600" b="1" dirty="0"/>
              <a:t>Non-functional requirements (</a:t>
            </a:r>
            <a:r>
              <a:rPr lang="en-GB" sz="2600" b="1" dirty="0" err="1"/>
              <a:t>NFr</a:t>
            </a:r>
            <a:r>
              <a:rPr lang="en-GB" sz="2600" b="1" dirty="0"/>
              <a:t>) </a:t>
            </a:r>
            <a:r>
              <a:rPr lang="en-GB" sz="2600" dirty="0"/>
              <a:t>outline all other non-functional </a:t>
            </a:r>
            <a:r>
              <a:rPr lang="en-GB" sz="2600" b="1" dirty="0"/>
              <a:t>aesthetic-design/network/security </a:t>
            </a:r>
            <a:r>
              <a:rPr lang="en-GB" sz="2600" dirty="0"/>
              <a:t>activities that are required by the system. </a:t>
            </a:r>
          </a:p>
          <a:p>
            <a:pPr>
              <a:lnSpc>
                <a:spcPct val="100000"/>
              </a:lnSpc>
              <a:spcBef>
                <a:spcPts val="0"/>
              </a:spcBef>
            </a:pPr>
            <a:r>
              <a:rPr lang="en-GB" sz="2600" dirty="0"/>
              <a:t>You can have a combined or separate requirement list for </a:t>
            </a:r>
            <a:r>
              <a:rPr lang="en-GB" sz="2600" b="1" dirty="0"/>
              <a:t>Functional</a:t>
            </a:r>
            <a:r>
              <a:rPr lang="en-GB" sz="2600" dirty="0"/>
              <a:t> (Fr) and N</a:t>
            </a:r>
            <a:r>
              <a:rPr lang="en-GB" sz="2600" b="1" dirty="0"/>
              <a:t>on-functional</a:t>
            </a:r>
            <a:r>
              <a:rPr lang="en-GB" sz="2600" dirty="0"/>
              <a:t> (</a:t>
            </a:r>
            <a:r>
              <a:rPr lang="en-GB" sz="2600" dirty="0" err="1"/>
              <a:t>NFr</a:t>
            </a:r>
            <a:r>
              <a:rPr lang="en-GB" sz="2600" dirty="0"/>
              <a:t>) requirements.</a:t>
            </a:r>
          </a:p>
          <a:p>
            <a:pPr>
              <a:lnSpc>
                <a:spcPct val="100000"/>
              </a:lnSpc>
              <a:spcBef>
                <a:spcPts val="0"/>
              </a:spcBef>
            </a:pPr>
            <a:r>
              <a:rPr lang="en-GB" sz="2600" dirty="0"/>
              <a:t>You may have </a:t>
            </a:r>
            <a:r>
              <a:rPr lang="en-GB" sz="2600" b="1" dirty="0"/>
              <a:t>different types of Non-functional requirements, </a:t>
            </a:r>
            <a:r>
              <a:rPr lang="en-GB" sz="2600" dirty="0"/>
              <a:t>and they can be grouped together or partitioned into e.g. Design requirements, Performance req., Security req. etc… </a:t>
            </a:r>
          </a:p>
          <a:p>
            <a:pPr>
              <a:lnSpc>
                <a:spcPct val="100000"/>
              </a:lnSpc>
              <a:spcBef>
                <a:spcPts val="0"/>
              </a:spcBef>
            </a:pPr>
            <a:r>
              <a:rPr lang="en-GB" sz="2600" dirty="0"/>
              <a:t>For a small project you can have 1 simple list, that lists all the req./features.</a:t>
            </a:r>
          </a:p>
          <a:p>
            <a:pPr marL="0" indent="0">
              <a:lnSpc>
                <a:spcPct val="100000"/>
              </a:lnSpc>
              <a:spcBef>
                <a:spcPts val="0"/>
              </a:spcBef>
              <a:buNone/>
            </a:pPr>
            <a:endParaRPr lang="en-GB" dirty="0"/>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790924" y="533547"/>
            <a:ext cx="9380205"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prstClr val="white"/>
                </a:solidFill>
                <a:effectLst/>
                <a:uLnTx/>
                <a:uFillTx/>
                <a:latin typeface="Calibri Light" panose="020F0302020204030204"/>
                <a:ea typeface="+mj-ea"/>
                <a:cs typeface="+mj-cs"/>
              </a:rPr>
              <a:t>Functional</a:t>
            </a:r>
            <a:r>
              <a:rPr kumimoji="0" lang="en-GB" sz="4000" b="0" i="0" u="none" strike="noStrike" kern="1200" cap="none" spc="0" normalizeH="0" baseline="0" noProof="0" dirty="0">
                <a:ln>
                  <a:noFill/>
                </a:ln>
                <a:solidFill>
                  <a:prstClr val="white"/>
                </a:solidFill>
                <a:effectLst/>
                <a:uLnTx/>
                <a:uFillTx/>
                <a:latin typeface="Calibri Light" panose="020F0302020204030204"/>
                <a:ea typeface="+mj-ea"/>
                <a:cs typeface="+mj-cs"/>
              </a:rPr>
              <a:t> &amp; N</a:t>
            </a:r>
            <a:r>
              <a:rPr kumimoji="0" lang="en-GB" sz="4000" b="1" i="0" u="none" strike="noStrike" kern="1200" cap="none" spc="0" normalizeH="0" baseline="0" noProof="0" dirty="0">
                <a:ln>
                  <a:noFill/>
                </a:ln>
                <a:solidFill>
                  <a:prstClr val="white"/>
                </a:solidFill>
                <a:effectLst/>
                <a:uLnTx/>
                <a:uFillTx/>
                <a:latin typeface="Calibri Light" panose="020F0302020204030204"/>
                <a:ea typeface="+mj-ea"/>
                <a:cs typeface="+mj-cs"/>
              </a:rPr>
              <a:t>on-functional</a:t>
            </a:r>
            <a:r>
              <a:rPr kumimoji="0" lang="en-GB" sz="4000" b="0" i="0" u="none" strike="noStrike" kern="1200" cap="none" spc="0" normalizeH="0" baseline="0" noProof="0" dirty="0">
                <a:ln>
                  <a:noFill/>
                </a:ln>
                <a:solidFill>
                  <a:prstClr val="white"/>
                </a:solidFill>
                <a:effectLst/>
                <a:uLnTx/>
                <a:uFillTx/>
                <a:latin typeface="Calibri Light" panose="020F0302020204030204"/>
                <a:ea typeface="+mj-ea"/>
                <a:cs typeface="+mj-cs"/>
              </a:rPr>
              <a:t> requirements</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2076D01D-2EED-4CD8-9142-EA9402CD29B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graphicFrame>
        <p:nvGraphicFramePr>
          <p:cNvPr id="12" name="Table 11">
            <a:extLst>
              <a:ext uri="{FF2B5EF4-FFF2-40B4-BE49-F238E27FC236}">
                <a16:creationId xmlns:a16="http://schemas.microsoft.com/office/drawing/2014/main" id="{E0FE4FDE-3682-48E0-ADE9-4F438A3979D5}"/>
              </a:ext>
            </a:extLst>
          </p:cNvPr>
          <p:cNvGraphicFramePr>
            <a:graphicFrameLocks noGrp="1"/>
          </p:cNvGraphicFramePr>
          <p:nvPr>
            <p:extLst>
              <p:ext uri="{D42A27DB-BD31-4B8C-83A1-F6EECF244321}">
                <p14:modId xmlns:p14="http://schemas.microsoft.com/office/powerpoint/2010/main" val="1587653472"/>
              </p:ext>
            </p:extLst>
          </p:nvPr>
        </p:nvGraphicFramePr>
        <p:xfrm>
          <a:off x="2209686" y="5251907"/>
          <a:ext cx="7970634" cy="1280160"/>
        </p:xfrm>
        <a:graphic>
          <a:graphicData uri="http://schemas.openxmlformats.org/drawingml/2006/table">
            <a:tbl>
              <a:tblPr firstRow="1" bandRow="1">
                <a:tableStyleId>{5940675A-B579-460E-94D1-54222C63F5DA}</a:tableStyleId>
              </a:tblPr>
              <a:tblGrid>
                <a:gridCol w="778916">
                  <a:extLst>
                    <a:ext uri="{9D8B030D-6E8A-4147-A177-3AD203B41FA5}">
                      <a16:colId xmlns:a16="http://schemas.microsoft.com/office/drawing/2014/main" val="20000"/>
                    </a:ext>
                  </a:extLst>
                </a:gridCol>
                <a:gridCol w="7191718">
                  <a:extLst>
                    <a:ext uri="{9D8B030D-6E8A-4147-A177-3AD203B41FA5}">
                      <a16:colId xmlns:a16="http://schemas.microsoft.com/office/drawing/2014/main" val="20001"/>
                    </a:ext>
                  </a:extLst>
                </a:gridCol>
              </a:tblGrid>
              <a:tr h="370840">
                <a:tc>
                  <a:txBody>
                    <a:bodyPr/>
                    <a:lstStyle/>
                    <a:p>
                      <a:r>
                        <a:rPr lang="en-GB" sz="2400" dirty="0"/>
                        <a:t>1</a:t>
                      </a:r>
                    </a:p>
                  </a:txBody>
                  <a:tcPr/>
                </a:tc>
                <a:tc>
                  <a:txBody>
                    <a:bodyPr/>
                    <a:lstStyle/>
                    <a:p>
                      <a:r>
                        <a:rPr lang="en-GB" sz="2400" dirty="0"/>
                        <a:t>Requirement Title</a:t>
                      </a:r>
                    </a:p>
                  </a:txBody>
                  <a:tcPr/>
                </a:tc>
                <a:extLst>
                  <a:ext uri="{0D108BD9-81ED-4DB2-BD59-A6C34878D82A}">
                    <a16:rowId xmlns:a16="http://schemas.microsoft.com/office/drawing/2014/main" val="10000"/>
                  </a:ext>
                </a:extLst>
              </a:tr>
              <a:tr h="490296">
                <a:tc>
                  <a:txBody>
                    <a:bodyPr/>
                    <a:lstStyle/>
                    <a:p>
                      <a:r>
                        <a:rPr lang="en-GB" sz="2400" dirty="0"/>
                        <a:t>P:1</a:t>
                      </a:r>
                    </a:p>
                  </a:txBody>
                  <a:tcPr/>
                </a:tc>
                <a:tc>
                  <a:txBody>
                    <a:bodyPr/>
                    <a:lstStyle/>
                    <a:p>
                      <a:r>
                        <a:rPr lang="en-GB" sz="2400" dirty="0"/>
                        <a:t>Requirement brief description.</a:t>
                      </a:r>
                    </a:p>
                    <a:p>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910558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0426"/>
            <a:ext cx="10515600" cy="1325563"/>
          </a:xfrm>
        </p:spPr>
        <p:txBody>
          <a:bodyPr/>
          <a:lstStyle/>
          <a:p>
            <a:r>
              <a:rPr lang="en-GB" b="1" u="sng" dirty="0"/>
              <a:t>A Simple Requirement list (Keep it Simple)</a:t>
            </a:r>
            <a:endParaRPr lang="en-GB" dirty="0"/>
          </a:p>
        </p:txBody>
      </p:sp>
      <p:graphicFrame>
        <p:nvGraphicFramePr>
          <p:cNvPr id="4" name="Table 3"/>
          <p:cNvGraphicFramePr>
            <a:graphicFrameLocks noGrp="1"/>
          </p:cNvGraphicFramePr>
          <p:nvPr/>
        </p:nvGraphicFramePr>
        <p:xfrm>
          <a:off x="1581240" y="1278564"/>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1566215" y="2139302"/>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nvGraphicFramePr>
        <p:xfrm>
          <a:off x="1579093" y="300218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nvGraphicFramePr>
        <p:xfrm>
          <a:off x="1579094" y="386507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P:2</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91973" y="4715077"/>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P:3</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9" name="Table 8"/>
          <p:cNvGraphicFramePr>
            <a:graphicFrameLocks noGrp="1"/>
          </p:cNvGraphicFramePr>
          <p:nvPr/>
        </p:nvGraphicFramePr>
        <p:xfrm>
          <a:off x="1604851" y="557796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6</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P:3</a:t>
                      </a:r>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
        <p:nvSpPr>
          <p:cNvPr id="10" name="Arc 9">
            <a:extLst>
              <a:ext uri="{FF2B5EF4-FFF2-40B4-BE49-F238E27FC236}">
                <a16:creationId xmlns:a16="http://schemas.microsoft.com/office/drawing/2014/main" id="{54EC9ACB-70B8-4B1D-8376-D5F288F1D2F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A0EDB17-106D-461C-A90B-F2C80ABFDB0C}"/>
              </a:ext>
            </a:extLst>
          </p:cNvPr>
          <p:cNvSpPr/>
          <p:nvPr/>
        </p:nvSpPr>
        <p:spPr>
          <a:xfrm>
            <a:off x="676574" y="37780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1134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952ED-594F-FC0F-88F5-25E1C2FF25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496BA6-7FE8-68AB-DC41-FDBF26CB5653}"/>
              </a:ext>
            </a:extLst>
          </p:cNvPr>
          <p:cNvSpPr>
            <a:spLocks noGrp="1"/>
          </p:cNvSpPr>
          <p:nvPr>
            <p:ph type="title"/>
          </p:nvPr>
        </p:nvSpPr>
        <p:spPr>
          <a:xfrm>
            <a:off x="310352" y="-36523"/>
            <a:ext cx="10846932" cy="1111843"/>
          </a:xfrm>
        </p:spPr>
        <p:txBody>
          <a:bodyPr vert="horz" lIns="91440" tIns="45720" rIns="91440" bIns="45720" rtlCol="0" anchor="ctr">
            <a:normAutofit/>
          </a:bodyPr>
          <a:lstStyle/>
          <a:p>
            <a:r>
              <a:rPr lang="en-US" sz="4000" u="sng" dirty="0"/>
              <a:t>Student </a:t>
            </a:r>
            <a:r>
              <a:rPr lang="en-US" sz="4000" u="sng" kern="1200" dirty="0">
                <a:solidFill>
                  <a:schemeClr val="tx1"/>
                </a:solidFill>
                <a:latin typeface="+mj-lt"/>
                <a:ea typeface="+mj-ea"/>
                <a:cs typeface="+mj-cs"/>
              </a:rPr>
              <a:t>example </a:t>
            </a:r>
            <a:r>
              <a:rPr lang="en-US" sz="4000" u="sng" dirty="0"/>
              <a:t>for a small project</a:t>
            </a:r>
            <a:endParaRPr lang="en-US" sz="4000" kern="1200" dirty="0">
              <a:solidFill>
                <a:schemeClr val="tx1"/>
              </a:solidFill>
              <a:latin typeface="+mj-lt"/>
              <a:ea typeface="+mj-ea"/>
              <a:cs typeface="+mj-cs"/>
            </a:endParaRPr>
          </a:p>
        </p:txBody>
      </p:sp>
      <p:graphicFrame>
        <p:nvGraphicFramePr>
          <p:cNvPr id="4" name="Table 3">
            <a:extLst>
              <a:ext uri="{FF2B5EF4-FFF2-40B4-BE49-F238E27FC236}">
                <a16:creationId xmlns:a16="http://schemas.microsoft.com/office/drawing/2014/main" id="{8FFC0CCC-9F37-78D8-FD1A-458B750063ED}"/>
              </a:ext>
            </a:extLst>
          </p:cNvPr>
          <p:cNvGraphicFramePr/>
          <p:nvPr/>
        </p:nvGraphicFramePr>
        <p:xfrm>
          <a:off x="643365" y="921890"/>
          <a:ext cx="10423963" cy="5600408"/>
        </p:xfrm>
        <a:graphic>
          <a:graphicData uri="http://schemas.openxmlformats.org/drawingml/2006/table">
            <a:tbl>
              <a:tblPr firstRow="1" firstCol="1" bandRow="1">
                <a:noFill/>
                <a:tableStyleId>{5C22544A-7EE6-4342-B048-85BDC9FD1C3A}</a:tableStyleId>
              </a:tblPr>
              <a:tblGrid>
                <a:gridCol w="1273767">
                  <a:extLst>
                    <a:ext uri="{9D8B030D-6E8A-4147-A177-3AD203B41FA5}">
                      <a16:colId xmlns:a16="http://schemas.microsoft.com/office/drawing/2014/main" val="4284862040"/>
                    </a:ext>
                  </a:extLst>
                </a:gridCol>
                <a:gridCol w="4319629">
                  <a:extLst>
                    <a:ext uri="{9D8B030D-6E8A-4147-A177-3AD203B41FA5}">
                      <a16:colId xmlns:a16="http://schemas.microsoft.com/office/drawing/2014/main" val="2814701636"/>
                    </a:ext>
                  </a:extLst>
                </a:gridCol>
                <a:gridCol w="1103488">
                  <a:extLst>
                    <a:ext uri="{9D8B030D-6E8A-4147-A177-3AD203B41FA5}">
                      <a16:colId xmlns:a16="http://schemas.microsoft.com/office/drawing/2014/main" val="3562716029"/>
                    </a:ext>
                  </a:extLst>
                </a:gridCol>
                <a:gridCol w="3727079">
                  <a:extLst>
                    <a:ext uri="{9D8B030D-6E8A-4147-A177-3AD203B41FA5}">
                      <a16:colId xmlns:a16="http://schemas.microsoft.com/office/drawing/2014/main" val="1607797972"/>
                    </a:ext>
                  </a:extLst>
                </a:gridCol>
              </a:tblGrid>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Requirement ID</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Requirement Statement</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Must/Want</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Comments </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708654444"/>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The website will have a homepage which greets new users and introduces them to the different features the website offers.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a:solidFill>
                            <a:schemeClr val="tx1">
                              <a:lumMod val="75000"/>
                              <a:lumOff val="25000"/>
                            </a:schemeClr>
                          </a:solidFill>
                          <a:effectLst/>
                        </a:rPr>
                        <a:t>Must</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275169722"/>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 website will have a sign-up and log in function to allow users access to unique pages separate from visitors.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4828193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FR003</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Profile page will be added for users who have logged in.</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115775578"/>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FR004</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Exercise page that lays out a routine for users to follow.</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This can be found here - </a:t>
                      </a:r>
                      <a:r>
                        <a:rPr lang="en-GB" sz="1200" u="sng" strike="noStrike" cap="none" spc="0">
                          <a:solidFill>
                            <a:schemeClr val="tx1">
                              <a:lumMod val="75000"/>
                              <a:lumOff val="25000"/>
                            </a:schemeClr>
                          </a:solidFill>
                          <a:effectLst/>
                          <a:hlinkClick r:id="rId3">
                            <a:extLst>
                              <a:ext uri="{A12FA001-AC4F-418D-AE19-62706E023703}">
                                <ahyp:hlinkClr xmlns:ahyp="http://schemas.microsoft.com/office/drawing/2018/hyperlinkcolor" val="tx"/>
                              </a:ext>
                            </a:extLst>
                          </a:hlinkClick>
                        </a:rPr>
                        <a:t>https://www.reddit.com/r/bodyweightfitness/wiki/kb/recommended_routine</a:t>
                      </a: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504027089"/>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FR005</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Help page will be available for users to find answers to questions that are likely to be asked.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will be found from the reddit page that the exercises are sourced from.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568204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FR006</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A list of alternative exercises that will help users explore different types of fitness hobbies.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can include running, hiking, yoga and swimming.</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921777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FR007</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Food page that informs users on both weight loss and bulking.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Clearly include a disclaimer to state that the advice is not from a medical authority.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9555851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FR008</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Dynamic features for each element testing a range of screen sizes to make sure the content is appropriate for mobile, laptop and desktop users.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319017983"/>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FR009</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Gamification feature rewarding users for progression.</a:t>
                      </a:r>
                    </a:p>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97820067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FR010</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Easier routines for users who want to do less exercise.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8593306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Calendar for users to schedule workouts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63135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Notification feature to remind users to workout or to take a rest depending on time and day.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197420567"/>
                  </a:ext>
                </a:extLst>
              </a:tr>
            </a:tbl>
          </a:graphicData>
        </a:graphic>
      </p:graphicFrame>
      <p:sp>
        <p:nvSpPr>
          <p:cNvPr id="17" name="Arc 16">
            <a:extLst>
              <a:ext uri="{FF2B5EF4-FFF2-40B4-BE49-F238E27FC236}">
                <a16:creationId xmlns:a16="http://schemas.microsoft.com/office/drawing/2014/main" id="{6408C943-37A4-511E-9527-2377E00478E3}"/>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8A8C51-BCB5-83AC-F790-0230455151F3}"/>
              </a:ext>
            </a:extLst>
          </p:cNvPr>
          <p:cNvSpPr txBox="1"/>
          <p:nvPr/>
        </p:nvSpPr>
        <p:spPr>
          <a:xfrm>
            <a:off x="8380612" y="921890"/>
            <a:ext cx="3406119" cy="1200329"/>
          </a:xfrm>
          <a:prstGeom prst="rect">
            <a:avLst/>
          </a:prstGeom>
          <a:solidFill>
            <a:schemeClr val="accent1"/>
          </a:solidFill>
          <a:ln w="44450">
            <a:solidFill>
              <a:srgbClr val="FFFF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Q. What is missing here?, what would benefit this specification?</a:t>
            </a:r>
          </a:p>
        </p:txBody>
      </p:sp>
    </p:spTree>
    <p:extLst>
      <p:ext uri="{BB962C8B-B14F-4D97-AF65-F5344CB8AC3E}">
        <p14:creationId xmlns:p14="http://schemas.microsoft.com/office/powerpoint/2010/main" val="3474743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352" y="-36523"/>
            <a:ext cx="10846932" cy="1111843"/>
          </a:xfrm>
        </p:spPr>
        <p:txBody>
          <a:bodyPr vert="horz" lIns="91440" tIns="45720" rIns="91440" bIns="45720" rtlCol="0" anchor="ctr">
            <a:normAutofit/>
          </a:bodyPr>
          <a:lstStyle/>
          <a:p>
            <a:r>
              <a:rPr lang="en-US" sz="4000" u="sng" dirty="0"/>
              <a:t>Student </a:t>
            </a:r>
            <a:r>
              <a:rPr lang="en-US" sz="4000" u="sng" kern="1200" dirty="0">
                <a:solidFill>
                  <a:schemeClr val="tx1"/>
                </a:solidFill>
                <a:latin typeface="+mj-lt"/>
                <a:ea typeface="+mj-ea"/>
                <a:cs typeface="+mj-cs"/>
              </a:rPr>
              <a:t>example </a:t>
            </a:r>
            <a:r>
              <a:rPr lang="en-US" sz="4000" u="sng" dirty="0"/>
              <a:t>for a small project</a:t>
            </a:r>
            <a:endParaRPr lang="en-US" sz="40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E1970A71-99FE-44A7-8F36-F4C854AD8D9B}"/>
              </a:ext>
            </a:extLst>
          </p:cNvPr>
          <p:cNvSpPr txBox="1"/>
          <p:nvPr/>
        </p:nvSpPr>
        <p:spPr>
          <a:xfrm>
            <a:off x="0" y="6574627"/>
            <a:ext cx="10175630" cy="283373"/>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graphicFrame>
        <p:nvGraphicFramePr>
          <p:cNvPr id="4" name="Table 3">
            <a:extLst>
              <a:ext uri="{FF2B5EF4-FFF2-40B4-BE49-F238E27FC236}">
                <a16:creationId xmlns:a16="http://schemas.microsoft.com/office/drawing/2014/main" id="{BDA643C6-66E9-4311-9017-FC049909CEAC}"/>
              </a:ext>
            </a:extLst>
          </p:cNvPr>
          <p:cNvGraphicFramePr/>
          <p:nvPr/>
        </p:nvGraphicFramePr>
        <p:xfrm>
          <a:off x="643365" y="921890"/>
          <a:ext cx="10423963" cy="5600408"/>
        </p:xfrm>
        <a:graphic>
          <a:graphicData uri="http://schemas.openxmlformats.org/drawingml/2006/table">
            <a:tbl>
              <a:tblPr firstRow="1" firstCol="1" bandRow="1">
                <a:noFill/>
                <a:tableStyleId>{5C22544A-7EE6-4342-B048-85BDC9FD1C3A}</a:tableStyleId>
              </a:tblPr>
              <a:tblGrid>
                <a:gridCol w="1273767">
                  <a:extLst>
                    <a:ext uri="{9D8B030D-6E8A-4147-A177-3AD203B41FA5}">
                      <a16:colId xmlns:a16="http://schemas.microsoft.com/office/drawing/2014/main" val="4284862040"/>
                    </a:ext>
                  </a:extLst>
                </a:gridCol>
                <a:gridCol w="4319629">
                  <a:extLst>
                    <a:ext uri="{9D8B030D-6E8A-4147-A177-3AD203B41FA5}">
                      <a16:colId xmlns:a16="http://schemas.microsoft.com/office/drawing/2014/main" val="2814701636"/>
                    </a:ext>
                  </a:extLst>
                </a:gridCol>
                <a:gridCol w="1103488">
                  <a:extLst>
                    <a:ext uri="{9D8B030D-6E8A-4147-A177-3AD203B41FA5}">
                      <a16:colId xmlns:a16="http://schemas.microsoft.com/office/drawing/2014/main" val="3562716029"/>
                    </a:ext>
                  </a:extLst>
                </a:gridCol>
                <a:gridCol w="3727079">
                  <a:extLst>
                    <a:ext uri="{9D8B030D-6E8A-4147-A177-3AD203B41FA5}">
                      <a16:colId xmlns:a16="http://schemas.microsoft.com/office/drawing/2014/main" val="1607797972"/>
                    </a:ext>
                  </a:extLst>
                </a:gridCol>
              </a:tblGrid>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Requirement ID</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Requirement Statement</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Must/Want</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Comments </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708654444"/>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The website will have a homepage which greets new users and introduces them to the different features the website offers.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a:solidFill>
                            <a:schemeClr val="tx1">
                              <a:lumMod val="75000"/>
                              <a:lumOff val="25000"/>
                            </a:schemeClr>
                          </a:solidFill>
                          <a:effectLst/>
                        </a:rPr>
                        <a:t>Must</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275169722"/>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 website will have a sign-up and log in function to allow users access to unique pages separate from visitors.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4828193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FR003</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Profile page will be added for users who have logged in.</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115775578"/>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FR004</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Exercise page that lays out a routine for users to follow.</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This can be found here - </a:t>
                      </a:r>
                      <a:r>
                        <a:rPr lang="en-GB" sz="1200" u="sng" strike="noStrike" cap="none" spc="0">
                          <a:solidFill>
                            <a:schemeClr val="tx1">
                              <a:lumMod val="75000"/>
                              <a:lumOff val="25000"/>
                            </a:schemeClr>
                          </a:solidFill>
                          <a:effectLst/>
                          <a:hlinkClick r:id="rId3">
                            <a:extLst>
                              <a:ext uri="{A12FA001-AC4F-418D-AE19-62706E023703}">
                                <ahyp:hlinkClr xmlns:ahyp="http://schemas.microsoft.com/office/drawing/2018/hyperlinkcolor" val="tx"/>
                              </a:ext>
                            </a:extLst>
                          </a:hlinkClick>
                        </a:rPr>
                        <a:t>https://www.reddit.com/r/bodyweightfitness/wiki/kb/recommended_routine</a:t>
                      </a: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504027089"/>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FR005</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Help page will be available for users to find answers to questions that are likely to be asked.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will be found from the reddit page that the exercises are sourced from.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568204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FR006</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A list of alternative exercises that will help users explore different types of fitness hobbies.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can include running, hiking, yoga and swimming.</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921777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FR007</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Food page that informs users on both weight loss and bulking.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Clearly include a disclaimer to state that the advice is not from a medical authority.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9555851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FR008</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Dynamic features for each element testing a range of screen sizes to make sure the content is appropriate for mobile, laptop and desktop users.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319017983"/>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FR009</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Gamification feature rewarding users for progression.</a:t>
                      </a:r>
                    </a:p>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97820067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FR010</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Easier routines for users who want to do less exercise.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8593306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Calendar for users to schedule workouts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63135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Notification feature to remind users to workout or to take a rest depending on time and day.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197420567"/>
                  </a:ext>
                </a:extLst>
              </a:tr>
            </a:tbl>
          </a:graphicData>
        </a:graphic>
      </p:graphicFrame>
      <p:sp>
        <p:nvSpPr>
          <p:cNvPr id="17" name="Arc 16">
            <a:extLst>
              <a:ext uri="{FF2B5EF4-FFF2-40B4-BE49-F238E27FC236}">
                <a16:creationId xmlns:a16="http://schemas.microsoft.com/office/drawing/2014/main" id="{C1D467F6-48C1-4FE3-B962-8E770B4DA052}"/>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2DB4F41-F51D-68D5-FC77-2EC73742D9DD}"/>
              </a:ext>
            </a:extLst>
          </p:cNvPr>
          <p:cNvSpPr txBox="1"/>
          <p:nvPr/>
        </p:nvSpPr>
        <p:spPr>
          <a:xfrm>
            <a:off x="8638030" y="519398"/>
            <a:ext cx="3243618" cy="1569660"/>
          </a:xfrm>
          <a:prstGeom prst="rect">
            <a:avLst/>
          </a:prstGeom>
          <a:solidFill>
            <a:schemeClr val="accent1"/>
          </a:solidFill>
          <a:ln w="44450">
            <a:solidFill>
              <a:srgbClr val="FFFF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Note: This example would benefit from including a ‘Title’ with each requirement.</a:t>
            </a:r>
          </a:p>
        </p:txBody>
      </p:sp>
    </p:spTree>
    <p:extLst>
      <p:ext uri="{BB962C8B-B14F-4D97-AF65-F5344CB8AC3E}">
        <p14:creationId xmlns:p14="http://schemas.microsoft.com/office/powerpoint/2010/main" val="273150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B420-BC95-35C4-6803-DF6B127D91D8}"/>
              </a:ext>
            </a:extLst>
          </p:cNvPr>
          <p:cNvSpPr>
            <a:spLocks noGrp="1"/>
          </p:cNvSpPr>
          <p:nvPr>
            <p:ph type="title"/>
          </p:nvPr>
        </p:nvSpPr>
        <p:spPr>
          <a:xfrm>
            <a:off x="388257" y="214051"/>
            <a:ext cx="10515600" cy="771912"/>
          </a:xfrm>
        </p:spPr>
        <p:txBody>
          <a:bodyPr>
            <a:normAutofit fontScale="90000"/>
          </a:bodyPr>
          <a:lstStyle/>
          <a:p>
            <a:r>
              <a:rPr lang="en-GB" b="1" dirty="0"/>
              <a:t>Sample from handout: </a:t>
            </a:r>
            <a:r>
              <a:rPr lang="en-GB" dirty="0"/>
              <a:t>n-tier Requirement Spec</a:t>
            </a:r>
          </a:p>
        </p:txBody>
      </p:sp>
      <p:pic>
        <p:nvPicPr>
          <p:cNvPr id="7" name="Picture 6">
            <a:extLst>
              <a:ext uri="{FF2B5EF4-FFF2-40B4-BE49-F238E27FC236}">
                <a16:creationId xmlns:a16="http://schemas.microsoft.com/office/drawing/2014/main" id="{71C44369-C35E-EF8B-E2E5-8DB778796ACB}"/>
              </a:ext>
            </a:extLst>
          </p:cNvPr>
          <p:cNvPicPr>
            <a:picLocks noChangeAspect="1"/>
          </p:cNvPicPr>
          <p:nvPr/>
        </p:nvPicPr>
        <p:blipFill>
          <a:blip r:embed="rId2"/>
          <a:stretch>
            <a:fillRect/>
          </a:stretch>
        </p:blipFill>
        <p:spPr>
          <a:xfrm>
            <a:off x="1760385" y="985963"/>
            <a:ext cx="8671229" cy="5780819"/>
          </a:xfrm>
          <a:prstGeom prst="rect">
            <a:avLst/>
          </a:prstGeom>
        </p:spPr>
      </p:pic>
    </p:spTree>
    <p:extLst>
      <p:ext uri="{BB962C8B-B14F-4D97-AF65-F5344CB8AC3E}">
        <p14:creationId xmlns:p14="http://schemas.microsoft.com/office/powerpoint/2010/main" val="2358411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1AB06-1123-2B7C-322F-98EBAEDDF91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1FF172-D675-3912-AA99-E4B3600363D2}"/>
              </a:ext>
            </a:extLst>
          </p:cNvPr>
          <p:cNvSpPr>
            <a:spLocks noGrp="1"/>
          </p:cNvSpPr>
          <p:nvPr>
            <p:ph idx="1"/>
          </p:nvPr>
        </p:nvSpPr>
        <p:spPr>
          <a:xfrm>
            <a:off x="550794" y="1541510"/>
            <a:ext cx="11249320" cy="4419258"/>
          </a:xfrm>
        </p:spPr>
        <p:txBody>
          <a:bodyPr>
            <a:noAutofit/>
          </a:bodyPr>
          <a:lstStyle/>
          <a:p>
            <a:pPr>
              <a:lnSpc>
                <a:spcPct val="100000"/>
              </a:lnSpc>
              <a:spcBef>
                <a:spcPts val="0"/>
              </a:spcBef>
            </a:pPr>
            <a:r>
              <a:rPr lang="en-GB" sz="2600" dirty="0"/>
              <a:t>A Requirements specification can also be partitioned into 3 or multiple sections (which could relate to the </a:t>
            </a:r>
            <a:r>
              <a:rPr lang="en-GB" sz="2600" b="1" dirty="0"/>
              <a:t>3-tier model</a:t>
            </a:r>
            <a:r>
              <a:rPr lang="en-GB" sz="2600" dirty="0"/>
              <a:t>: Presentation, Logic and Data tiers).</a:t>
            </a:r>
          </a:p>
          <a:p>
            <a:pPr lvl="1">
              <a:lnSpc>
                <a:spcPct val="100000"/>
              </a:lnSpc>
              <a:spcBef>
                <a:spcPts val="0"/>
              </a:spcBef>
            </a:pPr>
            <a:r>
              <a:rPr lang="en-GB" sz="2200" b="1" dirty="0">
                <a:highlight>
                  <a:srgbClr val="0000FF"/>
                </a:highlight>
              </a:rPr>
              <a:t>Presentation/Design</a:t>
            </a:r>
            <a:r>
              <a:rPr lang="en-GB" sz="2200" dirty="0">
                <a:highlight>
                  <a:srgbClr val="0000FF"/>
                </a:highlight>
              </a:rPr>
              <a:t>: </a:t>
            </a:r>
            <a:r>
              <a:rPr lang="en-GB" sz="2200" dirty="0"/>
              <a:t>The presentation section would include the typical </a:t>
            </a:r>
            <a:r>
              <a:rPr lang="en-GB" sz="2200" b="1" dirty="0"/>
              <a:t>non-functional presentation aesthetic-design requirements/features.</a:t>
            </a:r>
          </a:p>
          <a:p>
            <a:pPr lvl="1">
              <a:lnSpc>
                <a:spcPct val="100000"/>
              </a:lnSpc>
              <a:spcBef>
                <a:spcPts val="0"/>
              </a:spcBef>
            </a:pPr>
            <a:r>
              <a:rPr lang="en-GB" sz="2200" b="1" dirty="0">
                <a:highlight>
                  <a:srgbClr val="0000FF"/>
                </a:highlight>
              </a:rPr>
              <a:t>Logic: </a:t>
            </a:r>
            <a:r>
              <a:rPr lang="en-GB" sz="2200" dirty="0"/>
              <a:t>The logic section would include the typical </a:t>
            </a:r>
            <a:r>
              <a:rPr lang="en-GB" sz="2200" b="1" dirty="0"/>
              <a:t>functional requirements/features,</a:t>
            </a:r>
            <a:r>
              <a:rPr lang="en-GB" sz="2200" dirty="0"/>
              <a:t> that generally need to be coded.</a:t>
            </a:r>
          </a:p>
          <a:p>
            <a:pPr lvl="1">
              <a:lnSpc>
                <a:spcPct val="100000"/>
              </a:lnSpc>
              <a:spcBef>
                <a:spcPts val="0"/>
              </a:spcBef>
            </a:pPr>
            <a:r>
              <a:rPr lang="en-GB" sz="2200" b="1" dirty="0">
                <a:highlight>
                  <a:srgbClr val="0000FF"/>
                </a:highlight>
              </a:rPr>
              <a:t>Data: </a:t>
            </a:r>
            <a:r>
              <a:rPr lang="en-GB" sz="2200" dirty="0"/>
              <a:t>The data section typically includes the database design. But can include other data (storage, analysis, modelling, cleaning, visualisation/output) related considerations.</a:t>
            </a:r>
            <a:endParaRPr lang="en-GB" sz="2200" b="1" dirty="0"/>
          </a:p>
          <a:p>
            <a:pPr>
              <a:lnSpc>
                <a:spcPct val="100000"/>
              </a:lnSpc>
              <a:spcBef>
                <a:spcPts val="0"/>
              </a:spcBef>
            </a:pPr>
            <a:r>
              <a:rPr lang="en-GB" sz="2600" b="1" dirty="0"/>
              <a:t>N-tier: </a:t>
            </a:r>
            <a:r>
              <a:rPr lang="en-GB" sz="2600" dirty="0"/>
              <a:t>The requirement</a:t>
            </a:r>
            <a:r>
              <a:rPr lang="en-GB" sz="2600" b="1" dirty="0"/>
              <a:t> </a:t>
            </a:r>
            <a:r>
              <a:rPr lang="en-GB" sz="2600" dirty="0"/>
              <a:t>specification can be further partitioned into additional sections appropriate for the project such as network and security</a:t>
            </a:r>
            <a:r>
              <a:rPr lang="en-GB" sz="2600" b="1" dirty="0"/>
              <a:t> </a:t>
            </a:r>
            <a:r>
              <a:rPr lang="en-GB" sz="2600" dirty="0"/>
              <a:t>requirements, or any other requirements/features that are required for the practical aspect of the project. </a:t>
            </a:r>
          </a:p>
          <a:p>
            <a:pPr>
              <a:lnSpc>
                <a:spcPct val="100000"/>
              </a:lnSpc>
              <a:spcBef>
                <a:spcPts val="0"/>
              </a:spcBef>
            </a:pPr>
            <a:r>
              <a:rPr lang="en-GB" sz="2600" dirty="0"/>
              <a:t>For an example n-tier requirement specification, please </a:t>
            </a:r>
            <a:r>
              <a:rPr lang="en-GB" sz="2600" dirty="0">
                <a:hlinkClick r:id="rId2"/>
              </a:rPr>
              <a:t>click-here</a:t>
            </a:r>
            <a:r>
              <a:rPr lang="en-GB" sz="2600" dirty="0"/>
              <a:t>.</a:t>
            </a:r>
          </a:p>
          <a:p>
            <a:pPr marL="0" indent="0">
              <a:lnSpc>
                <a:spcPct val="100000"/>
              </a:lnSpc>
              <a:spcBef>
                <a:spcPts val="0"/>
              </a:spcBef>
              <a:buNone/>
            </a:pPr>
            <a:endParaRPr lang="en-GB" dirty="0"/>
          </a:p>
        </p:txBody>
      </p:sp>
      <p:sp>
        <p:nvSpPr>
          <p:cNvPr id="7" name="Title 1">
            <a:extLst>
              <a:ext uri="{FF2B5EF4-FFF2-40B4-BE49-F238E27FC236}">
                <a16:creationId xmlns:a16="http://schemas.microsoft.com/office/drawing/2014/main" id="{B6B8303E-B2B7-3AD3-167C-272FFFE16479}"/>
              </a:ext>
            </a:extLst>
          </p:cNvPr>
          <p:cNvSpPr txBox="1">
            <a:spLocks/>
          </p:cNvSpPr>
          <p:nvPr/>
        </p:nvSpPr>
        <p:spPr>
          <a:xfrm>
            <a:off x="730627" y="352267"/>
            <a:ext cx="9380205" cy="1030354"/>
          </a:xfrm>
          <a:prstGeom prst="rect">
            <a:avLst/>
          </a:prstGeom>
        </p:spPr>
        <p:txBody>
          <a:bodyPr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4000" b="1" i="0" u="none" strike="noStrike" kern="1200" cap="none" spc="0" normalizeH="0" baseline="0" noProof="0" dirty="0">
                <a:ln>
                  <a:noFill/>
                </a:ln>
                <a:solidFill>
                  <a:prstClr val="white"/>
                </a:solidFill>
                <a:effectLst/>
                <a:uLnTx/>
                <a:uFillTx/>
                <a:latin typeface="Calibri Light" panose="020F0302020204030204"/>
                <a:ea typeface="+mj-ea"/>
                <a:cs typeface="+mj-cs"/>
              </a:rPr>
              <a:t>3/n-tier Requirement specification</a:t>
            </a:r>
          </a:p>
        </p:txBody>
      </p:sp>
      <p:sp>
        <p:nvSpPr>
          <p:cNvPr id="8" name="Rectangle 7">
            <a:extLst>
              <a:ext uri="{FF2B5EF4-FFF2-40B4-BE49-F238E27FC236}">
                <a16:creationId xmlns:a16="http://schemas.microsoft.com/office/drawing/2014/main" id="{A07085BE-DA3A-0F81-534F-B21D6D470831}"/>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Programmer male outline">
            <a:extLst>
              <a:ext uri="{FF2B5EF4-FFF2-40B4-BE49-F238E27FC236}">
                <a16:creationId xmlns:a16="http://schemas.microsoft.com/office/drawing/2014/main" id="{FB05A494-B24B-464B-50EB-E460A937C14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2332486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BF022-34D4-7B48-D887-4EFAFFE1F4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1AF704-DD8D-C306-6FFA-CA84FC501591}"/>
              </a:ext>
            </a:extLst>
          </p:cNvPr>
          <p:cNvSpPr>
            <a:spLocks noGrp="1"/>
          </p:cNvSpPr>
          <p:nvPr>
            <p:ph type="title"/>
          </p:nvPr>
        </p:nvSpPr>
        <p:spPr>
          <a:xfrm>
            <a:off x="838200" y="214051"/>
            <a:ext cx="9904012" cy="771912"/>
          </a:xfrm>
          <a:ln>
            <a:solidFill>
              <a:schemeClr val="tx1"/>
            </a:solidFill>
          </a:ln>
        </p:spPr>
        <p:txBody>
          <a:bodyPr>
            <a:normAutofit fontScale="90000"/>
          </a:bodyPr>
          <a:lstStyle/>
          <a:p>
            <a:r>
              <a:rPr lang="en-GB" b="1" dirty="0"/>
              <a:t>Sample from handout: </a:t>
            </a:r>
            <a:r>
              <a:rPr lang="en-GB" dirty="0"/>
              <a:t>n-tier Requirement Spec.</a:t>
            </a:r>
          </a:p>
        </p:txBody>
      </p:sp>
      <p:graphicFrame>
        <p:nvGraphicFramePr>
          <p:cNvPr id="3" name="Table 2">
            <a:extLst>
              <a:ext uri="{FF2B5EF4-FFF2-40B4-BE49-F238E27FC236}">
                <a16:creationId xmlns:a16="http://schemas.microsoft.com/office/drawing/2014/main" id="{43B8F4B6-DC1E-185F-C814-D6EC30805B4B}"/>
              </a:ext>
            </a:extLst>
          </p:cNvPr>
          <p:cNvGraphicFramePr>
            <a:graphicFrameLocks noGrp="1"/>
          </p:cNvGraphicFramePr>
          <p:nvPr/>
        </p:nvGraphicFramePr>
        <p:xfrm>
          <a:off x="1931824" y="1246851"/>
          <a:ext cx="7989675" cy="847852"/>
        </p:xfrm>
        <a:graphic>
          <a:graphicData uri="http://schemas.openxmlformats.org/drawingml/2006/table">
            <a:tbl>
              <a:tblPr firstRow="1" bandRow="1">
                <a:tableStyleId>{5C22544A-7EE6-4342-B048-85BDC9FD1C3A}</a:tableStyleId>
              </a:tblPr>
              <a:tblGrid>
                <a:gridCol w="970515">
                  <a:extLst>
                    <a:ext uri="{9D8B030D-6E8A-4147-A177-3AD203B41FA5}">
                      <a16:colId xmlns:a16="http://schemas.microsoft.com/office/drawing/2014/main" val="235326765"/>
                    </a:ext>
                  </a:extLst>
                </a:gridCol>
                <a:gridCol w="7019160">
                  <a:extLst>
                    <a:ext uri="{9D8B030D-6E8A-4147-A177-3AD203B41FA5}">
                      <a16:colId xmlns:a16="http://schemas.microsoft.com/office/drawing/2014/main" val="1703498846"/>
                    </a:ext>
                  </a:extLst>
                </a:gridCol>
              </a:tblGrid>
              <a:tr h="370840">
                <a:tc>
                  <a:txBody>
                    <a:bodyPr/>
                    <a:lstStyle/>
                    <a:p>
                      <a:pPr>
                        <a:lnSpc>
                          <a:spcPct val="115000"/>
                        </a:lnSpc>
                        <a:spcAft>
                          <a:spcPts val="800"/>
                        </a:spcAft>
                        <a:buNone/>
                      </a:pPr>
                      <a:r>
                        <a:rPr lang="en-GB" sz="2000" kern="1200">
                          <a:effectLst/>
                        </a:rPr>
                        <a:t>1</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200">
                          <a:effectLst/>
                        </a:rPr>
                        <a:t>Requirement Title</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1390163289"/>
                  </a:ext>
                </a:extLst>
              </a:tr>
              <a:tr h="370840">
                <a:tc>
                  <a:txBody>
                    <a:bodyPr/>
                    <a:lstStyle/>
                    <a:p>
                      <a:pPr>
                        <a:lnSpc>
                          <a:spcPct val="115000"/>
                        </a:lnSpc>
                        <a:spcAft>
                          <a:spcPts val="800"/>
                        </a:spcAft>
                        <a:buNone/>
                      </a:pPr>
                      <a:r>
                        <a:rPr lang="en-GB" sz="2000" kern="1200" dirty="0">
                          <a:effectLst/>
                        </a:rPr>
                        <a:t>P:1</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200" dirty="0">
                          <a:effectLst/>
                        </a:rPr>
                        <a:t>Requirement brief description.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3096344297"/>
                  </a:ext>
                </a:extLst>
              </a:tr>
            </a:tbl>
          </a:graphicData>
        </a:graphic>
      </p:graphicFrame>
      <p:graphicFrame>
        <p:nvGraphicFramePr>
          <p:cNvPr id="4" name="Table 3">
            <a:extLst>
              <a:ext uri="{FF2B5EF4-FFF2-40B4-BE49-F238E27FC236}">
                <a16:creationId xmlns:a16="http://schemas.microsoft.com/office/drawing/2014/main" id="{9D801909-6658-F85A-053B-4807E65C473D}"/>
              </a:ext>
            </a:extLst>
          </p:cNvPr>
          <p:cNvGraphicFramePr>
            <a:graphicFrameLocks noGrp="1"/>
          </p:cNvGraphicFramePr>
          <p:nvPr/>
        </p:nvGraphicFramePr>
        <p:xfrm>
          <a:off x="1903660" y="2733288"/>
          <a:ext cx="8017841" cy="1198372"/>
        </p:xfrm>
        <a:graphic>
          <a:graphicData uri="http://schemas.openxmlformats.org/drawingml/2006/table">
            <a:tbl>
              <a:tblPr firstRow="1" bandRow="1">
                <a:tableStyleId>{5C22544A-7EE6-4342-B048-85BDC9FD1C3A}</a:tableStyleId>
              </a:tblPr>
              <a:tblGrid>
                <a:gridCol w="973937">
                  <a:extLst>
                    <a:ext uri="{9D8B030D-6E8A-4147-A177-3AD203B41FA5}">
                      <a16:colId xmlns:a16="http://schemas.microsoft.com/office/drawing/2014/main" val="1232754112"/>
                    </a:ext>
                  </a:extLst>
                </a:gridCol>
                <a:gridCol w="7043904">
                  <a:extLst>
                    <a:ext uri="{9D8B030D-6E8A-4147-A177-3AD203B41FA5}">
                      <a16:colId xmlns:a16="http://schemas.microsoft.com/office/drawing/2014/main" val="3476224094"/>
                    </a:ext>
                  </a:extLst>
                </a:gridCol>
              </a:tblGrid>
              <a:tr h="376219">
                <a:tc>
                  <a:txBody>
                    <a:bodyPr/>
                    <a:lstStyle/>
                    <a:p>
                      <a:pPr>
                        <a:lnSpc>
                          <a:spcPct val="115000"/>
                        </a:lnSpc>
                        <a:spcAft>
                          <a:spcPts val="800"/>
                        </a:spcAft>
                        <a:buNone/>
                      </a:pPr>
                      <a:r>
                        <a:rPr lang="en-GB" sz="2000" kern="100">
                          <a:effectLst/>
                        </a:rPr>
                        <a:t>PR-001</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dirty="0">
                          <a:effectLst/>
                        </a:rPr>
                        <a:t>Responsive Design</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177293626"/>
                  </a:ext>
                </a:extLst>
              </a:tr>
              <a:tr h="370840">
                <a:tc>
                  <a:txBody>
                    <a:bodyPr/>
                    <a:lstStyle/>
                    <a:p>
                      <a:pPr>
                        <a:lnSpc>
                          <a:spcPct val="115000"/>
                        </a:lnSpc>
                        <a:spcAft>
                          <a:spcPts val="800"/>
                        </a:spcAft>
                        <a:buNone/>
                      </a:pPr>
                      <a:r>
                        <a:rPr lang="en-GB" sz="2000" kern="1200">
                          <a:effectLst/>
                        </a:rPr>
                        <a:t>P:1</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dirty="0">
                          <a:effectLst/>
                        </a:rPr>
                        <a:t>The application must adapt seamlessly to different screen sizes (desktop, tablet, mobile).</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1945456302"/>
                  </a:ext>
                </a:extLst>
              </a:tr>
            </a:tbl>
          </a:graphicData>
        </a:graphic>
      </p:graphicFrame>
      <p:graphicFrame>
        <p:nvGraphicFramePr>
          <p:cNvPr id="5" name="Table 4">
            <a:extLst>
              <a:ext uri="{FF2B5EF4-FFF2-40B4-BE49-F238E27FC236}">
                <a16:creationId xmlns:a16="http://schemas.microsoft.com/office/drawing/2014/main" id="{32AAFA35-BB0E-DCA4-C1A3-BAA9052DCFE8}"/>
              </a:ext>
            </a:extLst>
          </p:cNvPr>
          <p:cNvGraphicFramePr>
            <a:graphicFrameLocks noGrp="1"/>
          </p:cNvGraphicFramePr>
          <p:nvPr/>
        </p:nvGraphicFramePr>
        <p:xfrm>
          <a:off x="1903660" y="4090973"/>
          <a:ext cx="8017841" cy="1198372"/>
        </p:xfrm>
        <a:graphic>
          <a:graphicData uri="http://schemas.openxmlformats.org/drawingml/2006/table">
            <a:tbl>
              <a:tblPr firstRow="1" bandRow="1">
                <a:tableStyleId>{5C22544A-7EE6-4342-B048-85BDC9FD1C3A}</a:tableStyleId>
              </a:tblPr>
              <a:tblGrid>
                <a:gridCol w="973937">
                  <a:extLst>
                    <a:ext uri="{9D8B030D-6E8A-4147-A177-3AD203B41FA5}">
                      <a16:colId xmlns:a16="http://schemas.microsoft.com/office/drawing/2014/main" val="3091668433"/>
                    </a:ext>
                  </a:extLst>
                </a:gridCol>
                <a:gridCol w="7043904">
                  <a:extLst>
                    <a:ext uri="{9D8B030D-6E8A-4147-A177-3AD203B41FA5}">
                      <a16:colId xmlns:a16="http://schemas.microsoft.com/office/drawing/2014/main" val="43186098"/>
                    </a:ext>
                  </a:extLst>
                </a:gridCol>
              </a:tblGrid>
              <a:tr h="370840">
                <a:tc>
                  <a:txBody>
                    <a:bodyPr/>
                    <a:lstStyle/>
                    <a:p>
                      <a:pPr>
                        <a:lnSpc>
                          <a:spcPct val="115000"/>
                        </a:lnSpc>
                        <a:spcAft>
                          <a:spcPts val="800"/>
                        </a:spcAft>
                        <a:buNone/>
                      </a:pPr>
                      <a:r>
                        <a:rPr lang="en-GB" sz="2000" kern="100">
                          <a:effectLst/>
                        </a:rPr>
                        <a:t>PR-002</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a:effectLst/>
                        </a:rPr>
                        <a:t>Navigation Menu</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3485716140"/>
                  </a:ext>
                </a:extLst>
              </a:tr>
              <a:tr h="370840">
                <a:tc>
                  <a:txBody>
                    <a:bodyPr/>
                    <a:lstStyle/>
                    <a:p>
                      <a:pPr>
                        <a:lnSpc>
                          <a:spcPct val="115000"/>
                        </a:lnSpc>
                        <a:spcAft>
                          <a:spcPts val="800"/>
                        </a:spcAft>
                        <a:buNone/>
                      </a:pPr>
                      <a:r>
                        <a:rPr lang="en-GB" sz="2000" kern="1200">
                          <a:effectLst/>
                        </a:rPr>
                        <a:t>P:1</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dirty="0">
                          <a:effectLst/>
                        </a:rPr>
                        <a:t>Provide a clear menu structure and breadcrumb navigation for easy user flow.</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2584615363"/>
                  </a:ext>
                </a:extLst>
              </a:tr>
            </a:tbl>
          </a:graphicData>
        </a:graphic>
      </p:graphicFrame>
      <p:sp>
        <p:nvSpPr>
          <p:cNvPr id="6" name="Rectangle 1">
            <a:extLst>
              <a:ext uri="{FF2B5EF4-FFF2-40B4-BE49-F238E27FC236}">
                <a16:creationId xmlns:a16="http://schemas.microsoft.com/office/drawing/2014/main" id="{E77B5714-758E-5BC3-6434-EC6028425F7E}"/>
              </a:ext>
            </a:extLst>
          </p:cNvPr>
          <p:cNvSpPr>
            <a:spLocks noChangeArrowheads="1"/>
          </p:cNvSpPr>
          <p:nvPr/>
        </p:nvSpPr>
        <p:spPr bwMode="auto">
          <a:xfrm>
            <a:off x="375996" y="1027534"/>
            <a:ext cx="305532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12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Template:</a:t>
            </a:r>
            <a:endParaRPr kumimoji="0" lang="en-GB" alt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p:txBody>
      </p:sp>
      <p:sp>
        <p:nvSpPr>
          <p:cNvPr id="9" name="Rectangle 1">
            <a:extLst>
              <a:ext uri="{FF2B5EF4-FFF2-40B4-BE49-F238E27FC236}">
                <a16:creationId xmlns:a16="http://schemas.microsoft.com/office/drawing/2014/main" id="{9F9D0311-CBF9-07C5-D8BB-3122E12DE974}"/>
              </a:ext>
            </a:extLst>
          </p:cNvPr>
          <p:cNvSpPr>
            <a:spLocks noChangeArrowheads="1"/>
          </p:cNvSpPr>
          <p:nvPr/>
        </p:nvSpPr>
        <p:spPr bwMode="auto">
          <a:xfrm>
            <a:off x="375996" y="2503482"/>
            <a:ext cx="305532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2400" b="1" i="0" u="none" strike="noStrike" kern="12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a:t>
            </a:r>
            <a:endParaRPr kumimoji="0" lang="en-GB" altLang="en-US"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mn-cs"/>
            </a:endParaRPr>
          </a:p>
        </p:txBody>
      </p:sp>
      <p:graphicFrame>
        <p:nvGraphicFramePr>
          <p:cNvPr id="10" name="Table 9">
            <a:extLst>
              <a:ext uri="{FF2B5EF4-FFF2-40B4-BE49-F238E27FC236}">
                <a16:creationId xmlns:a16="http://schemas.microsoft.com/office/drawing/2014/main" id="{C57DC6F1-709C-DD0B-A208-EA7E74A3648F}"/>
              </a:ext>
            </a:extLst>
          </p:cNvPr>
          <p:cNvGraphicFramePr>
            <a:graphicFrameLocks noGrp="1"/>
          </p:cNvGraphicFramePr>
          <p:nvPr/>
        </p:nvGraphicFramePr>
        <p:xfrm>
          <a:off x="1903659" y="5459626"/>
          <a:ext cx="8017841" cy="1198372"/>
        </p:xfrm>
        <a:graphic>
          <a:graphicData uri="http://schemas.openxmlformats.org/drawingml/2006/table">
            <a:tbl>
              <a:tblPr firstRow="1" bandRow="1">
                <a:tableStyleId>{5C22544A-7EE6-4342-B048-85BDC9FD1C3A}</a:tableStyleId>
              </a:tblPr>
              <a:tblGrid>
                <a:gridCol w="973937">
                  <a:extLst>
                    <a:ext uri="{9D8B030D-6E8A-4147-A177-3AD203B41FA5}">
                      <a16:colId xmlns:a16="http://schemas.microsoft.com/office/drawing/2014/main" val="3918607595"/>
                    </a:ext>
                  </a:extLst>
                </a:gridCol>
                <a:gridCol w="7043904">
                  <a:extLst>
                    <a:ext uri="{9D8B030D-6E8A-4147-A177-3AD203B41FA5}">
                      <a16:colId xmlns:a16="http://schemas.microsoft.com/office/drawing/2014/main" val="1812894774"/>
                    </a:ext>
                  </a:extLst>
                </a:gridCol>
              </a:tblGrid>
              <a:tr h="370840">
                <a:tc>
                  <a:txBody>
                    <a:bodyPr/>
                    <a:lstStyle/>
                    <a:p>
                      <a:pPr>
                        <a:lnSpc>
                          <a:spcPct val="115000"/>
                        </a:lnSpc>
                        <a:spcAft>
                          <a:spcPts val="800"/>
                        </a:spcAft>
                        <a:buNone/>
                      </a:pPr>
                      <a:r>
                        <a:rPr lang="en-GB" sz="2000" kern="100">
                          <a:effectLst/>
                        </a:rPr>
                        <a:t>PR-003</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a:effectLst/>
                        </a:rPr>
                        <a:t>Product Image Zoom</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2550653244"/>
                  </a:ext>
                </a:extLst>
              </a:tr>
              <a:tr h="370840">
                <a:tc>
                  <a:txBody>
                    <a:bodyPr/>
                    <a:lstStyle/>
                    <a:p>
                      <a:pPr>
                        <a:lnSpc>
                          <a:spcPct val="115000"/>
                        </a:lnSpc>
                        <a:spcAft>
                          <a:spcPts val="800"/>
                        </a:spcAft>
                        <a:buNone/>
                      </a:pPr>
                      <a:r>
                        <a:rPr lang="en-GB" sz="2000" kern="1200">
                          <a:effectLst/>
                        </a:rPr>
                        <a:t>P:2</a:t>
                      </a:r>
                      <a:endParaRPr lang="en-GB" sz="2000" kern="100">
                        <a:effectLst/>
                        <a:latin typeface="Aptos" panose="020B0004020202020204" pitchFamily="34" charset="0"/>
                        <a:ea typeface="DengXian" panose="02010600030101010101" pitchFamily="2" charset="-122"/>
                        <a:cs typeface="Times New Roman" panose="02020603050405020304" pitchFamily="18" charset="0"/>
                      </a:endParaRPr>
                    </a:p>
                  </a:txBody>
                  <a:tcPr/>
                </a:tc>
                <a:tc>
                  <a:txBody>
                    <a:bodyPr/>
                    <a:lstStyle/>
                    <a:p>
                      <a:pPr>
                        <a:lnSpc>
                          <a:spcPct val="115000"/>
                        </a:lnSpc>
                        <a:spcAft>
                          <a:spcPts val="800"/>
                        </a:spcAft>
                        <a:buNone/>
                      </a:pPr>
                      <a:r>
                        <a:rPr lang="en-GB" sz="2000" kern="100" dirty="0">
                          <a:effectLst/>
                        </a:rPr>
                        <a:t>Users should be able to zoom in on product images for better detail.</a:t>
                      </a:r>
                      <a:endParaRPr lang="en-GB" sz="2000" kern="100" dirty="0">
                        <a:effectLst/>
                        <a:latin typeface="Aptos" panose="020B0004020202020204" pitchFamily="34" charset="0"/>
                        <a:ea typeface="DengXian" panose="02010600030101010101" pitchFamily="2" charset="-122"/>
                        <a:cs typeface="Times New Roman" panose="02020603050405020304" pitchFamily="18" charset="0"/>
                      </a:endParaRPr>
                    </a:p>
                  </a:txBody>
                  <a:tcPr/>
                </a:tc>
                <a:extLst>
                  <a:ext uri="{0D108BD9-81ED-4DB2-BD59-A6C34878D82A}">
                    <a16:rowId xmlns:a16="http://schemas.microsoft.com/office/drawing/2014/main" val="47820524"/>
                  </a:ext>
                </a:extLst>
              </a:tr>
            </a:tbl>
          </a:graphicData>
        </a:graphic>
      </p:graphicFrame>
      <p:sp>
        <p:nvSpPr>
          <p:cNvPr id="11" name="Rectangle 10">
            <a:extLst>
              <a:ext uri="{FF2B5EF4-FFF2-40B4-BE49-F238E27FC236}">
                <a16:creationId xmlns:a16="http://schemas.microsoft.com/office/drawing/2014/main" id="{D601C016-0426-940E-9129-AFD978B06064}"/>
              </a:ext>
            </a:extLst>
          </p:cNvPr>
          <p:cNvSpPr/>
          <p:nvPr/>
        </p:nvSpPr>
        <p:spPr>
          <a:xfrm>
            <a:off x="717605" y="19751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1E025463-F443-43D9-80EA-9FDC2C10457F}"/>
              </a:ext>
            </a:extLst>
          </p:cNvPr>
          <p:cNvSpPr txBox="1"/>
          <p:nvPr/>
        </p:nvSpPr>
        <p:spPr>
          <a:xfrm rot="16200000">
            <a:off x="-105667" y="4436976"/>
            <a:ext cx="3371244" cy="400110"/>
          </a:xfrm>
          <a:prstGeom prst="rect">
            <a:avLst/>
          </a:prstGeom>
          <a:noFill/>
        </p:spPr>
        <p:txBody>
          <a:bodyPr wrap="none" rtlCol="0">
            <a:spAutoFit/>
          </a:bodyPr>
          <a:lstStyle/>
          <a:p>
            <a:r>
              <a:rPr lang="en-GB" sz="2000" dirty="0"/>
              <a:t>user’s interaction with the app</a:t>
            </a:r>
          </a:p>
        </p:txBody>
      </p:sp>
    </p:spTree>
    <p:extLst>
      <p:ext uri="{BB962C8B-B14F-4D97-AF65-F5344CB8AC3E}">
        <p14:creationId xmlns:p14="http://schemas.microsoft.com/office/powerpoint/2010/main" val="1542764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Business Process Automation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619983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 Business Process Automation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What process should be automated? What inputs, outputs and notifications are required?</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Workflow design, user interface, data sources and integrations.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Reliability, accuracy, security and performance.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Available systems, access permissions, organisational policies and compliance requirements.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demonstrate that the automation works correctly and improves the current process?</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935038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Decision Support System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619983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 Decision Support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User inputs, decision rules, scoring models and recommendations.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User workflow, decision logic and presentation of recommendations.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Consistency, reliability, usability and transparency.</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Available data, business rules and project scope.</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verify that recommendations are appropriate and consistent?</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5784516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AI / Recommendation System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619983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an AI or Recommendation System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User queries, search functionality, recommendations or AI-generated outputs.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Knowledge base structure, recommendation logic, prompts and user interface.</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Accuracy, relevance, reliability and usability.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Data availability, AI limitations, privacy and ethical considerations.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evaluate the quality and relevance of the recommendations or outputs?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117011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Consumer Application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5757410"/>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 Consumer Application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User accounts, planning tools, tracking features, notifications and reports.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User experience, interface design and user journey.</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Usability, accessibility, reliability and performance.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Available development time, external services and platform limitations.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demonstrate that the application meets user needs and expectations?</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574146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Forecasting / Modelling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5757410"/>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 Forecasting / Modelling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Data input, forecasting calculations, scenario modelling and reporting.</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Model structure, assumptions and visual presentation of results.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Accuracy, reliability, transparency and usability.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Data quality, forecasting assumptions and model complexity.</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assess the accuracy and usefulness of forecasts and scenarios?</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92493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Web Application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1" y="1287060"/>
            <a:ext cx="12191999" cy="5757410"/>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considerations to create a Web Application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User interaction, content management, search, filtering and reporting features.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Navigation, interface layout, responsiveness and database design.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Performance, usability, security and accessibility.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Technology stack, hosting options and project timeframe.</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will you verify that the website functions correctly and provides a good user experience?</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301449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91541BF9-0FBF-F74A-BEFE-695C7F2F5D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517C6-1B86-C0ED-C70C-585345EB380E}"/>
              </a:ext>
            </a:extLst>
          </p:cNvPr>
          <p:cNvSpPr>
            <a:spLocks noGrp="1"/>
          </p:cNvSpPr>
          <p:nvPr>
            <p:ph type="title"/>
          </p:nvPr>
        </p:nvSpPr>
        <p:spPr>
          <a:xfrm>
            <a:off x="358077" y="147350"/>
            <a:ext cx="11475846" cy="1198572"/>
          </a:xfrm>
          <a:ln>
            <a:solidFill>
              <a:schemeClr val="tx1"/>
            </a:solidFill>
          </a:ln>
        </p:spPr>
        <p:txBody>
          <a:bodyPr>
            <a:normAutofit fontScale="90000"/>
          </a:bodyPr>
          <a:lstStyle/>
          <a:p>
            <a:r>
              <a:rPr lang="en-GB" sz="5300" dirty="0"/>
              <a:t>Bg. </a:t>
            </a:r>
            <a:r>
              <a:rPr lang="en-GB" dirty="0"/>
              <a:t>Requirement Spec. considerations: </a:t>
            </a:r>
            <a:br>
              <a:rPr lang="en-GB" dirty="0"/>
            </a:br>
            <a:r>
              <a:rPr lang="en-GB" dirty="0"/>
              <a:t>	</a:t>
            </a:r>
            <a:r>
              <a:rPr lang="en-GB" dirty="0">
                <a:solidFill>
                  <a:schemeClr val="bg1"/>
                </a:solidFill>
                <a:highlight>
                  <a:srgbClr val="FFFF00"/>
                </a:highlight>
              </a:rPr>
              <a:t>Network project</a:t>
            </a:r>
          </a:p>
        </p:txBody>
      </p:sp>
      <p:sp>
        <p:nvSpPr>
          <p:cNvPr id="13" name="TextBox 12">
            <a:extLst>
              <a:ext uri="{FF2B5EF4-FFF2-40B4-BE49-F238E27FC236}">
                <a16:creationId xmlns:a16="http://schemas.microsoft.com/office/drawing/2014/main" id="{05ACA89D-2580-429C-C5E5-AD4AA7F61E2B}"/>
              </a:ext>
            </a:extLst>
          </p:cNvPr>
          <p:cNvSpPr txBox="1"/>
          <p:nvPr/>
        </p:nvSpPr>
        <p:spPr>
          <a:xfrm>
            <a:off x="550391" y="1345922"/>
            <a:ext cx="11091218" cy="5757410"/>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network considerations to create a Network project requirement specification:</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What the network must do (e.g., support 200 users, provide secure remote access).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Design Considerations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Proposed topology, hardware/software choices.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Non-Functional Requirements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Network performance, reliability, security considerations. </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Constraints</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hardware &amp; software availability, compliance standards.</a:t>
            </a:r>
          </a:p>
          <a:p>
            <a:pPr marL="342900" marR="0" lvl="0" indent="-342900" algn="l" defTabSz="914400" rtl="0" eaLnBrk="1" fontAlgn="auto" latinLnBrk="0" hangingPunct="1">
              <a:lnSpc>
                <a:spcPct val="115000"/>
              </a:lnSpc>
              <a:spcBef>
                <a:spcPts val="0"/>
              </a:spcBef>
              <a:spcAft>
                <a:spcPts val="800"/>
              </a:spcAft>
              <a:buClrTx/>
              <a:buSzTx/>
              <a:buFont typeface="Arial" panose="020B0604020202020204" pitchFamily="34" charset="0"/>
              <a:buChar char="•"/>
              <a:tabLst/>
              <a:defRPr/>
            </a:pPr>
            <a:r>
              <a:rPr kumimoji="0" lang="en-GB" sz="2500" b="1" i="0" u="none" strike="noStrike" kern="100" cap="none" spc="0" normalizeH="0" baseline="0" noProof="0" dirty="0">
                <a:ln>
                  <a:noFill/>
                </a:ln>
                <a:solidFill>
                  <a:prstClr val="white"/>
                </a:solidFill>
                <a:effectLst/>
                <a:highlight>
                  <a:srgbClr val="0000FF"/>
                </a:highlight>
                <a:uLnTx/>
                <a:uFillTx/>
                <a:latin typeface="Calibri" panose="020F0502020204030204"/>
                <a:ea typeface="DengXian" panose="02010600030101010101" pitchFamily="2" charset="-122"/>
                <a:cs typeface="Times New Roman" panose="02020603050405020304" pitchFamily="18" charset="0"/>
              </a:rPr>
              <a:t>Testing &amp; Validation</a:t>
            </a:r>
            <a:r>
              <a:rPr kumimoji="0" lang="en-GB" sz="25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a:t>
            </a:r>
            <a:r>
              <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How you will verify the network meets the requirements.</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500" b="0" i="0" u="none" strike="noStrike" kern="100" cap="none" spc="0" normalizeH="0" baseline="0" noProof="0" dirty="0">
                <a:ln>
                  <a:noFill/>
                </a:ln>
                <a:solidFill>
                  <a:schemeClr val="bg1"/>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For more information see example requirements specification handouts on Moodle.</a:t>
            </a:r>
          </a:p>
          <a:p>
            <a:pPr marL="0" marR="0" lvl="0" indent="0" algn="l" defTabSz="914400" rtl="0" eaLnBrk="1" fontAlgn="auto" latinLnBrk="0" hangingPunct="1">
              <a:lnSpc>
                <a:spcPct val="115000"/>
              </a:lnSpc>
              <a:spcBef>
                <a:spcPts val="0"/>
              </a:spcBef>
              <a:spcAft>
                <a:spcPts val="800"/>
              </a:spcAft>
              <a:buClrTx/>
              <a:buSzTx/>
              <a:buFontTx/>
              <a:buNone/>
              <a:tabLst/>
              <a:defRPr/>
            </a:pPr>
            <a:endParaRPr kumimoji="0" lang="en-GB" sz="2500" b="0"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4387790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9FF8FB4-FE8D-F6FA-5C3D-628A259066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33DE2B-5E75-79CA-D3BA-81B0862EA81E}"/>
              </a:ext>
            </a:extLst>
          </p:cNvPr>
          <p:cNvSpPr>
            <a:spLocks noGrp="1"/>
          </p:cNvSpPr>
          <p:nvPr>
            <p:ph type="title"/>
          </p:nvPr>
        </p:nvSpPr>
        <p:spPr>
          <a:xfrm>
            <a:off x="322498" y="54590"/>
            <a:ext cx="11297195" cy="1512953"/>
          </a:xfrm>
          <a:ln>
            <a:solidFill>
              <a:schemeClr val="tx1"/>
            </a:solidFill>
          </a:ln>
        </p:spPr>
        <p:txBody>
          <a:bodyPr>
            <a:normAutofit/>
          </a:bodyPr>
          <a:lstStyle/>
          <a:p>
            <a:r>
              <a:rPr lang="en-GB" sz="5400" dirty="0"/>
              <a:t>Bg. </a:t>
            </a:r>
            <a:r>
              <a:rPr lang="en-GB" sz="4000" dirty="0"/>
              <a:t>Requirement Spec. considerations: </a:t>
            </a:r>
            <a:br>
              <a:rPr lang="en-GB" sz="4000" dirty="0"/>
            </a:br>
            <a:r>
              <a:rPr lang="en-GB" sz="4000" dirty="0"/>
              <a:t>	</a:t>
            </a:r>
            <a:r>
              <a:rPr lang="en-GB" sz="4000" dirty="0">
                <a:solidFill>
                  <a:schemeClr val="bg1"/>
                </a:solidFill>
                <a:highlight>
                  <a:srgbClr val="FFFF00"/>
                </a:highlight>
              </a:rPr>
              <a:t>Cybersecurity project</a:t>
            </a:r>
            <a:endParaRPr lang="en-GB" dirty="0">
              <a:solidFill>
                <a:schemeClr val="bg1"/>
              </a:solidFill>
              <a:highlight>
                <a:srgbClr val="FFFF00"/>
              </a:highlight>
            </a:endParaRPr>
          </a:p>
        </p:txBody>
      </p:sp>
      <p:sp>
        <p:nvSpPr>
          <p:cNvPr id="13" name="TextBox 12">
            <a:extLst>
              <a:ext uri="{FF2B5EF4-FFF2-40B4-BE49-F238E27FC236}">
                <a16:creationId xmlns:a16="http://schemas.microsoft.com/office/drawing/2014/main" id="{F2631E85-DE1F-CC7C-518E-0A25F0847880}"/>
              </a:ext>
            </a:extLst>
          </p:cNvPr>
          <p:cNvSpPr txBox="1"/>
          <p:nvPr/>
        </p:nvSpPr>
        <p:spPr>
          <a:xfrm>
            <a:off x="534722" y="1567543"/>
            <a:ext cx="10872745" cy="5014899"/>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Example </a:t>
            </a:r>
            <a:r>
              <a:rPr kumimoji="0" lang="en-GB" sz="2800" b="1" i="0" u="none" strike="noStrike" kern="100" cap="none" spc="0" normalizeH="0" baseline="0" noProof="0" dirty="0" err="1">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CyberSec</a:t>
            </a: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 considerations for a project requirement specification:</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Functional Requirements</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e.g., Firewall Deployment, MFA, Endpoint Protection </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Non-Functional Requirements</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 e.g.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Performance, Reliability, Compliance</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Security Requirements</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e.g. Encryption, RBAC, Incident Response</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Testing &amp; Validation:</a:t>
            </a:r>
            <a:r>
              <a:rPr kumimoji="0" lang="en-GB" sz="2400" b="0"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Penetration Testing, Vulnerability Scanning, Compliance Audit</a:t>
            </a:r>
          </a:p>
          <a:p>
            <a:pPr marL="342900" marR="0" lvl="0" indent="-3429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Deliverables</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Architecture Diagram, Config Files, Test Reports, Assignment report.</a:t>
            </a:r>
          </a:p>
          <a:p>
            <a:pPr lvl="0">
              <a:lnSpc>
                <a:spcPct val="115000"/>
              </a:lnSpc>
              <a:spcAft>
                <a:spcPts val="800"/>
              </a:spcAft>
              <a:defRPr/>
            </a:pPr>
            <a:r>
              <a:rPr lang="en-GB" sz="2500" kern="100" dirty="0">
                <a:solidFill>
                  <a:schemeClr val="bg1"/>
                </a:solidFill>
                <a:highlight>
                  <a:srgbClr val="FFFF00"/>
                </a:highlight>
                <a:ea typeface="DengXian" panose="02010600030101010101" pitchFamily="2" charset="-122"/>
                <a:cs typeface="Times New Roman" panose="02020603050405020304" pitchFamily="18" charset="0"/>
              </a:rPr>
              <a:t>For more information see example requirements specification handouts on Moodle.</a:t>
            </a:r>
          </a:p>
        </p:txBody>
      </p:sp>
    </p:spTree>
    <p:extLst>
      <p:ext uri="{BB962C8B-B14F-4D97-AF65-F5344CB8AC3E}">
        <p14:creationId xmlns:p14="http://schemas.microsoft.com/office/powerpoint/2010/main" val="1724585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E31B690C-C3A4-F2FE-DBA9-A81E6CF77F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026BA2-9572-E846-1E9F-1DBB83983177}"/>
              </a:ext>
            </a:extLst>
          </p:cNvPr>
          <p:cNvSpPr>
            <a:spLocks noGrp="1"/>
          </p:cNvSpPr>
          <p:nvPr>
            <p:ph type="title"/>
          </p:nvPr>
        </p:nvSpPr>
        <p:spPr>
          <a:xfrm>
            <a:off x="328747" y="140090"/>
            <a:ext cx="10730949" cy="1246023"/>
          </a:xfrm>
          <a:ln>
            <a:solidFill>
              <a:schemeClr val="tx1"/>
            </a:solidFill>
          </a:ln>
        </p:spPr>
        <p:txBody>
          <a:bodyPr>
            <a:normAutofit fontScale="90000"/>
          </a:bodyPr>
          <a:lstStyle/>
          <a:p>
            <a:r>
              <a:rPr lang="en-GB" sz="6000" dirty="0"/>
              <a:t>Bg. </a:t>
            </a:r>
            <a:r>
              <a:rPr lang="en-GB" dirty="0"/>
              <a:t>Requirement Spec. considerations: </a:t>
            </a:r>
            <a:br>
              <a:rPr lang="en-GB" dirty="0"/>
            </a:br>
            <a:r>
              <a:rPr lang="en-GB" dirty="0">
                <a:solidFill>
                  <a:schemeClr val="bg1"/>
                </a:solidFill>
                <a:highlight>
                  <a:srgbClr val="FFFF00"/>
                </a:highlight>
              </a:rPr>
              <a:t>Game development project</a:t>
            </a:r>
          </a:p>
        </p:txBody>
      </p:sp>
      <p:sp>
        <p:nvSpPr>
          <p:cNvPr id="13" name="TextBox 12">
            <a:extLst>
              <a:ext uri="{FF2B5EF4-FFF2-40B4-BE49-F238E27FC236}">
                <a16:creationId xmlns:a16="http://schemas.microsoft.com/office/drawing/2014/main" id="{B08E7963-6675-F89B-15C9-426FB03C1045}"/>
              </a:ext>
            </a:extLst>
          </p:cNvPr>
          <p:cNvSpPr txBox="1"/>
          <p:nvPr/>
        </p:nvSpPr>
        <p:spPr>
          <a:xfrm>
            <a:off x="520211" y="1531256"/>
            <a:ext cx="11301675" cy="4562788"/>
          </a:xfrm>
          <a:prstGeom prst="rect">
            <a:avLst/>
          </a:prstGeom>
          <a:noFill/>
        </p:spPr>
        <p:txBody>
          <a:bodyPr wrap="square">
            <a:spAutoFit/>
          </a:bodyPr>
          <a:lstStyle/>
          <a:p>
            <a:pPr marL="0" marR="0" lvl="0" indent="0" algn="l" defTabSz="914400" rtl="0" eaLnBrk="1" fontAlgn="auto" latinLnBrk="0" hangingPunct="1">
              <a:spcAft>
                <a:spcPts val="300"/>
              </a:spcAft>
              <a:buClrTx/>
              <a:buSzTx/>
              <a:buFontTx/>
              <a:buNone/>
              <a:tabLst/>
              <a:defRPr/>
            </a:pPr>
            <a:r>
              <a:rPr kumimoji="0" lang="en-GB" sz="2800" b="1" i="0" u="none" strike="noStrike" kern="100" cap="none" spc="0" normalizeH="0" baseline="0" noProof="0" dirty="0">
                <a:ln>
                  <a:noFill/>
                </a:ln>
                <a:solidFill>
                  <a:prstClr val="white"/>
                </a:solidFill>
                <a:effectLst/>
                <a:uLnTx/>
                <a:uFillTx/>
                <a:latin typeface="Calibri" panose="020F0502020204030204"/>
                <a:ea typeface="DengXian" panose="02010600030101010101" pitchFamily="2" charset="-122"/>
                <a:cs typeface="Times New Roman" panose="02020603050405020304" pitchFamily="18" charset="0"/>
              </a:rPr>
              <a:t>Some example Game dev. considerations for a project requirement specification:</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Functional Requirements:</a:t>
            </a:r>
            <a:r>
              <a:rPr kumimoji="0" lang="en-GB" sz="2400" b="0"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Game engine, platform support, core mechanics, single or multiplayer</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Non-Functional Requirements:</a:t>
            </a:r>
            <a:r>
              <a:rPr kumimoji="0" lang="en-GB" sz="2400" b="0"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e.g. Performance, graphics quality, usability, scalability</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Design: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Story, Environment, Characters, assets, effects, music, inventory</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Security Requirements:</a:t>
            </a:r>
            <a:r>
              <a:rPr kumimoji="0" lang="en-GB" sz="2400" b="0"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Data protection, secure authentication for multiplayer</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Testing &amp; Validation Requirements</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Unit tests, performance tests, multiplayer stability</a:t>
            </a:r>
          </a:p>
          <a:p>
            <a:pPr marL="342900" marR="0" lvl="0" indent="-342900" algn="l" defTabSz="914400" rtl="0" eaLnBrk="1" fontAlgn="auto" latinLnBrk="0" hangingPunct="1">
              <a:spcAft>
                <a:spcPts val="3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Deliverables:</a:t>
            </a:r>
            <a:r>
              <a:rPr kumimoji="0" lang="en-GB" sz="2400" b="0"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Prototype, source code, asset pack, testing reports, final assignment report.</a:t>
            </a:r>
          </a:p>
          <a:p>
            <a:pPr lvl="0">
              <a:spcAft>
                <a:spcPts val="300"/>
              </a:spcAft>
              <a:defRPr/>
            </a:pPr>
            <a:r>
              <a:rPr lang="en-GB" sz="2500" kern="100" dirty="0">
                <a:solidFill>
                  <a:schemeClr val="bg1"/>
                </a:solidFill>
                <a:highlight>
                  <a:srgbClr val="FFFF00"/>
                </a:highlight>
                <a:ea typeface="DengXian" panose="02010600030101010101" pitchFamily="2" charset="-122"/>
                <a:cs typeface="Times New Roman" panose="02020603050405020304" pitchFamily="18" charset="0"/>
              </a:rPr>
              <a:t>For more information see example requirements specification handouts on Moodle.</a:t>
            </a:r>
          </a:p>
        </p:txBody>
      </p:sp>
    </p:spTree>
    <p:extLst>
      <p:ext uri="{BB962C8B-B14F-4D97-AF65-F5344CB8AC3E}">
        <p14:creationId xmlns:p14="http://schemas.microsoft.com/office/powerpoint/2010/main" val="589172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A5280-EFF4-3309-2FBD-A1CF1833F066}"/>
              </a:ext>
            </a:extLst>
          </p:cNvPr>
          <p:cNvSpPr>
            <a:spLocks noGrp="1"/>
          </p:cNvSpPr>
          <p:nvPr>
            <p:ph type="title"/>
          </p:nvPr>
        </p:nvSpPr>
        <p:spPr>
          <a:xfrm>
            <a:off x="489858" y="437698"/>
            <a:ext cx="10404944" cy="1058158"/>
          </a:xfrm>
          <a:ln>
            <a:solidFill>
              <a:schemeClr val="tx1"/>
            </a:solidFill>
          </a:ln>
        </p:spPr>
        <p:txBody>
          <a:bodyPr/>
          <a:lstStyle/>
          <a:p>
            <a:r>
              <a:rPr lang="en-GB" dirty="0"/>
              <a:t> </a:t>
            </a:r>
            <a:r>
              <a:rPr lang="en-GB" dirty="0">
                <a:solidFill>
                  <a:schemeClr val="bg1"/>
                </a:solidFill>
                <a:highlight>
                  <a:srgbClr val="FFFF00"/>
                </a:highlight>
              </a:rPr>
              <a:t>Activity:</a:t>
            </a:r>
            <a:r>
              <a:rPr lang="en-GB" dirty="0">
                <a:solidFill>
                  <a:schemeClr val="bg1"/>
                </a:solidFill>
              </a:rPr>
              <a:t> </a:t>
            </a:r>
            <a:r>
              <a:rPr lang="en-GB" dirty="0"/>
              <a:t>Requirements Specification </a:t>
            </a:r>
            <a:r>
              <a:rPr lang="en-GB" b="1" dirty="0">
                <a:solidFill>
                  <a:schemeClr val="bg1"/>
                </a:solidFill>
                <a:highlight>
                  <a:srgbClr val="FFFF00"/>
                </a:highlight>
              </a:rPr>
              <a:t>start</a:t>
            </a:r>
          </a:p>
        </p:txBody>
      </p:sp>
      <p:sp>
        <p:nvSpPr>
          <p:cNvPr id="3" name="Content Placeholder 2">
            <a:extLst>
              <a:ext uri="{FF2B5EF4-FFF2-40B4-BE49-F238E27FC236}">
                <a16:creationId xmlns:a16="http://schemas.microsoft.com/office/drawing/2014/main" id="{6142C5EC-5F3C-2E9D-686F-63A49D05194C}"/>
              </a:ext>
            </a:extLst>
          </p:cNvPr>
          <p:cNvSpPr>
            <a:spLocks noGrp="1"/>
          </p:cNvSpPr>
          <p:nvPr>
            <p:ph idx="1"/>
          </p:nvPr>
        </p:nvSpPr>
        <p:spPr>
          <a:xfrm>
            <a:off x="838200" y="1825625"/>
            <a:ext cx="10515600" cy="4350092"/>
          </a:xfrm>
        </p:spPr>
        <p:txBody>
          <a:bodyPr>
            <a:normAutofit/>
          </a:bodyPr>
          <a:lstStyle/>
          <a:p>
            <a:pPr marL="514350" indent="-514350">
              <a:lnSpc>
                <a:spcPct val="100000"/>
              </a:lnSpc>
              <a:spcBef>
                <a:spcPts val="600"/>
              </a:spcBef>
              <a:buFont typeface="+mj-lt"/>
              <a:buAutoNum type="arabicPeriod"/>
            </a:pPr>
            <a:r>
              <a:rPr lang="en-GB" dirty="0"/>
              <a:t>Reflect, consider and list the requirements for your project.</a:t>
            </a:r>
          </a:p>
          <a:p>
            <a:pPr marL="514350" indent="-514350">
              <a:lnSpc>
                <a:spcPct val="100000"/>
              </a:lnSpc>
              <a:spcBef>
                <a:spcPts val="600"/>
              </a:spcBef>
              <a:buFont typeface="+mj-lt"/>
              <a:buAutoNum type="arabicPeriod"/>
            </a:pPr>
            <a:r>
              <a:rPr lang="en-GB" dirty="0"/>
              <a:t>Decide on the </a:t>
            </a:r>
            <a:r>
              <a:rPr lang="en-GB" dirty="0">
                <a:highlight>
                  <a:srgbClr val="0000FF"/>
                </a:highlight>
              </a:rPr>
              <a:t>layout</a:t>
            </a:r>
            <a:r>
              <a:rPr lang="en-GB" dirty="0"/>
              <a:t> for each requirement.</a:t>
            </a:r>
          </a:p>
          <a:p>
            <a:pPr marL="514350" indent="-514350">
              <a:lnSpc>
                <a:spcPct val="100000"/>
              </a:lnSpc>
              <a:spcBef>
                <a:spcPts val="600"/>
              </a:spcBef>
              <a:buFont typeface="+mj-lt"/>
              <a:buAutoNum type="arabicPeriod"/>
            </a:pPr>
            <a:r>
              <a:rPr lang="en-GB" dirty="0"/>
              <a:t>Consider if you need/want multiple requirement sections or if you want to create 1 simple list. See example in Moodle Handout folder.</a:t>
            </a:r>
          </a:p>
          <a:p>
            <a:pPr marL="514350" indent="-514350">
              <a:lnSpc>
                <a:spcPct val="100000"/>
              </a:lnSpc>
              <a:spcBef>
                <a:spcPts val="600"/>
              </a:spcBef>
              <a:buFont typeface="+mj-lt"/>
              <a:buAutoNum type="arabicPeriod"/>
            </a:pPr>
            <a:r>
              <a:rPr lang="en-GB" dirty="0"/>
              <a:t>Make a </a:t>
            </a:r>
            <a:r>
              <a:rPr lang="en-GB" dirty="0">
                <a:highlight>
                  <a:srgbClr val="0000FF"/>
                </a:highlight>
              </a:rPr>
              <a:t>list of requirements</a:t>
            </a:r>
            <a:r>
              <a:rPr lang="en-GB" dirty="0"/>
              <a:t> using your preferred template/layout.</a:t>
            </a:r>
          </a:p>
          <a:p>
            <a:pPr lvl="1">
              <a:lnSpc>
                <a:spcPct val="100000"/>
              </a:lnSpc>
              <a:spcBef>
                <a:spcPts val="600"/>
              </a:spcBef>
            </a:pPr>
            <a:r>
              <a:rPr lang="en-GB" sz="2800" kern="100" dirty="0">
                <a:ea typeface="DengXian" panose="02010600030101010101" pitchFamily="2" charset="-122"/>
                <a:cs typeface="Times New Roman" panose="02020603050405020304" pitchFamily="18" charset="0"/>
              </a:rPr>
              <a:t>Use the format of: a unique number, title, priority status and brief description for each.</a:t>
            </a:r>
            <a:endParaRPr lang="en-GB" sz="2800" dirty="0"/>
          </a:p>
          <a:p>
            <a:pPr marL="514350" indent="-514350">
              <a:lnSpc>
                <a:spcPct val="100000"/>
              </a:lnSpc>
              <a:spcBef>
                <a:spcPts val="600"/>
              </a:spcBef>
              <a:buFont typeface="+mj-lt"/>
              <a:buAutoNum type="arabicPeriod"/>
            </a:pPr>
            <a:endParaRPr lang="en-GB" dirty="0"/>
          </a:p>
          <a:p>
            <a:pPr marL="514350" indent="-514350">
              <a:lnSpc>
                <a:spcPct val="100000"/>
              </a:lnSpc>
              <a:spcBef>
                <a:spcPts val="600"/>
              </a:spcBef>
              <a:buFont typeface="+mj-lt"/>
              <a:buAutoNum type="arabicPeriod"/>
            </a:pPr>
            <a:endParaRPr lang="en-GB" dirty="0"/>
          </a:p>
          <a:p>
            <a:pPr marL="514350" indent="-514350">
              <a:lnSpc>
                <a:spcPct val="100000"/>
              </a:lnSpc>
              <a:spcBef>
                <a:spcPts val="600"/>
              </a:spcBef>
              <a:buFont typeface="+mj-lt"/>
              <a:buAutoNum type="arabicPeriod"/>
            </a:pPr>
            <a:endParaRPr lang="en-GB" dirty="0"/>
          </a:p>
        </p:txBody>
      </p:sp>
      <p:pic>
        <p:nvPicPr>
          <p:cNvPr id="5" name="Graphic 4" descr="List with solid fill">
            <a:extLst>
              <a:ext uri="{FF2B5EF4-FFF2-40B4-BE49-F238E27FC236}">
                <a16:creationId xmlns:a16="http://schemas.microsoft.com/office/drawing/2014/main" id="{849266FE-96F9-47E2-767C-F22D239C1C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40849" y="4835793"/>
            <a:ext cx="1910301" cy="1910301"/>
          </a:xfrm>
          <a:prstGeom prst="rect">
            <a:avLst/>
          </a:prstGeom>
        </p:spPr>
      </p:pic>
      <p:sp>
        <p:nvSpPr>
          <p:cNvPr id="6" name="Rectangle 5">
            <a:extLst>
              <a:ext uri="{FF2B5EF4-FFF2-40B4-BE49-F238E27FC236}">
                <a16:creationId xmlns:a16="http://schemas.microsoft.com/office/drawing/2014/main" id="{FD034C8B-CD5A-F4D6-B00D-0D8BE107C33F}"/>
              </a:ext>
            </a:extLst>
          </p:cNvPr>
          <p:cNvSpPr/>
          <p:nvPr/>
        </p:nvSpPr>
        <p:spPr>
          <a:xfrm>
            <a:off x="429560" y="56428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66961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6AF71-F66B-E89A-C20C-FE7D0DFAA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E75BCA-EFE7-3A54-084B-D893FF71A5F6}"/>
              </a:ext>
            </a:extLst>
          </p:cNvPr>
          <p:cNvSpPr>
            <a:spLocks noGrp="1"/>
          </p:cNvSpPr>
          <p:nvPr>
            <p:ph type="title"/>
          </p:nvPr>
        </p:nvSpPr>
        <p:spPr>
          <a:xfrm>
            <a:off x="838200" y="365125"/>
            <a:ext cx="10365188" cy="1325563"/>
          </a:xfrm>
          <a:ln>
            <a:solidFill>
              <a:schemeClr val="tx1"/>
            </a:solidFill>
          </a:ln>
        </p:spPr>
        <p:txBody>
          <a:bodyPr>
            <a:normAutofit/>
          </a:bodyPr>
          <a:lstStyle/>
          <a:p>
            <a:r>
              <a:rPr lang="en-GB" dirty="0">
                <a:solidFill>
                  <a:schemeClr val="bg1"/>
                </a:solidFill>
                <a:highlight>
                  <a:srgbClr val="FFFF00"/>
                </a:highlight>
              </a:rPr>
              <a:t>Activity:</a:t>
            </a:r>
            <a:r>
              <a:rPr lang="en-GB" dirty="0">
                <a:solidFill>
                  <a:schemeClr val="bg1"/>
                </a:solidFill>
              </a:rPr>
              <a:t> </a:t>
            </a:r>
            <a:r>
              <a:rPr lang="en-GB" b="1" dirty="0"/>
              <a:t>Requirement Specification (G-AI)</a:t>
            </a:r>
            <a:endParaRPr lang="en-GB" dirty="0"/>
          </a:p>
        </p:txBody>
      </p:sp>
      <p:sp>
        <p:nvSpPr>
          <p:cNvPr id="3" name="Content Placeholder 2">
            <a:extLst>
              <a:ext uri="{FF2B5EF4-FFF2-40B4-BE49-F238E27FC236}">
                <a16:creationId xmlns:a16="http://schemas.microsoft.com/office/drawing/2014/main" id="{3C2DD750-428A-69BF-7D82-E816BB0B3237}"/>
              </a:ext>
            </a:extLst>
          </p:cNvPr>
          <p:cNvSpPr>
            <a:spLocks noGrp="1"/>
          </p:cNvSpPr>
          <p:nvPr>
            <p:ph idx="1"/>
          </p:nvPr>
        </p:nvSpPr>
        <p:spPr>
          <a:xfrm>
            <a:off x="917713" y="1905138"/>
            <a:ext cx="10515600" cy="3414285"/>
          </a:xfrm>
        </p:spPr>
        <p:txBody>
          <a:bodyPr>
            <a:normAutofit/>
          </a:bodyPr>
          <a:lstStyle/>
          <a:p>
            <a:pPr marL="514350" indent="-514350">
              <a:buClr>
                <a:schemeClr val="tx1"/>
              </a:buClr>
              <a:buFont typeface="+mj-lt"/>
              <a:buAutoNum type="arabicPeriod"/>
            </a:pPr>
            <a:r>
              <a:rPr lang="en-GB" sz="3200" b="1" kern="100" dirty="0">
                <a:solidFill>
                  <a:schemeClr val="bg1"/>
                </a:solidFill>
                <a:highlight>
                  <a:srgbClr val="FFFF00"/>
                </a:highlight>
                <a:ea typeface="DengXian" panose="02010600030101010101" pitchFamily="2" charset="-122"/>
                <a:cs typeface="Times New Roman" panose="02020603050405020304" pitchFamily="18" charset="0"/>
              </a:rPr>
              <a:t>Generate</a:t>
            </a:r>
            <a:r>
              <a:rPr lang="en-GB" sz="3200" kern="100" dirty="0">
                <a:ea typeface="DengXian" panose="02010600030101010101" pitchFamily="2" charset="-122"/>
                <a:cs typeface="Times New Roman" panose="02020603050405020304" pitchFamily="18" charset="0"/>
              </a:rPr>
              <a:t>(AI) a Requirements Specification for your project. </a:t>
            </a:r>
          </a:p>
          <a:p>
            <a:pPr marL="514350" indent="-514350">
              <a:buClr>
                <a:schemeClr val="tx1"/>
              </a:buClr>
              <a:buFont typeface="+mj-lt"/>
              <a:buAutoNum type="arabicPeriod"/>
            </a:pPr>
            <a:r>
              <a:rPr lang="en-GB" sz="3200" b="1" kern="100" dirty="0">
                <a:solidFill>
                  <a:schemeClr val="bg1"/>
                </a:solidFill>
                <a:highlight>
                  <a:srgbClr val="FFFF00"/>
                </a:highlight>
                <a:ea typeface="DengXian" panose="02010600030101010101" pitchFamily="2" charset="-122"/>
                <a:cs typeface="Times New Roman" panose="02020603050405020304" pitchFamily="18" charset="0"/>
              </a:rPr>
              <a:t>Update:</a:t>
            </a:r>
            <a:r>
              <a:rPr lang="en-GB" sz="3200" b="1" kern="100" dirty="0">
                <a:solidFill>
                  <a:schemeClr val="bg1"/>
                </a:solidFill>
                <a:ea typeface="DengXian" panose="02010600030101010101" pitchFamily="2" charset="-122"/>
                <a:cs typeface="Times New Roman" panose="02020603050405020304" pitchFamily="18" charset="0"/>
              </a:rPr>
              <a:t> </a:t>
            </a:r>
            <a:r>
              <a:rPr lang="en-GB" sz="3200" kern="100" dirty="0">
                <a:ea typeface="DengXian" panose="02010600030101010101" pitchFamily="2" charset="-122"/>
                <a:cs typeface="Times New Roman" panose="02020603050405020304" pitchFamily="18" charset="0"/>
              </a:rPr>
              <a:t>Use the generated version for ideas to enhance the specification you started in the previous activity.</a:t>
            </a:r>
          </a:p>
        </p:txBody>
      </p:sp>
      <p:pic>
        <p:nvPicPr>
          <p:cNvPr id="4" name="Graphic 3" descr="List with solid fill">
            <a:extLst>
              <a:ext uri="{FF2B5EF4-FFF2-40B4-BE49-F238E27FC236}">
                <a16:creationId xmlns:a16="http://schemas.microsoft.com/office/drawing/2014/main" id="{597A0F75-B01E-F655-51B5-B1DE53C5EF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25852" y="3790987"/>
            <a:ext cx="2307994" cy="2307994"/>
          </a:xfrm>
          <a:prstGeom prst="rect">
            <a:avLst/>
          </a:prstGeom>
        </p:spPr>
      </p:pic>
    </p:spTree>
    <p:extLst>
      <p:ext uri="{BB962C8B-B14F-4D97-AF65-F5344CB8AC3E}">
        <p14:creationId xmlns:p14="http://schemas.microsoft.com/office/powerpoint/2010/main" val="4081355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496584-759B-5161-163B-928D8D1BB78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6C15C34-81DA-DA53-5CC6-7489715BCC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26BE0EB-E6A7-4449-94ED-C48698CB3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165BD31-6A3B-1357-0809-A6E767B13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65B071D1-A563-5675-320F-7226E9FB0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44A3D5-E95C-6489-56A7-EE89CE587207}"/>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A9F5788E-92D8-266E-5D88-512CB29D2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FA7426D2-C2E2-3C40-16F6-A0532FAC6A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
        <p:nvSpPr>
          <p:cNvPr id="3" name="Rectangle 2">
            <a:extLst>
              <a:ext uri="{FF2B5EF4-FFF2-40B4-BE49-F238E27FC236}">
                <a16:creationId xmlns:a16="http://schemas.microsoft.com/office/drawing/2014/main" id="{7428A17D-87B0-77E3-1908-981B213D7BF9}"/>
              </a:ext>
            </a:extLst>
          </p:cNvPr>
          <p:cNvSpPr/>
          <p:nvPr/>
        </p:nvSpPr>
        <p:spPr>
          <a:xfrm>
            <a:off x="108857" y="123371"/>
            <a:ext cx="11945257" cy="6553200"/>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Tree>
    <p:extLst>
      <p:ext uri="{BB962C8B-B14F-4D97-AF65-F5344CB8AC3E}">
        <p14:creationId xmlns:p14="http://schemas.microsoft.com/office/powerpoint/2010/main" val="1248657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559316-9708-439F-0E01-5B35CC217B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FCDBE-5E8A-86E8-C147-A5E76C773434}"/>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u="sng" kern="1200" dirty="0">
                <a:solidFill>
                  <a:schemeClr val="tx1"/>
                </a:solidFill>
                <a:latin typeface="+mj-lt"/>
                <a:ea typeface="+mj-ea"/>
                <a:cs typeface="+mj-cs"/>
              </a:rPr>
              <a:t>Session 2: </a:t>
            </a:r>
            <a:r>
              <a:rPr lang="en-US" sz="5400" b="1" u="sng" kern="1200" dirty="0">
                <a:solidFill>
                  <a:schemeClr val="tx1"/>
                </a:solidFill>
                <a:latin typeface="+mj-lt"/>
                <a:ea typeface="+mj-ea"/>
                <a:cs typeface="+mj-cs"/>
              </a:rPr>
              <a:t>Project Design</a:t>
            </a:r>
          </a:p>
        </p:txBody>
      </p:sp>
      <p:pic>
        <p:nvPicPr>
          <p:cNvPr id="6" name="Graphic 5" descr="Ui Ux outline">
            <a:extLst>
              <a:ext uri="{FF2B5EF4-FFF2-40B4-BE49-F238E27FC236}">
                <a16:creationId xmlns:a16="http://schemas.microsoft.com/office/drawing/2014/main" id="{862B3702-08B7-2F33-B8D6-689294ED98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62712" y="1559001"/>
            <a:ext cx="4440746" cy="4440746"/>
          </a:xfrm>
          <a:prstGeom prst="rect">
            <a:avLst/>
          </a:prstGeom>
        </p:spPr>
      </p:pic>
    </p:spTree>
    <p:extLst>
      <p:ext uri="{BB962C8B-B14F-4D97-AF65-F5344CB8AC3E}">
        <p14:creationId xmlns:p14="http://schemas.microsoft.com/office/powerpoint/2010/main" val="38736669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03536-75F5-2E63-FDF3-1854FFCBEF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F0349-7821-D6A6-12B4-5EFC834A96FD}"/>
              </a:ext>
            </a:extLst>
          </p:cNvPr>
          <p:cNvSpPr>
            <a:spLocks noGrp="1"/>
          </p:cNvSpPr>
          <p:nvPr>
            <p:ph type="title"/>
          </p:nvPr>
        </p:nvSpPr>
        <p:spPr>
          <a:xfrm>
            <a:off x="609599" y="350774"/>
            <a:ext cx="7271835" cy="1461778"/>
          </a:xfrm>
        </p:spPr>
        <p:txBody>
          <a:bodyPr>
            <a:normAutofit/>
          </a:bodyPr>
          <a:lstStyle/>
          <a:p>
            <a:r>
              <a:rPr lang="en-GB" sz="5400" b="1" u="sng" dirty="0"/>
              <a:t>Project Design</a:t>
            </a:r>
          </a:p>
        </p:txBody>
      </p:sp>
      <p:sp>
        <p:nvSpPr>
          <p:cNvPr id="3" name="Content Placeholder 2">
            <a:extLst>
              <a:ext uri="{FF2B5EF4-FFF2-40B4-BE49-F238E27FC236}">
                <a16:creationId xmlns:a16="http://schemas.microsoft.com/office/drawing/2014/main" id="{F0453B9C-BDFD-39B6-D57C-7D58E01853A9}"/>
              </a:ext>
            </a:extLst>
          </p:cNvPr>
          <p:cNvSpPr>
            <a:spLocks noGrp="1"/>
          </p:cNvSpPr>
          <p:nvPr>
            <p:ph idx="1"/>
          </p:nvPr>
        </p:nvSpPr>
        <p:spPr>
          <a:xfrm>
            <a:off x="683585" y="1812552"/>
            <a:ext cx="6979958" cy="2433579"/>
          </a:xfrm>
        </p:spPr>
        <p:txBody>
          <a:bodyPr>
            <a:normAutofit/>
          </a:bodyPr>
          <a:lstStyle/>
          <a:p>
            <a:r>
              <a:rPr lang="en-GB" sz="3200" dirty="0"/>
              <a:t>The following slides introduce some key terms, concepts and tools commonly used in the ‘Design stage’ of Computing projects.</a:t>
            </a:r>
          </a:p>
          <a:p>
            <a:r>
              <a:rPr lang="en-GB" sz="3200" dirty="0"/>
              <a:t>Relates to Assign.1, Task 3: Q2.</a:t>
            </a:r>
          </a:p>
        </p:txBody>
      </p:sp>
      <p:pic>
        <p:nvPicPr>
          <p:cNvPr id="5" name="Graphic 4" descr="Ui Ux outline">
            <a:extLst>
              <a:ext uri="{FF2B5EF4-FFF2-40B4-BE49-F238E27FC236}">
                <a16:creationId xmlns:a16="http://schemas.microsoft.com/office/drawing/2014/main" id="{EC62DAC3-86C5-4DCD-AE38-40498F10FB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92726" y="1147874"/>
            <a:ext cx="3762934" cy="3762934"/>
          </a:xfrm>
          <a:prstGeom prst="rect">
            <a:avLst/>
          </a:prstGeom>
        </p:spPr>
      </p:pic>
      <p:sp>
        <p:nvSpPr>
          <p:cNvPr id="13" name="Rectangle 12">
            <a:extLst>
              <a:ext uri="{FF2B5EF4-FFF2-40B4-BE49-F238E27FC236}">
                <a16:creationId xmlns:a16="http://schemas.microsoft.com/office/drawing/2014/main" id="{0CFF7363-15BB-90C9-1FEE-1CB11138EF36}"/>
              </a:ext>
            </a:extLst>
          </p:cNvPr>
          <p:cNvSpPr/>
          <p:nvPr/>
        </p:nvSpPr>
        <p:spPr>
          <a:xfrm>
            <a:off x="477712" y="67917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7494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a:spLocks noGrp="1"/>
          </p:cNvSpPr>
          <p:nvPr>
            <p:ph type="title"/>
          </p:nvPr>
        </p:nvSpPr>
        <p:spPr>
          <a:xfrm>
            <a:off x="665284" y="153040"/>
            <a:ext cx="10515600" cy="1048079"/>
          </a:xfrm>
        </p:spPr>
        <p:txBody>
          <a:bodyPr>
            <a:normAutofit/>
          </a:bodyPr>
          <a:lstStyle/>
          <a:p>
            <a:r>
              <a:rPr lang="en-GB" sz="4800" b="1" u="sng" dirty="0"/>
              <a:t>Design stage: Overview</a:t>
            </a:r>
          </a:p>
        </p:txBody>
      </p:sp>
      <p:sp>
        <p:nvSpPr>
          <p:cNvPr id="3" name="Content Placeholder 2">
            <a:extLst>
              <a:ext uri="{FF2B5EF4-FFF2-40B4-BE49-F238E27FC236}">
                <a16:creationId xmlns:a16="http://schemas.microsoft.com/office/drawing/2014/main" id="{D0AD2AA0-E200-409E-8C68-7CEA2BCA7118}"/>
              </a:ext>
            </a:extLst>
          </p:cNvPr>
          <p:cNvSpPr>
            <a:spLocks noGrp="1"/>
          </p:cNvSpPr>
          <p:nvPr>
            <p:ph idx="1"/>
          </p:nvPr>
        </p:nvSpPr>
        <p:spPr>
          <a:xfrm>
            <a:off x="527661" y="1053884"/>
            <a:ext cx="11136675" cy="5317862"/>
          </a:xfrm>
        </p:spPr>
        <p:txBody>
          <a:bodyPr>
            <a:normAutofit/>
          </a:bodyPr>
          <a:lstStyle/>
          <a:p>
            <a:pPr>
              <a:lnSpc>
                <a:spcPct val="100000"/>
              </a:lnSpc>
              <a:spcBef>
                <a:spcPts val="0"/>
              </a:spcBef>
            </a:pPr>
            <a:r>
              <a:rPr lang="en-GB" sz="2200" dirty="0"/>
              <a:t>The upcoming slides, listed below, contain Design options that may be useful for the Design section of your assignment and project. You will be doing some of these in other modules. A brief overview is provided here.</a:t>
            </a:r>
          </a:p>
          <a:p>
            <a:pPr>
              <a:lnSpc>
                <a:spcPct val="100000"/>
              </a:lnSpc>
              <a:spcBef>
                <a:spcPts val="0"/>
              </a:spcBef>
            </a:pPr>
            <a:r>
              <a:rPr lang="en-GB" sz="2200" dirty="0"/>
              <a:t>You do not need to include all of the following, due to the different various types of projects, different design methods are covered for consideration, 2/3 methods may be suitable and can be used for your assignment/project. </a:t>
            </a:r>
          </a:p>
          <a:p>
            <a:pPr>
              <a:lnSpc>
                <a:spcPct val="100000"/>
              </a:lnSpc>
              <a:spcBef>
                <a:spcPts val="0"/>
              </a:spcBef>
            </a:pPr>
            <a:r>
              <a:rPr lang="en-GB" sz="2200" dirty="0"/>
              <a:t>Aim to include2 (3 if needed) types of design work. The following slides will cover:</a:t>
            </a:r>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a:p>
            <a:pPr marL="0" indent="0">
              <a:lnSpc>
                <a:spcPct val="100000"/>
              </a:lnSpc>
              <a:spcBef>
                <a:spcPts val="0"/>
              </a:spcBef>
              <a:buNone/>
            </a:pPr>
            <a:endParaRPr lang="en-GB" sz="22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2329895535"/>
              </p:ext>
            </p:extLst>
          </p:nvPr>
        </p:nvGraphicFramePr>
        <p:xfrm>
          <a:off x="1058752" y="3712815"/>
          <a:ext cx="9867414" cy="2286000"/>
        </p:xfrm>
        <a:graphic>
          <a:graphicData uri="http://schemas.openxmlformats.org/drawingml/2006/table">
            <a:tbl>
              <a:tblPr firstRow="1" bandRow="1">
                <a:tableStyleId>{D27102A9-8310-4765-A935-A1911B00CA55}</a:tableStyleId>
              </a:tblPr>
              <a:tblGrid>
                <a:gridCol w="4933707">
                  <a:extLst>
                    <a:ext uri="{9D8B030D-6E8A-4147-A177-3AD203B41FA5}">
                      <a16:colId xmlns:a16="http://schemas.microsoft.com/office/drawing/2014/main" val="4197429196"/>
                    </a:ext>
                  </a:extLst>
                </a:gridCol>
                <a:gridCol w="4933707">
                  <a:extLst>
                    <a:ext uri="{9D8B030D-6E8A-4147-A177-3AD203B41FA5}">
                      <a16:colId xmlns:a16="http://schemas.microsoft.com/office/drawing/2014/main" val="1928782411"/>
                    </a:ext>
                  </a:extLst>
                </a:gridCol>
              </a:tblGrid>
              <a:tr h="369326">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3-Tier Design considerations.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Interface &amp; prototype design tools.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Requirements Specification.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UI Design, Wireframes &amp; Mock-ups.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Full Stack Design Model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Network Mapping tools.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39310799"/>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Prototyping on Paper (</a:t>
                      </a:r>
                      <a:r>
                        <a:rPr lang="en-GB" sz="2400" dirty="0" err="1"/>
                        <a:t>PoP</a:t>
                      </a:r>
                      <a:r>
                        <a:rPr lang="en-GB" sz="2400" dirty="0"/>
                        <a:t>).</a:t>
                      </a:r>
                    </a:p>
                  </a:txBody>
                  <a:tcPr>
                    <a:lnT w="12700" cap="flat" cmpd="sng" algn="ctr">
                      <a:solidFill>
                        <a:schemeClr val="tx1"/>
                      </a:solidFill>
                      <a:prstDash val="solid"/>
                      <a:round/>
                      <a:headEnd type="none" w="med" len="med"/>
                      <a:tailEnd type="none" w="med" len="med"/>
                    </a:lnT>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342060468"/>
                  </a:ext>
                </a:extLst>
              </a:tr>
            </a:tbl>
          </a:graphicData>
        </a:graphic>
      </p:graphicFrame>
      <p:sp>
        <p:nvSpPr>
          <p:cNvPr id="5" name="Rectangle 4">
            <a:extLst>
              <a:ext uri="{FF2B5EF4-FFF2-40B4-BE49-F238E27FC236}">
                <a16:creationId xmlns:a16="http://schemas.microsoft.com/office/drawing/2014/main" id="{734D55A5-F7A7-48FC-85F5-443E83C0B5DA}"/>
              </a:ext>
            </a:extLst>
          </p:cNvPr>
          <p:cNvSpPr/>
          <p:nvPr/>
        </p:nvSpPr>
        <p:spPr>
          <a:xfrm>
            <a:off x="493401" y="27989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c 5">
            <a:extLst>
              <a:ext uri="{FF2B5EF4-FFF2-40B4-BE49-F238E27FC236}">
                <a16:creationId xmlns:a16="http://schemas.microsoft.com/office/drawing/2014/main" id="{44FDECF1-5DD7-42E1-8E33-F0029E1AC93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7553429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40016"/>
            <a:ext cx="10515600" cy="1113714"/>
          </a:xfrm>
        </p:spPr>
        <p:txBody>
          <a:bodyPr>
            <a:normAutofit/>
          </a:bodyPr>
          <a:lstStyle/>
          <a:p>
            <a:r>
              <a:rPr lang="en-GB" b="1" dirty="0"/>
              <a:t>Tips: Multi-tier / Full Stack Design Overview</a:t>
            </a:r>
          </a:p>
        </p:txBody>
      </p:sp>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t="2993" b="2961"/>
          <a:stretch/>
        </p:blipFill>
        <p:spPr>
          <a:xfrm>
            <a:off x="2448482" y="4396414"/>
            <a:ext cx="7441849" cy="2407635"/>
          </a:xfrm>
          <a:prstGeom prst="rect">
            <a:avLst/>
          </a:prstGeom>
        </p:spPr>
      </p:pic>
      <p:sp>
        <p:nvSpPr>
          <p:cNvPr id="6" name="Rectangle 5">
            <a:extLst>
              <a:ext uri="{FF2B5EF4-FFF2-40B4-BE49-F238E27FC236}">
                <a16:creationId xmlns:a16="http://schemas.microsoft.com/office/drawing/2014/main" id="{6A14DD31-E4F9-49CF-8DDA-B6D672D1BDD4}"/>
              </a:ext>
            </a:extLst>
          </p:cNvPr>
          <p:cNvSpPr/>
          <p:nvPr/>
        </p:nvSpPr>
        <p:spPr>
          <a:xfrm>
            <a:off x="388326" y="277016"/>
            <a:ext cx="10279364" cy="80498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80809202-B90F-402D-ADC6-E419901D8942}"/>
              </a:ext>
            </a:extLst>
          </p:cNvPr>
          <p:cNvSpPr/>
          <p:nvPr/>
        </p:nvSpPr>
        <p:spPr>
          <a:xfrm>
            <a:off x="388351" y="358325"/>
            <a:ext cx="97857" cy="62614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Programmer male outline">
            <a:extLst>
              <a:ext uri="{FF2B5EF4-FFF2-40B4-BE49-F238E27FC236}">
                <a16:creationId xmlns:a16="http://schemas.microsoft.com/office/drawing/2014/main" id="{4741F1FE-A1D7-42B2-9628-64B4C748B6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666861" y="160377"/>
            <a:ext cx="1378343" cy="1378343"/>
          </a:xfrm>
          <a:prstGeom prst="rect">
            <a:avLst/>
          </a:prstGeom>
        </p:spPr>
      </p:pic>
      <p:graphicFrame>
        <p:nvGraphicFramePr>
          <p:cNvPr id="4" name="Table 10">
            <a:extLst>
              <a:ext uri="{FF2B5EF4-FFF2-40B4-BE49-F238E27FC236}">
                <a16:creationId xmlns:a16="http://schemas.microsoft.com/office/drawing/2014/main" id="{4F35B3E3-2101-4ED5-8295-5DB4FB56FDFE}"/>
              </a:ext>
            </a:extLst>
          </p:cNvPr>
          <p:cNvGraphicFramePr>
            <a:graphicFrameLocks noGrp="1"/>
          </p:cNvGraphicFramePr>
          <p:nvPr/>
        </p:nvGraphicFramePr>
        <p:xfrm>
          <a:off x="882544" y="1622734"/>
          <a:ext cx="9875970" cy="2773680"/>
        </p:xfrm>
        <a:graphic>
          <a:graphicData uri="http://schemas.openxmlformats.org/drawingml/2006/table">
            <a:tbl>
              <a:tblPr firstRow="1" bandRow="1">
                <a:tableStyleId>{5940675A-B579-460E-94D1-54222C63F5DA}</a:tableStyleId>
              </a:tblPr>
              <a:tblGrid>
                <a:gridCol w="3291990">
                  <a:extLst>
                    <a:ext uri="{9D8B030D-6E8A-4147-A177-3AD203B41FA5}">
                      <a16:colId xmlns:a16="http://schemas.microsoft.com/office/drawing/2014/main" val="2982373765"/>
                    </a:ext>
                  </a:extLst>
                </a:gridCol>
                <a:gridCol w="3291990">
                  <a:extLst>
                    <a:ext uri="{9D8B030D-6E8A-4147-A177-3AD203B41FA5}">
                      <a16:colId xmlns:a16="http://schemas.microsoft.com/office/drawing/2014/main" val="239538441"/>
                    </a:ext>
                  </a:extLst>
                </a:gridCol>
                <a:gridCol w="3291990">
                  <a:extLst>
                    <a:ext uri="{9D8B030D-6E8A-4147-A177-3AD203B41FA5}">
                      <a16:colId xmlns:a16="http://schemas.microsoft.com/office/drawing/2014/main" val="3282441359"/>
                    </a:ext>
                  </a:extLst>
                </a:gridCol>
              </a:tblGrid>
              <a:tr h="243975">
                <a:tc>
                  <a:txBody>
                    <a:bodyPr/>
                    <a:lstStyle/>
                    <a:p>
                      <a:pPr marL="0" indent="0" algn="ctr">
                        <a:buFont typeface="Arial" panose="020B0604020202020204" pitchFamily="34" charset="0"/>
                        <a:buNone/>
                      </a:pPr>
                      <a:r>
                        <a:rPr lang="en-GB" sz="2400" b="1" u="sng" dirty="0"/>
                        <a:t>Presentation tier</a:t>
                      </a:r>
                    </a:p>
                  </a:txBody>
                  <a:tcPr/>
                </a:tc>
                <a:tc>
                  <a:txBody>
                    <a:bodyPr/>
                    <a:lstStyle/>
                    <a:p>
                      <a:pPr marL="0" indent="0" algn="ctr">
                        <a:buFont typeface="Arial" panose="020B0604020202020204" pitchFamily="34" charset="0"/>
                        <a:buNone/>
                      </a:pPr>
                      <a:r>
                        <a:rPr lang="en-GB" sz="2400" b="1" u="sng" dirty="0"/>
                        <a:t>Logic/Server/Dev. tier</a:t>
                      </a:r>
                    </a:p>
                  </a:txBody>
                  <a:tcPr/>
                </a:tc>
                <a:tc>
                  <a:txBody>
                    <a:bodyPr/>
                    <a:lstStyle/>
                    <a:p>
                      <a:pPr marL="0" indent="0" algn="ctr">
                        <a:buFont typeface="Arial" panose="020B0604020202020204" pitchFamily="34" charset="0"/>
                        <a:buNone/>
                      </a:pPr>
                      <a:r>
                        <a:rPr lang="en-GB" sz="2400" b="1" u="sng" dirty="0"/>
                        <a:t>Data tier</a:t>
                      </a:r>
                    </a:p>
                  </a:txBody>
                  <a:tcPr/>
                </a:tc>
                <a:extLst>
                  <a:ext uri="{0D108BD9-81ED-4DB2-BD59-A6C34878D82A}">
                    <a16:rowId xmlns:a16="http://schemas.microsoft.com/office/drawing/2014/main" val="292205999"/>
                  </a:ext>
                </a:extLst>
              </a:tr>
              <a:tr h="243975">
                <a:tc>
                  <a:txBody>
                    <a:bodyPr/>
                    <a:lstStyle/>
                    <a:p>
                      <a:pPr marL="285750" indent="-285750">
                        <a:buFont typeface="Arial" panose="020B0604020202020204" pitchFamily="34" charset="0"/>
                        <a:buChar char="•"/>
                      </a:pPr>
                      <a:r>
                        <a:rPr lang="en-GB" sz="2000" dirty="0"/>
                        <a:t>Wireframe designs</a:t>
                      </a:r>
                    </a:p>
                    <a:p>
                      <a:pPr marL="285750" indent="-285750">
                        <a:buFont typeface="Arial" panose="020B0604020202020204" pitchFamily="34" charset="0"/>
                        <a:buChar char="•"/>
                      </a:pPr>
                      <a:r>
                        <a:rPr lang="en-GB" sz="2000" dirty="0"/>
                        <a:t>Storyboard diagram</a:t>
                      </a:r>
                    </a:p>
                    <a:p>
                      <a:pPr marL="285750" indent="-285750">
                        <a:buFont typeface="Arial" panose="020B0604020202020204" pitchFamily="34" charset="0"/>
                        <a:buChar char="•"/>
                      </a:pPr>
                      <a:r>
                        <a:rPr lang="en-GB" sz="2000" dirty="0"/>
                        <a:t>Colour &amp; font scheme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UI Mockups</a:t>
                      </a:r>
                    </a:p>
                    <a:p>
                      <a:pPr marL="285750" indent="-285750">
                        <a:buFont typeface="Arial" panose="020B0604020202020204" pitchFamily="34" charset="0"/>
                        <a:buChar char="•"/>
                      </a:pPr>
                      <a:r>
                        <a:rPr lang="en-GB" sz="2000" dirty="0"/>
                        <a:t>Branding (Logos etc)</a:t>
                      </a:r>
                    </a:p>
                  </a:txBody>
                  <a:tcPr/>
                </a:tc>
                <a:tc>
                  <a:txBody>
                    <a:bodyPr/>
                    <a:lstStyle/>
                    <a:p>
                      <a:pPr marL="285750" indent="-285750">
                        <a:buFont typeface="Arial" panose="020B0604020202020204" pitchFamily="34" charset="0"/>
                        <a:buChar char="•"/>
                      </a:pPr>
                      <a:r>
                        <a:rPr lang="en-GB" sz="2000" dirty="0"/>
                        <a:t>Pseudo code</a:t>
                      </a:r>
                    </a:p>
                    <a:p>
                      <a:pPr marL="285750" indent="-285750">
                        <a:buFont typeface="Arial" panose="020B0604020202020204" pitchFamily="34" charset="0"/>
                        <a:buChar char="•"/>
                      </a:pPr>
                      <a:r>
                        <a:rPr lang="en-GB" sz="2000" dirty="0"/>
                        <a:t>Flow chart</a:t>
                      </a:r>
                    </a:p>
                    <a:p>
                      <a:pPr marL="285750" indent="-285750">
                        <a:buFont typeface="Arial" panose="020B0604020202020204" pitchFamily="34" charset="0"/>
                        <a:buChar char="•"/>
                      </a:pPr>
                      <a:r>
                        <a:rPr lang="en-GB" sz="2000" dirty="0"/>
                        <a:t>UML diagrams</a:t>
                      </a:r>
                    </a:p>
                    <a:p>
                      <a:pPr marL="285750" indent="-285750">
                        <a:buFont typeface="Arial" panose="020B0604020202020204" pitchFamily="34" charset="0"/>
                        <a:buChar char="•"/>
                      </a:pPr>
                      <a:r>
                        <a:rPr lang="en-GB" sz="2000" dirty="0"/>
                        <a:t>Identify needed Server-side/dev tools</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t>Database Schema (Normalisation &amp; E-R Entity Relationship Models.</a:t>
                      </a:r>
                    </a:p>
                    <a:p>
                      <a:pPr marL="285750" indent="-285750">
                        <a:buFont typeface="Arial" panose="020B0604020202020204" pitchFamily="34" charset="0"/>
                        <a:buChar char="•"/>
                      </a:pPr>
                      <a:r>
                        <a:rPr lang="en-GB" sz="2000" dirty="0"/>
                        <a:t>Identify needed Db Software.</a:t>
                      </a:r>
                    </a:p>
                  </a:txBody>
                  <a:tcPr/>
                </a:tc>
                <a:extLst>
                  <a:ext uri="{0D108BD9-81ED-4DB2-BD59-A6C34878D82A}">
                    <a16:rowId xmlns:a16="http://schemas.microsoft.com/office/drawing/2014/main" val="751869146"/>
                  </a:ext>
                </a:extLst>
              </a:tr>
              <a:tr h="243975">
                <a:tc gridSpan="3">
                  <a:txBody>
                    <a:bodyPr/>
                    <a:lstStyle/>
                    <a:p>
                      <a:pPr marL="285750" indent="-285750">
                        <a:buFont typeface="Arial" panose="020B0604020202020204" pitchFamily="34" charset="0"/>
                        <a:buChar char="•"/>
                      </a:pPr>
                      <a:r>
                        <a:rPr lang="en-GB" sz="2000" dirty="0"/>
                        <a:t>Hardware specification. * Network Structure diagram/Map.</a:t>
                      </a:r>
                    </a:p>
                    <a:p>
                      <a:pPr marL="285750" indent="-285750">
                        <a:buFont typeface="Arial" panose="020B0604020202020204" pitchFamily="34" charset="0"/>
                        <a:buChar char="•"/>
                      </a:pPr>
                      <a:r>
                        <a:rPr lang="en-GB" sz="2000" dirty="0"/>
                        <a:t>Server / Network / Security requirements. * Network Security architecture/diagram.</a:t>
                      </a:r>
                    </a:p>
                  </a:txBody>
                  <a:tcPr/>
                </a:tc>
                <a:tc hMerge="1">
                  <a:txBody>
                    <a:bodyPr/>
                    <a:lstStyle/>
                    <a:p>
                      <a:pPr marL="285750" indent="-285750">
                        <a:buFont typeface="Arial" panose="020B0604020202020204" pitchFamily="34" charset="0"/>
                        <a:buChar char="•"/>
                      </a:pPr>
                      <a:endParaRPr lang="en-GB" dirty="0"/>
                    </a:p>
                  </a:txBody>
                  <a:tcPr/>
                </a:tc>
                <a:tc hMerge="1">
                  <a:txBody>
                    <a:bodyPr/>
                    <a:lstStyle/>
                    <a:p>
                      <a:endParaRPr lang="en-GB" dirty="0"/>
                    </a:p>
                  </a:txBody>
                  <a:tcPr/>
                </a:tc>
                <a:extLst>
                  <a:ext uri="{0D108BD9-81ED-4DB2-BD59-A6C34878D82A}">
                    <a16:rowId xmlns:a16="http://schemas.microsoft.com/office/drawing/2014/main" val="4188273119"/>
                  </a:ext>
                </a:extLst>
              </a:tr>
            </a:tbl>
          </a:graphicData>
        </a:graphic>
      </p:graphicFrame>
      <p:sp>
        <p:nvSpPr>
          <p:cNvPr id="11" name="Content Placeholder 2">
            <a:extLst>
              <a:ext uri="{FF2B5EF4-FFF2-40B4-BE49-F238E27FC236}">
                <a16:creationId xmlns:a16="http://schemas.microsoft.com/office/drawing/2014/main" id="{B1A04B88-E763-4625-AC59-01291FF93624}"/>
              </a:ext>
            </a:extLst>
          </p:cNvPr>
          <p:cNvSpPr txBox="1">
            <a:spLocks/>
          </p:cNvSpPr>
          <p:nvPr/>
        </p:nvSpPr>
        <p:spPr>
          <a:xfrm>
            <a:off x="388326" y="1166014"/>
            <a:ext cx="10864406" cy="53529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table below lists some traditional design methods that you could use.</a:t>
            </a:r>
          </a:p>
        </p:txBody>
      </p:sp>
      <p:sp>
        <p:nvSpPr>
          <p:cNvPr id="10" name="TextBox 9">
            <a:extLst>
              <a:ext uri="{FF2B5EF4-FFF2-40B4-BE49-F238E27FC236}">
                <a16:creationId xmlns:a16="http://schemas.microsoft.com/office/drawing/2014/main" id="{D16A6C3C-6F81-47F0-822D-5A52A3ADA003}"/>
              </a:ext>
            </a:extLst>
          </p:cNvPr>
          <p:cNvSpPr txBox="1"/>
          <p:nvPr/>
        </p:nvSpPr>
        <p:spPr>
          <a:xfrm>
            <a:off x="92599" y="5763878"/>
            <a:ext cx="2209163" cy="954107"/>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Mock-ups are a proposed model or structure, for experimental design purposes.</a:t>
            </a:r>
          </a:p>
        </p:txBody>
      </p:sp>
    </p:spTree>
    <p:extLst>
      <p:ext uri="{BB962C8B-B14F-4D97-AF65-F5344CB8AC3E}">
        <p14:creationId xmlns:p14="http://schemas.microsoft.com/office/powerpoint/2010/main" val="2606240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8FDF638-7094-4E6D-B770-D81CEA115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337497" y="969794"/>
            <a:ext cx="3783842" cy="3578593"/>
          </a:xfrm>
        </p:spPr>
        <p:txBody>
          <a:bodyPr vert="horz" lIns="91440" tIns="45720" rIns="91440" bIns="45720" rtlCol="0" anchor="t">
            <a:normAutofit/>
          </a:bodyPr>
          <a:lstStyle/>
          <a:p>
            <a:r>
              <a:rPr lang="en-US" sz="3200" kern="1200" dirty="0">
                <a:solidFill>
                  <a:schemeClr val="tx1"/>
                </a:solidFill>
                <a:latin typeface="+mj-lt"/>
                <a:ea typeface="+mj-ea"/>
                <a:cs typeface="+mj-cs"/>
              </a:rPr>
              <a:t>Sketch it, use Word, Paint, a Graphics package or UI Wireframe design tool.</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Example tools next…</a:t>
            </a:r>
            <a:endParaRPr lang="en-US" sz="3200" u="sng" kern="1200" dirty="0">
              <a:solidFill>
                <a:schemeClr val="tx1"/>
              </a:solidFill>
              <a:latin typeface="+mj-lt"/>
              <a:ea typeface="+mj-ea"/>
              <a:cs typeface="+mj-cs"/>
            </a:endParaRPr>
          </a:p>
        </p:txBody>
      </p:sp>
      <p:grpSp>
        <p:nvGrpSpPr>
          <p:cNvPr id="31" name="Group 3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2" name="Straight Connector 3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1084"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with medium confidence">
            <a:extLst>
              <a:ext uri="{FF2B5EF4-FFF2-40B4-BE49-F238E27FC236}">
                <a16:creationId xmlns:a16="http://schemas.microsoft.com/office/drawing/2014/main" id="{207CD73D-694F-44CF-BFB6-1AA46784D0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82" r="2215" b="-3"/>
          <a:stretch/>
        </p:blipFill>
        <p:spPr>
          <a:xfrm>
            <a:off x="4125081" y="972235"/>
            <a:ext cx="3383280" cy="2414016"/>
          </a:xfrm>
          <a:prstGeom prst="rect">
            <a:avLst/>
          </a:prstGeom>
        </p:spPr>
      </p:pic>
      <p:pic>
        <p:nvPicPr>
          <p:cNvPr id="7" name="Content Placeholder 4" descr="Diagram, engineering drawing&#10;&#10;Description automatically generated">
            <a:extLst>
              <a:ext uri="{FF2B5EF4-FFF2-40B4-BE49-F238E27FC236}">
                <a16:creationId xmlns:a16="http://schemas.microsoft.com/office/drawing/2014/main" id="{5E3165BB-3C29-4660-88E0-09F5F018FD31}"/>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9149" r="-2" b="-2"/>
          <a:stretch/>
        </p:blipFill>
        <p:spPr>
          <a:xfrm>
            <a:off x="4121338" y="3605954"/>
            <a:ext cx="3383280" cy="2414016"/>
          </a:xfrm>
          <a:prstGeom prst="rect">
            <a:avLst/>
          </a:prstGeom>
        </p:spPr>
      </p:pic>
      <p:pic>
        <p:nvPicPr>
          <p:cNvPr id="6" name="Picture 5" descr="Diagram, engineering drawing&#10;&#10;Description automatically generated">
            <a:extLst>
              <a:ext uri="{FF2B5EF4-FFF2-40B4-BE49-F238E27FC236}">
                <a16:creationId xmlns:a16="http://schemas.microsoft.com/office/drawing/2014/main" id="{79ACF9EC-4C5A-4A5E-AFA2-D79D7604801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808" r="52896" b="-2"/>
          <a:stretch/>
        </p:blipFill>
        <p:spPr>
          <a:xfrm>
            <a:off x="7755775" y="972235"/>
            <a:ext cx="3438144" cy="5047735"/>
          </a:xfrm>
          <a:prstGeom prst="rect">
            <a:avLst/>
          </a:prstGeom>
        </p:spPr>
      </p:pic>
      <p:sp>
        <p:nvSpPr>
          <p:cNvPr id="5" name="TextBox 4">
            <a:extLst>
              <a:ext uri="{FF2B5EF4-FFF2-40B4-BE49-F238E27FC236}">
                <a16:creationId xmlns:a16="http://schemas.microsoft.com/office/drawing/2014/main" id="{B273B97D-38F0-43F3-9776-FA922CCAD9E1}"/>
              </a:ext>
            </a:extLst>
          </p:cNvPr>
          <p:cNvSpPr txBox="1"/>
          <p:nvPr/>
        </p:nvSpPr>
        <p:spPr>
          <a:xfrm>
            <a:off x="5068270" y="3186196"/>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hlinkClick r:id="rId3" tooltip="https://academy.hsoub.com/design/general/%D8%AF%D9%84%D9%8A%D9%84-%D8%A7%D9%84%D9%85%D8%A8%D8%AA%D8%AF%D8%A6%D9%8A%D9%86-%D8%A5%D9%84%D9%89-%D8%A7%D9%84%D8%A5%D8%B7%D8%A7%D8%B1%D8%A7%D8%AA-%D8%A7%D9%84%D9%85%D9%81%D8%B1%D8%BA%D8%A9-wireframes-%D9%88%D8%A3%D8%AF%D9%88%D8%A7%D8%AA-%D8%A8%D9%86%D8%A7%D8%A6%D9%87%D8%A7-r121/">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rPr>
              <a:t> by Unknown Author is licensed under </a:t>
            </a:r>
            <a:r>
              <a:rPr kumimoji="0" lang="en-GB" sz="700" b="0" i="0" u="none" strike="noStrike" kern="1200" cap="none" spc="0" normalizeH="0" baseline="0" noProof="0">
                <a:ln>
                  <a:noFill/>
                </a:ln>
                <a:solidFill>
                  <a:srgbClr val="FFFFFF"/>
                </a:solidFill>
                <a:effectLst/>
                <a:uLnTx/>
                <a:uFillTx/>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endParaRPr>
          </a:p>
        </p:txBody>
      </p:sp>
      <p:sp>
        <p:nvSpPr>
          <p:cNvPr id="8" name="TextBox 7">
            <a:extLst>
              <a:ext uri="{FF2B5EF4-FFF2-40B4-BE49-F238E27FC236}">
                <a16:creationId xmlns:a16="http://schemas.microsoft.com/office/drawing/2014/main" id="{EAFA26C3-E83D-47CE-A8A8-175BC6B6DD7A}"/>
              </a:ext>
            </a:extLst>
          </p:cNvPr>
          <p:cNvSpPr txBox="1"/>
          <p:nvPr/>
        </p:nvSpPr>
        <p:spPr>
          <a:xfrm>
            <a:off x="5197576" y="581991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hlinkClick r:id="rId5" tooltip="http://ux.stackexchange.com/questions/82997/the-difference-between-mock-up-prototype-and-wirefram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rPr>
              <a:t> by Unknown Author is licensed under </a:t>
            </a:r>
            <a:r>
              <a:rPr kumimoji="0" lang="en-GB" sz="700" b="0" i="0" u="none" strike="noStrike" kern="1200" cap="none" spc="0" normalizeH="0" baseline="0" noProof="0">
                <a:ln>
                  <a:noFill/>
                </a:ln>
                <a:solidFill>
                  <a:srgbClr val="FFFFFF"/>
                </a:solidFill>
                <a:effectLst/>
                <a:uLnTx/>
                <a:uFillTx/>
                <a:hlinkClick r:id="rId9"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endParaRPr>
          </a:p>
        </p:txBody>
      </p:sp>
      <p:sp>
        <p:nvSpPr>
          <p:cNvPr id="9" name="TextBox 8">
            <a:extLst>
              <a:ext uri="{FF2B5EF4-FFF2-40B4-BE49-F238E27FC236}">
                <a16:creationId xmlns:a16="http://schemas.microsoft.com/office/drawing/2014/main" id="{644B07F6-FF14-86BA-F240-2D6643583C70}"/>
              </a:ext>
            </a:extLst>
          </p:cNvPr>
          <p:cNvSpPr txBox="1"/>
          <p:nvPr/>
        </p:nvSpPr>
        <p:spPr>
          <a:xfrm>
            <a:off x="255097" y="28945"/>
            <a:ext cx="6096000" cy="830997"/>
          </a:xfrm>
          <a:prstGeom prst="rect">
            <a:avLst/>
          </a:prstGeom>
          <a:noFill/>
        </p:spPr>
        <p:txBody>
          <a:bodyPr wrap="square">
            <a:spAutoFit/>
          </a:bodyPr>
          <a:lstStyle/>
          <a:p>
            <a:r>
              <a:rPr lang="en-US" sz="4800" u="sng" kern="1200" dirty="0">
                <a:solidFill>
                  <a:schemeClr val="tx1"/>
                </a:solidFill>
                <a:latin typeface="+mj-lt"/>
                <a:ea typeface="+mj-ea"/>
                <a:cs typeface="+mj-cs"/>
              </a:rPr>
              <a:t>Wireframe designs</a:t>
            </a:r>
            <a:endParaRPr lang="en-GB" sz="4800" dirty="0"/>
          </a:p>
        </p:txBody>
      </p:sp>
    </p:spTree>
    <p:extLst>
      <p:ext uri="{BB962C8B-B14F-4D97-AF65-F5344CB8AC3E}">
        <p14:creationId xmlns:p14="http://schemas.microsoft.com/office/powerpoint/2010/main" val="3833309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 engineering drawing&#10;&#10;Description automatically generated">
            <a:extLst>
              <a:ext uri="{FF2B5EF4-FFF2-40B4-BE49-F238E27FC236}">
                <a16:creationId xmlns:a16="http://schemas.microsoft.com/office/drawing/2014/main" id="{E1F7D2D0-EC1B-440C-98E4-12567B5053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 r="16297"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6343650" y="3962400"/>
            <a:ext cx="5505814" cy="1690409"/>
          </a:xfrm>
        </p:spPr>
        <p:txBody>
          <a:bodyPr vert="horz" lIns="91440" tIns="45720" rIns="91440" bIns="45720" rtlCol="0" anchor="b">
            <a:normAutofit fontScale="90000"/>
          </a:bodyPr>
          <a:lstStyle/>
          <a:p>
            <a:r>
              <a:rPr lang="en-US" sz="4100" b="1" kern="1200" dirty="0">
                <a:solidFill>
                  <a:schemeClr val="tx1"/>
                </a:solidFill>
                <a:latin typeface="+mj-lt"/>
                <a:ea typeface="+mj-ea"/>
                <a:cs typeface="+mj-cs"/>
              </a:rPr>
              <a:t>Bg. </a:t>
            </a:r>
            <a:r>
              <a:rPr lang="en-US" sz="4100" u="sng" kern="1200" dirty="0">
                <a:solidFill>
                  <a:schemeClr val="tx1"/>
                </a:solidFill>
                <a:latin typeface="+mj-lt"/>
                <a:ea typeface="+mj-ea"/>
                <a:cs typeface="+mj-cs"/>
              </a:rPr>
              <a:t>Mobile App. Wireframe designs</a:t>
            </a:r>
            <a:br>
              <a:rPr lang="en-US" sz="4100" u="sng" kern="1200" dirty="0">
                <a:solidFill>
                  <a:schemeClr val="tx1"/>
                </a:solidFill>
                <a:latin typeface="+mj-lt"/>
                <a:ea typeface="+mj-ea"/>
                <a:cs typeface="+mj-cs"/>
              </a:rPr>
            </a:br>
            <a:r>
              <a:rPr lang="en-US" sz="2200" dirty="0"/>
              <a:t>Sketch it, pen &amp; paper, use Word, Paint, a Graphics package or UI Wireframe design tool.</a:t>
            </a:r>
            <a:endParaRPr lang="en-US" sz="2200" kern="1200" dirty="0">
              <a:solidFill>
                <a:schemeClr val="tx1"/>
              </a:solidFill>
            </a:endParaRPr>
          </a:p>
        </p:txBody>
      </p:sp>
      <p:pic>
        <p:nvPicPr>
          <p:cNvPr id="19" name="Picture 18" descr="A picture containing text, scoreboard, plaque&#10;&#10;Description automatically generated">
            <a:extLst>
              <a:ext uri="{FF2B5EF4-FFF2-40B4-BE49-F238E27FC236}">
                <a16:creationId xmlns:a16="http://schemas.microsoft.com/office/drawing/2014/main" id="{E6214A10-2ECC-4C80-A6C1-E154FF4B2A3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477" r="2877" b="-3"/>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9" name="TextBox 8">
            <a:extLst>
              <a:ext uri="{FF2B5EF4-FFF2-40B4-BE49-F238E27FC236}">
                <a16:creationId xmlns:a16="http://schemas.microsoft.com/office/drawing/2014/main" id="{EEB60B6C-8589-4829-BC78-AF7683122CB6}"/>
              </a:ext>
            </a:extLst>
          </p:cNvPr>
          <p:cNvSpPr txBox="1"/>
          <p:nvPr/>
        </p:nvSpPr>
        <p:spPr>
          <a:xfrm>
            <a:off x="10005184" y="6870700"/>
            <a:ext cx="218681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www.flickr.com/photos/d2clon/4402993445/">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4698CC5B-AFDF-4AC1-8D35-F7FC30B52457}"/>
              </a:ext>
            </a:extLst>
          </p:cNvPr>
          <p:cNvSpPr txBox="1"/>
          <p:nvPr/>
        </p:nvSpPr>
        <p:spPr>
          <a:xfrm>
            <a:off x="7672618" y="6870700"/>
            <a:ext cx="2319866"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www.newgrounds.com/art/view/kspdesign/clock-app-wire-frame-desig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30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601705" y="158407"/>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dirty="0"/>
              <a:t>Example Design tool: Balsamiq Wireframes</a:t>
            </a:r>
          </a:p>
        </p:txBody>
      </p:sp>
      <p:sp>
        <p:nvSpPr>
          <p:cNvPr id="3" name="Content Placeholder 2"/>
          <p:cNvSpPr>
            <a:spLocks noGrp="1"/>
          </p:cNvSpPr>
          <p:nvPr>
            <p:ph idx="1"/>
          </p:nvPr>
        </p:nvSpPr>
        <p:spPr>
          <a:xfrm>
            <a:off x="261258" y="1446537"/>
            <a:ext cx="5387205" cy="4637007"/>
          </a:xfrm>
        </p:spPr>
        <p:txBody>
          <a:bodyPr vert="horz" lIns="91440" tIns="45720" rIns="91440" bIns="45720" rtlCol="0">
            <a:noAutofit/>
          </a:bodyPr>
          <a:lstStyle/>
          <a:p>
            <a:r>
              <a:rPr lang="en-US" b="1" dirty="0"/>
              <a:t>Balsamiq Cloud: </a:t>
            </a:r>
            <a:r>
              <a:rPr lang="en-US" dirty="0"/>
              <a:t>User Interface (UI) Design Wireframe tool. </a:t>
            </a:r>
          </a:p>
          <a:p>
            <a:r>
              <a:rPr lang="en-US" dirty="0"/>
              <a:t>If you are building an App. you may find </a:t>
            </a:r>
            <a:r>
              <a:rPr lang="en-US" b="1" dirty="0"/>
              <a:t>Balsamiq</a:t>
            </a:r>
            <a:r>
              <a:rPr lang="en-US" dirty="0"/>
              <a:t> useful at the Design stage. </a:t>
            </a:r>
          </a:p>
          <a:p>
            <a:r>
              <a:rPr lang="en-US" sz="2800" dirty="0">
                <a:solidFill>
                  <a:schemeClr val="bg1"/>
                </a:solidFill>
                <a:highlight>
                  <a:srgbClr val="FFFF00"/>
                </a:highlight>
              </a:rPr>
              <a:t>Play:</a:t>
            </a:r>
            <a:r>
              <a:rPr lang="en-US" sz="2800" dirty="0">
                <a:solidFill>
                  <a:schemeClr val="bg1"/>
                </a:solidFill>
              </a:rPr>
              <a:t> </a:t>
            </a:r>
            <a:r>
              <a:rPr lang="en-US" sz="2800" dirty="0"/>
              <a:t>1min</a:t>
            </a:r>
            <a:r>
              <a:rPr lang="en-US" dirty="0"/>
              <a:t> overview</a:t>
            </a:r>
            <a:r>
              <a:rPr lang="en-US" sz="2800" dirty="0"/>
              <a:t>: </a:t>
            </a:r>
            <a:r>
              <a:rPr lang="en-US" sz="2800" dirty="0">
                <a:hlinkClick r:id="rId3"/>
              </a:rPr>
              <a:t>click-here</a:t>
            </a:r>
            <a:r>
              <a:rPr lang="en-US" sz="2800" dirty="0"/>
              <a:t>.</a:t>
            </a:r>
          </a:p>
          <a:p>
            <a:pPr marL="0" indent="0">
              <a:buNone/>
            </a:pPr>
            <a:r>
              <a:rPr lang="en-US" sz="2800" dirty="0"/>
              <a:t>+ You can put it on fish and chips ;-)</a:t>
            </a:r>
            <a:endParaRPr lang="en-US" dirty="0"/>
          </a:p>
          <a:p>
            <a:pPr marL="0" indent="0">
              <a:buNone/>
            </a:pPr>
            <a:br>
              <a:rPr lang="en-US" dirty="0"/>
            </a:br>
            <a:r>
              <a:rPr lang="en-US" dirty="0"/>
              <a:t>Bg. For further information:</a:t>
            </a:r>
          </a:p>
          <a:p>
            <a:pPr lvl="1"/>
            <a:r>
              <a:rPr lang="en-US" sz="2800" dirty="0"/>
              <a:t>Website: </a:t>
            </a:r>
            <a:r>
              <a:rPr lang="en-US" sz="2800" dirty="0">
                <a:hlinkClick r:id="rId4"/>
              </a:rPr>
              <a:t>balsamiq.com</a:t>
            </a:r>
            <a:r>
              <a:rPr lang="en-US" sz="2800" dirty="0"/>
              <a:t>.</a:t>
            </a:r>
          </a:p>
        </p:txBody>
      </p:sp>
      <p:pic>
        <p:nvPicPr>
          <p:cNvPr id="18" name="Picture 17" descr="Diagram&#10;&#10;Description automatically generated">
            <a:extLst>
              <a:ext uri="{FF2B5EF4-FFF2-40B4-BE49-F238E27FC236}">
                <a16:creationId xmlns:a16="http://schemas.microsoft.com/office/drawing/2014/main" id="{9592FD6C-BF09-44C5-A134-EC176C14D35C}"/>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648463" y="1440542"/>
            <a:ext cx="4800122" cy="2268055"/>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3BFC1D22-AC71-45A0-B904-3F5F0C043A8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648463" y="3765040"/>
            <a:ext cx="4193649" cy="2683934"/>
          </a:xfrm>
          <a:prstGeom prst="rect">
            <a:avLst/>
          </a:prstGeom>
        </p:spPr>
      </p:pic>
      <p:pic>
        <p:nvPicPr>
          <p:cNvPr id="15" name="Picture 14" descr="Graphical user interface, diagram&#10;&#10;Description automatically generated">
            <a:extLst>
              <a:ext uri="{FF2B5EF4-FFF2-40B4-BE49-F238E27FC236}">
                <a16:creationId xmlns:a16="http://schemas.microsoft.com/office/drawing/2014/main" id="{2282B78B-D5D1-4651-A644-97F1056506B5}"/>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2570" y="2401665"/>
            <a:ext cx="2744114" cy="3880188"/>
          </a:xfrm>
          <a:prstGeom prst="rect">
            <a:avLst/>
          </a:prstGeom>
        </p:spPr>
      </p:pic>
      <p:sp>
        <p:nvSpPr>
          <p:cNvPr id="5" name="Rectangle 4">
            <a:extLst>
              <a:ext uri="{FF2B5EF4-FFF2-40B4-BE49-F238E27FC236}">
                <a16:creationId xmlns:a16="http://schemas.microsoft.com/office/drawing/2014/main" id="{FB7F8B92-914F-44D0-8EE0-33B551FFDBFF}"/>
              </a:ext>
            </a:extLst>
          </p:cNvPr>
          <p:cNvSpPr/>
          <p:nvPr/>
        </p:nvSpPr>
        <p:spPr>
          <a:xfrm>
            <a:off x="415398" y="281862"/>
            <a:ext cx="10671676"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9E011D7-0975-4D89-AF21-7C03BEACD8B6}"/>
              </a:ext>
            </a:extLst>
          </p:cNvPr>
          <p:cNvSpPr/>
          <p:nvPr/>
        </p:nvSpPr>
        <p:spPr>
          <a:xfrm>
            <a:off x="355101" y="40931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F30AFDD-E238-463E-94EB-FAC69F351B27}"/>
              </a:ext>
            </a:extLst>
          </p:cNvPr>
          <p:cNvSpPr txBox="1"/>
          <p:nvPr/>
        </p:nvSpPr>
        <p:spPr>
          <a:xfrm>
            <a:off x="9751908" y="687070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7C71A32-8D9F-4AAB-8988-E7B310723BA5}"/>
              </a:ext>
            </a:extLst>
          </p:cNvPr>
          <p:cNvSpPr txBox="1"/>
          <p:nvPr/>
        </p:nvSpPr>
        <p:spPr>
          <a:xfrm>
            <a:off x="729911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6" name="TextBox 15">
            <a:extLst>
              <a:ext uri="{FF2B5EF4-FFF2-40B4-BE49-F238E27FC236}">
                <a16:creationId xmlns:a16="http://schemas.microsoft.com/office/drawing/2014/main" id="{D6054B85-B933-41CB-B02A-C00284AB9F2C}"/>
              </a:ext>
            </a:extLst>
          </p:cNvPr>
          <p:cNvSpPr txBox="1"/>
          <p:nvPr/>
        </p:nvSpPr>
        <p:spPr>
          <a:xfrm>
            <a:off x="4979375"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ux.stackexchange.com/questions/93651/examples-of-login-forms-ux-concepts/9365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9" name="TextBox 18">
            <a:extLst>
              <a:ext uri="{FF2B5EF4-FFF2-40B4-BE49-F238E27FC236}">
                <a16:creationId xmlns:a16="http://schemas.microsoft.com/office/drawing/2014/main" id="{06EE9A7F-CEFB-4775-A9F9-3CF3F800F6CB}"/>
              </a:ext>
            </a:extLst>
          </p:cNvPr>
          <p:cNvSpPr txBox="1"/>
          <p:nvPr/>
        </p:nvSpPr>
        <p:spPr>
          <a:xfrm>
            <a:off x="2659633"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ux.stackexchange.com/questions/37738/good-ux-for-a-for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9" name="Picture 8" descr="Logo&#10;&#10;Description automatically generated">
            <a:extLst>
              <a:ext uri="{FF2B5EF4-FFF2-40B4-BE49-F238E27FC236}">
                <a16:creationId xmlns:a16="http://schemas.microsoft.com/office/drawing/2014/main" id="{60D65402-D3D5-4E22-BA68-A1E65EC6F12A}"/>
              </a:ext>
            </a:extLst>
          </p:cNvPr>
          <p:cNvPicPr>
            <a:picLocks noChangeAspect="1"/>
          </p:cNvPicPr>
          <p:nvPr/>
        </p:nvPicPr>
        <p:blipFill>
          <a:blip r:embed="rId13"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412058" y="411939"/>
            <a:ext cx="2614626" cy="898526"/>
          </a:xfrm>
          <a:prstGeom prst="rect">
            <a:avLst/>
          </a:prstGeom>
          <a:solidFill>
            <a:schemeClr val="tx1"/>
          </a:solidFill>
        </p:spPr>
      </p:pic>
    </p:spTree>
    <p:extLst>
      <p:ext uri="{BB962C8B-B14F-4D97-AF65-F5344CB8AC3E}">
        <p14:creationId xmlns:p14="http://schemas.microsoft.com/office/powerpoint/2010/main" val="40987986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51F74-6C0A-27C7-281E-CF72635F26B0}"/>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2410909-C8FA-5D80-CA93-3D2EC4011403}"/>
              </a:ext>
            </a:extLst>
          </p:cNvPr>
          <p:cNvSpPr txBox="1">
            <a:spLocks/>
          </p:cNvSpPr>
          <p:nvPr/>
        </p:nvSpPr>
        <p:spPr>
          <a:xfrm>
            <a:off x="601705" y="158407"/>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u="sng" dirty="0"/>
              <a:t>Example tool:</a:t>
            </a:r>
            <a:r>
              <a:rPr lang="en-US" sz="4800" b="1" dirty="0"/>
              <a:t> </a:t>
            </a:r>
            <a:r>
              <a:rPr lang="en-US" sz="4800" b="1" dirty="0">
                <a:solidFill>
                  <a:schemeClr val="bg1"/>
                </a:solidFill>
                <a:highlight>
                  <a:srgbClr val="FFFF00"/>
                </a:highlight>
              </a:rPr>
              <a:t>Wireframe.cc</a:t>
            </a:r>
          </a:p>
        </p:txBody>
      </p:sp>
      <p:sp>
        <p:nvSpPr>
          <p:cNvPr id="3" name="Content Placeholder 2">
            <a:extLst>
              <a:ext uri="{FF2B5EF4-FFF2-40B4-BE49-F238E27FC236}">
                <a16:creationId xmlns:a16="http://schemas.microsoft.com/office/drawing/2014/main" id="{CA7B9454-AF76-44BD-07AB-B2D3E47AE580}"/>
              </a:ext>
            </a:extLst>
          </p:cNvPr>
          <p:cNvSpPr>
            <a:spLocks noGrp="1"/>
          </p:cNvSpPr>
          <p:nvPr>
            <p:ph idx="1"/>
          </p:nvPr>
        </p:nvSpPr>
        <p:spPr>
          <a:xfrm>
            <a:off x="334872" y="1519031"/>
            <a:ext cx="5624926" cy="4637007"/>
          </a:xfrm>
        </p:spPr>
        <p:txBody>
          <a:bodyPr vert="horz" lIns="91440" tIns="45720" rIns="91440" bIns="45720" rtlCol="0">
            <a:noAutofit/>
          </a:bodyPr>
          <a:lstStyle/>
          <a:p>
            <a:r>
              <a:rPr lang="en-GB" dirty="0"/>
              <a:t>Wireframe.cc is a simple Online Wireframing Tool.</a:t>
            </a:r>
          </a:p>
          <a:p>
            <a:r>
              <a:rPr lang="en-GB" dirty="0"/>
              <a:t>Designed for quick easy use.</a:t>
            </a:r>
          </a:p>
          <a:p>
            <a:r>
              <a:rPr lang="en-GB" dirty="0"/>
              <a:t>Ideal for sketching a web, tablet or mobile layout.</a:t>
            </a:r>
          </a:p>
          <a:p>
            <a:r>
              <a:rPr lang="en-GB" dirty="0"/>
              <a:t>Suitable for simple, clean wireframes without advanced prototyping complexity.</a:t>
            </a:r>
          </a:p>
          <a:p>
            <a:r>
              <a:rPr lang="en-GB" dirty="0"/>
              <a:t>Free basic version available, exporting requires a paid plan.</a:t>
            </a:r>
          </a:p>
          <a:p>
            <a:r>
              <a:rPr lang="en-GB" dirty="0">
                <a:solidFill>
                  <a:schemeClr val="bg1"/>
                </a:solidFill>
                <a:highlight>
                  <a:srgbClr val="FFFF00"/>
                </a:highlight>
              </a:rPr>
              <a:t>URL:</a:t>
            </a:r>
            <a:r>
              <a:rPr lang="en-GB" dirty="0">
                <a:solidFill>
                  <a:schemeClr val="bg1"/>
                </a:solidFill>
              </a:rPr>
              <a:t> </a:t>
            </a:r>
            <a:r>
              <a:rPr lang="en-GB" dirty="0">
                <a:hlinkClick r:id="rId3"/>
              </a:rPr>
              <a:t>https://wireframe.cc/</a:t>
            </a:r>
            <a:r>
              <a:rPr lang="en-GB" dirty="0"/>
              <a:t>  </a:t>
            </a:r>
          </a:p>
          <a:p>
            <a:pPr>
              <a:lnSpc>
                <a:spcPct val="110000"/>
              </a:lnSpc>
              <a:spcBef>
                <a:spcPts val="600"/>
              </a:spcBef>
            </a:pPr>
            <a:endParaRPr lang="en-US" sz="2000" dirty="0"/>
          </a:p>
        </p:txBody>
      </p:sp>
      <p:sp>
        <p:nvSpPr>
          <p:cNvPr id="5" name="Rectangle 4">
            <a:extLst>
              <a:ext uri="{FF2B5EF4-FFF2-40B4-BE49-F238E27FC236}">
                <a16:creationId xmlns:a16="http://schemas.microsoft.com/office/drawing/2014/main" id="{8CAF9CE3-1208-1846-9984-2B4C019A7BA5}"/>
              </a:ext>
            </a:extLst>
          </p:cNvPr>
          <p:cNvSpPr/>
          <p:nvPr/>
        </p:nvSpPr>
        <p:spPr>
          <a:xfrm>
            <a:off x="415397" y="281862"/>
            <a:ext cx="11055545"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288E3F1-B7E9-51D9-C427-F89922CE33EB}"/>
              </a:ext>
            </a:extLst>
          </p:cNvPr>
          <p:cNvSpPr/>
          <p:nvPr/>
        </p:nvSpPr>
        <p:spPr>
          <a:xfrm>
            <a:off x="355101" y="40931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Form and Function – A Guide to the Top Wireframe Tools | Toptal®">
            <a:extLst>
              <a:ext uri="{FF2B5EF4-FFF2-40B4-BE49-F238E27FC236}">
                <a16:creationId xmlns:a16="http://schemas.microsoft.com/office/drawing/2014/main" id="{BD346F03-3CE5-C928-C22B-889E3A47BAB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32202" y="1548865"/>
            <a:ext cx="5624926" cy="3835177"/>
          </a:xfrm>
          <a:prstGeom prst="rect">
            <a:avLst/>
          </a:prstGeom>
          <a:noFill/>
          <a:extLst>
            <a:ext uri="{909E8E84-426E-40DD-AFC4-6F175D3DCCD1}">
              <a14:hiddenFill xmlns:a14="http://schemas.microsoft.com/office/drawing/2010/main">
                <a:solidFill>
                  <a:srgbClr val="FFFFFF"/>
                </a:solidFill>
              </a14:hiddenFill>
            </a:ext>
          </a:extLst>
        </p:spPr>
      </p:pic>
      <p:pic>
        <p:nvPicPr>
          <p:cNvPr id="17" name="Graphic 16" descr="Blueprint outline">
            <a:extLst>
              <a:ext uri="{FF2B5EF4-FFF2-40B4-BE49-F238E27FC236}">
                <a16:creationId xmlns:a16="http://schemas.microsoft.com/office/drawing/2014/main" id="{E7AF6C6C-0CC5-5B98-8A2E-6FED3F7643E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10292587" y="254946"/>
            <a:ext cx="1113715" cy="1113715"/>
          </a:xfrm>
          <a:prstGeom prst="rect">
            <a:avLst/>
          </a:prstGeom>
        </p:spPr>
      </p:pic>
    </p:spTree>
    <p:extLst>
      <p:ext uri="{BB962C8B-B14F-4D97-AF65-F5344CB8AC3E}">
        <p14:creationId xmlns:p14="http://schemas.microsoft.com/office/powerpoint/2010/main" val="36306634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9F22-AE7B-441F-B0C8-5674D40CD80B}"/>
              </a:ext>
            </a:extLst>
          </p:cNvPr>
          <p:cNvSpPr>
            <a:spLocks noGrp="1"/>
          </p:cNvSpPr>
          <p:nvPr>
            <p:ph type="title"/>
          </p:nvPr>
        </p:nvSpPr>
        <p:spPr>
          <a:xfrm>
            <a:off x="428086" y="95795"/>
            <a:ext cx="10515600" cy="1325563"/>
          </a:xfrm>
        </p:spPr>
        <p:txBody>
          <a:bodyPr>
            <a:normAutofit/>
          </a:bodyPr>
          <a:lstStyle/>
          <a:p>
            <a:r>
              <a:rPr lang="en-US" sz="6600" b="1" dirty="0"/>
              <a:t>Bg. </a:t>
            </a:r>
            <a:r>
              <a:rPr lang="en-US" sz="5400" b="1" u="sng" dirty="0"/>
              <a:t>Other Balsamiq alternatives:</a:t>
            </a:r>
            <a:endParaRPr lang="en-GB" sz="5400" b="1" u="sng" dirty="0"/>
          </a:p>
        </p:txBody>
      </p:sp>
      <p:sp>
        <p:nvSpPr>
          <p:cNvPr id="3" name="Content Placeholder 2">
            <a:extLst>
              <a:ext uri="{FF2B5EF4-FFF2-40B4-BE49-F238E27FC236}">
                <a16:creationId xmlns:a16="http://schemas.microsoft.com/office/drawing/2014/main" id="{139300AC-B01E-4B93-9B3D-6CFE705FDE81}"/>
              </a:ext>
            </a:extLst>
          </p:cNvPr>
          <p:cNvSpPr>
            <a:spLocks noGrp="1"/>
          </p:cNvSpPr>
          <p:nvPr>
            <p:ph idx="1"/>
          </p:nvPr>
        </p:nvSpPr>
        <p:spPr>
          <a:xfrm>
            <a:off x="562791" y="1421357"/>
            <a:ext cx="11066418" cy="4870261"/>
          </a:xfrm>
        </p:spPr>
        <p:txBody>
          <a:bodyPr>
            <a:normAutofit fontScale="85000" lnSpcReduction="20000"/>
          </a:bodyPr>
          <a:lstStyle/>
          <a:p>
            <a:pPr>
              <a:lnSpc>
                <a:spcPct val="100000"/>
              </a:lnSpc>
              <a:spcBef>
                <a:spcPts val="0"/>
              </a:spcBef>
              <a:spcAft>
                <a:spcPts val="600"/>
              </a:spcAft>
            </a:pPr>
            <a:r>
              <a:rPr lang="en-US" sz="3800" dirty="0"/>
              <a:t>Balsamiq no longer has a free level </a:t>
            </a:r>
            <a:r>
              <a:rPr lang="en-US" sz="3800" dirty="0">
                <a:sym typeface="Wingdings" panose="05000000000000000000" pitchFamily="2" charset="2"/>
              </a:rPr>
              <a:t></a:t>
            </a:r>
            <a:r>
              <a:rPr lang="en-US" sz="3800" dirty="0"/>
              <a:t> it is available as a 30 day trial.</a:t>
            </a:r>
          </a:p>
          <a:p>
            <a:pPr>
              <a:lnSpc>
                <a:spcPct val="100000"/>
              </a:lnSpc>
              <a:spcBef>
                <a:spcPts val="0"/>
              </a:spcBef>
              <a:spcAft>
                <a:spcPts val="600"/>
              </a:spcAft>
            </a:pPr>
            <a:r>
              <a:rPr lang="en-US" sz="3800" dirty="0"/>
              <a:t>However, there are some free alternatives </a:t>
            </a:r>
            <a:r>
              <a:rPr lang="en-US" sz="3800" dirty="0">
                <a:sym typeface="Wingdings" panose="05000000000000000000" pitchFamily="2" charset="2"/>
              </a:rPr>
              <a:t></a:t>
            </a:r>
            <a:r>
              <a:rPr lang="en-US" sz="3800" dirty="0"/>
              <a:t> such as:</a:t>
            </a:r>
          </a:p>
          <a:p>
            <a:pPr lvl="1">
              <a:lnSpc>
                <a:spcPct val="100000"/>
              </a:lnSpc>
              <a:spcBef>
                <a:spcPts val="0"/>
              </a:spcBef>
              <a:spcAft>
                <a:spcPts val="600"/>
              </a:spcAft>
            </a:pPr>
            <a:r>
              <a:rPr lang="en-GB" sz="3800" dirty="0">
                <a:solidFill>
                  <a:srgbClr val="3333FF"/>
                </a:solidFill>
                <a:hlinkClick r:id="rId3">
                  <a:extLst>
                    <a:ext uri="{A12FA001-AC4F-418D-AE19-62706E023703}">
                      <ahyp:hlinkClr xmlns:ahyp="http://schemas.microsoft.com/office/drawing/2018/hyperlinkcolor" val="tx"/>
                    </a:ext>
                  </a:extLst>
                </a:hlinkClick>
              </a:rPr>
              <a:t>https://wireframe.cc/</a:t>
            </a:r>
            <a:r>
              <a:rPr lang="en-GB" sz="3800" dirty="0">
                <a:solidFill>
                  <a:srgbClr val="3333FF"/>
                </a:solidFill>
              </a:rPr>
              <a:t>  </a:t>
            </a:r>
            <a:endParaRPr lang="en-US" sz="3800" dirty="0">
              <a:solidFill>
                <a:srgbClr val="3333FF"/>
              </a:solidFill>
              <a:highlight>
                <a:srgbClr val="FFFF00"/>
              </a:highlight>
              <a:hlinkClick r:id="rId4">
                <a:extLst>
                  <a:ext uri="{A12FA001-AC4F-418D-AE19-62706E023703}">
                    <ahyp:hlinkClr xmlns:ahyp="http://schemas.microsoft.com/office/drawing/2018/hyperlinkcolor" val="tx"/>
                  </a:ext>
                </a:extLst>
              </a:hlinkClick>
            </a:endParaRPr>
          </a:p>
          <a:p>
            <a:pPr lvl="1">
              <a:lnSpc>
                <a:spcPct val="100000"/>
              </a:lnSpc>
              <a:spcBef>
                <a:spcPts val="0"/>
              </a:spcBef>
              <a:spcAft>
                <a:spcPts val="600"/>
              </a:spcAft>
            </a:pPr>
            <a:r>
              <a:rPr lang="en-US" sz="3800" dirty="0">
                <a:solidFill>
                  <a:srgbClr val="3333FF"/>
                </a:solidFill>
                <a:hlinkClick r:id="rId4">
                  <a:extLst>
                    <a:ext uri="{A12FA001-AC4F-418D-AE19-62706E023703}">
                      <ahyp:hlinkClr xmlns:ahyp="http://schemas.microsoft.com/office/drawing/2018/hyperlinkcolor" val="tx"/>
                    </a:ext>
                  </a:extLst>
                </a:hlinkClick>
              </a:rPr>
              <a:t>PenPot.app</a:t>
            </a:r>
            <a:endParaRPr lang="en-US" sz="3800" dirty="0">
              <a:solidFill>
                <a:srgbClr val="3333FF"/>
              </a:solidFill>
            </a:endParaRPr>
          </a:p>
          <a:p>
            <a:pPr lvl="1">
              <a:lnSpc>
                <a:spcPct val="100000"/>
              </a:lnSpc>
              <a:spcBef>
                <a:spcPts val="0"/>
              </a:spcBef>
              <a:spcAft>
                <a:spcPts val="600"/>
              </a:spcAft>
            </a:pPr>
            <a:r>
              <a:rPr lang="en-US" sz="3800" dirty="0">
                <a:solidFill>
                  <a:srgbClr val="3333FF"/>
                </a:solidFill>
                <a:hlinkClick r:id="rId5">
                  <a:extLst>
                    <a:ext uri="{A12FA001-AC4F-418D-AE19-62706E023703}">
                      <ahyp:hlinkClr xmlns:ahyp="http://schemas.microsoft.com/office/drawing/2018/hyperlinkcolor" val="tx"/>
                    </a:ext>
                  </a:extLst>
                </a:hlinkClick>
              </a:rPr>
              <a:t>Framer</a:t>
            </a:r>
            <a:r>
              <a:rPr lang="en-US" sz="3800" u="sng" dirty="0">
                <a:solidFill>
                  <a:srgbClr val="3333FF"/>
                </a:solidFill>
              </a:rPr>
              <a:t>.com</a:t>
            </a:r>
          </a:p>
          <a:p>
            <a:pPr lvl="1">
              <a:lnSpc>
                <a:spcPct val="100000"/>
              </a:lnSpc>
              <a:spcBef>
                <a:spcPts val="0"/>
              </a:spcBef>
              <a:spcAft>
                <a:spcPts val="600"/>
              </a:spcAft>
            </a:pPr>
            <a:r>
              <a:rPr lang="en-US" sz="3800" dirty="0">
                <a:solidFill>
                  <a:srgbClr val="3333FF"/>
                </a:solidFill>
                <a:hlinkClick r:id="rId6">
                  <a:extLst>
                    <a:ext uri="{A12FA001-AC4F-418D-AE19-62706E023703}">
                      <ahyp:hlinkClr xmlns:ahyp="http://schemas.microsoft.com/office/drawing/2018/hyperlinkcolor" val="tx"/>
                    </a:ext>
                  </a:extLst>
                </a:hlinkClick>
              </a:rPr>
              <a:t>Pencil Project</a:t>
            </a:r>
            <a:endParaRPr lang="en-US" sz="3800" dirty="0">
              <a:solidFill>
                <a:srgbClr val="3333FF"/>
              </a:solidFill>
            </a:endParaRPr>
          </a:p>
          <a:p>
            <a:pPr lvl="1">
              <a:lnSpc>
                <a:spcPct val="100000"/>
              </a:lnSpc>
              <a:spcBef>
                <a:spcPts val="0"/>
              </a:spcBef>
              <a:spcAft>
                <a:spcPts val="600"/>
              </a:spcAft>
            </a:pPr>
            <a:r>
              <a:rPr lang="en-US" sz="3800" dirty="0">
                <a:solidFill>
                  <a:srgbClr val="3333FF"/>
                </a:solidFill>
                <a:hlinkClick r:id="rId7">
                  <a:extLst>
                    <a:ext uri="{A12FA001-AC4F-418D-AE19-62706E023703}">
                      <ahyp:hlinkClr xmlns:ahyp="http://schemas.microsoft.com/office/drawing/2018/hyperlinkcolor" val="tx"/>
                    </a:ext>
                  </a:extLst>
                </a:hlinkClick>
              </a:rPr>
              <a:t>UIzard.io</a:t>
            </a:r>
            <a:r>
              <a:rPr lang="en-US" sz="3800" dirty="0">
                <a:solidFill>
                  <a:srgbClr val="3333FF"/>
                </a:solidFill>
              </a:rPr>
              <a:t> </a:t>
            </a:r>
          </a:p>
          <a:p>
            <a:pPr lvl="1">
              <a:lnSpc>
                <a:spcPct val="100000"/>
              </a:lnSpc>
              <a:spcBef>
                <a:spcPts val="0"/>
              </a:spcBef>
              <a:spcAft>
                <a:spcPts val="600"/>
              </a:spcAft>
            </a:pPr>
            <a:r>
              <a:rPr lang="en-GB" sz="3800" dirty="0" err="1">
                <a:solidFill>
                  <a:srgbClr val="3333FF"/>
                </a:solidFill>
                <a:hlinkClick r:id="rId8">
                  <a:extLst>
                    <a:ext uri="{A12FA001-AC4F-418D-AE19-62706E023703}">
                      <ahyp:hlinkClr xmlns:ahyp="http://schemas.microsoft.com/office/drawing/2018/hyperlinkcolor" val="tx"/>
                    </a:ext>
                  </a:extLst>
                </a:hlinkClick>
              </a:rPr>
              <a:t>Moqups</a:t>
            </a:r>
            <a:r>
              <a:rPr lang="en-GB" sz="3800" dirty="0">
                <a:solidFill>
                  <a:srgbClr val="3333FF"/>
                </a:solidFill>
                <a:hlinkClick r:id="rId8">
                  <a:extLst>
                    <a:ext uri="{A12FA001-AC4F-418D-AE19-62706E023703}">
                      <ahyp:hlinkClr xmlns:ahyp="http://schemas.microsoft.com/office/drawing/2018/hyperlinkcolor" val="tx"/>
                    </a:ext>
                  </a:extLst>
                </a:hlinkClick>
              </a:rPr>
              <a:t> - Online </a:t>
            </a:r>
            <a:r>
              <a:rPr lang="en-GB" sz="3800" dirty="0" err="1">
                <a:solidFill>
                  <a:srgbClr val="3333FF"/>
                </a:solidFill>
                <a:hlinkClick r:id="rId8">
                  <a:extLst>
                    <a:ext uri="{A12FA001-AC4F-418D-AE19-62706E023703}">
                      <ahyp:hlinkClr xmlns:ahyp="http://schemas.microsoft.com/office/drawing/2018/hyperlinkcolor" val="tx"/>
                    </a:ext>
                  </a:extLst>
                </a:hlinkClick>
              </a:rPr>
              <a:t>Mockup</a:t>
            </a:r>
            <a:r>
              <a:rPr lang="en-GB" sz="3800" dirty="0">
                <a:solidFill>
                  <a:srgbClr val="3333FF"/>
                </a:solidFill>
                <a:hlinkClick r:id="rId8">
                  <a:extLst>
                    <a:ext uri="{A12FA001-AC4F-418D-AE19-62706E023703}">
                      <ahyp:hlinkClr xmlns:ahyp="http://schemas.microsoft.com/office/drawing/2018/hyperlinkcolor" val="tx"/>
                    </a:ext>
                  </a:extLst>
                </a:hlinkClick>
              </a:rPr>
              <a:t>, Wireframe &amp; UI Prototyping Tool</a:t>
            </a:r>
            <a:endParaRPr lang="en-GB" sz="3800" dirty="0">
              <a:solidFill>
                <a:srgbClr val="3333FF"/>
              </a:solidFill>
            </a:endParaRPr>
          </a:p>
          <a:p>
            <a:pPr lvl="1">
              <a:lnSpc>
                <a:spcPct val="100000"/>
              </a:lnSpc>
              <a:spcBef>
                <a:spcPts val="0"/>
              </a:spcBef>
              <a:spcAft>
                <a:spcPts val="600"/>
              </a:spcAft>
            </a:pPr>
            <a:r>
              <a:rPr lang="en-GB" sz="3800" dirty="0">
                <a:solidFill>
                  <a:srgbClr val="3333FF"/>
                </a:solidFill>
                <a:hlinkClick r:id="rId9">
                  <a:extLst>
                    <a:ext uri="{A12FA001-AC4F-418D-AE19-62706E023703}">
                      <ahyp:hlinkClr xmlns:ahyp="http://schemas.microsoft.com/office/drawing/2018/hyperlinkcolor" val="tx"/>
                    </a:ext>
                  </a:extLst>
                </a:hlinkClick>
              </a:rPr>
              <a:t>Lucidchart - Intelligent Diagramming</a:t>
            </a:r>
            <a:r>
              <a:rPr lang="en-GB" sz="2800" dirty="0"/>
              <a:t>	</a:t>
            </a:r>
            <a:endParaRPr lang="en-US" sz="2800" dirty="0"/>
          </a:p>
          <a:p>
            <a:pPr>
              <a:lnSpc>
                <a:spcPct val="100000"/>
              </a:lnSpc>
              <a:spcBef>
                <a:spcPts val="0"/>
              </a:spcBef>
              <a:spcAft>
                <a:spcPts val="600"/>
              </a:spcAft>
            </a:pPr>
            <a:endParaRPr lang="en-GB" dirty="0"/>
          </a:p>
        </p:txBody>
      </p:sp>
    </p:spTree>
    <p:extLst>
      <p:ext uri="{BB962C8B-B14F-4D97-AF65-F5344CB8AC3E}">
        <p14:creationId xmlns:p14="http://schemas.microsoft.com/office/powerpoint/2010/main" val="3679481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E3563-F551-6019-A74C-594466E25F43}"/>
              </a:ext>
            </a:extLst>
          </p:cNvPr>
          <p:cNvSpPr>
            <a:spLocks noGrp="1"/>
          </p:cNvSpPr>
          <p:nvPr>
            <p:ph type="title"/>
          </p:nvPr>
        </p:nvSpPr>
        <p:spPr>
          <a:xfrm>
            <a:off x="147993" y="117890"/>
            <a:ext cx="10515600" cy="987579"/>
          </a:xfrm>
          <a:ln>
            <a:solidFill>
              <a:schemeClr val="tx1"/>
            </a:solidFill>
          </a:ln>
        </p:spPr>
        <p:txBody>
          <a:bodyPr/>
          <a:lstStyle/>
          <a:p>
            <a:r>
              <a:rPr lang="en-GB" dirty="0"/>
              <a:t>	 </a:t>
            </a:r>
            <a:r>
              <a:rPr lang="en-GB" b="1" dirty="0"/>
              <a:t>Storyboarding</a:t>
            </a:r>
          </a:p>
        </p:txBody>
      </p:sp>
      <p:sp>
        <p:nvSpPr>
          <p:cNvPr id="3" name="Content Placeholder 2">
            <a:extLst>
              <a:ext uri="{FF2B5EF4-FFF2-40B4-BE49-F238E27FC236}">
                <a16:creationId xmlns:a16="http://schemas.microsoft.com/office/drawing/2014/main" id="{20B3FC37-E5BE-1F93-B292-8CC97EDA812C}"/>
              </a:ext>
            </a:extLst>
          </p:cNvPr>
          <p:cNvSpPr>
            <a:spLocks noGrp="1"/>
          </p:cNvSpPr>
          <p:nvPr>
            <p:ph idx="1"/>
          </p:nvPr>
        </p:nvSpPr>
        <p:spPr>
          <a:xfrm>
            <a:off x="277931" y="1192897"/>
            <a:ext cx="11315842" cy="5613789"/>
          </a:xfrm>
        </p:spPr>
        <p:txBody>
          <a:bodyPr>
            <a:normAutofit fontScale="25000" lnSpcReduction="20000"/>
          </a:bodyPr>
          <a:lstStyle/>
          <a:p>
            <a:pPr>
              <a:lnSpc>
                <a:spcPct val="120000"/>
              </a:lnSpc>
              <a:spcBef>
                <a:spcPts val="0"/>
              </a:spcBef>
            </a:pPr>
            <a:r>
              <a:rPr lang="en-GB" sz="9600" dirty="0"/>
              <a:t>A Storyboard is a visual plan showing how the pages of a </a:t>
            </a:r>
            <a:br>
              <a:rPr lang="en-GB" sz="9600" dirty="0"/>
            </a:br>
            <a:r>
              <a:rPr lang="en-GB" sz="9600" dirty="0"/>
              <a:t>website/application will look. It uses simple sketches or </a:t>
            </a:r>
            <a:br>
              <a:rPr lang="en-GB" sz="9600" dirty="0"/>
            </a:br>
            <a:r>
              <a:rPr lang="en-GB" sz="9600" dirty="0"/>
              <a:t>boxes to outline what will appear on each page and how</a:t>
            </a:r>
            <a:br>
              <a:rPr lang="en-GB" sz="9600" dirty="0"/>
            </a:br>
            <a:r>
              <a:rPr lang="en-GB" sz="9600" dirty="0"/>
              <a:t> users will move between pages.</a:t>
            </a:r>
          </a:p>
          <a:p>
            <a:pPr>
              <a:lnSpc>
                <a:spcPct val="120000"/>
              </a:lnSpc>
              <a:spcBef>
                <a:spcPts val="0"/>
              </a:spcBef>
            </a:pPr>
            <a:r>
              <a:rPr lang="en-GB" sz="9600" dirty="0">
                <a:solidFill>
                  <a:schemeClr val="bg1"/>
                </a:solidFill>
                <a:highlight>
                  <a:srgbClr val="FFFF00"/>
                </a:highlight>
              </a:rPr>
              <a:t>A storyboard is a </a:t>
            </a:r>
            <a:r>
              <a:rPr lang="en-GB" sz="9600" b="1" dirty="0">
                <a:solidFill>
                  <a:schemeClr val="bg1"/>
                </a:solidFill>
                <a:highlight>
                  <a:srgbClr val="FFFF00"/>
                </a:highlight>
              </a:rPr>
              <a:t>blueprint</a:t>
            </a:r>
            <a:r>
              <a:rPr lang="en-GB" sz="9600" dirty="0">
                <a:solidFill>
                  <a:schemeClr val="bg1"/>
                </a:solidFill>
                <a:highlight>
                  <a:srgbClr val="FFFF00"/>
                </a:highlight>
              </a:rPr>
              <a:t> that shows:</a:t>
            </a:r>
          </a:p>
          <a:p>
            <a:pPr lvl="1">
              <a:lnSpc>
                <a:spcPct val="120000"/>
              </a:lnSpc>
              <a:spcBef>
                <a:spcPts val="0"/>
              </a:spcBef>
            </a:pPr>
            <a:r>
              <a:rPr lang="en-GB" sz="9600" dirty="0"/>
              <a:t>The main pages of the site, </a:t>
            </a:r>
          </a:p>
          <a:p>
            <a:pPr lvl="1">
              <a:lnSpc>
                <a:spcPct val="120000"/>
              </a:lnSpc>
              <a:spcBef>
                <a:spcPts val="0"/>
              </a:spcBef>
            </a:pPr>
            <a:r>
              <a:rPr lang="en-GB" sz="9600" dirty="0"/>
              <a:t>What content goes where &amp; Active buttons</a:t>
            </a:r>
          </a:p>
          <a:p>
            <a:pPr>
              <a:lnSpc>
                <a:spcPct val="120000"/>
              </a:lnSpc>
              <a:spcBef>
                <a:spcPts val="0"/>
              </a:spcBef>
            </a:pPr>
            <a:r>
              <a:rPr lang="en-GB" sz="9600" dirty="0"/>
              <a:t>It’s a method to clearly outline the layout and purpose of each page before any coding or detailed design begins. It’s similar to a film storyboard but for web design, </a:t>
            </a:r>
            <a:r>
              <a:rPr lang="en-GB" sz="9600" dirty="0">
                <a:solidFill>
                  <a:schemeClr val="bg1"/>
                </a:solidFill>
                <a:highlight>
                  <a:srgbClr val="FFFF00"/>
                </a:highlight>
              </a:rPr>
              <a:t>it’s a sequence of panels that outline:</a:t>
            </a:r>
          </a:p>
          <a:p>
            <a:pPr lvl="1">
              <a:lnSpc>
                <a:spcPct val="120000"/>
              </a:lnSpc>
              <a:spcBef>
                <a:spcPts val="0"/>
              </a:spcBef>
            </a:pPr>
            <a:r>
              <a:rPr lang="en-GB" sz="9600" dirty="0"/>
              <a:t>Page structure, Navigation, Key content areas, User interactions, Layout ideas</a:t>
            </a:r>
          </a:p>
          <a:p>
            <a:pPr>
              <a:lnSpc>
                <a:spcPct val="120000"/>
              </a:lnSpc>
              <a:spcBef>
                <a:spcPts val="0"/>
              </a:spcBef>
            </a:pPr>
            <a:r>
              <a:rPr lang="en-GB" sz="9600" dirty="0"/>
              <a:t>It helps to  organise the site logically before designing or building anything.</a:t>
            </a:r>
          </a:p>
          <a:p>
            <a:pPr>
              <a:lnSpc>
                <a:spcPct val="120000"/>
              </a:lnSpc>
              <a:spcBef>
                <a:spcPts val="0"/>
              </a:spcBef>
            </a:pPr>
            <a:r>
              <a:rPr lang="en-GB" sz="9600" dirty="0"/>
              <a:t>The storyboard can be updated based on feedback from students or the team.</a:t>
            </a:r>
          </a:p>
          <a:p>
            <a:pPr>
              <a:lnSpc>
                <a:spcPct val="120000"/>
              </a:lnSpc>
              <a:spcBef>
                <a:spcPts val="0"/>
              </a:spcBef>
            </a:pPr>
            <a:r>
              <a:rPr lang="en-GB" sz="9600" b="1" dirty="0"/>
              <a:t>A storyboard can be created on paper, using Office365 tools such as tables in word, of using specific online digital tools such as (free):  </a:t>
            </a:r>
            <a:r>
              <a:rPr lang="en-GB" sz="9600" dirty="0">
                <a:hlinkClick r:id="rId2"/>
              </a:rPr>
              <a:t>Miro</a:t>
            </a:r>
            <a:r>
              <a:rPr lang="en-GB" sz="9600" dirty="0"/>
              <a:t>, </a:t>
            </a:r>
            <a:r>
              <a:rPr lang="en-GB" sz="9600" dirty="0">
                <a:hlinkClick r:id="rId3"/>
              </a:rPr>
              <a:t>Canva</a:t>
            </a:r>
            <a:r>
              <a:rPr lang="en-GB" sz="9600" dirty="0"/>
              <a:t>, </a:t>
            </a:r>
            <a:r>
              <a:rPr lang="en-GB" sz="9600" dirty="0">
                <a:hlinkClick r:id="rId4"/>
              </a:rPr>
              <a:t>Figma</a:t>
            </a:r>
            <a:r>
              <a:rPr lang="en-GB" sz="9600" dirty="0"/>
              <a:t>, </a:t>
            </a:r>
            <a:r>
              <a:rPr lang="en-GB" sz="9600" dirty="0">
                <a:hlinkClick r:id="rId5"/>
              </a:rPr>
              <a:t>Google Drawings</a:t>
            </a:r>
            <a:endParaRPr lang="en-GB" sz="9600" dirty="0"/>
          </a:p>
          <a:p>
            <a:pPr>
              <a:lnSpc>
                <a:spcPct val="120000"/>
              </a:lnSpc>
              <a:spcBef>
                <a:spcPts val="0"/>
              </a:spcBef>
            </a:pPr>
            <a:endParaRPr lang="en-GB" dirty="0"/>
          </a:p>
        </p:txBody>
      </p:sp>
      <p:grpSp>
        <p:nvGrpSpPr>
          <p:cNvPr id="8" name="Group 7">
            <a:extLst>
              <a:ext uri="{FF2B5EF4-FFF2-40B4-BE49-F238E27FC236}">
                <a16:creationId xmlns:a16="http://schemas.microsoft.com/office/drawing/2014/main" id="{F9CBA5C6-47DE-1ADE-21B8-FD81362E0345}"/>
              </a:ext>
            </a:extLst>
          </p:cNvPr>
          <p:cNvGrpSpPr/>
          <p:nvPr/>
        </p:nvGrpSpPr>
        <p:grpSpPr>
          <a:xfrm>
            <a:off x="8560131" y="77327"/>
            <a:ext cx="3377821" cy="3648892"/>
            <a:chOff x="4071937" y="1404937"/>
            <a:chExt cx="4048125" cy="4048125"/>
          </a:xfrm>
        </p:grpSpPr>
        <p:pic>
          <p:nvPicPr>
            <p:cNvPr id="5" name="Picture 4">
              <a:extLst>
                <a:ext uri="{FF2B5EF4-FFF2-40B4-BE49-F238E27FC236}">
                  <a16:creationId xmlns:a16="http://schemas.microsoft.com/office/drawing/2014/main" id="{2B76201D-CA10-92D6-DA69-6FB1BB8A1A2F}"/>
                </a:ext>
              </a:extLst>
            </p:cNvPr>
            <p:cNvPicPr>
              <a:picLocks noChangeAspect="1"/>
            </p:cNvPicPr>
            <p:nvPr/>
          </p:nvPicPr>
          <p:blipFill>
            <a:blip r:embed="rId6"/>
            <a:stretch>
              <a:fillRect/>
            </a:stretch>
          </p:blipFill>
          <p:spPr>
            <a:xfrm>
              <a:off x="4071937" y="1404937"/>
              <a:ext cx="4048125" cy="4048125"/>
            </a:xfrm>
            <a:prstGeom prst="rect">
              <a:avLst/>
            </a:prstGeom>
          </p:spPr>
        </p:pic>
        <p:pic>
          <p:nvPicPr>
            <p:cNvPr id="7" name="Picture 6">
              <a:extLst>
                <a:ext uri="{FF2B5EF4-FFF2-40B4-BE49-F238E27FC236}">
                  <a16:creationId xmlns:a16="http://schemas.microsoft.com/office/drawing/2014/main" id="{6D770A99-0E27-34A5-56B7-51F519554449}"/>
                </a:ext>
              </a:extLst>
            </p:cNvPr>
            <p:cNvPicPr>
              <a:picLocks noChangeAspect="1"/>
            </p:cNvPicPr>
            <p:nvPr/>
          </p:nvPicPr>
          <p:blipFill>
            <a:blip r:embed="rId7"/>
            <a:stretch>
              <a:fillRect/>
            </a:stretch>
          </p:blipFill>
          <p:spPr>
            <a:xfrm>
              <a:off x="6862762" y="3428998"/>
              <a:ext cx="1257300" cy="1968691"/>
            </a:xfrm>
            <a:prstGeom prst="rect">
              <a:avLst/>
            </a:prstGeom>
          </p:spPr>
        </p:pic>
      </p:grpSp>
      <p:pic>
        <p:nvPicPr>
          <p:cNvPr id="10" name="Graphic 9" descr="Blueprint outline">
            <a:extLst>
              <a:ext uri="{FF2B5EF4-FFF2-40B4-BE49-F238E27FC236}">
                <a16:creationId xmlns:a16="http://schemas.microsoft.com/office/drawing/2014/main" id="{CA881C29-2999-CCBD-912D-E5072E66AF7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186804" y="-8246"/>
            <a:ext cx="1113715" cy="1113715"/>
          </a:xfrm>
          <a:prstGeom prst="rect">
            <a:avLst/>
          </a:prstGeom>
        </p:spPr>
      </p:pic>
    </p:spTree>
    <p:extLst>
      <p:ext uri="{BB962C8B-B14F-4D97-AF65-F5344CB8AC3E}">
        <p14:creationId xmlns:p14="http://schemas.microsoft.com/office/powerpoint/2010/main" val="829156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hlinkClick r:id="rId2"/>
            <a:extLst>
              <a:ext uri="{FF2B5EF4-FFF2-40B4-BE49-F238E27FC236}">
                <a16:creationId xmlns:a16="http://schemas.microsoft.com/office/drawing/2014/main" id="{55020AA4-CE16-8804-144B-B05B23146EE8}"/>
              </a:ext>
            </a:extLst>
          </p:cNvPr>
          <p:cNvPicPr>
            <a:picLocks noChangeAspect="1"/>
          </p:cNvPicPr>
          <p:nvPr/>
        </p:nvPicPr>
        <p:blipFill>
          <a:blip r:embed="rId3"/>
          <a:stretch>
            <a:fillRect/>
          </a:stretch>
        </p:blipFill>
        <p:spPr>
          <a:xfrm>
            <a:off x="5742988" y="2012677"/>
            <a:ext cx="6357661" cy="3387362"/>
          </a:xfrm>
          <a:prstGeom prst="rect">
            <a:avLst/>
          </a:prstGeom>
        </p:spPr>
      </p:pic>
      <p:sp>
        <p:nvSpPr>
          <p:cNvPr id="2" name="Title 1"/>
          <p:cNvSpPr>
            <a:spLocks noGrp="1"/>
          </p:cNvSpPr>
          <p:nvPr>
            <p:ph type="title"/>
          </p:nvPr>
        </p:nvSpPr>
        <p:spPr>
          <a:xfrm>
            <a:off x="521025" y="265035"/>
            <a:ext cx="7394778" cy="1064043"/>
          </a:xfrm>
        </p:spPr>
        <p:txBody>
          <a:bodyPr>
            <a:noAutofit/>
          </a:bodyPr>
          <a:lstStyle/>
          <a:p>
            <a:r>
              <a:rPr lang="en-GB" sz="4000" u="sng" dirty="0">
                <a:latin typeface="Calibri" panose="020F0502020204030204" pitchFamily="34" charset="0"/>
                <a:cs typeface="Calibri" panose="020F0502020204030204" pitchFamily="34" charset="0"/>
              </a:rPr>
              <a:t>Prototype Design: </a:t>
            </a:r>
            <a:r>
              <a:rPr lang="en-GB" sz="4800" u="sng" dirty="0">
                <a:solidFill>
                  <a:srgbClr val="0070C0"/>
                </a:solidFill>
                <a:highlight>
                  <a:srgbClr val="FFFF00"/>
                </a:highlight>
                <a:latin typeface="Calibri" panose="020F0502020204030204" pitchFamily="34" charset="0"/>
                <a:cs typeface="Calibri" panose="020F0502020204030204" pitchFamily="34" charset="0"/>
              </a:rPr>
              <a:t>Uizard.io</a:t>
            </a:r>
            <a:endParaRPr lang="en-GB" sz="4000" u="sng" dirty="0">
              <a:solidFill>
                <a:srgbClr val="0070C0"/>
              </a:solidFill>
              <a:highlight>
                <a:srgbClr val="FFFF00"/>
              </a:highlight>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57064" y="1607164"/>
            <a:ext cx="8386342" cy="4856272"/>
          </a:xfrm>
          <a:solidFill>
            <a:schemeClr val="bg1">
              <a:alpha val="70000"/>
            </a:schemeClr>
          </a:solidFill>
          <a:ln>
            <a:solidFill>
              <a:srgbClr val="FFFF00"/>
            </a:solidFill>
          </a:ln>
        </p:spPr>
        <p:txBody>
          <a:bodyPr>
            <a:noAutofit/>
          </a:bodyPr>
          <a:lstStyle/>
          <a:p>
            <a:pPr>
              <a:lnSpc>
                <a:spcPct val="100000"/>
              </a:lnSpc>
              <a:spcBef>
                <a:spcPts val="0"/>
              </a:spcBef>
            </a:pPr>
            <a:r>
              <a:rPr lang="en-US" sz="2400" dirty="0"/>
              <a:t>Uizard is a UI design tool for </a:t>
            </a:r>
            <a:r>
              <a:rPr lang="en-US" sz="2400" dirty="0">
                <a:solidFill>
                  <a:schemeClr val="bg1"/>
                </a:solidFill>
                <a:highlight>
                  <a:srgbClr val="FFFF00"/>
                </a:highlight>
              </a:rPr>
              <a:t>creating wireframes, mockups, and Web &amp; Mobile App prototypes.</a:t>
            </a:r>
          </a:p>
          <a:p>
            <a:pPr>
              <a:lnSpc>
                <a:spcPct val="100000"/>
              </a:lnSpc>
              <a:spcBef>
                <a:spcPts val="0"/>
              </a:spcBef>
            </a:pPr>
            <a:r>
              <a:rPr lang="en-US" sz="2400" dirty="0"/>
              <a:t>Uizard also allow you to convert hand-drawn sketches into wireframes. And Transforms wireframes into prototypes.</a:t>
            </a:r>
          </a:p>
          <a:p>
            <a:pPr>
              <a:lnSpc>
                <a:spcPct val="100000"/>
              </a:lnSpc>
              <a:spcBef>
                <a:spcPts val="0"/>
              </a:spcBef>
            </a:pPr>
            <a:r>
              <a:rPr lang="en-US" sz="2400" dirty="0"/>
              <a:t>Uizard has many pre-made design templates you can modify.</a:t>
            </a:r>
          </a:p>
          <a:p>
            <a:pPr>
              <a:lnSpc>
                <a:spcPct val="100000"/>
              </a:lnSpc>
              <a:spcBef>
                <a:spcPts val="0"/>
              </a:spcBef>
            </a:pPr>
            <a:r>
              <a:rPr lang="en-US" sz="2400" dirty="0" err="1"/>
              <a:t>Uizard</a:t>
            </a:r>
            <a:r>
              <a:rPr lang="en-US" sz="2400" dirty="0"/>
              <a:t> allows online Team collaboration.</a:t>
            </a:r>
          </a:p>
          <a:p>
            <a:pPr>
              <a:lnSpc>
                <a:spcPct val="100000"/>
              </a:lnSpc>
              <a:spcBef>
                <a:spcPts val="0"/>
              </a:spcBef>
            </a:pPr>
            <a:r>
              <a:rPr lang="en-US" sz="2400" dirty="0"/>
              <a:t>And has AI features e.g. draw or screenshot a design you like and it will create a customizable version for you to edit. </a:t>
            </a:r>
          </a:p>
          <a:p>
            <a:pPr>
              <a:lnSpc>
                <a:spcPct val="100000"/>
              </a:lnSpc>
              <a:spcBef>
                <a:spcPts val="0"/>
              </a:spcBef>
            </a:pPr>
            <a:r>
              <a:rPr lang="en-US" sz="2400" dirty="0" err="1"/>
              <a:t>Uizard</a:t>
            </a:r>
            <a:r>
              <a:rPr lang="en-US" sz="2400" dirty="0"/>
              <a:t> can also create a customizable prototype from a Generative AI text, a feature called </a:t>
            </a:r>
            <a:r>
              <a:rPr lang="en-US" sz="2400" dirty="0" err="1"/>
              <a:t>Autodesigner</a:t>
            </a:r>
            <a:r>
              <a:rPr lang="en-US" sz="2400" dirty="0"/>
              <a:t>. </a:t>
            </a:r>
          </a:p>
          <a:p>
            <a:pPr>
              <a:lnSpc>
                <a:spcPct val="100000"/>
              </a:lnSpc>
              <a:spcBef>
                <a:spcPts val="0"/>
              </a:spcBef>
            </a:pPr>
            <a:r>
              <a:rPr lang="en-US" sz="2400" dirty="0"/>
              <a:t>With </a:t>
            </a:r>
            <a:r>
              <a:rPr lang="en-US" sz="2400" dirty="0" err="1"/>
              <a:t>Autodesigner</a:t>
            </a:r>
            <a:r>
              <a:rPr lang="en-US" sz="2400" dirty="0"/>
              <a:t>, simply type text &amp; it will create a prototype design for you.</a:t>
            </a:r>
          </a:p>
          <a:p>
            <a:pPr>
              <a:lnSpc>
                <a:spcPct val="100000"/>
              </a:lnSpc>
              <a:spcBef>
                <a:spcPts val="0"/>
              </a:spcBef>
            </a:pPr>
            <a:r>
              <a:rPr lang="en-US" sz="2400" dirty="0" err="1"/>
              <a:t>Uizard</a:t>
            </a:r>
            <a:r>
              <a:rPr lang="en-US" sz="2400" dirty="0"/>
              <a:t> has a free, Pro and business </a:t>
            </a:r>
            <a:r>
              <a:rPr lang="en-US" sz="2400" dirty="0">
                <a:hlinkClick r:id="rId4"/>
              </a:rPr>
              <a:t>pricing structure</a:t>
            </a:r>
            <a:r>
              <a:rPr lang="en-US" sz="2400" dirty="0"/>
              <a:t>:</a:t>
            </a:r>
            <a:r>
              <a:rPr lang="en-GB" sz="2400" dirty="0"/>
              <a:t> </a:t>
            </a:r>
            <a:r>
              <a:rPr lang="en-GB" sz="2400" u="sng" dirty="0">
                <a:solidFill>
                  <a:srgbClr val="0070C0"/>
                </a:solidFill>
                <a:highlight>
                  <a:srgbClr val="FFFF00"/>
                </a:highlight>
              </a:rPr>
              <a:t>www.</a:t>
            </a:r>
            <a:r>
              <a:rPr lang="en-US" sz="2400" dirty="0">
                <a:solidFill>
                  <a:srgbClr val="7030A0"/>
                </a:solidFill>
                <a:highlight>
                  <a:srgbClr val="FFFF00"/>
                </a:highlight>
                <a:hlinkClick r:id="rId5">
                  <a:extLst>
                    <a:ext uri="{A12FA001-AC4F-418D-AE19-62706E023703}">
                      <ahyp:hlinkClr xmlns:ahyp="http://schemas.microsoft.com/office/drawing/2018/hyperlinkcolor" val="tx"/>
                    </a:ext>
                  </a:extLst>
                </a:hlinkClick>
              </a:rPr>
              <a:t>Uizard.io</a:t>
            </a:r>
            <a:endParaRPr lang="en-US" sz="2400" dirty="0">
              <a:solidFill>
                <a:srgbClr val="7030A0"/>
              </a:solidFill>
              <a:highlight>
                <a:srgbClr val="FFFF00"/>
              </a:highlight>
            </a:endParaRPr>
          </a:p>
        </p:txBody>
      </p:sp>
      <p:sp>
        <p:nvSpPr>
          <p:cNvPr id="4" name="Rectangle 3">
            <a:extLst>
              <a:ext uri="{FF2B5EF4-FFF2-40B4-BE49-F238E27FC236}">
                <a16:creationId xmlns:a16="http://schemas.microsoft.com/office/drawing/2014/main" id="{99389668-6DBA-40AA-863D-B99824DA55E4}"/>
              </a:ext>
            </a:extLst>
          </p:cNvPr>
          <p:cNvSpPr/>
          <p:nvPr/>
        </p:nvSpPr>
        <p:spPr>
          <a:xfrm>
            <a:off x="417362" y="219884"/>
            <a:ext cx="11203707"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10434499" y="138297"/>
            <a:ext cx="1113715" cy="1113715"/>
          </a:xfrm>
          <a:prstGeom prst="rect">
            <a:avLst/>
          </a:prstGeom>
        </p:spPr>
      </p:pic>
      <p:sp>
        <p:nvSpPr>
          <p:cNvPr id="10" name="TextBox 9">
            <a:extLst>
              <a:ext uri="{FF2B5EF4-FFF2-40B4-BE49-F238E27FC236}">
                <a16:creationId xmlns:a16="http://schemas.microsoft.com/office/drawing/2014/main" id="{E9DA308C-DFD1-AA39-48AC-DAAE48E0D345}"/>
              </a:ext>
            </a:extLst>
          </p:cNvPr>
          <p:cNvSpPr txBox="1"/>
          <p:nvPr/>
        </p:nvSpPr>
        <p:spPr>
          <a:xfrm>
            <a:off x="1942010" y="1143396"/>
            <a:ext cx="8081556" cy="461665"/>
          </a:xfrm>
          <a:prstGeom prst="rect">
            <a:avLst/>
          </a:prstGeom>
          <a:solidFill>
            <a:schemeClr val="tx1"/>
          </a:solidFill>
          <a:ln w="28575">
            <a:solidFill>
              <a:srgbClr val="FFFF00"/>
            </a:solidFill>
          </a:ln>
        </p:spPr>
        <p:txBody>
          <a:bodyPr wrap="square">
            <a:spAutoFit/>
          </a:bodyPr>
          <a:lstStyle/>
          <a:p>
            <a:r>
              <a:rPr lang="en-US" sz="2400" dirty="0">
                <a:hlinkClick r:id="rId5"/>
              </a:rPr>
              <a:t>Uizard | App, Web, &amp; UI Design Made Easy | Powered By AI</a:t>
            </a:r>
            <a:endParaRPr lang="en-GB" sz="2400" dirty="0"/>
          </a:p>
        </p:txBody>
      </p:sp>
      <p:pic>
        <p:nvPicPr>
          <p:cNvPr id="14" name="Graphic 13" descr="Play with solid fill">
            <a:extLst>
              <a:ext uri="{FF2B5EF4-FFF2-40B4-BE49-F238E27FC236}">
                <a16:creationId xmlns:a16="http://schemas.microsoft.com/office/drawing/2014/main" id="{B500321E-08BA-03F3-A298-E74ECAD1390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307807" y="4703716"/>
            <a:ext cx="1228022" cy="1228022"/>
          </a:xfrm>
          <a:prstGeom prst="rect">
            <a:avLst/>
          </a:prstGeom>
        </p:spPr>
      </p:pic>
    </p:spTree>
    <p:extLst>
      <p:ext uri="{BB962C8B-B14F-4D97-AF65-F5344CB8AC3E}">
        <p14:creationId xmlns:p14="http://schemas.microsoft.com/office/powerpoint/2010/main" val="11427614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601705" y="158407"/>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dirty="0">
                <a:solidFill>
                  <a:schemeClr val="bg1"/>
                </a:solidFill>
                <a:highlight>
                  <a:srgbClr val="FFFF00"/>
                </a:highlight>
              </a:rPr>
              <a:t>Demo:</a:t>
            </a:r>
            <a:r>
              <a:rPr lang="en-US" sz="4800" b="1" dirty="0">
                <a:solidFill>
                  <a:schemeClr val="bg1"/>
                </a:solidFill>
              </a:rPr>
              <a:t> </a:t>
            </a:r>
            <a:r>
              <a:rPr lang="en-US" sz="4800" b="1" dirty="0"/>
              <a:t>Uizard</a:t>
            </a:r>
          </a:p>
        </p:txBody>
      </p:sp>
      <p:sp>
        <p:nvSpPr>
          <p:cNvPr id="3" name="Content Placeholder 2"/>
          <p:cNvSpPr>
            <a:spLocks noGrp="1"/>
          </p:cNvSpPr>
          <p:nvPr>
            <p:ph idx="1"/>
          </p:nvPr>
        </p:nvSpPr>
        <p:spPr>
          <a:xfrm>
            <a:off x="334872" y="1519031"/>
            <a:ext cx="11329038" cy="4637007"/>
          </a:xfrm>
        </p:spPr>
        <p:txBody>
          <a:bodyPr vert="horz" lIns="91440" tIns="45720" rIns="91440" bIns="45720" rtlCol="0">
            <a:noAutofit/>
          </a:bodyPr>
          <a:lstStyle/>
          <a:p>
            <a:pPr>
              <a:lnSpc>
                <a:spcPct val="110000"/>
              </a:lnSpc>
              <a:spcBef>
                <a:spcPts val="600"/>
              </a:spcBef>
            </a:pPr>
            <a:r>
              <a:rPr lang="en-GB" dirty="0"/>
              <a:t>Uizard (</a:t>
            </a:r>
            <a:r>
              <a:rPr lang="en-US" dirty="0">
                <a:hlinkClick r:id="rId3"/>
              </a:rPr>
              <a:t>https://uizard.io</a:t>
            </a:r>
            <a:r>
              <a:rPr lang="en-US" dirty="0"/>
              <a:t>) </a:t>
            </a:r>
            <a:r>
              <a:rPr lang="en-GB" dirty="0"/>
              <a:t>is a great tool for creating wireframes, </a:t>
            </a:r>
            <a:r>
              <a:rPr lang="en-GB" dirty="0" err="1"/>
              <a:t>mockups</a:t>
            </a:r>
            <a:r>
              <a:rPr lang="en-GB" dirty="0"/>
              <a:t> &amp; prototypes.</a:t>
            </a:r>
          </a:p>
          <a:p>
            <a:pPr>
              <a:lnSpc>
                <a:spcPct val="110000"/>
              </a:lnSpc>
              <a:spcBef>
                <a:spcPts val="600"/>
              </a:spcBef>
            </a:pPr>
            <a:r>
              <a:rPr lang="en-GB" dirty="0"/>
              <a:t>It has a free level for students.</a:t>
            </a:r>
          </a:p>
          <a:p>
            <a:pPr>
              <a:lnSpc>
                <a:spcPct val="110000"/>
              </a:lnSpc>
              <a:spcBef>
                <a:spcPts val="600"/>
              </a:spcBef>
            </a:pPr>
            <a:r>
              <a:rPr lang="en-GB" dirty="0">
                <a:solidFill>
                  <a:schemeClr val="bg1"/>
                </a:solidFill>
                <a:highlight>
                  <a:srgbClr val="FFFF00"/>
                </a:highlight>
              </a:rPr>
              <a:t>Play: </a:t>
            </a:r>
            <a:r>
              <a:rPr lang="en-GB" dirty="0">
                <a:hlinkClick r:id="rId4"/>
              </a:rPr>
              <a:t>Uizard Wireframe example</a:t>
            </a:r>
            <a:r>
              <a:rPr lang="en-GB" dirty="0"/>
              <a:t> (Mobile App)</a:t>
            </a:r>
          </a:p>
          <a:p>
            <a:pPr lvl="1">
              <a:lnSpc>
                <a:spcPct val="110000"/>
              </a:lnSpc>
              <a:spcBef>
                <a:spcPts val="600"/>
              </a:spcBef>
            </a:pPr>
            <a:r>
              <a:rPr lang="en-GB" dirty="0"/>
              <a:t>Bg. </a:t>
            </a:r>
            <a:r>
              <a:rPr lang="en-GB" dirty="0">
                <a:hlinkClick r:id="rId5"/>
              </a:rPr>
              <a:t>Web App example</a:t>
            </a:r>
            <a:r>
              <a:rPr lang="en-GB" dirty="0"/>
              <a:t>.</a:t>
            </a:r>
          </a:p>
          <a:p>
            <a:pPr>
              <a:lnSpc>
                <a:spcPct val="110000"/>
              </a:lnSpc>
              <a:spcBef>
                <a:spcPts val="600"/>
              </a:spcBef>
            </a:pPr>
            <a:r>
              <a:rPr lang="en-GB" dirty="0">
                <a:solidFill>
                  <a:schemeClr val="bg1"/>
                </a:solidFill>
                <a:highlight>
                  <a:srgbClr val="FFFF00"/>
                </a:highlight>
              </a:rPr>
              <a:t>Play: </a:t>
            </a:r>
            <a:r>
              <a:rPr lang="en-US" dirty="0">
                <a:hlinkClick r:id="rId6"/>
              </a:rPr>
              <a:t>Design an App Using a Screenshot</a:t>
            </a:r>
            <a:endParaRPr lang="en-US" dirty="0"/>
          </a:p>
          <a:p>
            <a:pPr>
              <a:lnSpc>
                <a:spcPct val="110000"/>
              </a:lnSpc>
              <a:spcBef>
                <a:spcPts val="600"/>
              </a:spcBef>
            </a:pPr>
            <a:r>
              <a:rPr lang="en-US" dirty="0"/>
              <a:t>Bg. </a:t>
            </a:r>
            <a:r>
              <a:rPr lang="en-US" dirty="0">
                <a:solidFill>
                  <a:schemeClr val="bg1"/>
                </a:solidFill>
                <a:highlight>
                  <a:srgbClr val="FFFF00"/>
                </a:highlight>
              </a:rPr>
              <a:t>Pro level:</a:t>
            </a:r>
            <a:r>
              <a:rPr lang="en-US" dirty="0">
                <a:solidFill>
                  <a:schemeClr val="bg1"/>
                </a:solidFill>
              </a:rPr>
              <a:t> </a:t>
            </a:r>
            <a:r>
              <a:rPr lang="en-US" sz="2800" dirty="0">
                <a:hlinkClick r:id="rId7"/>
              </a:rPr>
              <a:t>Uizard AI </a:t>
            </a:r>
            <a:r>
              <a:rPr lang="en-US" sz="2800" dirty="0" err="1">
                <a:hlinkClick r:id="rId7"/>
              </a:rPr>
              <a:t>Autodesigner</a:t>
            </a:r>
            <a:r>
              <a:rPr lang="en-US" sz="2800" dirty="0">
                <a:hlinkClick r:id="rId7"/>
              </a:rPr>
              <a:t>: Generate an App Design from Text </a:t>
            </a:r>
            <a:endParaRPr lang="en-US" sz="2800" dirty="0"/>
          </a:p>
          <a:p>
            <a:pPr lvl="1">
              <a:lnSpc>
                <a:spcPct val="110000"/>
              </a:lnSpc>
              <a:spcBef>
                <a:spcPts val="600"/>
              </a:spcBef>
            </a:pPr>
            <a:r>
              <a:rPr lang="en-US" sz="2000" dirty="0"/>
              <a:t>Bg. Uizard AI </a:t>
            </a:r>
            <a:r>
              <a:rPr lang="en-US" sz="2000" dirty="0" err="1"/>
              <a:t>Autodesigner</a:t>
            </a:r>
            <a:r>
              <a:rPr lang="en-US" sz="2000" dirty="0"/>
              <a:t> 1.5: </a:t>
            </a:r>
            <a:r>
              <a:rPr lang="en-US" sz="2000" dirty="0">
                <a:hlinkClick r:id="rId8"/>
              </a:rPr>
              <a:t>App Design from a Text Prompt + Updates</a:t>
            </a:r>
            <a:endParaRPr lang="en-US" sz="2000" dirty="0"/>
          </a:p>
          <a:p>
            <a:pPr lvl="1">
              <a:lnSpc>
                <a:spcPct val="110000"/>
              </a:lnSpc>
              <a:spcBef>
                <a:spcPts val="600"/>
              </a:spcBef>
            </a:pPr>
            <a:r>
              <a:rPr lang="en-US" sz="2000" dirty="0"/>
              <a:t>Bg. Y</a:t>
            </a:r>
            <a:r>
              <a:rPr lang="en-US" sz="1600" b="0" i="0" dirty="0">
                <a:effectLst/>
                <a:latin typeface="Google Sans"/>
              </a:rPr>
              <a:t>ou can publish a working prototype with </a:t>
            </a:r>
            <a:r>
              <a:rPr lang="en-US" sz="1600" b="0" i="0" dirty="0" err="1">
                <a:effectLst/>
                <a:latin typeface="Google Sans"/>
              </a:rPr>
              <a:t>Uizard</a:t>
            </a:r>
            <a:r>
              <a:rPr lang="en-US" sz="1600" b="0" i="0" dirty="0">
                <a:effectLst/>
                <a:latin typeface="Google Sans"/>
              </a:rPr>
              <a:t>, meaning you can create an interactive mockup that simulates how a website or app would function, including clickable elements and transitions, but you cannot directly publish a fully functional website or app that can be deployed live on a server as </a:t>
            </a:r>
            <a:r>
              <a:rPr lang="en-US" sz="1600" b="0" i="0" dirty="0" err="1">
                <a:effectLst/>
                <a:latin typeface="Google Sans"/>
              </a:rPr>
              <a:t>Uizard</a:t>
            </a:r>
            <a:r>
              <a:rPr lang="en-US" sz="1600" b="0" i="0" dirty="0">
                <a:effectLst/>
                <a:latin typeface="Google Sans"/>
              </a:rPr>
              <a:t> does not generate code for full functionality; you would need to implement the design into a live application based on your </a:t>
            </a:r>
            <a:r>
              <a:rPr lang="en-US" sz="1600" b="0" i="0" dirty="0" err="1">
                <a:effectLst/>
                <a:latin typeface="Google Sans"/>
              </a:rPr>
              <a:t>Uizard</a:t>
            </a:r>
            <a:r>
              <a:rPr lang="en-US" sz="1600" b="0" i="0" dirty="0">
                <a:effectLst/>
                <a:latin typeface="Google Sans"/>
              </a:rPr>
              <a:t> prototype.</a:t>
            </a:r>
            <a:endParaRPr lang="en-US" sz="2000" dirty="0"/>
          </a:p>
        </p:txBody>
      </p:sp>
      <p:sp>
        <p:nvSpPr>
          <p:cNvPr id="5" name="Rectangle 4">
            <a:extLst>
              <a:ext uri="{FF2B5EF4-FFF2-40B4-BE49-F238E27FC236}">
                <a16:creationId xmlns:a16="http://schemas.microsoft.com/office/drawing/2014/main" id="{FB7F8B92-914F-44D0-8EE0-33B551FFDBFF}"/>
              </a:ext>
            </a:extLst>
          </p:cNvPr>
          <p:cNvSpPr/>
          <p:nvPr/>
        </p:nvSpPr>
        <p:spPr>
          <a:xfrm>
            <a:off x="415398" y="281862"/>
            <a:ext cx="10671676"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49E011D7-0975-4D89-AF21-7C03BEACD8B6}"/>
              </a:ext>
            </a:extLst>
          </p:cNvPr>
          <p:cNvSpPr/>
          <p:nvPr/>
        </p:nvSpPr>
        <p:spPr>
          <a:xfrm>
            <a:off x="355101" y="40931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F30AFDD-E238-463E-94EB-FAC69F351B27}"/>
              </a:ext>
            </a:extLst>
          </p:cNvPr>
          <p:cNvSpPr txBox="1"/>
          <p:nvPr/>
        </p:nvSpPr>
        <p:spPr>
          <a:xfrm>
            <a:off x="9751908" y="6870700"/>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67C71A32-8D9F-4AAB-8988-E7B310723BA5}"/>
              </a:ext>
            </a:extLst>
          </p:cNvPr>
          <p:cNvSpPr txBox="1"/>
          <p:nvPr/>
        </p:nvSpPr>
        <p:spPr>
          <a:xfrm>
            <a:off x="7299117"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informatica4iesbaixpenedes.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Picture 6" descr="A yellow circle with a white letter u&#10;&#10;Description automatically generated">
            <a:extLst>
              <a:ext uri="{FF2B5EF4-FFF2-40B4-BE49-F238E27FC236}">
                <a16:creationId xmlns:a16="http://schemas.microsoft.com/office/drawing/2014/main" id="{780A0DEC-1693-6E33-E8FC-744A76D919B9}"/>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0265846" y="152395"/>
            <a:ext cx="1510756" cy="1510756"/>
          </a:xfrm>
          <a:prstGeom prst="rect">
            <a:avLst/>
          </a:prstGeom>
        </p:spPr>
      </p:pic>
      <p:pic>
        <p:nvPicPr>
          <p:cNvPr id="11" name="Picture 10" descr="A phone and a drawing&#10;&#10;Description automatically generated">
            <a:extLst>
              <a:ext uri="{FF2B5EF4-FFF2-40B4-BE49-F238E27FC236}">
                <a16:creationId xmlns:a16="http://schemas.microsoft.com/office/drawing/2014/main" id="{831D6330-9668-A6B8-9C64-C31F2D8505D9}"/>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7802880" y="2110238"/>
            <a:ext cx="3973722" cy="2483577"/>
          </a:xfrm>
          <a:prstGeom prst="rect">
            <a:avLst/>
          </a:prstGeom>
        </p:spPr>
      </p:pic>
    </p:spTree>
    <p:extLst>
      <p:ext uri="{BB962C8B-B14F-4D97-AF65-F5344CB8AC3E}">
        <p14:creationId xmlns:p14="http://schemas.microsoft.com/office/powerpoint/2010/main" val="32742425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4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5EE779-73C9-4049-A8F8-A3738D3BE3C1}"/>
              </a:ext>
            </a:extLst>
          </p:cNvPr>
          <p:cNvSpPr>
            <a:spLocks noGrp="1"/>
          </p:cNvSpPr>
          <p:nvPr>
            <p:ph type="title"/>
          </p:nvPr>
        </p:nvSpPr>
        <p:spPr>
          <a:xfrm>
            <a:off x="589560" y="856180"/>
            <a:ext cx="5279408" cy="1128068"/>
          </a:xfrm>
        </p:spPr>
        <p:txBody>
          <a:bodyPr anchor="ctr">
            <a:normAutofit/>
          </a:bodyPr>
          <a:lstStyle/>
          <a:p>
            <a:r>
              <a:rPr lang="en-US" sz="4800" b="1" dirty="0">
                <a:solidFill>
                  <a:schemeClr val="bg1"/>
                </a:solidFill>
                <a:highlight>
                  <a:srgbClr val="FFFF00"/>
                </a:highlight>
              </a:rPr>
              <a:t>Demo:</a:t>
            </a:r>
            <a:r>
              <a:rPr lang="en-US" sz="4800" b="1" dirty="0">
                <a:solidFill>
                  <a:schemeClr val="bg1"/>
                </a:solidFill>
              </a:rPr>
              <a:t> </a:t>
            </a:r>
            <a:r>
              <a:rPr lang="en-GB" sz="4800" b="1" dirty="0"/>
              <a:t>Miro.com</a:t>
            </a:r>
          </a:p>
        </p:txBody>
      </p:sp>
      <p:grpSp>
        <p:nvGrpSpPr>
          <p:cNvPr id="1059" name="Group 104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49" name="Rectangle 10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0" name="Rectangle 10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61" name="Rectangle 105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78ED9E2-6013-4961-A373-EBB25975F883}"/>
              </a:ext>
            </a:extLst>
          </p:cNvPr>
          <p:cNvSpPr>
            <a:spLocks noGrp="1"/>
          </p:cNvSpPr>
          <p:nvPr>
            <p:ph idx="1"/>
          </p:nvPr>
        </p:nvSpPr>
        <p:spPr>
          <a:xfrm>
            <a:off x="590718" y="2330505"/>
            <a:ext cx="6128749" cy="4243160"/>
          </a:xfrm>
        </p:spPr>
        <p:txBody>
          <a:bodyPr anchor="t">
            <a:normAutofit/>
          </a:bodyPr>
          <a:lstStyle/>
          <a:p>
            <a:pPr>
              <a:spcBef>
                <a:spcPts val="600"/>
              </a:spcBef>
              <a:spcAft>
                <a:spcPts val="0"/>
              </a:spcAft>
            </a:pPr>
            <a:r>
              <a:rPr lang="en-US" dirty="0"/>
              <a:t>Miro is an online individual / collaborative platform that allows you to create </a:t>
            </a:r>
            <a:r>
              <a:rPr lang="en-US" b="1" dirty="0">
                <a:solidFill>
                  <a:schemeClr val="bg1"/>
                </a:solidFill>
                <a:highlight>
                  <a:srgbClr val="FFFF00"/>
                </a:highlight>
              </a:rPr>
              <a:t>flowcharts, Gantt charts and wire-frame diagrams</a:t>
            </a:r>
            <a:r>
              <a:rPr lang="en-US" dirty="0"/>
              <a:t>.</a:t>
            </a:r>
          </a:p>
          <a:p>
            <a:pPr marL="0" indent="0">
              <a:spcBef>
                <a:spcPts val="600"/>
              </a:spcBef>
              <a:spcAft>
                <a:spcPts val="0"/>
              </a:spcAft>
              <a:buNone/>
            </a:pPr>
            <a:endParaRPr lang="en-US" dirty="0"/>
          </a:p>
          <a:p>
            <a:pPr>
              <a:spcBef>
                <a:spcPts val="600"/>
              </a:spcBef>
              <a:spcAft>
                <a:spcPts val="0"/>
              </a:spcAft>
            </a:pPr>
            <a:r>
              <a:rPr lang="en-GB" dirty="0">
                <a:solidFill>
                  <a:srgbClr val="FF0000"/>
                </a:solidFill>
                <a:highlight>
                  <a:srgbClr val="FFFF00"/>
                </a:highlight>
              </a:rPr>
              <a:t>Play: </a:t>
            </a:r>
            <a:r>
              <a:rPr lang="en-GB" dirty="0">
                <a:latin typeface="+mn-lt"/>
                <a:hlinkClick r:id="rId2"/>
              </a:rPr>
              <a:t>Video Overview</a:t>
            </a:r>
            <a:r>
              <a:rPr lang="en-GB" dirty="0">
                <a:latin typeface="+mn-lt"/>
              </a:rPr>
              <a:t>: </a:t>
            </a:r>
            <a:r>
              <a:rPr lang="en-GB" dirty="0"/>
              <a:t>Up </a:t>
            </a:r>
            <a:r>
              <a:rPr lang="en-GB" dirty="0">
                <a:latin typeface="+mn-lt"/>
              </a:rPr>
              <a:t>to 6:21mins</a:t>
            </a:r>
          </a:p>
        </p:txBody>
      </p:sp>
      <p:sp>
        <p:nvSpPr>
          <p:cNvPr id="1062" name="Rectangle 105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56" name="Rectangle 105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ical user interface, application&#10;&#10;Description automatically generated">
            <a:hlinkClick r:id="rId2"/>
            <a:extLst>
              <a:ext uri="{FF2B5EF4-FFF2-40B4-BE49-F238E27FC236}">
                <a16:creationId xmlns:a16="http://schemas.microsoft.com/office/drawing/2014/main" id="{3713B012-9F58-DA1E-AC39-3C4CC8AE6025}"/>
              </a:ext>
            </a:extLst>
          </p:cNvPr>
          <p:cNvPicPr>
            <a:picLocks noChangeAspect="1"/>
          </p:cNvPicPr>
          <p:nvPr/>
        </p:nvPicPr>
        <p:blipFill rotWithShape="1">
          <a:blip r:embed="rId3"/>
          <a:srcRect l="3104" r="2" b="2"/>
          <a:stretch/>
        </p:blipFill>
        <p:spPr>
          <a:xfrm>
            <a:off x="7083423" y="581892"/>
            <a:ext cx="4397433" cy="2518756"/>
          </a:xfrm>
          <a:prstGeom prst="rect">
            <a:avLst/>
          </a:prstGeom>
        </p:spPr>
      </p:pic>
      <p:sp>
        <p:nvSpPr>
          <p:cNvPr id="1058" name="Rectangle 105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Graphical user interface, diagram&#10;&#10;Description automatically generated">
            <a:extLst>
              <a:ext uri="{FF2B5EF4-FFF2-40B4-BE49-F238E27FC236}">
                <a16:creationId xmlns:a16="http://schemas.microsoft.com/office/drawing/2014/main" id="{BD1FFE9A-A6AD-1510-F5E0-DA81FAF751D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5216" r="1" b="547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descr="Play with solid fill">
            <a:extLst>
              <a:ext uri="{FF2B5EF4-FFF2-40B4-BE49-F238E27FC236}">
                <a16:creationId xmlns:a16="http://schemas.microsoft.com/office/drawing/2014/main" id="{C1634BF5-855F-0A03-65EE-8C2C28ED4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08789" y="1134035"/>
            <a:ext cx="1664338" cy="1664338"/>
          </a:xfrm>
          <a:prstGeom prst="rect">
            <a:avLst/>
          </a:prstGeom>
        </p:spPr>
      </p:pic>
      <p:pic>
        <p:nvPicPr>
          <p:cNvPr id="12" name="Graphic 11" descr="Play with solid fill">
            <a:extLst>
              <a:ext uri="{FF2B5EF4-FFF2-40B4-BE49-F238E27FC236}">
                <a16:creationId xmlns:a16="http://schemas.microsoft.com/office/drawing/2014/main" id="{EFF656BC-7DF1-3C97-6AF8-734789730A4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5129" y="1066862"/>
            <a:ext cx="1664338" cy="1664338"/>
          </a:xfrm>
          <a:prstGeom prst="rect">
            <a:avLst/>
          </a:prstGeom>
        </p:spPr>
      </p:pic>
      <p:pic>
        <p:nvPicPr>
          <p:cNvPr id="7" name="Graphic 6" descr="Play with solid fill">
            <a:extLst>
              <a:ext uri="{FF2B5EF4-FFF2-40B4-BE49-F238E27FC236}">
                <a16:creationId xmlns:a16="http://schemas.microsoft.com/office/drawing/2014/main" id="{6B6281B5-5D41-A8F0-C109-B7B71F8AA49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663490" y="880600"/>
            <a:ext cx="2085703" cy="2085703"/>
          </a:xfrm>
          <a:prstGeom prst="rect">
            <a:avLst/>
          </a:prstGeom>
        </p:spPr>
      </p:pic>
      <p:sp>
        <p:nvSpPr>
          <p:cNvPr id="13" name="TextBox 12">
            <a:extLst>
              <a:ext uri="{FF2B5EF4-FFF2-40B4-BE49-F238E27FC236}">
                <a16:creationId xmlns:a16="http://schemas.microsoft.com/office/drawing/2014/main" id="{D155BF30-5E3D-9C5E-BA8B-CF0C7F47DD4F}"/>
              </a:ext>
            </a:extLst>
          </p:cNvPr>
          <p:cNvSpPr txBox="1"/>
          <p:nvPr/>
        </p:nvSpPr>
        <p:spPr>
          <a:xfrm>
            <a:off x="6076853" y="1668198"/>
            <a:ext cx="9144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0000"/>
                </a:solidFill>
                <a:effectLst/>
                <a:uLnTx/>
                <a:uFillTx/>
                <a:latin typeface="Calibri" panose="020F0502020204030204"/>
                <a:ea typeface="+mn-ea"/>
                <a:cs typeface="+mn-cs"/>
              </a:rPr>
              <a:t>Play</a:t>
            </a:r>
          </a:p>
        </p:txBody>
      </p:sp>
    </p:spTree>
    <p:extLst>
      <p:ext uri="{BB962C8B-B14F-4D97-AF65-F5344CB8AC3E}">
        <p14:creationId xmlns:p14="http://schemas.microsoft.com/office/powerpoint/2010/main" val="16182064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2570" y="518597"/>
            <a:ext cx="7094503" cy="1064043"/>
          </a:xfrm>
        </p:spPr>
        <p:txBody>
          <a:bodyPr>
            <a:noAutofit/>
          </a:bodyPr>
          <a:lstStyle/>
          <a:p>
            <a:r>
              <a:rPr lang="en-GB" sz="4800" dirty="0">
                <a:latin typeface="Calibri" panose="020F0502020204030204" pitchFamily="34" charset="0"/>
                <a:cs typeface="Calibri" panose="020F0502020204030204" pitchFamily="34" charset="0"/>
              </a:rPr>
              <a:t>Bg. </a:t>
            </a:r>
            <a:r>
              <a:rPr lang="en-GB" sz="4000" u="sng" dirty="0">
                <a:latin typeface="Calibri" panose="020F0502020204030204" pitchFamily="34" charset="0"/>
                <a:cs typeface="Calibri" panose="020F0502020204030204" pitchFamily="34" charset="0"/>
              </a:rPr>
              <a:t>Prototype Design: POP App</a:t>
            </a:r>
            <a:br>
              <a:rPr lang="en-GB" sz="4000" u="sng" dirty="0">
                <a:latin typeface="Calibri" panose="020F0502020204030204" pitchFamily="34" charset="0"/>
                <a:cs typeface="Calibri" panose="020F0502020204030204" pitchFamily="34" charset="0"/>
              </a:rPr>
            </a:br>
            <a:endParaRPr lang="en-GB" sz="4000"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249226" y="1578765"/>
            <a:ext cx="6667768" cy="4351338"/>
          </a:xfrm>
        </p:spPr>
        <p:txBody>
          <a:bodyPr>
            <a:normAutofit/>
          </a:bodyPr>
          <a:lstStyle/>
          <a:p>
            <a:r>
              <a:rPr lang="en-GB" dirty="0"/>
              <a:t>For initial </a:t>
            </a:r>
            <a:r>
              <a:rPr lang="en-GB" b="1" dirty="0"/>
              <a:t>Mobile</a:t>
            </a:r>
            <a:r>
              <a:rPr lang="en-GB" dirty="0"/>
              <a:t> </a:t>
            </a:r>
            <a:r>
              <a:rPr lang="en-GB" b="1" dirty="0"/>
              <a:t>App.</a:t>
            </a:r>
            <a:r>
              <a:rPr lang="en-GB" dirty="0"/>
              <a:t> </a:t>
            </a:r>
            <a:r>
              <a:rPr lang="en-GB" b="1" dirty="0"/>
              <a:t>Prototype</a:t>
            </a:r>
            <a:r>
              <a:rPr lang="en-GB" dirty="0"/>
              <a:t> </a:t>
            </a:r>
            <a:r>
              <a:rPr lang="en-GB" b="1" dirty="0"/>
              <a:t>design,</a:t>
            </a:r>
            <a:r>
              <a:rPr lang="en-GB" dirty="0"/>
              <a:t> you could use the POP ‘</a:t>
            </a:r>
            <a:r>
              <a:rPr lang="en-GB" b="1" dirty="0"/>
              <a:t>Prototyping on Paper’ </a:t>
            </a:r>
            <a:r>
              <a:rPr lang="en-GB" dirty="0"/>
              <a:t>App.</a:t>
            </a:r>
          </a:p>
          <a:p>
            <a:r>
              <a:rPr lang="en-GB" dirty="0"/>
              <a:t>POP allows you to turn any drawing/sketch or image into an interactive prototype.</a:t>
            </a:r>
          </a:p>
          <a:p>
            <a:r>
              <a:rPr lang="en-GB" dirty="0"/>
              <a:t>It links screens together and simulates how users move through the app</a:t>
            </a:r>
          </a:p>
          <a:p>
            <a:r>
              <a:rPr lang="en-GB" dirty="0"/>
              <a:t>Key links:</a:t>
            </a:r>
          </a:p>
          <a:p>
            <a:pPr marL="914400" lvl="1" indent="-457200">
              <a:buFont typeface="+mj-lt"/>
              <a:buAutoNum type="arabicPeriod"/>
            </a:pPr>
            <a:r>
              <a:rPr lang="en-GB" b="1" dirty="0"/>
              <a:t>POP App</a:t>
            </a:r>
            <a:r>
              <a:rPr lang="en-GB" dirty="0"/>
              <a:t>: for ‘</a:t>
            </a:r>
            <a:r>
              <a:rPr lang="en-GB" dirty="0">
                <a:hlinkClick r:id="rId2"/>
              </a:rPr>
              <a:t>Prototyping on Paper</a:t>
            </a:r>
            <a:r>
              <a:rPr lang="en-GB" dirty="0"/>
              <a:t>’. </a:t>
            </a:r>
          </a:p>
          <a:p>
            <a:pPr lvl="2">
              <a:buFont typeface="Wingdings" panose="05000000000000000000" pitchFamily="2" charset="2"/>
              <a:buChar char="Ø"/>
            </a:pPr>
            <a:r>
              <a:rPr lang="en-GB" dirty="0"/>
              <a:t> Bg. </a:t>
            </a:r>
            <a:r>
              <a:rPr lang="en-GB" dirty="0">
                <a:hlinkClick r:id="rId3"/>
              </a:rPr>
              <a:t>15sec Video Overview</a:t>
            </a:r>
            <a:r>
              <a:rPr lang="en-GB" dirty="0"/>
              <a:t>.</a:t>
            </a:r>
          </a:p>
        </p:txBody>
      </p:sp>
      <p:sp>
        <p:nvSpPr>
          <p:cNvPr id="4" name="Rectangle 3">
            <a:extLst>
              <a:ext uri="{FF2B5EF4-FFF2-40B4-BE49-F238E27FC236}">
                <a16:creationId xmlns:a16="http://schemas.microsoft.com/office/drawing/2014/main" id="{99389668-6DBA-40AA-863D-B99824DA55E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pic>
        <p:nvPicPr>
          <p:cNvPr id="16" name="Picture 15" descr="A picture containing text, monitor&#10;&#10;Description automatically generated">
            <a:extLst>
              <a:ext uri="{FF2B5EF4-FFF2-40B4-BE49-F238E27FC236}">
                <a16:creationId xmlns:a16="http://schemas.microsoft.com/office/drawing/2014/main" id="{738C91C6-D2A8-4527-895F-94DFFDC8A6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50394" y="5003"/>
            <a:ext cx="3412355" cy="6858000"/>
          </a:xfrm>
          <a:prstGeom prst="rect">
            <a:avLst/>
          </a:prstGeom>
        </p:spPr>
      </p:pic>
      <p:pic>
        <p:nvPicPr>
          <p:cNvPr id="14" name="Picture 13" descr="A picture containing calendar&#10;&#10;Description automatically generated">
            <a:extLst>
              <a:ext uri="{FF2B5EF4-FFF2-40B4-BE49-F238E27FC236}">
                <a16:creationId xmlns:a16="http://schemas.microsoft.com/office/drawing/2014/main" id="{502EDBD1-C4B7-4FD0-9DDA-D296F20F1C1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41472" y="1481933"/>
            <a:ext cx="2977890" cy="3519325"/>
          </a:xfrm>
          <a:prstGeom prst="rect">
            <a:avLst/>
          </a:prstGeom>
        </p:spPr>
      </p:pic>
    </p:spTree>
    <p:extLst>
      <p:ext uri="{BB962C8B-B14F-4D97-AF65-F5344CB8AC3E}">
        <p14:creationId xmlns:p14="http://schemas.microsoft.com/office/powerpoint/2010/main" val="11476478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1025" y="265035"/>
            <a:ext cx="7394778" cy="1064043"/>
          </a:xfrm>
        </p:spPr>
        <p:txBody>
          <a:bodyPr>
            <a:noAutofit/>
          </a:bodyPr>
          <a:lstStyle/>
          <a:p>
            <a:r>
              <a:rPr lang="en-GB" sz="4800" dirty="0">
                <a:latin typeface="Calibri" panose="020F0502020204030204" pitchFamily="34" charset="0"/>
                <a:cs typeface="Calibri" panose="020F0502020204030204" pitchFamily="34" charset="0"/>
              </a:rPr>
              <a:t>Bg. </a:t>
            </a:r>
            <a:r>
              <a:rPr lang="en-GB" sz="4000" u="sng" dirty="0">
                <a:latin typeface="Calibri" panose="020F0502020204030204" pitchFamily="34" charset="0"/>
                <a:cs typeface="Calibri" panose="020F0502020204030204" pitchFamily="34" charset="0"/>
              </a:rPr>
              <a:t>Prototype Design: Marvel App</a:t>
            </a:r>
          </a:p>
        </p:txBody>
      </p:sp>
      <p:sp>
        <p:nvSpPr>
          <p:cNvPr id="3" name="Content Placeholder 2"/>
          <p:cNvSpPr>
            <a:spLocks noGrp="1"/>
          </p:cNvSpPr>
          <p:nvPr>
            <p:ph idx="1"/>
          </p:nvPr>
        </p:nvSpPr>
        <p:spPr>
          <a:xfrm>
            <a:off x="521025" y="1448125"/>
            <a:ext cx="5990392" cy="4351338"/>
          </a:xfrm>
        </p:spPr>
        <p:txBody>
          <a:bodyPr>
            <a:normAutofit/>
          </a:bodyPr>
          <a:lstStyle/>
          <a:p>
            <a:r>
              <a:rPr lang="en-GB" dirty="0"/>
              <a:t>For initial </a:t>
            </a:r>
            <a:r>
              <a:rPr lang="en-GB" b="1" dirty="0"/>
              <a:t>Rapid App. Prototyping design,</a:t>
            </a:r>
            <a:r>
              <a:rPr lang="en-GB" dirty="0"/>
              <a:t> you could try the Marvel App., to create </a:t>
            </a:r>
            <a:r>
              <a:rPr lang="en-GB" dirty="0">
                <a:solidFill>
                  <a:schemeClr val="bg1"/>
                </a:solidFill>
                <a:highlight>
                  <a:srgbClr val="FFFF00"/>
                </a:highlight>
              </a:rPr>
              <a:t>Web &amp; Mobile App prototypes</a:t>
            </a:r>
            <a:r>
              <a:rPr lang="en-GB" dirty="0"/>
              <a:t>.</a:t>
            </a:r>
          </a:p>
          <a:p>
            <a:r>
              <a:rPr lang="en-GB" dirty="0"/>
              <a:t>It allows you to individually or collaboratively create interactive prototype Mockups.</a:t>
            </a:r>
          </a:p>
          <a:p>
            <a:r>
              <a:rPr lang="en-GB" dirty="0">
                <a:hlinkClick r:id="rId2"/>
              </a:rPr>
              <a:t>https://marvelapp.com/</a:t>
            </a:r>
            <a:endParaRPr lang="en-GB" dirty="0"/>
          </a:p>
          <a:p>
            <a:pPr lvl="1">
              <a:buFont typeface="Wingdings" panose="05000000000000000000" pitchFamily="2" charset="2"/>
              <a:buChar char="Ø"/>
            </a:pPr>
            <a:r>
              <a:rPr lang="en-GB" dirty="0"/>
              <a:t> </a:t>
            </a:r>
            <a:r>
              <a:rPr lang="en-GB" sz="2000" dirty="0"/>
              <a:t>Bg. 6min Video Overview: </a:t>
            </a:r>
            <a:r>
              <a:rPr lang="en-GB" sz="2000" dirty="0">
                <a:hlinkClick r:id="rId3"/>
              </a:rPr>
              <a:t>click here</a:t>
            </a:r>
            <a:r>
              <a:rPr lang="en-GB" sz="2000" dirty="0"/>
              <a:t>.</a:t>
            </a:r>
            <a:endParaRPr lang="en-GB" dirty="0"/>
          </a:p>
        </p:txBody>
      </p:sp>
      <p:sp>
        <p:nvSpPr>
          <p:cNvPr id="4" name="Rectangle 3">
            <a:extLst>
              <a:ext uri="{FF2B5EF4-FFF2-40B4-BE49-F238E27FC236}">
                <a16:creationId xmlns:a16="http://schemas.microsoft.com/office/drawing/2014/main" id="{99389668-6DBA-40AA-863D-B99824DA55E4}"/>
              </a:ext>
            </a:extLst>
          </p:cNvPr>
          <p:cNvSpPr/>
          <p:nvPr/>
        </p:nvSpPr>
        <p:spPr>
          <a:xfrm>
            <a:off x="417362" y="219884"/>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110832" y="206465"/>
            <a:ext cx="1113715" cy="1113715"/>
          </a:xfrm>
          <a:prstGeom prst="rect">
            <a:avLst/>
          </a:prstGeom>
        </p:spPr>
      </p:pic>
      <p:pic>
        <p:nvPicPr>
          <p:cNvPr id="1026" name="Picture 2" descr="The all-in-one design platform powering creatives">
            <a:extLst>
              <a:ext uri="{FF2B5EF4-FFF2-40B4-BE49-F238E27FC236}">
                <a16:creationId xmlns:a16="http://schemas.microsoft.com/office/drawing/2014/main" id="{B0DE33F1-4765-490B-B067-E5067EAD54E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92402" y="1434707"/>
            <a:ext cx="5453863" cy="40440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62CDDEF-ADC5-423E-ADA0-2A82D0CF4ECE}"/>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65909" y="4263443"/>
            <a:ext cx="3891016" cy="2457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3295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623" y="1382621"/>
            <a:ext cx="6882041" cy="5266927"/>
          </a:xfrm>
        </p:spPr>
        <p:txBody>
          <a:bodyPr>
            <a:noAutofit/>
          </a:bodyPr>
          <a:lstStyle/>
          <a:p>
            <a:r>
              <a:rPr lang="en-GB" sz="2400" b="1" dirty="0"/>
              <a:t>Adobe XD (</a:t>
            </a:r>
            <a:r>
              <a:rPr lang="en-GB" sz="2400" dirty="0"/>
              <a:t>Adobe </a:t>
            </a:r>
            <a:r>
              <a:rPr lang="en-GB" sz="2400" dirty="0" err="1"/>
              <a:t>eXperience</a:t>
            </a:r>
            <a:r>
              <a:rPr lang="en-GB" sz="2400" dirty="0"/>
              <a:t> Design) is a UX </a:t>
            </a:r>
            <a:r>
              <a:rPr lang="en-GB" sz="2400" dirty="0">
                <a:solidFill>
                  <a:schemeClr val="bg1"/>
                </a:solidFill>
                <a:highlight>
                  <a:srgbClr val="FFFF00"/>
                </a:highlight>
              </a:rPr>
              <a:t>User </a:t>
            </a:r>
            <a:r>
              <a:rPr lang="en-GB" sz="2400" dirty="0" err="1">
                <a:solidFill>
                  <a:schemeClr val="bg1"/>
                </a:solidFill>
                <a:highlight>
                  <a:srgbClr val="FFFF00"/>
                </a:highlight>
              </a:rPr>
              <a:t>eXperience</a:t>
            </a:r>
            <a:r>
              <a:rPr lang="en-GB" sz="2400" dirty="0">
                <a:solidFill>
                  <a:schemeClr val="bg1"/>
                </a:solidFill>
                <a:highlight>
                  <a:srgbClr val="FFFF00"/>
                </a:highlight>
              </a:rPr>
              <a:t> design tool for Web and Mobile apps</a:t>
            </a:r>
            <a:r>
              <a:rPr lang="en-GB" sz="2400" dirty="0"/>
              <a:t>.</a:t>
            </a:r>
          </a:p>
          <a:p>
            <a:r>
              <a:rPr lang="en-GB" sz="2400" dirty="0"/>
              <a:t>Adobe XD allows you to </a:t>
            </a:r>
            <a:r>
              <a:rPr lang="en-GB" sz="2400" dirty="0">
                <a:solidFill>
                  <a:schemeClr val="bg1"/>
                </a:solidFill>
                <a:highlight>
                  <a:srgbClr val="FFFF00"/>
                </a:highlight>
              </a:rPr>
              <a:t>create wireframes and click-through prototypes / mock-ups</a:t>
            </a:r>
            <a:r>
              <a:rPr lang="en-GB" sz="2400" dirty="0"/>
              <a:t>.</a:t>
            </a:r>
          </a:p>
          <a:p>
            <a:r>
              <a:rPr lang="en-GB" sz="2400" dirty="0"/>
              <a:t>As a UWTSD Computing student, you are able to use the Adobe Creative Cloud suite including </a:t>
            </a:r>
            <a:r>
              <a:rPr lang="en-GB" sz="2400" dirty="0">
                <a:solidFill>
                  <a:schemeClr val="bg1"/>
                </a:solidFill>
                <a:highlight>
                  <a:srgbClr val="FFFF00"/>
                </a:highlight>
              </a:rPr>
              <a:t>Adobe XD for </a:t>
            </a:r>
            <a:r>
              <a:rPr lang="en-GB" sz="2400" b="1" dirty="0">
                <a:solidFill>
                  <a:schemeClr val="bg1"/>
                </a:solidFill>
                <a:highlight>
                  <a:srgbClr val="FFFF00"/>
                </a:highlight>
              </a:rPr>
              <a:t>free </a:t>
            </a:r>
            <a:r>
              <a:rPr lang="en-GB" sz="2400" b="1" dirty="0"/>
              <a:t>(</a:t>
            </a:r>
            <a:r>
              <a:rPr lang="en-GB" sz="2000" dirty="0">
                <a:hlinkClick r:id="rId3"/>
              </a:rPr>
              <a:t>Click here</a:t>
            </a:r>
            <a:r>
              <a:rPr lang="en-GB" sz="2000" b="1" dirty="0"/>
              <a:t>)</a:t>
            </a:r>
          </a:p>
          <a:p>
            <a:r>
              <a:rPr lang="en-GB" sz="2400" dirty="0"/>
              <a:t>It allows for visualising an app before development starts</a:t>
            </a:r>
          </a:p>
          <a:p>
            <a:pPr marL="457200" lvl="1" indent="0">
              <a:buNone/>
            </a:pPr>
            <a:r>
              <a:rPr lang="en-GB" sz="2000" dirty="0"/>
              <a:t>Bg. For more information click below for the:</a:t>
            </a:r>
          </a:p>
          <a:p>
            <a:pPr lvl="1"/>
            <a:r>
              <a:rPr lang="en-GB" sz="2000" dirty="0">
                <a:hlinkClick r:id="rId4"/>
              </a:rPr>
              <a:t>Adobe XD Homepage &amp; Overview</a:t>
            </a:r>
            <a:r>
              <a:rPr lang="en-GB" sz="2000" dirty="0"/>
              <a:t>.</a:t>
            </a:r>
          </a:p>
          <a:p>
            <a:pPr lvl="1"/>
            <a:r>
              <a:rPr lang="en-GB" sz="2000" dirty="0">
                <a:hlinkClick r:id="rId5"/>
              </a:rPr>
              <a:t>Adobe XD features</a:t>
            </a:r>
            <a:r>
              <a:rPr lang="en-GB" sz="2000" dirty="0"/>
              <a:t>.</a:t>
            </a:r>
          </a:p>
          <a:p>
            <a:pPr lvl="1"/>
            <a:r>
              <a:rPr lang="en-GB" sz="1600" dirty="0"/>
              <a:t>And here for </a:t>
            </a:r>
            <a:r>
              <a:rPr lang="en-GB" sz="1600" dirty="0">
                <a:hlinkClick r:id="rId6"/>
              </a:rPr>
              <a:t>Video overview and tutorials</a:t>
            </a:r>
            <a:r>
              <a:rPr lang="en-GB" sz="1600" dirty="0"/>
              <a:t>.</a:t>
            </a:r>
          </a:p>
        </p:txBody>
      </p:sp>
      <p:pic>
        <p:nvPicPr>
          <p:cNvPr id="8" name="Picture 7" descr="Icon&#10;&#10;Description automatically generated">
            <a:extLst>
              <a:ext uri="{FF2B5EF4-FFF2-40B4-BE49-F238E27FC236}">
                <a16:creationId xmlns:a16="http://schemas.microsoft.com/office/drawing/2014/main" id="{27A551AA-A15F-4F52-9252-2C4AC27D8F9F}"/>
              </a:ext>
            </a:extLst>
          </p:cNvPr>
          <p:cNvPicPr>
            <a:picLocks noChangeAspect="1"/>
          </p:cNvPicPr>
          <p:nvPr/>
        </p:nvPicPr>
        <p:blipFill rotWithShape="1">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3448" r="4" b="4099"/>
          <a:stretch/>
        </p:blipFill>
        <p:spPr>
          <a:xfrm>
            <a:off x="6994036" y="848407"/>
            <a:ext cx="2397514" cy="216123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Picture 4" descr="Graphical user interface, application&#10;&#10;Description automatically generated">
            <a:extLst>
              <a:ext uri="{FF2B5EF4-FFF2-40B4-BE49-F238E27FC236}">
                <a16:creationId xmlns:a16="http://schemas.microsoft.com/office/drawing/2014/main" id="{E68C6E6D-5563-40D9-9CCF-F20C92765F82}"/>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1040" r="12751"/>
          <a:stretch/>
        </p:blipFill>
        <p:spPr>
          <a:xfrm>
            <a:off x="7559127" y="1478839"/>
            <a:ext cx="4473212" cy="3917965"/>
          </a:xfrm>
          <a:custGeom>
            <a:avLst/>
            <a:gdLst/>
            <a:ahLst/>
            <a:cxnLst/>
            <a:rect l="l" t="t" r="r" b="b"/>
            <a:pathLst>
              <a:path w="5249321" h="4597738">
                <a:moveTo>
                  <a:pt x="1937803" y="0"/>
                </a:moveTo>
                <a:lnTo>
                  <a:pt x="2075306" y="0"/>
                </a:lnTo>
                <a:cubicBezTo>
                  <a:pt x="3756720" y="0"/>
                  <a:pt x="3756720" y="0"/>
                  <a:pt x="3756720" y="0"/>
                </a:cubicBezTo>
                <a:cubicBezTo>
                  <a:pt x="3871017" y="0"/>
                  <a:pt x="4018934" y="79730"/>
                  <a:pt x="4079444" y="179392"/>
                </a:cubicBezTo>
                <a:cubicBezTo>
                  <a:pt x="5208980" y="2112834"/>
                  <a:pt x="5208980" y="2112834"/>
                  <a:pt x="5208980" y="2112834"/>
                </a:cubicBezTo>
                <a:cubicBezTo>
                  <a:pt x="5262769" y="2219140"/>
                  <a:pt x="5262769" y="2378598"/>
                  <a:pt x="5208980" y="2484906"/>
                </a:cubicBezTo>
                <a:cubicBezTo>
                  <a:pt x="4079444" y="4418346"/>
                  <a:pt x="4079444" y="4418346"/>
                  <a:pt x="4079444" y="4418346"/>
                </a:cubicBezTo>
                <a:cubicBezTo>
                  <a:pt x="4018934" y="4518010"/>
                  <a:pt x="3871017" y="4597738"/>
                  <a:pt x="3756720" y="4597738"/>
                </a:cubicBezTo>
                <a:lnTo>
                  <a:pt x="1497645" y="4597738"/>
                </a:lnTo>
                <a:cubicBezTo>
                  <a:pt x="1376624" y="4597738"/>
                  <a:pt x="1228709" y="4518010"/>
                  <a:pt x="1174922" y="4418346"/>
                </a:cubicBezTo>
                <a:cubicBezTo>
                  <a:pt x="45385" y="2484906"/>
                  <a:pt x="45385" y="2484906"/>
                  <a:pt x="45385" y="2484906"/>
                </a:cubicBezTo>
                <a:cubicBezTo>
                  <a:pt x="-15128" y="2378598"/>
                  <a:pt x="-15128" y="2219140"/>
                  <a:pt x="45385" y="2112834"/>
                </a:cubicBezTo>
                <a:cubicBezTo>
                  <a:pt x="115981" y="1991994"/>
                  <a:pt x="182165" y="1878706"/>
                  <a:pt x="244212" y="1772499"/>
                </a:cubicBezTo>
                <a:lnTo>
                  <a:pt x="329190" y="1627041"/>
                </a:lnTo>
                <a:lnTo>
                  <a:pt x="1398074" y="1627041"/>
                </a:lnTo>
                <a:cubicBezTo>
                  <a:pt x="1456729" y="1627041"/>
                  <a:pt x="1532637" y="1586126"/>
                  <a:pt x="1563690" y="1534980"/>
                </a:cubicBezTo>
                <a:cubicBezTo>
                  <a:pt x="1563690" y="1534980"/>
                  <a:pt x="1563690" y="1534980"/>
                  <a:pt x="2143347" y="542774"/>
                </a:cubicBezTo>
                <a:cubicBezTo>
                  <a:pt x="2170950" y="488219"/>
                  <a:pt x="2170950" y="406388"/>
                  <a:pt x="2143347" y="351833"/>
                </a:cubicBezTo>
                <a:cubicBezTo>
                  <a:pt x="2143347" y="351833"/>
                  <a:pt x="2143347" y="351833"/>
                  <a:pt x="1954987" y="29414"/>
                </a:cubicBezTo>
                <a:close/>
              </a:path>
            </a:pathLst>
          </a:custGeom>
        </p:spPr>
      </p:pic>
      <p:pic>
        <p:nvPicPr>
          <p:cNvPr id="11" name="Picture 10" descr="Graphical user interface, application&#10;&#10;Description automatically generated">
            <a:extLst>
              <a:ext uri="{FF2B5EF4-FFF2-40B4-BE49-F238E27FC236}">
                <a16:creationId xmlns:a16="http://schemas.microsoft.com/office/drawing/2014/main" id="{2668C55F-9E11-456A-ACB5-711F37C86705}"/>
              </a:ext>
            </a:extLst>
          </p:cNvPr>
          <p:cNvPicPr>
            <a:picLocks noChangeAspect="1"/>
          </p:cNvPicPr>
          <p:nvPr/>
        </p:nvPicPr>
        <p:blipFill rotWithShape="1">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6555" r="11046" b="2"/>
          <a:stretch/>
        </p:blipFill>
        <p:spPr>
          <a:xfrm>
            <a:off x="6340201" y="3434735"/>
            <a:ext cx="3392472" cy="3058140"/>
          </a:xfrm>
          <a:custGeom>
            <a:avLst/>
            <a:gdLst/>
            <a:ahLst/>
            <a:cxnLst/>
            <a:rect l="l" t="t" r="r" b="b"/>
            <a:pathLst>
              <a:path w="1792581" h="1615920">
                <a:moveTo>
                  <a:pt x="511427" y="0"/>
                </a:moveTo>
                <a:cubicBezTo>
                  <a:pt x="1282876" y="0"/>
                  <a:pt x="1282876" y="0"/>
                  <a:pt x="1282876" y="0"/>
                </a:cubicBezTo>
                <a:cubicBezTo>
                  <a:pt x="1321907" y="0"/>
                  <a:pt x="1372419" y="28022"/>
                  <a:pt x="1393082" y="63050"/>
                </a:cubicBezTo>
                <a:cubicBezTo>
                  <a:pt x="1778805" y="742576"/>
                  <a:pt x="1778805" y="742576"/>
                  <a:pt x="1778805" y="742576"/>
                </a:cubicBezTo>
                <a:cubicBezTo>
                  <a:pt x="1797173" y="779939"/>
                  <a:pt x="1797173" y="835982"/>
                  <a:pt x="1778805" y="873345"/>
                </a:cubicBezTo>
                <a:cubicBezTo>
                  <a:pt x="1393082" y="1552872"/>
                  <a:pt x="1393082" y="1552872"/>
                  <a:pt x="1393082" y="1552872"/>
                </a:cubicBezTo>
                <a:cubicBezTo>
                  <a:pt x="1372419" y="1587899"/>
                  <a:pt x="1321907" y="1615920"/>
                  <a:pt x="1282876" y="1615920"/>
                </a:cubicBezTo>
                <a:lnTo>
                  <a:pt x="511427" y="1615920"/>
                </a:lnTo>
                <a:cubicBezTo>
                  <a:pt x="470101" y="1615920"/>
                  <a:pt x="419590" y="1587899"/>
                  <a:pt x="401222" y="1552872"/>
                </a:cubicBezTo>
                <a:cubicBezTo>
                  <a:pt x="15498" y="873345"/>
                  <a:pt x="15498" y="873345"/>
                  <a:pt x="15498" y="873345"/>
                </a:cubicBezTo>
                <a:cubicBezTo>
                  <a:pt x="-5166" y="835982"/>
                  <a:pt x="-5166" y="779939"/>
                  <a:pt x="15498" y="742576"/>
                </a:cubicBezTo>
                <a:cubicBezTo>
                  <a:pt x="401222" y="63050"/>
                  <a:pt x="401222" y="63050"/>
                  <a:pt x="401222" y="63050"/>
                </a:cubicBezTo>
                <a:cubicBezTo>
                  <a:pt x="419590" y="28022"/>
                  <a:pt x="470101" y="0"/>
                  <a:pt x="511427" y="0"/>
                </a:cubicBezTo>
                <a:close/>
              </a:path>
            </a:pathLst>
          </a:custGeom>
        </p:spPr>
      </p:pic>
      <p:sp>
        <p:nvSpPr>
          <p:cNvPr id="6" name="TextBox 5">
            <a:extLst>
              <a:ext uri="{FF2B5EF4-FFF2-40B4-BE49-F238E27FC236}">
                <a16:creationId xmlns:a16="http://schemas.microsoft.com/office/drawing/2014/main" id="{1A911B9C-3C64-4520-8F8E-D7F70CE7FBC2}"/>
              </a:ext>
            </a:extLst>
          </p:cNvPr>
          <p:cNvSpPr txBox="1"/>
          <p:nvPr/>
        </p:nvSpPr>
        <p:spPr>
          <a:xfrm>
            <a:off x="9732673"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multimedia.uoc.edu/blogs/labeines/es/prototipat/adobe-experience-design-cc-per-a-prototipat-de-pagines-web-i-aplicac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791E4216-0FD8-423E-ABE0-869AFD75C00C}"/>
              </a:ext>
            </a:extLst>
          </p:cNvPr>
          <p:cNvSpPr txBox="1"/>
          <p:nvPr/>
        </p:nvSpPr>
        <p:spPr>
          <a:xfrm>
            <a:off x="7279882" y="6870700"/>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namu.moe/w/Adob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2" name="TextBox 11">
            <a:extLst>
              <a:ext uri="{FF2B5EF4-FFF2-40B4-BE49-F238E27FC236}">
                <a16:creationId xmlns:a16="http://schemas.microsoft.com/office/drawing/2014/main" id="{B0F2BFFF-1459-489A-885E-E44F076EC5AE}"/>
              </a:ext>
            </a:extLst>
          </p:cNvPr>
          <p:cNvSpPr txBox="1"/>
          <p:nvPr/>
        </p:nvSpPr>
        <p:spPr>
          <a:xfrm>
            <a:off x="4807855"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2" tooltip="https://vimeo.com/20383700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4" name="Title 13">
            <a:extLst>
              <a:ext uri="{FF2B5EF4-FFF2-40B4-BE49-F238E27FC236}">
                <a16:creationId xmlns:a16="http://schemas.microsoft.com/office/drawing/2014/main" id="{A808DDCF-8AA0-47BA-8145-4D2B0376BCB5}"/>
              </a:ext>
            </a:extLst>
          </p:cNvPr>
          <p:cNvSpPr>
            <a:spLocks noGrp="1"/>
          </p:cNvSpPr>
          <p:nvPr>
            <p:ph type="title"/>
          </p:nvPr>
        </p:nvSpPr>
        <p:spPr>
          <a:xfrm>
            <a:off x="838200" y="365125"/>
            <a:ext cx="10515600" cy="967755"/>
          </a:xfrm>
        </p:spPr>
        <p:txBody>
          <a:bodyPr/>
          <a:lstStyle/>
          <a:p>
            <a:r>
              <a:rPr lang="en-GB" b="1" u="sng" dirty="0"/>
              <a:t>Adobe </a:t>
            </a:r>
            <a:r>
              <a:rPr lang="en-GB" b="1" u="sng" dirty="0" err="1"/>
              <a:t>Xd</a:t>
            </a:r>
            <a:endParaRPr lang="en-GB" b="1" u="sng" dirty="0"/>
          </a:p>
        </p:txBody>
      </p:sp>
      <p:sp>
        <p:nvSpPr>
          <p:cNvPr id="16" name="Rectangle 15">
            <a:extLst>
              <a:ext uri="{FF2B5EF4-FFF2-40B4-BE49-F238E27FC236}">
                <a16:creationId xmlns:a16="http://schemas.microsoft.com/office/drawing/2014/main" id="{CDAC7658-42E8-40EB-BAFC-DD4C3776C9D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8" name="Rectangle 17">
            <a:extLst>
              <a:ext uri="{FF2B5EF4-FFF2-40B4-BE49-F238E27FC236}">
                <a16:creationId xmlns:a16="http://schemas.microsoft.com/office/drawing/2014/main" id="{BD679E80-0A83-4EBF-82FC-94526179DE06}"/>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Graphic 18" descr="Ui Ux outline">
            <a:extLst>
              <a:ext uri="{FF2B5EF4-FFF2-40B4-BE49-F238E27FC236}">
                <a16:creationId xmlns:a16="http://schemas.microsoft.com/office/drawing/2014/main" id="{70A0DCC4-0723-4574-8D55-0A9362639F9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10110832" y="206465"/>
            <a:ext cx="1113715" cy="1113715"/>
          </a:xfrm>
          <a:prstGeom prst="rect">
            <a:avLst/>
          </a:prstGeom>
        </p:spPr>
      </p:pic>
    </p:spTree>
    <p:extLst>
      <p:ext uri="{BB962C8B-B14F-4D97-AF65-F5344CB8AC3E}">
        <p14:creationId xmlns:p14="http://schemas.microsoft.com/office/powerpoint/2010/main" val="5041934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1B64B-05F3-021A-48A0-9C85B80E1B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F89A76-1197-E0C1-4B0D-89076544EF35}"/>
              </a:ext>
            </a:extLst>
          </p:cNvPr>
          <p:cNvSpPr>
            <a:spLocks noGrp="1"/>
          </p:cNvSpPr>
          <p:nvPr>
            <p:ph type="title"/>
          </p:nvPr>
        </p:nvSpPr>
        <p:spPr>
          <a:xfrm>
            <a:off x="521025" y="265035"/>
            <a:ext cx="9443032" cy="1064043"/>
          </a:xfrm>
        </p:spPr>
        <p:txBody>
          <a:bodyPr>
            <a:noAutofit/>
          </a:bodyPr>
          <a:lstStyle/>
          <a:p>
            <a:r>
              <a:rPr lang="en-US" sz="5400" b="1" dirty="0">
                <a:solidFill>
                  <a:schemeClr val="bg1"/>
                </a:solidFill>
                <a:highlight>
                  <a:srgbClr val="FFFF00"/>
                </a:highlight>
              </a:rPr>
              <a:t>Demo:</a:t>
            </a:r>
            <a:endParaRPr lang="en-GB" sz="5400" b="1" dirty="0">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E755D32A-0CE2-0E1F-A589-48E8EFBF1A28}"/>
              </a:ext>
            </a:extLst>
          </p:cNvPr>
          <p:cNvSpPr>
            <a:spLocks noGrp="1"/>
          </p:cNvSpPr>
          <p:nvPr>
            <p:ph idx="1"/>
          </p:nvPr>
        </p:nvSpPr>
        <p:spPr>
          <a:xfrm>
            <a:off x="521024" y="1448124"/>
            <a:ext cx="10951159" cy="5189991"/>
          </a:xfrm>
        </p:spPr>
        <p:txBody>
          <a:bodyPr>
            <a:normAutofit fontScale="92500" lnSpcReduction="10000"/>
          </a:bodyPr>
          <a:lstStyle/>
          <a:p>
            <a:r>
              <a:rPr lang="en-GB" dirty="0"/>
              <a:t>To build a </a:t>
            </a:r>
            <a:r>
              <a:rPr lang="en-GB" b="1" dirty="0"/>
              <a:t>Prototype or initial fully functioning App,</a:t>
            </a:r>
            <a:r>
              <a:rPr lang="en-GB" dirty="0"/>
              <a:t> using words &amp; AI instead of code, you could try vibe coding with </a:t>
            </a:r>
            <a:r>
              <a:rPr lang="en-US" dirty="0">
                <a:highlight>
                  <a:srgbClr val="FFFF00"/>
                </a:highlight>
                <a:hlinkClick r:id="rId2"/>
              </a:rPr>
              <a:t>https://base44.com/</a:t>
            </a:r>
            <a:endParaRPr lang="en-US" dirty="0">
              <a:highlight>
                <a:srgbClr val="FFFF00"/>
              </a:highlight>
            </a:endParaRPr>
          </a:p>
          <a:p>
            <a:r>
              <a:rPr lang="en-US" dirty="0"/>
              <a:t>Base44.com is an ‘AI‑powered no‑code app builder’ that lets anyone create fully functional web or mobile apps by describing what they want in natural language. </a:t>
            </a:r>
          </a:p>
          <a:p>
            <a:r>
              <a:rPr lang="en-US" dirty="0"/>
              <a:t>Base44 automatically generates the UI, backend, database, authentication, hosting, and integrations.</a:t>
            </a:r>
          </a:p>
          <a:p>
            <a:r>
              <a:rPr lang="en-US" dirty="0"/>
              <a:t>F</a:t>
            </a:r>
            <a:r>
              <a:rPr lang="en-US" b="1" dirty="0"/>
              <a:t>ree-tier available</a:t>
            </a:r>
            <a:r>
              <a:rPr lang="en-US" dirty="0"/>
              <a:t>. Include basic visual editing. Code editing only available in paid plan. Web App creation is free but Mobile App requires subscription.</a:t>
            </a:r>
          </a:p>
          <a:p>
            <a:pPr marL="0" indent="0">
              <a:buNone/>
            </a:pPr>
            <a:r>
              <a:rPr lang="en-US" sz="3800" dirty="0"/>
              <a:t>Bg. </a:t>
            </a:r>
            <a:r>
              <a:rPr lang="en-US" sz="2400" dirty="0">
                <a:solidFill>
                  <a:schemeClr val="bg1"/>
                </a:solidFill>
                <a:highlight>
                  <a:srgbClr val="FFFF00"/>
                </a:highlight>
              </a:rPr>
              <a:t>Wix</a:t>
            </a:r>
            <a:r>
              <a:rPr lang="en-US" sz="2400" dirty="0"/>
              <a:t> acquired Base44, an AI-powered ‘vibe coding’ startup, in June 2025 for $80 million. </a:t>
            </a:r>
            <a:r>
              <a:rPr lang="en-US" sz="2400" dirty="0">
                <a:solidFill>
                  <a:schemeClr val="bg1"/>
                </a:solidFill>
                <a:highlight>
                  <a:srgbClr val="FFFF00"/>
                </a:highlight>
              </a:rPr>
              <a:t>Vibe coding </a:t>
            </a:r>
            <a:r>
              <a:rPr lang="en-US" sz="2400" dirty="0"/>
              <a:t>is an AI-driven software development approach where developers use natural language prompts to guide LLMs (like GPT) to generate, refine, and debug code, often without writing it line-by-line. Coined by Andrej </a:t>
            </a:r>
            <a:r>
              <a:rPr lang="en-US" sz="2400" dirty="0" err="1"/>
              <a:t>Karpathy</a:t>
            </a:r>
            <a:r>
              <a:rPr lang="en-US" sz="2400" dirty="0"/>
              <a:t> in early 2025, it prioritizes rapid iteration, prototyping, and high-level, creative flow over manual, detailed coding.</a:t>
            </a:r>
          </a:p>
        </p:txBody>
      </p:sp>
      <p:sp>
        <p:nvSpPr>
          <p:cNvPr id="4" name="Rectangle 3">
            <a:extLst>
              <a:ext uri="{FF2B5EF4-FFF2-40B4-BE49-F238E27FC236}">
                <a16:creationId xmlns:a16="http://schemas.microsoft.com/office/drawing/2014/main" id="{F155B70D-A9E5-F6E4-0463-6ED83DC3FE14}"/>
              </a:ext>
            </a:extLst>
          </p:cNvPr>
          <p:cNvSpPr/>
          <p:nvPr/>
        </p:nvSpPr>
        <p:spPr>
          <a:xfrm>
            <a:off x="417360" y="240199"/>
            <a:ext cx="111142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6A622110-5A84-1FDE-AF07-0A24CDE72F6A}"/>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B2E9B4FB-20BD-B6B8-CAD7-73DB5A338DE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298682" y="158683"/>
            <a:ext cx="1173502" cy="1173502"/>
          </a:xfrm>
          <a:prstGeom prst="rect">
            <a:avLst/>
          </a:prstGeom>
        </p:spPr>
      </p:pic>
      <p:pic>
        <p:nvPicPr>
          <p:cNvPr id="10" name="Picture 4" descr="Base44 Review: Build Full-Stack Apps Without Code | by Nick Davies ...">
            <a:extLst>
              <a:ext uri="{FF2B5EF4-FFF2-40B4-BE49-F238E27FC236}">
                <a16:creationId xmlns:a16="http://schemas.microsoft.com/office/drawing/2014/main" id="{D22475ED-2D34-6450-9155-425540A6331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299" b="20863"/>
          <a:stretch>
            <a:fillRect/>
          </a:stretch>
        </p:blipFill>
        <p:spPr bwMode="auto">
          <a:xfrm>
            <a:off x="2515465" y="265035"/>
            <a:ext cx="4300699" cy="1008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1272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EEF8B-572C-1E45-865B-0249240D4D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C5E73-5080-EB65-D48E-4E53316A19A3}"/>
              </a:ext>
            </a:extLst>
          </p:cNvPr>
          <p:cNvSpPr>
            <a:spLocks noGrp="1"/>
          </p:cNvSpPr>
          <p:nvPr>
            <p:ph type="title"/>
          </p:nvPr>
        </p:nvSpPr>
        <p:spPr>
          <a:xfrm>
            <a:off x="521025" y="265035"/>
            <a:ext cx="9443032" cy="1064043"/>
          </a:xfrm>
        </p:spPr>
        <p:txBody>
          <a:bodyPr>
            <a:noAutofit/>
          </a:bodyPr>
          <a:lstStyle/>
          <a:p>
            <a:r>
              <a:rPr lang="en-GB" sz="4800" u="sng" dirty="0">
                <a:latin typeface="+mn-lt"/>
                <a:cs typeface="Calibri" panose="020F0502020204030204" pitchFamily="34" charset="0"/>
              </a:rPr>
              <a:t>Activity:</a:t>
            </a:r>
            <a:r>
              <a:rPr lang="en-GB" sz="4800" dirty="0">
                <a:latin typeface="+mn-lt"/>
                <a:cs typeface="Calibri" panose="020F0502020204030204" pitchFamily="34" charset="0"/>
              </a:rPr>
              <a:t> </a:t>
            </a:r>
            <a:r>
              <a:rPr lang="en-GB" dirty="0">
                <a:latin typeface="+mn-lt"/>
                <a:cs typeface="Calibri" panose="020F0502020204030204" pitchFamily="34" charset="0"/>
              </a:rPr>
              <a:t>Vibe Coding with </a:t>
            </a:r>
            <a:r>
              <a:rPr lang="en-GB" b="1" dirty="0">
                <a:latin typeface="+mn-lt"/>
              </a:rPr>
              <a:t>Base44.com</a:t>
            </a:r>
            <a:endParaRPr lang="en-GB" b="1" u="sng" dirty="0">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5527DCE6-9738-E606-7290-29ECEFAA994E}"/>
              </a:ext>
            </a:extLst>
          </p:cNvPr>
          <p:cNvSpPr>
            <a:spLocks noGrp="1"/>
          </p:cNvSpPr>
          <p:nvPr>
            <p:ph idx="1"/>
          </p:nvPr>
        </p:nvSpPr>
        <p:spPr>
          <a:xfrm>
            <a:off x="521025" y="1448124"/>
            <a:ext cx="10241318" cy="5189991"/>
          </a:xfrm>
        </p:spPr>
        <p:txBody>
          <a:bodyPr>
            <a:normAutofit lnSpcReduction="10000"/>
          </a:bodyPr>
          <a:lstStyle/>
          <a:p>
            <a:pPr marL="514350" indent="-514350">
              <a:buFont typeface="+mj-lt"/>
              <a:buAutoNum type="arabicPeriod"/>
            </a:pPr>
            <a:r>
              <a:rPr lang="en-GB" sz="3600" dirty="0"/>
              <a:t>Goto </a:t>
            </a:r>
            <a:r>
              <a:rPr lang="en-US" sz="3600" dirty="0">
                <a:hlinkClick r:id="rId2"/>
              </a:rPr>
              <a:t>https://base44.com/</a:t>
            </a:r>
            <a:endParaRPr lang="en-US" sz="3600" dirty="0"/>
          </a:p>
          <a:p>
            <a:pPr marL="514350" indent="-514350">
              <a:buClr>
                <a:srgbClr val="FFFF00"/>
              </a:buClr>
              <a:buFont typeface="+mj-lt"/>
              <a:buAutoNum type="arabicPeriod"/>
            </a:pPr>
            <a:r>
              <a:rPr lang="en-US" sz="3600" dirty="0">
                <a:solidFill>
                  <a:schemeClr val="bg1"/>
                </a:solidFill>
                <a:highlight>
                  <a:srgbClr val="FFFF00"/>
                </a:highlight>
              </a:rPr>
              <a:t>Clearly write down and refine what exactly you want it to build.</a:t>
            </a:r>
            <a:br>
              <a:rPr lang="en-US" sz="3600" dirty="0">
                <a:solidFill>
                  <a:schemeClr val="bg1"/>
                </a:solidFill>
                <a:highlight>
                  <a:srgbClr val="FFFF00"/>
                </a:highlight>
              </a:rPr>
            </a:br>
            <a:r>
              <a:rPr lang="en-GB" sz="3000" dirty="0">
                <a:solidFill>
                  <a:schemeClr val="bg1"/>
                </a:solidFill>
                <a:highlight>
                  <a:srgbClr val="00FFFF"/>
                </a:highlight>
              </a:rPr>
              <a:t>Note: Free-tier = 5 free AI prompts/credits pd &amp; 25 pm. </a:t>
            </a:r>
            <a:endParaRPr lang="en-US" sz="3000" dirty="0">
              <a:solidFill>
                <a:schemeClr val="bg1"/>
              </a:solidFill>
              <a:highlight>
                <a:srgbClr val="00FFFF"/>
              </a:highlight>
            </a:endParaRPr>
          </a:p>
          <a:p>
            <a:pPr marL="514350" indent="-514350">
              <a:buFont typeface="+mj-lt"/>
              <a:buAutoNum type="arabicPeriod"/>
            </a:pPr>
            <a:r>
              <a:rPr lang="en-US" sz="3600" dirty="0"/>
              <a:t>Register and log-into build a </a:t>
            </a:r>
            <a:r>
              <a:rPr lang="en-GB" sz="3600" b="1" dirty="0"/>
              <a:t>fully functioning prototype/app </a:t>
            </a:r>
            <a:r>
              <a:rPr lang="en-GB" sz="3600" dirty="0"/>
              <a:t>using natural language.</a:t>
            </a:r>
          </a:p>
          <a:p>
            <a:pPr marL="514350" indent="-514350">
              <a:buFont typeface="+mj-lt"/>
              <a:buAutoNum type="arabicPeriod"/>
            </a:pPr>
            <a:r>
              <a:rPr lang="en-GB" sz="3600" dirty="0"/>
              <a:t>Publish as a ‘Web App’ for free</a:t>
            </a:r>
          </a:p>
          <a:p>
            <a:pPr marL="0" indent="0">
              <a:buNone/>
            </a:pPr>
            <a:r>
              <a:rPr lang="en-GB" sz="3000" dirty="0"/>
              <a:t>Note: Not suitable for the L5 project as you are not able to edit the code. But if relevant for your project, suitable for initial prototype design/idea test and initial experimentation (pre-implementation).</a:t>
            </a:r>
            <a:endParaRPr lang="en-US" sz="3000" dirty="0"/>
          </a:p>
        </p:txBody>
      </p:sp>
      <p:sp>
        <p:nvSpPr>
          <p:cNvPr id="4" name="Rectangle 3">
            <a:extLst>
              <a:ext uri="{FF2B5EF4-FFF2-40B4-BE49-F238E27FC236}">
                <a16:creationId xmlns:a16="http://schemas.microsoft.com/office/drawing/2014/main" id="{2C87F7D5-550D-2CFB-2F3E-BCD46B46919E}"/>
              </a:ext>
            </a:extLst>
          </p:cNvPr>
          <p:cNvSpPr/>
          <p:nvPr/>
        </p:nvSpPr>
        <p:spPr>
          <a:xfrm>
            <a:off x="417362" y="219884"/>
            <a:ext cx="11121495"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B6DBDFFC-EFE3-5A3C-8856-39A1F327E52C}"/>
              </a:ext>
            </a:extLst>
          </p:cNvPr>
          <p:cNvSpPr/>
          <p:nvPr/>
        </p:nvSpPr>
        <p:spPr>
          <a:xfrm>
            <a:off x="357064" y="39456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520B8052-091D-E5F8-5990-C1008F8776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362711" cy="1113715"/>
          </a:xfrm>
          <a:prstGeom prst="rect">
            <a:avLst/>
          </a:prstGeom>
        </p:spPr>
      </p:pic>
    </p:spTree>
    <p:extLst>
      <p:ext uri="{BB962C8B-B14F-4D97-AF65-F5344CB8AC3E}">
        <p14:creationId xmlns:p14="http://schemas.microsoft.com/office/powerpoint/2010/main" val="247879013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F8CF1ECD-20E0-4DD3-87BB-109CB47D85D3}"/>
              </a:ext>
            </a:extLst>
          </p:cNvPr>
          <p:cNvSpPr>
            <a:spLocks noGrp="1"/>
          </p:cNvSpPr>
          <p:nvPr>
            <p:ph type="title"/>
          </p:nvPr>
        </p:nvSpPr>
        <p:spPr>
          <a:xfrm>
            <a:off x="4184542" y="486184"/>
            <a:ext cx="7363990" cy="1325563"/>
          </a:xfrm>
        </p:spPr>
        <p:txBody>
          <a:bodyPr>
            <a:normAutofit/>
          </a:bodyPr>
          <a:lstStyle/>
          <a:p>
            <a:r>
              <a:rPr lang="en-GB" b="1" u="sng" dirty="0"/>
              <a:t>Flow charts</a:t>
            </a:r>
          </a:p>
        </p:txBody>
      </p:sp>
      <p:pic>
        <p:nvPicPr>
          <p:cNvPr id="5" name="Picture 4" descr="Diagram&#10;&#10;Description automatically generated">
            <a:extLst>
              <a:ext uri="{FF2B5EF4-FFF2-40B4-BE49-F238E27FC236}">
                <a16:creationId xmlns:a16="http://schemas.microsoft.com/office/drawing/2014/main" id="{C80AA995-F3CA-4918-9778-8F4C61843E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 b="1244"/>
          <a:stretch/>
        </p:blipFill>
        <p:spPr>
          <a:xfrm>
            <a:off x="261126" y="362266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14" name="Picture 13" descr="Diagram&#10;&#10;Description automatically generated">
            <a:extLst>
              <a:ext uri="{FF2B5EF4-FFF2-40B4-BE49-F238E27FC236}">
                <a16:creationId xmlns:a16="http://schemas.microsoft.com/office/drawing/2014/main" id="{3FF5A5A6-8EFF-4A31-9C2A-EE788BBDEA0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 b="3"/>
          <a:stretch/>
        </p:blipFill>
        <p:spPr>
          <a:xfrm>
            <a:off x="261126" y="387325"/>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a:extLst>
              <a:ext uri="{FF2B5EF4-FFF2-40B4-BE49-F238E27FC236}">
                <a16:creationId xmlns:a16="http://schemas.microsoft.com/office/drawing/2014/main" id="{5A086FAB-0047-4B7D-848C-71F4F3B1DB1E}"/>
              </a:ext>
            </a:extLst>
          </p:cNvPr>
          <p:cNvSpPr>
            <a:spLocks noGrp="1"/>
          </p:cNvSpPr>
          <p:nvPr>
            <p:ph idx="1"/>
          </p:nvPr>
        </p:nvSpPr>
        <p:spPr>
          <a:xfrm>
            <a:off x="4103927" y="1709927"/>
            <a:ext cx="7363990" cy="4950179"/>
          </a:xfrm>
        </p:spPr>
        <p:txBody>
          <a:bodyPr>
            <a:normAutofit fontScale="85000" lnSpcReduction="20000"/>
          </a:bodyPr>
          <a:lstStyle/>
          <a:p>
            <a:r>
              <a:rPr lang="en-GB" sz="3800" dirty="0"/>
              <a:t>A flowchart is a diagram that shows the intended/existing sequence of functions of a program.</a:t>
            </a:r>
          </a:p>
          <a:p>
            <a:r>
              <a:rPr lang="en-GB" sz="3800" dirty="0"/>
              <a:t>Example tools </a:t>
            </a:r>
            <a:r>
              <a:rPr lang="en-GB" sz="3300" dirty="0"/>
              <a:t>for creating Flowchart &amp; UML diagrams:</a:t>
            </a:r>
            <a:endParaRPr lang="en-GB" sz="3800" dirty="0"/>
          </a:p>
          <a:p>
            <a:pPr lvl="1"/>
            <a:r>
              <a:rPr lang="en-GB" sz="3600" dirty="0">
                <a:solidFill>
                  <a:srgbClr val="0563C1"/>
                </a:solidFill>
                <a:highlight>
                  <a:srgbClr val="FFFF00"/>
                </a:highlight>
                <a:hlinkClick r:id="rId6">
                  <a:extLst>
                    <a:ext uri="{A12FA001-AC4F-418D-AE19-62706E023703}">
                      <ahyp:hlinkClr xmlns:ahyp="http://schemas.microsoft.com/office/drawing/2018/hyperlinkcolor" val="tx"/>
                    </a:ext>
                  </a:extLst>
                </a:hlinkClick>
              </a:rPr>
              <a:t>Lucidchart - Online flowchart </a:t>
            </a:r>
            <a:r>
              <a:rPr lang="en-GB" sz="3600" dirty="0">
                <a:solidFill>
                  <a:schemeClr val="accent5">
                    <a:lumMod val="75000"/>
                  </a:schemeClr>
                </a:solidFill>
                <a:highlight>
                  <a:srgbClr val="FFFF00"/>
                </a:highlight>
                <a:hlinkClick r:id="rId6">
                  <a:extLst>
                    <a:ext uri="{A12FA001-AC4F-418D-AE19-62706E023703}">
                      <ahyp:hlinkClr xmlns:ahyp="http://schemas.microsoft.com/office/drawing/2018/hyperlinkcolor" val="tx"/>
                    </a:ext>
                  </a:extLst>
                </a:hlinkClick>
              </a:rPr>
              <a:t>maker</a:t>
            </a:r>
            <a:endParaRPr lang="en-GB" sz="3600" dirty="0">
              <a:solidFill>
                <a:schemeClr val="accent5">
                  <a:lumMod val="75000"/>
                </a:schemeClr>
              </a:solidFill>
              <a:highlight>
                <a:srgbClr val="FFFF00"/>
              </a:highlight>
            </a:endParaRPr>
          </a:p>
          <a:p>
            <a:pPr marL="457200" lvl="1" indent="0">
              <a:buNone/>
            </a:pPr>
            <a:r>
              <a:rPr lang="en-GB" sz="3300" dirty="0"/>
              <a:t>Others:</a:t>
            </a:r>
          </a:p>
          <a:p>
            <a:pPr lvl="1"/>
            <a:r>
              <a:rPr lang="en-GB" sz="3300" dirty="0">
                <a:hlinkClick r:id="rId7"/>
              </a:rPr>
              <a:t>Diagrams.net</a:t>
            </a:r>
            <a:r>
              <a:rPr lang="en-GB" sz="3300" dirty="0"/>
              <a:t> (previously Draw.io)</a:t>
            </a:r>
          </a:p>
          <a:p>
            <a:pPr lvl="1"/>
            <a:r>
              <a:rPr lang="en-GB" sz="3300" dirty="0" err="1">
                <a:hlinkClick r:id="rId8"/>
              </a:rPr>
              <a:t>Smartdraw</a:t>
            </a:r>
            <a:r>
              <a:rPr lang="en-GB" sz="3300" dirty="0">
                <a:hlinkClick r:id="rId8"/>
              </a:rPr>
              <a:t> Flowchart Maker (Free)</a:t>
            </a:r>
            <a:endParaRPr lang="en-GB" sz="3300" dirty="0"/>
          </a:p>
          <a:p>
            <a:pPr lvl="1"/>
            <a:r>
              <a:rPr lang="en-GB" sz="3300" dirty="0" err="1">
                <a:hlinkClick r:id="rId9"/>
              </a:rPr>
              <a:t>ClickCharts</a:t>
            </a:r>
            <a:r>
              <a:rPr lang="en-GB" sz="3300" dirty="0">
                <a:hlinkClick r:id="rId9"/>
              </a:rPr>
              <a:t> Flowchart Software</a:t>
            </a:r>
            <a:endParaRPr lang="en-GB" sz="3300" dirty="0"/>
          </a:p>
          <a:p>
            <a:pPr lvl="1"/>
            <a:r>
              <a:rPr lang="en-GB" dirty="0"/>
              <a:t>Drawing tools in Office Apps. such as Word can also be used.</a:t>
            </a:r>
          </a:p>
          <a:p>
            <a:pPr lvl="2"/>
            <a:r>
              <a:rPr lang="en-GB" dirty="0"/>
              <a:t>Bg. For further information:</a:t>
            </a:r>
          </a:p>
          <a:p>
            <a:pPr lvl="2"/>
            <a:r>
              <a:rPr lang="en-GB" dirty="0">
                <a:hlinkClick r:id="rId10"/>
              </a:rPr>
              <a:t>What is a Flowchart | Lucidchart</a:t>
            </a:r>
            <a:r>
              <a:rPr lang="en-GB" dirty="0"/>
              <a:t>. </a:t>
            </a:r>
            <a:r>
              <a:rPr lang="en-GB" dirty="0">
                <a:hlinkClick r:id="rId11"/>
              </a:rPr>
              <a:t>What is a Flowchart and its Types?</a:t>
            </a:r>
            <a:endParaRPr lang="en-GB" dirty="0"/>
          </a:p>
          <a:p>
            <a:pPr lvl="1"/>
            <a:endParaRPr lang="en-GB" dirty="0"/>
          </a:p>
          <a:p>
            <a:endParaRPr lang="en-GB" dirty="0"/>
          </a:p>
        </p:txBody>
      </p:sp>
      <p:sp>
        <p:nvSpPr>
          <p:cNvPr id="6" name="TextBox 5">
            <a:extLst>
              <a:ext uri="{FF2B5EF4-FFF2-40B4-BE49-F238E27FC236}">
                <a16:creationId xmlns:a16="http://schemas.microsoft.com/office/drawing/2014/main" id="{58EAC2FB-BAC1-4580-A1BC-1E12BC0D8B95}"/>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ckoverflow.com/questions/39167808/usercontrol-mouseleave-occurs-after-formclos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5" name="TextBox 14">
            <a:extLst>
              <a:ext uri="{FF2B5EF4-FFF2-40B4-BE49-F238E27FC236}">
                <a16:creationId xmlns:a16="http://schemas.microsoft.com/office/drawing/2014/main" id="{3EAA08CC-B535-4934-AE5D-70D277F02B2D}"/>
              </a:ext>
            </a:extLst>
          </p:cNvPr>
          <p:cNvSpPr txBox="1"/>
          <p:nvPr/>
        </p:nvSpPr>
        <p:spPr>
          <a:xfrm>
            <a:off x="7685442"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flickr.com/photos/jessicamullen/407016376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896640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2A2EB-44E9-178C-D29B-75B6093D8DFA}"/>
              </a:ext>
            </a:extLst>
          </p:cNvPr>
          <p:cNvSpPr>
            <a:spLocks noGrp="1"/>
          </p:cNvSpPr>
          <p:nvPr>
            <p:ph type="title"/>
          </p:nvPr>
        </p:nvSpPr>
        <p:spPr>
          <a:xfrm>
            <a:off x="433174" y="288129"/>
            <a:ext cx="10676104" cy="1056176"/>
          </a:xfrm>
          <a:ln>
            <a:solidFill>
              <a:schemeClr val="tx1"/>
            </a:solidFill>
          </a:ln>
        </p:spPr>
        <p:txBody>
          <a:bodyPr>
            <a:normAutofit/>
          </a:bodyPr>
          <a:lstStyle/>
          <a:p>
            <a:r>
              <a:rPr lang="en-GB" sz="5400" b="1" dirty="0"/>
              <a:t>Tool: Lucidchart</a:t>
            </a:r>
            <a:endParaRPr lang="en-GB" sz="4800" dirty="0"/>
          </a:p>
        </p:txBody>
      </p:sp>
      <p:sp>
        <p:nvSpPr>
          <p:cNvPr id="3" name="Content Placeholder 2">
            <a:extLst>
              <a:ext uri="{FF2B5EF4-FFF2-40B4-BE49-F238E27FC236}">
                <a16:creationId xmlns:a16="http://schemas.microsoft.com/office/drawing/2014/main" id="{A458B72A-E544-99F4-9FC3-7145B49C4391}"/>
              </a:ext>
            </a:extLst>
          </p:cNvPr>
          <p:cNvSpPr>
            <a:spLocks noGrp="1"/>
          </p:cNvSpPr>
          <p:nvPr>
            <p:ph idx="1"/>
          </p:nvPr>
        </p:nvSpPr>
        <p:spPr>
          <a:xfrm>
            <a:off x="558420" y="1557968"/>
            <a:ext cx="8599227" cy="5224969"/>
          </a:xfrm>
        </p:spPr>
        <p:txBody>
          <a:bodyPr>
            <a:normAutofit fontScale="55000" lnSpcReduction="20000"/>
          </a:bodyPr>
          <a:lstStyle/>
          <a:p>
            <a:pPr marL="0" indent="0">
              <a:buNone/>
            </a:pPr>
            <a:r>
              <a:rPr lang="en-GB" sz="4100" b="1" dirty="0">
                <a:solidFill>
                  <a:schemeClr val="bg1"/>
                </a:solidFill>
                <a:highlight>
                  <a:srgbClr val="FFFF00"/>
                </a:highlight>
              </a:rPr>
              <a:t>Lucidchart</a:t>
            </a:r>
            <a:r>
              <a:rPr lang="en-GB" sz="4100" dirty="0">
                <a:solidFill>
                  <a:schemeClr val="bg1"/>
                </a:solidFill>
                <a:highlight>
                  <a:srgbClr val="FFFF00"/>
                </a:highlight>
              </a:rPr>
              <a:t> is an online diagramming tool that enables individuals and teams to create and share diagrams in real time. </a:t>
            </a:r>
          </a:p>
          <a:p>
            <a:pPr marL="0" indent="0">
              <a:buNone/>
            </a:pPr>
            <a:r>
              <a:rPr lang="en-GB" sz="4400" b="1" dirty="0"/>
              <a:t>Types of Diagrams we can create include:</a:t>
            </a:r>
            <a:endParaRPr lang="en-GB" sz="4400" dirty="0"/>
          </a:p>
          <a:p>
            <a:pPr lvl="1"/>
            <a:r>
              <a:rPr lang="en-GB" sz="4400" b="1" dirty="0"/>
              <a:t>Flowcharts:</a:t>
            </a:r>
            <a:r>
              <a:rPr lang="en-GB" sz="4400" dirty="0"/>
              <a:t> for illustrating functions of a program.</a:t>
            </a:r>
          </a:p>
          <a:p>
            <a:pPr lvl="1"/>
            <a:r>
              <a:rPr lang="en-GB" sz="4400" b="1" dirty="0"/>
              <a:t>Wireframes:</a:t>
            </a:r>
            <a:r>
              <a:rPr lang="en-GB" sz="4400" dirty="0"/>
              <a:t> simple UI mock-ups and layout concepts.</a:t>
            </a:r>
          </a:p>
          <a:p>
            <a:pPr lvl="1"/>
            <a:r>
              <a:rPr lang="en-GB" sz="4400" b="1" dirty="0"/>
              <a:t>Network Diagrams:</a:t>
            </a:r>
            <a:r>
              <a:rPr lang="en-GB" sz="4400" dirty="0"/>
              <a:t> mapping IT infrastructure and systems.</a:t>
            </a:r>
          </a:p>
          <a:p>
            <a:pPr lvl="1"/>
            <a:r>
              <a:rPr lang="en-GB" sz="4400" b="1" dirty="0"/>
              <a:t>UML &amp; Software Diagrams:</a:t>
            </a:r>
            <a:r>
              <a:rPr lang="en-GB" sz="4400" dirty="0"/>
              <a:t> including sequence, class, and activity diagrams.</a:t>
            </a:r>
          </a:p>
          <a:p>
            <a:pPr lvl="1"/>
            <a:r>
              <a:rPr lang="en-GB" sz="4400" b="1" dirty="0"/>
              <a:t>ER Diagrams:</a:t>
            </a:r>
            <a:r>
              <a:rPr lang="en-GB" sz="4400" dirty="0"/>
              <a:t> for database design.</a:t>
            </a:r>
          </a:p>
          <a:p>
            <a:pPr lvl="1"/>
            <a:r>
              <a:rPr lang="en-GB" sz="4400" b="1" dirty="0"/>
              <a:t>Agile Templates: </a:t>
            </a:r>
            <a:r>
              <a:rPr lang="en-GB" sz="4400" dirty="0"/>
              <a:t>Kanban &amp; Scrum boards</a:t>
            </a:r>
          </a:p>
          <a:p>
            <a:r>
              <a:rPr lang="en-GB" sz="4400" dirty="0"/>
              <a:t>URL: </a:t>
            </a:r>
            <a:r>
              <a:rPr lang="en-GB" sz="4400" dirty="0">
                <a:highlight>
                  <a:srgbClr val="FFFF00"/>
                </a:highlight>
                <a:hlinkClick r:id="rId2"/>
              </a:rPr>
              <a:t>https://www.lucidchart.com/</a:t>
            </a:r>
            <a:r>
              <a:rPr lang="en-GB" sz="4400" dirty="0"/>
              <a:t> - </a:t>
            </a:r>
            <a:r>
              <a:rPr lang="en-GB" sz="4400" dirty="0">
                <a:highlight>
                  <a:srgbClr val="FFFF00"/>
                </a:highlight>
                <a:hlinkClick r:id="rId3"/>
              </a:rPr>
              <a:t>https://lucid.app/</a:t>
            </a:r>
            <a:r>
              <a:rPr lang="en-GB" sz="4400" dirty="0">
                <a:highlight>
                  <a:srgbClr val="FFFF00"/>
                </a:highlight>
              </a:rPr>
              <a:t> </a:t>
            </a:r>
          </a:p>
          <a:p>
            <a:r>
              <a:rPr lang="en-GB" sz="4400" dirty="0"/>
              <a:t>Video tutorials: </a:t>
            </a:r>
            <a:r>
              <a:rPr lang="en-GB" sz="4400" dirty="0">
                <a:highlight>
                  <a:srgbClr val="FFFF00"/>
                </a:highlight>
                <a:hlinkClick r:id="rId4"/>
              </a:rPr>
              <a:t>Getting Started in Lucidchart in Under 5 Minutes</a:t>
            </a:r>
            <a:endParaRPr lang="en-GB" sz="4400" dirty="0">
              <a:highlight>
                <a:srgbClr val="FFFF00"/>
              </a:highlight>
            </a:endParaRPr>
          </a:p>
          <a:p>
            <a:pPr marL="0" lvl="0" indent="0">
              <a:buNone/>
            </a:pPr>
            <a:r>
              <a:rPr lang="en-GB" sz="3800" dirty="0"/>
              <a:t>Bg.</a:t>
            </a:r>
          </a:p>
          <a:p>
            <a:pPr>
              <a:lnSpc>
                <a:spcPct val="120000"/>
              </a:lnSpc>
              <a:spcBef>
                <a:spcPts val="0"/>
              </a:spcBef>
            </a:pPr>
            <a:r>
              <a:rPr lang="en-GB" b="1" dirty="0"/>
              <a:t>Process Maps:</a:t>
            </a:r>
            <a:r>
              <a:rPr lang="en-GB" dirty="0"/>
              <a:t> for illustrating workflows and business processes.</a:t>
            </a:r>
          </a:p>
          <a:p>
            <a:pPr lvl="0">
              <a:lnSpc>
                <a:spcPct val="120000"/>
              </a:lnSpc>
              <a:spcBef>
                <a:spcPts val="0"/>
              </a:spcBef>
            </a:pPr>
            <a:r>
              <a:rPr lang="en-GB" b="1" dirty="0"/>
              <a:t>Organisation Charts:</a:t>
            </a:r>
            <a:r>
              <a:rPr lang="en-GB" dirty="0"/>
              <a:t> visualizing team structures.</a:t>
            </a:r>
          </a:p>
          <a:p>
            <a:pPr lvl="0">
              <a:lnSpc>
                <a:spcPct val="120000"/>
              </a:lnSpc>
              <a:spcBef>
                <a:spcPts val="0"/>
              </a:spcBef>
            </a:pPr>
            <a:r>
              <a:rPr lang="en-GB" b="1" dirty="0"/>
              <a:t>Mind Maps:</a:t>
            </a:r>
            <a:r>
              <a:rPr lang="en-GB" dirty="0"/>
              <a:t> brainstorming and idea organization.</a:t>
            </a:r>
          </a:p>
          <a:p>
            <a:pPr lvl="0">
              <a:lnSpc>
                <a:spcPct val="120000"/>
              </a:lnSpc>
              <a:spcBef>
                <a:spcPts val="0"/>
              </a:spcBef>
            </a:pPr>
            <a:r>
              <a:rPr lang="en-GB" b="1" dirty="0"/>
              <a:t>Venn Diagrams &amp; Charts</a:t>
            </a:r>
            <a:r>
              <a:rPr lang="en-GB" dirty="0"/>
              <a:t> for comparisons or simple data visuals.</a:t>
            </a:r>
          </a:p>
          <a:p>
            <a:endParaRPr lang="en-GB" dirty="0"/>
          </a:p>
        </p:txBody>
      </p:sp>
      <p:pic>
        <p:nvPicPr>
          <p:cNvPr id="2050" name="Picture 2">
            <a:extLst>
              <a:ext uri="{FF2B5EF4-FFF2-40B4-BE49-F238E27FC236}">
                <a16:creationId xmlns:a16="http://schemas.microsoft.com/office/drawing/2014/main" id="{22A495FB-B9AD-0F48-804B-345DC2FB80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5410" y="365122"/>
            <a:ext cx="3905250" cy="9021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008C8278-43AC-D82D-9A82-0EEF80D01DBB}"/>
              </a:ext>
            </a:extLst>
          </p:cNvPr>
          <p:cNvPicPr>
            <a:picLocks noChangeAspect="1"/>
          </p:cNvPicPr>
          <p:nvPr/>
        </p:nvPicPr>
        <p:blipFill>
          <a:blip r:embed="rId6"/>
          <a:stretch>
            <a:fillRect/>
          </a:stretch>
        </p:blipFill>
        <p:spPr>
          <a:xfrm>
            <a:off x="9078035" y="1794980"/>
            <a:ext cx="2729885" cy="3609833"/>
          </a:xfrm>
          <a:prstGeom prst="rect">
            <a:avLst/>
          </a:prstGeom>
        </p:spPr>
      </p:pic>
    </p:spTree>
    <p:extLst>
      <p:ext uri="{BB962C8B-B14F-4D97-AF65-F5344CB8AC3E}">
        <p14:creationId xmlns:p14="http://schemas.microsoft.com/office/powerpoint/2010/main" val="23821696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0CD07-1126-E8DD-47E8-F6A09C991F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6602C4-8526-939D-DDD0-25CC0A975EA9}"/>
              </a:ext>
            </a:extLst>
          </p:cNvPr>
          <p:cNvSpPr>
            <a:spLocks noGrp="1"/>
          </p:cNvSpPr>
          <p:nvPr>
            <p:ph type="title"/>
          </p:nvPr>
        </p:nvSpPr>
        <p:spPr>
          <a:xfrm>
            <a:off x="433174" y="288129"/>
            <a:ext cx="10676104" cy="1056176"/>
          </a:xfrm>
          <a:ln>
            <a:solidFill>
              <a:schemeClr val="tx1"/>
            </a:solidFill>
          </a:ln>
        </p:spPr>
        <p:txBody>
          <a:bodyPr>
            <a:normAutofit/>
          </a:bodyPr>
          <a:lstStyle/>
          <a:p>
            <a:r>
              <a:rPr lang="en-GB" sz="6000" dirty="0"/>
              <a:t>Bg. </a:t>
            </a:r>
            <a:r>
              <a:rPr lang="en-GB" sz="5400" b="1" dirty="0"/>
              <a:t>Lucidchart: Kanban board</a:t>
            </a:r>
            <a:endParaRPr lang="en-GB" sz="4800" dirty="0"/>
          </a:p>
        </p:txBody>
      </p:sp>
      <p:pic>
        <p:nvPicPr>
          <p:cNvPr id="10" name="Picture 9">
            <a:extLst>
              <a:ext uri="{FF2B5EF4-FFF2-40B4-BE49-F238E27FC236}">
                <a16:creationId xmlns:a16="http://schemas.microsoft.com/office/drawing/2014/main" id="{2B7A23FC-DACE-9023-8CA5-1EF55B890A0D}"/>
              </a:ext>
            </a:extLst>
          </p:cNvPr>
          <p:cNvPicPr>
            <a:picLocks noChangeAspect="1"/>
          </p:cNvPicPr>
          <p:nvPr/>
        </p:nvPicPr>
        <p:blipFill>
          <a:blip r:embed="rId2"/>
          <a:stretch>
            <a:fillRect/>
          </a:stretch>
        </p:blipFill>
        <p:spPr>
          <a:xfrm>
            <a:off x="541361" y="2434609"/>
            <a:ext cx="11210813" cy="4179514"/>
          </a:xfrm>
          <a:prstGeom prst="rect">
            <a:avLst/>
          </a:prstGeom>
        </p:spPr>
      </p:pic>
      <p:sp>
        <p:nvSpPr>
          <p:cNvPr id="11" name="TextBox 10">
            <a:extLst>
              <a:ext uri="{FF2B5EF4-FFF2-40B4-BE49-F238E27FC236}">
                <a16:creationId xmlns:a16="http://schemas.microsoft.com/office/drawing/2014/main" id="{75765462-1633-981F-9F0F-5C8A5CB90164}"/>
              </a:ext>
            </a:extLst>
          </p:cNvPr>
          <p:cNvSpPr txBox="1"/>
          <p:nvPr/>
        </p:nvSpPr>
        <p:spPr>
          <a:xfrm>
            <a:off x="433174" y="1473958"/>
            <a:ext cx="10239375" cy="830997"/>
          </a:xfrm>
          <a:prstGeom prst="rect">
            <a:avLst/>
          </a:prstGeom>
          <a:noFill/>
        </p:spPr>
        <p:txBody>
          <a:bodyPr wrap="square" rtlCol="0">
            <a:spAutoFit/>
          </a:bodyPr>
          <a:lstStyle/>
          <a:p>
            <a:r>
              <a:rPr lang="en-GB" sz="2400" dirty="0"/>
              <a:t>Lucidchart offers a wide range of templates to use including templates for Agile projects including Kanban and Scrum boards. Trello is probably easier to use.</a:t>
            </a:r>
          </a:p>
        </p:txBody>
      </p:sp>
    </p:spTree>
    <p:extLst>
      <p:ext uri="{BB962C8B-B14F-4D97-AF65-F5344CB8AC3E}">
        <p14:creationId xmlns:p14="http://schemas.microsoft.com/office/powerpoint/2010/main" val="23611796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Diagram&#10;&#10;Description automatically generated">
            <a:extLst>
              <a:ext uri="{FF2B5EF4-FFF2-40B4-BE49-F238E27FC236}">
                <a16:creationId xmlns:a16="http://schemas.microsoft.com/office/drawing/2014/main" id="{CD77F23C-7F45-40FD-A06B-54A65D4901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32" b="1480"/>
          <a:stretch/>
        </p:blipFill>
        <p:spPr>
          <a:xfrm>
            <a:off x="3200400" y="10"/>
            <a:ext cx="8991598" cy="6857990"/>
          </a:xfrm>
          <a:prstGeom prst="rect">
            <a:avLst/>
          </a:prstGeom>
        </p:spPr>
      </p:pic>
      <p:sp>
        <p:nvSpPr>
          <p:cNvPr id="26"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AEECC3-B1AD-4939-9FBE-2046BA0E2A34}"/>
              </a:ext>
            </a:extLst>
          </p:cNvPr>
          <p:cNvSpPr>
            <a:spLocks noGrp="1"/>
          </p:cNvSpPr>
          <p:nvPr>
            <p:ph type="title"/>
          </p:nvPr>
        </p:nvSpPr>
        <p:spPr>
          <a:xfrm>
            <a:off x="782664" y="182563"/>
            <a:ext cx="3822189" cy="1060719"/>
          </a:xfrm>
        </p:spPr>
        <p:txBody>
          <a:bodyPr>
            <a:normAutofit/>
          </a:bodyPr>
          <a:lstStyle/>
          <a:p>
            <a:r>
              <a:rPr lang="en-GB" sz="4000" b="1" u="sng" dirty="0"/>
              <a:t>UML diagrams</a:t>
            </a:r>
          </a:p>
        </p:txBody>
      </p:sp>
      <p:sp>
        <p:nvSpPr>
          <p:cNvPr id="3" name="Content Placeholder 2">
            <a:extLst>
              <a:ext uri="{FF2B5EF4-FFF2-40B4-BE49-F238E27FC236}">
                <a16:creationId xmlns:a16="http://schemas.microsoft.com/office/drawing/2014/main" id="{92504EF0-F836-427E-9E6A-A9FA40EBA2F7}"/>
              </a:ext>
            </a:extLst>
          </p:cNvPr>
          <p:cNvSpPr>
            <a:spLocks noGrp="1"/>
          </p:cNvSpPr>
          <p:nvPr>
            <p:ph idx="1"/>
          </p:nvPr>
        </p:nvSpPr>
        <p:spPr>
          <a:xfrm>
            <a:off x="533042" y="1243281"/>
            <a:ext cx="4458294" cy="5414663"/>
          </a:xfrm>
          <a:solidFill>
            <a:schemeClr val="bg1">
              <a:alpha val="50000"/>
            </a:schemeClr>
          </a:solidFill>
        </p:spPr>
        <p:txBody>
          <a:bodyPr>
            <a:noAutofit/>
          </a:bodyPr>
          <a:lstStyle/>
          <a:p>
            <a:r>
              <a:rPr lang="en-GB" dirty="0"/>
              <a:t>UML or Unified Modelling Language are diagrams used in object-oriented software design to outline and represent the objects/features, structure and behaviour of an Application.</a:t>
            </a:r>
          </a:p>
          <a:p>
            <a:r>
              <a:rPr lang="en-GB" dirty="0"/>
              <a:t>The next slide shows an example for an Order processing system.</a:t>
            </a:r>
          </a:p>
        </p:txBody>
      </p:sp>
      <p:sp>
        <p:nvSpPr>
          <p:cNvPr id="4" name="Rectangle 3">
            <a:extLst>
              <a:ext uri="{FF2B5EF4-FFF2-40B4-BE49-F238E27FC236}">
                <a16:creationId xmlns:a16="http://schemas.microsoft.com/office/drawing/2014/main" id="{3B38284C-E2DD-41C2-95EA-7E55DB1CB368}"/>
              </a:ext>
            </a:extLst>
          </p:cNvPr>
          <p:cNvSpPr/>
          <p:nvPr/>
        </p:nvSpPr>
        <p:spPr>
          <a:xfrm>
            <a:off x="600247" y="31043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053A019-DC60-47AA-8FE6-92B087CFACF0}"/>
              </a:ext>
            </a:extLst>
          </p:cNvPr>
          <p:cNvSpPr txBox="1"/>
          <p:nvPr/>
        </p:nvSpPr>
        <p:spPr>
          <a:xfrm>
            <a:off x="9884956"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kenscourses.com/tc1019fall2016/syndicated/uml-diagra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279691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3FCEC-5549-47AC-B568-C14C5C93B6B7}"/>
              </a:ext>
            </a:extLst>
          </p:cNvPr>
          <p:cNvSpPr>
            <a:spLocks noGrp="1"/>
          </p:cNvSpPr>
          <p:nvPr>
            <p:ph type="title"/>
          </p:nvPr>
        </p:nvSpPr>
        <p:spPr>
          <a:xfrm>
            <a:off x="288011" y="140798"/>
            <a:ext cx="4432035" cy="4553122"/>
          </a:xfrm>
        </p:spPr>
        <p:txBody>
          <a:bodyPr anchor="t">
            <a:normAutofit/>
          </a:bodyPr>
          <a:lstStyle/>
          <a:p>
            <a:r>
              <a:rPr lang="en-GB" sz="6000" b="1" dirty="0"/>
              <a:t>Bg. Example</a:t>
            </a:r>
            <a:br>
              <a:rPr lang="en-GB" sz="6000" b="1" dirty="0"/>
            </a:br>
            <a:r>
              <a:rPr lang="en-GB" sz="4800" u="sng" dirty="0"/>
              <a:t>UML Class diagram</a:t>
            </a:r>
            <a:br>
              <a:rPr lang="en-GB" sz="4800" dirty="0"/>
            </a:br>
            <a:r>
              <a:rPr lang="en-GB" sz="2800" dirty="0">
                <a:latin typeface="+mn-lt"/>
              </a:rPr>
              <a:t>Shows the Class/objects of a system. Each </a:t>
            </a:r>
            <a:r>
              <a:rPr lang="en-GB" sz="2800" b="1" dirty="0">
                <a:latin typeface="+mn-lt"/>
              </a:rPr>
              <a:t>Class</a:t>
            </a:r>
            <a:r>
              <a:rPr lang="en-GB" sz="2800" dirty="0">
                <a:latin typeface="+mn-lt"/>
              </a:rPr>
              <a:t> has a:</a:t>
            </a:r>
            <a:br>
              <a:rPr lang="en-GB" sz="2800" dirty="0">
                <a:latin typeface="+mn-lt"/>
              </a:rPr>
            </a:br>
            <a:r>
              <a:rPr lang="en-GB" sz="2800" dirty="0">
                <a:latin typeface="+mn-lt"/>
              </a:rPr>
              <a:t>* </a:t>
            </a:r>
            <a:r>
              <a:rPr lang="en-GB" sz="2800" b="1" dirty="0">
                <a:latin typeface="+mn-lt"/>
              </a:rPr>
              <a:t>Name</a:t>
            </a:r>
            <a:br>
              <a:rPr lang="en-GB" sz="2800" dirty="0">
                <a:latin typeface="+mn-lt"/>
              </a:rPr>
            </a:br>
            <a:r>
              <a:rPr lang="en-GB" sz="2800" dirty="0">
                <a:latin typeface="+mn-lt"/>
              </a:rPr>
              <a:t>* Attributes/</a:t>
            </a:r>
            <a:r>
              <a:rPr lang="en-GB" sz="2800" b="1" dirty="0">
                <a:latin typeface="+mn-lt"/>
              </a:rPr>
              <a:t>variables</a:t>
            </a:r>
            <a:r>
              <a:rPr lang="en-GB" sz="2800" dirty="0">
                <a:latin typeface="+mn-lt"/>
              </a:rPr>
              <a:t> and</a:t>
            </a:r>
            <a:br>
              <a:rPr lang="en-GB" sz="2800" dirty="0">
                <a:latin typeface="+mn-lt"/>
              </a:rPr>
            </a:br>
            <a:r>
              <a:rPr lang="en-GB" sz="2800" dirty="0">
                <a:latin typeface="+mn-lt"/>
              </a:rPr>
              <a:t>* Methods/</a:t>
            </a:r>
            <a:r>
              <a:rPr lang="en-GB" sz="2800" b="1" dirty="0">
                <a:latin typeface="+mn-lt"/>
              </a:rPr>
              <a:t>functions</a:t>
            </a:r>
            <a:r>
              <a:rPr lang="en-GB" sz="2800" dirty="0">
                <a:latin typeface="+mn-lt"/>
              </a:rPr>
              <a:t>.</a:t>
            </a:r>
            <a:endParaRPr lang="en-GB" sz="4800" dirty="0">
              <a:latin typeface="+mn-lt"/>
            </a:endParaRPr>
          </a:p>
        </p:txBody>
      </p:sp>
      <p:pic>
        <p:nvPicPr>
          <p:cNvPr id="4" name="Picture 3" descr="Diagram&#10;&#10;Description automatically generated">
            <a:extLst>
              <a:ext uri="{FF2B5EF4-FFF2-40B4-BE49-F238E27FC236}">
                <a16:creationId xmlns:a16="http://schemas.microsoft.com/office/drawing/2014/main" id="{6892F412-4D0A-48C3-954E-58A029D8C5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462" t="8889" r="15202" b="9530"/>
          <a:stretch/>
        </p:blipFill>
        <p:spPr>
          <a:xfrm>
            <a:off x="4562664" y="121192"/>
            <a:ext cx="7341325" cy="6367476"/>
          </a:xfrm>
          <a:prstGeom prst="rect">
            <a:avLst/>
          </a:prstGeom>
        </p:spPr>
      </p:pic>
      <p:sp>
        <p:nvSpPr>
          <p:cNvPr id="16" name="TextBox 15">
            <a:extLst>
              <a:ext uri="{FF2B5EF4-FFF2-40B4-BE49-F238E27FC236}">
                <a16:creationId xmlns:a16="http://schemas.microsoft.com/office/drawing/2014/main" id="{9866E985-859B-46DD-80B0-92DF9A731F59}"/>
              </a:ext>
            </a:extLst>
          </p:cNvPr>
          <p:cNvSpPr txBox="1"/>
          <p:nvPr/>
        </p:nvSpPr>
        <p:spPr>
          <a:xfrm>
            <a:off x="0" y="6488668"/>
            <a:ext cx="6656522" cy="369332"/>
          </a:xfrm>
          <a:prstGeom prst="rect">
            <a:avLst/>
          </a:prstGeom>
          <a:noFill/>
        </p:spPr>
        <p:txBody>
          <a:bodyPr wrap="square">
            <a:spAutoFit/>
          </a:bodyPr>
          <a:lstStyle/>
          <a:p>
            <a:r>
              <a:rPr lang="en-GB" sz="1800" dirty="0"/>
              <a:t>For a Clear and comprehensive UML tutorial: </a:t>
            </a:r>
            <a:r>
              <a:rPr lang="en-GB" sz="1600" dirty="0">
                <a:hlinkClick r:id="rId4"/>
              </a:rPr>
              <a:t>UML Tutorial – </a:t>
            </a:r>
            <a:r>
              <a:rPr lang="en-GB" sz="1600" dirty="0" err="1">
                <a:hlinkClick r:id="rId4"/>
              </a:rPr>
              <a:t>Javatpoint</a:t>
            </a:r>
            <a:r>
              <a:rPr lang="en-GB" sz="1600" dirty="0"/>
              <a:t>.</a:t>
            </a:r>
            <a:endParaRPr lang="en-GB" dirty="0"/>
          </a:p>
        </p:txBody>
      </p:sp>
      <p:sp>
        <p:nvSpPr>
          <p:cNvPr id="3" name="TextBox 2">
            <a:extLst>
              <a:ext uri="{FF2B5EF4-FFF2-40B4-BE49-F238E27FC236}">
                <a16:creationId xmlns:a16="http://schemas.microsoft.com/office/drawing/2014/main" id="{0C0E2A7D-2ABF-4F47-8382-405C81F7DDD5}"/>
              </a:ext>
            </a:extLst>
          </p:cNvPr>
          <p:cNvSpPr txBox="1"/>
          <p:nvPr/>
        </p:nvSpPr>
        <p:spPr>
          <a:xfrm>
            <a:off x="7440561" y="575193"/>
            <a:ext cx="625492" cy="369332"/>
          </a:xfrm>
          <a:prstGeom prst="rect">
            <a:avLst/>
          </a:prstGeom>
          <a:noFill/>
        </p:spPr>
        <p:txBody>
          <a:bodyPr wrap="none" rtlCol="0">
            <a:spAutoFit/>
          </a:bodyPr>
          <a:lstStyle/>
          <a:p>
            <a:r>
              <a:rPr lang="en-GB" dirty="0">
                <a:solidFill>
                  <a:srgbClr val="FF0000"/>
                </a:solidFill>
              </a:rPr>
              <a:t>class</a:t>
            </a:r>
          </a:p>
        </p:txBody>
      </p:sp>
      <p:cxnSp>
        <p:nvCxnSpPr>
          <p:cNvPr id="6" name="Straight Arrow Connector 5">
            <a:extLst>
              <a:ext uri="{FF2B5EF4-FFF2-40B4-BE49-F238E27FC236}">
                <a16:creationId xmlns:a16="http://schemas.microsoft.com/office/drawing/2014/main" id="{F208A70B-2320-438C-99BB-8C193F428727}"/>
              </a:ext>
            </a:extLst>
          </p:cNvPr>
          <p:cNvCxnSpPr>
            <a:cxnSpLocks/>
            <a:stCxn id="3" idx="1"/>
          </p:cNvCxnSpPr>
          <p:nvPr/>
        </p:nvCxnSpPr>
        <p:spPr>
          <a:xfrm flipH="1">
            <a:off x="6533535" y="759859"/>
            <a:ext cx="907026" cy="32924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ight Brace 8">
            <a:extLst>
              <a:ext uri="{FF2B5EF4-FFF2-40B4-BE49-F238E27FC236}">
                <a16:creationId xmlns:a16="http://schemas.microsoft.com/office/drawing/2014/main" id="{0F3C1E27-3999-4BB8-B204-EF17BBF57010}"/>
              </a:ext>
            </a:extLst>
          </p:cNvPr>
          <p:cNvSpPr/>
          <p:nvPr/>
        </p:nvSpPr>
        <p:spPr>
          <a:xfrm>
            <a:off x="7175092" y="1327980"/>
            <a:ext cx="242940" cy="972768"/>
          </a:xfrm>
          <a:prstGeom prst="righ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Box 9">
            <a:extLst>
              <a:ext uri="{FF2B5EF4-FFF2-40B4-BE49-F238E27FC236}">
                <a16:creationId xmlns:a16="http://schemas.microsoft.com/office/drawing/2014/main" id="{EBB03268-3304-4036-B80C-95AE3AC76D9F}"/>
              </a:ext>
            </a:extLst>
          </p:cNvPr>
          <p:cNvSpPr txBox="1"/>
          <p:nvPr/>
        </p:nvSpPr>
        <p:spPr>
          <a:xfrm>
            <a:off x="7418032" y="1327980"/>
            <a:ext cx="1296041" cy="646331"/>
          </a:xfrm>
          <a:prstGeom prst="rect">
            <a:avLst/>
          </a:prstGeom>
          <a:noFill/>
        </p:spPr>
        <p:txBody>
          <a:bodyPr wrap="square" rtlCol="0">
            <a:spAutoFit/>
          </a:bodyPr>
          <a:lstStyle/>
          <a:p>
            <a:r>
              <a:rPr lang="en-GB" dirty="0">
                <a:solidFill>
                  <a:srgbClr val="FF0000"/>
                </a:solidFill>
              </a:rPr>
              <a:t>Attributes/variables</a:t>
            </a:r>
          </a:p>
        </p:txBody>
      </p:sp>
      <p:sp>
        <p:nvSpPr>
          <p:cNvPr id="13" name="Right Brace 12">
            <a:extLst>
              <a:ext uri="{FF2B5EF4-FFF2-40B4-BE49-F238E27FC236}">
                <a16:creationId xmlns:a16="http://schemas.microsoft.com/office/drawing/2014/main" id="{DC8147CD-73D0-4E1A-AB93-3E177CBCACF2}"/>
              </a:ext>
            </a:extLst>
          </p:cNvPr>
          <p:cNvSpPr/>
          <p:nvPr/>
        </p:nvSpPr>
        <p:spPr>
          <a:xfrm>
            <a:off x="7197621" y="2357766"/>
            <a:ext cx="242940" cy="823333"/>
          </a:xfrm>
          <a:prstGeom prst="righ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TextBox 13">
            <a:extLst>
              <a:ext uri="{FF2B5EF4-FFF2-40B4-BE49-F238E27FC236}">
                <a16:creationId xmlns:a16="http://schemas.microsoft.com/office/drawing/2014/main" id="{FC1E68D9-0FBC-40C9-813A-9FA1EB234882}"/>
              </a:ext>
            </a:extLst>
          </p:cNvPr>
          <p:cNvSpPr txBox="1"/>
          <p:nvPr/>
        </p:nvSpPr>
        <p:spPr>
          <a:xfrm>
            <a:off x="7467834" y="2446266"/>
            <a:ext cx="1296041" cy="646331"/>
          </a:xfrm>
          <a:prstGeom prst="rect">
            <a:avLst/>
          </a:prstGeom>
          <a:noFill/>
        </p:spPr>
        <p:txBody>
          <a:bodyPr wrap="square" rtlCol="0">
            <a:spAutoFit/>
          </a:bodyPr>
          <a:lstStyle/>
          <a:p>
            <a:r>
              <a:rPr lang="en-GB" dirty="0">
                <a:solidFill>
                  <a:srgbClr val="FF0000"/>
                </a:solidFill>
              </a:rPr>
              <a:t>Methods/ functions</a:t>
            </a:r>
          </a:p>
        </p:txBody>
      </p:sp>
      <p:sp>
        <p:nvSpPr>
          <p:cNvPr id="12" name="TextBox 11">
            <a:extLst>
              <a:ext uri="{FF2B5EF4-FFF2-40B4-BE49-F238E27FC236}">
                <a16:creationId xmlns:a16="http://schemas.microsoft.com/office/drawing/2014/main" id="{89517551-6142-4D41-97DC-FA92DD56C14B}"/>
              </a:ext>
            </a:extLst>
          </p:cNvPr>
          <p:cNvSpPr txBox="1"/>
          <p:nvPr/>
        </p:nvSpPr>
        <p:spPr>
          <a:xfrm>
            <a:off x="288011" y="4950511"/>
            <a:ext cx="4274653" cy="923330"/>
          </a:xfrm>
          <a:prstGeom prst="rect">
            <a:avLst/>
          </a:prstGeom>
          <a:noFill/>
        </p:spPr>
        <p:txBody>
          <a:bodyPr wrap="square" rtlCol="0">
            <a:spAutoFit/>
          </a:bodyPr>
          <a:lstStyle/>
          <a:p>
            <a:r>
              <a:rPr lang="en-GB" sz="18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The purpose of the diagram is to provide a high-level overview of the structure of the application before development begins</a:t>
            </a:r>
            <a:endParaRPr lang="en-GB" dirty="0">
              <a:solidFill>
                <a:srgbClr val="FF0000"/>
              </a:solidFill>
            </a:endParaRPr>
          </a:p>
        </p:txBody>
      </p:sp>
    </p:spTree>
    <p:extLst>
      <p:ext uri="{BB962C8B-B14F-4D97-AF65-F5344CB8AC3E}">
        <p14:creationId xmlns:p14="http://schemas.microsoft.com/office/powerpoint/2010/main" val="150548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8974-01D5-4BE1-9641-99C451E1B2A6}"/>
              </a:ext>
            </a:extLst>
          </p:cNvPr>
          <p:cNvSpPr>
            <a:spLocks noGrp="1"/>
          </p:cNvSpPr>
          <p:nvPr>
            <p:ph type="title"/>
          </p:nvPr>
        </p:nvSpPr>
        <p:spPr>
          <a:xfrm>
            <a:off x="382032" y="697674"/>
            <a:ext cx="3589077" cy="1325563"/>
          </a:xfrm>
        </p:spPr>
        <p:txBody>
          <a:bodyPr>
            <a:normAutofit fontScale="90000"/>
          </a:bodyPr>
          <a:lstStyle/>
          <a:p>
            <a:r>
              <a:rPr lang="en-GB" sz="6000" b="1" dirty="0"/>
              <a:t>Bg. Example</a:t>
            </a:r>
            <a:br>
              <a:rPr lang="en-GB" sz="5400" b="1" dirty="0"/>
            </a:br>
            <a:r>
              <a:rPr lang="en-GB" u="sng" dirty="0"/>
              <a:t>UML Use Case diagram</a:t>
            </a:r>
            <a:br>
              <a:rPr lang="en-GB" u="sng" dirty="0"/>
            </a:br>
            <a:r>
              <a:rPr lang="en-GB" sz="2200" dirty="0"/>
              <a:t>Shows the interaction between the Actors/Users and the system.</a:t>
            </a:r>
            <a:endParaRPr lang="en-GB" dirty="0"/>
          </a:p>
        </p:txBody>
      </p:sp>
      <p:pic>
        <p:nvPicPr>
          <p:cNvPr id="1026" name="Picture 2" descr="E-commerce website ">
            <a:extLst>
              <a:ext uri="{FF2B5EF4-FFF2-40B4-BE49-F238E27FC236}">
                <a16:creationId xmlns:a16="http://schemas.microsoft.com/office/drawing/2014/main" id="{9A0A4764-3EDC-7BF1-B3E1-C4E9007006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325"/>
          <a:stretch/>
        </p:blipFill>
        <p:spPr bwMode="auto">
          <a:xfrm>
            <a:off x="4233863" y="11230"/>
            <a:ext cx="4416164" cy="68467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53D4E32-02F6-7395-8D5A-6EBCFBE9907D}"/>
              </a:ext>
            </a:extLst>
          </p:cNvPr>
          <p:cNvSpPr txBox="1"/>
          <p:nvPr/>
        </p:nvSpPr>
        <p:spPr>
          <a:xfrm>
            <a:off x="382032" y="6419724"/>
            <a:ext cx="3849189" cy="369332"/>
          </a:xfrm>
          <a:prstGeom prst="rect">
            <a:avLst/>
          </a:prstGeom>
          <a:noFill/>
        </p:spPr>
        <p:txBody>
          <a:bodyPr wrap="square">
            <a:spAutoFit/>
          </a:bodyPr>
          <a:lstStyle/>
          <a:p>
            <a:r>
              <a:rPr lang="en-US" dirty="0"/>
              <a:t>For other examples please </a:t>
            </a:r>
            <a:r>
              <a:rPr lang="en-US" dirty="0">
                <a:hlinkClick r:id="rId3"/>
              </a:rPr>
              <a:t>click here</a:t>
            </a:r>
            <a:r>
              <a:rPr lang="en-US" dirty="0"/>
              <a:t>.</a:t>
            </a:r>
            <a:endParaRPr lang="en-GB" dirty="0"/>
          </a:p>
        </p:txBody>
      </p:sp>
    </p:spTree>
    <p:extLst>
      <p:ext uri="{BB962C8B-B14F-4D97-AF65-F5344CB8AC3E}">
        <p14:creationId xmlns:p14="http://schemas.microsoft.com/office/powerpoint/2010/main" val="1883877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2B3C2-773C-A35B-C587-9462BEAC85A1}"/>
              </a:ext>
            </a:extLst>
          </p:cNvPr>
          <p:cNvSpPr>
            <a:spLocks noGrp="1"/>
          </p:cNvSpPr>
          <p:nvPr>
            <p:ph type="title"/>
          </p:nvPr>
        </p:nvSpPr>
        <p:spPr>
          <a:xfrm>
            <a:off x="272142" y="382543"/>
            <a:ext cx="11162211" cy="1325563"/>
          </a:xfrm>
        </p:spPr>
        <p:txBody>
          <a:bodyPr>
            <a:normAutofit fontScale="90000"/>
          </a:bodyPr>
          <a:lstStyle/>
          <a:p>
            <a:r>
              <a:rPr lang="en-GB" sz="6000" b="1" dirty="0"/>
              <a:t>Bg. UML tool: </a:t>
            </a:r>
            <a:r>
              <a:rPr lang="en-GB" sz="6000" b="1" dirty="0" err="1"/>
              <a:t>UMLet</a:t>
            </a:r>
            <a:r>
              <a:rPr lang="en-GB" sz="6000" b="1" dirty="0"/>
              <a:t> </a:t>
            </a:r>
            <a:r>
              <a:rPr lang="en-GB" sz="6000" dirty="0"/>
              <a:t>&amp; support sources</a:t>
            </a:r>
            <a:endParaRPr lang="en-GB" sz="6000" b="1" dirty="0"/>
          </a:p>
        </p:txBody>
      </p:sp>
      <p:sp>
        <p:nvSpPr>
          <p:cNvPr id="3" name="Content Placeholder 2">
            <a:extLst>
              <a:ext uri="{FF2B5EF4-FFF2-40B4-BE49-F238E27FC236}">
                <a16:creationId xmlns:a16="http://schemas.microsoft.com/office/drawing/2014/main" id="{E0413554-B0D7-12EF-35F2-7A8FC40C5456}"/>
              </a:ext>
            </a:extLst>
          </p:cNvPr>
          <p:cNvSpPr>
            <a:spLocks noGrp="1"/>
          </p:cNvSpPr>
          <p:nvPr>
            <p:ph idx="1"/>
          </p:nvPr>
        </p:nvSpPr>
        <p:spPr>
          <a:xfrm>
            <a:off x="576942" y="1708106"/>
            <a:ext cx="10918371" cy="4962660"/>
          </a:xfrm>
        </p:spPr>
        <p:txBody>
          <a:bodyPr>
            <a:normAutofit lnSpcReduction="10000"/>
          </a:bodyPr>
          <a:lstStyle/>
          <a:p>
            <a:r>
              <a:rPr lang="en-GB" dirty="0" err="1">
                <a:highlight>
                  <a:srgbClr val="FFFF00"/>
                </a:highlight>
                <a:hlinkClick r:id="rId2"/>
              </a:rPr>
              <a:t>UMLet</a:t>
            </a:r>
            <a:r>
              <a:rPr lang="en-GB" dirty="0">
                <a:highlight>
                  <a:srgbClr val="FFFF00"/>
                </a:highlight>
                <a:hlinkClick r:id="rId2"/>
              </a:rPr>
              <a:t> - Free Open Source UML Tool for fast UML diagrams</a:t>
            </a:r>
            <a:r>
              <a:rPr lang="en-GB" dirty="0"/>
              <a:t>. </a:t>
            </a:r>
          </a:p>
          <a:p>
            <a:r>
              <a:rPr lang="en-US" dirty="0" err="1"/>
              <a:t>UMLet</a:t>
            </a:r>
            <a:r>
              <a:rPr lang="en-US" dirty="0"/>
              <a:t> is a </a:t>
            </a:r>
            <a:r>
              <a:rPr lang="en-US" b="1" dirty="0"/>
              <a:t>free, open-source UML tool </a:t>
            </a:r>
            <a:r>
              <a:rPr lang="en-US" dirty="0"/>
              <a:t>with a simple user interface: draw UML diagrams fast, </a:t>
            </a:r>
            <a:r>
              <a:rPr lang="en-US" b="1" dirty="0"/>
              <a:t>create sequence and activity diagrams from plain text</a:t>
            </a:r>
            <a:r>
              <a:rPr lang="en-US" dirty="0"/>
              <a:t>.</a:t>
            </a:r>
          </a:p>
          <a:p>
            <a:r>
              <a:rPr lang="en-US" dirty="0"/>
              <a:t>Video overview: </a:t>
            </a:r>
            <a:r>
              <a:rPr lang="en-US" dirty="0">
                <a:hlinkClick r:id="rId3"/>
              </a:rPr>
              <a:t>Tutorial for Open-Source Tool </a:t>
            </a:r>
            <a:r>
              <a:rPr lang="en-US" dirty="0" err="1">
                <a:hlinkClick r:id="rId3"/>
              </a:rPr>
              <a:t>UMLet</a:t>
            </a:r>
            <a:r>
              <a:rPr lang="en-US" dirty="0">
                <a:hlinkClick r:id="rId3"/>
              </a:rPr>
              <a:t>: Basic Use</a:t>
            </a:r>
            <a:endParaRPr lang="en-US" dirty="0"/>
          </a:p>
          <a:p>
            <a:pPr lvl="1"/>
            <a:r>
              <a:rPr lang="en-GB" dirty="0"/>
              <a:t>Bg. Other tools and information on UML diagrams:</a:t>
            </a:r>
          </a:p>
          <a:p>
            <a:pPr lvl="2">
              <a:buFont typeface="Wingdings" panose="05000000000000000000" pitchFamily="2" charset="2"/>
              <a:buChar char="Ø"/>
            </a:pPr>
            <a:r>
              <a:rPr lang="en-GB" sz="2400" dirty="0"/>
              <a:t>Overview: </a:t>
            </a:r>
            <a:r>
              <a:rPr lang="en-GB" sz="2400" dirty="0">
                <a:hlinkClick r:id="rId4"/>
              </a:rPr>
              <a:t>What is a UML Diagram</a:t>
            </a:r>
            <a:r>
              <a:rPr lang="en-GB" sz="2400" dirty="0"/>
              <a:t>?</a:t>
            </a:r>
          </a:p>
          <a:p>
            <a:pPr lvl="2">
              <a:buFont typeface="Wingdings" panose="05000000000000000000" pitchFamily="2" charset="2"/>
              <a:buChar char="Ø"/>
            </a:pPr>
            <a:r>
              <a:rPr lang="en-GB" sz="2400" dirty="0"/>
              <a:t>Tool: </a:t>
            </a:r>
            <a:r>
              <a:rPr lang="en-GB" sz="2400" dirty="0">
                <a:hlinkClick r:id="rId5"/>
              </a:rPr>
              <a:t>Smartdraw.com: UML Diagrams</a:t>
            </a:r>
            <a:endParaRPr lang="en-GB" sz="2400" dirty="0"/>
          </a:p>
          <a:p>
            <a:pPr lvl="2">
              <a:buFont typeface="Wingdings" panose="05000000000000000000" pitchFamily="2" charset="2"/>
              <a:buChar char="Ø"/>
            </a:pPr>
            <a:r>
              <a:rPr lang="en-GB" sz="2400" dirty="0"/>
              <a:t>Tool: </a:t>
            </a:r>
            <a:r>
              <a:rPr lang="en-GB" sz="2400" dirty="0">
                <a:hlinkClick r:id="rId6"/>
              </a:rPr>
              <a:t>Miro - What are UML diagrams and how to use them</a:t>
            </a:r>
            <a:endParaRPr lang="en-GB" sz="2400" dirty="0"/>
          </a:p>
          <a:p>
            <a:pPr lvl="2"/>
            <a:r>
              <a:rPr lang="en-GB" sz="2400" dirty="0"/>
              <a:t>Video: </a:t>
            </a:r>
            <a:r>
              <a:rPr lang="en-GB" sz="2400" dirty="0">
                <a:hlinkClick r:id="rId7"/>
              </a:rPr>
              <a:t>UML 10min Tutorial</a:t>
            </a:r>
            <a:r>
              <a:rPr lang="en-GB" sz="2400" dirty="0"/>
              <a:t>.</a:t>
            </a:r>
            <a:br>
              <a:rPr lang="en-GB" sz="2400" dirty="0"/>
            </a:br>
            <a:r>
              <a:rPr lang="en-GB" sz="2400" dirty="0"/>
              <a:t>Tool &amp; tutorial: </a:t>
            </a:r>
            <a:r>
              <a:rPr lang="en-GB" sz="2400" dirty="0">
                <a:hlinkClick r:id="rId8"/>
              </a:rPr>
              <a:t>LucidChart.com </a:t>
            </a:r>
            <a:r>
              <a:rPr lang="en-GB" b="0" i="0" u="none" strike="noStrike" dirty="0">
                <a:effectLst/>
                <a:hlinkClick r:id="rId8"/>
              </a:rPr>
              <a:t>UML Class Diagram Tutorial.</a:t>
            </a:r>
            <a:endParaRPr lang="en-GB" b="0" i="0" u="none" strike="noStrike" dirty="0">
              <a:effectLst/>
            </a:endParaRPr>
          </a:p>
          <a:p>
            <a:pPr lvl="2"/>
            <a:r>
              <a:rPr lang="en-GB" dirty="0"/>
              <a:t>UML Diagram types, click here: </a:t>
            </a:r>
            <a:r>
              <a:rPr lang="en-GB" dirty="0">
                <a:hlinkClick r:id="rId9"/>
              </a:rPr>
              <a:t>UML Diagram Types Guide.</a:t>
            </a:r>
            <a:endParaRPr lang="en-GB" dirty="0"/>
          </a:p>
          <a:p>
            <a:pPr lvl="3"/>
            <a:r>
              <a:rPr lang="en-GB" dirty="0">
                <a:hlinkClick r:id="rId10"/>
              </a:rPr>
              <a:t>UML Diagram Types</a:t>
            </a:r>
            <a:r>
              <a:rPr lang="en-GB" dirty="0"/>
              <a:t> and learn about </a:t>
            </a:r>
            <a:r>
              <a:rPr lang="en-GB" dirty="0">
                <a:hlinkClick r:id="rId11"/>
              </a:rPr>
              <a:t>UML Diagram Types with examples here</a:t>
            </a:r>
            <a:r>
              <a:rPr lang="en-GB" dirty="0"/>
              <a:t>.</a:t>
            </a:r>
          </a:p>
          <a:p>
            <a:endParaRPr lang="en-GB" dirty="0"/>
          </a:p>
          <a:p>
            <a:endParaRPr lang="en-GB" dirty="0"/>
          </a:p>
        </p:txBody>
      </p:sp>
    </p:spTree>
    <p:extLst>
      <p:ext uri="{BB962C8B-B14F-4D97-AF65-F5344CB8AC3E}">
        <p14:creationId xmlns:p14="http://schemas.microsoft.com/office/powerpoint/2010/main" val="19109715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aphical user interface&#10;&#10;Description automatically generated">
            <a:extLst>
              <a:ext uri="{FF2B5EF4-FFF2-40B4-BE49-F238E27FC236}">
                <a16:creationId xmlns:a16="http://schemas.microsoft.com/office/drawing/2014/main" id="{35F23176-1230-4BB2-BFB2-7248E51B3A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BCAC8-62FF-449E-A210-E460F7280B4B}"/>
              </a:ext>
            </a:extLst>
          </p:cNvPr>
          <p:cNvSpPr>
            <a:spLocks noGrp="1"/>
          </p:cNvSpPr>
          <p:nvPr>
            <p:ph type="title"/>
          </p:nvPr>
        </p:nvSpPr>
        <p:spPr>
          <a:xfrm>
            <a:off x="523875" y="5317240"/>
            <a:ext cx="11309081" cy="744836"/>
          </a:xfrm>
        </p:spPr>
        <p:txBody>
          <a:bodyPr vert="horz" lIns="91440" tIns="45720" rIns="91440" bIns="45720" rtlCol="0" anchor="ctr">
            <a:normAutofit/>
          </a:bodyPr>
          <a:lstStyle/>
          <a:p>
            <a:pPr algn="ctr"/>
            <a:r>
              <a:rPr lang="en-US" sz="3100" dirty="0">
                <a:solidFill>
                  <a:schemeClr val="tx1">
                    <a:lumMod val="85000"/>
                    <a:lumOff val="15000"/>
                  </a:schemeClr>
                </a:solidFill>
              </a:rPr>
              <a:t>Data Model / Database structure e.g. Entity Relationship (ER) Diagram</a:t>
            </a:r>
          </a:p>
        </p:txBody>
      </p:sp>
      <p:cxnSp>
        <p:nvCxnSpPr>
          <p:cNvPr id="18"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A4E00680-DEF7-4F89-A22B-4BCBE4E76A10}"/>
              </a:ext>
            </a:extLst>
          </p:cNvPr>
          <p:cNvSpPr txBox="1"/>
          <p:nvPr/>
        </p:nvSpPr>
        <p:spPr>
          <a:xfrm>
            <a:off x="10787428" y="6704102"/>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dba.stackexchange.com/questions/78056/database-design-for-an-online-babyshop-toy-shop">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144032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3">
            <a:extLst>
              <a:ext uri="{FF2B5EF4-FFF2-40B4-BE49-F238E27FC236}">
                <a16:creationId xmlns:a16="http://schemas.microsoft.com/office/drawing/2014/main" id="{425E0C3F-C437-482B-AA50-F038BDBE37A5}"/>
              </a:ext>
            </a:extLst>
          </p:cNvPr>
          <p:cNvSpPr txBox="1">
            <a:spLocks/>
          </p:cNvSpPr>
          <p:nvPr/>
        </p:nvSpPr>
        <p:spPr>
          <a:xfrm>
            <a:off x="317020" y="-583036"/>
            <a:ext cx="6620138" cy="243709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dirty="0"/>
              <a:t>Network &amp; </a:t>
            </a:r>
            <a:r>
              <a:rPr lang="en-US" sz="4000" b="1" u="sng" dirty="0" err="1"/>
              <a:t>CyberSec</a:t>
            </a:r>
            <a:r>
              <a:rPr lang="en-US" sz="4000" b="1" u="sng" dirty="0"/>
              <a:t>. Mapping Monitoring &amp; Analysis</a:t>
            </a:r>
            <a:endParaRPr lang="en-US" sz="4000" dirty="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76609" y="2762465"/>
            <a:ext cx="5962198" cy="3692814"/>
          </a:xfrm>
        </p:spPr>
        <p:txBody>
          <a:bodyPr vert="horz" lIns="91440" tIns="45720" rIns="91440" bIns="45720" rtlCol="0">
            <a:noAutofit/>
          </a:bodyPr>
          <a:lstStyle/>
          <a:p>
            <a:r>
              <a:rPr lang="en-US" dirty="0"/>
              <a:t>You can create network maps, charts or diagrams during the design phase </a:t>
            </a:r>
            <a:r>
              <a:rPr lang="en-US" sz="2000" dirty="0"/>
              <a:t>(+ during the implementation and testing phases too).</a:t>
            </a:r>
            <a:endParaRPr lang="en-US" dirty="0"/>
          </a:p>
          <a:p>
            <a:r>
              <a:rPr lang="en-US" dirty="0"/>
              <a:t>Or Cyber Security graphs/charts and maps using network and security mapping and monitoring software.</a:t>
            </a:r>
          </a:p>
          <a:p>
            <a:pPr marL="0" indent="0">
              <a:buNone/>
            </a:pPr>
            <a:r>
              <a:rPr lang="en-US" dirty="0"/>
              <a:t>See following Bg. slides for example tools such as </a:t>
            </a:r>
            <a:r>
              <a:rPr lang="en-US" dirty="0" err="1"/>
              <a:t>WireShark</a:t>
            </a:r>
            <a:r>
              <a:rPr lang="en-US" dirty="0"/>
              <a:t>, Nmap, ZAP and W3af.</a:t>
            </a:r>
          </a:p>
        </p:txBody>
      </p:sp>
      <p:pic>
        <p:nvPicPr>
          <p:cNvPr id="7" name="Picture 6" descr="Chart&#10;&#10;Description automatically generated">
            <a:extLst>
              <a:ext uri="{FF2B5EF4-FFF2-40B4-BE49-F238E27FC236}">
                <a16:creationId xmlns:a16="http://schemas.microsoft.com/office/drawing/2014/main" id="{36BC4413-CFFC-4C4C-9A6E-A6425F77FC71}"/>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86" r="23887"/>
          <a:stretch/>
        </p:blipFill>
        <p:spPr>
          <a:xfrm>
            <a:off x="6282991" y="10"/>
            <a:ext cx="590748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0" name="Graphic 9" descr="Network outline">
            <a:extLst>
              <a:ext uri="{FF2B5EF4-FFF2-40B4-BE49-F238E27FC236}">
                <a16:creationId xmlns:a16="http://schemas.microsoft.com/office/drawing/2014/main" id="{1F3B8A9F-6659-494B-92E5-3B249AD7B1D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rot="734263">
            <a:off x="5122303" y="1271995"/>
            <a:ext cx="1478494" cy="1478494"/>
          </a:xfrm>
          <a:prstGeom prst="rect">
            <a:avLst/>
          </a:prstGeom>
        </p:spPr>
      </p:pic>
      <p:sp>
        <p:nvSpPr>
          <p:cNvPr id="8" name="TextBox 7">
            <a:extLst>
              <a:ext uri="{FF2B5EF4-FFF2-40B4-BE49-F238E27FC236}">
                <a16:creationId xmlns:a16="http://schemas.microsoft.com/office/drawing/2014/main" id="{F4A0FFF9-25DE-4C60-91B4-CF23B230554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ackoverflow.com/questions/8118051/how-to-create-network-map-on-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60536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1">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23">
            <a:extLst>
              <a:ext uri="{FF2B5EF4-FFF2-40B4-BE49-F238E27FC236}">
                <a16:creationId xmlns:a16="http://schemas.microsoft.com/office/drawing/2014/main" id="{2E4C77E0-AD32-4D51-A420-0A861D5A8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3">
            <a:extLst>
              <a:ext uri="{FF2B5EF4-FFF2-40B4-BE49-F238E27FC236}">
                <a16:creationId xmlns:a16="http://schemas.microsoft.com/office/drawing/2014/main" id="{425E0C3F-C437-482B-AA50-F038BDBE37A5}"/>
              </a:ext>
            </a:extLst>
          </p:cNvPr>
          <p:cNvSpPr txBox="1">
            <a:spLocks/>
          </p:cNvSpPr>
          <p:nvPr/>
        </p:nvSpPr>
        <p:spPr>
          <a:xfrm>
            <a:off x="425824" y="289644"/>
            <a:ext cx="8529490" cy="13228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100" b="1" u="sng" dirty="0"/>
              <a:t>Network &amp; </a:t>
            </a:r>
            <a:r>
              <a:rPr lang="en-US" sz="4100" b="1" u="sng" dirty="0" err="1"/>
              <a:t>CyberSecurity</a:t>
            </a:r>
            <a:r>
              <a:rPr lang="en-US" sz="4100" b="1" u="sng" dirty="0"/>
              <a:t> Mapping, Monitoring &amp; Analysis tools</a:t>
            </a:r>
            <a:endParaRPr lang="en-US" sz="4100" dirty="0"/>
          </a:p>
        </p:txBody>
      </p:sp>
      <p:sp>
        <p:nvSpPr>
          <p:cNvPr id="3" name="Content Placeholder 2"/>
          <p:cNvSpPr>
            <a:spLocks noGrp="1"/>
          </p:cNvSpPr>
          <p:nvPr>
            <p:ph idx="1"/>
          </p:nvPr>
        </p:nvSpPr>
        <p:spPr>
          <a:xfrm>
            <a:off x="508026" y="1773783"/>
            <a:ext cx="7244015" cy="4984189"/>
          </a:xfrm>
        </p:spPr>
        <p:txBody>
          <a:bodyPr vert="horz" lIns="91440" tIns="45720" rIns="91440" bIns="45720" rtlCol="0">
            <a:normAutofit lnSpcReduction="10000"/>
          </a:bodyPr>
          <a:lstStyle/>
          <a:p>
            <a:r>
              <a:rPr lang="en-US" sz="2400" dirty="0"/>
              <a:t>Many tools are available to help you design a solution, such as Network Topology creators, Network Performance Monitors, Pen/Penetration Testing tools, Network &amp; Server Security tools. </a:t>
            </a:r>
          </a:p>
          <a:p>
            <a:r>
              <a:rPr lang="en-US" sz="2400" dirty="0"/>
              <a:t>For Network Topology &amp; Mapping software:</a:t>
            </a:r>
          </a:p>
          <a:p>
            <a:pPr lvl="1"/>
            <a:r>
              <a:rPr lang="en-US" dirty="0">
                <a:hlinkClick r:id="rId2"/>
              </a:rPr>
              <a:t>Top Network Mapping Tools</a:t>
            </a:r>
            <a:r>
              <a:rPr lang="en-US" dirty="0"/>
              <a:t>.</a:t>
            </a:r>
            <a:endParaRPr lang="en-US" dirty="0">
              <a:hlinkClick r:id="" action="ppaction://noaction"/>
            </a:endParaRPr>
          </a:p>
          <a:p>
            <a:pPr lvl="1"/>
            <a:r>
              <a:rPr lang="en-US" dirty="0">
                <a:hlinkClick r:id="rId3"/>
              </a:rPr>
              <a:t>Best Network Mapping &amp; Topology Software (2022)</a:t>
            </a:r>
            <a:endParaRPr lang="en-US" dirty="0"/>
          </a:p>
          <a:p>
            <a:pPr lvl="1"/>
            <a:r>
              <a:rPr lang="en-US" dirty="0">
                <a:hlinkClick r:id="rId4"/>
              </a:rPr>
              <a:t>Visual Paradigm Online - Network Diagram software.</a:t>
            </a:r>
            <a:endParaRPr lang="en-US" dirty="0"/>
          </a:p>
          <a:p>
            <a:r>
              <a:rPr lang="en-US" sz="2400" dirty="0"/>
              <a:t>For Network Security &amp; Analysis software:</a:t>
            </a:r>
          </a:p>
          <a:p>
            <a:pPr lvl="1"/>
            <a:r>
              <a:rPr lang="en-US" b="0" i="0" dirty="0">
                <a:effectLst/>
                <a:hlinkClick r:id="rId5"/>
              </a:rPr>
              <a:t>Network Security Analysis &amp; Monitoring Software</a:t>
            </a:r>
            <a:r>
              <a:rPr lang="en-US" b="0" i="0" dirty="0">
                <a:effectLst/>
              </a:rPr>
              <a:t>.</a:t>
            </a:r>
          </a:p>
          <a:p>
            <a:pPr lvl="1"/>
            <a:r>
              <a:rPr lang="en-US" dirty="0">
                <a:hlinkClick r:id="rId6"/>
              </a:rPr>
              <a:t>14 Best Network Security Tools For Safer Environments</a:t>
            </a:r>
            <a:r>
              <a:rPr lang="en-US" dirty="0"/>
              <a:t>.</a:t>
            </a:r>
          </a:p>
          <a:p>
            <a:pPr lvl="1"/>
            <a:r>
              <a:rPr lang="en-US" dirty="0">
                <a:hlinkClick r:id="rId7"/>
              </a:rPr>
              <a:t>13 Best Network Security Auditing Tools.</a:t>
            </a:r>
            <a:endParaRPr lang="en-US" dirty="0"/>
          </a:p>
        </p:txBody>
      </p:sp>
      <p:pic>
        <p:nvPicPr>
          <p:cNvPr id="10" name="Graphic 9" descr="Network outline">
            <a:extLst>
              <a:ext uri="{FF2B5EF4-FFF2-40B4-BE49-F238E27FC236}">
                <a16:creationId xmlns:a16="http://schemas.microsoft.com/office/drawing/2014/main" id="{1F3B8A9F-6659-494B-92E5-3B249AD7B1D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p:blipFill>
        <p:spPr>
          <a:xfrm>
            <a:off x="9058790" y="128798"/>
            <a:ext cx="1923130" cy="1923130"/>
          </a:xfrm>
          <a:prstGeom prst="rect">
            <a:avLst/>
          </a:prstGeom>
        </p:spPr>
      </p:pic>
      <p:pic>
        <p:nvPicPr>
          <p:cNvPr id="7" name="Picture 6" descr="Chart&#10;&#10;Description automatically generated">
            <a:extLst>
              <a:ext uri="{FF2B5EF4-FFF2-40B4-BE49-F238E27FC236}">
                <a16:creationId xmlns:a16="http://schemas.microsoft.com/office/drawing/2014/main" id="{36BC4413-CFFC-4C4C-9A6E-A6425F77FC71}"/>
              </a:ext>
            </a:extLst>
          </p:cNvPr>
          <p:cNvPicPr>
            <a:picLocks noChangeAspect="1"/>
          </p:cNvPicPr>
          <p:nvPr/>
        </p:nvPicPr>
        <p:blipFill rotWithShape="1">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886" r="23887"/>
          <a:stretch/>
        </p:blipFill>
        <p:spPr>
          <a:xfrm>
            <a:off x="7831690" y="2061836"/>
            <a:ext cx="4106535" cy="4094145"/>
          </a:xfrm>
          <a:prstGeom prst="rect">
            <a:avLst/>
          </a:prstGeom>
        </p:spPr>
      </p:pic>
      <p:sp>
        <p:nvSpPr>
          <p:cNvPr id="32" name="Freeform: Shape 25">
            <a:extLst>
              <a:ext uri="{FF2B5EF4-FFF2-40B4-BE49-F238E27FC236}">
                <a16:creationId xmlns:a16="http://schemas.microsoft.com/office/drawing/2014/main" id="{7900702D-FF4F-4820-9979-F623BBCC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F4A0FFF9-25DE-4C60-91B4-CF23B2305549}"/>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tackoverflow.com/questions/8118051/how-to-create-network-map-on-c">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450650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C0349B-45F4-271A-C42C-BC1771D9D1AB}"/>
              </a:ext>
            </a:extLst>
          </p:cNvPr>
          <p:cNvSpPr>
            <a:spLocks noGrp="1"/>
          </p:cNvSpPr>
          <p:nvPr>
            <p:ph idx="1"/>
          </p:nvPr>
        </p:nvSpPr>
        <p:spPr>
          <a:xfrm>
            <a:off x="598126" y="1811111"/>
            <a:ext cx="10515600" cy="4351338"/>
          </a:xfrm>
        </p:spPr>
        <p:txBody>
          <a:bodyPr>
            <a:normAutofit/>
          </a:bodyPr>
          <a:lstStyle/>
          <a:p>
            <a:r>
              <a:rPr lang="en-US" b="1" dirty="0"/>
              <a:t>Wireshark</a:t>
            </a:r>
            <a:r>
              <a:rPr lang="en-US" dirty="0"/>
              <a:t> is a free open-source network packet analysis tool. </a:t>
            </a:r>
          </a:p>
          <a:p>
            <a:r>
              <a:rPr lang="en-US" dirty="0"/>
              <a:t>It allows users to capture, examine, and analyze network traffic by viewing the detailed content of individual packets, making it a valuable tool for network troubleshooting, security analysis, and protocol development. </a:t>
            </a:r>
          </a:p>
          <a:p>
            <a:r>
              <a:rPr lang="en-US" b="0" i="0" dirty="0">
                <a:effectLst/>
              </a:rPr>
              <a:t>Wireshark gives a detailed view of what data is being sent and received on a network, which is useful for troubleshooting network issues, analyzing network protocols, and identifying potential security threats. </a:t>
            </a:r>
            <a:endParaRPr lang="en-GB" dirty="0"/>
          </a:p>
        </p:txBody>
      </p:sp>
      <p:pic>
        <p:nvPicPr>
          <p:cNvPr id="7" name="Picture 6">
            <a:extLst>
              <a:ext uri="{FF2B5EF4-FFF2-40B4-BE49-F238E27FC236}">
                <a16:creationId xmlns:a16="http://schemas.microsoft.com/office/drawing/2014/main" id="{83DCD663-E065-9262-D250-92E47AB50001}"/>
              </a:ext>
            </a:extLst>
          </p:cNvPr>
          <p:cNvPicPr>
            <a:picLocks noChangeAspect="1"/>
          </p:cNvPicPr>
          <p:nvPr/>
        </p:nvPicPr>
        <p:blipFill>
          <a:blip r:embed="rId2"/>
          <a:stretch>
            <a:fillRect/>
          </a:stretch>
        </p:blipFill>
        <p:spPr>
          <a:xfrm>
            <a:off x="5421313" y="0"/>
            <a:ext cx="5134270" cy="1543957"/>
          </a:xfrm>
          <a:prstGeom prst="rect">
            <a:avLst/>
          </a:prstGeom>
        </p:spPr>
      </p:pic>
      <p:pic>
        <p:nvPicPr>
          <p:cNvPr id="9" name="Picture 8">
            <a:extLst>
              <a:ext uri="{FF2B5EF4-FFF2-40B4-BE49-F238E27FC236}">
                <a16:creationId xmlns:a16="http://schemas.microsoft.com/office/drawing/2014/main" id="{C0ACEEA1-4B9B-4CF2-16CB-DC37EF292A90}"/>
              </a:ext>
            </a:extLst>
          </p:cNvPr>
          <p:cNvPicPr>
            <a:picLocks noChangeAspect="1"/>
          </p:cNvPicPr>
          <p:nvPr/>
        </p:nvPicPr>
        <p:blipFill>
          <a:blip r:embed="rId3"/>
          <a:stretch>
            <a:fillRect/>
          </a:stretch>
        </p:blipFill>
        <p:spPr>
          <a:xfrm>
            <a:off x="10474776" y="254722"/>
            <a:ext cx="1277899" cy="1137330"/>
          </a:xfrm>
          <a:prstGeom prst="rect">
            <a:avLst/>
          </a:prstGeom>
        </p:spPr>
      </p:pic>
      <p:sp>
        <p:nvSpPr>
          <p:cNvPr id="11" name="TextBox 10">
            <a:extLst>
              <a:ext uri="{FF2B5EF4-FFF2-40B4-BE49-F238E27FC236}">
                <a16:creationId xmlns:a16="http://schemas.microsoft.com/office/drawing/2014/main" id="{FBF4A995-7971-867C-1B4B-2B49DCBF2211}"/>
              </a:ext>
            </a:extLst>
          </p:cNvPr>
          <p:cNvSpPr txBox="1"/>
          <p:nvPr/>
        </p:nvSpPr>
        <p:spPr>
          <a:xfrm>
            <a:off x="841829" y="5559362"/>
            <a:ext cx="326571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hlinkClick r:id="rId4"/>
              </a:rPr>
              <a:t>Wireshark · Go Deep</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07A2527-F6AC-72D5-049D-C4C43A36C667}"/>
              </a:ext>
            </a:extLst>
          </p:cNvPr>
          <p:cNvSpPr txBox="1"/>
          <p:nvPr/>
        </p:nvSpPr>
        <p:spPr>
          <a:xfrm>
            <a:off x="268514" y="343628"/>
            <a:ext cx="609600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7200" b="0" i="0" u="none" strike="noStrike" kern="1200" cap="none" spc="0" normalizeH="0" baseline="0" noProof="0" dirty="0">
                <a:ln>
                  <a:noFill/>
                </a:ln>
                <a:solidFill>
                  <a:prstClr val="white"/>
                </a:solidFill>
                <a:effectLst/>
                <a:uLnTx/>
                <a:uFillTx/>
                <a:latin typeface="Calibri" panose="020F0502020204030204"/>
                <a:ea typeface="+mn-ea"/>
                <a:cs typeface="+mn-cs"/>
              </a:rPr>
              <a:t>Bg. </a:t>
            </a:r>
            <a:r>
              <a:rPr kumimoji="0" lang="en-US" sz="5400" b="0" i="0" u="none" strike="noStrike" kern="1200" cap="none" spc="0" normalizeH="0" baseline="0" noProof="0" dirty="0">
                <a:ln>
                  <a:noFill/>
                </a:ln>
                <a:solidFill>
                  <a:prstClr val="white"/>
                </a:solidFill>
                <a:effectLst/>
                <a:uLnTx/>
                <a:uFillTx/>
                <a:latin typeface="Calibri" panose="020F0502020204030204"/>
                <a:ea typeface="+mn-ea"/>
                <a:cs typeface="+mn-cs"/>
              </a:rPr>
              <a:t>Example tool:</a:t>
            </a:r>
            <a:endParaRPr kumimoji="0" lang="en-GB" sz="5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55047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6326-269C-8DD1-8E46-E1D6C463C6E8}"/>
              </a:ext>
            </a:extLst>
          </p:cNvPr>
          <p:cNvSpPr>
            <a:spLocks noGrp="1"/>
          </p:cNvSpPr>
          <p:nvPr>
            <p:ph type="title"/>
          </p:nvPr>
        </p:nvSpPr>
        <p:spPr>
          <a:xfrm>
            <a:off x="243114" y="127794"/>
            <a:ext cx="10515600" cy="1325563"/>
          </a:xfrm>
        </p:spPr>
        <p:txBody>
          <a:bodyPr>
            <a:normAutofit/>
          </a:bodyPr>
          <a:lstStyle/>
          <a:p>
            <a:r>
              <a:rPr lang="en-GB" sz="6600" b="1" dirty="0"/>
              <a:t>Bg. </a:t>
            </a:r>
            <a:r>
              <a:rPr lang="en-GB" sz="5400" b="1" dirty="0"/>
              <a:t>Example tool: NMAP</a:t>
            </a:r>
          </a:p>
        </p:txBody>
      </p:sp>
      <p:sp>
        <p:nvSpPr>
          <p:cNvPr id="3" name="Content Placeholder 2">
            <a:extLst>
              <a:ext uri="{FF2B5EF4-FFF2-40B4-BE49-F238E27FC236}">
                <a16:creationId xmlns:a16="http://schemas.microsoft.com/office/drawing/2014/main" id="{52D84E84-5BA0-30BA-E271-C10911EEBF5F}"/>
              </a:ext>
            </a:extLst>
          </p:cNvPr>
          <p:cNvSpPr>
            <a:spLocks noGrp="1"/>
          </p:cNvSpPr>
          <p:nvPr>
            <p:ph idx="1"/>
          </p:nvPr>
        </p:nvSpPr>
        <p:spPr>
          <a:xfrm>
            <a:off x="402772" y="1586139"/>
            <a:ext cx="10515600" cy="4351338"/>
          </a:xfrm>
        </p:spPr>
        <p:txBody>
          <a:bodyPr>
            <a:normAutofit lnSpcReduction="10000"/>
          </a:bodyPr>
          <a:lstStyle/>
          <a:p>
            <a:pPr algn="l" fontAlgn="ctr">
              <a:spcAft>
                <a:spcPts val="1500"/>
              </a:spcAft>
            </a:pPr>
            <a:r>
              <a:rPr lang="en-US" dirty="0"/>
              <a:t>Nmap, which stands for ‘Network Mapper’, is a widely used, open-source tool that functions as a network vulnerability scanner.</a:t>
            </a:r>
          </a:p>
          <a:p>
            <a:pPr fontAlgn="ctr">
              <a:spcAft>
                <a:spcPts val="1500"/>
              </a:spcAft>
            </a:pPr>
            <a:r>
              <a:rPr lang="en-US" dirty="0"/>
              <a:t>Mainly used to discover devices on a network, Nmap scans networks by sending packets to different ports on devices and analyzing the responses to determine if ports are open, closed, or filtered, allowing users to identify potential vulnerabilities based on open ports and running services. </a:t>
            </a:r>
          </a:p>
          <a:p>
            <a:pPr algn="l" fontAlgn="ctr">
              <a:spcAft>
                <a:spcPts val="1500"/>
              </a:spcAft>
            </a:pPr>
            <a:r>
              <a:rPr lang="en-US" dirty="0"/>
              <a:t>It is considered a valuable tool for both security professionals and penetration testers. </a:t>
            </a:r>
          </a:p>
          <a:p>
            <a:endParaRPr lang="en-GB" dirty="0"/>
          </a:p>
        </p:txBody>
      </p:sp>
      <p:sp>
        <p:nvSpPr>
          <p:cNvPr id="5" name="TextBox 4">
            <a:extLst>
              <a:ext uri="{FF2B5EF4-FFF2-40B4-BE49-F238E27FC236}">
                <a16:creationId xmlns:a16="http://schemas.microsoft.com/office/drawing/2014/main" id="{AB444B62-C59F-7FED-0907-EC1B41622F42}"/>
              </a:ext>
            </a:extLst>
          </p:cNvPr>
          <p:cNvSpPr txBox="1"/>
          <p:nvPr/>
        </p:nvSpPr>
        <p:spPr>
          <a:xfrm>
            <a:off x="624113" y="5475812"/>
            <a:ext cx="674914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white"/>
                </a:solidFill>
                <a:effectLst/>
                <a:uLnTx/>
                <a:uFillTx/>
                <a:latin typeface="Calibri" panose="020F0502020204030204"/>
                <a:ea typeface="+mn-ea"/>
                <a:cs typeface="+mn-cs"/>
                <a:hlinkClick r:id="rId2"/>
              </a:rPr>
              <a:t>Nmap: the Network Mapper - Free Security Scanner</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B18E1116-35B8-C05A-C7FB-4778A6353615}"/>
              </a:ext>
            </a:extLst>
          </p:cNvPr>
          <p:cNvPicPr>
            <a:picLocks noChangeAspect="1"/>
          </p:cNvPicPr>
          <p:nvPr/>
        </p:nvPicPr>
        <p:blipFill>
          <a:blip r:embed="rId3"/>
          <a:stretch>
            <a:fillRect/>
          </a:stretch>
        </p:blipFill>
        <p:spPr>
          <a:xfrm>
            <a:off x="9368971" y="190954"/>
            <a:ext cx="2669949" cy="1448900"/>
          </a:xfrm>
          <a:prstGeom prst="rect">
            <a:avLst/>
          </a:prstGeom>
        </p:spPr>
      </p:pic>
    </p:spTree>
    <p:extLst>
      <p:ext uri="{BB962C8B-B14F-4D97-AF65-F5344CB8AC3E}">
        <p14:creationId xmlns:p14="http://schemas.microsoft.com/office/powerpoint/2010/main" val="9944103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B78A-56B3-AC2A-F603-C775CC3ED669}"/>
              </a:ext>
            </a:extLst>
          </p:cNvPr>
          <p:cNvSpPr>
            <a:spLocks noGrp="1"/>
          </p:cNvSpPr>
          <p:nvPr>
            <p:ph type="title"/>
          </p:nvPr>
        </p:nvSpPr>
        <p:spPr>
          <a:xfrm>
            <a:off x="235857" y="47624"/>
            <a:ext cx="10758713" cy="1325563"/>
          </a:xfrm>
        </p:spPr>
        <p:txBody>
          <a:bodyPr>
            <a:normAutofit fontScale="90000"/>
          </a:bodyPr>
          <a:lstStyle/>
          <a:p>
            <a:r>
              <a:rPr lang="en-GB" sz="6700" b="1" dirty="0"/>
              <a:t>Bg. </a:t>
            </a:r>
            <a:r>
              <a:rPr lang="en-GB" sz="4800" b="1" dirty="0"/>
              <a:t>Example: Application Security Testing </a:t>
            </a:r>
            <a:r>
              <a:rPr lang="en-GB" sz="4800" dirty="0"/>
              <a:t>tools</a:t>
            </a:r>
          </a:p>
        </p:txBody>
      </p:sp>
      <p:sp>
        <p:nvSpPr>
          <p:cNvPr id="3" name="Content Placeholder 2">
            <a:extLst>
              <a:ext uri="{FF2B5EF4-FFF2-40B4-BE49-F238E27FC236}">
                <a16:creationId xmlns:a16="http://schemas.microsoft.com/office/drawing/2014/main" id="{4D0A4FD1-86DB-D277-3593-ECB76DA6709E}"/>
              </a:ext>
            </a:extLst>
          </p:cNvPr>
          <p:cNvSpPr>
            <a:spLocks noGrp="1"/>
          </p:cNvSpPr>
          <p:nvPr>
            <p:ph idx="1"/>
          </p:nvPr>
        </p:nvSpPr>
        <p:spPr>
          <a:xfrm>
            <a:off x="408214" y="1237795"/>
            <a:ext cx="11375571" cy="5184775"/>
          </a:xfrm>
        </p:spPr>
        <p:txBody>
          <a:bodyPr>
            <a:normAutofit fontScale="62500" lnSpcReduction="20000"/>
          </a:bodyPr>
          <a:lstStyle/>
          <a:p>
            <a:pPr marL="0" indent="0" algn="l" fontAlgn="ctr">
              <a:lnSpc>
                <a:spcPct val="120000"/>
              </a:lnSpc>
              <a:spcBef>
                <a:spcPts val="0"/>
              </a:spcBef>
              <a:spcAft>
                <a:spcPts val="600"/>
              </a:spcAft>
              <a:buNone/>
            </a:pPr>
            <a:r>
              <a:rPr lang="en-US" sz="3400" b="0" i="0" dirty="0">
                <a:effectLst/>
              </a:rPr>
              <a:t>Many tools can be used for application security testing, including scanners, static code analyzers, and software composition analysis tools, such as: </a:t>
            </a:r>
          </a:p>
          <a:p>
            <a:pPr algn="l" fontAlgn="ctr">
              <a:lnSpc>
                <a:spcPct val="120000"/>
              </a:lnSpc>
              <a:spcBef>
                <a:spcPts val="0"/>
              </a:spcBef>
              <a:spcAft>
                <a:spcPts val="600"/>
              </a:spcAft>
              <a:buFont typeface="Arial" panose="020B0604020202020204" pitchFamily="34" charset="0"/>
              <a:buChar char="•"/>
            </a:pPr>
            <a:r>
              <a:rPr lang="en-US" sz="3400" b="1" i="0" dirty="0">
                <a:effectLst/>
              </a:rPr>
              <a:t>Zed Attack Proxy (ZAP)</a:t>
            </a:r>
            <a:r>
              <a:rPr lang="en-US" sz="3400" b="0" i="0" dirty="0">
                <a:effectLst/>
              </a:rPr>
              <a:t>: Free, open-source scanner with anti-CSRF tokens</a:t>
            </a:r>
            <a:br>
              <a:rPr lang="en-US" sz="3400" b="0" i="0" dirty="0">
                <a:effectLst/>
              </a:rPr>
            </a:br>
            <a:r>
              <a:rPr lang="en-US" sz="3400" b="0" i="0" dirty="0">
                <a:effectLst/>
              </a:rPr>
              <a:t>Bg. Anti-CSRF tokens, also known as XSRF tokens, are unique codes that prevent unauthorized access to websites and web applications. The server generates the token and includes it in forms or requests. When a request is made, the server verifies the token to prevent unauthorized actions. </a:t>
            </a:r>
          </a:p>
          <a:p>
            <a:pPr fontAlgn="ctr">
              <a:lnSpc>
                <a:spcPct val="120000"/>
              </a:lnSpc>
              <a:spcBef>
                <a:spcPts val="0"/>
              </a:spcBef>
              <a:spcAft>
                <a:spcPts val="600"/>
              </a:spcAft>
            </a:pPr>
            <a:r>
              <a:rPr lang="en-US" sz="3400" b="1" i="0" dirty="0">
                <a:effectLst/>
              </a:rPr>
              <a:t>W3af</a:t>
            </a:r>
            <a:r>
              <a:rPr lang="en-US" sz="3400" b="0" i="0" dirty="0">
                <a:effectLst/>
              </a:rPr>
              <a:t>: </a:t>
            </a:r>
            <a:r>
              <a:rPr lang="en-US" sz="3400" dirty="0"/>
              <a:t>is an open-source web application security scanner.</a:t>
            </a:r>
            <a:br>
              <a:rPr lang="en-US" sz="3400" b="0" i="0" dirty="0">
                <a:effectLst/>
              </a:rPr>
            </a:br>
            <a:r>
              <a:rPr lang="en-US" sz="3400" b="0" i="0" dirty="0">
                <a:effectLst/>
              </a:rPr>
              <a:t>Bg. </a:t>
            </a:r>
            <a:r>
              <a:rPr lang="en-US" sz="3400" dirty="0"/>
              <a:t>Addresses OWASP's Top 10 vulnerabilities. </a:t>
            </a:r>
            <a:r>
              <a:rPr lang="en-US" sz="3400" b="0" i="0" dirty="0">
                <a:effectLst/>
              </a:rPr>
              <a:t>OWASP, or the Open Web Application Security Project, is a non-profit organization that aims to improve software security. OWASP provides tools, guidelines, and methodologies to help organizations develop secure applications.</a:t>
            </a:r>
          </a:p>
          <a:p>
            <a:pPr algn="l" fontAlgn="ctr">
              <a:lnSpc>
                <a:spcPct val="120000"/>
              </a:lnSpc>
              <a:spcBef>
                <a:spcPts val="0"/>
              </a:spcBef>
              <a:spcAft>
                <a:spcPts val="600"/>
              </a:spcAft>
              <a:buFont typeface="Arial" panose="020B0604020202020204" pitchFamily="34" charset="0"/>
              <a:buChar char="•"/>
            </a:pPr>
            <a:r>
              <a:rPr lang="en-US" sz="3400" b="1" i="0" dirty="0" err="1">
                <a:effectLst/>
              </a:rPr>
              <a:t>Netsparker</a:t>
            </a:r>
            <a:r>
              <a:rPr lang="en-US" sz="3400" b="0" i="0" dirty="0">
                <a:effectLst/>
              </a:rPr>
              <a:t>: An open-source security testing tool that supports Windows.</a:t>
            </a:r>
          </a:p>
          <a:p>
            <a:pPr algn="l" fontAlgn="ctr">
              <a:lnSpc>
                <a:spcPct val="120000"/>
              </a:lnSpc>
              <a:spcBef>
                <a:spcPts val="0"/>
              </a:spcBef>
              <a:spcAft>
                <a:spcPts val="600"/>
              </a:spcAft>
              <a:buFont typeface="Arial" panose="020B0604020202020204" pitchFamily="34" charset="0"/>
              <a:buChar char="•"/>
            </a:pPr>
            <a:r>
              <a:rPr lang="en-US" sz="3400" b="1" i="0" dirty="0">
                <a:effectLst/>
              </a:rPr>
              <a:t>OpenVAS</a:t>
            </a:r>
            <a:r>
              <a:rPr lang="en-US" sz="3400" b="0" i="0" dirty="0">
                <a:effectLst/>
              </a:rPr>
              <a:t>: An open-source security testing tool that supports Windows, Linux, and MacOS </a:t>
            </a:r>
          </a:p>
          <a:p>
            <a:pPr algn="l">
              <a:lnSpc>
                <a:spcPct val="120000"/>
              </a:lnSpc>
              <a:spcBef>
                <a:spcPts val="0"/>
              </a:spcBef>
              <a:spcAft>
                <a:spcPts val="600"/>
              </a:spcAft>
              <a:buFont typeface="Arial" panose="020B0604020202020204" pitchFamily="34" charset="0"/>
              <a:buChar char="•"/>
            </a:pPr>
            <a:r>
              <a:rPr lang="en-US" sz="3400" b="1" i="0" dirty="0">
                <a:effectLst/>
              </a:rPr>
              <a:t>Nessus</a:t>
            </a:r>
            <a:r>
              <a:rPr lang="en-US" sz="3400" b="0" i="0" dirty="0">
                <a:effectLst/>
              </a:rPr>
              <a:t>: An open-source security testing tool, also supports Windows, Linux, and MacOS </a:t>
            </a:r>
          </a:p>
          <a:p>
            <a:endParaRPr lang="en-GB" dirty="0"/>
          </a:p>
        </p:txBody>
      </p:sp>
    </p:spTree>
    <p:extLst>
      <p:ext uri="{BB962C8B-B14F-4D97-AF65-F5344CB8AC3E}">
        <p14:creationId xmlns:p14="http://schemas.microsoft.com/office/powerpoint/2010/main" val="7239426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793" y="1562110"/>
            <a:ext cx="4764622" cy="4351338"/>
          </a:xfrm>
        </p:spPr>
        <p:txBody>
          <a:bodyPr/>
          <a:lstStyle/>
          <a:p>
            <a:r>
              <a:rPr lang="en-GB" b="1" dirty="0"/>
              <a:t>Product design specifications</a:t>
            </a:r>
            <a:r>
              <a:rPr lang="en-GB" dirty="0"/>
              <a:t> </a:t>
            </a:r>
            <a:br>
              <a:rPr lang="en-GB" dirty="0"/>
            </a:br>
            <a:r>
              <a:rPr lang="en-GB" dirty="0"/>
              <a:t>are suitable for </a:t>
            </a:r>
            <a:r>
              <a:rPr lang="en-GB" b="1" dirty="0"/>
              <a:t>hardware / electronic </a:t>
            </a:r>
            <a:r>
              <a:rPr lang="en-GB" dirty="0"/>
              <a:t>prototypes, and usually include a diagram/image that documents the prototype’s proposed characteristics,  component list and dimensions.</a:t>
            </a:r>
          </a:p>
        </p:txBody>
      </p:sp>
      <p:sp>
        <p:nvSpPr>
          <p:cNvPr id="4" name="Title 13">
            <a:extLst>
              <a:ext uri="{FF2B5EF4-FFF2-40B4-BE49-F238E27FC236}">
                <a16:creationId xmlns:a16="http://schemas.microsoft.com/office/drawing/2014/main" id="{60BE5A98-482C-44B4-A972-DAD7CEEDE8C3}"/>
              </a:ext>
            </a:extLst>
          </p:cNvPr>
          <p:cNvSpPr txBox="1">
            <a:spLocks/>
          </p:cNvSpPr>
          <p:nvPr/>
        </p:nvSpPr>
        <p:spPr>
          <a:xfrm>
            <a:off x="838200" y="365125"/>
            <a:ext cx="10515600" cy="96775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Product Design Specs (PDS)</a:t>
            </a:r>
            <a:endParaRPr lang="en-GB" dirty="0"/>
          </a:p>
        </p:txBody>
      </p:sp>
      <p:sp>
        <p:nvSpPr>
          <p:cNvPr id="5" name="Rectangle 4">
            <a:extLst>
              <a:ext uri="{FF2B5EF4-FFF2-40B4-BE49-F238E27FC236}">
                <a16:creationId xmlns:a16="http://schemas.microsoft.com/office/drawing/2014/main" id="{9DD3C680-05EF-4E72-99CA-851E780215F3}"/>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677A2A8B-4150-4999-8C6D-C2844F9A10A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E57653B7-CA76-4267-B2B5-F6C69722E593}"/>
              </a:ext>
            </a:extLst>
          </p:cNvPr>
          <p:cNvPicPr>
            <a:picLocks noChangeAspect="1"/>
          </p:cNvPicPr>
          <p:nvPr/>
        </p:nvPicPr>
        <p:blipFill rotWithShape="1">
          <a:blip r:embed="rId2">
            <a:extLst>
              <a:ext uri="{28A0092B-C50C-407E-A947-70E740481C1C}">
                <a14:useLocalDpi xmlns:a14="http://schemas.microsoft.com/office/drawing/2010/main" val="0"/>
              </a:ext>
            </a:extLst>
          </a:blip>
          <a:srcRect l="3064" r="14168" b="2004"/>
          <a:stretch/>
        </p:blipFill>
        <p:spPr>
          <a:xfrm>
            <a:off x="5315415" y="1444083"/>
            <a:ext cx="5974597" cy="5305429"/>
          </a:xfrm>
          <a:prstGeom prst="rect">
            <a:avLst/>
          </a:prstGeom>
        </p:spPr>
      </p:pic>
    </p:spTree>
    <p:extLst>
      <p:ext uri="{BB962C8B-B14F-4D97-AF65-F5344CB8AC3E}">
        <p14:creationId xmlns:p14="http://schemas.microsoft.com/office/powerpoint/2010/main" val="35070325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7356" b="4207"/>
          <a:stretch/>
        </p:blipFill>
        <p:spPr>
          <a:xfrm>
            <a:off x="2921858" y="767029"/>
            <a:ext cx="6810375" cy="2299648"/>
          </a:xfrm>
          <a:prstGeom prst="rect">
            <a:avLst/>
          </a:prstGeom>
        </p:spPr>
      </p:pic>
      <p:sp>
        <p:nvSpPr>
          <p:cNvPr id="2" name="Title 1"/>
          <p:cNvSpPr>
            <a:spLocks noGrp="1"/>
          </p:cNvSpPr>
          <p:nvPr>
            <p:ph type="title"/>
          </p:nvPr>
        </p:nvSpPr>
        <p:spPr>
          <a:xfrm>
            <a:off x="398585" y="87928"/>
            <a:ext cx="10515600" cy="600288"/>
          </a:xfrm>
        </p:spPr>
        <p:txBody>
          <a:bodyPr>
            <a:normAutofit fontScale="90000"/>
          </a:bodyPr>
          <a:lstStyle/>
          <a:p>
            <a:r>
              <a:rPr lang="en-GB" b="1" u="sng" dirty="0"/>
              <a:t>Example: Product Design &amp; Specification</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1858" y="2987864"/>
            <a:ext cx="6819900" cy="3781425"/>
          </a:xfrm>
          <a:prstGeom prst="rect">
            <a:avLst/>
          </a:prstGeom>
        </p:spPr>
      </p:pic>
      <p:sp>
        <p:nvSpPr>
          <p:cNvPr id="3" name="TextBox 2"/>
          <p:cNvSpPr txBox="1"/>
          <p:nvPr/>
        </p:nvSpPr>
        <p:spPr>
          <a:xfrm>
            <a:off x="720399" y="1174841"/>
            <a:ext cx="2041585" cy="523220"/>
          </a:xfrm>
          <a:prstGeom prst="rect">
            <a:avLst/>
          </a:prstGeom>
          <a:noFill/>
        </p:spPr>
        <p:txBody>
          <a:bodyPr wrap="none" rtlCol="0">
            <a:spAutoFit/>
          </a:bodyPr>
          <a:lstStyle/>
          <a:p>
            <a:r>
              <a:rPr lang="en-GB" sz="2800" b="1" dirty="0"/>
              <a:t>Illustration:</a:t>
            </a:r>
          </a:p>
        </p:txBody>
      </p:sp>
      <p:sp>
        <p:nvSpPr>
          <p:cNvPr id="7" name="TextBox 6"/>
          <p:cNvSpPr txBox="1"/>
          <p:nvPr/>
        </p:nvSpPr>
        <p:spPr>
          <a:xfrm>
            <a:off x="720399" y="2464644"/>
            <a:ext cx="2351541" cy="523220"/>
          </a:xfrm>
          <a:prstGeom prst="rect">
            <a:avLst/>
          </a:prstGeom>
          <a:noFill/>
        </p:spPr>
        <p:txBody>
          <a:bodyPr wrap="none" rtlCol="0">
            <a:spAutoFit/>
          </a:bodyPr>
          <a:lstStyle/>
          <a:p>
            <a:r>
              <a:rPr lang="en-GB" sz="2800" b="1" dirty="0"/>
              <a:t>Specification:</a:t>
            </a:r>
          </a:p>
        </p:txBody>
      </p:sp>
      <p:pic>
        <p:nvPicPr>
          <p:cNvPr id="8" name="Graphic 7" descr="Single gear outline">
            <a:extLst>
              <a:ext uri="{FF2B5EF4-FFF2-40B4-BE49-F238E27FC236}">
                <a16:creationId xmlns:a16="http://schemas.microsoft.com/office/drawing/2014/main" id="{23A9760E-942B-434D-8380-5757575E4E5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25939" y="0"/>
            <a:ext cx="1354667" cy="1354667"/>
          </a:xfrm>
          <a:prstGeom prst="rect">
            <a:avLst/>
          </a:prstGeom>
        </p:spPr>
      </p:pic>
    </p:spTree>
    <p:extLst>
      <p:ext uri="{BB962C8B-B14F-4D97-AF65-F5344CB8AC3E}">
        <p14:creationId xmlns:p14="http://schemas.microsoft.com/office/powerpoint/2010/main" val="167227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17" y="234137"/>
            <a:ext cx="7394778" cy="1064043"/>
          </a:xfrm>
        </p:spPr>
        <p:txBody>
          <a:bodyPr>
            <a:noAutofit/>
          </a:bodyPr>
          <a:lstStyle/>
          <a:p>
            <a:r>
              <a:rPr lang="en-GB" b="1" u="sng" dirty="0"/>
              <a:t>Hardware Prototype design</a:t>
            </a:r>
          </a:p>
        </p:txBody>
      </p:sp>
      <p:sp>
        <p:nvSpPr>
          <p:cNvPr id="3" name="Content Placeholder 2"/>
          <p:cNvSpPr>
            <a:spLocks noGrp="1"/>
          </p:cNvSpPr>
          <p:nvPr>
            <p:ph idx="1"/>
          </p:nvPr>
        </p:nvSpPr>
        <p:spPr>
          <a:xfrm>
            <a:off x="729017" y="1535211"/>
            <a:ext cx="5990392" cy="4351338"/>
          </a:xfrm>
        </p:spPr>
        <p:txBody>
          <a:bodyPr>
            <a:normAutofit/>
          </a:bodyPr>
          <a:lstStyle/>
          <a:p>
            <a:r>
              <a:rPr lang="en-GB" dirty="0"/>
              <a:t>For initial </a:t>
            </a:r>
            <a:r>
              <a:rPr lang="en-GB" b="1" dirty="0"/>
              <a:t>Hardware</a:t>
            </a:r>
            <a:r>
              <a:rPr lang="en-GB" dirty="0"/>
              <a:t> </a:t>
            </a:r>
            <a:r>
              <a:rPr lang="en-GB" b="1" dirty="0"/>
              <a:t>Prototype</a:t>
            </a:r>
            <a:r>
              <a:rPr lang="en-GB" dirty="0"/>
              <a:t> </a:t>
            </a:r>
            <a:r>
              <a:rPr lang="en-GB" b="1" dirty="0"/>
              <a:t>design, </a:t>
            </a:r>
            <a:r>
              <a:rPr lang="en-GB" dirty="0"/>
              <a:t>you could use CAD (E.G. AutoCAD by Autodesk, </a:t>
            </a:r>
            <a:r>
              <a:rPr lang="en-GB" dirty="0" err="1"/>
              <a:t>SmartDraw</a:t>
            </a:r>
            <a:r>
              <a:rPr lang="en-GB" dirty="0"/>
              <a:t> or other free alternative), Adobe Illustrator or Photoshop. </a:t>
            </a:r>
          </a:p>
          <a:p>
            <a:r>
              <a:rPr lang="en-GB" dirty="0"/>
              <a:t>For electronics you could use ‘</a:t>
            </a:r>
            <a:r>
              <a:rPr lang="en-GB" dirty="0">
                <a:hlinkClick r:id="rId2"/>
              </a:rPr>
              <a:t>Proteus Design Suite</a:t>
            </a:r>
            <a:r>
              <a:rPr lang="en-GB" dirty="0"/>
              <a:t>’ to create automate and test electronic circuit board schematics.</a:t>
            </a:r>
          </a:p>
        </p:txBody>
      </p:sp>
      <p:sp>
        <p:nvSpPr>
          <p:cNvPr id="4" name="Rectangle 3">
            <a:extLst>
              <a:ext uri="{FF2B5EF4-FFF2-40B4-BE49-F238E27FC236}">
                <a16:creationId xmlns:a16="http://schemas.microsoft.com/office/drawing/2014/main" id="{99389668-6DBA-40AA-863D-B99824DA55E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5" name="Rectangle 4">
            <a:extLst>
              <a:ext uri="{FF2B5EF4-FFF2-40B4-BE49-F238E27FC236}">
                <a16:creationId xmlns:a16="http://schemas.microsoft.com/office/drawing/2014/main" id="{E85D88D6-AD5B-47C3-A018-F7A6A4B36B38}"/>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pic>
        <p:nvPicPr>
          <p:cNvPr id="2050" name="Picture 2">
            <a:extLst>
              <a:ext uri="{FF2B5EF4-FFF2-40B4-BE49-F238E27FC236}">
                <a16:creationId xmlns:a16="http://schemas.microsoft.com/office/drawing/2014/main" id="{D89B46F2-2A6B-4FBB-92A1-38F98315B98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253"/>
          <a:stretch/>
        </p:blipFill>
        <p:spPr bwMode="auto">
          <a:xfrm>
            <a:off x="7328730" y="158456"/>
            <a:ext cx="3934563" cy="327054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Diagram, engineering drawing&#10;&#10;Description automatically generated">
            <a:extLst>
              <a:ext uri="{FF2B5EF4-FFF2-40B4-BE49-F238E27FC236}">
                <a16:creationId xmlns:a16="http://schemas.microsoft.com/office/drawing/2014/main" id="{4EFA2FD9-7161-4D43-87D3-B21273AAE7E3}"/>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456335" y="2390993"/>
            <a:ext cx="3558931" cy="2363130"/>
          </a:xfrm>
          <a:prstGeom prst="rect">
            <a:avLst/>
          </a:prstGeom>
        </p:spPr>
      </p:pic>
      <p:sp>
        <p:nvSpPr>
          <p:cNvPr id="9" name="TextBox 8">
            <a:extLst>
              <a:ext uri="{FF2B5EF4-FFF2-40B4-BE49-F238E27FC236}">
                <a16:creationId xmlns:a16="http://schemas.microsoft.com/office/drawing/2014/main" id="{7C118267-51F7-431A-B35E-9D35195924B8}"/>
              </a:ext>
            </a:extLst>
          </p:cNvPr>
          <p:cNvSpPr txBox="1"/>
          <p:nvPr/>
        </p:nvSpPr>
        <p:spPr>
          <a:xfrm>
            <a:off x="6617776" y="6699220"/>
            <a:ext cx="4240724" cy="153888"/>
          </a:xfrm>
          <a:prstGeom prst="rect">
            <a:avLst/>
          </a:prstGeom>
          <a:noFill/>
        </p:spPr>
        <p:txBody>
          <a:bodyPr wrap="square" rtlCol="0">
            <a:spAutoFit/>
          </a:bodyPr>
          <a:lstStyle/>
          <a:p>
            <a:r>
              <a:rPr lang="en-GB" sz="400" dirty="0">
                <a:hlinkClick r:id="rId7" tooltip="http://softwarerecs.stackexchange.com/questions/10537/2d-3d-cad-design-and-simulation-software-for-osx"/>
              </a:rPr>
              <a:t>This Photo</a:t>
            </a:r>
            <a:r>
              <a:rPr lang="en-GB" sz="400" dirty="0"/>
              <a:t> by Unknown Author is licensed under </a:t>
            </a:r>
            <a:r>
              <a:rPr lang="en-GB" sz="400" dirty="0">
                <a:hlinkClick r:id="rId8" tooltip="https://creativecommons.org/licenses/by-sa/3.0/"/>
              </a:rPr>
              <a:t>CC BY-SA</a:t>
            </a:r>
            <a:endParaRPr lang="en-GB" sz="400" dirty="0"/>
          </a:p>
        </p:txBody>
      </p:sp>
      <p:pic>
        <p:nvPicPr>
          <p:cNvPr id="11" name="Picture 10" descr="Diagram, schematic&#10;&#10;Description automatically generated">
            <a:extLst>
              <a:ext uri="{FF2B5EF4-FFF2-40B4-BE49-F238E27FC236}">
                <a16:creationId xmlns:a16="http://schemas.microsoft.com/office/drawing/2014/main" id="{EE9AA96E-5AD3-4308-9666-196D96D82AC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662459" y="3949964"/>
            <a:ext cx="4341338" cy="2778457"/>
          </a:xfrm>
          <a:prstGeom prst="rect">
            <a:avLst/>
          </a:prstGeom>
        </p:spPr>
      </p:pic>
      <p:sp>
        <p:nvSpPr>
          <p:cNvPr id="12" name="TextBox 11">
            <a:extLst>
              <a:ext uri="{FF2B5EF4-FFF2-40B4-BE49-F238E27FC236}">
                <a16:creationId xmlns:a16="http://schemas.microsoft.com/office/drawing/2014/main" id="{A8C3D80F-D72E-4BA5-AF74-BC264E0E16BB}"/>
              </a:ext>
            </a:extLst>
          </p:cNvPr>
          <p:cNvSpPr txBox="1"/>
          <p:nvPr/>
        </p:nvSpPr>
        <p:spPr>
          <a:xfrm>
            <a:off x="8237349" y="6719186"/>
            <a:ext cx="1873483" cy="153888"/>
          </a:xfrm>
          <a:prstGeom prst="rect">
            <a:avLst/>
          </a:prstGeom>
          <a:noFill/>
        </p:spPr>
        <p:txBody>
          <a:bodyPr wrap="square" rtlCol="0">
            <a:spAutoFit/>
          </a:bodyPr>
          <a:lstStyle/>
          <a:p>
            <a:r>
              <a:rPr lang="en-GB" sz="400" dirty="0">
                <a:hlinkClick r:id="rId10" tooltip="https://www.open-electronics.org/pcb-cad-a-selection-guide/"/>
              </a:rPr>
              <a:t>This Photo</a:t>
            </a:r>
            <a:r>
              <a:rPr lang="en-GB" sz="400" dirty="0"/>
              <a:t> by Unknown Author is licensed under </a:t>
            </a:r>
            <a:r>
              <a:rPr lang="en-GB" sz="400" dirty="0">
                <a:hlinkClick r:id="rId11" tooltip="https://creativecommons.org/licenses/by-nc-sa/3.0/"/>
              </a:rPr>
              <a:t>CC BY-SA-NC</a:t>
            </a:r>
            <a:endParaRPr lang="en-GB" sz="400" dirty="0"/>
          </a:p>
        </p:txBody>
      </p:sp>
      <p:sp>
        <p:nvSpPr>
          <p:cNvPr id="16" name="TextBox 15">
            <a:extLst>
              <a:ext uri="{FF2B5EF4-FFF2-40B4-BE49-F238E27FC236}">
                <a16:creationId xmlns:a16="http://schemas.microsoft.com/office/drawing/2014/main" id="{71FFECDF-D986-414A-9DF6-57150A74F319}"/>
              </a:ext>
            </a:extLst>
          </p:cNvPr>
          <p:cNvSpPr txBox="1"/>
          <p:nvPr/>
        </p:nvSpPr>
        <p:spPr>
          <a:xfrm>
            <a:off x="9645112" y="6699220"/>
            <a:ext cx="1873483" cy="153888"/>
          </a:xfrm>
          <a:prstGeom prst="rect">
            <a:avLst/>
          </a:prstGeom>
          <a:noFill/>
        </p:spPr>
        <p:txBody>
          <a:bodyPr wrap="square" rtlCol="0">
            <a:spAutoFit/>
          </a:bodyPr>
          <a:lstStyle/>
          <a:p>
            <a:r>
              <a:rPr lang="en-GB" sz="400" dirty="0">
                <a:hlinkClick r:id="rId10" tooltip="https://www.open-electronics.org/pcb-cad-a-selection-guide/"/>
              </a:rPr>
              <a:t>This Photo</a:t>
            </a:r>
            <a:r>
              <a:rPr lang="en-GB" sz="400" dirty="0"/>
              <a:t> by Unknown Author is licensed under </a:t>
            </a:r>
            <a:r>
              <a:rPr lang="en-GB" sz="400" dirty="0">
                <a:hlinkClick r:id="rId11" tooltip="https://creativecommons.org/licenses/by-nc-sa/3.0/"/>
              </a:rPr>
              <a:t>CC BY-SA-NC</a:t>
            </a:r>
            <a:endParaRPr lang="en-GB" sz="400" dirty="0"/>
          </a:p>
        </p:txBody>
      </p:sp>
    </p:spTree>
    <p:extLst>
      <p:ext uri="{BB962C8B-B14F-4D97-AF65-F5344CB8AC3E}">
        <p14:creationId xmlns:p14="http://schemas.microsoft.com/office/powerpoint/2010/main" val="36853241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3">
            <a:extLst>
              <a:ext uri="{FF2B5EF4-FFF2-40B4-BE49-F238E27FC236}">
                <a16:creationId xmlns:a16="http://schemas.microsoft.com/office/drawing/2014/main" id="{AAE450B0-AFD9-4F83-83E5-7C24C34FFCB2}"/>
              </a:ext>
            </a:extLst>
          </p:cNvPr>
          <p:cNvSpPr txBox="1">
            <a:spLocks/>
          </p:cNvSpPr>
          <p:nvPr/>
        </p:nvSpPr>
        <p:spPr>
          <a:xfrm>
            <a:off x="785033" y="268907"/>
            <a:ext cx="4802249" cy="16715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u="sng" kern="1200" dirty="0">
                <a:solidFill>
                  <a:schemeClr val="tx1"/>
                </a:solidFill>
                <a:latin typeface="+mj-lt"/>
                <a:ea typeface="+mj-ea"/>
                <a:cs typeface="+mj-cs"/>
              </a:rPr>
              <a:t>Games Des. Dev. &amp;/or Animation</a:t>
            </a:r>
            <a:endParaRPr lang="en-US" sz="4000" kern="1200" dirty="0">
              <a:solidFill>
                <a:schemeClr val="tx1"/>
              </a:solidFill>
              <a:latin typeface="+mj-lt"/>
              <a:ea typeface="+mj-ea"/>
              <a:cs typeface="+mj-cs"/>
            </a:endParaRPr>
          </a:p>
        </p:txBody>
      </p:sp>
      <p:pic>
        <p:nvPicPr>
          <p:cNvPr id="13" name="Picture 12">
            <a:extLst>
              <a:ext uri="{FF2B5EF4-FFF2-40B4-BE49-F238E27FC236}">
                <a16:creationId xmlns:a16="http://schemas.microsoft.com/office/drawing/2014/main" id="{A5E51589-6575-4E30-BC8D-454B0DB08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506" r="14267" b="-3"/>
          <a:stretch/>
        </p:blipFill>
        <p:spPr>
          <a:xfrm>
            <a:off x="5995436" y="1"/>
            <a:ext cx="3016307" cy="2223338"/>
          </a:xfrm>
          <a:prstGeom prst="rect">
            <a:avLst/>
          </a:prstGeom>
        </p:spPr>
      </p:pic>
      <p:pic>
        <p:nvPicPr>
          <p:cNvPr id="19" name="Picture 18" descr="Diagram&#10;&#10;Description automatically generated">
            <a:extLst>
              <a:ext uri="{FF2B5EF4-FFF2-40B4-BE49-F238E27FC236}">
                <a16:creationId xmlns:a16="http://schemas.microsoft.com/office/drawing/2014/main" id="{91A23F9B-51EC-4591-A398-35951FD4F0AF}"/>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1467" r="3" b="9489"/>
          <a:stretch/>
        </p:blipFill>
        <p:spPr>
          <a:xfrm>
            <a:off x="9188878" y="10"/>
            <a:ext cx="3003123" cy="1679499"/>
          </a:xfrm>
          <a:prstGeom prst="rect">
            <a:avLst/>
          </a:prstGeom>
        </p:spPr>
      </p:pic>
      <p:sp>
        <p:nvSpPr>
          <p:cNvPr id="3" name="Content Placeholder 2">
            <a:extLst>
              <a:ext uri="{FF2B5EF4-FFF2-40B4-BE49-F238E27FC236}">
                <a16:creationId xmlns:a16="http://schemas.microsoft.com/office/drawing/2014/main" id="{6493520C-BE6C-4F99-B785-7B6EFB80EF77}"/>
              </a:ext>
            </a:extLst>
          </p:cNvPr>
          <p:cNvSpPr>
            <a:spLocks noGrp="1"/>
          </p:cNvSpPr>
          <p:nvPr>
            <p:ph idx="1"/>
          </p:nvPr>
        </p:nvSpPr>
        <p:spPr>
          <a:xfrm>
            <a:off x="698062" y="2035834"/>
            <a:ext cx="4802249" cy="3744871"/>
          </a:xfrm>
        </p:spPr>
        <p:txBody>
          <a:bodyPr vert="horz" lIns="91440" tIns="45720" rIns="91440" bIns="45720" rtlCol="0">
            <a:normAutofit/>
          </a:bodyPr>
          <a:lstStyle/>
          <a:p>
            <a:r>
              <a:rPr lang="en-US" dirty="0"/>
              <a:t>If your project is Game or Animation based, you can include initial design work such as character design, sketches, illustrations, models, storyboards.</a:t>
            </a:r>
          </a:p>
        </p:txBody>
      </p:sp>
      <p:pic>
        <p:nvPicPr>
          <p:cNvPr id="22" name="Picture 21" descr="Diagram&#10;&#10;Description automatically generated">
            <a:extLst>
              <a:ext uri="{FF2B5EF4-FFF2-40B4-BE49-F238E27FC236}">
                <a16:creationId xmlns:a16="http://schemas.microsoft.com/office/drawing/2014/main" id="{00AB2AA3-73ED-45B4-983D-F393B0AACDA7}"/>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69" r="6961" b="-3"/>
          <a:stretch/>
        </p:blipFill>
        <p:spPr>
          <a:xfrm>
            <a:off x="5995437" y="2384215"/>
            <a:ext cx="3016307" cy="2234180"/>
          </a:xfrm>
          <a:prstGeom prst="rect">
            <a:avLst/>
          </a:prstGeom>
        </p:spPr>
      </p:pic>
      <p:pic>
        <p:nvPicPr>
          <p:cNvPr id="28" name="Picture 27" descr="A picture containing graphical user interface&#10;&#10;Description automatically generated">
            <a:extLst>
              <a:ext uri="{FF2B5EF4-FFF2-40B4-BE49-F238E27FC236}">
                <a16:creationId xmlns:a16="http://schemas.microsoft.com/office/drawing/2014/main" id="{FBAEB074-8B14-44E9-8C8C-2F14E045677F}"/>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6653" r="-4" b="3954"/>
          <a:stretch/>
        </p:blipFill>
        <p:spPr>
          <a:xfrm>
            <a:off x="9188877" y="1843285"/>
            <a:ext cx="3003123" cy="2064985"/>
          </a:xfrm>
          <a:prstGeom prst="rect">
            <a:avLst/>
          </a:prstGeom>
        </p:spPr>
      </p:pic>
      <p:pic>
        <p:nvPicPr>
          <p:cNvPr id="25" name="Picture 24" descr="Graphical user interface&#10;&#10;Description automatically generated">
            <a:extLst>
              <a:ext uri="{FF2B5EF4-FFF2-40B4-BE49-F238E27FC236}">
                <a16:creationId xmlns:a16="http://schemas.microsoft.com/office/drawing/2014/main" id="{36E20C5C-C113-4292-8C58-9E7D7305BA9B}"/>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11842" r="12310" b="2"/>
          <a:stretch/>
        </p:blipFill>
        <p:spPr>
          <a:xfrm>
            <a:off x="5995436" y="4790113"/>
            <a:ext cx="3016307" cy="2067887"/>
          </a:xfrm>
          <a:prstGeom prst="rect">
            <a:avLst/>
          </a:prstGeom>
        </p:spPr>
      </p:pic>
      <p:pic>
        <p:nvPicPr>
          <p:cNvPr id="31" name="Picture 30" descr="A picture containing sport&#10;&#10;Description automatically generated">
            <a:extLst>
              <a:ext uri="{FF2B5EF4-FFF2-40B4-BE49-F238E27FC236}">
                <a16:creationId xmlns:a16="http://schemas.microsoft.com/office/drawing/2014/main" id="{6A615F10-D344-46A0-ADDE-C3D74333474D}"/>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23017" r="16176" b="2"/>
          <a:stretch/>
        </p:blipFill>
        <p:spPr>
          <a:xfrm>
            <a:off x="9188878" y="4079988"/>
            <a:ext cx="3003123" cy="2778013"/>
          </a:xfrm>
          <a:prstGeom prst="rect">
            <a:avLst/>
          </a:prstGeom>
        </p:spPr>
      </p:pic>
      <p:sp>
        <p:nvSpPr>
          <p:cNvPr id="5" name="Rectangle 4">
            <a:extLst>
              <a:ext uri="{FF2B5EF4-FFF2-40B4-BE49-F238E27FC236}">
                <a16:creationId xmlns:a16="http://schemas.microsoft.com/office/drawing/2014/main" id="{199F5B37-320E-4A36-BA46-8FADC9FF4585}"/>
              </a:ext>
            </a:extLst>
          </p:cNvPr>
          <p:cNvSpPr/>
          <p:nvPr/>
        </p:nvSpPr>
        <p:spPr>
          <a:xfrm>
            <a:off x="611091" y="268907"/>
            <a:ext cx="4976192" cy="157437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6" name="Rectangle 5">
            <a:extLst>
              <a:ext uri="{FF2B5EF4-FFF2-40B4-BE49-F238E27FC236}">
                <a16:creationId xmlns:a16="http://schemas.microsoft.com/office/drawing/2014/main" id="{296E5898-FF19-44BE-96E3-EE7E9B65DE69}"/>
              </a:ext>
            </a:extLst>
          </p:cNvPr>
          <p:cNvSpPr/>
          <p:nvPr/>
        </p:nvSpPr>
        <p:spPr>
          <a:xfrm>
            <a:off x="550793" y="396356"/>
            <a:ext cx="125714" cy="108309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Game controller outline">
            <a:extLst>
              <a:ext uri="{FF2B5EF4-FFF2-40B4-BE49-F238E27FC236}">
                <a16:creationId xmlns:a16="http://schemas.microsoft.com/office/drawing/2014/main" id="{35035B88-1C73-4E55-92D5-D6A635DF121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2088523" y="4479455"/>
            <a:ext cx="1728930" cy="1728930"/>
          </a:xfrm>
          <a:prstGeom prst="rect">
            <a:avLst/>
          </a:prstGeom>
        </p:spPr>
      </p:pic>
      <p:sp>
        <p:nvSpPr>
          <p:cNvPr id="14" name="TextBox 13">
            <a:extLst>
              <a:ext uri="{FF2B5EF4-FFF2-40B4-BE49-F238E27FC236}">
                <a16:creationId xmlns:a16="http://schemas.microsoft.com/office/drawing/2014/main" id="{25F8C1FF-A2D1-4B67-BB14-B74FC51719F0}"/>
              </a:ext>
            </a:extLst>
          </p:cNvPr>
          <p:cNvSpPr txBox="1"/>
          <p:nvPr/>
        </p:nvSpPr>
        <p:spPr>
          <a:xfrm>
            <a:off x="6571652" y="202328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quantumday.com/2013/01/video-games-are-now-tools-in-fight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0" name="TextBox 19">
            <a:extLst>
              <a:ext uri="{FF2B5EF4-FFF2-40B4-BE49-F238E27FC236}">
                <a16:creationId xmlns:a16="http://schemas.microsoft.com/office/drawing/2014/main" id="{E729514A-62BC-4D7B-B65D-37FDD06E3C35}"/>
              </a:ext>
            </a:extLst>
          </p:cNvPr>
          <p:cNvSpPr txBox="1"/>
          <p:nvPr/>
        </p:nvSpPr>
        <p:spPr>
          <a:xfrm>
            <a:off x="10005185" y="1479454"/>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daryl-rhystaylor.blogspot.com/2011/03/crump-animation-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23" name="TextBox 22">
            <a:extLst>
              <a:ext uri="{FF2B5EF4-FFF2-40B4-BE49-F238E27FC236}">
                <a16:creationId xmlns:a16="http://schemas.microsoft.com/office/drawing/2014/main" id="{64DF28F4-2B85-40F9-99AE-5DD657CF8A09}"/>
              </a:ext>
            </a:extLst>
          </p:cNvPr>
          <p:cNvSpPr txBox="1"/>
          <p:nvPr/>
        </p:nvSpPr>
        <p:spPr>
          <a:xfrm>
            <a:off x="6704702" y="441834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iki.synfig.org/Doc:Cut-out_Anim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6" name="TextBox 25">
            <a:extLst>
              <a:ext uri="{FF2B5EF4-FFF2-40B4-BE49-F238E27FC236}">
                <a16:creationId xmlns:a16="http://schemas.microsoft.com/office/drawing/2014/main" id="{58033301-A7E5-4EDB-8426-85851E98F175}"/>
              </a:ext>
            </a:extLst>
          </p:cNvPr>
          <p:cNvSpPr txBox="1"/>
          <p:nvPr/>
        </p:nvSpPr>
        <p:spPr>
          <a:xfrm>
            <a:off x="6571652"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technofaq.org/posts/2019/02/exploring-the-realm-of-video-animation-top-stop-motion-animation-tools-and-applic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29" name="TextBox 28">
            <a:extLst>
              <a:ext uri="{FF2B5EF4-FFF2-40B4-BE49-F238E27FC236}">
                <a16:creationId xmlns:a16="http://schemas.microsoft.com/office/drawing/2014/main" id="{16D66981-5C18-45AB-B28D-8A1A61447F91}"/>
              </a:ext>
            </a:extLst>
          </p:cNvPr>
          <p:cNvSpPr txBox="1"/>
          <p:nvPr/>
        </p:nvSpPr>
        <p:spPr>
          <a:xfrm>
            <a:off x="9732672" y="3708215"/>
            <a:ext cx="245932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amal-wbl.blogspot.com/2011/10/i-digital-animation-typ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9"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2" name="TextBox 31">
            <a:extLst>
              <a:ext uri="{FF2B5EF4-FFF2-40B4-BE49-F238E27FC236}">
                <a16:creationId xmlns:a16="http://schemas.microsoft.com/office/drawing/2014/main" id="{B71C47FC-692B-49D7-8A01-E3281332C8F9}"/>
              </a:ext>
            </a:extLst>
          </p:cNvPr>
          <p:cNvSpPr txBox="1"/>
          <p:nvPr/>
        </p:nvSpPr>
        <p:spPr>
          <a:xfrm>
            <a:off x="10005185" y="6657946"/>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3" tooltip="https://sketchfab.com/3d-models/animation-run-e05e53ab881b413ab921b693256b1847">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4373524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1388" y="184089"/>
            <a:ext cx="9576776" cy="1304481"/>
          </a:xfrm>
        </p:spPr>
        <p:txBody>
          <a:bodyPr anchor="ctr">
            <a:normAutofit/>
          </a:bodyPr>
          <a:lstStyle/>
          <a:p>
            <a:r>
              <a:rPr lang="en-GB" b="1" u="sng" dirty="0"/>
              <a:t>Keep it Simple: Design &amp; System Modelling</a:t>
            </a:r>
          </a:p>
        </p:txBody>
      </p:sp>
      <p:pic>
        <p:nvPicPr>
          <p:cNvPr id="7" name="Graphic 6" descr="Design">
            <a:extLst>
              <a:ext uri="{FF2B5EF4-FFF2-40B4-BE49-F238E27FC236}">
                <a16:creationId xmlns:a16="http://schemas.microsoft.com/office/drawing/2014/main" id="{ABAF33B1-87D0-4FAA-84BC-CC6BDE49ADF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248164" y="259479"/>
            <a:ext cx="1113714" cy="1113714"/>
          </a:xfrm>
          <a:prstGeom prst="rect">
            <a:avLst/>
          </a:prstGeom>
        </p:spPr>
      </p:pic>
      <p:sp>
        <p:nvSpPr>
          <p:cNvPr id="8" name="Content Placeholder 2"/>
          <p:cNvSpPr>
            <a:spLocks noGrp="1"/>
          </p:cNvSpPr>
          <p:nvPr>
            <p:ph idx="1"/>
          </p:nvPr>
        </p:nvSpPr>
        <p:spPr>
          <a:xfrm>
            <a:off x="770744" y="1757476"/>
            <a:ext cx="10749868" cy="3852909"/>
          </a:xfrm>
        </p:spPr>
        <p:txBody>
          <a:bodyPr>
            <a:normAutofit/>
          </a:bodyPr>
          <a:lstStyle/>
          <a:p>
            <a:r>
              <a:rPr lang="en-GB" sz="3200" dirty="0"/>
              <a:t>Keep the Design docs simple. </a:t>
            </a:r>
          </a:p>
          <a:p>
            <a:r>
              <a:rPr lang="en-GB" sz="3200" dirty="0"/>
              <a:t>For this module you do not need to go into detail with your Design planning &amp; documentation.</a:t>
            </a:r>
          </a:p>
          <a:p>
            <a:r>
              <a:rPr lang="en-GB" sz="3200" dirty="0"/>
              <a:t>Keep it </a:t>
            </a:r>
            <a:r>
              <a:rPr lang="en-GB" sz="3200" b="1" dirty="0"/>
              <a:t>Clean </a:t>
            </a:r>
            <a:r>
              <a:rPr lang="en-GB" sz="3200" dirty="0"/>
              <a:t>&amp;</a:t>
            </a:r>
            <a:r>
              <a:rPr lang="en-GB" sz="3200" b="1" dirty="0"/>
              <a:t> Simple</a:t>
            </a:r>
            <a:r>
              <a:rPr lang="en-GB" sz="3200" dirty="0"/>
              <a:t>.</a:t>
            </a:r>
          </a:p>
          <a:p>
            <a:r>
              <a:rPr lang="en-GB" sz="3200" dirty="0"/>
              <a:t>The Design documents produced by different students will vary significantly and depend on your project area. You will all have different design documentation. And that’s ok.</a:t>
            </a:r>
            <a:endParaRPr lang="en-US" sz="3200" dirty="0"/>
          </a:p>
          <a:p>
            <a:endParaRPr lang="en-GB" sz="3200" dirty="0"/>
          </a:p>
          <a:p>
            <a:pPr lvl="1"/>
            <a:endParaRPr lang="en-GB" sz="3200" dirty="0"/>
          </a:p>
          <a:p>
            <a:endParaRPr lang="en-GB" sz="3200" dirty="0"/>
          </a:p>
        </p:txBody>
      </p:sp>
      <p:sp>
        <p:nvSpPr>
          <p:cNvPr id="10" name="Rectangle 9">
            <a:extLst>
              <a:ext uri="{FF2B5EF4-FFF2-40B4-BE49-F238E27FC236}">
                <a16:creationId xmlns:a16="http://schemas.microsoft.com/office/drawing/2014/main" id="{AD9F145B-C380-4363-A825-0A2AE2145EE8}"/>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u="sng" dirty="0"/>
          </a:p>
        </p:txBody>
      </p:sp>
      <p:sp>
        <p:nvSpPr>
          <p:cNvPr id="11" name="Rectangle 10">
            <a:extLst>
              <a:ext uri="{FF2B5EF4-FFF2-40B4-BE49-F238E27FC236}">
                <a16:creationId xmlns:a16="http://schemas.microsoft.com/office/drawing/2014/main" id="{8F4235E4-1EE3-4E26-A0E4-9AD0CAE59ADB}"/>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4971444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28CE7-549E-CA2B-0BBD-2B8E313BA76B}"/>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F8646473-96E0-91AF-6FAA-309FEAA6F2DC}"/>
              </a:ext>
            </a:extLst>
          </p:cNvPr>
          <p:cNvSpPr>
            <a:spLocks noGrp="1"/>
          </p:cNvSpPr>
          <p:nvPr>
            <p:ph type="body" sz="half" idx="2"/>
          </p:nvPr>
        </p:nvSpPr>
        <p:spPr>
          <a:xfrm>
            <a:off x="378080" y="1709531"/>
            <a:ext cx="11167214" cy="4240820"/>
          </a:xfrm>
          <a:noFill/>
          <a:ln w="25400">
            <a:solidFill>
              <a:schemeClr val="tx1"/>
            </a:solidFill>
          </a:ln>
        </p:spPr>
        <p:txBody>
          <a:bodyPr vert="horz" lIns="91440" tIns="45720" rIns="91440" bIns="45720" rtlCol="0" anchor="t">
            <a:normAutofit fontScale="85000" lnSpcReduction="10000"/>
          </a:bodyPr>
          <a:lstStyle/>
          <a:p>
            <a:pPr marL="270510">
              <a:lnSpc>
                <a:spcPct val="100000"/>
              </a:lnSpc>
              <a:spcAft>
                <a:spcPts val="300"/>
              </a:spcAft>
            </a:pPr>
            <a:r>
              <a:rPr lang="en-GB" sz="3200" dirty="0">
                <a:effectLst/>
                <a:latin typeface="Arial" panose="020B0604020202020204" pitchFamily="34" charset="0"/>
                <a:ea typeface="Times New Roman" panose="02020603050405020304" pitchFamily="18" charset="0"/>
                <a:cs typeface="Arial" panose="020B0604020202020204" pitchFamily="34" charset="0"/>
              </a:rPr>
              <a:t>Document: </a:t>
            </a:r>
          </a:p>
          <a:p>
            <a:pPr marL="784860" indent="-514350">
              <a:lnSpc>
                <a:spcPct val="100000"/>
              </a:lnSpc>
              <a:spcAft>
                <a:spcPts val="300"/>
              </a:spcAft>
              <a:buFont typeface="+mj-lt"/>
              <a:buAutoNum type="arabicPeriod"/>
            </a:pPr>
            <a:r>
              <a:rPr lang="en-GB" sz="3200" dirty="0">
                <a:latin typeface="Arial" panose="020B0604020202020204" pitchFamily="34" charset="0"/>
                <a:ea typeface="Times New Roman" panose="02020603050405020304" pitchFamily="18" charset="0"/>
                <a:cs typeface="Arial" panose="020B0604020202020204" pitchFamily="34" charset="0"/>
              </a:rPr>
              <a:t>Reflect consider and document/d</a:t>
            </a:r>
            <a:r>
              <a:rPr lang="en-GB" sz="3200" dirty="0">
                <a:effectLst/>
                <a:latin typeface="Arial" panose="020B0604020202020204" pitchFamily="34" charset="0"/>
                <a:ea typeface="Times New Roman" panose="02020603050405020304" pitchFamily="18" charset="0"/>
                <a:cs typeface="Arial" panose="020B0604020202020204" pitchFamily="34" charset="0"/>
              </a:rPr>
              <a:t>escribe </a:t>
            </a:r>
            <a:r>
              <a:rPr lang="en-GB" sz="3200" dirty="0">
                <a:latin typeface="Arial" panose="020B0604020202020204" pitchFamily="34" charset="0"/>
                <a:ea typeface="Times New Roman" panose="02020603050405020304" pitchFamily="18" charset="0"/>
                <a:cs typeface="Arial" panose="020B0604020202020204" pitchFamily="34" charset="0"/>
              </a:rPr>
              <a:t>the</a:t>
            </a:r>
            <a:r>
              <a:rPr lang="en-GB" sz="3200" dirty="0">
                <a:effectLst/>
                <a:latin typeface="Arial" panose="020B0604020202020204" pitchFamily="34" charset="0"/>
                <a:ea typeface="Times New Roman" panose="02020603050405020304" pitchFamily="18" charset="0"/>
                <a:cs typeface="Arial" panose="020B0604020202020204" pitchFamily="34" charset="0"/>
              </a:rPr>
              <a:t> project ‘</a:t>
            </a:r>
            <a:r>
              <a:rPr lang="en-GB" sz="3200" b="1" dirty="0">
                <a:effectLst/>
                <a:latin typeface="Arial" panose="020B0604020202020204" pitchFamily="34" charset="0"/>
                <a:ea typeface="Times New Roman" panose="02020603050405020304" pitchFamily="18" charset="0"/>
                <a:cs typeface="Arial" panose="020B0604020202020204" pitchFamily="34" charset="0"/>
              </a:rPr>
              <a:t>Design</a:t>
            </a:r>
            <a:r>
              <a:rPr lang="en-GB" sz="3200" dirty="0">
                <a:effectLst/>
                <a:latin typeface="Arial" panose="020B0604020202020204" pitchFamily="34" charset="0"/>
                <a:ea typeface="Times New Roman" panose="02020603050405020304" pitchFamily="18" charset="0"/>
                <a:cs typeface="Arial" panose="020B0604020202020204" pitchFamily="34" charset="0"/>
              </a:rPr>
              <a:t> </a:t>
            </a:r>
            <a:r>
              <a:rPr lang="en-GB" sz="3200" b="1" dirty="0">
                <a:effectLst/>
                <a:latin typeface="Arial" panose="020B0604020202020204" pitchFamily="34" charset="0"/>
                <a:ea typeface="Times New Roman" panose="02020603050405020304" pitchFamily="18" charset="0"/>
                <a:cs typeface="Arial" panose="020B0604020202020204" pitchFamily="34" charset="0"/>
              </a:rPr>
              <a:t>work’</a:t>
            </a:r>
            <a:r>
              <a:rPr lang="en-GB" sz="3200" b="1" dirty="0">
                <a:latin typeface="Arial" panose="020B0604020202020204" pitchFamily="34" charset="0"/>
                <a:ea typeface="Times New Roman" panose="02020603050405020304" pitchFamily="18" charset="0"/>
                <a:cs typeface="Arial" panose="020B0604020202020204" pitchFamily="34" charset="0"/>
              </a:rPr>
              <a:t> you will do for your project.</a:t>
            </a:r>
            <a:r>
              <a:rPr lang="en-GB" sz="3200" dirty="0">
                <a:effectLst/>
                <a:latin typeface="Arial" panose="020B0604020202020204" pitchFamily="34" charset="0"/>
                <a:ea typeface="Times New Roman" panose="02020603050405020304" pitchFamily="18" charset="0"/>
                <a:cs typeface="Arial" panose="020B0604020202020204" pitchFamily="34" charset="0"/>
              </a:rPr>
              <a:t> For example:</a:t>
            </a:r>
          </a:p>
          <a:p>
            <a:pPr marL="1013460" lvl="1" indent="-285750">
              <a:lnSpc>
                <a:spcPct val="100000"/>
              </a:lnSpc>
              <a:spcAft>
                <a:spcPts val="300"/>
              </a:spcAft>
              <a:buFont typeface="Arial" panose="020B0604020202020204" pitchFamily="34" charset="0"/>
              <a:buChar char="•"/>
            </a:pPr>
            <a:r>
              <a:rPr lang="en-GB" sz="2600" dirty="0">
                <a:effectLst/>
                <a:latin typeface="Arial" panose="020B0604020202020204" pitchFamily="34" charset="0"/>
                <a:ea typeface="Times New Roman" panose="02020603050405020304" pitchFamily="18" charset="0"/>
                <a:cs typeface="Arial" panose="020B0604020202020204" pitchFamily="34" charset="0"/>
              </a:rPr>
              <a:t>Depending on the nature of your project, example design work could include: </a:t>
            </a:r>
          </a:p>
          <a:p>
            <a:pPr marL="1470660" lvl="2" indent="-285750">
              <a:lnSpc>
                <a:spcPct val="100000"/>
              </a:lnSpc>
              <a:spcAft>
                <a:spcPts val="300"/>
              </a:spcAf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Diagrams/sketches/drawings, storyboard, wireframes, flow chart/UML diagram, ERD data structure, network structure diagram, network security architecture/diagram.</a:t>
            </a: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784860" indent="-514350">
              <a:lnSpc>
                <a:spcPct val="100000"/>
              </a:lnSpc>
              <a:spcAft>
                <a:spcPts val="300"/>
              </a:spcAft>
              <a:buFont typeface="+mj-lt"/>
              <a:buAutoNum type="arabicPeriod"/>
            </a:pPr>
            <a:r>
              <a:rPr lang="en-GB" sz="2800" dirty="0">
                <a:latin typeface="Arial" panose="020B0604020202020204" pitchFamily="34" charset="0"/>
                <a:ea typeface="Times New Roman" panose="02020603050405020304" pitchFamily="18" charset="0"/>
                <a:cs typeface="Arial" panose="020B0604020202020204" pitchFamily="34" charset="0"/>
              </a:rPr>
              <a:t>Start to use a design tool/method of your choice to start creating some design work for your project. You could use an AI tool to help you get started.</a:t>
            </a:r>
          </a:p>
          <a:p>
            <a:pPr marL="270510">
              <a:lnSpc>
                <a:spcPct val="100000"/>
              </a:lnSpc>
              <a:spcAft>
                <a:spcPts val="3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 Any Qs during the activity please let me know.</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171450">
              <a:lnSpc>
                <a:spcPct val="100000"/>
              </a:lnSpc>
              <a:spcBef>
                <a:spcPts val="0"/>
              </a:spcBef>
              <a:spcAft>
                <a:spcPts val="300"/>
              </a:spcAft>
            </a:pPr>
            <a:endParaRPr lang="en-GB" sz="36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9D67944A-DB1D-DE26-4424-684C848491C9}"/>
              </a:ext>
            </a:extLst>
          </p:cNvPr>
          <p:cNvSpPr txBox="1"/>
          <p:nvPr/>
        </p:nvSpPr>
        <p:spPr>
          <a:xfrm>
            <a:off x="202459" y="289141"/>
            <a:ext cx="682436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Activity: </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mn-cs"/>
              </a:rPr>
              <a:t>Project Design</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E2AEDAEE-94C0-4A04-C421-95140CB7F964}"/>
              </a:ext>
            </a:extLst>
          </p:cNvPr>
          <p:cNvSpPr/>
          <p:nvPr/>
        </p:nvSpPr>
        <p:spPr>
          <a:xfrm rot="7949683">
            <a:off x="8829885" y="3731271"/>
            <a:ext cx="3511603" cy="2758616"/>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Ui Ux outline">
            <a:extLst>
              <a:ext uri="{FF2B5EF4-FFF2-40B4-BE49-F238E27FC236}">
                <a16:creationId xmlns:a16="http://schemas.microsoft.com/office/drawing/2014/main" id="{9B6EE1E8-5C37-E8A0-46A3-44B49AEA98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957993" y="-81943"/>
            <a:ext cx="1979184" cy="1979184"/>
          </a:xfrm>
          <a:prstGeom prst="rect">
            <a:avLst/>
          </a:prstGeom>
        </p:spPr>
      </p:pic>
    </p:spTree>
    <p:extLst>
      <p:ext uri="{BB962C8B-B14F-4D97-AF65-F5344CB8AC3E}">
        <p14:creationId xmlns:p14="http://schemas.microsoft.com/office/powerpoint/2010/main" val="23079947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25352-4DEB-C107-27B2-B6B4EA269A7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BC0FF4D-D8B6-CA51-7CB4-380D4A656C12}"/>
              </a:ext>
            </a:extLst>
          </p:cNvPr>
          <p:cNvSpPr txBox="1"/>
          <p:nvPr/>
        </p:nvSpPr>
        <p:spPr>
          <a:xfrm>
            <a:off x="261002" y="195345"/>
            <a:ext cx="11106140"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Home Activity:</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Initial Practical work</a:t>
            </a:r>
            <a:endParaRPr kumimoji="0" lang="en-US" sz="5400" b="1" i="0" u="none" strike="noStrike" kern="1200" cap="none" spc="0" normalizeH="0" baseline="0" noProof="0" dirty="0">
              <a:ln>
                <a:noFill/>
              </a:ln>
              <a:solidFill>
                <a:prstClr val="white"/>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4899FF6A-09E4-C2D2-9904-7C7597180CE6}"/>
              </a:ext>
            </a:extLst>
          </p:cNvPr>
          <p:cNvSpPr txBox="1">
            <a:spLocks/>
          </p:cNvSpPr>
          <p:nvPr/>
        </p:nvSpPr>
        <p:spPr>
          <a:xfrm>
            <a:off x="653435" y="1647746"/>
            <a:ext cx="10885129" cy="4448254"/>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20000"/>
              </a:lnSpc>
              <a:spcBef>
                <a:spcPts val="0"/>
              </a:spcBef>
              <a:spcAft>
                <a:spcPts val="600"/>
              </a:spcAft>
              <a:defRPr/>
            </a:pPr>
            <a:r>
              <a:rPr lang="en-GB" sz="4000" b="1" dirty="0"/>
              <a:t>To answer Q.3 of Task 3:</a:t>
            </a:r>
          </a:p>
          <a:p>
            <a:pPr marL="742950" indent="-742950">
              <a:lnSpc>
                <a:spcPct val="120000"/>
              </a:lnSpc>
              <a:spcBef>
                <a:spcPts val="0"/>
              </a:spcBef>
              <a:spcAft>
                <a:spcPts val="600"/>
              </a:spcAft>
              <a:buFont typeface="+mj-lt"/>
              <a:buAutoNum type="arabicPeriod"/>
              <a:defRPr/>
            </a:pPr>
            <a:r>
              <a:rPr lang="en-GB" sz="4000" dirty="0"/>
              <a:t>Start some initial </a:t>
            </a:r>
            <a:r>
              <a:rPr lang="en-GB" sz="4000" b="1" dirty="0">
                <a:solidFill>
                  <a:schemeClr val="bg1"/>
                </a:solidFill>
                <a:highlight>
                  <a:srgbClr val="FFFF00"/>
                </a:highlight>
              </a:rPr>
              <a:t>practical work</a:t>
            </a:r>
            <a:r>
              <a:rPr lang="en-GB" sz="4000" b="1" dirty="0">
                <a:solidFill>
                  <a:schemeClr val="bg1"/>
                </a:solidFill>
              </a:rPr>
              <a:t> </a:t>
            </a:r>
            <a:r>
              <a:rPr lang="en-GB" sz="4000" dirty="0"/>
              <a:t>for your project</a:t>
            </a:r>
          </a:p>
          <a:p>
            <a:pPr marL="742950" indent="-742950">
              <a:lnSpc>
                <a:spcPct val="120000"/>
              </a:lnSpc>
              <a:spcBef>
                <a:spcPts val="0"/>
              </a:spcBef>
              <a:spcAft>
                <a:spcPts val="600"/>
              </a:spcAft>
              <a:buFont typeface="+mj-lt"/>
              <a:buAutoNum type="arabicPeriod"/>
              <a:defRPr/>
            </a:pPr>
            <a:r>
              <a:rPr lang="en-GB" sz="4000" dirty="0"/>
              <a:t>Use several screenshots with brief description to </a:t>
            </a:r>
            <a:r>
              <a:rPr lang="en-GB" sz="4000" dirty="0">
                <a:solidFill>
                  <a:schemeClr val="bg1"/>
                </a:solidFill>
                <a:highlight>
                  <a:srgbClr val="FFFF00"/>
                </a:highlight>
              </a:rPr>
              <a:t>document some practical implementation </a:t>
            </a:r>
            <a:r>
              <a:rPr lang="en-GB" sz="4000" dirty="0"/>
              <a:t>work for your project.</a:t>
            </a:r>
          </a:p>
        </p:txBody>
      </p:sp>
    </p:spTree>
    <p:extLst>
      <p:ext uri="{BB962C8B-B14F-4D97-AF65-F5344CB8AC3E}">
        <p14:creationId xmlns:p14="http://schemas.microsoft.com/office/powerpoint/2010/main" val="112563698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US" sz="3600" dirty="0">
                <a:solidFill>
                  <a:prstClr val="white"/>
                </a:solidFill>
              </a:rPr>
              <a:t>Thumbs up if ok</a:t>
            </a:r>
            <a:r>
              <a:rPr lang="en-GB" sz="3600" dirty="0">
                <a:ea typeface="DengXian" panose="02010600030101010101" pitchFamily="2" charset="-122"/>
                <a:cs typeface="Segoe UI Emoji" panose="020B0502040204020203" pitchFamily="34" charset="0"/>
              </a:rPr>
              <a:t>👍</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37320947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58C1C-79DD-E34B-3268-4FCB52F0C596}"/>
              </a:ext>
            </a:extLst>
          </p:cNvPr>
          <p:cNvSpPr>
            <a:spLocks noGrp="1"/>
          </p:cNvSpPr>
          <p:nvPr>
            <p:ph type="title"/>
          </p:nvPr>
        </p:nvSpPr>
        <p:spPr/>
        <p:txBody>
          <a:bodyPr/>
          <a:lstStyle/>
          <a:p>
            <a:r>
              <a:rPr lang="en-GB" dirty="0"/>
              <a:t>Archive slide.</a:t>
            </a:r>
          </a:p>
        </p:txBody>
      </p:sp>
    </p:spTree>
    <p:extLst>
      <p:ext uri="{BB962C8B-B14F-4D97-AF65-F5344CB8AC3E}">
        <p14:creationId xmlns:p14="http://schemas.microsoft.com/office/powerpoint/2010/main" val="710186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971" y="398703"/>
            <a:ext cx="10515600" cy="1111024"/>
          </a:xfrm>
        </p:spPr>
        <p:txBody>
          <a:bodyPr/>
          <a:lstStyle/>
          <a:p>
            <a:r>
              <a:rPr lang="en-GB" sz="6000" b="1" dirty="0"/>
              <a:t>Bg. </a:t>
            </a:r>
            <a:r>
              <a:rPr lang="en-GB" b="1" u="sng" dirty="0"/>
              <a:t>Software prototyping</a:t>
            </a:r>
          </a:p>
        </p:txBody>
      </p:sp>
      <p:sp>
        <p:nvSpPr>
          <p:cNvPr id="3" name="Content Placeholder 2"/>
          <p:cNvSpPr>
            <a:spLocks noGrp="1"/>
          </p:cNvSpPr>
          <p:nvPr>
            <p:ph idx="1"/>
          </p:nvPr>
        </p:nvSpPr>
        <p:spPr>
          <a:xfrm>
            <a:off x="765659" y="1703705"/>
            <a:ext cx="10515600" cy="4351338"/>
          </a:xfrm>
        </p:spPr>
        <p:txBody>
          <a:bodyPr>
            <a:normAutofit lnSpcReduction="10000"/>
          </a:bodyPr>
          <a:lstStyle/>
          <a:p>
            <a:r>
              <a:rPr lang="en-GB" sz="3200" dirty="0"/>
              <a:t>Software prototyping is the activity of creating  software prototypes i.e. </a:t>
            </a:r>
            <a:r>
              <a:rPr lang="en-GB" sz="3200" b="1" dirty="0"/>
              <a:t>incomplete versions </a:t>
            </a:r>
            <a:r>
              <a:rPr lang="en-GB" sz="3200" dirty="0"/>
              <a:t>of the software program being developed. </a:t>
            </a:r>
          </a:p>
          <a:p>
            <a:r>
              <a:rPr lang="en-GB" sz="3200" dirty="0"/>
              <a:t>Prototyping has several benefits: </a:t>
            </a:r>
          </a:p>
          <a:p>
            <a:pPr lvl="1"/>
            <a:r>
              <a:rPr lang="en-GB" sz="2800" dirty="0"/>
              <a:t>The software designer and implementer can get valuable feedback from the users early in the project. </a:t>
            </a:r>
          </a:p>
          <a:p>
            <a:pPr lvl="1"/>
            <a:r>
              <a:rPr lang="en-GB" sz="2800" b="1" dirty="0"/>
              <a:t>The purpose of a prototype is to allow users of the software to evaluate the product by actually trying it out</a:t>
            </a:r>
            <a:r>
              <a:rPr lang="en-GB" sz="2800" dirty="0"/>
              <a:t>, rather than having to interpret and evaluate the design based on descriptions. </a:t>
            </a:r>
            <a:br>
              <a:rPr lang="en-GB" sz="2800" dirty="0"/>
            </a:br>
            <a:br>
              <a:rPr lang="en-GB" sz="2800" dirty="0"/>
            </a:br>
            <a:endParaRPr lang="en-GB" sz="2800" dirty="0"/>
          </a:p>
        </p:txBody>
      </p:sp>
    </p:spTree>
    <p:extLst>
      <p:ext uri="{BB962C8B-B14F-4D97-AF65-F5344CB8AC3E}">
        <p14:creationId xmlns:p14="http://schemas.microsoft.com/office/powerpoint/2010/main" val="38043059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517C-23A2-4DA2-8A01-43F1237896E3}"/>
              </a:ext>
            </a:extLst>
          </p:cNvPr>
          <p:cNvSpPr>
            <a:spLocks noGrp="1"/>
          </p:cNvSpPr>
          <p:nvPr>
            <p:ph type="title"/>
          </p:nvPr>
        </p:nvSpPr>
        <p:spPr>
          <a:xfrm>
            <a:off x="453081" y="447503"/>
            <a:ext cx="10816282" cy="1325563"/>
          </a:xfrm>
        </p:spPr>
        <p:txBody>
          <a:bodyPr>
            <a:normAutofit/>
          </a:bodyPr>
          <a:lstStyle/>
          <a:p>
            <a:r>
              <a:rPr lang="en-GB" sz="5400" b="1" dirty="0"/>
              <a:t>Bg. </a:t>
            </a:r>
            <a:r>
              <a:rPr lang="en-GB" b="1" u="sng" dirty="0"/>
              <a:t>Definition: Rapid Application Development</a:t>
            </a:r>
          </a:p>
        </p:txBody>
      </p:sp>
      <p:sp>
        <p:nvSpPr>
          <p:cNvPr id="3" name="Content Placeholder 2">
            <a:extLst>
              <a:ext uri="{FF2B5EF4-FFF2-40B4-BE49-F238E27FC236}">
                <a16:creationId xmlns:a16="http://schemas.microsoft.com/office/drawing/2014/main" id="{7CA8EAED-764C-4779-B906-7C62535EC336}"/>
              </a:ext>
            </a:extLst>
          </p:cNvPr>
          <p:cNvSpPr>
            <a:spLocks noGrp="1"/>
          </p:cNvSpPr>
          <p:nvPr>
            <p:ph idx="1"/>
          </p:nvPr>
        </p:nvSpPr>
        <p:spPr>
          <a:xfrm>
            <a:off x="453081" y="1558410"/>
            <a:ext cx="10816282" cy="4463449"/>
          </a:xfrm>
        </p:spPr>
        <p:txBody>
          <a:bodyPr>
            <a:normAutofit/>
          </a:bodyPr>
          <a:lstStyle/>
          <a:p>
            <a:r>
              <a:rPr lang="en-US" dirty="0"/>
              <a:t>RAD is an agile adaptive software development model, that is based on prototyping and quick feedback with less emphasis on planning. With rapid application development, developers can change the design, add functionality, and keep reiterating without having to start from scratch each time. </a:t>
            </a:r>
            <a:r>
              <a:rPr lang="en-US" sz="1500" dirty="0"/>
              <a:t>(</a:t>
            </a:r>
            <a:r>
              <a:rPr lang="en-US" sz="1500" dirty="0">
                <a:hlinkClick r:id="rId2"/>
              </a:rPr>
              <a:t>r</a:t>
            </a:r>
            <a:r>
              <a:rPr lang="en-US" sz="1500" dirty="0"/>
              <a:t>)</a:t>
            </a:r>
          </a:p>
          <a:p>
            <a:r>
              <a:rPr lang="en-US" dirty="0"/>
              <a:t>Rapid Application Development is an agile framework focused primarily on rapid prototyping of a software product, frequently iterating based on feedback, and continuously releasing updated versions of the software product to the market. </a:t>
            </a:r>
            <a:r>
              <a:rPr lang="en-US" sz="1500" dirty="0"/>
              <a:t>(</a:t>
            </a:r>
            <a:r>
              <a:rPr lang="en-US" sz="1500" dirty="0">
                <a:hlinkClick r:id="rId3"/>
              </a:rPr>
              <a:t>r</a:t>
            </a:r>
            <a:r>
              <a:rPr lang="en-US" sz="1500" dirty="0"/>
              <a:t>)</a:t>
            </a:r>
          </a:p>
          <a:p>
            <a:pPr marL="457200" lvl="1" indent="0">
              <a:buNone/>
            </a:pPr>
            <a:endParaRPr lang="en-US" sz="1600" dirty="0"/>
          </a:p>
        </p:txBody>
      </p:sp>
    </p:spTree>
    <p:extLst>
      <p:ext uri="{BB962C8B-B14F-4D97-AF65-F5344CB8AC3E}">
        <p14:creationId xmlns:p14="http://schemas.microsoft.com/office/powerpoint/2010/main" val="62261304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B6D7-1C1A-44AE-8F40-8AEC394D8079}"/>
              </a:ext>
            </a:extLst>
          </p:cNvPr>
          <p:cNvSpPr>
            <a:spLocks noGrp="1"/>
          </p:cNvSpPr>
          <p:nvPr>
            <p:ph type="title"/>
          </p:nvPr>
        </p:nvSpPr>
        <p:spPr>
          <a:xfrm>
            <a:off x="838200" y="556995"/>
            <a:ext cx="10515600" cy="1133693"/>
          </a:xfrm>
        </p:spPr>
        <p:txBody>
          <a:bodyPr>
            <a:normAutofit fontScale="90000"/>
          </a:bodyPr>
          <a:lstStyle/>
          <a:p>
            <a:pPr algn="ctr"/>
            <a:r>
              <a:rPr lang="en-GB" sz="3600" dirty="0"/>
              <a:t>Computing Innovation Project: </a:t>
            </a:r>
            <a:br>
              <a:rPr lang="en-GB" sz="3600" dirty="0"/>
            </a:br>
            <a:r>
              <a:rPr lang="en-GB" sz="4900" b="1" dirty="0"/>
              <a:t>Design work</a:t>
            </a:r>
            <a:endParaRPr lang="en-GB" sz="3600" b="1" dirty="0"/>
          </a:p>
        </p:txBody>
      </p:sp>
      <p:graphicFrame>
        <p:nvGraphicFramePr>
          <p:cNvPr id="29" name="Content Placeholder 2">
            <a:extLst>
              <a:ext uri="{FF2B5EF4-FFF2-40B4-BE49-F238E27FC236}">
                <a16:creationId xmlns:a16="http://schemas.microsoft.com/office/drawing/2014/main" id="{9C820689-4921-4134-8C91-F5AC1D8154C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3672C1C4-EFA1-4AC7-9ECE-64CE765C7F47}"/>
              </a:ext>
            </a:extLst>
          </p:cNvPr>
          <p:cNvSpPr/>
          <p:nvPr/>
        </p:nvSpPr>
        <p:spPr>
          <a:xfrm>
            <a:off x="797169" y="495411"/>
            <a:ext cx="10738339" cy="119527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88734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697" y="206465"/>
            <a:ext cx="10515600" cy="1325563"/>
          </a:xfrm>
        </p:spPr>
        <p:txBody>
          <a:bodyPr/>
          <a:lstStyle/>
          <a:p>
            <a:r>
              <a:rPr lang="en-GB" sz="5400" b="1" dirty="0">
                <a:latin typeface="+mn-lt"/>
              </a:rPr>
              <a:t>Bg. </a:t>
            </a:r>
            <a:r>
              <a:rPr lang="en-GB" u="sng" dirty="0">
                <a:latin typeface="+mn-lt"/>
              </a:rPr>
              <a:t>MVP - </a:t>
            </a:r>
            <a:r>
              <a:rPr lang="en-GB" u="sng" dirty="0"/>
              <a:t>Minimum Viable Product</a:t>
            </a:r>
            <a:endParaRPr lang="en-GB" u="sng" dirty="0">
              <a:latin typeface="+mn-lt"/>
            </a:endParaRPr>
          </a:p>
        </p:txBody>
      </p:sp>
      <p:sp>
        <p:nvSpPr>
          <p:cNvPr id="3" name="Content Placeholder 2"/>
          <p:cNvSpPr>
            <a:spLocks noGrp="1"/>
          </p:cNvSpPr>
          <p:nvPr>
            <p:ph idx="1"/>
          </p:nvPr>
        </p:nvSpPr>
        <p:spPr>
          <a:xfrm>
            <a:off x="711697" y="1594470"/>
            <a:ext cx="10642103" cy="4582493"/>
          </a:xfrm>
        </p:spPr>
        <p:txBody>
          <a:bodyPr>
            <a:normAutofit fontScale="92500"/>
          </a:bodyPr>
          <a:lstStyle/>
          <a:p>
            <a:r>
              <a:rPr lang="en-GB" b="1" dirty="0"/>
              <a:t>MVP</a:t>
            </a:r>
            <a:r>
              <a:rPr lang="en-GB" dirty="0"/>
              <a:t> </a:t>
            </a:r>
            <a:r>
              <a:rPr lang="en-GB" b="1" dirty="0"/>
              <a:t>Minimum Viable Product </a:t>
            </a:r>
            <a:r>
              <a:rPr lang="en-GB" dirty="0"/>
              <a:t>is a prototype/product with </a:t>
            </a:r>
            <a:r>
              <a:rPr lang="en-GB" b="1" dirty="0"/>
              <a:t>just enough features to satisfy early customers</a:t>
            </a:r>
            <a:r>
              <a:rPr lang="en-GB" dirty="0"/>
              <a:t>, and to provide feedback for future/iterative development.</a:t>
            </a:r>
          </a:p>
          <a:p>
            <a:r>
              <a:rPr lang="en-GB" dirty="0"/>
              <a:t>What is your MVP? i.e. the most important features for your project implementation. </a:t>
            </a:r>
          </a:p>
          <a:p>
            <a:r>
              <a:rPr lang="en-GB" dirty="0"/>
              <a:t>Consider your MVP to help you identify your top-level/high priority requirements.</a:t>
            </a:r>
          </a:p>
          <a:p>
            <a:r>
              <a:rPr lang="en-GB" dirty="0"/>
              <a:t>MVP is a </a:t>
            </a:r>
            <a:r>
              <a:rPr lang="en-GB" b="1" dirty="0"/>
              <a:t>Lean Start-Up method</a:t>
            </a:r>
            <a:r>
              <a:rPr lang="en-GB" dirty="0"/>
              <a:t>. Termed by early Tech Entrepreneurs based in Silicon Valley California and adopted by the most successful Tech companies such as Google e.g. Gmail launch and all other Google Apps.</a:t>
            </a:r>
          </a:p>
          <a:p>
            <a:r>
              <a:rPr lang="en-GB" dirty="0"/>
              <a:t>It is now used by Tech Start-Ups across the world.</a:t>
            </a:r>
          </a:p>
        </p:txBody>
      </p:sp>
      <p:sp>
        <p:nvSpPr>
          <p:cNvPr id="4" name="Rectangle 3">
            <a:extLst>
              <a:ext uri="{FF2B5EF4-FFF2-40B4-BE49-F238E27FC236}">
                <a16:creationId xmlns:a16="http://schemas.microsoft.com/office/drawing/2014/main" id="{B1274682-4615-4B00-9E98-B55132741DA4}"/>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D7FF78F9-58BC-4460-9F1C-B5A89E3E9C8E}"/>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Programmer male outline">
            <a:extLst>
              <a:ext uri="{FF2B5EF4-FFF2-40B4-BE49-F238E27FC236}">
                <a16:creationId xmlns:a16="http://schemas.microsoft.com/office/drawing/2014/main" id="{99A0F7C4-7E65-40E9-820D-957C00388E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110832" y="206465"/>
            <a:ext cx="1113715" cy="1113715"/>
          </a:xfrm>
          <a:prstGeom prst="rect">
            <a:avLst/>
          </a:prstGeom>
        </p:spPr>
      </p:pic>
      <p:sp>
        <p:nvSpPr>
          <p:cNvPr id="7" name="Arc 6">
            <a:extLst>
              <a:ext uri="{FF2B5EF4-FFF2-40B4-BE49-F238E27FC236}">
                <a16:creationId xmlns:a16="http://schemas.microsoft.com/office/drawing/2014/main" id="{521CE7A1-CD47-4BD9-BED3-9C83D54B512A}"/>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50649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B1BE92B-644A-4201-9786-B93DEEA6B03B}"/>
              </a:ext>
            </a:extLst>
          </p:cNvPr>
          <p:cNvSpPr txBox="1">
            <a:spLocks/>
          </p:cNvSpPr>
          <p:nvPr/>
        </p:nvSpPr>
        <p:spPr>
          <a:xfrm>
            <a:off x="790924" y="533547"/>
            <a:ext cx="10558505" cy="1030354"/>
          </a:xfrm>
          <a:prstGeom prst="rect">
            <a:avLst/>
          </a:prstGeom>
        </p:spPr>
        <p:txBody>
          <a:bodyPr anchor="t">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4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4800" b="0" i="0" u="sng" strike="noStrike" kern="1200" cap="none" spc="0" normalizeH="0" baseline="0" noProof="0" dirty="0">
                <a:ln>
                  <a:noFill/>
                </a:ln>
                <a:solidFill>
                  <a:prstClr val="white"/>
                </a:solidFill>
                <a:effectLst/>
                <a:uLnTx/>
                <a:uFillTx/>
                <a:latin typeface="Calibri Light" panose="020F0302020204030204"/>
                <a:ea typeface="+mj-ea"/>
                <a:cs typeface="+mj-cs"/>
              </a:rPr>
              <a:t>Further reading: Requirement </a:t>
            </a:r>
            <a:r>
              <a:rPr kumimoji="0" lang="en-GB" sz="4400" b="0" i="0" u="sng" strike="noStrike" kern="1200" cap="none" spc="0" normalizeH="0" baseline="0" noProof="0" dirty="0">
                <a:ln>
                  <a:noFill/>
                </a:ln>
                <a:solidFill>
                  <a:prstClr val="white"/>
                </a:solidFill>
                <a:effectLst/>
                <a:uLnTx/>
                <a:uFillTx/>
                <a:latin typeface="Calibri Light" panose="020F0302020204030204"/>
                <a:ea typeface="+mj-ea"/>
                <a:cs typeface="+mj-cs"/>
              </a:rPr>
              <a:t>Specifications</a:t>
            </a:r>
          </a:p>
        </p:txBody>
      </p:sp>
      <p:sp>
        <p:nvSpPr>
          <p:cNvPr id="8" name="Rectangle 7">
            <a:extLst>
              <a:ext uri="{FF2B5EF4-FFF2-40B4-BE49-F238E27FC236}">
                <a16:creationId xmlns:a16="http://schemas.microsoft.com/office/drawing/2014/main" id="{647FDFB3-45EE-4BC8-9067-84A78104BD22}"/>
              </a:ext>
            </a:extLst>
          </p:cNvPr>
          <p:cNvSpPr/>
          <p:nvPr/>
        </p:nvSpPr>
        <p:spPr>
          <a:xfrm>
            <a:off x="611090" y="268907"/>
            <a:ext cx="10738339"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D3433A81-6964-44D5-BF72-CC2226CC112E}"/>
              </a:ext>
            </a:extLst>
          </p:cNvPr>
          <p:cNvSpPr>
            <a:spLocks noGrp="1"/>
          </p:cNvSpPr>
          <p:nvPr>
            <p:ph idx="1"/>
          </p:nvPr>
        </p:nvSpPr>
        <p:spPr/>
        <p:txBody>
          <a:bodyPr/>
          <a:lstStyle/>
          <a:p>
            <a:pPr marL="0" indent="0">
              <a:buNone/>
            </a:pPr>
            <a:r>
              <a:rPr lang="en-GB" dirty="0"/>
              <a:t>For further information and examples, please click below:</a:t>
            </a:r>
          </a:p>
          <a:p>
            <a:pPr marL="285750" indent="-285750">
              <a:buFont typeface="Arial" panose="020B0604020202020204" pitchFamily="34" charset="0"/>
              <a:buChar char="•"/>
            </a:pPr>
            <a:r>
              <a:rPr lang="en-GB" dirty="0">
                <a:hlinkClick r:id="rId2"/>
              </a:rPr>
              <a:t>What is a Functional Requirement in Software Engineering? Specification, Types, Examples (guru99.com)</a:t>
            </a:r>
            <a:endParaRPr lang="en-GB" dirty="0"/>
          </a:p>
          <a:p>
            <a:pPr marL="285750" indent="-285750">
              <a:buFont typeface="Arial" panose="020B0604020202020204" pitchFamily="34" charset="0"/>
              <a:buChar char="•"/>
            </a:pPr>
            <a:r>
              <a:rPr lang="en-GB" dirty="0">
                <a:hlinkClick r:id="rId3"/>
              </a:rPr>
              <a:t>Functional Requirements (Functional Requirement Specifications, Functional Specs, FRS, FS) (ofnisystems.com)</a:t>
            </a:r>
            <a:endParaRPr lang="en-GB" dirty="0"/>
          </a:p>
          <a:p>
            <a:pPr marL="285750" indent="-285750">
              <a:buFont typeface="Arial" panose="020B0604020202020204" pitchFamily="34" charset="0"/>
              <a:buChar char="•"/>
            </a:pPr>
            <a:r>
              <a:rPr lang="en-GB" dirty="0">
                <a:hlinkClick r:id="rId4"/>
              </a:rPr>
              <a:t>A Guide to Functional Requirements (with Examples) (nuclino.com)</a:t>
            </a:r>
            <a:endParaRPr lang="en-GB" dirty="0"/>
          </a:p>
          <a:p>
            <a:endParaRPr lang="en-GB" dirty="0"/>
          </a:p>
        </p:txBody>
      </p:sp>
    </p:spTree>
    <p:extLst>
      <p:ext uri="{BB962C8B-B14F-4D97-AF65-F5344CB8AC3E}">
        <p14:creationId xmlns:p14="http://schemas.microsoft.com/office/powerpoint/2010/main" val="233824425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63ED3-8A4A-4E40-9013-10A2F2124C56}"/>
              </a:ext>
            </a:extLst>
          </p:cNvPr>
          <p:cNvSpPr>
            <a:spLocks noGrp="1"/>
          </p:cNvSpPr>
          <p:nvPr>
            <p:ph type="title"/>
          </p:nvPr>
        </p:nvSpPr>
        <p:spPr>
          <a:xfrm>
            <a:off x="192313" y="93664"/>
            <a:ext cx="10515600" cy="1002166"/>
          </a:xfrm>
        </p:spPr>
        <p:txBody>
          <a:bodyPr/>
          <a:lstStyle/>
          <a:p>
            <a:r>
              <a:rPr lang="en-GB" u="sng" dirty="0"/>
              <a:t>NIST CF for managing Cybersecurity projects</a:t>
            </a:r>
          </a:p>
        </p:txBody>
      </p:sp>
      <p:sp>
        <p:nvSpPr>
          <p:cNvPr id="3" name="Content Placeholder 2">
            <a:extLst>
              <a:ext uri="{FF2B5EF4-FFF2-40B4-BE49-F238E27FC236}">
                <a16:creationId xmlns:a16="http://schemas.microsoft.com/office/drawing/2014/main" id="{BFE78491-8816-306A-F3E6-24D5FAEBFDF2}"/>
              </a:ext>
            </a:extLst>
          </p:cNvPr>
          <p:cNvSpPr>
            <a:spLocks noGrp="1"/>
          </p:cNvSpPr>
          <p:nvPr>
            <p:ph idx="1"/>
          </p:nvPr>
        </p:nvSpPr>
        <p:spPr>
          <a:xfrm>
            <a:off x="386443" y="1032102"/>
            <a:ext cx="11288486" cy="5732233"/>
          </a:xfrm>
        </p:spPr>
        <p:txBody>
          <a:bodyPr>
            <a:normAutofit lnSpcReduction="10000"/>
          </a:bodyPr>
          <a:lstStyle/>
          <a:p>
            <a:pPr marL="0" indent="0">
              <a:lnSpc>
                <a:spcPct val="100000"/>
              </a:lnSpc>
              <a:spcBef>
                <a:spcPts val="0"/>
              </a:spcBef>
              <a:spcAft>
                <a:spcPts val="300"/>
              </a:spcAft>
              <a:buNone/>
            </a:pPr>
            <a:r>
              <a:rPr lang="en-US" dirty="0"/>
              <a:t>NIST (National Institute of Standards and Technology) CSF </a:t>
            </a:r>
            <a:r>
              <a:rPr lang="en-GB" dirty="0"/>
              <a:t>Cybersecurity Framework.</a:t>
            </a:r>
          </a:p>
          <a:p>
            <a:pPr>
              <a:lnSpc>
                <a:spcPct val="100000"/>
              </a:lnSpc>
              <a:spcBef>
                <a:spcPts val="0"/>
              </a:spcBef>
              <a:spcAft>
                <a:spcPts val="300"/>
              </a:spcAft>
            </a:pPr>
            <a:r>
              <a:rPr lang="en-GB" sz="1600" kern="100" dirty="0">
                <a:effectLst/>
                <a:ea typeface="DengXian" panose="02010600030101010101" pitchFamily="2" charset="-122"/>
                <a:cs typeface="Times New Roman" panose="02020603050405020304" pitchFamily="18" charset="0"/>
              </a:rPr>
              <a:t>The NIST Cybersecurity Framework (CSF) acts as a structured guide for organizations to identify critical assets, implement protective measures, monitor for potential cyber threats, plan responses to incidents, and recover from cyberattacks by outlining five key functions: "Identify," "Protect," "Detect," "Respond," and "Recover," each with specific categories and subcategories to address different aspects of cybersecurity across the entire lifecycle of a potential threat. </a:t>
            </a:r>
          </a:p>
          <a:p>
            <a:pPr marL="0" indent="0">
              <a:lnSpc>
                <a:spcPct val="100000"/>
              </a:lnSpc>
              <a:spcBef>
                <a:spcPts val="0"/>
              </a:spcBef>
              <a:spcAft>
                <a:spcPts val="300"/>
              </a:spcAft>
              <a:buNone/>
            </a:pPr>
            <a:r>
              <a:rPr lang="en-GB" sz="1600" b="1" kern="100" dirty="0">
                <a:effectLst/>
                <a:ea typeface="DengXian" panose="02010600030101010101" pitchFamily="2" charset="-122"/>
                <a:cs typeface="Times New Roman" panose="02020603050405020304" pitchFamily="18" charset="0"/>
              </a:rPr>
              <a:t>Breakdown of the functions:</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Identify: </a:t>
            </a:r>
            <a:r>
              <a:rPr lang="en-GB" sz="1600" kern="100" dirty="0">
                <a:effectLst/>
                <a:ea typeface="DengXian" panose="02010600030101010101" pitchFamily="2" charset="-122"/>
                <a:cs typeface="Times New Roman" panose="02020603050405020304" pitchFamily="18" charset="0"/>
              </a:rPr>
              <a:t>This initial step involves creating an inventory of critical assets, understanding the organization's cybersecurity risks, and developing a cybersecurity policy to address them.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Protect: </a:t>
            </a:r>
            <a:r>
              <a:rPr lang="en-GB" sz="1600" kern="100" dirty="0">
                <a:effectLst/>
                <a:ea typeface="DengXian" panose="02010600030101010101" pitchFamily="2" charset="-122"/>
                <a:cs typeface="Times New Roman" panose="02020603050405020304" pitchFamily="18" charset="0"/>
              </a:rPr>
              <a:t>Focuses on implementing safeguards to mitigate identified risks, such as access controls, data encryption, vulnerability management, and employee security awareness training.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Detect: </a:t>
            </a:r>
            <a:r>
              <a:rPr lang="en-GB" sz="1600" kern="100" dirty="0">
                <a:effectLst/>
                <a:ea typeface="DengXian" panose="02010600030101010101" pitchFamily="2" charset="-122"/>
                <a:cs typeface="Times New Roman" panose="02020603050405020304" pitchFamily="18" charset="0"/>
              </a:rPr>
              <a:t>Defines procedures to continuously monitor systems and networks for potential cyber threats, anomalies, and suspicious activities to enable timely detection of incidents.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Respond: </a:t>
            </a:r>
            <a:r>
              <a:rPr lang="en-GB" sz="1600" kern="100" dirty="0">
                <a:effectLst/>
                <a:ea typeface="DengXian" panose="02010600030101010101" pitchFamily="2" charset="-122"/>
                <a:cs typeface="Times New Roman" panose="02020603050405020304" pitchFamily="18" charset="0"/>
              </a:rPr>
              <a:t>Outlines actions to be taken when a cyber incident is detected, including containment, eradication, and recovery strategies to minimize damage.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Recover: </a:t>
            </a:r>
            <a:r>
              <a:rPr lang="en-GB" sz="1600" kern="100" dirty="0">
                <a:effectLst/>
                <a:ea typeface="DengXian" panose="02010600030101010101" pitchFamily="2" charset="-122"/>
                <a:cs typeface="Times New Roman" panose="02020603050405020304" pitchFamily="18" charset="0"/>
              </a:rPr>
              <a:t>Addresses restoring normal operations after a cyber incident, including data restoration, system recovery, and business continuity plans. </a:t>
            </a:r>
          </a:p>
          <a:p>
            <a:pPr marL="0" indent="0">
              <a:lnSpc>
                <a:spcPct val="100000"/>
              </a:lnSpc>
              <a:spcBef>
                <a:spcPts val="0"/>
              </a:spcBef>
              <a:spcAft>
                <a:spcPts val="300"/>
              </a:spcAft>
              <a:buNone/>
            </a:pPr>
            <a:r>
              <a:rPr lang="en-GB" sz="1600" b="1" kern="100" dirty="0">
                <a:effectLst/>
                <a:ea typeface="DengXian" panose="02010600030101010101" pitchFamily="2" charset="-122"/>
                <a:cs typeface="Times New Roman" panose="02020603050405020304" pitchFamily="18" charset="0"/>
              </a:rPr>
              <a:t>Key points about NIST CSF:</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Flexibility: </a:t>
            </a:r>
            <a:r>
              <a:rPr lang="en-GB" sz="1600" kern="100" dirty="0">
                <a:effectLst/>
                <a:ea typeface="DengXian" panose="02010600030101010101" pitchFamily="2" charset="-122"/>
                <a:cs typeface="Times New Roman" panose="02020603050405020304" pitchFamily="18" charset="0"/>
              </a:rPr>
              <a:t>The framework is adaptable to different organizations based on their size, industry, and risk profile.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Risk-based approach: </a:t>
            </a:r>
            <a:r>
              <a:rPr lang="en-GB" sz="1600" kern="100" dirty="0">
                <a:effectLst/>
                <a:ea typeface="DengXian" panose="02010600030101010101" pitchFamily="2" charset="-122"/>
                <a:cs typeface="Times New Roman" panose="02020603050405020304" pitchFamily="18" charset="0"/>
              </a:rPr>
              <a:t>It prioritizes cybersecurity efforts based on the potential impact of identified risks. </a:t>
            </a:r>
          </a:p>
          <a:p>
            <a:pPr marL="342900" lvl="0" indent="-342900">
              <a:lnSpc>
                <a:spcPct val="100000"/>
              </a:lnSpc>
              <a:spcBef>
                <a:spcPts val="0"/>
              </a:spcBef>
              <a:spcAft>
                <a:spcPts val="300"/>
              </a:spcAft>
              <a:buSzPts val="1000"/>
              <a:buFont typeface="Symbol" panose="05050102010706020507" pitchFamily="18" charset="2"/>
              <a:buChar char=""/>
              <a:tabLst>
                <a:tab pos="457200" algn="l"/>
              </a:tabLst>
            </a:pPr>
            <a:r>
              <a:rPr lang="en-GB" sz="1600" b="1" kern="100" dirty="0">
                <a:effectLst/>
                <a:ea typeface="DengXian" panose="02010600030101010101" pitchFamily="2" charset="-122"/>
                <a:cs typeface="Times New Roman" panose="02020603050405020304" pitchFamily="18" charset="0"/>
              </a:rPr>
              <a:t>Voluntary framework: </a:t>
            </a:r>
            <a:r>
              <a:rPr lang="en-GB" sz="1600" kern="100" dirty="0">
                <a:effectLst/>
                <a:ea typeface="DengXian" panose="02010600030101010101" pitchFamily="2" charset="-122"/>
                <a:cs typeface="Times New Roman" panose="02020603050405020304" pitchFamily="18" charset="0"/>
              </a:rPr>
              <a:t>Organizations can choose to adopt the CSF and tailor it to their specific needs.</a:t>
            </a:r>
            <a:endParaRPr lang="en-GB" dirty="0"/>
          </a:p>
        </p:txBody>
      </p:sp>
    </p:spTree>
    <p:extLst>
      <p:ext uri="{BB962C8B-B14F-4D97-AF65-F5344CB8AC3E}">
        <p14:creationId xmlns:p14="http://schemas.microsoft.com/office/powerpoint/2010/main" val="33402255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7079</Words>
  <Application>Microsoft Office PowerPoint</Application>
  <PresentationFormat>Widescreen</PresentationFormat>
  <Paragraphs>653</Paragraphs>
  <Slides>74</Slides>
  <Notes>17</Notes>
  <HiddenSlides>3</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74</vt:i4>
      </vt:variant>
    </vt:vector>
  </HeadingPairs>
  <TitlesOfParts>
    <vt:vector size="85" baseType="lpstr">
      <vt:lpstr>Google Sans</vt:lpstr>
      <vt:lpstr>Aptos</vt:lpstr>
      <vt:lpstr>Arial</vt:lpstr>
      <vt:lpstr>Avenir Next LT Pro</vt:lpstr>
      <vt:lpstr>Calibri</vt:lpstr>
      <vt:lpstr>Calibri Light</vt:lpstr>
      <vt:lpstr>Symbol</vt:lpstr>
      <vt:lpstr>Times New Roman</vt:lpstr>
      <vt:lpstr>Wingdings</vt:lpstr>
      <vt:lpstr>Office Theme</vt:lpstr>
      <vt:lpstr>AccentBoxVTI</vt:lpstr>
      <vt:lpstr>PowerPoint Presentation</vt:lpstr>
      <vt:lpstr>Open Word document / OneNote Notebook</vt:lpstr>
      <vt:lpstr>PowerPoint Presentation</vt:lpstr>
      <vt:lpstr>Introduction &amp; Overview</vt:lpstr>
      <vt:lpstr>Session 1: Requirements Analysis</vt:lpstr>
      <vt:lpstr>PowerPoint Presentation</vt:lpstr>
      <vt:lpstr>PowerPoint Presentation</vt:lpstr>
      <vt:lpstr>PowerPoint Presentation</vt:lpstr>
      <vt:lpstr>PowerPoint Presentation</vt:lpstr>
      <vt:lpstr>A Simple Requirement list (Keep it Simple)</vt:lpstr>
      <vt:lpstr>Student example for a small project</vt:lpstr>
      <vt:lpstr>Student example for a small project</vt:lpstr>
      <vt:lpstr>Sample from handout: n-tier Requirement Spec</vt:lpstr>
      <vt:lpstr>PowerPoint Presentation</vt:lpstr>
      <vt:lpstr>Sample from handout: n-tier Requirement Spec.</vt:lpstr>
      <vt:lpstr>Bg. Requirement Spec. considerations:   Business Process Automation Project</vt:lpstr>
      <vt:lpstr>Bg. Requirement Spec. considerations:   Decision Support System Project</vt:lpstr>
      <vt:lpstr>Bg. Requirement Spec. considerations:   AI / Recommendation System Project</vt:lpstr>
      <vt:lpstr>Bg. Requirement Spec. considerations:   Consumer Application Project</vt:lpstr>
      <vt:lpstr>Bg. Requirement Spec. considerations:   Forecasting / Modelling Project</vt:lpstr>
      <vt:lpstr>Bg. Requirement Spec. considerations:   Web Application Project</vt:lpstr>
      <vt:lpstr>Bg. Requirement Spec. considerations:   Network project</vt:lpstr>
      <vt:lpstr>Bg. Requirement Spec. considerations:   Cybersecurity project</vt:lpstr>
      <vt:lpstr>Bg. Requirement Spec. considerations:  Game development project</vt:lpstr>
      <vt:lpstr> Activity: Requirements Specification start</vt:lpstr>
      <vt:lpstr>Activity: Requirement Specification (G-AI)</vt:lpstr>
      <vt:lpstr>Break time</vt:lpstr>
      <vt:lpstr>Session 2: Project Design</vt:lpstr>
      <vt:lpstr>Project Design</vt:lpstr>
      <vt:lpstr>Design stage: Overview</vt:lpstr>
      <vt:lpstr>Tips: Multi-tier / Full Stack Design Overview</vt:lpstr>
      <vt:lpstr>Sketch it, use Word, Paint, a Graphics package or UI Wireframe design tool. Example tools next…</vt:lpstr>
      <vt:lpstr>Bg. Mobile App. Wireframe designs Sketch it, pen &amp; paper, use Word, Paint, a Graphics package or UI Wireframe design tool.</vt:lpstr>
      <vt:lpstr>PowerPoint Presentation</vt:lpstr>
      <vt:lpstr>PowerPoint Presentation</vt:lpstr>
      <vt:lpstr>Bg. Other Balsamiq alternatives:</vt:lpstr>
      <vt:lpstr>  Storyboarding</vt:lpstr>
      <vt:lpstr>Prototype Design: Uizard.io</vt:lpstr>
      <vt:lpstr>PowerPoint Presentation</vt:lpstr>
      <vt:lpstr>Demo: Miro.com</vt:lpstr>
      <vt:lpstr>Bg. Prototype Design: POP App </vt:lpstr>
      <vt:lpstr>Bg. Prototype Design: Marvel App</vt:lpstr>
      <vt:lpstr>Adobe Xd</vt:lpstr>
      <vt:lpstr>Demo:</vt:lpstr>
      <vt:lpstr>Activity: Vibe Coding with Base44.com</vt:lpstr>
      <vt:lpstr>Flow charts</vt:lpstr>
      <vt:lpstr>Tool: Lucidchart</vt:lpstr>
      <vt:lpstr>Bg. Lucidchart: Kanban board</vt:lpstr>
      <vt:lpstr>UML diagrams</vt:lpstr>
      <vt:lpstr>Bg. Example UML Class diagram Shows the Class/objects of a system. Each Class has a: * Name * Attributes/variables and * Methods/functions.</vt:lpstr>
      <vt:lpstr>Bg. Example UML Use Case diagram Shows the interaction between the Actors/Users and the system.</vt:lpstr>
      <vt:lpstr>Bg. UML tool: UMLet &amp; support sources</vt:lpstr>
      <vt:lpstr>Data Model / Database structure e.g. Entity Relationship (ER) Diagram</vt:lpstr>
      <vt:lpstr>PowerPoint Presentation</vt:lpstr>
      <vt:lpstr>PowerPoint Presentation</vt:lpstr>
      <vt:lpstr>PowerPoint Presentation</vt:lpstr>
      <vt:lpstr>Bg. Example tool: NMAP</vt:lpstr>
      <vt:lpstr>Bg. Example: Application Security Testing tools</vt:lpstr>
      <vt:lpstr>PowerPoint Presentation</vt:lpstr>
      <vt:lpstr>Example: Product Design &amp; Specification</vt:lpstr>
      <vt:lpstr>Hardware Prototype design</vt:lpstr>
      <vt:lpstr>PowerPoint Presentation</vt:lpstr>
      <vt:lpstr>Keep it Simple: Design &amp; System Modelling</vt:lpstr>
      <vt:lpstr>PowerPoint Presentation</vt:lpstr>
      <vt:lpstr>PowerPoint Presentation</vt:lpstr>
      <vt:lpstr>Any Questions</vt:lpstr>
      <vt:lpstr>The End.</vt:lpstr>
      <vt:lpstr>Archive slide.</vt:lpstr>
      <vt:lpstr>Bg. Software prototyping</vt:lpstr>
      <vt:lpstr>Bg. Definition: Rapid Application Development</vt:lpstr>
      <vt:lpstr>Computing Innovation Project:  Design work</vt:lpstr>
      <vt:lpstr>Bg. MVP - Minimum Viable Product</vt:lpstr>
      <vt:lpstr>PowerPoint Presentation</vt:lpstr>
      <vt:lpstr>NIST CF for managing Cybersecurity projects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128</cp:revision>
  <dcterms:created xsi:type="dcterms:W3CDTF">2021-05-24T14:04:41Z</dcterms:created>
  <dcterms:modified xsi:type="dcterms:W3CDTF">2026-06-21T22:15:45Z</dcterms:modified>
</cp:coreProperties>
</file>