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CE4820-916F-077D-1832-AE8467D8A081}" v="3101" dt="2026-06-26T01:13:08.3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stina Mirela Rusei" userId="9128f5b02a4da026" providerId="LiveId" clId="{5882B4A7-0932-4A02-8A87-56ECA8190DF5}"/>
    <pc:docChg chg="custSel modSld">
      <pc:chgData name="Iustina Mirela Rusei" userId="9128f5b02a4da026" providerId="LiveId" clId="{5882B4A7-0932-4A02-8A87-56ECA8190DF5}" dt="2026-06-26T13:33:20.597" v="780" actId="113"/>
      <pc:docMkLst>
        <pc:docMk/>
      </pc:docMkLst>
      <pc:sldChg chg="modSp mod">
        <pc:chgData name="Iustina Mirela Rusei" userId="9128f5b02a4da026" providerId="LiveId" clId="{5882B4A7-0932-4A02-8A87-56ECA8190DF5}" dt="2026-06-26T13:33:20.597" v="780" actId="113"/>
        <pc:sldMkLst>
          <pc:docMk/>
          <pc:sldMk cId="3110916731" sldId="260"/>
        </pc:sldMkLst>
        <pc:spChg chg="mod">
          <ac:chgData name="Iustina Mirela Rusei" userId="9128f5b02a4da026" providerId="LiveId" clId="{5882B4A7-0932-4A02-8A87-56ECA8190DF5}" dt="2026-06-26T13:33:20.597" v="780" actId="113"/>
          <ac:spMkLst>
            <pc:docMk/>
            <pc:sldMk cId="3110916731" sldId="260"/>
            <ac:spMk id="4" creationId="{CAF6B556-A39C-DD1B-A0BA-E8F122CCB93E}"/>
          </ac:spMkLst>
        </pc:spChg>
      </pc:sldChg>
      <pc:sldChg chg="modSp mod">
        <pc:chgData name="Iustina Mirela Rusei" userId="9128f5b02a4da026" providerId="LiveId" clId="{5882B4A7-0932-4A02-8A87-56ECA8190DF5}" dt="2026-06-26T13:32:28.316" v="776" actId="27636"/>
        <pc:sldMkLst>
          <pc:docMk/>
          <pc:sldMk cId="795512273" sldId="262"/>
        </pc:sldMkLst>
        <pc:spChg chg="mod">
          <ac:chgData name="Iustina Mirela Rusei" userId="9128f5b02a4da026" providerId="LiveId" clId="{5882B4A7-0932-4A02-8A87-56ECA8190DF5}" dt="2026-06-26T13:32:28.311" v="775" actId="27636"/>
          <ac:spMkLst>
            <pc:docMk/>
            <pc:sldMk cId="795512273" sldId="262"/>
            <ac:spMk id="3" creationId="{73DBCF1D-A427-D144-CF03-3F0A18CD8436}"/>
          </ac:spMkLst>
        </pc:spChg>
        <pc:spChg chg="mod">
          <ac:chgData name="Iustina Mirela Rusei" userId="9128f5b02a4da026" providerId="LiveId" clId="{5882B4A7-0932-4A02-8A87-56ECA8190DF5}" dt="2026-06-26T13:32:28.316" v="776" actId="27636"/>
          <ac:spMkLst>
            <pc:docMk/>
            <pc:sldMk cId="795512273" sldId="262"/>
            <ac:spMk id="4" creationId="{BB562C30-997F-8BC7-BD18-9C4B6EA2297F}"/>
          </ac:spMkLst>
        </pc:spChg>
      </pc:sldChg>
      <pc:sldChg chg="modSp mod">
        <pc:chgData name="Iustina Mirela Rusei" userId="9128f5b02a4da026" providerId="LiveId" clId="{5882B4A7-0932-4A02-8A87-56ECA8190DF5}" dt="2026-06-26T13:31:06.097" v="768" actId="113"/>
        <pc:sldMkLst>
          <pc:docMk/>
          <pc:sldMk cId="2565120403" sldId="267"/>
        </pc:sldMkLst>
        <pc:spChg chg="mod">
          <ac:chgData name="Iustina Mirela Rusei" userId="9128f5b02a4da026" providerId="LiveId" clId="{5882B4A7-0932-4A02-8A87-56ECA8190DF5}" dt="2026-06-26T13:31:06.097" v="768" actId="113"/>
          <ac:spMkLst>
            <pc:docMk/>
            <pc:sldMk cId="2565120403" sldId="267"/>
            <ac:spMk id="27" creationId="{8EC74BCD-6359-1877-46CE-0F6497A84F3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456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409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660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112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951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029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498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226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588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94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20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432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076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13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7551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21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88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224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jbusres.2020.08.018" TargetMode="External"/><Relationship Id="rId7" Type="http://schemas.openxmlformats.org/officeDocument/2006/relationships/hyperlink" Target="https://www.weforum.org/publications/the-future-of-jobs-report-2025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16/j.ijme.2025.101313" TargetMode="External"/><Relationship Id="rId5" Type="http://schemas.openxmlformats.org/officeDocument/2006/relationships/hyperlink" Target="https://www.researchgate.net/publication/368721087_The_impact_of_artificial_intelligence_on_workers'_skills_Upskilling_and_reskilling_in_organisations" TargetMode="External"/><Relationship Id="rId4" Type="http://schemas.openxmlformats.org/officeDocument/2006/relationships/hyperlink" Target="https://www.proquest.com/scholarly-journals/embracing-ai-automation-age-preparing-your/docview/3155533522/se-2?accountid=1304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blue and grey and black text&#10;&#10;AI-generated content may be incorrect.">
            <a:extLst>
              <a:ext uri="{FF2B5EF4-FFF2-40B4-BE49-F238E27FC236}">
                <a16:creationId xmlns:a16="http://schemas.microsoft.com/office/drawing/2014/main" id="{804DCDE6-0893-092A-1E1D-4FABAE37A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F28D9-D866-ECEE-827E-2DAA678C8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 b="1" dirty="0"/>
              <a:t>Research </a:t>
            </a:r>
            <a:r>
              <a:rPr lang="en-GB" b="1"/>
              <a:t>background </a:t>
            </a:r>
            <a:endParaRPr lang="en-GB" b="1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0E27E888-CC36-344F-0BE5-6DC00CE4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998133"/>
            <a:ext cx="6855356" cy="3793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AI  is increasingly shaping university teaching, student support, administration and planning, while wider organisation use AI in HR, finance, customer service and operations (Stewart et al,. 2026).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200"/>
              <a:t>Although AI can improve productivity and innovation, it also raises concern about job security, trust, skills and resistance to change (Morandini et al,. 2023).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200"/>
              <a:t>As technological change reshapes future employment adaptation has become a key workplace issue (World Economic Forum, 2025). 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220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6E26B4F-0BEC-6878-C58B-BF391A04C6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85907" y="2535331"/>
            <a:ext cx="2717116" cy="271711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194617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A5467-7818-E53C-4B57-9BBF7CB6B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64771"/>
          </a:xfrm>
        </p:spPr>
        <p:txBody>
          <a:bodyPr/>
          <a:lstStyle/>
          <a:p>
            <a:r>
              <a:rPr lang="en-GB" b="1"/>
              <a:t>Research aim and Central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E2150-470F-3750-3255-11DB32D390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Research aim:</a:t>
            </a:r>
          </a:p>
          <a:p>
            <a:r>
              <a:rPr lang="en-GB" dirty="0"/>
              <a:t>To explore how leadership supports employee adaptation to AI and automation in </a:t>
            </a:r>
            <a:r>
              <a:rPr lang="en-GB"/>
              <a:t>universities and other workplace settings.</a:t>
            </a:r>
            <a:endParaRPr lang="en-GB" dirty="0"/>
          </a:p>
          <a:p>
            <a:pPr marL="0" indent="0">
              <a:buClr>
                <a:srgbClr val="1287C3"/>
              </a:buClr>
              <a:buNone/>
            </a:pPr>
            <a:r>
              <a:rPr lang="en-GB" b="1"/>
              <a:t>Central questions:</a:t>
            </a:r>
            <a:endParaRPr lang="en-GB" b="1" dirty="0"/>
          </a:p>
          <a:p>
            <a:r>
              <a:rPr lang="en-GB" dirty="0"/>
              <a:t>How does leadership support employee </a:t>
            </a:r>
            <a:r>
              <a:rPr lang="en-GB"/>
              <a:t>adaptation to AI in universities and selected service sector organisations.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FADB96-69F0-1BD2-0917-F508933307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Proposed questions:</a:t>
            </a:r>
            <a:endParaRPr lang="en-US" b="1"/>
          </a:p>
          <a:p>
            <a:r>
              <a:rPr lang="en-GB" sz="1600">
                <a:latin typeface="Corbel"/>
                <a:cs typeface="Arial"/>
              </a:rPr>
              <a:t>How has AI, automation or digital technology affected your work? </a:t>
            </a:r>
            <a:endParaRPr lang="en-GB" sz="1600">
              <a:latin typeface="Corbel"/>
            </a:endParaRPr>
          </a:p>
          <a:p>
            <a:r>
              <a:rPr lang="en-GB" sz="1600">
                <a:latin typeface="Corbel"/>
                <a:cs typeface="Arial"/>
              </a:rPr>
              <a:t>How did leaders or managers communicate these changes? </a:t>
            </a:r>
            <a:endParaRPr lang="en-GB" sz="1600">
              <a:latin typeface="Corbel"/>
            </a:endParaRPr>
          </a:p>
          <a:p>
            <a:r>
              <a:rPr lang="en-GB" sz="1600">
                <a:latin typeface="Corbel"/>
                <a:cs typeface="Arial"/>
              </a:rPr>
              <a:t>What support or training was provided? </a:t>
            </a:r>
            <a:endParaRPr lang="en-GB" sz="1600">
              <a:latin typeface="Corbel"/>
            </a:endParaRPr>
          </a:p>
          <a:p>
            <a:r>
              <a:rPr lang="en-GB" sz="1600">
                <a:latin typeface="Corbel"/>
                <a:cs typeface="Arial"/>
              </a:rPr>
              <a:t>How did leadership influence your confidence or trust during the change? </a:t>
            </a:r>
            <a:endParaRPr lang="en-GB" sz="1600">
              <a:latin typeface="Corbel"/>
            </a:endParaRPr>
          </a:p>
          <a:p>
            <a:r>
              <a:rPr lang="en-GB" sz="1600">
                <a:latin typeface="Corbel"/>
                <a:cs typeface="Arial"/>
              </a:rPr>
              <a:t>What concerns, if any, did you have about AI or automation?</a:t>
            </a:r>
            <a:r>
              <a:rPr lang="en-GB" sz="1600" dirty="0">
                <a:latin typeface="Corbel"/>
                <a:cs typeface="Arial"/>
              </a:rPr>
              <a:t> </a:t>
            </a:r>
            <a:endParaRPr lang="en-GB" sz="1600">
              <a:latin typeface="Corbel"/>
            </a:endParaRPr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887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37153-31F8-034D-0FA5-7CCD95700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rgbClr val="FFFFFF"/>
                </a:solidFill>
              </a:rPr>
              <a:t>Why is </a:t>
            </a:r>
            <a:r>
              <a:rPr lang="en-GB" sz="3200" b="1">
                <a:solidFill>
                  <a:srgbClr val="FFFFFF"/>
                </a:solidFill>
              </a:rPr>
              <a:t>important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74D50-DCDA-0B79-66D3-BC1A3A67F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GB" sz="2500" b="1">
                <a:solidFill>
                  <a:srgbClr val="0B1F3A"/>
                </a:solidFill>
                <a:latin typeface="Aptos"/>
              </a:rPr>
              <a:t>Leadership shapes whether employees see AI as support or threat.</a:t>
            </a:r>
            <a:endParaRPr lang="en-US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AI adoption is important because is not only a technical change, but also a </a:t>
            </a:r>
            <a:r>
              <a:rPr lang="en-GB" sz="2000"/>
              <a:t>leadership and people management issue (Emmanuel and Watson, 2025). </a:t>
            </a:r>
          </a:p>
          <a:p>
            <a:pPr>
              <a:buClr>
                <a:srgbClr val="1287C3"/>
              </a:buClr>
            </a:pPr>
            <a:r>
              <a:rPr lang="en-GB" sz="2000" dirty="0"/>
              <a:t>Employees may feel uncertain about job security, fairness and role change, which affect trust and </a:t>
            </a:r>
            <a:r>
              <a:rPr lang="en-GB" sz="2000"/>
              <a:t>fairness and role change, which affect trust and engagement (Braganza et al,. 2021). </a:t>
            </a:r>
          </a:p>
          <a:p>
            <a:pPr>
              <a:buClr>
                <a:srgbClr val="1287C3"/>
              </a:buClr>
            </a:pPr>
            <a:r>
              <a:rPr lang="en-GB" sz="2000" dirty="0"/>
              <a:t>The study can help universities and organisations understand how leadership improves employee confidence and </a:t>
            </a:r>
            <a:r>
              <a:rPr lang="en-GB" sz="2000"/>
              <a:t>willingness</a:t>
            </a:r>
            <a:r>
              <a:rPr lang="en-GB" sz="2000" dirty="0"/>
              <a:t> to use AI tools (Morandini et </a:t>
            </a:r>
            <a:r>
              <a:rPr lang="en-GB" sz="2000"/>
              <a:t>al,. 2023).</a:t>
            </a:r>
          </a:p>
        </p:txBody>
      </p:sp>
    </p:spTree>
    <p:extLst>
      <p:ext uri="{BB962C8B-B14F-4D97-AF65-F5344CB8AC3E}">
        <p14:creationId xmlns:p14="http://schemas.microsoft.com/office/powerpoint/2010/main" val="2080698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802FB-7092-8331-36E2-00553B777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50372"/>
            <a:ext cx="10018713" cy="1317170"/>
          </a:xfrm>
        </p:spPr>
        <p:txBody>
          <a:bodyPr/>
          <a:lstStyle/>
          <a:p>
            <a:r>
              <a:rPr lang="en-GB" b="1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35D44-51F6-A129-F21D-7296727090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1709057"/>
            <a:ext cx="4895055" cy="40748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/>
              <a:t>Research approach</a:t>
            </a:r>
          </a:p>
          <a:p>
            <a:r>
              <a:rPr lang="en-GB" b="1" dirty="0"/>
              <a:t>Qualitative </a:t>
            </a:r>
            <a:r>
              <a:rPr lang="en-GB" dirty="0"/>
              <a:t>methodology will be used to explore </a:t>
            </a:r>
            <a:r>
              <a:rPr lang="en-GB"/>
              <a:t>employee' experience of AI and automation change.</a:t>
            </a:r>
          </a:p>
          <a:p>
            <a:pPr>
              <a:buClr>
                <a:srgbClr val="1287C3"/>
              </a:buClr>
            </a:pPr>
            <a:r>
              <a:rPr lang="en-GB" dirty="0"/>
              <a:t>The research will follow an </a:t>
            </a:r>
            <a:r>
              <a:rPr lang="en-GB" b="1" dirty="0"/>
              <a:t>interpretivist </a:t>
            </a:r>
            <a:r>
              <a:rPr lang="en-GB" dirty="0"/>
              <a:t>philosophy, focusing on </a:t>
            </a:r>
            <a:r>
              <a:rPr lang="en-GB"/>
              <a:t>employees' personal meanings and workplace experience.</a:t>
            </a:r>
          </a:p>
          <a:p>
            <a:pPr>
              <a:buClr>
                <a:srgbClr val="1287C3"/>
              </a:buClr>
            </a:pPr>
            <a:r>
              <a:rPr lang="en-GB" dirty="0"/>
              <a:t>This approach is suitable because the study examines leadership support, communication, training and trust rather than statistical relationship (Creswe</a:t>
            </a:r>
            <a:r>
              <a:rPr lang="en-GB"/>
              <a:t>ll and Creswell, 2023).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F6B556-A39C-DD1B-A0BA-E8F122CCB9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7967" y="1709058"/>
            <a:ext cx="4895056" cy="40821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Data collection method</a:t>
            </a:r>
          </a:p>
          <a:p>
            <a:r>
              <a:rPr lang="en-GB" dirty="0"/>
              <a:t>The main method will be </a:t>
            </a:r>
            <a:r>
              <a:rPr lang="en-GB" b="1" dirty="0"/>
              <a:t>semi-structured interviews</a:t>
            </a:r>
            <a:r>
              <a:rPr lang="en-GB" dirty="0"/>
              <a:t> with university staff, employees and managers.</a:t>
            </a:r>
          </a:p>
          <a:p>
            <a:pPr>
              <a:buClr>
                <a:srgbClr val="1287C3"/>
              </a:buClr>
            </a:pPr>
            <a:r>
              <a:rPr lang="en-GB" dirty="0"/>
              <a:t>Interviews will allow participants to explain their experiences in detail and provide rich insight into their views, concerns and expectations (Patton, 2015). </a:t>
            </a:r>
          </a:p>
          <a:p>
            <a:pPr>
              <a:buClr>
                <a:srgbClr val="1287C3"/>
              </a:buClr>
            </a:pPr>
            <a:r>
              <a:rPr lang="en-GB" dirty="0"/>
              <a:t>The study will mainly use </a:t>
            </a:r>
            <a:r>
              <a:rPr lang="en-GB" b="1" dirty="0"/>
              <a:t>primary data </a:t>
            </a:r>
            <a:r>
              <a:rPr lang="en-GB" dirty="0"/>
              <a:t>from interviews. Where access is granted, limited </a:t>
            </a:r>
            <a:r>
              <a:rPr lang="en-GB" b="1" dirty="0"/>
              <a:t>secondary data</a:t>
            </a:r>
            <a:r>
              <a:rPr lang="en-GB" dirty="0"/>
              <a:t>, such as training materials, guidance may also be reviewed. </a:t>
            </a:r>
          </a:p>
        </p:txBody>
      </p:sp>
    </p:spTree>
    <p:extLst>
      <p:ext uri="{BB962C8B-B14F-4D97-AF65-F5344CB8AC3E}">
        <p14:creationId xmlns:p14="http://schemas.microsoft.com/office/powerpoint/2010/main" val="3110916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And 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7ADE4-251E-8D91-68EB-7ACBB6C8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8200" y="852055"/>
            <a:ext cx="7257455" cy="1752599"/>
          </a:xfrm>
        </p:spPr>
        <p:txBody>
          <a:bodyPr>
            <a:normAutofit/>
          </a:bodyPr>
          <a:lstStyle/>
          <a:p>
            <a:r>
              <a:rPr lang="en-GB" sz="3600" b="1"/>
              <a:t>Methodology: Sampling Technique</a:t>
            </a:r>
            <a:r>
              <a:rPr lang="en-GB" sz="3600" dirty="0"/>
              <a:t> </a:t>
            </a:r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E34CC1C8-EBDD-4AEA-83E6-B27575B6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649700" y="0"/>
            <a:ext cx="1063625" cy="2782888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6B38644-B85D-4211-9526-5B4C2A662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2116425" y="0"/>
            <a:ext cx="1035050" cy="2673350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12">
            <a:extLst>
              <a:ext uri="{FF2B5EF4-FFF2-40B4-BE49-F238E27FC236}">
                <a16:creationId xmlns:a16="http://schemas.microsoft.com/office/drawing/2014/main" id="{8A8B2820-6B8F-4C19-BFC5-D28EE44E5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457487" y="2587625"/>
            <a:ext cx="2693987" cy="4270375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CA45AB7-441E-40A8-A98B-557D68F48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" y="2692400"/>
            <a:ext cx="2713324" cy="3390788"/>
          </a:xfrm>
          <a:custGeom>
            <a:avLst/>
            <a:gdLst>
              <a:gd name="connsiteX0" fmla="*/ 0 w 2713324"/>
              <a:gd name="connsiteY0" fmla="*/ 0 h 3390788"/>
              <a:gd name="connsiteX1" fmla="*/ 4763 w 2713324"/>
              <a:gd name="connsiteY1" fmla="*/ 4763 h 3390788"/>
              <a:gd name="connsiteX2" fmla="*/ 2713324 w 2713324"/>
              <a:gd name="connsiteY2" fmla="*/ 3390788 h 3390788"/>
              <a:gd name="connsiteX3" fmla="*/ 2713324 w 2713324"/>
              <a:gd name="connsiteY3" fmla="*/ 2368619 h 3390788"/>
              <a:gd name="connsiteX4" fmla="*/ 357188 w 2713324"/>
              <a:gd name="connsiteY4" fmla="*/ 90488 h 3390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13324" h="3390788">
                <a:moveTo>
                  <a:pt x="0" y="0"/>
                </a:moveTo>
                <a:lnTo>
                  <a:pt x="4763" y="4763"/>
                </a:lnTo>
                <a:lnTo>
                  <a:pt x="2713324" y="3390788"/>
                </a:lnTo>
                <a:lnTo>
                  <a:pt x="2713324" y="2368619"/>
                </a:lnTo>
                <a:lnTo>
                  <a:pt x="357188" y="90488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F516030-4F00-4C48-AD93-91EFA17A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582863"/>
            <a:ext cx="3151474" cy="4275137"/>
          </a:xfrm>
          <a:custGeom>
            <a:avLst/>
            <a:gdLst>
              <a:gd name="connsiteX0" fmla="*/ 0 w 3151474"/>
              <a:gd name="connsiteY0" fmla="*/ 0 h 4275137"/>
              <a:gd name="connsiteX1" fmla="*/ 0 w 3151474"/>
              <a:gd name="connsiteY1" fmla="*/ 4757 h 4275137"/>
              <a:gd name="connsiteX2" fmla="*/ 2693987 w 3151474"/>
              <a:gd name="connsiteY2" fmla="*/ 4275137 h 4275137"/>
              <a:gd name="connsiteX3" fmla="*/ 3151474 w 3151474"/>
              <a:gd name="connsiteY3" fmla="*/ 4275137 h 4275137"/>
              <a:gd name="connsiteX4" fmla="*/ 3151474 w 3151474"/>
              <a:gd name="connsiteY4" fmla="*/ 3714295 h 4275137"/>
              <a:gd name="connsiteX5" fmla="*/ 419100 w 3151474"/>
              <a:gd name="connsiteY5" fmla="*/ 176017 h 4275137"/>
              <a:gd name="connsiteX6" fmla="*/ 361950 w 3151474"/>
              <a:gd name="connsiteY6" fmla="*/ 95144 h 4275137"/>
              <a:gd name="connsiteX7" fmla="*/ 357188 w 3151474"/>
              <a:gd name="connsiteY7" fmla="*/ 90387 h 42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1474" h="4275137">
                <a:moveTo>
                  <a:pt x="0" y="0"/>
                </a:moveTo>
                <a:lnTo>
                  <a:pt x="0" y="4757"/>
                </a:lnTo>
                <a:lnTo>
                  <a:pt x="2693987" y="4275137"/>
                </a:lnTo>
                <a:lnTo>
                  <a:pt x="3151474" y="4275137"/>
                </a:lnTo>
                <a:lnTo>
                  <a:pt x="3151474" y="3714295"/>
                </a:lnTo>
                <a:lnTo>
                  <a:pt x="419100" y="176017"/>
                </a:lnTo>
                <a:lnTo>
                  <a:pt x="361950" y="95144"/>
                </a:lnTo>
                <a:lnTo>
                  <a:pt x="357188" y="90387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820085E-2582-4A95-98EE-45DFFD5C0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2697164"/>
            <a:ext cx="2706398" cy="3513899"/>
          </a:xfrm>
          <a:custGeom>
            <a:avLst/>
            <a:gdLst>
              <a:gd name="connsiteX0" fmla="*/ 0 w 2706398"/>
              <a:gd name="connsiteY0" fmla="*/ 0 h 3513899"/>
              <a:gd name="connsiteX1" fmla="*/ 2706398 w 2706398"/>
              <a:gd name="connsiteY1" fmla="*/ 3513899 h 3513899"/>
              <a:gd name="connsiteX2" fmla="*/ 2706398 w 2706398"/>
              <a:gd name="connsiteY2" fmla="*/ 3383321 h 3513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6398" h="3513899">
                <a:moveTo>
                  <a:pt x="0" y="0"/>
                </a:moveTo>
                <a:lnTo>
                  <a:pt x="2706398" y="3513899"/>
                </a:lnTo>
                <a:lnTo>
                  <a:pt x="2706398" y="3383321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D0828-7870-B817-1A7C-DAB49A215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3237" y="2404177"/>
            <a:ext cx="7229264" cy="314827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The study will use </a:t>
            </a:r>
            <a:r>
              <a:rPr lang="en-GB" sz="2000" b="1" dirty="0"/>
              <a:t>purposive sampling</a:t>
            </a:r>
            <a:r>
              <a:rPr lang="en-GB" sz="2000" dirty="0"/>
              <a:t> and </a:t>
            </a:r>
            <a:r>
              <a:rPr lang="en-GB" sz="2000" b="1" dirty="0"/>
              <a:t>snowball </a:t>
            </a:r>
            <a:r>
              <a:rPr lang="en-GB" sz="2000" dirty="0"/>
              <a:t>where needed to select participants who have direct experience of AI, automation or digital </a:t>
            </a:r>
            <a:r>
              <a:rPr lang="en-GB" sz="2000"/>
              <a:t>workplace change</a:t>
            </a:r>
            <a:endParaRPr lang="en-GB" sz="2000" dirty="0"/>
          </a:p>
          <a:p>
            <a:r>
              <a:rPr lang="en-GB" sz="2000"/>
              <a:t>Approximately 12-18 participants </a:t>
            </a:r>
            <a:endParaRPr lang="en-GB" sz="2000" dirty="0"/>
          </a:p>
          <a:p>
            <a:pPr>
              <a:buClr>
                <a:srgbClr val="1287C3"/>
              </a:buClr>
            </a:pPr>
            <a:r>
              <a:rPr lang="en-GB" sz="2000" dirty="0"/>
              <a:t>The research needs participants who can provide relevant and meaningful information about leadership support and employee adaptation (Saunders, Lewis and </a:t>
            </a:r>
            <a:r>
              <a:rPr lang="en-GB" sz="2000" dirty="0" err="1"/>
              <a:t>Tornhill</a:t>
            </a:r>
            <a:r>
              <a:rPr lang="en-GB" sz="2000" dirty="0"/>
              <a:t>, 2023).</a:t>
            </a:r>
          </a:p>
          <a:p>
            <a:pPr>
              <a:buClr>
                <a:srgbClr val="1287C3"/>
              </a:buClr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99880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BCF1D-A427-D144-CF03-3F0A18CD8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1082351"/>
            <a:ext cx="4895055" cy="47015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Reliability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sz="2000" dirty="0"/>
              <a:t>Will be supported by using the same semi-structured interview guide across participants.</a:t>
            </a:r>
          </a:p>
          <a:p>
            <a:r>
              <a:rPr lang="en-GB" sz="2000" dirty="0"/>
              <a:t>Interview questions will be linked clearly to research objectives to ensure consistency.</a:t>
            </a:r>
          </a:p>
          <a:p>
            <a:r>
              <a:rPr lang="en-GB" sz="2000" dirty="0"/>
              <a:t>Transcripts, coding notes and reflexive memos will be kept to create a clear audit trail during analysis (Miles, Huberman and Saldana, 2020).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562C30-997F-8BC7-BD18-9C4B6EA229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7967" y="1082351"/>
            <a:ext cx="4895056" cy="47088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dirty="0"/>
              <a:t>Validity</a:t>
            </a:r>
          </a:p>
          <a:p>
            <a:pPr marL="0" indent="0" algn="ctr">
              <a:buNone/>
            </a:pPr>
            <a:endParaRPr lang="en-GB" sz="2400" b="1" dirty="0"/>
          </a:p>
          <a:p>
            <a:r>
              <a:rPr lang="en-GB" sz="2000" dirty="0"/>
              <a:t>Semi-structured interviews will help capture participants real workplace experiences, which supports the study's aim (Patton, 2015).</a:t>
            </a:r>
          </a:p>
          <a:p>
            <a:pPr>
              <a:buClr>
                <a:srgbClr val="1287C3"/>
              </a:buClr>
            </a:pPr>
            <a:r>
              <a:rPr lang="en-GB" sz="2000" dirty="0"/>
              <a:t>Where possible, interview data will be compared with organisational documents or observations to strengthen credibility. </a:t>
            </a:r>
          </a:p>
          <a:p>
            <a:pPr>
              <a:buClr>
                <a:srgbClr val="1287C3"/>
              </a:buClr>
            </a:pPr>
            <a:r>
              <a:rPr lang="en-GB" sz="2000" dirty="0"/>
              <a:t>Reflexive thematic analysis will be used to identify patterns in the data while remaining close to </a:t>
            </a:r>
            <a:r>
              <a:rPr lang="en-GB" sz="2000" dirty="0" err="1"/>
              <a:t>paricipants</a:t>
            </a:r>
            <a:r>
              <a:rPr lang="en-GB" sz="2000" dirty="0"/>
              <a:t> accounts (Braun and Clarke, 2022). </a:t>
            </a:r>
          </a:p>
        </p:txBody>
      </p:sp>
    </p:spTree>
    <p:extLst>
      <p:ext uri="{BB962C8B-B14F-4D97-AF65-F5344CB8AC3E}">
        <p14:creationId xmlns:p14="http://schemas.microsoft.com/office/powerpoint/2010/main" val="795512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971C77-A6AC-0508-6076-4235B1F78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 b="1">
                <a:solidFill>
                  <a:schemeClr val="tx2"/>
                </a:solidFill>
              </a:rPr>
              <a:t>Ethical Considerations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8EDA5815-C4E7-33EA-6508-18DDCC606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695238"/>
            <a:ext cx="6383207" cy="583618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b="1" dirty="0"/>
              <a:t>University ethics approval:</a:t>
            </a:r>
            <a:r>
              <a:rPr lang="en-GB" sz="2000" dirty="0"/>
              <a:t> data collection will only begin after university ethical approval is granted (British Psycholo</a:t>
            </a:r>
            <a:r>
              <a:rPr lang="en-GB" sz="2000">
                <a:solidFill>
                  <a:srgbClr val="000000"/>
                </a:solidFill>
                <a:latin typeface="Corbel"/>
              </a:rPr>
              <a:t>gy Society, 2021).</a:t>
            </a:r>
          </a:p>
          <a:p>
            <a:pPr>
              <a:buClr>
                <a:srgbClr val="1287C3"/>
              </a:buClr>
            </a:pPr>
            <a:r>
              <a:rPr lang="en-GB" sz="2000" b="1" dirty="0"/>
              <a:t>Informed consent:</a:t>
            </a:r>
            <a:r>
              <a:rPr lang="en-GB" sz="2000" dirty="0"/>
              <a:t> participants will receive study informa</a:t>
            </a:r>
            <a:r>
              <a:rPr lang="en-GB" sz="2000"/>
              <a:t>tion and given written consent before taking part (BERA, 2018).</a:t>
            </a:r>
          </a:p>
          <a:p>
            <a:pPr>
              <a:buClr>
                <a:srgbClr val="1287C3"/>
              </a:buClr>
            </a:pPr>
            <a:r>
              <a:rPr lang="en-GB" sz="2000" b="1" dirty="0"/>
              <a:t>Confidentiality and </a:t>
            </a:r>
            <a:r>
              <a:rPr lang="en-GB" sz="2000" b="1"/>
              <a:t>anonymity</a:t>
            </a:r>
            <a:r>
              <a:rPr lang="en-GB" sz="2000" b="1" dirty="0"/>
              <a:t>:</a:t>
            </a:r>
            <a:r>
              <a:rPr lang="en-GB" sz="2000" dirty="0"/>
              <a:t> names and organisations will be anonymised, and data will be stored securely (British Psychology Society, 2021).</a:t>
            </a:r>
          </a:p>
          <a:p>
            <a:pPr>
              <a:buClr>
                <a:srgbClr val="1287C3"/>
              </a:buClr>
            </a:pPr>
            <a:r>
              <a:rPr lang="en-GB" sz="2000" b="1" dirty="0"/>
              <a:t>Protection from harm:</a:t>
            </a:r>
            <a:r>
              <a:rPr lang="en-GB" sz="2000" dirty="0"/>
              <a:t> interviews will be private, voluntary </a:t>
            </a:r>
            <a:r>
              <a:rPr lang="en-GB" sz="2000"/>
              <a:t>and sensitive to issues such as job security and workplace trust (BERA, 2018, CIPD, 2023).</a:t>
            </a:r>
            <a:endParaRPr lang="en-GB" sz="2000" dirty="0"/>
          </a:p>
          <a:p>
            <a:pPr>
              <a:buClr>
                <a:srgbClr val="1287C3"/>
              </a:buClr>
            </a:pPr>
            <a:r>
              <a:rPr lang="en-GB" sz="2000" b="1" dirty="0"/>
              <a:t>Right to withdraw:</a:t>
            </a:r>
            <a:r>
              <a:rPr lang="en-GB" sz="2000" dirty="0"/>
              <a:t> at any stage without pressure or penalty (BERA, 2018).</a:t>
            </a:r>
          </a:p>
          <a:p>
            <a:pPr>
              <a:buClr>
                <a:srgbClr val="1287C3"/>
              </a:buClr>
            </a:pPr>
            <a:r>
              <a:rPr lang="en-GB" sz="2000" b="1" dirty="0"/>
              <a:t>Professional </a:t>
            </a:r>
            <a:r>
              <a:rPr lang="en-GB" sz="2000" b="1"/>
              <a:t>responsibility:</a:t>
            </a:r>
            <a:r>
              <a:rPr lang="en-GB" sz="2000"/>
              <a:t> the</a:t>
            </a:r>
            <a:r>
              <a:rPr lang="en-GB" sz="2000" dirty="0"/>
              <a:t> study will follow principles of fairness, integrity and positive impact on working lives (CIPD, 2023).</a:t>
            </a:r>
          </a:p>
          <a:p>
            <a:pPr>
              <a:buClr>
                <a:srgbClr val="1287C3"/>
              </a:buClr>
            </a:pPr>
            <a:endParaRPr lang="en-GB" sz="2000" dirty="0"/>
          </a:p>
          <a:p>
            <a:pPr>
              <a:buClr>
                <a:srgbClr val="1287C3"/>
              </a:buClr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20949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800388-D3EE-D7AF-7073-72D999A33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910" y="1023257"/>
            <a:ext cx="3235083" cy="476794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 b="1">
                <a:solidFill>
                  <a:srgbClr val="000000"/>
                </a:solidFill>
              </a:rPr>
              <a:t>Limitations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ABC48-76F5-6BD4-E93A-7179398ED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035" y="1023257"/>
            <a:ext cx="5968515" cy="47679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/>
              <a:t>Limitations</a:t>
            </a:r>
          </a:p>
          <a:p>
            <a:r>
              <a:rPr lang="en-GB" sz="2000" b="1" dirty="0"/>
              <a:t>Small sample</a:t>
            </a:r>
            <a:r>
              <a:rPr lang="en-GB" sz="2000" dirty="0"/>
              <a:t>: </a:t>
            </a:r>
            <a:r>
              <a:rPr lang="en-GB" sz="2000"/>
              <a:t>findings will offer depth, but not broad generalisations (Creswell and Creswell, 2023).</a:t>
            </a:r>
          </a:p>
          <a:p>
            <a:pPr>
              <a:buClr>
                <a:srgbClr val="1287C3"/>
              </a:buClr>
            </a:pPr>
            <a:r>
              <a:rPr lang="en-GB" sz="2000" b="1" dirty="0"/>
              <a:t>Time limits:</a:t>
            </a:r>
            <a:r>
              <a:rPr lang="en-GB" sz="2000" dirty="0"/>
              <a:t> the project may be limited by the approval process and available research </a:t>
            </a:r>
            <a:r>
              <a:rPr lang="en-GB" sz="2000"/>
              <a:t>timeframe(Murray, 2023).</a:t>
            </a:r>
          </a:p>
          <a:p>
            <a:pPr>
              <a:buClr>
                <a:srgbClr val="1287C3"/>
              </a:buClr>
            </a:pPr>
            <a:r>
              <a:rPr lang="en-GB" sz="2000" b="1"/>
              <a:t>Sensitive topic</a:t>
            </a:r>
            <a:r>
              <a:rPr lang="en-GB" sz="2000"/>
              <a:t>: participants may be cautious when discussing job security, trust or management, so confidentiality is important (BERA, 2018).</a:t>
            </a:r>
          </a:p>
          <a:p>
            <a:pPr>
              <a:buClr>
                <a:srgbClr val="1287C3"/>
              </a:buClr>
            </a:pPr>
            <a:r>
              <a:rPr lang="en-GB" sz="2000" b="1" dirty="0"/>
              <a:t>Access issue:</a:t>
            </a:r>
            <a:r>
              <a:rPr lang="en-GB" sz="2000" dirty="0"/>
              <a:t> Gaining access to staff and organisations may be difficult, especially when discussing AI and  leadership (Saunders, Lewis and </a:t>
            </a:r>
            <a:r>
              <a:rPr lang="en-GB" sz="2000"/>
              <a:t>Thornhill, 2023). 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03204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7ED197-43DB-C7BE-EB37-69A21DD3F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910" y="1023257"/>
            <a:ext cx="3235083" cy="476794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2800" b="1">
                <a:solidFill>
                  <a:srgbClr val="000000"/>
                </a:solidFill>
              </a:rPr>
              <a:t>Limitations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9EB87-8671-59ED-DC11-F0F2B8B01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035" y="1023257"/>
            <a:ext cx="5968515" cy="47679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b="1"/>
              <a:t>Recommendations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sz="2000" dirty="0"/>
              <a:t>Use a broader sample across more unive</a:t>
            </a:r>
            <a:r>
              <a:rPr lang="en-GB" sz="2000"/>
              <a:t>rsities and organisations.</a:t>
            </a:r>
          </a:p>
          <a:p>
            <a:pPr>
              <a:buClr>
                <a:srgbClr val="1287C3"/>
              </a:buClr>
            </a:pPr>
            <a:r>
              <a:rPr lang="en-GB" sz="2000" dirty="0"/>
              <a:t>Allow more time for follow-up interviews to explore changes in employee </a:t>
            </a:r>
            <a:r>
              <a:rPr lang="en-GB" sz="2000"/>
              <a:t>adaptation.</a:t>
            </a:r>
            <a:endParaRPr lang="en-GB" sz="2000" dirty="0"/>
          </a:p>
          <a:p>
            <a:pPr>
              <a:buClr>
                <a:srgbClr val="1287C3"/>
              </a:buClr>
            </a:pPr>
            <a:r>
              <a:rPr lang="en-GB" sz="2000"/>
              <a:t>Use mixed methods, such as combining interviews with surveys.</a:t>
            </a:r>
            <a:endParaRPr lang="en-GB" sz="2000" dirty="0"/>
          </a:p>
          <a:p>
            <a:pPr>
              <a:buClr>
                <a:srgbClr val="1287C3"/>
              </a:buClr>
            </a:pPr>
            <a:r>
              <a:rPr lang="en-GB" sz="2000" dirty="0"/>
              <a:t>Compare both employee and leader perspe</a:t>
            </a:r>
            <a:r>
              <a:rPr lang="en-GB" sz="2000"/>
              <a:t>ctive.</a:t>
            </a:r>
            <a:endParaRPr lang="en-GB" sz="2000" dirty="0"/>
          </a:p>
          <a:p>
            <a:pPr>
              <a:buClr>
                <a:srgbClr val="1287C3"/>
              </a:buClr>
            </a:pPr>
            <a:r>
              <a:rPr lang="en-GB" sz="2000"/>
              <a:t>Explore AI training and skills development in more detail (Morandini et al,. 2023; World Economic Forum, 2025). </a:t>
            </a:r>
            <a:endParaRPr lang="en-GB" sz="2000" dirty="0"/>
          </a:p>
          <a:p>
            <a:pPr>
              <a:buClr>
                <a:srgbClr val="1287C3"/>
              </a:buClr>
            </a:pPr>
            <a:endParaRPr lang="en-GB" sz="2000" dirty="0"/>
          </a:p>
          <a:p>
            <a:pPr>
              <a:buClr>
                <a:srgbClr val="1287C3"/>
              </a:buClr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12789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866E4-C354-F54B-D59C-2D6A745A2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Conclusion </a:t>
            </a:r>
            <a:endParaRPr lang="en-US" b="1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8EC74BCD-6359-1877-46CE-0F6497A84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416030"/>
            <a:ext cx="7086600" cy="58473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AI is having a major impact on organisations by changing job roles, work processes, decisions-making and the skills employee needs.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Automation can improve efficiency, productivity and innovation, but it can also create uncertainty around job security, trust and employee confidence.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The future of AI is likely to increase across universities and workplace settings, especially in administration, student support, HR, customer service and data analysis.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Overall, the research suggests that AI will become a normal part of organisational life, but its success will depend on how leaders support people, not only how well the technology works (World Economic Forum, 2025).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1204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53C4F-E62E-7A6D-4B84-1E486C90C4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43468"/>
            <a:ext cx="9144000" cy="3618898"/>
          </a:xfrm>
        </p:spPr>
        <p:txBody>
          <a:bodyPr anchor="b">
            <a:normAutofit/>
          </a:bodyPr>
          <a:lstStyle/>
          <a:p>
            <a:pPr algn="ctr"/>
            <a:r>
              <a:rPr lang="en-GB" sz="720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117111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B9208-0AE5-156A-7034-6207BAA5B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8687" y="142726"/>
            <a:ext cx="9209313" cy="7595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/>
              <a:t>Reference list: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9A7C30-AA00-1414-DBE3-17C4BA4E0F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61" y="880221"/>
            <a:ext cx="10918507" cy="5866580"/>
          </a:xfrm>
        </p:spPr>
        <p:txBody>
          <a:bodyPr>
            <a:normAutofit/>
          </a:bodyPr>
          <a:lstStyle/>
          <a:p>
            <a:pPr algn="just"/>
            <a:r>
              <a:rPr lang="en-GB" sz="1200" dirty="0">
                <a:latin typeface="Arial"/>
                <a:cs typeface="Arial"/>
              </a:rPr>
              <a:t>BERA (2018) </a:t>
            </a:r>
            <a:r>
              <a:rPr lang="en-GB" sz="1200" i="1" dirty="0">
                <a:latin typeface="Arial"/>
                <a:cs typeface="Arial"/>
              </a:rPr>
              <a:t>Ethical Guidelines for Educational Research</a:t>
            </a:r>
            <a:r>
              <a:rPr lang="en-GB" sz="1200" dirty="0">
                <a:latin typeface="Arial"/>
                <a:cs typeface="Arial"/>
              </a:rPr>
              <a:t>. 4th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London: British Educational Research Association.</a:t>
            </a:r>
            <a:endParaRPr lang="en-US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Braganza, A., Chen, W., </a:t>
            </a:r>
            <a:r>
              <a:rPr lang="en-GB" sz="1200" dirty="0" err="1">
                <a:latin typeface="Arial"/>
                <a:cs typeface="Arial"/>
              </a:rPr>
              <a:t>Canhoto</a:t>
            </a:r>
            <a:r>
              <a:rPr lang="en-GB" sz="1200" dirty="0">
                <a:latin typeface="Arial"/>
                <a:cs typeface="Arial"/>
              </a:rPr>
              <a:t>, A. and Sap, S. (2021) ‘Productive employment and decent work: The impact of AI adoption on psychological contracts, job engagement and employee trust’, </a:t>
            </a:r>
            <a:r>
              <a:rPr lang="en-GB" sz="1200" i="1" dirty="0">
                <a:latin typeface="Arial"/>
                <a:cs typeface="Arial"/>
              </a:rPr>
              <a:t>Journal of Business Research</a:t>
            </a:r>
            <a:r>
              <a:rPr lang="en-GB" sz="1200" dirty="0">
                <a:latin typeface="Arial"/>
                <a:cs typeface="Arial"/>
              </a:rPr>
              <a:t>, 131, pp. 485–494. Available at: </a:t>
            </a:r>
            <a:r>
              <a:rPr lang="en-GB" sz="1200" dirty="0">
                <a:latin typeface="Arial"/>
                <a:cs typeface="Arial"/>
                <a:hlinkClick r:id="rId3"/>
              </a:rPr>
              <a:t>https://doi.org/10.1016/j.jbusres.2020.08.018</a:t>
            </a:r>
            <a:r>
              <a:rPr lang="en-GB" sz="1200" dirty="0">
                <a:latin typeface="Arial"/>
                <a:cs typeface="Arial"/>
              </a:rPr>
              <a:t> (Accessed 22 of June).</a:t>
            </a:r>
            <a:endParaRPr lang="en-GB" dirty="0"/>
          </a:p>
          <a:p>
            <a:pPr algn="just"/>
            <a:r>
              <a:rPr lang="en-GB" sz="1200">
                <a:latin typeface="Arial"/>
                <a:cs typeface="Arial"/>
              </a:rPr>
              <a:t>British Psychological Society (2021) </a:t>
            </a:r>
            <a:r>
              <a:rPr lang="en-GB" sz="1200" i="1">
                <a:latin typeface="Arial"/>
                <a:cs typeface="Arial"/>
              </a:rPr>
              <a:t>Code of Ethics and Conduct</a:t>
            </a:r>
            <a:r>
              <a:rPr lang="en-GB" sz="1200">
                <a:latin typeface="Arial"/>
                <a:cs typeface="Arial"/>
              </a:rPr>
              <a:t>. Leicester: British Psychological Society.</a:t>
            </a:r>
            <a:endParaRPr lang="en-GB"/>
          </a:p>
          <a:p>
            <a:pPr algn="just"/>
            <a:r>
              <a:rPr lang="en-GB" sz="1200">
                <a:latin typeface="Arial"/>
                <a:cs typeface="Arial"/>
              </a:rPr>
              <a:t>Braun, V. and Clarke, V. (2022) </a:t>
            </a:r>
            <a:r>
              <a:rPr lang="en-GB" sz="1200" i="1">
                <a:latin typeface="Arial"/>
                <a:cs typeface="Arial"/>
              </a:rPr>
              <a:t>Thematic Analysis: A Practical Guide</a:t>
            </a:r>
            <a:r>
              <a:rPr lang="en-GB" sz="1200">
                <a:latin typeface="Arial"/>
                <a:cs typeface="Arial"/>
              </a:rPr>
              <a:t>. London: SAGE.</a:t>
            </a:r>
            <a:endParaRPr lang="en-GB"/>
          </a:p>
          <a:p>
            <a:pPr algn="just"/>
            <a:r>
              <a:rPr lang="en-GB" sz="1200">
                <a:latin typeface="Arial"/>
                <a:cs typeface="Arial"/>
              </a:rPr>
              <a:t>CIPD (2023) </a:t>
            </a:r>
            <a:r>
              <a:rPr lang="en-GB" sz="1200" i="1">
                <a:latin typeface="Arial"/>
                <a:cs typeface="Arial"/>
              </a:rPr>
              <a:t>Code of Conduct and Ethics</a:t>
            </a:r>
            <a:r>
              <a:rPr lang="en-GB" sz="1200">
                <a:latin typeface="Arial"/>
                <a:cs typeface="Arial"/>
              </a:rPr>
              <a:t>. London: Chartered Institute of Personnel and Development.</a:t>
            </a:r>
            <a:endParaRPr lang="en-GB"/>
          </a:p>
          <a:p>
            <a:pPr algn="just"/>
            <a:r>
              <a:rPr lang="en-GB" sz="1200" dirty="0">
                <a:latin typeface="Arial"/>
                <a:cs typeface="Arial"/>
              </a:rPr>
              <a:t>Creswell, J.W. and Creswell, J.D. (2023) </a:t>
            </a:r>
            <a:r>
              <a:rPr lang="en-GB" sz="1200" i="1" dirty="0">
                <a:latin typeface="Arial"/>
                <a:cs typeface="Arial"/>
              </a:rPr>
              <a:t>Research Design: Qualitative, Quantitative and Mixed Methods Approaches</a:t>
            </a:r>
            <a:r>
              <a:rPr lang="en-GB" sz="1200" dirty="0">
                <a:latin typeface="Arial"/>
                <a:cs typeface="Arial"/>
              </a:rPr>
              <a:t>. 6th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London: SAGE.</a:t>
            </a:r>
            <a:endParaRPr lang="en-GB" dirty="0"/>
          </a:p>
          <a:p>
            <a:pPr algn="just"/>
            <a:r>
              <a:rPr lang="en-GB" sz="1200">
                <a:latin typeface="Arial"/>
                <a:cs typeface="Arial"/>
              </a:rPr>
              <a:t>Emmanuel, S.T. and Watson, C. (2025) ‘Embracing the AI/automation age: preparing your workforce for humans and machines working together’, </a:t>
            </a:r>
            <a:r>
              <a:rPr lang="en-GB" sz="1200" i="1">
                <a:latin typeface="Arial"/>
                <a:cs typeface="Arial"/>
              </a:rPr>
              <a:t>Strategy &amp; Leadership</a:t>
            </a:r>
            <a:r>
              <a:rPr lang="en-GB" sz="1200">
                <a:latin typeface="Arial"/>
                <a:cs typeface="Arial"/>
              </a:rPr>
              <a:t>, 53(1), pp. 32–48. Available at: </a:t>
            </a:r>
            <a:r>
              <a:rPr lang="en-GB" sz="1200" dirty="0">
                <a:latin typeface="Arial"/>
                <a:cs typeface="Arial"/>
                <a:hlinkClick r:id="rId4"/>
              </a:rPr>
              <a:t>https://www.proquest.com/scholarly-journals/embracing-ai-automation-age-preparing-your/docview/3155533522/se-2?accountid=130472</a:t>
            </a:r>
            <a:r>
              <a:rPr lang="en-GB" sz="1200">
                <a:latin typeface="Arial"/>
                <a:cs typeface="Arial"/>
              </a:rPr>
              <a:t> (Accessed: 22 of June).</a:t>
            </a:r>
            <a:endParaRPr lang="en-GB"/>
          </a:p>
          <a:p>
            <a:pPr algn="just"/>
            <a:r>
              <a:rPr lang="en-GB" sz="1200" dirty="0">
                <a:latin typeface="Arial"/>
                <a:cs typeface="Arial"/>
              </a:rPr>
              <a:t>Miles, M.B., Huberman, A.M. and Saldaña, J. (2020) </a:t>
            </a:r>
            <a:r>
              <a:rPr lang="en-GB" sz="1200" i="1" dirty="0">
                <a:latin typeface="Arial"/>
                <a:cs typeface="Arial"/>
              </a:rPr>
              <a:t>Qualitative Data Analysis</a:t>
            </a:r>
            <a:r>
              <a:rPr lang="en-GB" sz="1200" dirty="0">
                <a:latin typeface="Arial"/>
                <a:cs typeface="Arial"/>
              </a:rPr>
              <a:t>. 4th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London: SAGE.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Morandini, S., Fraboni, F., De Angelis, M., Giusino, D., Puzzo, G. and Pietrantoni, L. (2023) ‘The impact of artificial intelligence on workers’ skills: Upskilling and reskilling in organisations’. Available at: </a:t>
            </a:r>
            <a:r>
              <a:rPr lang="en-GB" sz="1200" dirty="0">
                <a:latin typeface="Arial"/>
                <a:cs typeface="Arial"/>
                <a:hlinkClick r:id="rId5"/>
              </a:rPr>
              <a:t>https://www.researchgate.net/publication/368721087_The_impact_of_artificial_intelligence_on_workers'_skills_Upskilling_and_reskilling_in_organisations</a:t>
            </a:r>
            <a:r>
              <a:rPr lang="en-GB" sz="1200" dirty="0">
                <a:latin typeface="Arial"/>
                <a:cs typeface="Arial"/>
              </a:rPr>
              <a:t> (Accessed:21 of June).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Murray, R. (2023) </a:t>
            </a:r>
            <a:r>
              <a:rPr lang="en-GB" sz="1200" i="1" dirty="0">
                <a:latin typeface="Arial"/>
                <a:cs typeface="Arial"/>
              </a:rPr>
              <a:t>How to Write a Thesis</a:t>
            </a:r>
            <a:r>
              <a:rPr lang="en-GB" sz="1200" dirty="0">
                <a:latin typeface="Arial"/>
                <a:cs typeface="Arial"/>
              </a:rPr>
              <a:t>. 4th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Maidenhead: Open University Press.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Patton, M.Q. (2015) </a:t>
            </a:r>
            <a:r>
              <a:rPr lang="en-GB" sz="1200" i="1" dirty="0">
                <a:latin typeface="Arial"/>
                <a:cs typeface="Arial"/>
              </a:rPr>
              <a:t>Qualitative Research &amp; Evaluation Methods</a:t>
            </a:r>
            <a:r>
              <a:rPr lang="en-GB" sz="1200" dirty="0">
                <a:latin typeface="Arial"/>
                <a:cs typeface="Arial"/>
              </a:rPr>
              <a:t>. 4th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Thousand Oaks, CA: SAGE.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Saunders, M.N.K., Lewis, P. and Thornhill, A. (2023) </a:t>
            </a:r>
            <a:r>
              <a:rPr lang="en-GB" sz="1200" i="1" dirty="0">
                <a:latin typeface="Arial"/>
                <a:cs typeface="Arial"/>
              </a:rPr>
              <a:t>Research Methods for Business Students</a:t>
            </a:r>
            <a:r>
              <a:rPr lang="en-GB" sz="1200" dirty="0">
                <a:latin typeface="Arial"/>
                <a:cs typeface="Arial"/>
              </a:rPr>
              <a:t>. 9th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Harlow: Pearson.</a:t>
            </a:r>
            <a:endParaRPr lang="en-GB" dirty="0"/>
          </a:p>
          <a:p>
            <a:pPr algn="just"/>
            <a:r>
              <a:rPr lang="en-GB" sz="1200">
                <a:latin typeface="Arial"/>
                <a:cs typeface="Arial"/>
              </a:rPr>
              <a:t>Stewart, C.M. et al. (2026) ‘Preparing educational leaders for the age of AI: Lessons from a graduate course combining curriculum innovation and institutional inquiry’, </a:t>
            </a:r>
            <a:r>
              <a:rPr lang="en-GB" sz="1200" i="1">
                <a:latin typeface="Arial"/>
                <a:cs typeface="Arial"/>
              </a:rPr>
              <a:t>The International Journal of Management Education</a:t>
            </a:r>
            <a:r>
              <a:rPr lang="en-GB" sz="1200">
                <a:latin typeface="Arial"/>
                <a:cs typeface="Arial"/>
              </a:rPr>
              <a:t>, 24(1). Available at: </a:t>
            </a:r>
            <a:r>
              <a:rPr lang="en-GB" sz="1200" dirty="0">
                <a:latin typeface="Arial"/>
                <a:cs typeface="Arial"/>
                <a:hlinkClick r:id="rId6"/>
              </a:rPr>
              <a:t>https://doi.org/10.1016/j.ijme.2025.101313</a:t>
            </a:r>
            <a:r>
              <a:rPr lang="en-GB" sz="1200">
                <a:latin typeface="Arial"/>
                <a:cs typeface="Arial"/>
              </a:rPr>
              <a:t> (Accessed: 21</a:t>
            </a:r>
            <a:r>
              <a:rPr lang="en-GB" sz="1200" baseline="30000">
                <a:latin typeface="Arial"/>
                <a:cs typeface="Arial"/>
              </a:rPr>
              <a:t>st</a:t>
            </a:r>
            <a:r>
              <a:rPr lang="en-GB" sz="1200">
                <a:latin typeface="Arial"/>
                <a:cs typeface="Arial"/>
              </a:rPr>
              <a:t> of June).</a:t>
            </a:r>
            <a:endParaRPr lang="en-GB"/>
          </a:p>
          <a:p>
            <a:pPr algn="just"/>
            <a:r>
              <a:rPr lang="en-GB" sz="1200">
                <a:latin typeface="Arial"/>
                <a:cs typeface="Arial"/>
              </a:rPr>
              <a:t>World Economic Forum (2025) </a:t>
            </a:r>
            <a:r>
              <a:rPr lang="en-GB" sz="1200" i="1">
                <a:latin typeface="Arial"/>
                <a:cs typeface="Arial"/>
              </a:rPr>
              <a:t>The Future of Jobs Report 2025</a:t>
            </a:r>
            <a:r>
              <a:rPr lang="en-GB" sz="1200">
                <a:latin typeface="Arial"/>
                <a:cs typeface="Arial"/>
              </a:rPr>
              <a:t>. Geneva: World Economic Forum. Available online: </a:t>
            </a:r>
            <a:r>
              <a:rPr lang="en-GB" sz="1200" dirty="0">
                <a:latin typeface="Arial"/>
                <a:cs typeface="Arial"/>
                <a:hlinkClick r:id="rId7"/>
              </a:rPr>
              <a:t>The Future of Jobs Report 2025 | World Economic Forum</a:t>
            </a:r>
            <a:endParaRPr lang="en-GB"/>
          </a:p>
          <a:p>
            <a:pPr algn="just"/>
            <a:endParaRPr lang="en-GB" sz="1200" dirty="0">
              <a:latin typeface="Arial"/>
              <a:cs typeface="Arial"/>
            </a:endParaRPr>
          </a:p>
          <a:p>
            <a:pPr algn="just"/>
            <a:endParaRPr lang="en-GB" sz="1200" dirty="0">
              <a:latin typeface="Arial"/>
              <a:cs typeface="Arial"/>
            </a:endParaRPr>
          </a:p>
          <a:p>
            <a:pPr algn="l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844578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</TotalTime>
  <Words>1592</Words>
  <Application>Microsoft Office PowerPoint</Application>
  <PresentationFormat>Widescreen</PresentationFormat>
  <Paragraphs>89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Corbel</vt:lpstr>
      <vt:lpstr>Parallax</vt:lpstr>
      <vt:lpstr>PowerPoint Presentation</vt:lpstr>
      <vt:lpstr>Research background </vt:lpstr>
      <vt:lpstr>Research aim and Central Questions</vt:lpstr>
      <vt:lpstr>Why is important</vt:lpstr>
      <vt:lpstr>Methodology</vt:lpstr>
      <vt:lpstr>Methodology: Sampling Technique </vt:lpstr>
      <vt:lpstr>PowerPoint Presentation</vt:lpstr>
      <vt:lpstr>Ethical Considerations</vt:lpstr>
      <vt:lpstr>Limitations and recommendations</vt:lpstr>
      <vt:lpstr>Limitations and Recommendations</vt:lpstr>
      <vt:lpstr>Conclusion </vt:lpstr>
      <vt:lpstr>Thank you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Iustina Mirela Rusei</cp:lastModifiedBy>
  <cp:revision>609</cp:revision>
  <dcterms:created xsi:type="dcterms:W3CDTF">2026-06-25T22:35:55Z</dcterms:created>
  <dcterms:modified xsi:type="dcterms:W3CDTF">2026-06-26T13:33:28Z</dcterms:modified>
</cp:coreProperties>
</file>