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6"/>
  </p:notesMasterIdLst>
  <p:sldIdLst>
    <p:sldId id="256" r:id="rId2"/>
    <p:sldId id="257" r:id="rId3"/>
    <p:sldId id="258" r:id="rId4"/>
    <p:sldId id="259" r:id="rId5"/>
  </p:sldIdLst>
  <p:sldSz cx="16256000" cy="9144000"/>
  <p:notesSz cx="9144000" cy="16256000"/>
  <p:embeddedFontLst>
    <p:embeddedFont>
      <p:font typeface="Quattrocento Sans" panose="020B0502050000020003" pitchFamily="34" charset="0"/>
      <p:regular r:id="rId7"/>
      <p:bold r:id="rId8"/>
      <p:italic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72" d="100"/>
          <a:sy n="72" d="100"/>
        </p:scale>
        <p:origin x="15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87989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the audience. Introduce the topic of nonverbal autism in children, classified under ICD-11 Chapter 6 (Mental, Behavioural or Neurodevelopmental Disorders). Outline that this presentation critically examines historical and contemporary treatment, ICD-11 classification, evolving attitudes and policies, social/cultural contexts including stigma, and future recommendations. State that all substantive points are supported by peer-reviewed literature from 2022 onwards. This presentation forms Component 1 (Individual Presentation, 50% weighting) and is accompanied by speaker notes and Q&amp;A preparation materials.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2: ICD-11 Classification &amp; Historical/Contemporary Treatment
OPENING: This slide addresses two core requirements: how nonverbal autism is classified under ICD-11, and the critical examination of historical and contemporary treatment.
ICD-11 CLASSIFICATION (left column): Begin by explaining that ICD-11, endorsed by WHO in February 2022, represents a fundamental shift from categorical to dimensional classification. Under Chapter 6 (Mental, Behavioural or Neurodevelopmental Disorders), code 6A02 replaces the old ICD-10 F84 series. Critically, 6A02.5 denotes "Autism spectrum disorder with disorder of intellectual development and with absence of functional language" — this is the category most relevant to our discussion. The dimensional approach uses post-coordination severity specifiers for intellectual functioning and language ability at three levels: intact, impaired, or absent. Cite Zeigler et al. (2023) and WHO (2022). Note the critique by Freedman et al. (2024) that the lack of mandatory features may increase diagnostic ambiguity.
HISTORICAL TREATMENT (top right): Describe the institutionalisation era when autistic children were routinely placed in long-stay hospitals. Then discuss the Lovaas Method — whilst it demonstrated behavioural gains, critics including autistic self-advocates have documented coercion, aversive techniques, and long-term psychological harm. Mention that Facilitated Communication has been discredited by ASHA, APA, and AAP as pseudoscientific. Cite Vicedo (2023), Learn Behavioral (2023), and Bowman (2023).
CONTEMPORARY TREATMENT (bottom right): Present AAC as the current evidence-based gold standard — classified as EBP by the National Clearinghouse (Hume et al., 2021). Edgar et al. (2024) found medium-to-strong effect sizes for socio-communicative behaviours. JASPER intervention shows 45% of minimally verbal preschoolers moving toward phrased speech (Kasari et al., 2023). Emphasise that high-tech AAC (SGDs, tablets) outperforms low-tech options (Aftab et al., 2023).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3: Social Contexts, Stigma &amp; Future Recommendations
OPENING: This slide explores the social, cultural, and political contexts shaping treatment of nonverbal autistic children, and presents evidence-based recommendations for future policy and practice.
SOCIAL &amp; CULTURAL CONTEXTS (top left): Begin with stigma — Ng and Ng (2022) found Chinese parents report avoiding public spaces to prevent uncomfortable interactions when their children do not follow social rules. Parents of minimally verbal children experience significantly elevated parenting stress (Frontiers in Psychiatry, 2025). Discuss racial disparities: Pham and Charles (2023) document that minoritised youth face delayed diagnosis and reduced service provision due to cultural stigma and professional bias. In patriarchal societies like Bangladesh, mothers bear disproportionate caregiving burdens with minimal policy support (Shajahan, 2024). These intersecting inequalities mean nonverbal autistic children in marginalised communities face compounded disadvantage.
NEURODIVERSITY &amp; POLICY (top right): Explain the neurodiversity paradigm — drawing on the social model of disability, it reframes autism as natural neurological variation (Ne'eman and Pellicano, 2022; Radulski, 2022). This has shifted policy toward rights-based approaches. However, introduce the tension: Green (2023) and Hughes et al. (2023) argue the social model may inadequately address needs of those with "profound autism" — individuals with minimal language and significant intellectual disability. The Lancet Commission (2024) has called for differentiated research pathways. In the UK, Babalola et al. (2025) identified long diagnostic waiting times and fragmented services as key barriers.
RECOMMENDATIONS (bottom): Walk through each of the five recommendations, explaining the evidence base. Emphasise that recommendations 1 and 2 are immediately actionable, whilst recommendations 3-5 require systemic policy change. Conclude by stressing that nonverbal autistic children have the same rights to communication and participation as all children — our policies must reflect this.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4: References
This slide presents the full reference list for this presentation. All 12 sources are peer-reviewed academic journals, official WHO documentation, or evidence-based practice guidelines, published between 2022 and 2025. The Harvard (UWTSD) referencing format has been applied consistently throughout the presentation.
If asked about source selection: I prioritised high-impact journals (Nature, The Lancet, Springer, Cambridge University Press) and recent systematic reviews to ensure the most current evidence base. All sources are from 2022 onwards as specified in the brief.
Q&amp;A PREPARATION — Anticipated questions and model answers:
Q1: "Why does ICD-11 use a dimensional approach rather than categorical subtypes like ICD-10?"
A: ICD-11's dimensional approach reflects advances in autism research demonstrating that categorical subtypes — such as childhood autism (F84.0) and Asperger syndrome (F84.5) — lack reliable boundaries (Zeigler et al., 2023). The 6A02 code with post-coordination severity specifiers captures clinical reality more accurately (WHO, 2022). However, Freedman et al. (2024) note that the lack of mandatory features may increase diagnostic ambiguity compared to DSM-5.
Q2: "How does the neurodiversity movement reconcile with the needs of nonverbal autistic children who require intensive support?"
A: This is a significant tension. The neurodiversity paradigm advocates for acceptance and accommodations (Ne'eman and Pellicano, 2022). However, Green (2023) and Hughes et al. (2023) argue the social model may inadequately address needs of those with "profound autism." My position is that these are not mutually exclusive: we can embrace neurodiversity-affirming principles whilst ensuring intensive, individualised support. The key is person-centred planning that respects autonomy whilst providing necessary care.
Q3: "What are the most significant barriers to implementing your recommendations in UK practice?"
A: Three key barriers: First, resource constraint — AAC devices and specialist therapy require substantial investment, and NHS budgets are stretched (Babalola et al., 2025). Second, workforce training — many professionals lack AAC training (Nowell et al., 2022). Third, the ICD-10 to ICD-11 transition requires system-wide updates (NHS England, 2023). Addressing these requires coordinated action across health, education, and social care, with ring-fenced funding for AAC services.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5F3EF"/>
        </a:solidFill>
        <a:effectLst/>
      </p:bgPr>
    </p:bg>
    <p:spTree>
      <p:nvGrpSpPr>
        <p:cNvPr id="1" name=""/>
        <p:cNvGrpSpPr/>
        <p:nvPr/>
      </p:nvGrpSpPr>
      <p:grpSpPr>
        <a:xfrm>
          <a:off x="0" y="0"/>
          <a:ext cx="0" cy="0"/>
          <a:chOff x="0" y="0"/>
          <a:chExt cx="0" cy="0"/>
        </a:xfrm>
      </p:grpSpPr>
      <p:sp>
        <p:nvSpPr>
          <p:cNvPr id="3" name="Shape 0"/>
          <p:cNvSpPr/>
          <p:nvPr/>
        </p:nvSpPr>
        <p:spPr>
          <a:xfrm>
            <a:off x="0" y="0"/>
            <a:ext cx="9753600" cy="9144000"/>
          </a:xfrm>
          <a:prstGeom prst="rect">
            <a:avLst/>
          </a:prstGeom>
          <a:solidFill>
            <a:srgbClr val="2B5F6E"/>
          </a:solidFill>
          <a:ln/>
        </p:spPr>
        <p:txBody>
          <a:bodyPr/>
          <a:lstStyle/>
          <a:p>
            <a:endParaRPr lang="en-GB"/>
          </a:p>
        </p:txBody>
      </p:sp>
      <p:sp>
        <p:nvSpPr>
          <p:cNvPr id="4" name="Shape 1"/>
          <p:cNvSpPr/>
          <p:nvPr/>
        </p:nvSpPr>
        <p:spPr>
          <a:xfrm>
            <a:off x="1016000" y="2286000"/>
            <a:ext cx="1524000" cy="50800"/>
          </a:xfrm>
          <a:prstGeom prst="rect">
            <a:avLst/>
          </a:prstGeom>
          <a:solidFill>
            <a:srgbClr val="C4704B"/>
          </a:solidFill>
          <a:ln/>
        </p:spPr>
        <p:txBody>
          <a:bodyPr/>
          <a:lstStyle/>
          <a:p>
            <a:endParaRPr lang="en-GB"/>
          </a:p>
        </p:txBody>
      </p:sp>
      <p:sp>
        <p:nvSpPr>
          <p:cNvPr id="5" name="Text 2"/>
          <p:cNvSpPr/>
          <p:nvPr/>
        </p:nvSpPr>
        <p:spPr>
          <a:xfrm>
            <a:off x="1016000" y="2540000"/>
            <a:ext cx="7874000" cy="2794000"/>
          </a:xfrm>
          <a:prstGeom prst="rect">
            <a:avLst/>
          </a:prstGeom>
          <a:noFill/>
          <a:ln/>
        </p:spPr>
        <p:txBody>
          <a:bodyPr wrap="square" lIns="0" tIns="0" rIns="0" bIns="0" rtlCol="0" anchor="t"/>
          <a:lstStyle/>
          <a:p>
            <a:pPr algn="l">
              <a:lnSpc>
                <a:spcPct val="125000"/>
              </a:lnSpc>
            </a:pPr>
            <a:r>
              <a:rPr lang="en-US" sz="4200" b="1" dirty="0">
                <a:solidFill>
                  <a:srgbClr val="FFFFFF"/>
                </a:solidFill>
                <a:latin typeface="Quattrocento Sans" pitchFamily="34" charset="0"/>
                <a:ea typeface="Quattrocento Sans" pitchFamily="34" charset="-122"/>
                <a:cs typeface="Quattrocento Sans" pitchFamily="34" charset="-120"/>
              </a:rPr>
              <a:t>Nonverbal Autism in Children</a:t>
            </a:r>
            <a:endParaRPr lang="en-US" sz="4200" dirty="0"/>
          </a:p>
          <a:p>
            <a:pPr algn="l">
              <a:lnSpc>
                <a:spcPct val="125000"/>
              </a:lnSpc>
              <a:spcBef>
                <a:spcPts val="1200"/>
              </a:spcBef>
            </a:pPr>
            <a:r>
              <a:rPr lang="en-US" sz="2400" dirty="0">
                <a:solidFill>
                  <a:srgbClr val="E8F0F2"/>
                </a:solidFill>
                <a:latin typeface="Quattrocento Sans" pitchFamily="34" charset="0"/>
                <a:ea typeface="Quattrocento Sans" pitchFamily="34" charset="-122"/>
                <a:cs typeface="Quattrocento Sans" pitchFamily="34" charset="-120"/>
              </a:rPr>
              <a:t>A Critical Examination of Treatment, Care, and Policy Under ICD-11</a:t>
            </a:r>
            <a:endParaRPr lang="en-US" sz="4200" dirty="0"/>
          </a:p>
        </p:txBody>
      </p:sp>
      <p:sp>
        <p:nvSpPr>
          <p:cNvPr id="6" name="Text 3"/>
          <p:cNvSpPr/>
          <p:nvPr/>
        </p:nvSpPr>
        <p:spPr>
          <a:xfrm>
            <a:off x="1016000" y="5334000"/>
            <a:ext cx="7620000" cy="1460500"/>
          </a:xfrm>
          <a:prstGeom prst="rect">
            <a:avLst/>
          </a:prstGeom>
          <a:noFill/>
          <a:ln/>
        </p:spPr>
        <p:txBody>
          <a:bodyPr wrap="square" lIns="0" tIns="0" rIns="0" bIns="0" rtlCol="0" anchor="t"/>
          <a:lstStyle/>
          <a:p>
            <a:pPr algn="l">
              <a:lnSpc>
                <a:spcPct val="150000"/>
              </a:lnSpc>
            </a:pPr>
            <a:endParaRPr lang="en-US" sz="1600" dirty="0"/>
          </a:p>
          <a:p>
            <a:pPr algn="l">
              <a:lnSpc>
                <a:spcPct val="150000"/>
              </a:lnSpc>
            </a:pPr>
            <a:r>
              <a:rPr lang="en-US" sz="1600" dirty="0">
                <a:solidFill>
                  <a:srgbClr val="E8F0F2"/>
                </a:solidFill>
                <a:latin typeface="Quattrocento Sans" pitchFamily="34" charset="0"/>
                <a:ea typeface="Quattrocento Sans" pitchFamily="34" charset="-122"/>
                <a:cs typeface="Quattrocento Sans" pitchFamily="34" charset="-120"/>
              </a:rPr>
              <a:t>Autism Spectrum Disorder | ICD-11 Chapter 6: Mental, Behavioural or Neurodevelopmental Disorders</a:t>
            </a:r>
            <a:endParaRPr lang="en-US" sz="1600" dirty="0"/>
          </a:p>
        </p:txBody>
      </p:sp>
      <p:sp>
        <p:nvSpPr>
          <p:cNvPr id="7" name="Text 4"/>
          <p:cNvSpPr/>
          <p:nvPr/>
        </p:nvSpPr>
        <p:spPr>
          <a:xfrm>
            <a:off x="1016000" y="6985000"/>
            <a:ext cx="7620000" cy="1460500"/>
          </a:xfrm>
          <a:prstGeom prst="rect">
            <a:avLst/>
          </a:prstGeom>
          <a:noFill/>
          <a:ln/>
        </p:spPr>
        <p:txBody>
          <a:bodyPr wrap="square" lIns="0" tIns="0" rIns="0" bIns="0" rtlCol="0" anchor="t"/>
          <a:lstStyle/>
          <a:p>
            <a:pPr algn="l">
              <a:lnSpc>
                <a:spcPct val="150000"/>
              </a:lnSpc>
            </a:pPr>
            <a:r>
              <a:rPr lang="en-US" sz="1500" dirty="0">
                <a:solidFill>
                  <a:srgbClr val="B8D4DA"/>
                </a:solidFill>
                <a:latin typeface="Quattrocento Sans" pitchFamily="34" charset="0"/>
                <a:ea typeface="Quattrocento Sans" pitchFamily="34" charset="-122"/>
                <a:cs typeface="Quattrocento Sans" pitchFamily="34" charset="-120"/>
              </a:rPr>
              <a:t>Student Name: Sonia Ajaib</a:t>
            </a:r>
            <a:endParaRPr lang="en-US" sz="1500" dirty="0"/>
          </a:p>
          <a:p>
            <a:pPr algn="l">
              <a:lnSpc>
                <a:spcPct val="150000"/>
              </a:lnSpc>
            </a:pPr>
            <a:r>
              <a:rPr lang="en-US" sz="1500" dirty="0">
                <a:solidFill>
                  <a:srgbClr val="B8D4DA"/>
                </a:solidFill>
                <a:latin typeface="Quattrocento Sans" pitchFamily="34" charset="0"/>
                <a:ea typeface="Quattrocento Sans" pitchFamily="34" charset="-122"/>
                <a:cs typeface="Quattrocento Sans" pitchFamily="34" charset="-120"/>
              </a:rPr>
              <a:t>Student No: 2327612</a:t>
            </a:r>
          </a:p>
          <a:p>
            <a:pPr algn="l">
              <a:lnSpc>
                <a:spcPct val="150000"/>
              </a:lnSpc>
            </a:pPr>
            <a:r>
              <a:rPr lang="en-US" sz="1500" dirty="0">
                <a:solidFill>
                  <a:srgbClr val="B8D4DA"/>
                </a:solidFill>
                <a:latin typeface="Quattrocento Sans" pitchFamily="34" charset="0"/>
              </a:rPr>
              <a:t>Module: BMHP6029</a:t>
            </a:r>
          </a:p>
          <a:p>
            <a:pPr algn="l">
              <a:lnSpc>
                <a:spcPct val="150000"/>
              </a:lnSpc>
            </a:pPr>
            <a:r>
              <a:rPr lang="en-US" sz="1500" dirty="0">
                <a:solidFill>
                  <a:srgbClr val="B8D4DA"/>
                </a:solidFill>
                <a:latin typeface="Quattrocento Sans" pitchFamily="34" charset="0"/>
              </a:rPr>
              <a:t>Tutor Name: Neale Haddon</a:t>
            </a:r>
          </a:p>
          <a:p>
            <a:pPr algn="l">
              <a:lnSpc>
                <a:spcPct val="150000"/>
              </a:lnSpc>
            </a:pPr>
            <a:endParaRPr lang="en-US" sz="1500" dirty="0"/>
          </a:p>
        </p:txBody>
      </p:sp>
      <p:sp>
        <p:nvSpPr>
          <p:cNvPr id="8" name="Shape 5"/>
          <p:cNvSpPr/>
          <p:nvPr/>
        </p:nvSpPr>
        <p:spPr>
          <a:xfrm>
            <a:off x="11938000" y="3302000"/>
            <a:ext cx="1524000" cy="1524000"/>
          </a:xfrm>
          <a:custGeom>
            <a:avLst/>
            <a:gdLst/>
            <a:ahLst/>
            <a:cxnLst/>
            <a:rect l="l" t="t" r="r" b="b"/>
            <a:pathLst>
              <a:path w="1524000" h="1524000">
                <a:moveTo>
                  <a:pt x="357188" y="166688"/>
                </a:moveTo>
                <a:cubicBezTo>
                  <a:pt x="357188" y="74712"/>
                  <a:pt x="431899" y="0"/>
                  <a:pt x="523875" y="0"/>
                </a:cubicBezTo>
                <a:lnTo>
                  <a:pt x="595313" y="0"/>
                </a:lnTo>
                <a:cubicBezTo>
                  <a:pt x="647998" y="0"/>
                  <a:pt x="690563" y="42565"/>
                  <a:pt x="690563" y="95250"/>
                </a:cubicBezTo>
                <a:lnTo>
                  <a:pt x="690563" y="1428750"/>
                </a:lnTo>
                <a:cubicBezTo>
                  <a:pt x="690563" y="1481435"/>
                  <a:pt x="647998" y="1524000"/>
                  <a:pt x="595313" y="1524000"/>
                </a:cubicBezTo>
                <a:lnTo>
                  <a:pt x="500063" y="1524000"/>
                </a:lnTo>
                <a:cubicBezTo>
                  <a:pt x="411361" y="1524000"/>
                  <a:pt x="336649" y="1463278"/>
                  <a:pt x="315516" y="1381125"/>
                </a:cubicBezTo>
                <a:cubicBezTo>
                  <a:pt x="313432" y="1381125"/>
                  <a:pt x="311646" y="1381125"/>
                  <a:pt x="309563" y="1381125"/>
                </a:cubicBezTo>
                <a:cubicBezTo>
                  <a:pt x="177998" y="1381125"/>
                  <a:pt x="71438" y="1274564"/>
                  <a:pt x="71438" y="1143000"/>
                </a:cubicBezTo>
                <a:cubicBezTo>
                  <a:pt x="71438" y="1089422"/>
                  <a:pt x="89297" y="1040011"/>
                  <a:pt x="119063" y="1000125"/>
                </a:cubicBezTo>
                <a:cubicBezTo>
                  <a:pt x="61317" y="956667"/>
                  <a:pt x="23812" y="887611"/>
                  <a:pt x="23812" y="809625"/>
                </a:cubicBezTo>
                <a:cubicBezTo>
                  <a:pt x="23812" y="717649"/>
                  <a:pt x="76200" y="637580"/>
                  <a:pt x="152400" y="597991"/>
                </a:cubicBezTo>
                <a:cubicBezTo>
                  <a:pt x="131266" y="562273"/>
                  <a:pt x="119063" y="520601"/>
                  <a:pt x="119063" y="476250"/>
                </a:cubicBezTo>
                <a:cubicBezTo>
                  <a:pt x="119063" y="344686"/>
                  <a:pt x="225623" y="238125"/>
                  <a:pt x="357188" y="238125"/>
                </a:cubicBezTo>
                <a:lnTo>
                  <a:pt x="357188" y="166688"/>
                </a:lnTo>
                <a:close/>
                <a:moveTo>
                  <a:pt x="1166813" y="166688"/>
                </a:moveTo>
                <a:lnTo>
                  <a:pt x="1166813" y="238125"/>
                </a:lnTo>
                <a:cubicBezTo>
                  <a:pt x="1298377" y="238125"/>
                  <a:pt x="1404938" y="344686"/>
                  <a:pt x="1404938" y="476250"/>
                </a:cubicBezTo>
                <a:cubicBezTo>
                  <a:pt x="1404938" y="520898"/>
                  <a:pt x="1392734" y="562570"/>
                  <a:pt x="1371600" y="597991"/>
                </a:cubicBezTo>
                <a:cubicBezTo>
                  <a:pt x="1448098" y="637580"/>
                  <a:pt x="1500188" y="717352"/>
                  <a:pt x="1500188" y="809625"/>
                </a:cubicBezTo>
                <a:cubicBezTo>
                  <a:pt x="1500188" y="887611"/>
                  <a:pt x="1462683" y="956667"/>
                  <a:pt x="1404938" y="1000125"/>
                </a:cubicBezTo>
                <a:cubicBezTo>
                  <a:pt x="1434703" y="1040011"/>
                  <a:pt x="1452563" y="1089422"/>
                  <a:pt x="1452563" y="1143000"/>
                </a:cubicBezTo>
                <a:cubicBezTo>
                  <a:pt x="1452563" y="1274564"/>
                  <a:pt x="1346002" y="1381125"/>
                  <a:pt x="1214438" y="1381125"/>
                </a:cubicBezTo>
                <a:cubicBezTo>
                  <a:pt x="1212354" y="1381125"/>
                  <a:pt x="1210568" y="1381125"/>
                  <a:pt x="1208484" y="1381125"/>
                </a:cubicBezTo>
                <a:cubicBezTo>
                  <a:pt x="1187351" y="1463278"/>
                  <a:pt x="1112639" y="1524000"/>
                  <a:pt x="1023938" y="1524000"/>
                </a:cubicBezTo>
                <a:lnTo>
                  <a:pt x="928688" y="1524000"/>
                </a:lnTo>
                <a:cubicBezTo>
                  <a:pt x="876002" y="1524000"/>
                  <a:pt x="833438" y="1481435"/>
                  <a:pt x="833438" y="1428750"/>
                </a:cubicBezTo>
                <a:lnTo>
                  <a:pt x="833438" y="95250"/>
                </a:lnTo>
                <a:cubicBezTo>
                  <a:pt x="833438" y="42565"/>
                  <a:pt x="876002" y="0"/>
                  <a:pt x="928688" y="0"/>
                </a:cubicBezTo>
                <a:lnTo>
                  <a:pt x="1000125" y="0"/>
                </a:lnTo>
                <a:cubicBezTo>
                  <a:pt x="1092101" y="0"/>
                  <a:pt x="1166813" y="74712"/>
                  <a:pt x="1166813" y="166688"/>
                </a:cubicBezTo>
                <a:close/>
              </a:path>
            </a:pathLst>
          </a:custGeom>
          <a:solidFill>
            <a:srgbClr val="2B5F6E">
              <a:alpha val="12549"/>
            </a:srgbClr>
          </a:solidFill>
          <a:ln/>
        </p:spPr>
        <p:txBody>
          <a:bodyPr/>
          <a:lstStyle/>
          <a:p>
            <a:endParaRPr lang="en-GB"/>
          </a:p>
        </p:txBody>
      </p:sp>
      <p:sp>
        <p:nvSpPr>
          <p:cNvPr id="9" name="Text 6"/>
          <p:cNvSpPr/>
          <p:nvPr/>
        </p:nvSpPr>
        <p:spPr>
          <a:xfrm>
            <a:off x="10541000" y="4953000"/>
            <a:ext cx="4826000" cy="1270000"/>
          </a:xfrm>
          <a:prstGeom prst="rect">
            <a:avLst/>
          </a:prstGeom>
          <a:noFill/>
          <a:ln/>
        </p:spPr>
        <p:txBody>
          <a:bodyPr wrap="square" lIns="0" tIns="0" rIns="0" bIns="0" rtlCol="0" anchor="t"/>
          <a:lstStyle/>
          <a:p>
            <a:pPr algn="ctr">
              <a:lnSpc>
                <a:spcPct val="150000"/>
              </a:lnSpc>
            </a:pPr>
            <a:r>
              <a:rPr lang="en-US" sz="1800" i="1" dirty="0">
                <a:solidFill>
                  <a:srgbClr val="8A8580"/>
                </a:solidFill>
                <a:latin typeface="Quattrocento Sans" pitchFamily="34" charset="0"/>
                <a:ea typeface="Quattrocento Sans" pitchFamily="34" charset="-122"/>
                <a:cs typeface="Quattrocento Sans" pitchFamily="34" charset="-120"/>
              </a:rPr>
              <a:t>A critical analysis of classification, care evolution, and future directions for nonverbal autistic children</a:t>
            </a:r>
            <a:endParaRPr lang="en-US" sz="1800" dirty="0"/>
          </a:p>
        </p:txBody>
      </p:sp>
      <p:sp>
        <p:nvSpPr>
          <p:cNvPr id="10" name="Shape 7"/>
          <p:cNvSpPr/>
          <p:nvPr/>
        </p:nvSpPr>
        <p:spPr>
          <a:xfrm>
            <a:off x="11557000" y="6477000"/>
            <a:ext cx="2794000" cy="457200"/>
          </a:xfrm>
          <a:prstGeom prst="roundRect">
            <a:avLst>
              <a:gd name="adj" fmla="val 8000"/>
            </a:avLst>
          </a:prstGeom>
          <a:solidFill>
            <a:srgbClr val="E8F0F2"/>
          </a:solidFill>
          <a:ln/>
        </p:spPr>
        <p:txBody>
          <a:bodyPr/>
          <a:lstStyle/>
          <a:p>
            <a:endParaRPr lang="en-GB"/>
          </a:p>
        </p:txBody>
      </p:sp>
      <p:sp>
        <p:nvSpPr>
          <p:cNvPr id="11" name="Text 8"/>
          <p:cNvSpPr/>
          <p:nvPr/>
        </p:nvSpPr>
        <p:spPr>
          <a:xfrm>
            <a:off x="11557000" y="6477000"/>
            <a:ext cx="2794000" cy="457200"/>
          </a:xfrm>
          <a:prstGeom prst="rect">
            <a:avLst/>
          </a:prstGeom>
          <a:noFill/>
          <a:ln/>
        </p:spPr>
        <p:txBody>
          <a:bodyPr wrap="none" lIns="0" tIns="0" rIns="0" bIns="0" rtlCol="0" anchor="ctr"/>
          <a:lstStyle/>
          <a:p>
            <a:pPr algn="ctr">
              <a:lnSpc>
                <a:spcPct val="120000"/>
              </a:lnSpc>
            </a:pPr>
            <a:r>
              <a:rPr lang="en-US" sz="1400" b="1" dirty="0">
                <a:solidFill>
                  <a:srgbClr val="2B5F6E"/>
                </a:solidFill>
                <a:latin typeface="Quattrocento Sans" pitchFamily="34" charset="0"/>
                <a:ea typeface="Quattrocento Sans" pitchFamily="34" charset="-122"/>
                <a:cs typeface="Quattrocento Sans" pitchFamily="34" charset="-120"/>
              </a:rPr>
              <a:t>WHO ICD-11 | Code 6A02</a:t>
            </a:r>
            <a:endParaRPr lang="en-US" sz="1400" dirty="0"/>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3EF"/>
        </a:solidFill>
        <a:effectLst/>
      </p:bgPr>
    </p:bg>
    <p:spTree>
      <p:nvGrpSpPr>
        <p:cNvPr id="1" name=""/>
        <p:cNvGrpSpPr/>
        <p:nvPr/>
      </p:nvGrpSpPr>
      <p:grpSpPr>
        <a:xfrm>
          <a:off x="0" y="0"/>
          <a:ext cx="0" cy="0"/>
          <a:chOff x="0" y="0"/>
          <a:chExt cx="0" cy="0"/>
        </a:xfrm>
      </p:grpSpPr>
      <p:sp>
        <p:nvSpPr>
          <p:cNvPr id="3" name="Shape 0"/>
          <p:cNvSpPr/>
          <p:nvPr/>
        </p:nvSpPr>
        <p:spPr>
          <a:xfrm>
            <a:off x="635000" y="355600"/>
            <a:ext cx="14986000" cy="38100"/>
          </a:xfrm>
          <a:prstGeom prst="rect">
            <a:avLst/>
          </a:prstGeom>
          <a:solidFill>
            <a:srgbClr val="2B5F6E"/>
          </a:solidFill>
          <a:ln/>
        </p:spPr>
        <p:txBody>
          <a:bodyPr/>
          <a:lstStyle/>
          <a:p>
            <a:endParaRPr lang="en-GB"/>
          </a:p>
        </p:txBody>
      </p:sp>
      <p:sp>
        <p:nvSpPr>
          <p:cNvPr id="4" name="Text 1"/>
          <p:cNvSpPr/>
          <p:nvPr/>
        </p:nvSpPr>
        <p:spPr>
          <a:xfrm>
            <a:off x="635000" y="482600"/>
            <a:ext cx="11430000" cy="533400"/>
          </a:xfrm>
          <a:prstGeom prst="rect">
            <a:avLst/>
          </a:prstGeom>
          <a:noFill/>
          <a:ln/>
        </p:spPr>
        <p:txBody>
          <a:bodyPr wrap="none" lIns="0" tIns="0" rIns="0" bIns="0" rtlCol="0" anchor="ctr"/>
          <a:lstStyle/>
          <a:p>
            <a:pPr algn="l">
              <a:lnSpc>
                <a:spcPct val="120000"/>
              </a:lnSpc>
            </a:pPr>
            <a:r>
              <a:rPr lang="en-US" sz="2800" b="1" dirty="0">
                <a:solidFill>
                  <a:srgbClr val="2B5F6E"/>
                </a:solidFill>
                <a:latin typeface="Quattrocento Sans" pitchFamily="34" charset="0"/>
                <a:ea typeface="Quattrocento Sans" pitchFamily="34" charset="-122"/>
                <a:cs typeface="Quattrocento Sans" pitchFamily="34" charset="-120"/>
              </a:rPr>
              <a:t>ICD-11 Classification &amp; Historical/Contemporary Treatment</a:t>
            </a:r>
            <a:endParaRPr lang="en-US" sz="2800" dirty="0"/>
          </a:p>
        </p:txBody>
      </p:sp>
      <p:sp>
        <p:nvSpPr>
          <p:cNvPr id="5" name="Shape 2"/>
          <p:cNvSpPr/>
          <p:nvPr/>
        </p:nvSpPr>
        <p:spPr>
          <a:xfrm>
            <a:off x="635000" y="1143000"/>
            <a:ext cx="6858000" cy="7493000"/>
          </a:xfrm>
          <a:prstGeom prst="roundRect">
            <a:avLst>
              <a:gd name="adj" fmla="val 8000"/>
            </a:avLst>
          </a:prstGeom>
          <a:solidFill>
            <a:srgbClr val="E8F0F2"/>
          </a:solidFill>
          <a:ln/>
        </p:spPr>
        <p:txBody>
          <a:bodyPr/>
          <a:lstStyle/>
          <a:p>
            <a:endParaRPr lang="en-GB"/>
          </a:p>
        </p:txBody>
      </p:sp>
      <p:sp>
        <p:nvSpPr>
          <p:cNvPr id="6" name="Shape 3"/>
          <p:cNvSpPr/>
          <p:nvPr/>
        </p:nvSpPr>
        <p:spPr>
          <a:xfrm>
            <a:off x="889000" y="1371600"/>
            <a:ext cx="76200" cy="279400"/>
          </a:xfrm>
          <a:prstGeom prst="rect">
            <a:avLst/>
          </a:prstGeom>
          <a:solidFill>
            <a:srgbClr val="C4704B"/>
          </a:solidFill>
          <a:ln/>
        </p:spPr>
        <p:txBody>
          <a:bodyPr/>
          <a:lstStyle/>
          <a:p>
            <a:endParaRPr lang="en-GB"/>
          </a:p>
        </p:txBody>
      </p:sp>
      <p:sp>
        <p:nvSpPr>
          <p:cNvPr id="7" name="Text 4"/>
          <p:cNvSpPr/>
          <p:nvPr/>
        </p:nvSpPr>
        <p:spPr>
          <a:xfrm>
            <a:off x="1092200" y="1333500"/>
            <a:ext cx="6146800" cy="381000"/>
          </a:xfrm>
          <a:prstGeom prst="rect">
            <a:avLst/>
          </a:prstGeom>
          <a:noFill/>
          <a:ln/>
        </p:spPr>
        <p:txBody>
          <a:bodyPr wrap="none" lIns="0" tIns="0" rIns="0" bIns="0" rtlCol="0" anchor="ctr"/>
          <a:lstStyle/>
          <a:p>
            <a:pPr algn="l">
              <a:lnSpc>
                <a:spcPct val="130000"/>
              </a:lnSpc>
            </a:pPr>
            <a:r>
              <a:rPr lang="en-US" sz="2000" b="1" dirty="0">
                <a:solidFill>
                  <a:srgbClr val="2B5F6E"/>
                </a:solidFill>
                <a:latin typeface="Quattrocento Sans" pitchFamily="34" charset="0"/>
                <a:ea typeface="Quattrocento Sans" pitchFamily="34" charset="-122"/>
                <a:cs typeface="Quattrocento Sans" pitchFamily="34" charset="-120"/>
              </a:rPr>
              <a:t>ICD-11 Classification (Code 6A02)</a:t>
            </a:r>
            <a:endParaRPr lang="en-US" sz="2000" dirty="0"/>
          </a:p>
        </p:txBody>
      </p:sp>
      <p:sp>
        <p:nvSpPr>
          <p:cNvPr id="8" name="Text 5"/>
          <p:cNvSpPr/>
          <p:nvPr/>
        </p:nvSpPr>
        <p:spPr>
          <a:xfrm>
            <a:off x="889000" y="1841500"/>
            <a:ext cx="6350000" cy="6731000"/>
          </a:xfrm>
          <a:prstGeom prst="rect">
            <a:avLst/>
          </a:prstGeom>
          <a:noFill/>
          <a:ln/>
        </p:spPr>
        <p:txBody>
          <a:bodyPr wrap="square" lIns="0" tIns="0" rIns="0" bIns="0" rtlCol="0" anchor="t"/>
          <a:lstStyle/>
          <a:p>
            <a:pPr algn="l">
              <a:lnSpc>
                <a:spcPct val="140000"/>
              </a:lnSpc>
            </a:pPr>
            <a:r>
              <a:rPr lang="en-US" sz="1600" dirty="0">
                <a:solidFill>
                  <a:srgbClr val="2A2A2E"/>
                </a:solidFill>
                <a:latin typeface="Quattrocento Sans" pitchFamily="34" charset="0"/>
                <a:ea typeface="Quattrocento Sans" pitchFamily="34" charset="-122"/>
                <a:cs typeface="Quattrocento Sans" pitchFamily="34" charset="-120"/>
              </a:rPr>
              <a:t>ICD-11 (WHO, 2022) places Autism Spectrum Disorder within </a:t>
            </a:r>
            <a:r>
              <a:rPr lang="en-US" sz="1600" b="1" dirty="0">
                <a:solidFill>
                  <a:srgbClr val="2A2A2E"/>
                </a:solidFill>
                <a:latin typeface="Quattrocento Sans" pitchFamily="34" charset="0"/>
                <a:ea typeface="Quattrocento Sans" pitchFamily="34" charset="-122"/>
                <a:cs typeface="Quattrocento Sans" pitchFamily="34" charset="-120"/>
              </a:rPr>
              <a:t>Chapter 6: Mental, Behavioural or Neurodevelopmental Disorders</a:t>
            </a:r>
            <a:r>
              <a:rPr lang="en-US" sz="1600" dirty="0">
                <a:solidFill>
                  <a:srgbClr val="2A2A2E"/>
                </a:solidFill>
                <a:latin typeface="Quattrocento Sans" pitchFamily="34" charset="0"/>
                <a:ea typeface="Quattrocento Sans" pitchFamily="34" charset="-122"/>
                <a:cs typeface="Quattrocento Sans" pitchFamily="34" charset="-120"/>
              </a:rPr>
              <a:t>, replacing ICD-10's categorical F84 series with a </a:t>
            </a:r>
            <a:r>
              <a:rPr lang="en-US" sz="1600" b="1" dirty="0">
                <a:solidFill>
                  <a:srgbClr val="2A2A2E"/>
                </a:solidFill>
                <a:latin typeface="Quattrocento Sans" pitchFamily="34" charset="0"/>
                <a:ea typeface="Quattrocento Sans" pitchFamily="34" charset="-122"/>
                <a:cs typeface="Quattrocento Sans" pitchFamily="34" charset="-120"/>
              </a:rPr>
              <a:t>dimensional approach</a:t>
            </a:r>
            <a:r>
              <a:rPr lang="en-US" sz="1600" dirty="0">
                <a:solidFill>
                  <a:srgbClr val="2A2A2E"/>
                </a:solidFill>
                <a:latin typeface="Quattrocento Sans" pitchFamily="34" charset="0"/>
                <a:ea typeface="Quattrocento Sans" pitchFamily="34" charset="-122"/>
                <a:cs typeface="Quattrocento Sans" pitchFamily="34" charset="-120"/>
              </a:rPr>
              <a:t> (Zeigler et al., 2023).</a:t>
            </a:r>
            <a:endParaRPr lang="en-US" sz="1600" dirty="0"/>
          </a:p>
          <a:p>
            <a:pPr algn="l">
              <a:lnSpc>
                <a:spcPct val="140000"/>
              </a:lnSpc>
              <a:spcBef>
                <a:spcPts val="600"/>
              </a:spcBef>
            </a:pPr>
            <a:r>
              <a:rPr lang="en-US" sz="1600" dirty="0">
                <a:solidFill>
                  <a:srgbClr val="2A2A2E"/>
                </a:solidFill>
                <a:latin typeface="Quattrocento Sans" pitchFamily="34" charset="0"/>
                <a:ea typeface="Quattrocento Sans" pitchFamily="34" charset="-122"/>
                <a:cs typeface="Quattrocento Sans" pitchFamily="34" charset="-120"/>
              </a:rPr>
              <a:t>For </a:t>
            </a:r>
            <a:r>
              <a:rPr lang="en-US" sz="1600" b="1" dirty="0">
                <a:solidFill>
                  <a:srgbClr val="2A2A2E"/>
                </a:solidFill>
                <a:latin typeface="Quattrocento Sans" pitchFamily="34" charset="0"/>
                <a:ea typeface="Quattrocento Sans" pitchFamily="34" charset="-122"/>
                <a:cs typeface="Quattrocento Sans" pitchFamily="34" charset="-120"/>
              </a:rPr>
              <a:t>nonverbal autistic children</a:t>
            </a:r>
            <a:r>
              <a:rPr lang="en-US" sz="1600" dirty="0">
                <a:solidFill>
                  <a:srgbClr val="2A2A2E"/>
                </a:solidFill>
                <a:latin typeface="Quattrocento Sans" pitchFamily="34" charset="0"/>
                <a:ea typeface="Quattrocento Sans" pitchFamily="34" charset="-122"/>
                <a:cs typeface="Quattrocento Sans" pitchFamily="34" charset="-120"/>
              </a:rPr>
              <a:t>, the relevant subcategory is:</a:t>
            </a:r>
            <a:endParaRPr lang="en-US" sz="1600" dirty="0"/>
          </a:p>
          <a:p>
            <a:pPr algn="l">
              <a:lnSpc>
                <a:spcPct val="140000"/>
              </a:lnSpc>
              <a:spcBef>
                <a:spcPts val="400"/>
              </a:spcBef>
            </a:pPr>
            <a:r>
              <a:rPr lang="en-US" sz="1600" b="1" dirty="0">
                <a:solidFill>
                  <a:srgbClr val="2B5F6E"/>
                </a:solidFill>
                <a:latin typeface="Quattrocento Sans" pitchFamily="34" charset="0"/>
                <a:ea typeface="Quattrocento Sans" pitchFamily="34" charset="-122"/>
                <a:cs typeface="Quattrocento Sans" pitchFamily="34" charset="-120"/>
              </a:rPr>
              <a:t>6A02.5</a:t>
            </a:r>
            <a:r>
              <a:rPr lang="en-US" sz="1600" dirty="0">
                <a:solidFill>
                  <a:srgbClr val="2B5F6E"/>
                </a:solidFill>
                <a:latin typeface="Quattrocento Sans" pitchFamily="34" charset="0"/>
                <a:ea typeface="Quattrocento Sans" pitchFamily="34" charset="-122"/>
                <a:cs typeface="Quattrocento Sans" pitchFamily="34" charset="-120"/>
              </a:rPr>
              <a:t> — ASD with disorder of intellectual development and with absence of functional language</a:t>
            </a:r>
            <a:endParaRPr lang="en-US" sz="1600" dirty="0"/>
          </a:p>
          <a:p>
            <a:pPr algn="l">
              <a:lnSpc>
                <a:spcPct val="140000"/>
              </a:lnSpc>
              <a:spcBef>
                <a:spcPts val="600"/>
              </a:spcBef>
            </a:pPr>
            <a:r>
              <a:rPr lang="en-US" sz="1600" dirty="0">
                <a:solidFill>
                  <a:srgbClr val="2A2A2E"/>
                </a:solidFill>
                <a:latin typeface="Quattrocento Sans" pitchFamily="34" charset="0"/>
                <a:ea typeface="Quattrocento Sans" pitchFamily="34" charset="-122"/>
                <a:cs typeface="Quattrocento Sans" pitchFamily="34" charset="-120"/>
              </a:rPr>
              <a:t>ICD-11 records functional language impairment at </a:t>
            </a:r>
            <a:r>
              <a:rPr lang="en-US" sz="1600" b="1" dirty="0">
                <a:solidFill>
                  <a:srgbClr val="2A2A2E"/>
                </a:solidFill>
                <a:latin typeface="Quattrocento Sans" pitchFamily="34" charset="0"/>
                <a:ea typeface="Quattrocento Sans" pitchFamily="34" charset="-122"/>
                <a:cs typeface="Quattrocento Sans" pitchFamily="34" charset="-120"/>
              </a:rPr>
              <a:t>three levels</a:t>
            </a:r>
            <a:r>
              <a:rPr lang="en-US" sz="1600" dirty="0">
                <a:solidFill>
                  <a:srgbClr val="2A2A2E"/>
                </a:solidFill>
                <a:latin typeface="Quattrocento Sans" pitchFamily="34" charset="0"/>
                <a:ea typeface="Quattrocento Sans" pitchFamily="34" charset="-122"/>
                <a:cs typeface="Quattrocento Sans" pitchFamily="34" charset="-120"/>
              </a:rPr>
              <a:t> (Dawson-Squibb et al., 2023):</a:t>
            </a:r>
            <a:endParaRPr lang="en-US" sz="1600" dirty="0"/>
          </a:p>
          <a:p>
            <a:pPr algn="l">
              <a:lnSpc>
                <a:spcPct val="140000"/>
              </a:lnSpc>
              <a:spcBef>
                <a:spcPts val="400"/>
              </a:spcBef>
            </a:pPr>
            <a:r>
              <a:rPr lang="en-US" sz="1600" b="1" dirty="0">
                <a:solidFill>
                  <a:srgbClr val="2A2A2E"/>
                </a:solidFill>
                <a:latin typeface="Quattrocento Sans" pitchFamily="34" charset="0"/>
                <a:ea typeface="Quattrocento Sans" pitchFamily="34" charset="-122"/>
                <a:cs typeface="Quattrocento Sans" pitchFamily="34" charset="-120"/>
              </a:rPr>
              <a:t>1. Intact</a:t>
            </a:r>
            <a:r>
              <a:rPr lang="en-US" sz="1600" dirty="0">
                <a:solidFill>
                  <a:srgbClr val="2A2A2E"/>
                </a:solidFill>
                <a:latin typeface="Quattrocento Sans" pitchFamily="34" charset="0"/>
                <a:ea typeface="Quattrocento Sans" pitchFamily="34" charset="-122"/>
                <a:cs typeface="Quattrocento Sans" pitchFamily="34" charset="-120"/>
              </a:rPr>
              <a:t> — age-appropriate language</a:t>
            </a:r>
            <a:endParaRPr lang="en-US" sz="1600" dirty="0"/>
          </a:p>
          <a:p>
            <a:pPr algn="l">
              <a:lnSpc>
                <a:spcPct val="140000"/>
              </a:lnSpc>
              <a:spcBef>
                <a:spcPts val="300"/>
              </a:spcBef>
            </a:pPr>
            <a:r>
              <a:rPr lang="en-US" sz="1600" b="1" dirty="0">
                <a:solidFill>
                  <a:srgbClr val="2A2A2E"/>
                </a:solidFill>
                <a:latin typeface="Quattrocento Sans" pitchFamily="34" charset="0"/>
                <a:ea typeface="Quattrocento Sans" pitchFamily="34" charset="-122"/>
                <a:cs typeface="Quattrocento Sans" pitchFamily="34" charset="-120"/>
              </a:rPr>
              <a:t>2. Impaired</a:t>
            </a:r>
            <a:r>
              <a:rPr lang="en-US" sz="1600" dirty="0">
                <a:solidFill>
                  <a:srgbClr val="2A2A2E"/>
                </a:solidFill>
                <a:latin typeface="Quattrocento Sans" pitchFamily="34" charset="0"/>
                <a:ea typeface="Quattrocento Sans" pitchFamily="34" charset="-122"/>
                <a:cs typeface="Quattrocento Sans" pitchFamily="34" charset="-120"/>
              </a:rPr>
              <a:t> — single words or simple phrases only</a:t>
            </a:r>
            <a:endParaRPr lang="en-US" sz="1600" dirty="0"/>
          </a:p>
          <a:p>
            <a:pPr algn="l">
              <a:lnSpc>
                <a:spcPct val="140000"/>
              </a:lnSpc>
              <a:spcBef>
                <a:spcPts val="300"/>
              </a:spcBef>
            </a:pPr>
            <a:r>
              <a:rPr lang="en-US" sz="1600" b="1" dirty="0">
                <a:solidFill>
                  <a:srgbClr val="2A2A2E"/>
                </a:solidFill>
                <a:latin typeface="Quattrocento Sans" pitchFamily="34" charset="0"/>
                <a:ea typeface="Quattrocento Sans" pitchFamily="34" charset="-122"/>
                <a:cs typeface="Quattrocento Sans" pitchFamily="34" charset="-120"/>
              </a:rPr>
              <a:t>3. Absent</a:t>
            </a:r>
            <a:r>
              <a:rPr lang="en-US" sz="1600" dirty="0">
                <a:solidFill>
                  <a:srgbClr val="2A2A2E"/>
                </a:solidFill>
                <a:latin typeface="Quattrocento Sans" pitchFamily="34" charset="0"/>
                <a:ea typeface="Quattrocento Sans" pitchFamily="34" charset="-122"/>
                <a:cs typeface="Quattrocento Sans" pitchFamily="34" charset="-120"/>
              </a:rPr>
              <a:t> — minimal or no functional speech</a:t>
            </a:r>
            <a:endParaRPr lang="en-US" sz="1600" dirty="0"/>
          </a:p>
          <a:p>
            <a:pPr algn="l">
              <a:lnSpc>
                <a:spcPct val="140000"/>
              </a:lnSpc>
              <a:spcBef>
                <a:spcPts val="600"/>
              </a:spcBef>
            </a:pPr>
            <a:r>
              <a:rPr lang="en-US" sz="1600" dirty="0">
                <a:solidFill>
                  <a:srgbClr val="2A2A2E"/>
                </a:solidFill>
                <a:latin typeface="Quattrocento Sans" pitchFamily="34" charset="0"/>
                <a:ea typeface="Quattrocento Sans" pitchFamily="34" charset="-122"/>
                <a:cs typeface="Quattrocento Sans" pitchFamily="34" charset="-120"/>
              </a:rPr>
              <a:t>Post-coordination specifiers allow clinicians to document intellectual functioning alongside language level, enabling individualised support planning (Pabau, 2024).</a:t>
            </a:r>
            <a:endParaRPr lang="en-US" sz="1600" dirty="0"/>
          </a:p>
          <a:p>
            <a:pPr algn="l">
              <a:lnSpc>
                <a:spcPct val="140000"/>
              </a:lnSpc>
              <a:spcBef>
                <a:spcPts val="600"/>
              </a:spcBef>
            </a:pPr>
            <a:r>
              <a:rPr lang="en-US" sz="1600" i="1" dirty="0">
                <a:solidFill>
                  <a:srgbClr val="8A8580"/>
                </a:solidFill>
                <a:latin typeface="Quattrocento Sans" pitchFamily="34" charset="0"/>
                <a:ea typeface="Quattrocento Sans" pitchFamily="34" charset="-122"/>
                <a:cs typeface="Quattrocento Sans" pitchFamily="34" charset="-120"/>
              </a:rPr>
              <a:t>Critique: Freedman et al. (2024) argue the lack of mandatory features may increase diagnostic ambiguity versus DSM-5.</a:t>
            </a:r>
            <a:endParaRPr lang="en-US" sz="1600" dirty="0"/>
          </a:p>
        </p:txBody>
      </p:sp>
      <p:sp>
        <p:nvSpPr>
          <p:cNvPr id="9" name="Shape 6"/>
          <p:cNvSpPr/>
          <p:nvPr/>
        </p:nvSpPr>
        <p:spPr>
          <a:xfrm>
            <a:off x="7747000" y="1143000"/>
            <a:ext cx="7874000" cy="3556000"/>
          </a:xfrm>
          <a:prstGeom prst="roundRect">
            <a:avLst>
              <a:gd name="adj" fmla="val 8000"/>
            </a:avLst>
          </a:prstGeom>
          <a:solidFill>
            <a:srgbClr val="FFFFFF"/>
          </a:solidFill>
          <a:ln/>
        </p:spPr>
        <p:txBody>
          <a:bodyPr/>
          <a:lstStyle/>
          <a:p>
            <a:endParaRPr lang="en-GB"/>
          </a:p>
        </p:txBody>
      </p:sp>
      <p:sp>
        <p:nvSpPr>
          <p:cNvPr id="10" name="Shape 7"/>
          <p:cNvSpPr/>
          <p:nvPr/>
        </p:nvSpPr>
        <p:spPr>
          <a:xfrm>
            <a:off x="8001000" y="1346200"/>
            <a:ext cx="76200" cy="279400"/>
          </a:xfrm>
          <a:prstGeom prst="rect">
            <a:avLst/>
          </a:prstGeom>
          <a:solidFill>
            <a:srgbClr val="C4704B"/>
          </a:solidFill>
          <a:ln/>
        </p:spPr>
        <p:txBody>
          <a:bodyPr/>
          <a:lstStyle/>
          <a:p>
            <a:endParaRPr lang="en-GB"/>
          </a:p>
        </p:txBody>
      </p:sp>
      <p:sp>
        <p:nvSpPr>
          <p:cNvPr id="11" name="Text 8"/>
          <p:cNvSpPr/>
          <p:nvPr/>
        </p:nvSpPr>
        <p:spPr>
          <a:xfrm>
            <a:off x="8204200" y="1308100"/>
            <a:ext cx="7162800" cy="381000"/>
          </a:xfrm>
          <a:prstGeom prst="rect">
            <a:avLst/>
          </a:prstGeom>
          <a:noFill/>
          <a:ln/>
        </p:spPr>
        <p:txBody>
          <a:bodyPr wrap="none" lIns="0" tIns="0" rIns="0" bIns="0" rtlCol="0" anchor="ctr"/>
          <a:lstStyle/>
          <a:p>
            <a:pPr algn="l">
              <a:lnSpc>
                <a:spcPct val="130000"/>
              </a:lnSpc>
            </a:pPr>
            <a:r>
              <a:rPr lang="en-US" sz="2000" b="1" dirty="0">
                <a:solidFill>
                  <a:srgbClr val="2B5F6E"/>
                </a:solidFill>
                <a:latin typeface="Quattrocento Sans" pitchFamily="34" charset="0"/>
                <a:ea typeface="Quattrocento Sans" pitchFamily="34" charset="-122"/>
                <a:cs typeface="Quattrocento Sans" pitchFamily="34" charset="-120"/>
              </a:rPr>
              <a:t>Historical Treatment &amp; Care</a:t>
            </a:r>
            <a:endParaRPr lang="en-US" sz="2000" dirty="0"/>
          </a:p>
        </p:txBody>
      </p:sp>
      <p:sp>
        <p:nvSpPr>
          <p:cNvPr id="12" name="Text 9"/>
          <p:cNvSpPr/>
          <p:nvPr/>
        </p:nvSpPr>
        <p:spPr>
          <a:xfrm>
            <a:off x="8001000" y="1778000"/>
            <a:ext cx="7366000" cy="2794000"/>
          </a:xfrm>
          <a:prstGeom prst="rect">
            <a:avLst/>
          </a:prstGeom>
          <a:noFill/>
          <a:ln/>
        </p:spPr>
        <p:txBody>
          <a:bodyPr wrap="square" lIns="0" tIns="0" rIns="0" bIns="0" rtlCol="0" anchor="t"/>
          <a:lstStyle/>
          <a:p>
            <a:pPr algn="l">
              <a:lnSpc>
                <a:spcPct val="140000"/>
              </a:lnSpc>
            </a:pPr>
            <a:r>
              <a:rPr lang="en-US" sz="1500" b="1" dirty="0">
                <a:solidFill>
                  <a:srgbClr val="2A2A2E"/>
                </a:solidFill>
                <a:latin typeface="Quattrocento Sans" pitchFamily="34" charset="0"/>
                <a:ea typeface="Quattrocento Sans" pitchFamily="34" charset="-122"/>
                <a:cs typeface="Quattrocento Sans" pitchFamily="34" charset="-120"/>
              </a:rPr>
              <a:t>Institutionalisation:</a:t>
            </a:r>
            <a:r>
              <a:rPr lang="en-US" sz="1500" dirty="0">
                <a:solidFill>
                  <a:srgbClr val="2A2A2E"/>
                </a:solidFill>
                <a:latin typeface="Quattrocento Sans" pitchFamily="34" charset="0"/>
                <a:ea typeface="Quattrocento Sans" pitchFamily="34" charset="-122"/>
                <a:cs typeface="Quattrocento Sans" pitchFamily="34" charset="-120"/>
              </a:rPr>
              <a:t> Autistic children were routinely placed in long-stay hospitals, separated from families (Vicedo, 2023).</a:t>
            </a:r>
            <a:endParaRPr lang="en-US" sz="1500" dirty="0"/>
          </a:p>
          <a:p>
            <a:pPr algn="l">
              <a:lnSpc>
                <a:spcPct val="140000"/>
              </a:lnSpc>
              <a:spcBef>
                <a:spcPts val="500"/>
              </a:spcBef>
            </a:pPr>
            <a:r>
              <a:rPr lang="en-US" sz="1500" b="1" dirty="0">
                <a:solidFill>
                  <a:srgbClr val="2A2A2E"/>
                </a:solidFill>
                <a:latin typeface="Quattrocento Sans" pitchFamily="34" charset="0"/>
                <a:ea typeface="Quattrocento Sans" pitchFamily="34" charset="-122"/>
                <a:cs typeface="Quattrocento Sans" pitchFamily="34" charset="-120"/>
              </a:rPr>
              <a:t>Lovaas Method (1960s–1980s):</a:t>
            </a:r>
            <a:r>
              <a:rPr lang="en-US" sz="1500" dirty="0">
                <a:solidFill>
                  <a:srgbClr val="2A2A2E"/>
                </a:solidFill>
                <a:latin typeface="Quattrocento Sans" pitchFamily="34" charset="0"/>
                <a:ea typeface="Quattrocento Sans" pitchFamily="34" charset="-122"/>
                <a:cs typeface="Quattrocento Sans" pitchFamily="34" charset="-120"/>
              </a:rPr>
              <a:t> Intensive ABA with operant conditioning and aversive techniques. Critiques documented </a:t>
            </a:r>
            <a:r>
              <a:rPr lang="en-US" sz="1500" b="1" dirty="0">
                <a:solidFill>
                  <a:srgbClr val="2A2A2E"/>
                </a:solidFill>
                <a:latin typeface="Quattrocento Sans" pitchFamily="34" charset="0"/>
                <a:ea typeface="Quattrocento Sans" pitchFamily="34" charset="-122"/>
                <a:cs typeface="Quattrocento Sans" pitchFamily="34" charset="-120"/>
              </a:rPr>
              <a:t>coercion and long-term psychological harm</a:t>
            </a:r>
            <a:r>
              <a:rPr lang="en-US" sz="1500" dirty="0">
                <a:solidFill>
                  <a:srgbClr val="2A2A2E"/>
                </a:solidFill>
                <a:latin typeface="Quattrocento Sans" pitchFamily="34" charset="0"/>
                <a:ea typeface="Quattrocento Sans" pitchFamily="34" charset="-122"/>
                <a:cs typeface="Quattrocento Sans" pitchFamily="34" charset="-120"/>
              </a:rPr>
              <a:t> including PTSD (Learn Behavioral, 2023).</a:t>
            </a:r>
            <a:endParaRPr lang="en-US" sz="1500" dirty="0"/>
          </a:p>
          <a:p>
            <a:pPr algn="l">
              <a:lnSpc>
                <a:spcPct val="140000"/>
              </a:lnSpc>
              <a:spcBef>
                <a:spcPts val="500"/>
              </a:spcBef>
            </a:pPr>
            <a:r>
              <a:rPr lang="en-US" sz="1500" b="1" dirty="0">
                <a:solidFill>
                  <a:srgbClr val="2A2A2E"/>
                </a:solidFill>
                <a:latin typeface="Quattrocento Sans" pitchFamily="34" charset="0"/>
                <a:ea typeface="Quattrocento Sans" pitchFamily="34" charset="-122"/>
                <a:cs typeface="Quattrocento Sans" pitchFamily="34" charset="-120"/>
              </a:rPr>
              <a:t>Facilitated Communication:</a:t>
            </a:r>
            <a:r>
              <a:rPr lang="en-US" sz="1500" dirty="0">
                <a:solidFill>
                  <a:srgbClr val="2A2A2E"/>
                </a:solidFill>
                <a:latin typeface="Quattrocento Sans" pitchFamily="34" charset="0"/>
                <a:ea typeface="Quattrocento Sans" pitchFamily="34" charset="-122"/>
                <a:cs typeface="Quattrocento Sans" pitchFamily="34" charset="-120"/>
              </a:rPr>
              <a:t> Discredited as pseudoscientific by ASHA, APA, and AAP — messages were authored by facilitators (Bowman, 2023).</a:t>
            </a:r>
            <a:endParaRPr lang="en-US" sz="1500" dirty="0"/>
          </a:p>
          <a:p>
            <a:pPr algn="l">
              <a:lnSpc>
                <a:spcPct val="140000"/>
              </a:lnSpc>
              <a:spcBef>
                <a:spcPts val="300"/>
              </a:spcBef>
            </a:pPr>
            <a:r>
              <a:rPr lang="en-US" sz="1200" i="1" dirty="0">
                <a:solidFill>
                  <a:srgbClr val="8A8580"/>
                </a:solidFill>
                <a:latin typeface="Quattrocento Sans" pitchFamily="34" charset="0"/>
                <a:ea typeface="Quattrocento Sans" pitchFamily="34" charset="-122"/>
                <a:cs typeface="Quattrocento Sans" pitchFamily="34" charset="-120"/>
              </a:rPr>
              <a:t>Sources: Vicedo (2023); Bowman (2023)</a:t>
            </a:r>
            <a:endParaRPr lang="en-US" sz="1500" dirty="0"/>
          </a:p>
        </p:txBody>
      </p:sp>
      <p:sp>
        <p:nvSpPr>
          <p:cNvPr id="13" name="Shape 10"/>
          <p:cNvSpPr/>
          <p:nvPr/>
        </p:nvSpPr>
        <p:spPr>
          <a:xfrm>
            <a:off x="7747000" y="4902200"/>
            <a:ext cx="7874000" cy="3733800"/>
          </a:xfrm>
          <a:prstGeom prst="roundRect">
            <a:avLst>
              <a:gd name="adj" fmla="val 8000"/>
            </a:avLst>
          </a:prstGeom>
          <a:solidFill>
            <a:srgbClr val="FFFFFF"/>
          </a:solidFill>
          <a:ln/>
        </p:spPr>
        <p:txBody>
          <a:bodyPr/>
          <a:lstStyle/>
          <a:p>
            <a:endParaRPr lang="en-GB"/>
          </a:p>
        </p:txBody>
      </p:sp>
      <p:sp>
        <p:nvSpPr>
          <p:cNvPr id="14" name="Shape 11"/>
          <p:cNvSpPr/>
          <p:nvPr/>
        </p:nvSpPr>
        <p:spPr>
          <a:xfrm>
            <a:off x="8001000" y="5130800"/>
            <a:ext cx="76200" cy="279400"/>
          </a:xfrm>
          <a:prstGeom prst="rect">
            <a:avLst/>
          </a:prstGeom>
          <a:solidFill>
            <a:srgbClr val="C4704B"/>
          </a:solidFill>
          <a:ln/>
        </p:spPr>
        <p:txBody>
          <a:bodyPr/>
          <a:lstStyle/>
          <a:p>
            <a:endParaRPr lang="en-GB"/>
          </a:p>
        </p:txBody>
      </p:sp>
      <p:sp>
        <p:nvSpPr>
          <p:cNvPr id="15" name="Text 12"/>
          <p:cNvSpPr/>
          <p:nvPr/>
        </p:nvSpPr>
        <p:spPr>
          <a:xfrm>
            <a:off x="8204200" y="5092700"/>
            <a:ext cx="7162800" cy="381000"/>
          </a:xfrm>
          <a:prstGeom prst="rect">
            <a:avLst/>
          </a:prstGeom>
          <a:noFill/>
          <a:ln/>
        </p:spPr>
        <p:txBody>
          <a:bodyPr wrap="none" lIns="0" tIns="0" rIns="0" bIns="0" rtlCol="0" anchor="ctr"/>
          <a:lstStyle/>
          <a:p>
            <a:pPr algn="l">
              <a:lnSpc>
                <a:spcPct val="130000"/>
              </a:lnSpc>
            </a:pPr>
            <a:r>
              <a:rPr lang="en-US" sz="2000" b="1" dirty="0">
                <a:solidFill>
                  <a:srgbClr val="2B5F6E"/>
                </a:solidFill>
                <a:latin typeface="Quattrocento Sans" pitchFamily="34" charset="0"/>
                <a:ea typeface="Quattrocento Sans" pitchFamily="34" charset="-122"/>
                <a:cs typeface="Quattrocento Sans" pitchFamily="34" charset="-120"/>
              </a:rPr>
              <a:t>Contemporary Evidence-Based Treatment</a:t>
            </a:r>
            <a:endParaRPr lang="en-US" sz="2000" dirty="0"/>
          </a:p>
        </p:txBody>
      </p:sp>
      <p:sp>
        <p:nvSpPr>
          <p:cNvPr id="16" name="Text 13"/>
          <p:cNvSpPr/>
          <p:nvPr/>
        </p:nvSpPr>
        <p:spPr>
          <a:xfrm>
            <a:off x="8001000" y="5562600"/>
            <a:ext cx="7366000" cy="2946400"/>
          </a:xfrm>
          <a:prstGeom prst="rect">
            <a:avLst/>
          </a:prstGeom>
          <a:noFill/>
          <a:ln/>
        </p:spPr>
        <p:txBody>
          <a:bodyPr wrap="square" lIns="0" tIns="0" rIns="0" bIns="0" rtlCol="0" anchor="t"/>
          <a:lstStyle/>
          <a:p>
            <a:pPr algn="l">
              <a:lnSpc>
                <a:spcPct val="135000"/>
              </a:lnSpc>
            </a:pPr>
            <a:r>
              <a:rPr lang="en-US" sz="1500" b="1" dirty="0">
                <a:solidFill>
                  <a:srgbClr val="2A2A2E"/>
                </a:solidFill>
                <a:latin typeface="Quattrocento Sans" pitchFamily="34" charset="0"/>
                <a:ea typeface="Quattrocento Sans" pitchFamily="34" charset="-122"/>
                <a:cs typeface="Quattrocento Sans" pitchFamily="34" charset="-120"/>
              </a:rPr>
              <a:t>AAC:</a:t>
            </a:r>
            <a:r>
              <a:rPr lang="en-US" sz="1500" dirty="0">
                <a:solidFill>
                  <a:srgbClr val="2A2A2E"/>
                </a:solidFill>
                <a:latin typeface="Quattrocento Sans" pitchFamily="34" charset="0"/>
                <a:ea typeface="Quattrocento Sans" pitchFamily="34" charset="-122"/>
                <a:cs typeface="Quattrocento Sans" pitchFamily="34" charset="-120"/>
              </a:rPr>
              <a:t> Classified as evidence-based (Hume et al., 2021). Includes PECS, speech-generating devices, and tablet apps (Nowell et al., 2022).</a:t>
            </a:r>
            <a:endParaRPr lang="en-US" sz="1500" dirty="0"/>
          </a:p>
          <a:p>
            <a:pPr algn="l">
              <a:lnSpc>
                <a:spcPct val="135000"/>
              </a:lnSpc>
              <a:spcBef>
                <a:spcPts val="400"/>
              </a:spcBef>
            </a:pPr>
            <a:r>
              <a:rPr lang="en-US" sz="1500" b="1" dirty="0">
                <a:solidFill>
                  <a:srgbClr val="2A2A2E"/>
                </a:solidFill>
                <a:latin typeface="Quattrocento Sans" pitchFamily="34" charset="0"/>
                <a:ea typeface="Quattrocento Sans" pitchFamily="34" charset="-122"/>
                <a:cs typeface="Quattrocento Sans" pitchFamily="34" charset="-120"/>
              </a:rPr>
              <a:t>Key findings:</a:t>
            </a:r>
            <a:r>
              <a:rPr lang="en-US" sz="1500" dirty="0">
                <a:solidFill>
                  <a:srgbClr val="2A2A2E"/>
                </a:solidFill>
                <a:latin typeface="Quattrocento Sans" pitchFamily="34" charset="0"/>
                <a:ea typeface="Quattrocento Sans" pitchFamily="34" charset="-122"/>
                <a:cs typeface="Quattrocento Sans" pitchFamily="34" charset="-120"/>
              </a:rPr>
              <a:t> Edgar et al. (2024) report </a:t>
            </a:r>
            <a:r>
              <a:rPr lang="en-US" sz="1500" b="1" dirty="0">
                <a:solidFill>
                  <a:srgbClr val="2A2A2E"/>
                </a:solidFill>
                <a:latin typeface="Quattrocento Sans" pitchFamily="34" charset="0"/>
                <a:ea typeface="Quattrocento Sans" pitchFamily="34" charset="-122"/>
                <a:cs typeface="Quattrocento Sans" pitchFamily="34" charset="-120"/>
              </a:rPr>
              <a:t>medium-to-strong effect sizes</a:t>
            </a:r>
            <a:r>
              <a:rPr lang="en-US" sz="1500" dirty="0">
                <a:solidFill>
                  <a:srgbClr val="2A2A2E"/>
                </a:solidFill>
                <a:latin typeface="Quattrocento Sans" pitchFamily="34" charset="0"/>
                <a:ea typeface="Quattrocento Sans" pitchFamily="34" charset="-122"/>
                <a:cs typeface="Quattrocento Sans" pitchFamily="34" charset="-120"/>
              </a:rPr>
              <a:t> for socio-communicative behaviours in minimally speaking autistic children. High-tech AAC outperforms low-tech (Aftab et al., 2023).</a:t>
            </a:r>
            <a:endParaRPr lang="en-US" sz="1500" dirty="0"/>
          </a:p>
          <a:p>
            <a:pPr algn="l">
              <a:lnSpc>
                <a:spcPct val="135000"/>
              </a:lnSpc>
              <a:spcBef>
                <a:spcPts val="400"/>
              </a:spcBef>
            </a:pPr>
            <a:r>
              <a:rPr lang="en-US" sz="1500" b="1" dirty="0">
                <a:solidFill>
                  <a:srgbClr val="2A2A2E"/>
                </a:solidFill>
                <a:latin typeface="Quattrocento Sans" pitchFamily="34" charset="0"/>
                <a:ea typeface="Quattrocento Sans" pitchFamily="34" charset="-122"/>
                <a:cs typeface="Quattrocento Sans" pitchFamily="34" charset="-120"/>
              </a:rPr>
              <a:t>JASPER:</a:t>
            </a:r>
            <a:r>
              <a:rPr lang="en-US" sz="1500" dirty="0">
                <a:solidFill>
                  <a:srgbClr val="2A2A2E"/>
                </a:solidFill>
                <a:latin typeface="Quattrocento Sans" pitchFamily="34" charset="0"/>
                <a:ea typeface="Quattrocento Sans" pitchFamily="34" charset="-122"/>
                <a:cs typeface="Quattrocento Sans" pitchFamily="34" charset="-120"/>
              </a:rPr>
              <a:t> 45% of minimally verbal preschoolers moved toward phrased speech after 4 months (Kasari et al., 2023).</a:t>
            </a:r>
            <a:endParaRPr lang="en-US" sz="1500" dirty="0"/>
          </a:p>
          <a:p>
            <a:pPr algn="l">
              <a:lnSpc>
                <a:spcPct val="135000"/>
              </a:lnSpc>
              <a:spcBef>
                <a:spcPts val="300"/>
              </a:spcBef>
            </a:pPr>
            <a:r>
              <a:rPr lang="en-US" sz="1200" i="1" dirty="0">
                <a:solidFill>
                  <a:srgbClr val="8A8580"/>
                </a:solidFill>
                <a:latin typeface="Quattrocento Sans" pitchFamily="34" charset="0"/>
                <a:ea typeface="Quattrocento Sans" pitchFamily="34" charset="-122"/>
                <a:cs typeface="Quattrocento Sans" pitchFamily="34" charset="-120"/>
              </a:rPr>
              <a:t>Sources: Edgar et al. (2024); Nowell et al. (2022); Kasari et al. (2023)</a:t>
            </a:r>
            <a:endParaRPr lang="en-US" sz="1500"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3EF"/>
        </a:solidFill>
        <a:effectLst/>
      </p:bgPr>
    </p:bg>
    <p:spTree>
      <p:nvGrpSpPr>
        <p:cNvPr id="1" name=""/>
        <p:cNvGrpSpPr/>
        <p:nvPr/>
      </p:nvGrpSpPr>
      <p:grpSpPr>
        <a:xfrm>
          <a:off x="0" y="0"/>
          <a:ext cx="0" cy="0"/>
          <a:chOff x="0" y="0"/>
          <a:chExt cx="0" cy="0"/>
        </a:xfrm>
      </p:grpSpPr>
      <p:sp>
        <p:nvSpPr>
          <p:cNvPr id="3" name="Shape 0"/>
          <p:cNvSpPr/>
          <p:nvPr/>
        </p:nvSpPr>
        <p:spPr>
          <a:xfrm>
            <a:off x="635000" y="355600"/>
            <a:ext cx="14986000" cy="38100"/>
          </a:xfrm>
          <a:prstGeom prst="rect">
            <a:avLst/>
          </a:prstGeom>
          <a:solidFill>
            <a:srgbClr val="2B5F6E"/>
          </a:solidFill>
          <a:ln/>
        </p:spPr>
        <p:txBody>
          <a:bodyPr/>
          <a:lstStyle/>
          <a:p>
            <a:endParaRPr lang="en-GB"/>
          </a:p>
        </p:txBody>
      </p:sp>
      <p:sp>
        <p:nvSpPr>
          <p:cNvPr id="4" name="Text 1"/>
          <p:cNvSpPr/>
          <p:nvPr/>
        </p:nvSpPr>
        <p:spPr>
          <a:xfrm>
            <a:off x="635000" y="482600"/>
            <a:ext cx="12700000" cy="533400"/>
          </a:xfrm>
          <a:prstGeom prst="rect">
            <a:avLst/>
          </a:prstGeom>
          <a:noFill/>
          <a:ln/>
        </p:spPr>
        <p:txBody>
          <a:bodyPr wrap="none" lIns="0" tIns="0" rIns="0" bIns="0" rtlCol="0" anchor="ctr"/>
          <a:lstStyle/>
          <a:p>
            <a:pPr algn="l">
              <a:lnSpc>
                <a:spcPct val="120000"/>
              </a:lnSpc>
            </a:pPr>
            <a:r>
              <a:rPr lang="en-US" sz="2800" b="1" dirty="0">
                <a:solidFill>
                  <a:srgbClr val="2B5F6E"/>
                </a:solidFill>
                <a:latin typeface="Quattrocento Sans" pitchFamily="34" charset="0"/>
                <a:ea typeface="Quattrocento Sans" pitchFamily="34" charset="-122"/>
                <a:cs typeface="Quattrocento Sans" pitchFamily="34" charset="-120"/>
              </a:rPr>
              <a:t>Social Contexts, Stigma &amp; Future Recommendations</a:t>
            </a:r>
            <a:endParaRPr lang="en-US" sz="2800" dirty="0"/>
          </a:p>
        </p:txBody>
      </p:sp>
      <p:sp>
        <p:nvSpPr>
          <p:cNvPr id="5" name="Shape 2"/>
          <p:cNvSpPr/>
          <p:nvPr/>
        </p:nvSpPr>
        <p:spPr>
          <a:xfrm>
            <a:off x="635000" y="1143000"/>
            <a:ext cx="7239000" cy="3619500"/>
          </a:xfrm>
          <a:prstGeom prst="roundRect">
            <a:avLst>
              <a:gd name="adj" fmla="val 8000"/>
            </a:avLst>
          </a:prstGeom>
          <a:solidFill>
            <a:srgbClr val="FFFFFF"/>
          </a:solidFill>
          <a:ln/>
        </p:spPr>
        <p:txBody>
          <a:bodyPr/>
          <a:lstStyle/>
          <a:p>
            <a:endParaRPr lang="en-GB"/>
          </a:p>
        </p:txBody>
      </p:sp>
      <p:sp>
        <p:nvSpPr>
          <p:cNvPr id="6" name="Shape 3"/>
          <p:cNvSpPr/>
          <p:nvPr/>
        </p:nvSpPr>
        <p:spPr>
          <a:xfrm>
            <a:off x="889000" y="1346200"/>
            <a:ext cx="76200" cy="279400"/>
          </a:xfrm>
          <a:prstGeom prst="rect">
            <a:avLst/>
          </a:prstGeom>
          <a:solidFill>
            <a:srgbClr val="C4704B"/>
          </a:solidFill>
          <a:ln/>
        </p:spPr>
        <p:txBody>
          <a:bodyPr/>
          <a:lstStyle/>
          <a:p>
            <a:endParaRPr lang="en-GB"/>
          </a:p>
        </p:txBody>
      </p:sp>
      <p:sp>
        <p:nvSpPr>
          <p:cNvPr id="7" name="Text 4"/>
          <p:cNvSpPr/>
          <p:nvPr/>
        </p:nvSpPr>
        <p:spPr>
          <a:xfrm>
            <a:off x="1092200" y="1308100"/>
            <a:ext cx="6527800" cy="381000"/>
          </a:xfrm>
          <a:prstGeom prst="rect">
            <a:avLst/>
          </a:prstGeom>
          <a:noFill/>
          <a:ln/>
        </p:spPr>
        <p:txBody>
          <a:bodyPr wrap="none" lIns="0" tIns="0" rIns="0" bIns="0" rtlCol="0" anchor="ctr"/>
          <a:lstStyle/>
          <a:p>
            <a:pPr algn="l">
              <a:lnSpc>
                <a:spcPct val="130000"/>
              </a:lnSpc>
            </a:pPr>
            <a:r>
              <a:rPr lang="en-US" sz="2000" b="1" dirty="0">
                <a:solidFill>
                  <a:srgbClr val="2B5F6E"/>
                </a:solidFill>
                <a:latin typeface="Quattrocento Sans" pitchFamily="34" charset="0"/>
                <a:ea typeface="Quattrocento Sans" pitchFamily="34" charset="-122"/>
                <a:cs typeface="Quattrocento Sans" pitchFamily="34" charset="-120"/>
              </a:rPr>
              <a:t>Social &amp; Cultural Contexts</a:t>
            </a:r>
            <a:endParaRPr lang="en-US" sz="2000" dirty="0"/>
          </a:p>
        </p:txBody>
      </p:sp>
      <p:sp>
        <p:nvSpPr>
          <p:cNvPr id="8" name="Text 5"/>
          <p:cNvSpPr/>
          <p:nvPr/>
        </p:nvSpPr>
        <p:spPr>
          <a:xfrm>
            <a:off x="889000" y="1752600"/>
            <a:ext cx="6731000" cy="2895600"/>
          </a:xfrm>
          <a:prstGeom prst="rect">
            <a:avLst/>
          </a:prstGeom>
          <a:noFill/>
          <a:ln/>
        </p:spPr>
        <p:txBody>
          <a:bodyPr wrap="square" lIns="0" tIns="0" rIns="0" bIns="0" rtlCol="0" anchor="t"/>
          <a:lstStyle/>
          <a:p>
            <a:pPr algn="l">
              <a:lnSpc>
                <a:spcPct val="140000"/>
              </a:lnSpc>
            </a:pPr>
            <a:r>
              <a:rPr lang="en-US" sz="1400" b="1" dirty="0">
                <a:solidFill>
                  <a:srgbClr val="2A2A2E"/>
                </a:solidFill>
                <a:latin typeface="Quattrocento Sans" pitchFamily="34" charset="0"/>
                <a:ea typeface="Quattrocento Sans" pitchFamily="34" charset="-122"/>
                <a:cs typeface="Quattrocento Sans" pitchFamily="34" charset="-120"/>
              </a:rPr>
              <a:t>Stigma &amp; family impact:</a:t>
            </a:r>
            <a:r>
              <a:rPr lang="en-US" sz="1400" dirty="0">
                <a:solidFill>
                  <a:srgbClr val="2A2A2E"/>
                </a:solidFill>
                <a:latin typeface="Quattrocento Sans" pitchFamily="34" charset="0"/>
                <a:ea typeface="Quattrocento Sans" pitchFamily="34" charset="-122"/>
                <a:cs typeface="Quattrocento Sans" pitchFamily="34" charset="-120"/>
              </a:rPr>
              <a:t> Parents of minimally verbal autistic children experience elevated parenting stress. Ng and Ng (2022) found Chinese parents avoid public spaces to prevent uncomfortable interactions.</a:t>
            </a:r>
            <a:endParaRPr lang="en-US" sz="1400" dirty="0"/>
          </a:p>
          <a:p>
            <a:pPr algn="l">
              <a:lnSpc>
                <a:spcPct val="140000"/>
              </a:lnSpc>
              <a:spcBef>
                <a:spcPts val="400"/>
              </a:spcBef>
            </a:pPr>
            <a:r>
              <a:rPr lang="en-US" sz="1400" b="1" dirty="0">
                <a:solidFill>
                  <a:srgbClr val="2A2A2E"/>
                </a:solidFill>
                <a:latin typeface="Quattrocento Sans" pitchFamily="34" charset="0"/>
                <a:ea typeface="Quattrocento Sans" pitchFamily="34" charset="-122"/>
                <a:cs typeface="Quattrocento Sans" pitchFamily="34" charset="-120"/>
              </a:rPr>
              <a:t>Racial disparities:</a:t>
            </a:r>
            <a:r>
              <a:rPr lang="en-US" sz="1400" dirty="0">
                <a:solidFill>
                  <a:srgbClr val="2A2A2E"/>
                </a:solidFill>
                <a:latin typeface="Quattrocento Sans" pitchFamily="34" charset="0"/>
                <a:ea typeface="Quattrocento Sans" pitchFamily="34" charset="-122"/>
                <a:cs typeface="Quattrocento Sans" pitchFamily="34" charset="-120"/>
              </a:rPr>
              <a:t> Minoritised youth face delayed diagnosis and reduced services due to cultural stigma and professional bias (Pham and Charles, 2023).</a:t>
            </a:r>
            <a:endParaRPr lang="en-US" sz="1400" dirty="0"/>
          </a:p>
          <a:p>
            <a:pPr algn="l">
              <a:lnSpc>
                <a:spcPct val="140000"/>
              </a:lnSpc>
              <a:spcBef>
                <a:spcPts val="400"/>
              </a:spcBef>
            </a:pPr>
            <a:r>
              <a:rPr lang="en-US" sz="1400" b="1" dirty="0">
                <a:solidFill>
                  <a:srgbClr val="2A2A2E"/>
                </a:solidFill>
                <a:latin typeface="Quattrocento Sans" pitchFamily="34" charset="0"/>
                <a:ea typeface="Quattrocento Sans" pitchFamily="34" charset="-122"/>
                <a:cs typeface="Quattrocento Sans" pitchFamily="34" charset="-120"/>
              </a:rPr>
              <a:t>Gender inequality:</a:t>
            </a:r>
            <a:r>
              <a:rPr lang="en-US" sz="1400" dirty="0">
                <a:solidFill>
                  <a:srgbClr val="2A2A2E"/>
                </a:solidFill>
                <a:latin typeface="Quattrocento Sans" pitchFamily="34" charset="0"/>
                <a:ea typeface="Quattrocento Sans" pitchFamily="34" charset="-122"/>
                <a:cs typeface="Quattrocento Sans" pitchFamily="34" charset="-120"/>
              </a:rPr>
              <a:t> In patriarchal societies, mothers bear disproportionate caregiving burdens with limited policy support (Shajahan, 2024).</a:t>
            </a:r>
            <a:endParaRPr lang="en-US" sz="1400" dirty="0"/>
          </a:p>
          <a:p>
            <a:pPr algn="l">
              <a:lnSpc>
                <a:spcPct val="140000"/>
              </a:lnSpc>
              <a:spcBef>
                <a:spcPts val="300"/>
              </a:spcBef>
            </a:pPr>
            <a:r>
              <a:rPr lang="en-US" sz="1200" i="1" dirty="0">
                <a:solidFill>
                  <a:srgbClr val="8A8580"/>
                </a:solidFill>
                <a:latin typeface="Quattrocento Sans" pitchFamily="34" charset="0"/>
                <a:ea typeface="Quattrocento Sans" pitchFamily="34" charset="-122"/>
                <a:cs typeface="Quattrocento Sans" pitchFamily="34" charset="-120"/>
              </a:rPr>
              <a:t>Sources: Ng and Ng (2022); Pham and Charles (2023); Shajahan (2024)</a:t>
            </a:r>
            <a:endParaRPr lang="en-US" sz="1400" dirty="0"/>
          </a:p>
        </p:txBody>
      </p:sp>
      <p:sp>
        <p:nvSpPr>
          <p:cNvPr id="9" name="Shape 6"/>
          <p:cNvSpPr/>
          <p:nvPr/>
        </p:nvSpPr>
        <p:spPr>
          <a:xfrm>
            <a:off x="8128000" y="1143000"/>
            <a:ext cx="7493000" cy="3619500"/>
          </a:xfrm>
          <a:prstGeom prst="roundRect">
            <a:avLst>
              <a:gd name="adj" fmla="val 8000"/>
            </a:avLst>
          </a:prstGeom>
          <a:solidFill>
            <a:srgbClr val="E8F0F2"/>
          </a:solidFill>
          <a:ln/>
        </p:spPr>
        <p:txBody>
          <a:bodyPr/>
          <a:lstStyle/>
          <a:p>
            <a:endParaRPr lang="en-GB"/>
          </a:p>
        </p:txBody>
      </p:sp>
      <p:sp>
        <p:nvSpPr>
          <p:cNvPr id="10" name="Shape 7"/>
          <p:cNvSpPr/>
          <p:nvPr/>
        </p:nvSpPr>
        <p:spPr>
          <a:xfrm>
            <a:off x="8382000" y="1346200"/>
            <a:ext cx="76200" cy="279400"/>
          </a:xfrm>
          <a:prstGeom prst="rect">
            <a:avLst/>
          </a:prstGeom>
          <a:solidFill>
            <a:srgbClr val="C4704B"/>
          </a:solidFill>
          <a:ln/>
        </p:spPr>
        <p:txBody>
          <a:bodyPr/>
          <a:lstStyle/>
          <a:p>
            <a:endParaRPr lang="en-GB"/>
          </a:p>
        </p:txBody>
      </p:sp>
      <p:sp>
        <p:nvSpPr>
          <p:cNvPr id="11" name="Text 8"/>
          <p:cNvSpPr/>
          <p:nvPr/>
        </p:nvSpPr>
        <p:spPr>
          <a:xfrm>
            <a:off x="8585200" y="1308100"/>
            <a:ext cx="6781800" cy="381000"/>
          </a:xfrm>
          <a:prstGeom prst="rect">
            <a:avLst/>
          </a:prstGeom>
          <a:noFill/>
          <a:ln/>
        </p:spPr>
        <p:txBody>
          <a:bodyPr wrap="none" lIns="0" tIns="0" rIns="0" bIns="0" rtlCol="0" anchor="ctr"/>
          <a:lstStyle/>
          <a:p>
            <a:pPr algn="l">
              <a:lnSpc>
                <a:spcPct val="130000"/>
              </a:lnSpc>
            </a:pPr>
            <a:r>
              <a:rPr lang="en-US" sz="2000" b="1" dirty="0">
                <a:solidFill>
                  <a:srgbClr val="2B5F6E"/>
                </a:solidFill>
                <a:latin typeface="Quattrocento Sans" pitchFamily="34" charset="0"/>
                <a:ea typeface="Quattrocento Sans" pitchFamily="34" charset="-122"/>
                <a:cs typeface="Quattrocento Sans" pitchFamily="34" charset="-120"/>
              </a:rPr>
              <a:t>Neurodiversity &amp; Policy Context</a:t>
            </a:r>
            <a:endParaRPr lang="en-US" sz="2000" dirty="0"/>
          </a:p>
        </p:txBody>
      </p:sp>
      <p:sp>
        <p:nvSpPr>
          <p:cNvPr id="12" name="Text 9"/>
          <p:cNvSpPr/>
          <p:nvPr/>
        </p:nvSpPr>
        <p:spPr>
          <a:xfrm>
            <a:off x="8382000" y="1752600"/>
            <a:ext cx="6985000" cy="2895600"/>
          </a:xfrm>
          <a:prstGeom prst="rect">
            <a:avLst/>
          </a:prstGeom>
          <a:noFill/>
          <a:ln/>
        </p:spPr>
        <p:txBody>
          <a:bodyPr wrap="square" lIns="0" tIns="0" rIns="0" bIns="0" rtlCol="0" anchor="t"/>
          <a:lstStyle/>
          <a:p>
            <a:pPr algn="l">
              <a:lnSpc>
                <a:spcPct val="135000"/>
              </a:lnSpc>
            </a:pPr>
            <a:r>
              <a:rPr lang="en-US" sz="1500" b="1" dirty="0">
                <a:solidFill>
                  <a:srgbClr val="2A2A2E"/>
                </a:solidFill>
                <a:latin typeface="Quattrocento Sans" pitchFamily="34" charset="0"/>
                <a:ea typeface="Quattrocento Sans" pitchFamily="34" charset="-122"/>
                <a:cs typeface="Quattrocento Sans" pitchFamily="34" charset="-120"/>
              </a:rPr>
              <a:t>Neurodiversity paradigm:</a:t>
            </a:r>
            <a:r>
              <a:rPr lang="en-US" sz="1500" dirty="0">
                <a:solidFill>
                  <a:srgbClr val="2A2A2E"/>
                </a:solidFill>
                <a:latin typeface="Quattrocento Sans" pitchFamily="34" charset="0"/>
                <a:ea typeface="Quattrocento Sans" pitchFamily="34" charset="-122"/>
                <a:cs typeface="Quattrocento Sans" pitchFamily="34" charset="-120"/>
              </a:rPr>
              <a:t> Reframes autism as natural neurological variation using the social model of disability (Ne'eman and Pellicano, 2022; Radulski, 2022).</a:t>
            </a:r>
            <a:endParaRPr lang="en-US" sz="1500" dirty="0"/>
          </a:p>
          <a:p>
            <a:pPr algn="l">
              <a:lnSpc>
                <a:spcPct val="135000"/>
              </a:lnSpc>
              <a:spcBef>
                <a:spcPts val="400"/>
              </a:spcBef>
            </a:pPr>
            <a:r>
              <a:rPr lang="en-US" sz="1500" b="1" dirty="0">
                <a:solidFill>
                  <a:srgbClr val="2A2A2E"/>
                </a:solidFill>
                <a:latin typeface="Quattrocento Sans" pitchFamily="34" charset="0"/>
                <a:ea typeface="Quattrocento Sans" pitchFamily="34" charset="-122"/>
                <a:cs typeface="Quattrocento Sans" pitchFamily="34" charset="-120"/>
              </a:rPr>
              <a:t>Tension — "profound autism":</a:t>
            </a:r>
            <a:r>
              <a:rPr lang="en-US" sz="1500" dirty="0">
                <a:solidFill>
                  <a:srgbClr val="2A2A2E"/>
                </a:solidFill>
                <a:latin typeface="Quattrocento Sans" pitchFamily="34" charset="0"/>
                <a:ea typeface="Quattrocento Sans" pitchFamily="34" charset="-122"/>
                <a:cs typeface="Quattrocento Sans" pitchFamily="34" charset="-120"/>
              </a:rPr>
              <a:t> Green (2023) and Hughes et al. (2023) argue the social model may inadequately address needs of those with minimal language and significant intellectual disability.</a:t>
            </a:r>
            <a:endParaRPr lang="en-US" sz="1500" dirty="0"/>
          </a:p>
          <a:p>
            <a:pPr algn="l">
              <a:lnSpc>
                <a:spcPct val="135000"/>
              </a:lnSpc>
              <a:spcBef>
                <a:spcPts val="400"/>
              </a:spcBef>
            </a:pPr>
            <a:r>
              <a:rPr lang="en-US" sz="1500" b="1" dirty="0">
                <a:solidFill>
                  <a:srgbClr val="2A2A2E"/>
                </a:solidFill>
                <a:latin typeface="Quattrocento Sans" pitchFamily="34" charset="0"/>
                <a:ea typeface="Quattrocento Sans" pitchFamily="34" charset="-122"/>
                <a:cs typeface="Quattrocento Sans" pitchFamily="34" charset="-120"/>
              </a:rPr>
              <a:t>UK policy:</a:t>
            </a:r>
            <a:r>
              <a:rPr lang="en-US" sz="1500" dirty="0">
                <a:solidFill>
                  <a:srgbClr val="2A2A2E"/>
                </a:solidFill>
                <a:latin typeface="Quattrocento Sans" pitchFamily="34" charset="0"/>
                <a:ea typeface="Quattrocento Sans" pitchFamily="34" charset="-122"/>
                <a:cs typeface="Quattrocento Sans" pitchFamily="34" charset="-120"/>
              </a:rPr>
              <a:t> Babalola et al. (2025) identify long diagnostic waits and fragmented services as key barriers. The National Autism Strategy (2021–2026) aims to reduce disparities.</a:t>
            </a:r>
            <a:endParaRPr lang="en-US" sz="1500" dirty="0"/>
          </a:p>
          <a:p>
            <a:pPr algn="l">
              <a:lnSpc>
                <a:spcPct val="135000"/>
              </a:lnSpc>
              <a:spcBef>
                <a:spcPts val="300"/>
              </a:spcBef>
            </a:pPr>
            <a:r>
              <a:rPr lang="en-US" sz="1200" i="1" dirty="0">
                <a:solidFill>
                  <a:srgbClr val="8A8580"/>
                </a:solidFill>
                <a:latin typeface="Quattrocento Sans" pitchFamily="34" charset="0"/>
                <a:ea typeface="Quattrocento Sans" pitchFamily="34" charset="-122"/>
                <a:cs typeface="Quattrocento Sans" pitchFamily="34" charset="-120"/>
              </a:rPr>
              <a:t>Sources: Ne'eman and Pellicano (2022); Hughes et al. (2023); Babalola et al. (2025)</a:t>
            </a:r>
            <a:endParaRPr lang="en-US" sz="1500" dirty="0"/>
          </a:p>
        </p:txBody>
      </p:sp>
      <p:sp>
        <p:nvSpPr>
          <p:cNvPr id="13" name="Shape 10"/>
          <p:cNvSpPr/>
          <p:nvPr/>
        </p:nvSpPr>
        <p:spPr>
          <a:xfrm>
            <a:off x="635000" y="4991100"/>
            <a:ext cx="14986000" cy="3644900"/>
          </a:xfrm>
          <a:prstGeom prst="roundRect">
            <a:avLst>
              <a:gd name="adj" fmla="val 8000"/>
            </a:avLst>
          </a:prstGeom>
          <a:solidFill>
            <a:srgbClr val="FFFFFF"/>
          </a:solidFill>
          <a:ln/>
        </p:spPr>
        <p:txBody>
          <a:bodyPr/>
          <a:lstStyle/>
          <a:p>
            <a:endParaRPr lang="en-GB"/>
          </a:p>
        </p:txBody>
      </p:sp>
      <p:sp>
        <p:nvSpPr>
          <p:cNvPr id="14" name="Shape 11"/>
          <p:cNvSpPr/>
          <p:nvPr/>
        </p:nvSpPr>
        <p:spPr>
          <a:xfrm>
            <a:off x="889000" y="5194300"/>
            <a:ext cx="76200" cy="279400"/>
          </a:xfrm>
          <a:prstGeom prst="rect">
            <a:avLst/>
          </a:prstGeom>
          <a:solidFill>
            <a:srgbClr val="C4704B"/>
          </a:solidFill>
          <a:ln/>
        </p:spPr>
        <p:txBody>
          <a:bodyPr/>
          <a:lstStyle/>
          <a:p>
            <a:endParaRPr lang="en-GB"/>
          </a:p>
        </p:txBody>
      </p:sp>
      <p:sp>
        <p:nvSpPr>
          <p:cNvPr id="15" name="Text 12"/>
          <p:cNvSpPr/>
          <p:nvPr/>
        </p:nvSpPr>
        <p:spPr>
          <a:xfrm>
            <a:off x="1092200" y="5156200"/>
            <a:ext cx="6350000" cy="381000"/>
          </a:xfrm>
          <a:prstGeom prst="rect">
            <a:avLst/>
          </a:prstGeom>
          <a:noFill/>
          <a:ln/>
        </p:spPr>
        <p:txBody>
          <a:bodyPr wrap="none" lIns="0" tIns="0" rIns="0" bIns="0" rtlCol="0" anchor="ctr"/>
          <a:lstStyle/>
          <a:p>
            <a:pPr algn="l">
              <a:lnSpc>
                <a:spcPct val="130000"/>
              </a:lnSpc>
            </a:pPr>
            <a:r>
              <a:rPr lang="en-US" sz="2000" b="1" dirty="0">
                <a:solidFill>
                  <a:srgbClr val="2B5F6E"/>
                </a:solidFill>
                <a:latin typeface="Quattrocento Sans" pitchFamily="34" charset="0"/>
                <a:ea typeface="Quattrocento Sans" pitchFamily="34" charset="-122"/>
                <a:cs typeface="Quattrocento Sans" pitchFamily="34" charset="-120"/>
              </a:rPr>
              <a:t>Recommendations for Future Policy &amp; Practice</a:t>
            </a:r>
            <a:endParaRPr lang="en-US" sz="2000" dirty="0"/>
          </a:p>
        </p:txBody>
      </p:sp>
      <p:sp>
        <p:nvSpPr>
          <p:cNvPr id="16" name="Shape 13"/>
          <p:cNvSpPr/>
          <p:nvPr/>
        </p:nvSpPr>
        <p:spPr>
          <a:xfrm>
            <a:off x="889000" y="5664200"/>
            <a:ext cx="355600" cy="355600"/>
          </a:xfrm>
          <a:prstGeom prst="ellipse">
            <a:avLst/>
          </a:prstGeom>
          <a:solidFill>
            <a:srgbClr val="C4704B"/>
          </a:solidFill>
          <a:ln/>
        </p:spPr>
        <p:txBody>
          <a:bodyPr/>
          <a:lstStyle/>
          <a:p>
            <a:endParaRPr lang="en-GB"/>
          </a:p>
        </p:txBody>
      </p:sp>
      <p:sp>
        <p:nvSpPr>
          <p:cNvPr id="17" name="Text 14"/>
          <p:cNvSpPr/>
          <p:nvPr/>
        </p:nvSpPr>
        <p:spPr>
          <a:xfrm>
            <a:off x="889000" y="5664200"/>
            <a:ext cx="355600" cy="355600"/>
          </a:xfrm>
          <a:prstGeom prst="rect">
            <a:avLst/>
          </a:prstGeom>
          <a:noFill/>
          <a:ln/>
        </p:spPr>
        <p:txBody>
          <a:bodyPr wrap="none" lIns="0" tIns="0" rIns="0" bIns="0" rtlCol="0" anchor="ctr"/>
          <a:lstStyle/>
          <a:p>
            <a:pPr algn="ctr">
              <a:lnSpc>
                <a:spcPct val="120000"/>
              </a:lnSpc>
            </a:pPr>
            <a:r>
              <a:rPr lang="en-US" sz="1400" dirty="0">
                <a:solidFill>
                  <a:srgbClr val="FFFFFF"/>
                </a:solidFill>
                <a:latin typeface="Quattrocento Sans" pitchFamily="34" charset="0"/>
                <a:ea typeface="Quattrocento Sans" pitchFamily="34" charset="-122"/>
                <a:cs typeface="Quattrocento Sans" pitchFamily="34" charset="-120"/>
              </a:rPr>
              <a:t>1</a:t>
            </a:r>
            <a:endParaRPr lang="en-US" sz="1400" dirty="0"/>
          </a:p>
        </p:txBody>
      </p:sp>
      <p:sp>
        <p:nvSpPr>
          <p:cNvPr id="18" name="Text 15"/>
          <p:cNvSpPr/>
          <p:nvPr/>
        </p:nvSpPr>
        <p:spPr>
          <a:xfrm>
            <a:off x="1371600" y="5638800"/>
            <a:ext cx="6223000" cy="635000"/>
          </a:xfrm>
          <a:prstGeom prst="rect">
            <a:avLst/>
          </a:prstGeom>
          <a:noFill/>
          <a:ln/>
        </p:spPr>
        <p:txBody>
          <a:bodyPr wrap="square" lIns="0" tIns="0" rIns="0" bIns="0" rtlCol="0" anchor="t"/>
          <a:lstStyle/>
          <a:p>
            <a:pPr algn="l">
              <a:lnSpc>
                <a:spcPct val="135000"/>
              </a:lnSpc>
            </a:pPr>
            <a:r>
              <a:rPr lang="en-US" sz="1500" b="1" dirty="0">
                <a:solidFill>
                  <a:srgbClr val="2A2A2E"/>
                </a:solidFill>
                <a:latin typeface="Quattrocento Sans" pitchFamily="34" charset="0"/>
                <a:ea typeface="Quattrocento Sans" pitchFamily="34" charset="-122"/>
                <a:cs typeface="Quattrocento Sans" pitchFamily="34" charset="-120"/>
              </a:rPr>
              <a:t>Expand AAC access</a:t>
            </a:r>
            <a:r>
              <a:rPr lang="en-US" sz="1500" dirty="0">
                <a:solidFill>
                  <a:srgbClr val="2A2A2E"/>
                </a:solidFill>
                <a:latin typeface="Quattrocento Sans" pitchFamily="34" charset="0"/>
                <a:ea typeface="Quattrocento Sans" pitchFamily="34" charset="-122"/>
                <a:cs typeface="Quattrocento Sans" pitchFamily="34" charset="-120"/>
              </a:rPr>
              <a:t> across all educational settings, following Edgar et al. (2024) and Nowell et al. (2022).</a:t>
            </a:r>
            <a:endParaRPr lang="en-US" sz="1500" dirty="0"/>
          </a:p>
        </p:txBody>
      </p:sp>
      <p:sp>
        <p:nvSpPr>
          <p:cNvPr id="19" name="Shape 16"/>
          <p:cNvSpPr/>
          <p:nvPr/>
        </p:nvSpPr>
        <p:spPr>
          <a:xfrm>
            <a:off x="889000" y="6375400"/>
            <a:ext cx="355600" cy="355600"/>
          </a:xfrm>
          <a:prstGeom prst="ellipse">
            <a:avLst/>
          </a:prstGeom>
          <a:solidFill>
            <a:srgbClr val="C4704B"/>
          </a:solidFill>
          <a:ln/>
        </p:spPr>
        <p:txBody>
          <a:bodyPr/>
          <a:lstStyle/>
          <a:p>
            <a:endParaRPr lang="en-GB"/>
          </a:p>
        </p:txBody>
      </p:sp>
      <p:sp>
        <p:nvSpPr>
          <p:cNvPr id="20" name="Text 17"/>
          <p:cNvSpPr/>
          <p:nvPr/>
        </p:nvSpPr>
        <p:spPr>
          <a:xfrm>
            <a:off x="889000" y="6375400"/>
            <a:ext cx="355600" cy="355600"/>
          </a:xfrm>
          <a:prstGeom prst="rect">
            <a:avLst/>
          </a:prstGeom>
          <a:noFill/>
          <a:ln/>
        </p:spPr>
        <p:txBody>
          <a:bodyPr wrap="none" lIns="0" tIns="0" rIns="0" bIns="0" rtlCol="0" anchor="ctr"/>
          <a:lstStyle/>
          <a:p>
            <a:pPr algn="ctr">
              <a:lnSpc>
                <a:spcPct val="120000"/>
              </a:lnSpc>
            </a:pPr>
            <a:r>
              <a:rPr lang="en-US" sz="1400" dirty="0">
                <a:solidFill>
                  <a:srgbClr val="FFFFFF"/>
                </a:solidFill>
                <a:latin typeface="Quattrocento Sans" pitchFamily="34" charset="0"/>
                <a:ea typeface="Quattrocento Sans" pitchFamily="34" charset="-122"/>
                <a:cs typeface="Quattrocento Sans" pitchFamily="34" charset="-120"/>
              </a:rPr>
              <a:t>2</a:t>
            </a:r>
            <a:endParaRPr lang="en-US" sz="1400" dirty="0"/>
          </a:p>
        </p:txBody>
      </p:sp>
      <p:sp>
        <p:nvSpPr>
          <p:cNvPr id="21" name="Text 18"/>
          <p:cNvSpPr/>
          <p:nvPr/>
        </p:nvSpPr>
        <p:spPr>
          <a:xfrm>
            <a:off x="1371600" y="6350000"/>
            <a:ext cx="6223000" cy="635000"/>
          </a:xfrm>
          <a:prstGeom prst="rect">
            <a:avLst/>
          </a:prstGeom>
          <a:noFill/>
          <a:ln/>
        </p:spPr>
        <p:txBody>
          <a:bodyPr wrap="square" lIns="0" tIns="0" rIns="0" bIns="0" rtlCol="0" anchor="t"/>
          <a:lstStyle/>
          <a:p>
            <a:pPr algn="l">
              <a:lnSpc>
                <a:spcPct val="135000"/>
              </a:lnSpc>
            </a:pPr>
            <a:r>
              <a:rPr lang="en-US" sz="1500" b="1" dirty="0">
                <a:solidFill>
                  <a:srgbClr val="2A2A2E"/>
                </a:solidFill>
                <a:latin typeface="Quattrocento Sans" pitchFamily="34" charset="0"/>
                <a:ea typeface="Quattrocento Sans" pitchFamily="34" charset="-122"/>
                <a:cs typeface="Quattrocento Sans" pitchFamily="34" charset="-120"/>
              </a:rPr>
              <a:t>Implement ICD-11 severity specifiers</a:t>
            </a:r>
            <a:r>
              <a:rPr lang="en-US" sz="1500" dirty="0">
                <a:solidFill>
                  <a:srgbClr val="2A2A2E"/>
                </a:solidFill>
                <a:latin typeface="Quattrocento Sans" pitchFamily="34" charset="0"/>
                <a:ea typeface="Quattrocento Sans" pitchFamily="34" charset="-122"/>
                <a:cs typeface="Quattrocento Sans" pitchFamily="34" charset="-120"/>
              </a:rPr>
              <a:t> systematically to ensure appropriate support levels (WHO, 2022).</a:t>
            </a:r>
            <a:endParaRPr lang="en-US" sz="1500" dirty="0"/>
          </a:p>
        </p:txBody>
      </p:sp>
      <p:sp>
        <p:nvSpPr>
          <p:cNvPr id="22" name="Shape 19"/>
          <p:cNvSpPr/>
          <p:nvPr/>
        </p:nvSpPr>
        <p:spPr>
          <a:xfrm>
            <a:off x="8128000" y="5664200"/>
            <a:ext cx="355600" cy="355600"/>
          </a:xfrm>
          <a:prstGeom prst="ellipse">
            <a:avLst/>
          </a:prstGeom>
          <a:solidFill>
            <a:srgbClr val="C4704B"/>
          </a:solidFill>
          <a:ln/>
        </p:spPr>
        <p:txBody>
          <a:bodyPr/>
          <a:lstStyle/>
          <a:p>
            <a:endParaRPr lang="en-GB"/>
          </a:p>
        </p:txBody>
      </p:sp>
      <p:sp>
        <p:nvSpPr>
          <p:cNvPr id="23" name="Text 20"/>
          <p:cNvSpPr/>
          <p:nvPr/>
        </p:nvSpPr>
        <p:spPr>
          <a:xfrm>
            <a:off x="8128000" y="5664200"/>
            <a:ext cx="355600" cy="355600"/>
          </a:xfrm>
          <a:prstGeom prst="rect">
            <a:avLst/>
          </a:prstGeom>
          <a:noFill/>
          <a:ln/>
        </p:spPr>
        <p:txBody>
          <a:bodyPr wrap="none" lIns="0" tIns="0" rIns="0" bIns="0" rtlCol="0" anchor="ctr"/>
          <a:lstStyle/>
          <a:p>
            <a:pPr algn="ctr">
              <a:lnSpc>
                <a:spcPct val="120000"/>
              </a:lnSpc>
            </a:pPr>
            <a:r>
              <a:rPr lang="en-US" sz="1400" dirty="0">
                <a:solidFill>
                  <a:srgbClr val="FFFFFF"/>
                </a:solidFill>
                <a:latin typeface="Quattrocento Sans" pitchFamily="34" charset="0"/>
                <a:ea typeface="Quattrocento Sans" pitchFamily="34" charset="-122"/>
                <a:cs typeface="Quattrocento Sans" pitchFamily="34" charset="-120"/>
              </a:rPr>
              <a:t>3</a:t>
            </a:r>
            <a:endParaRPr lang="en-US" sz="1400" dirty="0"/>
          </a:p>
        </p:txBody>
      </p:sp>
      <p:sp>
        <p:nvSpPr>
          <p:cNvPr id="24" name="Text 21"/>
          <p:cNvSpPr/>
          <p:nvPr/>
        </p:nvSpPr>
        <p:spPr>
          <a:xfrm>
            <a:off x="8610600" y="5638800"/>
            <a:ext cx="6731000" cy="635000"/>
          </a:xfrm>
          <a:prstGeom prst="rect">
            <a:avLst/>
          </a:prstGeom>
          <a:noFill/>
          <a:ln/>
        </p:spPr>
        <p:txBody>
          <a:bodyPr wrap="square" lIns="0" tIns="0" rIns="0" bIns="0" rtlCol="0" anchor="t"/>
          <a:lstStyle/>
          <a:p>
            <a:pPr algn="l">
              <a:lnSpc>
                <a:spcPct val="135000"/>
              </a:lnSpc>
            </a:pPr>
            <a:r>
              <a:rPr lang="en-US" sz="1500" b="1" dirty="0">
                <a:solidFill>
                  <a:srgbClr val="2A2A2E"/>
                </a:solidFill>
                <a:latin typeface="Quattrocento Sans" pitchFamily="34" charset="0"/>
                <a:ea typeface="Quattrocento Sans" pitchFamily="34" charset="-122"/>
                <a:cs typeface="Quattrocento Sans" pitchFamily="34" charset="-120"/>
              </a:rPr>
              <a:t>Develop targeted policies</a:t>
            </a:r>
            <a:r>
              <a:rPr lang="en-US" sz="1500" dirty="0">
                <a:solidFill>
                  <a:srgbClr val="2A2A2E"/>
                </a:solidFill>
                <a:latin typeface="Quattrocento Sans" pitchFamily="34" charset="0"/>
                <a:ea typeface="Quattrocento Sans" pitchFamily="34" charset="-122"/>
                <a:cs typeface="Quattrocento Sans" pitchFamily="34" charset="-120"/>
              </a:rPr>
              <a:t> for "profound autism" cohorts, including 24-hour care (Hughes et al., 2023).</a:t>
            </a:r>
            <a:endParaRPr lang="en-US" sz="1500" dirty="0"/>
          </a:p>
        </p:txBody>
      </p:sp>
      <p:sp>
        <p:nvSpPr>
          <p:cNvPr id="25" name="Shape 22"/>
          <p:cNvSpPr/>
          <p:nvPr/>
        </p:nvSpPr>
        <p:spPr>
          <a:xfrm>
            <a:off x="8128000" y="6375400"/>
            <a:ext cx="355600" cy="355600"/>
          </a:xfrm>
          <a:prstGeom prst="ellipse">
            <a:avLst/>
          </a:prstGeom>
          <a:solidFill>
            <a:srgbClr val="C4704B"/>
          </a:solidFill>
          <a:ln/>
        </p:spPr>
        <p:txBody>
          <a:bodyPr/>
          <a:lstStyle/>
          <a:p>
            <a:endParaRPr lang="en-GB"/>
          </a:p>
        </p:txBody>
      </p:sp>
      <p:sp>
        <p:nvSpPr>
          <p:cNvPr id="26" name="Text 23"/>
          <p:cNvSpPr/>
          <p:nvPr/>
        </p:nvSpPr>
        <p:spPr>
          <a:xfrm>
            <a:off x="8128000" y="6375400"/>
            <a:ext cx="355600" cy="355600"/>
          </a:xfrm>
          <a:prstGeom prst="rect">
            <a:avLst/>
          </a:prstGeom>
          <a:noFill/>
          <a:ln/>
        </p:spPr>
        <p:txBody>
          <a:bodyPr wrap="none" lIns="0" tIns="0" rIns="0" bIns="0" rtlCol="0" anchor="ctr"/>
          <a:lstStyle/>
          <a:p>
            <a:pPr algn="ctr">
              <a:lnSpc>
                <a:spcPct val="120000"/>
              </a:lnSpc>
            </a:pPr>
            <a:r>
              <a:rPr lang="en-US" sz="1400" dirty="0">
                <a:solidFill>
                  <a:srgbClr val="FFFFFF"/>
                </a:solidFill>
                <a:latin typeface="Quattrocento Sans" pitchFamily="34" charset="0"/>
                <a:ea typeface="Quattrocento Sans" pitchFamily="34" charset="-122"/>
                <a:cs typeface="Quattrocento Sans" pitchFamily="34" charset="-120"/>
              </a:rPr>
              <a:t>4</a:t>
            </a:r>
            <a:endParaRPr lang="en-US" sz="1400" dirty="0"/>
          </a:p>
        </p:txBody>
      </p:sp>
      <p:sp>
        <p:nvSpPr>
          <p:cNvPr id="27" name="Text 24"/>
          <p:cNvSpPr/>
          <p:nvPr/>
        </p:nvSpPr>
        <p:spPr>
          <a:xfrm>
            <a:off x="8610600" y="6350000"/>
            <a:ext cx="6731000" cy="635000"/>
          </a:xfrm>
          <a:prstGeom prst="rect">
            <a:avLst/>
          </a:prstGeom>
          <a:noFill/>
          <a:ln/>
        </p:spPr>
        <p:txBody>
          <a:bodyPr wrap="square" lIns="0" tIns="0" rIns="0" bIns="0" rtlCol="0" anchor="t"/>
          <a:lstStyle/>
          <a:p>
            <a:pPr algn="l">
              <a:lnSpc>
                <a:spcPct val="135000"/>
              </a:lnSpc>
            </a:pPr>
            <a:r>
              <a:rPr lang="en-US" sz="1500" b="1" dirty="0">
                <a:solidFill>
                  <a:srgbClr val="2A2A2E"/>
                </a:solidFill>
                <a:latin typeface="Quattrocento Sans" pitchFamily="34" charset="0"/>
                <a:ea typeface="Quattrocento Sans" pitchFamily="34" charset="-122"/>
                <a:cs typeface="Quattrocento Sans" pitchFamily="34" charset="-120"/>
              </a:rPr>
              <a:t>Integrate neurodiversity-affirming practices</a:t>
            </a:r>
            <a:r>
              <a:rPr lang="en-US" sz="1500" dirty="0">
                <a:solidFill>
                  <a:srgbClr val="2A2A2E"/>
                </a:solidFill>
                <a:latin typeface="Quattrocento Sans" pitchFamily="34" charset="0"/>
                <a:ea typeface="Quattrocento Sans" pitchFamily="34" charset="-122"/>
                <a:cs typeface="Quattrocento Sans" pitchFamily="34" charset="-120"/>
              </a:rPr>
              <a:t> whilst acknowledging intensive support needs (Green, 2023).</a:t>
            </a:r>
            <a:endParaRPr lang="en-US" sz="1500" dirty="0"/>
          </a:p>
        </p:txBody>
      </p:sp>
      <p:sp>
        <p:nvSpPr>
          <p:cNvPr id="28" name="Shape 25"/>
          <p:cNvSpPr/>
          <p:nvPr/>
        </p:nvSpPr>
        <p:spPr>
          <a:xfrm>
            <a:off x="889000" y="7086600"/>
            <a:ext cx="355600" cy="355600"/>
          </a:xfrm>
          <a:prstGeom prst="ellipse">
            <a:avLst/>
          </a:prstGeom>
          <a:solidFill>
            <a:srgbClr val="C4704B"/>
          </a:solidFill>
          <a:ln/>
        </p:spPr>
        <p:txBody>
          <a:bodyPr/>
          <a:lstStyle/>
          <a:p>
            <a:endParaRPr lang="en-GB"/>
          </a:p>
        </p:txBody>
      </p:sp>
      <p:sp>
        <p:nvSpPr>
          <p:cNvPr id="29" name="Text 26"/>
          <p:cNvSpPr/>
          <p:nvPr/>
        </p:nvSpPr>
        <p:spPr>
          <a:xfrm>
            <a:off x="889000" y="7086600"/>
            <a:ext cx="355600" cy="355600"/>
          </a:xfrm>
          <a:prstGeom prst="rect">
            <a:avLst/>
          </a:prstGeom>
          <a:noFill/>
          <a:ln/>
        </p:spPr>
        <p:txBody>
          <a:bodyPr wrap="none" lIns="0" tIns="0" rIns="0" bIns="0" rtlCol="0" anchor="ctr"/>
          <a:lstStyle/>
          <a:p>
            <a:pPr algn="ctr">
              <a:lnSpc>
                <a:spcPct val="120000"/>
              </a:lnSpc>
            </a:pPr>
            <a:r>
              <a:rPr lang="en-US" sz="1400" dirty="0">
                <a:solidFill>
                  <a:srgbClr val="FFFFFF"/>
                </a:solidFill>
                <a:latin typeface="Quattrocento Sans" pitchFamily="34" charset="0"/>
                <a:ea typeface="Quattrocento Sans" pitchFamily="34" charset="-122"/>
                <a:cs typeface="Quattrocento Sans" pitchFamily="34" charset="-120"/>
              </a:rPr>
              <a:t>5</a:t>
            </a:r>
            <a:endParaRPr lang="en-US" sz="1400" dirty="0"/>
          </a:p>
        </p:txBody>
      </p:sp>
      <p:sp>
        <p:nvSpPr>
          <p:cNvPr id="30" name="Text 27"/>
          <p:cNvSpPr/>
          <p:nvPr/>
        </p:nvSpPr>
        <p:spPr>
          <a:xfrm>
            <a:off x="1371600" y="7061200"/>
            <a:ext cx="13970000" cy="635000"/>
          </a:xfrm>
          <a:prstGeom prst="rect">
            <a:avLst/>
          </a:prstGeom>
          <a:noFill/>
          <a:ln/>
        </p:spPr>
        <p:txBody>
          <a:bodyPr wrap="square" lIns="0" tIns="0" rIns="0" bIns="0" rtlCol="0" anchor="t"/>
          <a:lstStyle/>
          <a:p>
            <a:pPr algn="l">
              <a:lnSpc>
                <a:spcPct val="135000"/>
              </a:lnSpc>
            </a:pPr>
            <a:r>
              <a:rPr lang="en-US" sz="1500" b="1" dirty="0">
                <a:solidFill>
                  <a:srgbClr val="2A2A2E"/>
                </a:solidFill>
                <a:latin typeface="Quattrocento Sans" pitchFamily="34" charset="0"/>
                <a:ea typeface="Quattrocento Sans" pitchFamily="34" charset="-122"/>
                <a:cs typeface="Quattrocento Sans" pitchFamily="34" charset="-120"/>
              </a:rPr>
              <a:t>Address health inequalities</a:t>
            </a:r>
            <a:r>
              <a:rPr lang="en-US" sz="1500" dirty="0">
                <a:solidFill>
                  <a:srgbClr val="2A2A2E"/>
                </a:solidFill>
                <a:latin typeface="Quattrocento Sans" pitchFamily="34" charset="0"/>
                <a:ea typeface="Quattrocento Sans" pitchFamily="34" charset="-122"/>
                <a:cs typeface="Quattrocento Sans" pitchFamily="34" charset="-120"/>
              </a:rPr>
              <a:t> through culturally competent diagnostic pathways and equitable resource allocation (Pham and Charles, 2023; Babalola et al., 2025).</a:t>
            </a:r>
            <a:endParaRPr lang="en-US" sz="1500" dirty="0"/>
          </a:p>
        </p:txBody>
      </p:sp>
      <p:sp>
        <p:nvSpPr>
          <p:cNvPr id="31" name="Shape 28"/>
          <p:cNvSpPr/>
          <p:nvPr/>
        </p:nvSpPr>
        <p:spPr>
          <a:xfrm>
            <a:off x="889000" y="7848600"/>
            <a:ext cx="14478000" cy="25400"/>
          </a:xfrm>
          <a:prstGeom prst="rect">
            <a:avLst/>
          </a:prstGeom>
          <a:solidFill>
            <a:srgbClr val="E8F0F2"/>
          </a:solidFill>
          <a:ln/>
        </p:spPr>
        <p:txBody>
          <a:bodyPr/>
          <a:lstStyle/>
          <a:p>
            <a:endParaRPr lang="en-GB"/>
          </a:p>
        </p:txBody>
      </p:sp>
      <p:sp>
        <p:nvSpPr>
          <p:cNvPr id="32" name="Text 29"/>
          <p:cNvSpPr/>
          <p:nvPr/>
        </p:nvSpPr>
        <p:spPr>
          <a:xfrm>
            <a:off x="889000" y="7975600"/>
            <a:ext cx="14478000" cy="508000"/>
          </a:xfrm>
          <a:prstGeom prst="rect">
            <a:avLst/>
          </a:prstGeom>
          <a:noFill/>
          <a:ln/>
        </p:spPr>
        <p:txBody>
          <a:bodyPr wrap="square" lIns="0" tIns="0" rIns="0" bIns="0" rtlCol="0" anchor="t"/>
          <a:lstStyle/>
          <a:p>
            <a:pPr algn="l">
              <a:lnSpc>
                <a:spcPct val="140000"/>
              </a:lnSpc>
            </a:pPr>
            <a:r>
              <a:rPr lang="en-US" sz="1400" i="1" dirty="0">
                <a:solidFill>
                  <a:srgbClr val="2B5F6E"/>
                </a:solidFill>
                <a:latin typeface="Quattrocento Sans" pitchFamily="34" charset="0"/>
                <a:ea typeface="Quattrocento Sans" pitchFamily="34" charset="-122"/>
                <a:cs typeface="Quattrocento Sans" pitchFamily="34" charset="-120"/>
              </a:rPr>
              <a:t>Nonverbal autistic children have the same rights to communication and participation as all children. Our policies and practices must reflect this fundamental principle.</a:t>
            </a:r>
            <a:endParaRPr lang="en-US" sz="1400"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3EF"/>
        </a:solidFill>
        <a:effectLst/>
      </p:bgPr>
    </p:bg>
    <p:spTree>
      <p:nvGrpSpPr>
        <p:cNvPr id="1" name=""/>
        <p:cNvGrpSpPr/>
        <p:nvPr/>
      </p:nvGrpSpPr>
      <p:grpSpPr>
        <a:xfrm>
          <a:off x="0" y="0"/>
          <a:ext cx="0" cy="0"/>
          <a:chOff x="0" y="0"/>
          <a:chExt cx="0" cy="0"/>
        </a:xfrm>
      </p:grpSpPr>
      <p:sp>
        <p:nvSpPr>
          <p:cNvPr id="3" name="Shape 0"/>
          <p:cNvSpPr/>
          <p:nvPr/>
        </p:nvSpPr>
        <p:spPr>
          <a:xfrm>
            <a:off x="635000" y="355600"/>
            <a:ext cx="14986000" cy="38100"/>
          </a:xfrm>
          <a:prstGeom prst="rect">
            <a:avLst/>
          </a:prstGeom>
          <a:solidFill>
            <a:srgbClr val="2B5F6E"/>
          </a:solidFill>
          <a:ln/>
        </p:spPr>
        <p:txBody>
          <a:bodyPr/>
          <a:lstStyle/>
          <a:p>
            <a:endParaRPr lang="en-GB"/>
          </a:p>
        </p:txBody>
      </p:sp>
      <p:sp>
        <p:nvSpPr>
          <p:cNvPr id="4" name="Text 1"/>
          <p:cNvSpPr/>
          <p:nvPr/>
        </p:nvSpPr>
        <p:spPr>
          <a:xfrm>
            <a:off x="635000" y="482600"/>
            <a:ext cx="5080000" cy="533400"/>
          </a:xfrm>
          <a:prstGeom prst="rect">
            <a:avLst/>
          </a:prstGeom>
          <a:noFill/>
          <a:ln/>
        </p:spPr>
        <p:txBody>
          <a:bodyPr wrap="none" lIns="0" tIns="0" rIns="0" bIns="0" rtlCol="0" anchor="ctr"/>
          <a:lstStyle/>
          <a:p>
            <a:pPr algn="l">
              <a:lnSpc>
                <a:spcPct val="120000"/>
              </a:lnSpc>
            </a:pPr>
            <a:r>
              <a:rPr lang="en-US" sz="2800" b="1" dirty="0">
                <a:solidFill>
                  <a:srgbClr val="2B5F6E"/>
                </a:solidFill>
                <a:latin typeface="Quattrocento Sans" pitchFamily="34" charset="0"/>
                <a:ea typeface="Quattrocento Sans" pitchFamily="34" charset="-122"/>
                <a:cs typeface="Quattrocento Sans" pitchFamily="34" charset="-120"/>
              </a:rPr>
              <a:t>References</a:t>
            </a:r>
            <a:endParaRPr lang="en-US" sz="2800" dirty="0"/>
          </a:p>
        </p:txBody>
      </p:sp>
      <p:sp>
        <p:nvSpPr>
          <p:cNvPr id="5" name="Text 2"/>
          <p:cNvSpPr/>
          <p:nvPr/>
        </p:nvSpPr>
        <p:spPr>
          <a:xfrm>
            <a:off x="635000" y="1117600"/>
            <a:ext cx="7493000" cy="7620000"/>
          </a:xfrm>
          <a:prstGeom prst="rect">
            <a:avLst/>
          </a:prstGeom>
          <a:noFill/>
          <a:ln/>
        </p:spPr>
        <p:txBody>
          <a:bodyPr wrap="square" lIns="0" tIns="0" rIns="0" bIns="0" rtlCol="0" anchor="t"/>
          <a:lstStyle/>
          <a:p>
            <a:pPr algn="l">
              <a:lnSpc>
                <a:spcPct val="150000"/>
              </a:lnSpc>
            </a:pPr>
            <a:r>
              <a:rPr lang="en-US" sz="1300" dirty="0">
                <a:solidFill>
                  <a:srgbClr val="2A2A2E"/>
                </a:solidFill>
                <a:latin typeface="Quattrocento Sans" pitchFamily="34" charset="0"/>
                <a:ea typeface="Quattrocento Sans" pitchFamily="34" charset="-122"/>
                <a:cs typeface="Quattrocento Sans" pitchFamily="34" charset="-120"/>
              </a:rPr>
              <a:t>Aftab, A., Arora, C.S. and Noohu, M.M. (2023) 'Clinical effectiveness of AAC intervention in minimally verbal children with ASD: A systematic review', </a:t>
            </a:r>
            <a:r>
              <a:rPr lang="en-US" sz="1300" i="1" dirty="0">
                <a:solidFill>
                  <a:srgbClr val="2A2A2E"/>
                </a:solidFill>
                <a:latin typeface="Quattrocento Sans" pitchFamily="34" charset="0"/>
                <a:ea typeface="Quattrocento Sans" pitchFamily="34" charset="-122"/>
                <a:cs typeface="Quattrocento Sans" pitchFamily="34" charset="-120"/>
              </a:rPr>
              <a:t>Neuroregulation</a:t>
            </a:r>
            <a:r>
              <a:rPr lang="en-US" sz="1300" dirty="0">
                <a:solidFill>
                  <a:srgbClr val="2A2A2E"/>
                </a:solidFill>
                <a:latin typeface="Quattrocento Sans" pitchFamily="34" charset="0"/>
                <a:ea typeface="Quattrocento Sans" pitchFamily="34" charset="-122"/>
                <a:cs typeface="Quattrocento Sans" pitchFamily="34" charset="-120"/>
              </a:rPr>
              <a:t>, 10(4), pp. 239-251. doi: 10.15540/nr.10.4.239.</a:t>
            </a:r>
            <a:endParaRPr lang="en-US" sz="1300" dirty="0"/>
          </a:p>
          <a:p>
            <a:pPr algn="l">
              <a:lnSpc>
                <a:spcPct val="150000"/>
              </a:lnSpc>
              <a:spcBef>
                <a:spcPts val="600"/>
              </a:spcBef>
            </a:pPr>
            <a:r>
              <a:rPr lang="en-US" sz="1300" dirty="0">
                <a:solidFill>
                  <a:srgbClr val="2A2A2E"/>
                </a:solidFill>
                <a:latin typeface="Quattrocento Sans" pitchFamily="34" charset="0"/>
                <a:ea typeface="Quattrocento Sans" pitchFamily="34" charset="-122"/>
                <a:cs typeface="Quattrocento Sans" pitchFamily="34" charset="-120"/>
              </a:rPr>
              <a:t>Babalola, T., Sanguedolce, G., Dipper, L. et al. (2025) 'Barriers and facilitators of healthcare access for autistic children in the UK: A systematic review', </a:t>
            </a:r>
            <a:r>
              <a:rPr lang="en-US" sz="1300" i="1" dirty="0">
                <a:solidFill>
                  <a:srgbClr val="2A2A2E"/>
                </a:solidFill>
                <a:latin typeface="Quattrocento Sans" pitchFamily="34" charset="0"/>
                <a:ea typeface="Quattrocento Sans" pitchFamily="34" charset="-122"/>
                <a:cs typeface="Quattrocento Sans" pitchFamily="34" charset="-120"/>
              </a:rPr>
              <a:t>Review Journal of Autism and Developmental Disorders</a:t>
            </a:r>
            <a:r>
              <a:rPr lang="en-US" sz="1300" dirty="0">
                <a:solidFill>
                  <a:srgbClr val="2A2A2E"/>
                </a:solidFill>
                <a:latin typeface="Quattrocento Sans" pitchFamily="34" charset="0"/>
                <a:ea typeface="Quattrocento Sans" pitchFamily="34" charset="-122"/>
                <a:cs typeface="Quattrocento Sans" pitchFamily="34" charset="-120"/>
              </a:rPr>
              <a:t>. doi: 10.1007/s40489-023-00420-3.</a:t>
            </a:r>
            <a:endParaRPr lang="en-US" sz="1300" dirty="0"/>
          </a:p>
          <a:p>
            <a:pPr algn="l">
              <a:lnSpc>
                <a:spcPct val="150000"/>
              </a:lnSpc>
              <a:spcBef>
                <a:spcPts val="600"/>
              </a:spcBef>
            </a:pPr>
            <a:r>
              <a:rPr lang="en-US" sz="1300" dirty="0">
                <a:solidFill>
                  <a:srgbClr val="2A2A2E"/>
                </a:solidFill>
                <a:latin typeface="Quattrocento Sans" pitchFamily="34" charset="0"/>
                <a:ea typeface="Quattrocento Sans" pitchFamily="34" charset="-122"/>
                <a:cs typeface="Quattrocento Sans" pitchFamily="34" charset="-120"/>
              </a:rPr>
              <a:t>Bowman, K. (2023) 'Augmentative and alternative communication (AAC): A treatment summary', </a:t>
            </a:r>
            <a:r>
              <a:rPr lang="en-US" sz="1300" i="1" dirty="0">
                <a:solidFill>
                  <a:srgbClr val="2A2A2E"/>
                </a:solidFill>
                <a:latin typeface="Quattrocento Sans" pitchFamily="34" charset="0"/>
                <a:ea typeface="Quattrocento Sans" pitchFamily="34" charset="-122"/>
                <a:cs typeface="Quattrocento Sans" pitchFamily="34" charset="-120"/>
              </a:rPr>
              <a:t>Science in Autism Treatment</a:t>
            </a:r>
            <a:r>
              <a:rPr lang="en-US" sz="1300" dirty="0">
                <a:solidFill>
                  <a:srgbClr val="2A2A2E"/>
                </a:solidFill>
                <a:latin typeface="Quattrocento Sans" pitchFamily="34" charset="0"/>
                <a:ea typeface="Quattrocento Sans" pitchFamily="34" charset="-122"/>
                <a:cs typeface="Quattrocento Sans" pitchFamily="34" charset="-120"/>
              </a:rPr>
              <a:t>, 20(11). Available at: https://asatonline.org (Accessed: 28 June 2026).</a:t>
            </a:r>
            <a:endParaRPr lang="en-US" sz="1300" dirty="0"/>
          </a:p>
          <a:p>
            <a:pPr algn="l">
              <a:lnSpc>
                <a:spcPct val="150000"/>
              </a:lnSpc>
              <a:spcBef>
                <a:spcPts val="600"/>
              </a:spcBef>
            </a:pPr>
            <a:r>
              <a:rPr lang="en-US" sz="1300" dirty="0">
                <a:solidFill>
                  <a:srgbClr val="2A2A2E"/>
                </a:solidFill>
                <a:latin typeface="Quattrocento Sans" pitchFamily="34" charset="0"/>
                <a:ea typeface="Quattrocento Sans" pitchFamily="34" charset="-122"/>
                <a:cs typeface="Quattrocento Sans" pitchFamily="34" charset="-120"/>
              </a:rPr>
              <a:t>Dawson-Squibb, J.J., Davids, E.L., Viljoen, M. et al. (2023) 'The WHO international classification of diseases 11th revision (ICD-11)', in </a:t>
            </a:r>
            <a:r>
              <a:rPr lang="en-US" sz="1300" i="1" dirty="0">
                <a:solidFill>
                  <a:srgbClr val="2A2A2E"/>
                </a:solidFill>
                <a:latin typeface="Quattrocento Sans" pitchFamily="34" charset="0"/>
                <a:ea typeface="Quattrocento Sans" pitchFamily="34" charset="-122"/>
                <a:cs typeface="Quattrocento Sans" pitchFamily="34" charset="-120"/>
              </a:rPr>
              <a:t>Handbook of Clinical Psychology in Africa</a:t>
            </a:r>
            <a:r>
              <a:rPr lang="en-US" sz="1300" dirty="0">
                <a:solidFill>
                  <a:srgbClr val="2A2A2E"/>
                </a:solidFill>
                <a:latin typeface="Quattrocento Sans" pitchFamily="34" charset="0"/>
                <a:ea typeface="Quattrocento Sans" pitchFamily="34" charset="-122"/>
                <a:cs typeface="Quattrocento Sans" pitchFamily="34" charset="-120"/>
              </a:rPr>
              <a:t>. Springer, pp. 51-72. doi: 10.1007/978-3-031-24926-6_4.</a:t>
            </a:r>
            <a:endParaRPr lang="en-US" sz="1300" dirty="0"/>
          </a:p>
          <a:p>
            <a:pPr algn="l">
              <a:lnSpc>
                <a:spcPct val="150000"/>
              </a:lnSpc>
              <a:spcBef>
                <a:spcPts val="600"/>
              </a:spcBef>
            </a:pPr>
            <a:r>
              <a:rPr lang="en-US" sz="1300" dirty="0">
                <a:solidFill>
                  <a:srgbClr val="2A2A2E"/>
                </a:solidFill>
                <a:latin typeface="Quattrocento Sans" pitchFamily="34" charset="0"/>
                <a:ea typeface="Quattrocento Sans" pitchFamily="34" charset="-122"/>
                <a:cs typeface="Quattrocento Sans" pitchFamily="34" charset="-120"/>
              </a:rPr>
              <a:t>Edgar, T.C., Schlosser, R. and Koul, R. (2024) 'Effects of an augmentative and alternative communication intervention package on socio-communicative behaviors between minimally speaking autistic children and their peers', </a:t>
            </a:r>
            <a:r>
              <a:rPr lang="en-US" sz="1300" i="1" dirty="0">
                <a:solidFill>
                  <a:srgbClr val="2A2A2E"/>
                </a:solidFill>
                <a:latin typeface="Quattrocento Sans" pitchFamily="34" charset="0"/>
                <a:ea typeface="Quattrocento Sans" pitchFamily="34" charset="-122"/>
                <a:cs typeface="Quattrocento Sans" pitchFamily="34" charset="-120"/>
              </a:rPr>
              <a:t>American Journal of Speech-Language Pathology</a:t>
            </a:r>
            <a:r>
              <a:rPr lang="en-US" sz="1300" dirty="0">
                <a:solidFill>
                  <a:srgbClr val="2A2A2E"/>
                </a:solidFill>
                <a:latin typeface="Quattrocento Sans" pitchFamily="34" charset="0"/>
                <a:ea typeface="Quattrocento Sans" pitchFamily="34" charset="-122"/>
                <a:cs typeface="Quattrocento Sans" pitchFamily="34" charset="-120"/>
              </a:rPr>
              <a:t>. doi: 10.1044/2024_AJSLP-23-00313.</a:t>
            </a:r>
            <a:endParaRPr lang="en-US" sz="1300" dirty="0"/>
          </a:p>
          <a:p>
            <a:pPr algn="l">
              <a:lnSpc>
                <a:spcPct val="150000"/>
              </a:lnSpc>
              <a:spcBef>
                <a:spcPts val="600"/>
              </a:spcBef>
            </a:pPr>
            <a:r>
              <a:rPr lang="en-US" sz="1300" dirty="0">
                <a:solidFill>
                  <a:srgbClr val="2A2A2E"/>
                </a:solidFill>
                <a:latin typeface="Quattrocento Sans" pitchFamily="34" charset="0"/>
                <a:ea typeface="Quattrocento Sans" pitchFamily="34" charset="-122"/>
                <a:cs typeface="Quattrocento Sans" pitchFamily="34" charset="-120"/>
              </a:rPr>
              <a:t>Freedman, D.M., et al. (2024) 'Autism spectrum disorder in ICD-11 — a critical reflection of its possible impact on clinical practice and research', </a:t>
            </a:r>
            <a:r>
              <a:rPr lang="en-US" sz="1300" i="1" dirty="0">
                <a:solidFill>
                  <a:srgbClr val="2A2A2E"/>
                </a:solidFill>
                <a:latin typeface="Quattrocento Sans" pitchFamily="34" charset="0"/>
                <a:ea typeface="Quattrocento Sans" pitchFamily="34" charset="-122"/>
                <a:cs typeface="Quattrocento Sans" pitchFamily="34" charset="-120"/>
              </a:rPr>
              <a:t>Translational Psychiatry</a:t>
            </a:r>
            <a:r>
              <a:rPr lang="en-US" sz="1300" dirty="0">
                <a:solidFill>
                  <a:srgbClr val="2A2A2E"/>
                </a:solidFill>
                <a:latin typeface="Quattrocento Sans" pitchFamily="34" charset="0"/>
                <a:ea typeface="Quattrocento Sans" pitchFamily="34" charset="-122"/>
                <a:cs typeface="Quattrocento Sans" pitchFamily="34" charset="-120"/>
              </a:rPr>
              <a:t>, 14. doi: 10.1038/s41380-023-02354-y.</a:t>
            </a:r>
            <a:endParaRPr lang="en-US" sz="1300" dirty="0"/>
          </a:p>
        </p:txBody>
      </p:sp>
      <p:sp>
        <p:nvSpPr>
          <p:cNvPr id="6" name="Text 3"/>
          <p:cNvSpPr/>
          <p:nvPr/>
        </p:nvSpPr>
        <p:spPr>
          <a:xfrm>
            <a:off x="8382000" y="1117600"/>
            <a:ext cx="7239000" cy="7620000"/>
          </a:xfrm>
          <a:prstGeom prst="rect">
            <a:avLst/>
          </a:prstGeom>
          <a:noFill/>
          <a:ln/>
        </p:spPr>
        <p:txBody>
          <a:bodyPr wrap="square" lIns="0" tIns="0" rIns="0" bIns="0" rtlCol="0" anchor="t"/>
          <a:lstStyle/>
          <a:p>
            <a:pPr algn="l">
              <a:lnSpc>
                <a:spcPct val="145000"/>
              </a:lnSpc>
            </a:pPr>
            <a:r>
              <a:rPr lang="en-US" sz="1200" dirty="0">
                <a:solidFill>
                  <a:srgbClr val="2A2A2E"/>
                </a:solidFill>
                <a:latin typeface="Quattrocento Sans" pitchFamily="34" charset="0"/>
                <a:ea typeface="Quattrocento Sans" pitchFamily="34" charset="-122"/>
                <a:cs typeface="Quattrocento Sans" pitchFamily="34" charset="-120"/>
              </a:rPr>
              <a:t>Green, J. (2023) 'Debate: Neurodiversity, autism and healthcare', </a:t>
            </a:r>
            <a:r>
              <a:rPr lang="en-US" sz="1200" i="1" dirty="0">
                <a:solidFill>
                  <a:srgbClr val="2A2A2E"/>
                </a:solidFill>
                <a:latin typeface="Quattrocento Sans" pitchFamily="34" charset="0"/>
                <a:ea typeface="Quattrocento Sans" pitchFamily="34" charset="-122"/>
                <a:cs typeface="Quattrocento Sans" pitchFamily="34" charset="-120"/>
              </a:rPr>
              <a:t>Child and Adolescent Mental Health</a:t>
            </a:r>
            <a:r>
              <a:rPr lang="en-US" sz="1200" dirty="0">
                <a:solidFill>
                  <a:srgbClr val="2A2A2E"/>
                </a:solidFill>
                <a:latin typeface="Quattrocento Sans" pitchFamily="34" charset="0"/>
                <a:ea typeface="Quattrocento Sans" pitchFamily="34" charset="-122"/>
                <a:cs typeface="Quattrocento Sans" pitchFamily="34" charset="-120"/>
              </a:rPr>
              <a:t>. doi: 10.1111/camh.12663.</a:t>
            </a:r>
            <a:endParaRPr lang="en-US" sz="1200" dirty="0"/>
          </a:p>
          <a:p>
            <a:pPr algn="l">
              <a:lnSpc>
                <a:spcPct val="145000"/>
              </a:lnSpc>
              <a:spcBef>
                <a:spcPts val="500"/>
              </a:spcBef>
            </a:pPr>
            <a:r>
              <a:rPr lang="en-US" sz="1200" dirty="0">
                <a:solidFill>
                  <a:srgbClr val="2A2A2E"/>
                </a:solidFill>
                <a:latin typeface="Quattrocento Sans" pitchFamily="34" charset="0"/>
                <a:ea typeface="Quattrocento Sans" pitchFamily="34" charset="-122"/>
                <a:cs typeface="Quattrocento Sans" pitchFamily="34" charset="-120"/>
              </a:rPr>
              <a:t>Hughes, M.M., Shaw, K.A., DiRienzo, M. et al. (2023) 'The prevalence and characteristics of children with profound autism', </a:t>
            </a:r>
            <a:r>
              <a:rPr lang="en-US" sz="1200" i="1" dirty="0">
                <a:solidFill>
                  <a:srgbClr val="2A2A2E"/>
                </a:solidFill>
                <a:latin typeface="Quattrocento Sans" pitchFamily="34" charset="0"/>
                <a:ea typeface="Quattrocento Sans" pitchFamily="34" charset="-122"/>
                <a:cs typeface="Quattrocento Sans" pitchFamily="34" charset="-120"/>
              </a:rPr>
              <a:t>Public Health Reports</a:t>
            </a:r>
            <a:r>
              <a:rPr lang="en-US" sz="1200" dirty="0">
                <a:solidFill>
                  <a:srgbClr val="2A2A2E"/>
                </a:solidFill>
                <a:latin typeface="Quattrocento Sans" pitchFamily="34" charset="0"/>
                <a:ea typeface="Quattrocento Sans" pitchFamily="34" charset="-122"/>
                <a:cs typeface="Quattrocento Sans" pitchFamily="34" charset="-120"/>
              </a:rPr>
              <a:t>. doi: 10.1177/00333549231163551.</a:t>
            </a:r>
            <a:endParaRPr lang="en-US" sz="1200" dirty="0"/>
          </a:p>
          <a:p>
            <a:pPr algn="l">
              <a:lnSpc>
                <a:spcPct val="145000"/>
              </a:lnSpc>
              <a:spcBef>
                <a:spcPts val="500"/>
              </a:spcBef>
            </a:pPr>
            <a:r>
              <a:rPr lang="en-US" sz="1200" dirty="0">
                <a:solidFill>
                  <a:srgbClr val="2A2A2E"/>
                </a:solidFill>
                <a:latin typeface="Quattrocento Sans" pitchFamily="34" charset="0"/>
                <a:ea typeface="Quattrocento Sans" pitchFamily="34" charset="-122"/>
                <a:cs typeface="Quattrocento Sans" pitchFamily="34" charset="-120"/>
              </a:rPr>
              <a:t>Kasari, C. et al. (2023) 'Spoken language outcomes in limited language preschoolers with autism', </a:t>
            </a:r>
            <a:r>
              <a:rPr lang="en-US" sz="1200" i="1" dirty="0">
                <a:solidFill>
                  <a:srgbClr val="2A2A2E"/>
                </a:solidFill>
                <a:latin typeface="Quattrocento Sans" pitchFamily="34" charset="0"/>
                <a:ea typeface="Quattrocento Sans" pitchFamily="34" charset="-122"/>
                <a:cs typeface="Quattrocento Sans" pitchFamily="34" charset="-120"/>
              </a:rPr>
              <a:t>Autism Research</a:t>
            </a:r>
            <a:r>
              <a:rPr lang="en-US" sz="1200" dirty="0">
                <a:solidFill>
                  <a:srgbClr val="2A2A2E"/>
                </a:solidFill>
                <a:latin typeface="Quattrocento Sans" pitchFamily="34" charset="0"/>
                <a:ea typeface="Quattrocento Sans" pitchFamily="34" charset="-122"/>
                <a:cs typeface="Quattrocento Sans" pitchFamily="34" charset="-120"/>
              </a:rPr>
              <a:t>, 16(6), pp. 1236-1246.</a:t>
            </a:r>
            <a:endParaRPr lang="en-US" sz="1200" dirty="0"/>
          </a:p>
          <a:p>
            <a:pPr algn="l">
              <a:lnSpc>
                <a:spcPct val="145000"/>
              </a:lnSpc>
              <a:spcBef>
                <a:spcPts val="500"/>
              </a:spcBef>
            </a:pPr>
            <a:r>
              <a:rPr lang="en-US" sz="1200" dirty="0">
                <a:solidFill>
                  <a:srgbClr val="2A2A2E"/>
                </a:solidFill>
                <a:latin typeface="Quattrocento Sans" pitchFamily="34" charset="0"/>
                <a:ea typeface="Quattrocento Sans" pitchFamily="34" charset="-122"/>
                <a:cs typeface="Quattrocento Sans" pitchFamily="34" charset="-120"/>
              </a:rPr>
              <a:t>Ne'eman, A. and Pellicano, E. (2022) 'Neurodiversity as politics', </a:t>
            </a:r>
            <a:r>
              <a:rPr lang="en-US" sz="1200" i="1" dirty="0">
                <a:solidFill>
                  <a:srgbClr val="2A2A2E"/>
                </a:solidFill>
                <a:latin typeface="Quattrocento Sans" pitchFamily="34" charset="0"/>
                <a:ea typeface="Quattrocento Sans" pitchFamily="34" charset="-122"/>
                <a:cs typeface="Quattrocento Sans" pitchFamily="34" charset="-120"/>
              </a:rPr>
              <a:t>Human Development</a:t>
            </a:r>
            <a:r>
              <a:rPr lang="en-US" sz="1200" dirty="0">
                <a:solidFill>
                  <a:srgbClr val="2A2A2E"/>
                </a:solidFill>
                <a:latin typeface="Quattrocento Sans" pitchFamily="34" charset="0"/>
                <a:ea typeface="Quattrocento Sans" pitchFamily="34" charset="-122"/>
                <a:cs typeface="Quattrocento Sans" pitchFamily="34" charset="-120"/>
              </a:rPr>
              <a:t>, 66. doi: 10.1159/000524268.</a:t>
            </a:r>
            <a:endParaRPr lang="en-US" sz="1200" dirty="0"/>
          </a:p>
          <a:p>
            <a:pPr algn="l">
              <a:lnSpc>
                <a:spcPct val="145000"/>
              </a:lnSpc>
              <a:spcBef>
                <a:spcPts val="500"/>
              </a:spcBef>
            </a:pPr>
            <a:r>
              <a:rPr lang="en-US" sz="1200" dirty="0">
                <a:solidFill>
                  <a:srgbClr val="2A2A2E"/>
                </a:solidFill>
                <a:latin typeface="Quattrocento Sans" pitchFamily="34" charset="0"/>
                <a:ea typeface="Quattrocento Sans" pitchFamily="34" charset="-122"/>
                <a:cs typeface="Quattrocento Sans" pitchFamily="34" charset="-120"/>
              </a:rPr>
              <a:t>Ng, C.S.M. and Ng, S.S.L. (2022) 'A qualitative study on the experience of stigma for Chinese parents of children with ASD', </a:t>
            </a:r>
            <a:r>
              <a:rPr lang="en-US" sz="1200" i="1" dirty="0">
                <a:solidFill>
                  <a:srgbClr val="2A2A2E"/>
                </a:solidFill>
                <a:latin typeface="Quattrocento Sans" pitchFamily="34" charset="0"/>
                <a:ea typeface="Quattrocento Sans" pitchFamily="34" charset="-122"/>
                <a:cs typeface="Quattrocento Sans" pitchFamily="34" charset="-120"/>
              </a:rPr>
              <a:t>Scientific Reports</a:t>
            </a:r>
            <a:r>
              <a:rPr lang="en-US" sz="1200" dirty="0">
                <a:solidFill>
                  <a:srgbClr val="2A2A2E"/>
                </a:solidFill>
                <a:latin typeface="Quattrocento Sans" pitchFamily="34" charset="0"/>
                <a:ea typeface="Quattrocento Sans" pitchFamily="34" charset="-122"/>
                <a:cs typeface="Quattrocento Sans" pitchFamily="34" charset="-120"/>
              </a:rPr>
              <a:t>, 12. doi: 10.1038/s41598-022-23978-0.</a:t>
            </a:r>
            <a:endParaRPr lang="en-US" sz="1200" dirty="0"/>
          </a:p>
          <a:p>
            <a:pPr algn="l">
              <a:lnSpc>
                <a:spcPct val="145000"/>
              </a:lnSpc>
              <a:spcBef>
                <a:spcPts val="500"/>
              </a:spcBef>
            </a:pPr>
            <a:r>
              <a:rPr lang="en-US" sz="1200" dirty="0">
                <a:solidFill>
                  <a:srgbClr val="2A2A2E"/>
                </a:solidFill>
                <a:latin typeface="Quattrocento Sans" pitchFamily="34" charset="0"/>
                <a:ea typeface="Quattrocento Sans" pitchFamily="34" charset="-122"/>
                <a:cs typeface="Quattrocento Sans" pitchFamily="34" charset="-120"/>
              </a:rPr>
              <a:t>Nowell, S. et al. (2022) </a:t>
            </a:r>
            <a:r>
              <a:rPr lang="en-US" sz="1200" i="1" dirty="0">
                <a:solidFill>
                  <a:srgbClr val="2A2A2E"/>
                </a:solidFill>
                <a:latin typeface="Quattrocento Sans" pitchFamily="34" charset="0"/>
                <a:ea typeface="Quattrocento Sans" pitchFamily="34" charset="-122"/>
                <a:cs typeface="Quattrocento Sans" pitchFamily="34" charset="-120"/>
              </a:rPr>
              <a:t>Augmentative &amp; Alternative Communication: Brief Packet</a:t>
            </a:r>
            <a:r>
              <a:rPr lang="en-US" sz="1200" dirty="0">
                <a:solidFill>
                  <a:srgbClr val="2A2A2E"/>
                </a:solidFill>
                <a:latin typeface="Quattrocento Sans" pitchFamily="34" charset="0"/>
                <a:ea typeface="Quattrocento Sans" pitchFamily="34" charset="-122"/>
                <a:cs typeface="Quattrocento Sans" pitchFamily="34" charset="-120"/>
              </a:rPr>
              <a:t>. Chapel Hill, NC: FPG Child Development Institute.</a:t>
            </a:r>
            <a:endParaRPr lang="en-US" sz="1200" dirty="0"/>
          </a:p>
          <a:p>
            <a:pPr algn="l">
              <a:lnSpc>
                <a:spcPct val="145000"/>
              </a:lnSpc>
              <a:spcBef>
                <a:spcPts val="500"/>
              </a:spcBef>
            </a:pPr>
            <a:r>
              <a:rPr lang="en-US" sz="1200" dirty="0">
                <a:solidFill>
                  <a:srgbClr val="2A2A2E"/>
                </a:solidFill>
                <a:latin typeface="Quattrocento Sans" pitchFamily="34" charset="0"/>
                <a:ea typeface="Quattrocento Sans" pitchFamily="34" charset="-122"/>
                <a:cs typeface="Quattrocento Sans" pitchFamily="34" charset="-120"/>
              </a:rPr>
              <a:t>Pham, A.V. and Charles, L.C. (2023) 'Racial disparities in autism diagnosis among minoritized youth', </a:t>
            </a:r>
            <a:r>
              <a:rPr lang="en-US" sz="1200" i="1" dirty="0">
                <a:solidFill>
                  <a:srgbClr val="2A2A2E"/>
                </a:solidFill>
                <a:latin typeface="Quattrocento Sans" pitchFamily="34" charset="0"/>
                <a:ea typeface="Quattrocento Sans" pitchFamily="34" charset="-122"/>
                <a:cs typeface="Quattrocento Sans" pitchFamily="34" charset="-120"/>
              </a:rPr>
              <a:t>Current Psychiatry Reports</a:t>
            </a:r>
            <a:r>
              <a:rPr lang="en-US" sz="1200" dirty="0">
                <a:solidFill>
                  <a:srgbClr val="2A2A2E"/>
                </a:solidFill>
                <a:latin typeface="Quattrocento Sans" pitchFamily="34" charset="0"/>
                <a:ea typeface="Quattrocento Sans" pitchFamily="34" charset="-122"/>
                <a:cs typeface="Quattrocento Sans" pitchFamily="34" charset="-120"/>
              </a:rPr>
              <a:t>. doi: 10.1007/s11920-023-01417-9.</a:t>
            </a:r>
            <a:endParaRPr lang="en-US" sz="1200" dirty="0"/>
          </a:p>
          <a:p>
            <a:pPr algn="l">
              <a:lnSpc>
                <a:spcPct val="145000"/>
              </a:lnSpc>
              <a:spcBef>
                <a:spcPts val="500"/>
              </a:spcBef>
            </a:pPr>
            <a:r>
              <a:rPr lang="en-US" sz="1200" dirty="0">
                <a:solidFill>
                  <a:srgbClr val="2A2A2E"/>
                </a:solidFill>
                <a:latin typeface="Quattrocento Sans" pitchFamily="34" charset="0"/>
                <a:ea typeface="Quattrocento Sans" pitchFamily="34" charset="-122"/>
                <a:cs typeface="Quattrocento Sans" pitchFamily="34" charset="-120"/>
              </a:rPr>
              <a:t>Radulski, E.M. (2022) 'Conceptualising autistic masking and neurotypical privilege', </a:t>
            </a:r>
            <a:r>
              <a:rPr lang="en-US" sz="1200" i="1" dirty="0">
                <a:solidFill>
                  <a:srgbClr val="2A2A2E"/>
                </a:solidFill>
                <a:latin typeface="Quattrocento Sans" pitchFamily="34" charset="0"/>
                <a:ea typeface="Quattrocento Sans" pitchFamily="34" charset="-122"/>
                <a:cs typeface="Quattrocento Sans" pitchFamily="34" charset="-120"/>
              </a:rPr>
              <a:t>Human Development</a:t>
            </a:r>
            <a:r>
              <a:rPr lang="en-US" sz="1200" dirty="0">
                <a:solidFill>
                  <a:srgbClr val="2A2A2E"/>
                </a:solidFill>
                <a:latin typeface="Quattrocento Sans" pitchFamily="34" charset="0"/>
                <a:ea typeface="Quattrocento Sans" pitchFamily="34" charset="-122"/>
                <a:cs typeface="Quattrocento Sans" pitchFamily="34" charset="-120"/>
              </a:rPr>
              <a:t>, 66. doi: 10.1159/000524062.</a:t>
            </a:r>
            <a:endParaRPr lang="en-US" sz="1200" dirty="0"/>
          </a:p>
          <a:p>
            <a:pPr algn="l">
              <a:lnSpc>
                <a:spcPct val="145000"/>
              </a:lnSpc>
              <a:spcBef>
                <a:spcPts val="500"/>
              </a:spcBef>
            </a:pPr>
            <a:r>
              <a:rPr lang="en-US" sz="1200" dirty="0">
                <a:solidFill>
                  <a:srgbClr val="2A2A2E"/>
                </a:solidFill>
                <a:latin typeface="Quattrocento Sans" pitchFamily="34" charset="0"/>
                <a:ea typeface="Quattrocento Sans" pitchFamily="34" charset="-122"/>
                <a:cs typeface="Quattrocento Sans" pitchFamily="34" charset="-120"/>
              </a:rPr>
              <a:t>Shajahan, S. (2024) 'Raising children with autism in a patriarchal society', in </a:t>
            </a:r>
            <a:r>
              <a:rPr lang="en-US" sz="1200" i="1" dirty="0">
                <a:solidFill>
                  <a:srgbClr val="2A2A2E"/>
                </a:solidFill>
                <a:latin typeface="Quattrocento Sans" pitchFamily="34" charset="0"/>
                <a:ea typeface="Quattrocento Sans" pitchFamily="34" charset="-122"/>
                <a:cs typeface="Quattrocento Sans" pitchFamily="34" charset="-120"/>
              </a:rPr>
              <a:t>Intersectional Colonialities</a:t>
            </a:r>
            <a:r>
              <a:rPr lang="en-US" sz="1200" dirty="0">
                <a:solidFill>
                  <a:srgbClr val="2A2A2E"/>
                </a:solidFill>
                <a:latin typeface="Quattrocento Sans" pitchFamily="34" charset="0"/>
                <a:ea typeface="Quattrocento Sans" pitchFamily="34" charset="-122"/>
                <a:cs typeface="Quattrocento Sans" pitchFamily="34" charset="-120"/>
              </a:rPr>
              <a:t>. London: Routledge, pp. 189-204.</a:t>
            </a:r>
            <a:endParaRPr lang="en-US" sz="1200" dirty="0"/>
          </a:p>
          <a:p>
            <a:pPr algn="l">
              <a:lnSpc>
                <a:spcPct val="145000"/>
              </a:lnSpc>
              <a:spcBef>
                <a:spcPts val="500"/>
              </a:spcBef>
            </a:pPr>
            <a:r>
              <a:rPr lang="en-US" sz="1200" dirty="0">
                <a:solidFill>
                  <a:srgbClr val="2A2A2E"/>
                </a:solidFill>
                <a:latin typeface="Quattrocento Sans" pitchFamily="34" charset="0"/>
                <a:ea typeface="Quattrocento Sans" pitchFamily="34" charset="-122"/>
                <a:cs typeface="Quattrocento Sans" pitchFamily="34" charset="-120"/>
              </a:rPr>
              <a:t>Vicedo, M. (2023) 'Autism's heterogeneity in historical perspective', </a:t>
            </a:r>
            <a:r>
              <a:rPr lang="en-US" sz="1200" i="1" dirty="0">
                <a:solidFill>
                  <a:srgbClr val="2A2A2E"/>
                </a:solidFill>
                <a:latin typeface="Quattrocento Sans" pitchFamily="34" charset="0"/>
                <a:ea typeface="Quattrocento Sans" pitchFamily="34" charset="-122"/>
                <a:cs typeface="Quattrocento Sans" pitchFamily="34" charset="-120"/>
              </a:rPr>
              <a:t>Frontiers in Psychology</a:t>
            </a:r>
            <a:r>
              <a:rPr lang="en-US" sz="1200" dirty="0">
                <a:solidFill>
                  <a:srgbClr val="2A2A2E"/>
                </a:solidFill>
                <a:latin typeface="Quattrocento Sans" pitchFamily="34" charset="0"/>
                <a:ea typeface="Quattrocento Sans" pitchFamily="34" charset="-122"/>
                <a:cs typeface="Quattrocento Sans" pitchFamily="34" charset="-120"/>
              </a:rPr>
              <a:t>, 14. doi: 10.3389/fpsyg.2023.1188053.</a:t>
            </a:r>
            <a:endParaRPr lang="en-US" sz="1200" dirty="0"/>
          </a:p>
          <a:p>
            <a:pPr algn="l">
              <a:lnSpc>
                <a:spcPct val="145000"/>
              </a:lnSpc>
              <a:spcBef>
                <a:spcPts val="500"/>
              </a:spcBef>
            </a:pPr>
            <a:r>
              <a:rPr lang="en-US" sz="1200" dirty="0">
                <a:solidFill>
                  <a:srgbClr val="2A2A2E"/>
                </a:solidFill>
                <a:latin typeface="Quattrocento Sans" pitchFamily="34" charset="0"/>
                <a:ea typeface="Quattrocento Sans" pitchFamily="34" charset="-122"/>
                <a:cs typeface="Quattrocento Sans" pitchFamily="34" charset="-120"/>
              </a:rPr>
              <a:t>World Health Organization (2022) </a:t>
            </a:r>
            <a:r>
              <a:rPr lang="en-US" sz="1200" i="1" dirty="0">
                <a:solidFill>
                  <a:srgbClr val="2A2A2E"/>
                </a:solidFill>
                <a:latin typeface="Quattrocento Sans" pitchFamily="34" charset="0"/>
                <a:ea typeface="Quattrocento Sans" pitchFamily="34" charset="-122"/>
                <a:cs typeface="Quattrocento Sans" pitchFamily="34" charset="-120"/>
              </a:rPr>
              <a:t>ICD-11 for Mortality and Morbidity Statistics</a:t>
            </a:r>
            <a:r>
              <a:rPr lang="en-US" sz="1200" dirty="0">
                <a:solidFill>
                  <a:srgbClr val="2A2A2E"/>
                </a:solidFill>
                <a:latin typeface="Quattrocento Sans" pitchFamily="34" charset="0"/>
                <a:ea typeface="Quattrocento Sans" pitchFamily="34" charset="-122"/>
                <a:cs typeface="Quattrocento Sans" pitchFamily="34" charset="-120"/>
              </a:rPr>
              <a:t>. Geneva: WHO.</a:t>
            </a:r>
            <a:endParaRPr lang="en-US" sz="1200" dirty="0"/>
          </a:p>
          <a:p>
            <a:pPr algn="l">
              <a:lnSpc>
                <a:spcPct val="145000"/>
              </a:lnSpc>
              <a:spcBef>
                <a:spcPts val="500"/>
              </a:spcBef>
            </a:pPr>
            <a:r>
              <a:rPr lang="en-US" sz="1200" dirty="0">
                <a:solidFill>
                  <a:srgbClr val="2A2A2E"/>
                </a:solidFill>
                <a:latin typeface="Quattrocento Sans" pitchFamily="34" charset="0"/>
                <a:ea typeface="Quattrocento Sans" pitchFamily="34" charset="-122"/>
                <a:cs typeface="Quattrocento Sans" pitchFamily="34" charset="-120"/>
              </a:rPr>
              <a:t>Zeigler, N. et al. (2023) 'Neurodevelopmental disorders in ICD-11 classification', </a:t>
            </a:r>
            <a:r>
              <a:rPr lang="en-US" sz="1200" i="1" dirty="0">
                <a:solidFill>
                  <a:srgbClr val="2A2A2E"/>
                </a:solidFill>
                <a:latin typeface="Quattrocento Sans" pitchFamily="34" charset="0"/>
                <a:ea typeface="Quattrocento Sans" pitchFamily="34" charset="-122"/>
                <a:cs typeface="Quattrocento Sans" pitchFamily="34" charset="-120"/>
              </a:rPr>
              <a:t>European Psychiatry</a:t>
            </a:r>
            <a:r>
              <a:rPr lang="en-US" sz="1200" dirty="0">
                <a:solidFill>
                  <a:srgbClr val="2A2A2E"/>
                </a:solidFill>
                <a:latin typeface="Quattrocento Sans" pitchFamily="34" charset="0"/>
                <a:ea typeface="Quattrocento Sans" pitchFamily="34" charset="-122"/>
                <a:cs typeface="Quattrocento Sans" pitchFamily="34" charset="-120"/>
              </a:rPr>
              <a:t>, 66(S1). doi: 10.1192/j.eurpsy.2023.249.</a:t>
            </a:r>
            <a:endParaRPr lang="en-US" sz="1200" dirty="0"/>
          </a:p>
        </p:txBody>
      </p:sp>
    </p:spTree>
  </p:cSld>
  <p:clrMapOvr>
    <a:masterClrMapping/>
  </p:clrMapOvr>
  <p:transition>
    <p:fade/>
  </p:transition>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3D3D3D"/>
      </a:dk1>
      <a:lt1>
        <a:sysClr val="window" lastClr="FFFAE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TotalTime>
  <Words>2678</Words>
  <Application>Microsoft Office PowerPoint</Application>
  <PresentationFormat>Custom</PresentationFormat>
  <Paragraphs>81</Paragraphs>
  <Slides>4</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Quattrocento Sans</vt:lpstr>
      <vt:lpstr>Arial</vt:lpstr>
      <vt:lpstr>Office Theme</vt:lpstr>
      <vt:lpstr>PowerPoint Presentation</vt:lpstr>
      <vt:lpstr>PowerPoint Presentation</vt:lpstr>
      <vt:lpstr>PowerPoint Presentation</vt:lpstr>
      <vt:lpstr>PowerPoint Presentation</vt:lpstr>
    </vt:vector>
  </TitlesOfParts>
  <Company>Moonshot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Nonverbal Autism in Children: A Critical Examination of Treatment, Care, and Policy Under ICD-11</dc:title>
  <dc:subject>Nonverbal Autism in Children: A Critical Examination of Treatment, Care, and Policy Under ICD-11</dc:subject>
  <dc:creator>Sonia Ajaib</dc:creator>
  <cp:lastModifiedBy>Sonia Ajaib</cp:lastModifiedBy>
  <cp:revision>2</cp:revision>
  <dcterms:created xsi:type="dcterms:W3CDTF">2026-06-28T09:57:40Z</dcterms:created>
  <dcterms:modified xsi:type="dcterms:W3CDTF">2026-07-06T11:40:49Z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{"Label":"Nonverbal Autism in Children: A Critical Examination of Treatment, Care, and Policy Under ICD-11","ContentProducer":"001191110108MACG2KBH8F10000","ProduceID":"19f0d9a0-fbe2-81d6-8000-00008c5905a3","ReservedCode1":"","ContentPropagator":"001191110108MACG2KBH8F20000","PropagateID":"19f0d964-b2d2-8d2f-8000-0945d02ffd15","ReservedCode2":""}</vt:lpwstr>
  </property>
</Properties>
</file>