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12" r:id="rId1"/>
  </p:sldMasterIdLst>
  <p:notesMasterIdLst>
    <p:notesMasterId r:id="rId19"/>
  </p:notesMasterIdLst>
  <p:sldIdLst>
    <p:sldId id="274"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1" r:id="rId18"/>
  </p:sldIdLst>
  <p:sldSz cx="12192000" cy="6858000"/>
  <p:notesSz cx="6858000" cy="9144000"/>
  <p:embeddedFontLst>
    <p:embeddedFont>
      <p:font typeface="Century Gothic" panose="020B0502020202020204" pitchFamily="34" charset="0"/>
      <p:regular r:id="rId20"/>
      <p:bold r:id="rId21"/>
      <p:italic r:id="rId22"/>
      <p:boldItalic r:id="rId23"/>
    </p:embeddedFont>
    <p:embeddedFont>
      <p:font typeface="Wingdings 3" panose="05040102010807070707" pitchFamily="18" charset="2"/>
      <p:regular r:id="rId2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4" roundtripDataSignature="AMtx7mhaQTI73wS/lt+1bV8ZcByAYPoKZ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426" autoAdjust="0"/>
    <p:restoredTop sz="82759" autoAdjust="0"/>
  </p:normalViewPr>
  <p:slideViewPr>
    <p:cSldViewPr snapToGrid="0">
      <p:cViewPr varScale="1">
        <p:scale>
          <a:sx n="58" d="100"/>
          <a:sy n="58" d="100"/>
        </p:scale>
        <p:origin x="102" y="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font" Target="fonts/font2.fntdata"/><Relationship Id="rId34" Type="http://customschemas.google.com/relationships/presentationmetadata" Target="meta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46121664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dirty="0"/>
          </a:p>
          <a:p>
            <a:pPr algn="l"/>
            <a:endParaRPr lang="en-US" dirty="0"/>
          </a:p>
          <a:p>
            <a:pPr algn="l"/>
            <a:endParaRPr lang="en-US" dirty="0"/>
          </a:p>
          <a:p>
            <a:pPr algn="l"/>
            <a:endParaRPr lang="en-US" dirty="0"/>
          </a:p>
          <a:p>
            <a:pPr algn="l"/>
            <a:endParaRPr lang="en-US" dirty="0"/>
          </a:p>
        </p:txBody>
      </p:sp>
      <p:sp>
        <p:nvSpPr>
          <p:cNvPr id="4" name="Slide Number Placeholder 3"/>
          <p:cNvSpPr>
            <a:spLocks noGrp="1"/>
          </p:cNvSpPr>
          <p:nvPr>
            <p:ph type="sldNum" idx="10"/>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2</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5273876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3</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3276499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4</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9680938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5</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418054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6</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9984389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7</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1205700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8</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5928534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9</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3907211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10</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209002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11</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6041023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crucial to provide personnel with cultural sensitivity training in order to promote cultural integration while creating a presence in Germany. According to </a:t>
            </a:r>
            <a:r>
              <a:rPr lang="en-US" dirty="0" err="1"/>
              <a:t>Bocij</a:t>
            </a:r>
            <a:r>
              <a:rPr lang="en-US" dirty="0"/>
              <a:t>, </a:t>
            </a:r>
            <a:r>
              <a:rPr lang="en-US" dirty="0" err="1"/>
              <a:t>Greasley</a:t>
            </a:r>
            <a:r>
              <a:rPr lang="en-US" dirty="0"/>
              <a:t>, and </a:t>
            </a:r>
            <a:r>
              <a:rPr lang="en-US" dirty="0" err="1"/>
              <a:t>Hickie</a:t>
            </a:r>
            <a:r>
              <a:rPr lang="en-US" dirty="0"/>
              <a:t> (2019), mentoring programs promote intercultural dialogue. Encouraging diversity and inclusiveness fosters a positive work atmosphere. Furthermore, adapting company practices to conform to German cultural norms improves acceptability and effectiveness, enabling more seamless operations and the development of relationships.</a:t>
            </a:r>
            <a:br>
              <a:rPr lang="en-US" dirty="0"/>
            </a:br>
            <a:endParaRPr lang="en-US" dirty="0"/>
          </a:p>
        </p:txBody>
      </p:sp>
      <p:sp>
        <p:nvSpPr>
          <p:cNvPr id="4" name="Slide Number Placeholder 3"/>
          <p:cNvSpPr>
            <a:spLocks noGrp="1"/>
          </p:cNvSpPr>
          <p:nvPr>
            <p:ph type="sldNum" idx="10"/>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12</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0543249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13</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5679939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14</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7041331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15</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7489096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idx="10"/>
          </p:nvPr>
        </p:nvSpPr>
        <p:spPr/>
        <p:txBody>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smtClean="0">
                <a:solidFill>
                  <a:schemeClr val="dk1"/>
                </a:solidFill>
                <a:latin typeface="Calibri"/>
                <a:ea typeface="Calibri"/>
                <a:cs typeface="Calibri"/>
                <a:sym typeface="Calibri"/>
              </a:rPr>
              <a:t>16</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7173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0066318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448943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120442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217598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960995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474642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911418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65330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20143829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36926418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79799413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9034632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23348887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56667436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31092228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39544049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1075484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pPr marL="0" lvl="0" indent="0" algn="r" rtl="0">
              <a:spcBef>
                <a:spcPts val="0"/>
              </a:spcBef>
              <a:spcAft>
                <a:spcPts val="0"/>
              </a:spcAft>
              <a:buNone/>
            </a:pPr>
            <a:fld id="{00000000-1234-1234-1234-123412341234}" type="slidenum">
              <a:rPr lang="en-US" smtClean="0"/>
              <a:t>‹#›</a:t>
            </a:fld>
            <a:endParaRPr lang="en-US"/>
          </a:p>
        </p:txBody>
      </p:sp>
    </p:spTree>
    <p:extLst>
      <p:ext uri="{BB962C8B-B14F-4D97-AF65-F5344CB8AC3E}">
        <p14:creationId xmlns:p14="http://schemas.microsoft.com/office/powerpoint/2010/main" val="2997727936"/>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 id="214748372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slide" Target="slide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AB849-5618-FE3B-BA58-73440E538342}"/>
              </a:ext>
            </a:extLst>
          </p:cNvPr>
          <p:cNvSpPr>
            <a:spLocks noGrp="1"/>
          </p:cNvSpPr>
          <p:nvPr>
            <p:ph type="ctrTitle"/>
          </p:nvPr>
        </p:nvSpPr>
        <p:spPr>
          <a:xfrm>
            <a:off x="1154955" y="964276"/>
            <a:ext cx="8825658" cy="5893724"/>
          </a:xfrm>
        </p:spPr>
        <p:txBody>
          <a:bodyPr/>
          <a:lstStyle/>
          <a:p>
            <a:pPr algn="ctr"/>
            <a:r>
              <a:rPr lang="en-GB" sz="3600" b="1" dirty="0"/>
              <a:t>UNIVESITY OF WALS TRINITY SAINT DAVID</a:t>
            </a:r>
            <a:br>
              <a:rPr lang="en-GB" b="1" dirty="0"/>
            </a:br>
            <a:r>
              <a:rPr lang="en-GB" sz="2800" b="1" dirty="0"/>
              <a:t>BUSINESS MANAGEMENT</a:t>
            </a:r>
            <a:br>
              <a:rPr lang="en-GB" sz="3200" dirty="0"/>
            </a:br>
            <a:r>
              <a:rPr lang="en-GB" sz="2800" b="1" dirty="0"/>
              <a:t>International Business Communications</a:t>
            </a:r>
            <a:br>
              <a:rPr lang="en-GB" sz="2800" b="1" dirty="0"/>
            </a:br>
            <a:r>
              <a:rPr lang="en-GB" sz="2800" b="1" dirty="0"/>
              <a:t>LCBB6001</a:t>
            </a:r>
            <a:br>
              <a:rPr lang="en-GB" sz="2800" b="1" dirty="0"/>
            </a:br>
            <a:r>
              <a:rPr lang="en-GB" sz="2800" b="1" dirty="0"/>
              <a:t>Assessment 2: </a:t>
            </a:r>
            <a:r>
              <a:rPr lang="en-US" sz="2800" b="1" dirty="0"/>
              <a:t>Managing Cultural Variations: German Barclays Bank</a:t>
            </a:r>
            <a:br>
              <a:rPr lang="en-GB" sz="2800" b="1" dirty="0"/>
            </a:br>
            <a:r>
              <a:rPr lang="en-GB" sz="2800" b="1" dirty="0"/>
              <a:t>Lecture: Charles </a:t>
            </a:r>
            <a:r>
              <a:rPr lang="en-GB" sz="2800" b="1" dirty="0" err="1"/>
              <a:t>Nwaogwugwu</a:t>
            </a:r>
            <a:br>
              <a:rPr lang="en-GB" sz="3200" b="1" dirty="0"/>
            </a:br>
            <a:r>
              <a:rPr lang="en-GB" sz="2400" b="1" dirty="0"/>
              <a:t>Student: Aysidora Stavreva</a:t>
            </a:r>
            <a:br>
              <a:rPr lang="en-GB" sz="2400" b="1" dirty="0"/>
            </a:br>
            <a:r>
              <a:rPr lang="en-GB" sz="2400" b="1" dirty="0"/>
              <a:t>Students number:2030536 </a:t>
            </a:r>
            <a:br>
              <a:rPr lang="en-GB" sz="2400" b="1" dirty="0"/>
            </a:br>
            <a:r>
              <a:rPr lang="en-GB" sz="2400" b="1" dirty="0"/>
              <a:t> 04.05.2024      city: London   </a:t>
            </a:r>
            <a:br>
              <a:rPr lang="en-GB" sz="3200" dirty="0"/>
            </a:br>
            <a:br>
              <a:rPr lang="en-GB" sz="3200" dirty="0"/>
            </a:br>
            <a:endParaRPr lang="en-150" sz="3200" dirty="0"/>
          </a:p>
        </p:txBody>
      </p:sp>
      <p:sp>
        <p:nvSpPr>
          <p:cNvPr id="3" name="Subtitle 2">
            <a:extLst>
              <a:ext uri="{FF2B5EF4-FFF2-40B4-BE49-F238E27FC236}">
                <a16:creationId xmlns:a16="http://schemas.microsoft.com/office/drawing/2014/main" id="{8F208E64-95F7-B2DD-F712-2C238172BB63}"/>
              </a:ext>
            </a:extLst>
          </p:cNvPr>
          <p:cNvSpPr>
            <a:spLocks noGrp="1"/>
          </p:cNvSpPr>
          <p:nvPr>
            <p:ph type="subTitle" idx="1"/>
          </p:nvPr>
        </p:nvSpPr>
        <p:spPr/>
        <p:txBody>
          <a:bodyPr/>
          <a:lstStyle/>
          <a:p>
            <a:endParaRPr lang="en-150" dirty="0"/>
          </a:p>
        </p:txBody>
      </p:sp>
    </p:spTree>
    <p:extLst>
      <p:ext uri="{BB962C8B-B14F-4D97-AF65-F5344CB8AC3E}">
        <p14:creationId xmlns:p14="http://schemas.microsoft.com/office/powerpoint/2010/main" val="11776922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400" b="1" dirty="0"/>
              <a:t>Introduction</a:t>
            </a:r>
          </a:p>
        </p:txBody>
      </p:sp>
      <p:sp>
        <p:nvSpPr>
          <p:cNvPr id="3" name="Content Placeholder 2"/>
          <p:cNvSpPr>
            <a:spLocks noGrp="1"/>
          </p:cNvSpPr>
          <p:nvPr>
            <p:ph idx="1"/>
          </p:nvPr>
        </p:nvSpPr>
        <p:spPr/>
        <p:txBody>
          <a:bodyPr>
            <a:normAutofit fontScale="92500" lnSpcReduction="20000"/>
          </a:bodyPr>
          <a:lstStyle/>
          <a:p>
            <a:pPr lvl="0">
              <a:lnSpc>
                <a:spcPct val="110000"/>
              </a:lnSpc>
            </a:pPr>
            <a:r>
              <a:rPr lang="en-US" sz="2400" dirty="0"/>
              <a:t>Content</a:t>
            </a:r>
            <a:r>
              <a:rPr lang="en-US" dirty="0"/>
              <a:t>:</a:t>
            </a:r>
          </a:p>
          <a:p>
            <a:pPr>
              <a:lnSpc>
                <a:spcPct val="110000"/>
              </a:lnSpc>
            </a:pPr>
            <a:endParaRPr lang="en-US" dirty="0"/>
          </a:p>
          <a:p>
            <a:pPr>
              <a:lnSpc>
                <a:spcPct val="110000"/>
              </a:lnSpc>
              <a:buFont typeface="Wingdings" pitchFamily="2" charset="2"/>
              <a:buChar char="v"/>
            </a:pPr>
            <a:r>
              <a:rPr lang="en-US" sz="2400" dirty="0"/>
              <a:t>The presentation's purpose is to examine cultural variations between the UK and Germany for establishing a management office. </a:t>
            </a:r>
          </a:p>
          <a:p>
            <a:pPr>
              <a:lnSpc>
                <a:spcPct val="110000"/>
              </a:lnSpc>
              <a:buFont typeface="Wingdings" pitchFamily="2" charset="2"/>
              <a:buChar char="v"/>
            </a:pPr>
            <a:r>
              <a:rPr lang="en-US" sz="2400" dirty="0"/>
              <a:t>Understanding intercultural communication is crucial for international commercial initiatives.</a:t>
            </a:r>
          </a:p>
          <a:p>
            <a:pPr>
              <a:lnSpc>
                <a:spcPct val="110000"/>
              </a:lnSpc>
              <a:buFont typeface="Wingdings" pitchFamily="2" charset="2"/>
              <a:buChar char="v"/>
            </a:pPr>
            <a:r>
              <a:rPr lang="en-US" sz="2400" dirty="0"/>
              <a:t>Intercultural interaction in business is critical in venturing in other regions.</a:t>
            </a:r>
          </a:p>
        </p:txBody>
      </p:sp>
    </p:spTree>
    <p:extLst>
      <p:ext uri="{BB962C8B-B14F-4D97-AF65-F5344CB8AC3E}">
        <p14:creationId xmlns:p14="http://schemas.microsoft.com/office/powerpoint/2010/main" val="1746101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t>Cultural Dimensions Theory </a:t>
            </a:r>
          </a:p>
        </p:txBody>
      </p:sp>
      <p:sp>
        <p:nvSpPr>
          <p:cNvPr id="3" name="Content Placeholder 2"/>
          <p:cNvSpPr>
            <a:spLocks noGrp="1"/>
          </p:cNvSpPr>
          <p:nvPr>
            <p:ph idx="1"/>
          </p:nvPr>
        </p:nvSpPr>
        <p:spPr/>
        <p:txBody>
          <a:bodyPr>
            <a:normAutofit fontScale="77500" lnSpcReduction="20000"/>
          </a:bodyPr>
          <a:lstStyle/>
          <a:p>
            <a:pPr>
              <a:lnSpc>
                <a:spcPct val="150000"/>
              </a:lnSpc>
              <a:buFont typeface="Wingdings" pitchFamily="2" charset="2"/>
              <a:buChar char="v"/>
            </a:pPr>
            <a:r>
              <a:rPr lang="en-US" sz="2800" dirty="0"/>
              <a:t>Introduction to </a:t>
            </a:r>
            <a:r>
              <a:rPr lang="en-US" sz="2800" dirty="0" err="1"/>
              <a:t>Hofstede's</a:t>
            </a:r>
            <a:r>
              <a:rPr lang="en-US" sz="2800" dirty="0"/>
              <a:t> theory  </a:t>
            </a:r>
          </a:p>
          <a:p>
            <a:pPr>
              <a:lnSpc>
                <a:spcPct val="150000"/>
              </a:lnSpc>
              <a:buFont typeface="Wingdings" pitchFamily="2" charset="2"/>
              <a:buChar char="v"/>
            </a:pPr>
            <a:r>
              <a:rPr lang="en-US" sz="2800" dirty="0"/>
              <a:t>Analysis of cultural variations between the UK and Germany </a:t>
            </a:r>
          </a:p>
          <a:p>
            <a:pPr>
              <a:lnSpc>
                <a:spcPct val="150000"/>
              </a:lnSpc>
              <a:buFont typeface="Wingdings" pitchFamily="2" charset="2"/>
              <a:buChar char="v"/>
            </a:pPr>
            <a:r>
              <a:rPr lang="en-US" sz="2800" dirty="0"/>
              <a:t>Determining the best business language and communication is essential</a:t>
            </a:r>
          </a:p>
          <a:p>
            <a:pPr>
              <a:lnSpc>
                <a:spcPct val="150000"/>
              </a:lnSpc>
              <a:buFont typeface="Wingdings" pitchFamily="2" charset="2"/>
              <a:buChar char="v"/>
            </a:pPr>
            <a:r>
              <a:rPr lang="en-US" sz="2800" dirty="0"/>
              <a:t>Strategies for effective intercultural communication (Bailey 2015)</a:t>
            </a:r>
          </a:p>
        </p:txBody>
      </p:sp>
    </p:spTree>
    <p:extLst>
      <p:ext uri="{BB962C8B-B14F-4D97-AF65-F5344CB8AC3E}">
        <p14:creationId xmlns:p14="http://schemas.microsoft.com/office/powerpoint/2010/main" val="19782677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t>Language and Communication </a:t>
            </a:r>
          </a:p>
        </p:txBody>
      </p:sp>
      <p:sp>
        <p:nvSpPr>
          <p:cNvPr id="3" name="Content Placeholder 2"/>
          <p:cNvSpPr>
            <a:spLocks noGrp="1"/>
          </p:cNvSpPr>
          <p:nvPr>
            <p:ph idx="1"/>
          </p:nvPr>
        </p:nvSpPr>
        <p:spPr>
          <a:xfrm>
            <a:off x="1154954" y="2225040"/>
            <a:ext cx="8825659" cy="3794760"/>
          </a:xfrm>
        </p:spPr>
        <p:txBody>
          <a:bodyPr>
            <a:noAutofit/>
          </a:bodyPr>
          <a:lstStyle/>
          <a:p>
            <a:pPr>
              <a:lnSpc>
                <a:spcPct val="150000"/>
              </a:lnSpc>
              <a:buFont typeface="Wingdings" pitchFamily="2" charset="2"/>
              <a:buChar char="v"/>
            </a:pPr>
            <a:r>
              <a:rPr lang="en-US" sz="2400" dirty="0"/>
              <a:t>Differences in English and German languages </a:t>
            </a:r>
          </a:p>
          <a:p>
            <a:pPr>
              <a:lnSpc>
                <a:spcPct val="150000"/>
              </a:lnSpc>
              <a:buFont typeface="Wingdings" pitchFamily="2" charset="2"/>
              <a:buChar char="v"/>
            </a:pPr>
            <a:r>
              <a:rPr lang="en-US" sz="2400" dirty="0"/>
              <a:t>The significance of language skills and translation services for efficient communication </a:t>
            </a:r>
          </a:p>
          <a:p>
            <a:pPr>
              <a:lnSpc>
                <a:spcPct val="150000"/>
              </a:lnSpc>
              <a:buFont typeface="Wingdings" pitchFamily="2" charset="2"/>
              <a:buChar char="v"/>
            </a:pPr>
            <a:r>
              <a:rPr lang="en-US" sz="2400" dirty="0"/>
              <a:t>How to overcome language obstacles in business relationships</a:t>
            </a:r>
          </a:p>
          <a:p>
            <a:pPr>
              <a:lnSpc>
                <a:spcPct val="150000"/>
              </a:lnSpc>
              <a:buFont typeface="Wingdings" pitchFamily="2" charset="2"/>
              <a:buChar char="v"/>
            </a:pPr>
            <a:r>
              <a:rPr lang="en-US" sz="2400" dirty="0"/>
              <a:t>Choosing a common means of communication is a plus for the venture</a:t>
            </a:r>
          </a:p>
        </p:txBody>
      </p:sp>
    </p:spTree>
    <p:extLst>
      <p:ext uri="{BB962C8B-B14F-4D97-AF65-F5344CB8AC3E}">
        <p14:creationId xmlns:p14="http://schemas.microsoft.com/office/powerpoint/2010/main" val="828248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t>Ethnicity and Social Structures</a:t>
            </a:r>
          </a:p>
        </p:txBody>
      </p:sp>
      <p:sp>
        <p:nvSpPr>
          <p:cNvPr id="3" name="Content Placeholder 2"/>
          <p:cNvSpPr>
            <a:spLocks noGrp="1"/>
          </p:cNvSpPr>
          <p:nvPr>
            <p:ph idx="1"/>
          </p:nvPr>
        </p:nvSpPr>
        <p:spPr/>
        <p:txBody>
          <a:bodyPr>
            <a:normAutofit fontScale="92500" lnSpcReduction="10000"/>
          </a:bodyPr>
          <a:lstStyle/>
          <a:p>
            <a:pPr>
              <a:buFont typeface="Wingdings" pitchFamily="2" charset="2"/>
              <a:buChar char="v"/>
            </a:pPr>
            <a:r>
              <a:rPr lang="en-US" sz="2800" dirty="0"/>
              <a:t>An examination of ethnic diversification and social systems in the United Kingdom and Germany</a:t>
            </a:r>
          </a:p>
          <a:p>
            <a:pPr>
              <a:buFont typeface="Wingdings" pitchFamily="2" charset="2"/>
              <a:buChar char="v"/>
            </a:pPr>
            <a:r>
              <a:rPr lang="en-US" sz="2800" dirty="0"/>
              <a:t>Understanding how cultural diversity affects workplace dynamics (Bailey 2015) </a:t>
            </a:r>
          </a:p>
          <a:p>
            <a:pPr>
              <a:buFont typeface="Wingdings" pitchFamily="2" charset="2"/>
              <a:buChar char="v"/>
            </a:pPr>
            <a:r>
              <a:rPr lang="en-US" sz="2800" dirty="0"/>
              <a:t>Emphasizing the need for open policies and practices to support a diverse workforce</a:t>
            </a:r>
          </a:p>
          <a:p>
            <a:pPr>
              <a:buFont typeface="Wingdings" pitchFamily="2" charset="2"/>
              <a:buChar char="v"/>
            </a:pPr>
            <a:r>
              <a:rPr lang="en-US" sz="2800" dirty="0"/>
              <a:t>Encouraging cultural diversity in the workplace to increase interaction and learning</a:t>
            </a:r>
          </a:p>
          <a:p>
            <a:pPr>
              <a:buFont typeface="Wingdings" pitchFamily="2" charset="2"/>
              <a:buChar char="v"/>
            </a:pPr>
            <a:endParaRPr lang="en-US" sz="2800" dirty="0"/>
          </a:p>
        </p:txBody>
      </p:sp>
    </p:spTree>
    <p:extLst>
      <p:ext uri="{BB962C8B-B14F-4D97-AF65-F5344CB8AC3E}">
        <p14:creationId xmlns:p14="http://schemas.microsoft.com/office/powerpoint/2010/main" val="311320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Religious Ideals and Business Attitudes</a:t>
            </a:r>
          </a:p>
        </p:txBody>
      </p:sp>
      <p:sp>
        <p:nvSpPr>
          <p:cNvPr id="3" name="Content Placeholder 2"/>
          <p:cNvSpPr>
            <a:spLocks noGrp="1"/>
          </p:cNvSpPr>
          <p:nvPr>
            <p:ph idx="1"/>
          </p:nvPr>
        </p:nvSpPr>
        <p:spPr/>
        <p:txBody>
          <a:bodyPr>
            <a:normAutofit/>
          </a:bodyPr>
          <a:lstStyle/>
          <a:p>
            <a:pPr>
              <a:buFont typeface="Wingdings" pitchFamily="2" charset="2"/>
              <a:buChar char="v"/>
            </a:pPr>
            <a:r>
              <a:rPr lang="en-US" sz="2800" dirty="0"/>
              <a:t>Discuss religious diversity's influence on business practices </a:t>
            </a:r>
          </a:p>
          <a:p>
            <a:pPr>
              <a:buFont typeface="Wingdings" pitchFamily="2" charset="2"/>
              <a:buChar char="v"/>
            </a:pPr>
            <a:r>
              <a:rPr lang="en-US" sz="2800" dirty="0"/>
              <a:t>Analysis related to work views and principles in the UK and Germany </a:t>
            </a:r>
          </a:p>
          <a:p>
            <a:pPr>
              <a:buFont typeface="Wingdings" pitchFamily="2" charset="2"/>
              <a:buChar char="v"/>
            </a:pPr>
            <a:r>
              <a:rPr lang="en-US" sz="2800" dirty="0"/>
              <a:t>Procedures for integrating religious customs and values at work (Carté and Fox 2008) </a:t>
            </a:r>
          </a:p>
        </p:txBody>
      </p:sp>
    </p:spTree>
    <p:extLst>
      <p:ext uri="{BB962C8B-B14F-4D97-AF65-F5344CB8AC3E}">
        <p14:creationId xmlns:p14="http://schemas.microsoft.com/office/powerpoint/2010/main" val="3965605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err="1"/>
              <a:t>Hofstede's</a:t>
            </a:r>
            <a:r>
              <a:rPr lang="en-US" sz="4000" b="1" dirty="0"/>
              <a:t> Power Distance Index</a:t>
            </a:r>
          </a:p>
        </p:txBody>
      </p:sp>
      <p:sp>
        <p:nvSpPr>
          <p:cNvPr id="3" name="Content Placeholder 2"/>
          <p:cNvSpPr>
            <a:spLocks noGrp="1"/>
          </p:cNvSpPr>
          <p:nvPr>
            <p:ph idx="1"/>
          </p:nvPr>
        </p:nvSpPr>
        <p:spPr/>
        <p:txBody>
          <a:bodyPr>
            <a:normAutofit/>
          </a:bodyPr>
          <a:lstStyle/>
          <a:p>
            <a:pPr>
              <a:buFont typeface="Wingdings" pitchFamily="2" charset="2"/>
              <a:buChar char="v"/>
            </a:pPr>
            <a:r>
              <a:rPr lang="en-US" sz="2800" dirty="0"/>
              <a:t>Explaining power distance and its importance in company hierarchies (Carté and Fox 2008) </a:t>
            </a:r>
          </a:p>
          <a:p>
            <a:pPr>
              <a:buFont typeface="Wingdings" pitchFamily="2" charset="2"/>
              <a:buChar char="v"/>
            </a:pPr>
            <a:r>
              <a:rPr lang="en-US" sz="2800" dirty="0"/>
              <a:t>Comparing power distance in the UK and Germany </a:t>
            </a:r>
          </a:p>
          <a:p>
            <a:pPr>
              <a:buFont typeface="Wingdings" pitchFamily="2" charset="2"/>
              <a:buChar char="v"/>
            </a:pPr>
            <a:r>
              <a:rPr lang="en-US" sz="2800" dirty="0"/>
              <a:t>Effects on corporate structure as well as decision-making processes</a:t>
            </a:r>
          </a:p>
          <a:p>
            <a:pPr>
              <a:buFont typeface="Wingdings" pitchFamily="2" charset="2"/>
              <a:buChar char="v"/>
            </a:pPr>
            <a:endParaRPr lang="en-US" sz="2800" dirty="0"/>
          </a:p>
          <a:p>
            <a:pPr>
              <a:buFont typeface="Wingdings" pitchFamily="2" charset="2"/>
              <a:buChar char="v"/>
            </a:pPr>
            <a:endParaRPr lang="en-US" sz="2800" dirty="0"/>
          </a:p>
        </p:txBody>
      </p:sp>
    </p:spTree>
    <p:extLst>
      <p:ext uri="{BB962C8B-B14F-4D97-AF65-F5344CB8AC3E}">
        <p14:creationId xmlns:p14="http://schemas.microsoft.com/office/powerpoint/2010/main" val="3068175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Low-Context vs. High-Context Cultures </a:t>
            </a:r>
          </a:p>
        </p:txBody>
      </p:sp>
      <p:sp>
        <p:nvSpPr>
          <p:cNvPr id="3" name="Content Placeholder 2"/>
          <p:cNvSpPr>
            <a:spLocks noGrp="1"/>
          </p:cNvSpPr>
          <p:nvPr>
            <p:ph idx="1"/>
          </p:nvPr>
        </p:nvSpPr>
        <p:spPr>
          <a:xfrm>
            <a:off x="1154954" y="2362200"/>
            <a:ext cx="8825659" cy="3657600"/>
          </a:xfrm>
        </p:spPr>
        <p:txBody>
          <a:bodyPr>
            <a:normAutofit fontScale="77500" lnSpcReduction="20000"/>
          </a:bodyPr>
          <a:lstStyle/>
          <a:p>
            <a:pPr>
              <a:lnSpc>
                <a:spcPct val="150000"/>
              </a:lnSpc>
              <a:buFont typeface="Wingdings" pitchFamily="2" charset="2"/>
              <a:buChar char="v"/>
            </a:pPr>
            <a:r>
              <a:rPr lang="en-US" sz="2800" dirty="0"/>
              <a:t>Definition of low- and high-context cultures </a:t>
            </a:r>
          </a:p>
          <a:p>
            <a:pPr>
              <a:lnSpc>
                <a:spcPct val="150000"/>
              </a:lnSpc>
              <a:buFont typeface="Wingdings" pitchFamily="2" charset="2"/>
              <a:buChar char="v"/>
            </a:pPr>
            <a:r>
              <a:rPr lang="en-US" sz="2800" dirty="0"/>
              <a:t>A comparison of communication patterns in the UK and Germany. </a:t>
            </a:r>
          </a:p>
          <a:p>
            <a:pPr>
              <a:lnSpc>
                <a:spcPct val="150000"/>
              </a:lnSpc>
              <a:buFont typeface="Wingdings" pitchFamily="2" charset="2"/>
              <a:buChar char="v"/>
            </a:pPr>
            <a:r>
              <a:rPr lang="en-US" sz="2800" dirty="0"/>
              <a:t>Effective communication strategies for both high and low-context cultures (Bailey 2015)</a:t>
            </a:r>
          </a:p>
          <a:p>
            <a:pPr>
              <a:lnSpc>
                <a:spcPct val="150000"/>
              </a:lnSpc>
              <a:buFont typeface="Wingdings" pitchFamily="2" charset="2"/>
              <a:buChar char="v"/>
            </a:pPr>
            <a:r>
              <a:rPr lang="en-US" sz="2800" dirty="0"/>
              <a:t>Learning both context culture for improved communication and business activities (Carté and Fox 2008) </a:t>
            </a:r>
          </a:p>
          <a:p>
            <a:pPr>
              <a:lnSpc>
                <a:spcPct val="150000"/>
              </a:lnSpc>
              <a:buFont typeface="Wingdings" pitchFamily="2" charset="2"/>
              <a:buChar char="v"/>
            </a:pPr>
            <a:endParaRPr lang="en-US" sz="2800" dirty="0"/>
          </a:p>
        </p:txBody>
      </p:sp>
    </p:spTree>
    <p:extLst>
      <p:ext uri="{BB962C8B-B14F-4D97-AF65-F5344CB8AC3E}">
        <p14:creationId xmlns:p14="http://schemas.microsoft.com/office/powerpoint/2010/main" val="1539374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t>Individualism vs. Collectivism </a:t>
            </a:r>
          </a:p>
        </p:txBody>
      </p:sp>
      <p:sp>
        <p:nvSpPr>
          <p:cNvPr id="3" name="Content Placeholder 2"/>
          <p:cNvSpPr>
            <a:spLocks noGrp="1"/>
          </p:cNvSpPr>
          <p:nvPr>
            <p:ph idx="1"/>
          </p:nvPr>
        </p:nvSpPr>
        <p:spPr>
          <a:xfrm>
            <a:off x="1154954" y="2603500"/>
            <a:ext cx="9558766" cy="3416300"/>
          </a:xfrm>
        </p:spPr>
        <p:txBody>
          <a:bodyPr>
            <a:normAutofit fontScale="92500" lnSpcReduction="10000"/>
          </a:bodyPr>
          <a:lstStyle/>
          <a:p>
            <a:pPr>
              <a:buFont typeface="Wingdings" pitchFamily="2" charset="2"/>
              <a:buChar char="v"/>
            </a:pPr>
            <a:r>
              <a:rPr lang="en-US" sz="2800" dirty="0"/>
              <a:t>Definition of collectivistic and individualistic cultural orientations </a:t>
            </a:r>
          </a:p>
          <a:p>
            <a:pPr>
              <a:buFont typeface="Wingdings" pitchFamily="2" charset="2"/>
              <a:buChar char="v"/>
            </a:pPr>
            <a:r>
              <a:rPr lang="en-US" sz="2800" dirty="0"/>
              <a:t>Comparison of individualism and collectivism in the UK and Germany</a:t>
            </a:r>
          </a:p>
          <a:p>
            <a:pPr>
              <a:buFont typeface="Wingdings" pitchFamily="2" charset="2"/>
              <a:buChar char="v"/>
            </a:pPr>
            <a:r>
              <a:rPr lang="en-US" sz="2800" dirty="0"/>
              <a:t>Impact on team relationships and collaborative tactics (Bailey 2015)</a:t>
            </a:r>
          </a:p>
          <a:p>
            <a:pPr>
              <a:buFont typeface="Wingdings" pitchFamily="2" charset="2"/>
              <a:buChar char="v"/>
            </a:pPr>
            <a:r>
              <a:rPr lang="en-US" sz="2800" dirty="0"/>
              <a:t>Balancing between the two in business communications and interactions</a:t>
            </a:r>
          </a:p>
        </p:txBody>
      </p:sp>
    </p:spTree>
    <p:extLst>
      <p:ext uri="{BB962C8B-B14F-4D97-AF65-F5344CB8AC3E}">
        <p14:creationId xmlns:p14="http://schemas.microsoft.com/office/powerpoint/2010/main" val="2276421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t>Uncertainty Avoidance </a:t>
            </a:r>
          </a:p>
        </p:txBody>
      </p:sp>
      <p:sp>
        <p:nvSpPr>
          <p:cNvPr id="3" name="Content Placeholder 2"/>
          <p:cNvSpPr>
            <a:spLocks noGrp="1"/>
          </p:cNvSpPr>
          <p:nvPr>
            <p:ph idx="1"/>
          </p:nvPr>
        </p:nvSpPr>
        <p:spPr/>
        <p:txBody>
          <a:bodyPr/>
          <a:lstStyle/>
          <a:p>
            <a:pPr>
              <a:buFont typeface="Wingdings" pitchFamily="2" charset="2"/>
              <a:buChar char="v"/>
            </a:pPr>
            <a:r>
              <a:rPr lang="en-US" sz="2800" dirty="0"/>
              <a:t>Understanding uncertainty reduction and its influence on risk tolerance </a:t>
            </a:r>
          </a:p>
          <a:p>
            <a:pPr>
              <a:buFont typeface="Wingdings" pitchFamily="2" charset="2"/>
              <a:buChar char="v"/>
            </a:pPr>
            <a:r>
              <a:rPr lang="en-US" sz="2800" dirty="0"/>
              <a:t>Comparing uncertainty avoidance in the UK and Germany </a:t>
            </a:r>
          </a:p>
          <a:p>
            <a:pPr>
              <a:buFont typeface="Wingdings" pitchFamily="2" charset="2"/>
              <a:buChar char="v"/>
            </a:pPr>
            <a:r>
              <a:rPr lang="en-US" sz="2800" dirty="0"/>
              <a:t>Managing unpredictability and risks in cross-cultural business contexts (Bailey 2015)</a:t>
            </a:r>
          </a:p>
          <a:p>
            <a:endParaRPr lang="en-US" dirty="0"/>
          </a:p>
        </p:txBody>
      </p:sp>
    </p:spTree>
    <p:extLst>
      <p:ext uri="{BB962C8B-B14F-4D97-AF65-F5344CB8AC3E}">
        <p14:creationId xmlns:p14="http://schemas.microsoft.com/office/powerpoint/2010/main" val="2370426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t>Short-Term vs. Long-Term Orientation</a:t>
            </a:r>
          </a:p>
        </p:txBody>
      </p:sp>
      <p:sp>
        <p:nvSpPr>
          <p:cNvPr id="3" name="Content Placeholder 2"/>
          <p:cNvSpPr>
            <a:spLocks noGrp="1"/>
          </p:cNvSpPr>
          <p:nvPr>
            <p:ph idx="1"/>
          </p:nvPr>
        </p:nvSpPr>
        <p:spPr/>
        <p:txBody>
          <a:bodyPr>
            <a:normAutofit fontScale="92500" lnSpcReduction="20000"/>
          </a:bodyPr>
          <a:lstStyle/>
          <a:p>
            <a:pPr>
              <a:buFont typeface="Wingdings" pitchFamily="2" charset="2"/>
              <a:buChar char="v"/>
            </a:pPr>
            <a:r>
              <a:rPr lang="en-US" sz="2800" dirty="0"/>
              <a:t>Definition of long- and short-term perspectives in cultural contexts </a:t>
            </a:r>
          </a:p>
          <a:p>
            <a:pPr>
              <a:buFont typeface="Wingdings" pitchFamily="2" charset="2"/>
              <a:buChar char="v"/>
            </a:pPr>
            <a:r>
              <a:rPr lang="en-US" sz="2800" dirty="0"/>
              <a:t>Examination of long- and short-term perspective in Germany an UK </a:t>
            </a:r>
          </a:p>
          <a:p>
            <a:pPr>
              <a:buFont typeface="Wingdings" pitchFamily="2" charset="2"/>
              <a:buChar char="v"/>
            </a:pPr>
            <a:r>
              <a:rPr lang="en-US" sz="2800" dirty="0"/>
              <a:t>Consequences for goal-setting and strategic planning in the freshly created management office (Carté and Fox 2008) </a:t>
            </a:r>
          </a:p>
          <a:p>
            <a:pPr>
              <a:buFont typeface="Wingdings" pitchFamily="2" charset="2"/>
              <a:buChar char="v"/>
            </a:pPr>
            <a:r>
              <a:rPr lang="en-US" sz="2800" dirty="0"/>
              <a:t>Evaluation of the achievement of the goals set in the new environment </a:t>
            </a:r>
          </a:p>
        </p:txBody>
      </p:sp>
    </p:spTree>
    <p:extLst>
      <p:ext uri="{BB962C8B-B14F-4D97-AF65-F5344CB8AC3E}">
        <p14:creationId xmlns:p14="http://schemas.microsoft.com/office/powerpoint/2010/main" val="1338528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t>Propositions for Cultural Integration</a:t>
            </a:r>
          </a:p>
        </p:txBody>
      </p:sp>
      <p:sp>
        <p:nvSpPr>
          <p:cNvPr id="3" name="Content Placeholder 2"/>
          <p:cNvSpPr>
            <a:spLocks noGrp="1"/>
          </p:cNvSpPr>
          <p:nvPr>
            <p:ph idx="1"/>
          </p:nvPr>
        </p:nvSpPr>
        <p:spPr/>
        <p:txBody>
          <a:bodyPr>
            <a:normAutofit fontScale="92500" lnSpcReduction="20000"/>
          </a:bodyPr>
          <a:lstStyle/>
          <a:p>
            <a:pPr>
              <a:buFont typeface="Wingdings" pitchFamily="2" charset="2"/>
              <a:buChar char="v"/>
            </a:pPr>
            <a:r>
              <a:rPr lang="en-US" sz="2800" dirty="0"/>
              <a:t>Create cultural sensitivity training courses for staff members moving to Germany </a:t>
            </a:r>
          </a:p>
          <a:p>
            <a:pPr>
              <a:buFont typeface="Wingdings" pitchFamily="2" charset="2"/>
              <a:buChar char="v"/>
            </a:pPr>
            <a:r>
              <a:rPr lang="en-US" sz="2800" dirty="0"/>
              <a:t>Create mentorship programs and channels for cross-cultural communication (</a:t>
            </a:r>
            <a:r>
              <a:rPr lang="en-US" sz="2800" dirty="0" err="1"/>
              <a:t>Bocij</a:t>
            </a:r>
            <a:r>
              <a:rPr lang="en-US" sz="2800" dirty="0"/>
              <a:t>, </a:t>
            </a:r>
            <a:r>
              <a:rPr lang="en-US" sz="2800" dirty="0" err="1"/>
              <a:t>Greasley</a:t>
            </a:r>
            <a:r>
              <a:rPr lang="en-US" sz="2800" dirty="0"/>
              <a:t> and </a:t>
            </a:r>
            <a:r>
              <a:rPr lang="en-US" sz="2800" dirty="0" err="1"/>
              <a:t>Hickie</a:t>
            </a:r>
            <a:r>
              <a:rPr lang="en-US" sz="2800" dirty="0"/>
              <a:t> 2019) </a:t>
            </a:r>
          </a:p>
          <a:p>
            <a:pPr>
              <a:buFont typeface="Wingdings" pitchFamily="2" charset="2"/>
              <a:buChar char="v"/>
            </a:pPr>
            <a:r>
              <a:rPr lang="en-US" sz="2800" dirty="0"/>
              <a:t>Encourage an inclusive and diverse work environment </a:t>
            </a:r>
          </a:p>
          <a:p>
            <a:pPr>
              <a:buFont typeface="Wingdings" pitchFamily="2" charset="2"/>
              <a:buChar char="v"/>
            </a:pPr>
            <a:r>
              <a:rPr lang="en-US" sz="2800" dirty="0"/>
              <a:t>Modify business procedures to conform to German cultural expectations and values </a:t>
            </a:r>
          </a:p>
          <a:p>
            <a:pPr>
              <a:buFont typeface="Wingdings" pitchFamily="2" charset="2"/>
              <a:buChar char="v"/>
            </a:pPr>
            <a:endParaRPr lang="en-US" sz="2800" dirty="0"/>
          </a:p>
        </p:txBody>
      </p:sp>
      <mc:AlternateContent xmlns:mc="http://schemas.openxmlformats.org/markup-compatibility/2006">
        <mc:Choice xmlns:pslz="http://schemas.microsoft.com/office/powerpoint/2016/slidezoom" Requires="pslz">
          <p:graphicFrame>
            <p:nvGraphicFramePr>
              <p:cNvPr id="5" name="Slide Zoom 4">
                <a:extLst>
                  <a:ext uri="{FF2B5EF4-FFF2-40B4-BE49-F238E27FC236}">
                    <a16:creationId xmlns:a16="http://schemas.microsoft.com/office/drawing/2014/main" id="{3B957F99-7A9C-E3E1-BE2D-4C17C5D57631}"/>
                  </a:ext>
                </a:extLst>
              </p:cNvPr>
              <p:cNvGraphicFramePr>
                <a:graphicFrameLocks noChangeAspect="1"/>
              </p:cNvGraphicFramePr>
              <p:nvPr>
                <p:extLst>
                  <p:ext uri="{D42A27DB-BD31-4B8C-83A1-F6EECF244321}">
                    <p14:modId xmlns:p14="http://schemas.microsoft.com/office/powerpoint/2010/main" val="1365541231"/>
                  </p:ext>
                </p:extLst>
              </p:nvPr>
            </p:nvGraphicFramePr>
            <p:xfrm>
              <a:off x="139302" y="2845738"/>
              <a:ext cx="3048000" cy="1714500"/>
            </p:xfrm>
            <a:graphic>
              <a:graphicData uri="http://schemas.microsoft.com/office/powerpoint/2016/slidezoom">
                <pslz:sldZm>
                  <pslz:sldZmObj sldId="267" cId="4108848063">
                    <pslz:zmPr id="{E52D6093-DCB9-4C16-B0DA-88E892085F15}" returnToParent="0" transitionDur="1000">
                      <p166:blipFill xmlns:p166="http://schemas.microsoft.com/office/powerpoint/2016/6/main">
                        <a:blip r:embed="rId3"/>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p:pic>
            <p:nvPicPr>
              <p:cNvPr id="5" name="Slide Zoom 4">
                <a:hlinkClick r:id="rId4" action="ppaction://hlinksldjump"/>
                <a:extLst>
                  <a:ext uri="{FF2B5EF4-FFF2-40B4-BE49-F238E27FC236}">
                    <a16:creationId xmlns:a16="http://schemas.microsoft.com/office/drawing/2014/main" id="{3B957F99-7A9C-E3E1-BE2D-4C17C5D57631}"/>
                  </a:ext>
                </a:extLst>
              </p:cNvPr>
              <p:cNvPicPr>
                <a:picLocks noGrp="1" noRot="1" noChangeAspect="1" noMove="1" noResize="1" noEditPoints="1" noAdjustHandles="1" noChangeArrowheads="1" noChangeShapeType="1"/>
              </p:cNvPicPr>
              <p:nvPr/>
            </p:nvPicPr>
            <p:blipFill>
              <a:blip r:embed="rId3"/>
              <a:stretch>
                <a:fillRect/>
              </a:stretch>
            </p:blipFill>
            <p:spPr>
              <a:xfrm>
                <a:off x="139302" y="2845738"/>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41088480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t>Essential Business Communication Strategies </a:t>
            </a:r>
          </a:p>
        </p:txBody>
      </p:sp>
      <p:sp>
        <p:nvSpPr>
          <p:cNvPr id="3" name="Content Placeholder 2"/>
          <p:cNvSpPr>
            <a:spLocks noGrp="1"/>
          </p:cNvSpPr>
          <p:nvPr>
            <p:ph idx="1"/>
          </p:nvPr>
        </p:nvSpPr>
        <p:spPr/>
        <p:txBody>
          <a:bodyPr>
            <a:noAutofit/>
          </a:bodyPr>
          <a:lstStyle/>
          <a:p>
            <a:pPr marL="0" indent="0">
              <a:buNone/>
            </a:pPr>
            <a:r>
              <a:rPr lang="en-US" sz="2800" b="1" dirty="0"/>
              <a:t>Essential Business Communication Strategies </a:t>
            </a:r>
            <a:endParaRPr lang="en-US" sz="2800" dirty="0"/>
          </a:p>
          <a:p>
            <a:pPr>
              <a:buFont typeface="Wingdings" pitchFamily="2" charset="2"/>
              <a:buChar char="v"/>
            </a:pPr>
            <a:r>
              <a:rPr lang="en-US" sz="2800" dirty="0"/>
              <a:t>Use concise and vivid language in all interactions</a:t>
            </a:r>
          </a:p>
          <a:p>
            <a:pPr>
              <a:buFont typeface="Wingdings" pitchFamily="2" charset="2"/>
              <a:buChar char="v"/>
            </a:pPr>
            <a:r>
              <a:rPr lang="en-US" sz="2800" dirty="0"/>
              <a:t>In cross-cultural relationships, practice attentiveness and empathy</a:t>
            </a:r>
          </a:p>
          <a:p>
            <a:pPr>
              <a:buFont typeface="Wingdings" pitchFamily="2" charset="2"/>
              <a:buChar char="v"/>
            </a:pPr>
            <a:r>
              <a:rPr lang="en-US" sz="2800" dirty="0"/>
              <a:t>Avoid cultural preconceptions and assumptions</a:t>
            </a:r>
          </a:p>
          <a:p>
            <a:pPr>
              <a:buFont typeface="Wingdings" pitchFamily="2" charset="2"/>
              <a:buChar char="v"/>
            </a:pPr>
            <a:r>
              <a:rPr lang="en-US" sz="2800" dirty="0"/>
              <a:t>Use technology to facilitate cooperation and distant communication (</a:t>
            </a:r>
            <a:r>
              <a:rPr lang="en-US" sz="2800" dirty="0" err="1"/>
              <a:t>Bocij</a:t>
            </a:r>
            <a:r>
              <a:rPr lang="en-US" sz="2800" dirty="0"/>
              <a:t>, </a:t>
            </a:r>
            <a:r>
              <a:rPr lang="en-US" sz="2800" dirty="0" err="1"/>
              <a:t>Greasley</a:t>
            </a:r>
            <a:r>
              <a:rPr lang="en-US" sz="2800" dirty="0"/>
              <a:t> and </a:t>
            </a:r>
            <a:r>
              <a:rPr lang="en-US" sz="2800" dirty="0" err="1"/>
              <a:t>Hickie</a:t>
            </a:r>
            <a:r>
              <a:rPr lang="en-US" sz="2800" dirty="0"/>
              <a:t> 2019)</a:t>
            </a:r>
          </a:p>
        </p:txBody>
      </p:sp>
    </p:spTree>
    <p:extLst>
      <p:ext uri="{BB962C8B-B14F-4D97-AF65-F5344CB8AC3E}">
        <p14:creationId xmlns:p14="http://schemas.microsoft.com/office/powerpoint/2010/main" val="3542718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t>Making the Most of Cultural Similarities </a:t>
            </a:r>
          </a:p>
        </p:txBody>
      </p:sp>
      <p:sp>
        <p:nvSpPr>
          <p:cNvPr id="3" name="Content Placeholder 2"/>
          <p:cNvSpPr>
            <a:spLocks noGrp="1"/>
          </p:cNvSpPr>
          <p:nvPr>
            <p:ph idx="1"/>
          </p:nvPr>
        </p:nvSpPr>
        <p:spPr/>
        <p:txBody>
          <a:bodyPr>
            <a:normAutofit fontScale="92500"/>
          </a:bodyPr>
          <a:lstStyle/>
          <a:p>
            <a:pPr>
              <a:buFont typeface="Wingdings" pitchFamily="2" charset="2"/>
              <a:buChar char="v"/>
            </a:pPr>
            <a:r>
              <a:rPr lang="en-US" sz="2800" dirty="0"/>
              <a:t>List the cultural characteristics and values that the UK and Germany have in common.</a:t>
            </a:r>
          </a:p>
          <a:p>
            <a:pPr>
              <a:buFont typeface="Wingdings" pitchFamily="2" charset="2"/>
              <a:buChar char="v"/>
            </a:pPr>
            <a:r>
              <a:rPr lang="en-US" sz="2800" dirty="0"/>
              <a:t>Utilize common cultural experiences to establish connection and confidence. </a:t>
            </a:r>
          </a:p>
          <a:p>
            <a:pPr>
              <a:buFont typeface="Wingdings" pitchFamily="2" charset="2"/>
              <a:buChar char="v"/>
            </a:pPr>
            <a:r>
              <a:rPr lang="en-US" sz="2800" dirty="0"/>
              <a:t>Work together with regional stakeholders and other partners to make use of cultural understandings (</a:t>
            </a:r>
            <a:r>
              <a:rPr lang="en-US" sz="2800" dirty="0" err="1"/>
              <a:t>Bocij</a:t>
            </a:r>
            <a:r>
              <a:rPr lang="en-US" sz="2800" dirty="0"/>
              <a:t>, </a:t>
            </a:r>
            <a:r>
              <a:rPr lang="en-US" sz="2800" dirty="0" err="1"/>
              <a:t>Greasley</a:t>
            </a:r>
            <a:r>
              <a:rPr lang="en-US" sz="2800" dirty="0"/>
              <a:t> and </a:t>
            </a:r>
            <a:r>
              <a:rPr lang="en-US" sz="2800" dirty="0" err="1"/>
              <a:t>Hickie</a:t>
            </a:r>
            <a:r>
              <a:rPr lang="en-US" sz="2800" dirty="0"/>
              <a:t> 2019)</a:t>
            </a:r>
          </a:p>
          <a:p>
            <a:pPr>
              <a:buFont typeface="Wingdings" pitchFamily="2" charset="2"/>
              <a:buChar char="v"/>
            </a:pPr>
            <a:endParaRPr lang="en-US" sz="2800" dirty="0"/>
          </a:p>
        </p:txBody>
      </p:sp>
    </p:spTree>
    <p:extLst>
      <p:ext uri="{BB962C8B-B14F-4D97-AF65-F5344CB8AC3E}">
        <p14:creationId xmlns:p14="http://schemas.microsoft.com/office/powerpoint/2010/main" val="27587458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t>Case Studies and Examples</a:t>
            </a:r>
          </a:p>
        </p:txBody>
      </p:sp>
      <p:sp>
        <p:nvSpPr>
          <p:cNvPr id="3" name="Content Placeholder 2"/>
          <p:cNvSpPr>
            <a:spLocks noGrp="1"/>
          </p:cNvSpPr>
          <p:nvPr>
            <p:ph idx="1"/>
          </p:nvPr>
        </p:nvSpPr>
        <p:spPr>
          <a:xfrm>
            <a:off x="1154954" y="2148840"/>
            <a:ext cx="8825659" cy="4282440"/>
          </a:xfrm>
        </p:spPr>
        <p:txBody>
          <a:bodyPr>
            <a:normAutofit fontScale="92500" lnSpcReduction="20000"/>
          </a:bodyPr>
          <a:lstStyle/>
          <a:p>
            <a:r>
              <a:rPr lang="en-US" dirty="0"/>
              <a:t>McDonald's in India: </a:t>
            </a:r>
          </a:p>
          <a:p>
            <a:pPr marL="685800" lvl="1">
              <a:buFont typeface="Wingdings" pitchFamily="2" charset="2"/>
              <a:buChar char="v"/>
            </a:pPr>
            <a:r>
              <a:rPr lang="en-US" dirty="0"/>
              <a:t>Entering the Indian market required a large amount of cultural adjustment. McDonald's stopped providing meat and pork products and added vegetarian menu alternatives to accommodate Indian dietary requirements and religious beliefs. Furthermore, McDonald's tailored their advertising efforts to Indian cultural themes and holidays, which helped the company build a solid reputation and a devoted following in India (</a:t>
            </a:r>
            <a:r>
              <a:rPr lang="en-US" dirty="0" err="1"/>
              <a:t>Panwar,and</a:t>
            </a:r>
            <a:r>
              <a:rPr lang="en-US" dirty="0"/>
              <a:t> </a:t>
            </a:r>
            <a:r>
              <a:rPr lang="en-US" dirty="0" err="1"/>
              <a:t>Patra</a:t>
            </a:r>
            <a:r>
              <a:rPr lang="en-US" dirty="0"/>
              <a:t> 2017). </a:t>
            </a:r>
          </a:p>
          <a:p>
            <a:r>
              <a:rPr lang="en-US" dirty="0"/>
              <a:t>Samsung in the EU:</a:t>
            </a:r>
          </a:p>
          <a:p>
            <a:pPr marL="685800" lvl="1">
              <a:buFont typeface="Wingdings" pitchFamily="2" charset="2"/>
              <a:buChar char="v"/>
            </a:pPr>
            <a:r>
              <a:rPr lang="en-US" dirty="0"/>
              <a:t>Investing in cross-cultural education for staff members and recruiting local talent were two of Samsung's successful intercultural communication methods throughout its European development. Samsung was able to successfully negotiate cultural barriers and forge strong bonds with European stakeholders because to this strategy. Due in part to European consumers' strong affinity for innovation and customer-centricity, Samsung has become the market leader in a number of European nations (</a:t>
            </a:r>
            <a:r>
              <a:rPr lang="en-US" dirty="0" err="1"/>
              <a:t>Putthiwanitand</a:t>
            </a:r>
            <a:r>
              <a:rPr lang="en-US" dirty="0"/>
              <a:t> </a:t>
            </a:r>
            <a:r>
              <a:rPr lang="en-US" dirty="0" err="1"/>
              <a:t>Vēvere</a:t>
            </a:r>
            <a:r>
              <a:rPr lang="en-US" dirty="0"/>
              <a:t> 2019). </a:t>
            </a:r>
          </a:p>
          <a:p>
            <a:r>
              <a:rPr lang="en-US" dirty="0"/>
              <a:t>These case studies highlight the significance of cultural sensitivity, adaptability, and successful intercultural communication in global corporate operations. Companies such as Barclays Bank can benefit from learning from successful instances like these to guide their cultural initiatives for integration in Germany.</a:t>
            </a:r>
          </a:p>
          <a:p>
            <a:pPr marL="0" indent="0">
              <a:buNone/>
            </a:pPr>
            <a:endParaRPr lang="en-US" dirty="0"/>
          </a:p>
          <a:p>
            <a:pPr marL="685800" lvl="1">
              <a:buFont typeface="Wingdings" pitchFamily="2" charset="2"/>
              <a:buChar char="v"/>
            </a:pPr>
            <a:endParaRPr lang="en-US" dirty="0"/>
          </a:p>
          <a:p>
            <a:pPr marL="685800" lvl="1">
              <a:buFont typeface="Wingdings" pitchFamily="2" charset="2"/>
              <a:buChar char="v"/>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911540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Conclusion and Recommendations</a:t>
            </a:r>
          </a:p>
        </p:txBody>
      </p:sp>
      <p:sp>
        <p:nvSpPr>
          <p:cNvPr id="3" name="Content Placeholder 2"/>
          <p:cNvSpPr>
            <a:spLocks noGrp="1"/>
          </p:cNvSpPr>
          <p:nvPr>
            <p:ph idx="1"/>
          </p:nvPr>
        </p:nvSpPr>
        <p:spPr>
          <a:xfrm>
            <a:off x="1154954" y="2603500"/>
            <a:ext cx="9787366" cy="3416300"/>
          </a:xfrm>
        </p:spPr>
        <p:txBody>
          <a:bodyPr>
            <a:noAutofit/>
          </a:bodyPr>
          <a:lstStyle/>
          <a:p>
            <a:pPr>
              <a:buFont typeface="Wingdings" pitchFamily="2" charset="2"/>
              <a:buChar char="v"/>
            </a:pPr>
            <a:r>
              <a:rPr lang="en-US" sz="2800" b="1" dirty="0"/>
              <a:t>Conclusion and Recommendations</a:t>
            </a:r>
            <a:endParaRPr lang="en-US" sz="2800" dirty="0"/>
          </a:p>
          <a:p>
            <a:pPr>
              <a:buFont typeface="Wingdings" pitchFamily="2" charset="2"/>
              <a:buChar char="v"/>
            </a:pPr>
            <a:r>
              <a:rPr lang="en-US" sz="2800" dirty="0"/>
              <a:t>A summary of the main conclusions and suggestions for the management office's effective setup in Germany</a:t>
            </a:r>
          </a:p>
          <a:p>
            <a:pPr>
              <a:buFont typeface="Wingdings" pitchFamily="2" charset="2"/>
              <a:buChar char="v"/>
            </a:pPr>
            <a:r>
              <a:rPr lang="en-US" sz="2800" dirty="0"/>
              <a:t>A focus on how crucial cultural awareness and flexibility are to global business endeavors</a:t>
            </a:r>
          </a:p>
          <a:p>
            <a:pPr>
              <a:buFont typeface="Wingdings" pitchFamily="2" charset="2"/>
              <a:buChar char="v"/>
            </a:pPr>
            <a:r>
              <a:rPr lang="en-US" sz="2800" dirty="0"/>
              <a:t>A dedication to continued study and instruction in cross-cultural communication for sustained success </a:t>
            </a:r>
          </a:p>
          <a:p>
            <a:pPr>
              <a:buFont typeface="Wingdings" pitchFamily="2" charset="2"/>
              <a:buChar char="v"/>
            </a:pPr>
            <a:endParaRPr lang="en-US" sz="2800" dirty="0"/>
          </a:p>
        </p:txBody>
      </p:sp>
    </p:spTree>
    <p:extLst>
      <p:ext uri="{BB962C8B-B14F-4D97-AF65-F5344CB8AC3E}">
        <p14:creationId xmlns:p14="http://schemas.microsoft.com/office/powerpoint/2010/main" val="42702222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4000" b="1" dirty="0"/>
              <a:t>References </a:t>
            </a:r>
          </a:p>
        </p:txBody>
      </p:sp>
      <p:sp>
        <p:nvSpPr>
          <p:cNvPr id="3" name="Content Placeholder 2"/>
          <p:cNvSpPr>
            <a:spLocks noGrp="1"/>
          </p:cNvSpPr>
          <p:nvPr>
            <p:ph idx="1"/>
          </p:nvPr>
        </p:nvSpPr>
        <p:spPr/>
        <p:txBody>
          <a:bodyPr>
            <a:normAutofit fontScale="92500" lnSpcReduction="20000"/>
          </a:bodyPr>
          <a:lstStyle/>
          <a:p>
            <a:pPr>
              <a:buFont typeface="Wingdings" pitchFamily="2" charset="2"/>
              <a:buChar char="v"/>
            </a:pPr>
            <a:r>
              <a:rPr lang="en-US" dirty="0"/>
              <a:t>Bailey, S., 2015. </a:t>
            </a:r>
            <a:r>
              <a:rPr lang="en-US" i="1" dirty="0"/>
              <a:t>Academic writing for international students of business</a:t>
            </a:r>
            <a:r>
              <a:rPr lang="en-US" dirty="0"/>
              <a:t>. London: </a:t>
            </a:r>
            <a:r>
              <a:rPr lang="en-US" dirty="0" err="1"/>
              <a:t>Routledge</a:t>
            </a:r>
            <a:r>
              <a:rPr lang="en-US" dirty="0"/>
              <a:t>. </a:t>
            </a:r>
          </a:p>
          <a:p>
            <a:pPr>
              <a:buFont typeface="Wingdings" pitchFamily="2" charset="2"/>
              <a:buChar char="v"/>
            </a:pPr>
            <a:r>
              <a:rPr lang="en-US" dirty="0" err="1"/>
              <a:t>Bocij</a:t>
            </a:r>
            <a:r>
              <a:rPr lang="en-US" dirty="0"/>
              <a:t>, P., </a:t>
            </a:r>
            <a:r>
              <a:rPr lang="en-US" dirty="0" err="1"/>
              <a:t>Greasley</a:t>
            </a:r>
            <a:r>
              <a:rPr lang="en-US" dirty="0"/>
              <a:t>, A. and </a:t>
            </a:r>
            <a:r>
              <a:rPr lang="en-US" dirty="0" err="1"/>
              <a:t>Hickie</a:t>
            </a:r>
            <a:r>
              <a:rPr lang="en-US" dirty="0"/>
              <a:t>, S.,2019. </a:t>
            </a:r>
            <a:r>
              <a:rPr lang="en-US" i="1" dirty="0"/>
              <a:t>Business Information Systems: Technology, Development and management for the modern business</a:t>
            </a:r>
            <a:r>
              <a:rPr lang="en-US" dirty="0"/>
              <a:t>. Harlow: Pearson Education Limited. </a:t>
            </a:r>
          </a:p>
          <a:p>
            <a:pPr>
              <a:buFont typeface="Wingdings" pitchFamily="2" charset="2"/>
              <a:buChar char="v"/>
            </a:pPr>
            <a:r>
              <a:rPr lang="en-US" dirty="0"/>
              <a:t>Carté, P. and Fox, C., 2008. </a:t>
            </a:r>
            <a:r>
              <a:rPr lang="en-US" i="1" dirty="0"/>
              <a:t>Bridging the culture gap: A practical guide to international business communication</a:t>
            </a:r>
            <a:r>
              <a:rPr lang="en-US" dirty="0"/>
              <a:t>. London, United Kingdom: </a:t>
            </a:r>
            <a:r>
              <a:rPr lang="en-US" dirty="0" err="1"/>
              <a:t>Kogan</a:t>
            </a:r>
            <a:r>
              <a:rPr lang="en-US" dirty="0"/>
              <a:t> Page. </a:t>
            </a:r>
          </a:p>
          <a:p>
            <a:pPr>
              <a:buFont typeface="Wingdings" pitchFamily="2" charset="2"/>
              <a:buChar char="v"/>
            </a:pPr>
            <a:r>
              <a:rPr lang="en-US" dirty="0" err="1"/>
              <a:t>Panwar</a:t>
            </a:r>
            <a:r>
              <a:rPr lang="en-US" dirty="0"/>
              <a:t>, D. and </a:t>
            </a:r>
            <a:r>
              <a:rPr lang="en-US" dirty="0" err="1"/>
              <a:t>Patra</a:t>
            </a:r>
            <a:r>
              <a:rPr lang="en-US" dirty="0"/>
              <a:t>, S., 2017. Localization in Fast Food industry: A case study on McDonald’s strategy in India. </a:t>
            </a:r>
            <a:r>
              <a:rPr lang="en-US" i="1" dirty="0"/>
              <a:t>Journal of Arts, Science &amp; Commerce</a:t>
            </a:r>
            <a:r>
              <a:rPr lang="en-US" dirty="0"/>
              <a:t>, </a:t>
            </a:r>
            <a:r>
              <a:rPr lang="en-US" i="1" dirty="0"/>
              <a:t>8</a:t>
            </a:r>
            <a:r>
              <a:rPr lang="en-US" dirty="0"/>
              <a:t>(1), pp.70-74.</a:t>
            </a:r>
          </a:p>
          <a:p>
            <a:pPr>
              <a:buFont typeface="Wingdings" pitchFamily="2" charset="2"/>
              <a:buChar char="v"/>
            </a:pPr>
            <a:r>
              <a:rPr lang="en-US" dirty="0" err="1"/>
              <a:t>Putthiwanit</a:t>
            </a:r>
            <a:r>
              <a:rPr lang="en-US" dirty="0"/>
              <a:t>, C. and </a:t>
            </a:r>
            <a:r>
              <a:rPr lang="en-US" dirty="0" err="1"/>
              <a:t>Vēvere</a:t>
            </a:r>
            <a:r>
              <a:rPr lang="en-US" dirty="0"/>
              <a:t>, V., 2019. Samsung’s </a:t>
            </a:r>
            <a:r>
              <a:rPr lang="en-US" dirty="0" err="1"/>
              <a:t>Organisational</a:t>
            </a:r>
            <a:r>
              <a:rPr lang="en-US" dirty="0"/>
              <a:t> Culture Regarding Business Competitiveness and Innovation in the Post-Pandemic Era. </a:t>
            </a:r>
            <a:r>
              <a:rPr lang="en-US" i="1" dirty="0"/>
              <a:t>European Proceedings of Social and </a:t>
            </a:r>
            <a:r>
              <a:rPr lang="en-US" i="1" dirty="0" err="1"/>
              <a:t>Behavioural</a:t>
            </a:r>
            <a:r>
              <a:rPr lang="en-US" i="1" dirty="0"/>
              <a:t> Sciences</a:t>
            </a:r>
            <a:r>
              <a:rPr lang="en-US" dirty="0"/>
              <a:t>. </a:t>
            </a:r>
          </a:p>
          <a:p>
            <a:pPr>
              <a:buFont typeface="Wingdings" pitchFamily="2" charset="2"/>
              <a:buChar char="v"/>
            </a:pPr>
            <a:endParaRPr lang="en-US" dirty="0"/>
          </a:p>
          <a:p>
            <a:pPr>
              <a:buFont typeface="Wingdings" pitchFamily="2" charset="2"/>
              <a:buChar char="v"/>
            </a:pPr>
            <a:endParaRPr lang="en-US" dirty="0"/>
          </a:p>
          <a:p>
            <a:pPr>
              <a:buFont typeface="Wingdings" pitchFamily="2" charset="2"/>
              <a:buChar char="v"/>
            </a:pPr>
            <a:endParaRPr lang="en-US" dirty="0"/>
          </a:p>
          <a:p>
            <a:pPr>
              <a:buFont typeface="Wingdings" pitchFamily="2" charset="2"/>
              <a:buChar char="v"/>
            </a:pPr>
            <a:endParaRPr lang="en-US" dirty="0"/>
          </a:p>
        </p:txBody>
      </p:sp>
    </p:spTree>
    <p:extLst>
      <p:ext uri="{BB962C8B-B14F-4D97-AF65-F5344CB8AC3E}">
        <p14:creationId xmlns:p14="http://schemas.microsoft.com/office/powerpoint/2010/main" val="39415123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206</TotalTime>
  <Words>1119</Words>
  <Application>Microsoft Office PowerPoint</Application>
  <PresentationFormat>Widescreen</PresentationFormat>
  <Paragraphs>105</Paragraphs>
  <Slides>17</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Century Gothic</vt:lpstr>
      <vt:lpstr>Arial</vt:lpstr>
      <vt:lpstr>Calibri</vt:lpstr>
      <vt:lpstr>Wingdings</vt:lpstr>
      <vt:lpstr>Wingdings 3</vt:lpstr>
      <vt:lpstr>Ion Boardroom</vt:lpstr>
      <vt:lpstr>UNIVESITY OF WALS TRINITY SAINT DAVID BUSINESS MANAGEMENT International Business Communications LCBB6001 Assessment 2: Managing Cultural Variations: German Barclays Bank Lecture: Charles Nwaogwugwu Student: Aysidora Stavreva Students number:2030536   04.05.2024      city: London     </vt:lpstr>
      <vt:lpstr>Introduction</vt:lpstr>
      <vt:lpstr>Cultural Dimensions Theory </vt:lpstr>
      <vt:lpstr>Language and Communication </vt:lpstr>
      <vt:lpstr>Ethnicity and Social Structures</vt:lpstr>
      <vt:lpstr>Religious Ideals and Business Attitudes</vt:lpstr>
      <vt:lpstr>Hofstede's Power Distance Index</vt:lpstr>
      <vt:lpstr>Low-Context vs. High-Context Cultures </vt:lpstr>
      <vt:lpstr>Individualism vs. Collectivism </vt:lpstr>
      <vt:lpstr>Uncertainty Avoidance </vt:lpstr>
      <vt:lpstr>Short-Term vs. Long-Term Orientation</vt:lpstr>
      <vt:lpstr>Propositions for Cultural Integration</vt:lpstr>
      <vt:lpstr>Essential Business Communication Strategies </vt:lpstr>
      <vt:lpstr>Making the Most of Cultural Similarities </vt:lpstr>
      <vt:lpstr>Case Studies and Examples</vt:lpstr>
      <vt:lpstr>Conclusion and Recommendations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Cultural Variations: German Barclays Bank</dc:title>
  <cp:lastModifiedBy>Aysidora Asenova Stavreva (2030536)</cp:lastModifiedBy>
  <cp:revision>5</cp:revision>
  <dcterms:modified xsi:type="dcterms:W3CDTF">2024-04-04T21:37:12Z</dcterms:modified>
</cp:coreProperties>
</file>