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6" r:id="rId3"/>
    <p:sldId id="282" r:id="rId4"/>
    <p:sldId id="257" r:id="rId5"/>
    <p:sldId id="258" r:id="rId6"/>
    <p:sldId id="260" r:id="rId7"/>
    <p:sldId id="261" r:id="rId8"/>
    <p:sldId id="262" r:id="rId9"/>
    <p:sldId id="263" r:id="rId10"/>
    <p:sldId id="265" r:id="rId11"/>
    <p:sldId id="277" r:id="rId12"/>
    <p:sldId id="278" r:id="rId13"/>
    <p:sldId id="279" r:id="rId14"/>
    <p:sldId id="280" r:id="rId15"/>
    <p:sldId id="281" r:id="rId16"/>
    <p:sldId id="264" r:id="rId17"/>
    <p:sldId id="266" r:id="rId18"/>
    <p:sldId id="267" r:id="rId19"/>
    <p:sldId id="268" r:id="rId20"/>
    <p:sldId id="269" r:id="rId21"/>
    <p:sldId id="270" r:id="rId22"/>
    <p:sldId id="271" r:id="rId23"/>
    <p:sldId id="272" r:id="rId24"/>
    <p:sldId id="273" r:id="rId25"/>
    <p:sldId id="274" r:id="rId26"/>
    <p:sldId id="275" r:id="rId27"/>
    <p:sldId id="276" r:id="rId28"/>
    <p:sldId id="283" r:id="rId29"/>
    <p:sldId id="284" r:id="rId30"/>
    <p:sldId id="285"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08" autoAdjust="0"/>
    <p:restoredTop sz="94660"/>
  </p:normalViewPr>
  <p:slideViewPr>
    <p:cSldViewPr>
      <p:cViewPr varScale="1">
        <p:scale>
          <a:sx n="64" d="100"/>
          <a:sy n="64" d="100"/>
        </p:scale>
        <p:origin x="-1464" y="-102"/>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271F333-ADED-407C-925F-5D0AA0D5135B}" type="datetimeFigureOut">
              <a:rPr lang="en-GB" smtClean="0"/>
              <a:pPr/>
              <a:t>18/02/2016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322B4-A2A5-4827-BE9C-C02CAC00C40A}"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71F333-ADED-407C-925F-5D0AA0D5135B}" type="datetimeFigureOut">
              <a:rPr lang="en-GB" smtClean="0"/>
              <a:pPr/>
              <a:t>18/02/2016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322B4-A2A5-4827-BE9C-C02CAC00C40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271F333-ADED-407C-925F-5D0AA0D5135B}" type="datetimeFigureOut">
              <a:rPr lang="en-GB" smtClean="0"/>
              <a:pPr/>
              <a:t>18/02/2016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322B4-A2A5-4827-BE9C-C02CAC00C40A}"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271F333-ADED-407C-925F-5D0AA0D5135B}" type="datetimeFigureOut">
              <a:rPr lang="en-GB" smtClean="0"/>
              <a:pPr/>
              <a:t>18/02/2016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F322B4-A2A5-4827-BE9C-C02CAC00C40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271F333-ADED-407C-925F-5D0AA0D5135B}" type="datetimeFigureOut">
              <a:rPr lang="en-GB" smtClean="0"/>
              <a:pPr/>
              <a:t>18/02/2016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F322B4-A2A5-4827-BE9C-C02CAC00C40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271F333-ADED-407C-925F-5D0AA0D5135B}" type="datetimeFigureOut">
              <a:rPr lang="en-GB" smtClean="0"/>
              <a:pPr/>
              <a:t>18/02/2016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F322B4-A2A5-4827-BE9C-C02CAC00C40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71F333-ADED-407C-925F-5D0AA0D5135B}" type="datetimeFigureOut">
              <a:rPr lang="en-GB" smtClean="0"/>
              <a:pPr/>
              <a:t>18/02/2016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F322B4-A2A5-4827-BE9C-C02CAC00C40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271F333-ADED-407C-925F-5D0AA0D5135B}" type="datetimeFigureOut">
              <a:rPr lang="en-GB" smtClean="0"/>
              <a:pPr/>
              <a:t>18/02/2016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F322B4-A2A5-4827-BE9C-C02CAC00C40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271F333-ADED-407C-925F-5D0AA0D5135B}" type="datetimeFigureOut">
              <a:rPr lang="en-GB" smtClean="0"/>
              <a:pPr/>
              <a:t>18/02/2016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F322B4-A2A5-4827-BE9C-C02CAC00C40A}"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71F333-ADED-407C-925F-5D0AA0D5135B}" type="datetimeFigureOut">
              <a:rPr lang="en-GB" smtClean="0"/>
              <a:pPr/>
              <a:t>18/02/2016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322B4-A2A5-4827-BE9C-C02CAC00C40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71F333-ADED-407C-925F-5D0AA0D5135B}" type="datetimeFigureOut">
              <a:rPr lang="en-GB" smtClean="0"/>
              <a:pPr/>
              <a:t>18/02/2016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322B4-A2A5-4827-BE9C-C02CAC00C40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71F333-ADED-407C-925F-5D0AA0D5135B}" type="datetimeFigureOut">
              <a:rPr lang="en-GB" smtClean="0"/>
              <a:pPr/>
              <a:t>18/02/2016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F322B4-A2A5-4827-BE9C-C02CAC00C40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2133600"/>
            <a:ext cx="8229600" cy="4525963"/>
          </a:xfrm>
        </p:spPr>
        <p:txBody>
          <a:bodyPr>
            <a:normAutofit/>
          </a:bodyPr>
          <a:lstStyle/>
          <a:p>
            <a:pPr algn="ctr">
              <a:buNone/>
            </a:pPr>
            <a:r>
              <a:rPr lang="en-GB" sz="6000" dirty="0" smtClean="0"/>
              <a:t>Green Logistics</a:t>
            </a:r>
            <a:endParaRPr lang="en-GB" sz="60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l"/>
            <a:r>
              <a:rPr lang="en-GB" sz="3100" dirty="0" smtClean="0"/>
              <a:t>10% of the EU’s GDP is generated by logistics and transport activities . </a:t>
            </a:r>
            <a:r>
              <a:rPr lang="en-GB" sz="3100" dirty="0"/>
              <a:t/>
            </a:r>
            <a:br>
              <a:rPr lang="en-GB" sz="3100" dirty="0"/>
            </a:br>
            <a:r>
              <a:rPr lang="en-GB" sz="3100" dirty="0" smtClean="0"/>
              <a:t>13.1% of global greenhouse gas (GHG) emissions are caused by the transport sector. </a:t>
            </a:r>
            <a:br>
              <a:rPr lang="en-GB" sz="3100" dirty="0" smtClean="0"/>
            </a:br>
            <a:r>
              <a:rPr lang="en-GB" sz="3100" dirty="0" smtClean="0"/>
              <a:t>Within the second figure 60% of all emissions are road freight generated.</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147" name="Picture 3"/>
          <p:cNvPicPr>
            <a:picLocks noGrp="1" noChangeAspect="1" noChangeArrowheads="1"/>
          </p:cNvPicPr>
          <p:nvPr>
            <p:ph idx="1"/>
          </p:nvPr>
        </p:nvPicPr>
        <p:blipFill>
          <a:blip r:embed="rId2" cstate="print"/>
          <a:srcRect/>
          <a:stretch>
            <a:fillRect/>
          </a:stretch>
        </p:blipFill>
        <p:spPr bwMode="auto">
          <a:xfrm>
            <a:off x="838200" y="762000"/>
            <a:ext cx="7543800" cy="5229945"/>
          </a:xfrm>
          <a:prstGeom prst="rect">
            <a:avLst/>
          </a:prstGeom>
          <a:noFill/>
          <a:ln w="9525">
            <a:noFill/>
            <a:miter lim="800000"/>
            <a:headEnd/>
            <a:tailEnd/>
          </a:ln>
        </p:spPr>
      </p:pic>
      <p:sp>
        <p:nvSpPr>
          <p:cNvPr id="7" name="Rectangle 6"/>
          <p:cNvSpPr/>
          <p:nvPr/>
        </p:nvSpPr>
        <p:spPr>
          <a:xfrm>
            <a:off x="838200" y="5562600"/>
            <a:ext cx="762000" cy="3048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None/>
            </a:pPr>
            <a:r>
              <a:rPr lang="en-GB" dirty="0" smtClean="0"/>
              <a:t>Within the transport chain there are two types</a:t>
            </a:r>
          </a:p>
          <a:p>
            <a:pPr>
              <a:buNone/>
            </a:pPr>
            <a:r>
              <a:rPr lang="en-GB" dirty="0" smtClean="0"/>
              <a:t>of emissions:-  </a:t>
            </a:r>
          </a:p>
          <a:p>
            <a:r>
              <a:rPr lang="en-GB" dirty="0" smtClean="0"/>
              <a:t>Direct which relate to those activities directly undertaken by the freight forwarder and are within their capability to manage</a:t>
            </a:r>
          </a:p>
          <a:p>
            <a:r>
              <a:rPr lang="en-GB" dirty="0" smtClean="0"/>
              <a:t>Indirect relating to emissions emitted by other parties within the supply chain, but it could be argued that they should be aware of.</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Definition of Sustainable Logistic</a:t>
            </a:r>
            <a:endParaRPr lang="en-GB" sz="4000" dirty="0"/>
          </a:p>
        </p:txBody>
      </p:sp>
      <p:sp>
        <p:nvSpPr>
          <p:cNvPr id="3" name="Content Placeholder 2"/>
          <p:cNvSpPr>
            <a:spLocks noGrp="1"/>
          </p:cNvSpPr>
          <p:nvPr>
            <p:ph idx="1"/>
          </p:nvPr>
        </p:nvSpPr>
        <p:spPr/>
        <p:txBody>
          <a:bodyPr/>
          <a:lstStyle/>
          <a:p>
            <a:r>
              <a:rPr lang="en-GB" dirty="0" smtClean="0"/>
              <a:t>“A planned and systematic approach aiming to reduce the environmental impact of a company’s activities by improving the efficiency of processes, reducing the use of energy, water and fossil fuel when providing transport and logistics services”.</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Legal Case</a:t>
            </a:r>
            <a:endParaRPr lang="en-GB" dirty="0"/>
          </a:p>
        </p:txBody>
      </p:sp>
      <p:sp>
        <p:nvSpPr>
          <p:cNvPr id="3" name="Content Placeholder 2"/>
          <p:cNvSpPr>
            <a:spLocks noGrp="1"/>
          </p:cNvSpPr>
          <p:nvPr>
            <p:ph idx="1"/>
          </p:nvPr>
        </p:nvSpPr>
        <p:spPr/>
        <p:txBody>
          <a:bodyPr>
            <a:normAutofit/>
          </a:bodyPr>
          <a:lstStyle/>
          <a:p>
            <a:r>
              <a:rPr lang="en-GB" sz="2800" dirty="0" smtClean="0"/>
              <a:t>There are numerous environmental regulations and laws which cover noise, emissions and pollution control including EU Emissions Trading Directive 2003/87/EC, Aviation Directive 2008/101/EC and Regulation (EC) No 715/2007 regarding emissions for light passenger and commercial vehicles (EURO 5 and EURO 6)</a:t>
            </a:r>
            <a:endParaRPr lang="en-GB" sz="2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Business Case</a:t>
            </a:r>
            <a:endParaRPr lang="en-GB" dirty="0"/>
          </a:p>
        </p:txBody>
      </p:sp>
      <p:sp>
        <p:nvSpPr>
          <p:cNvPr id="3" name="Content Placeholder 2"/>
          <p:cNvSpPr>
            <a:spLocks noGrp="1"/>
          </p:cNvSpPr>
          <p:nvPr>
            <p:ph idx="1"/>
          </p:nvPr>
        </p:nvSpPr>
        <p:spPr/>
        <p:txBody>
          <a:bodyPr/>
          <a:lstStyle/>
          <a:p>
            <a:r>
              <a:rPr lang="en-GB" dirty="0" smtClean="0"/>
              <a:t>Financial  </a:t>
            </a:r>
          </a:p>
          <a:p>
            <a:pPr>
              <a:buNone/>
            </a:pPr>
            <a:r>
              <a:rPr lang="en-GB" sz="2800" dirty="0" smtClean="0"/>
              <a:t>Improving environmental policies often results</a:t>
            </a:r>
          </a:p>
          <a:p>
            <a:pPr>
              <a:buNone/>
            </a:pPr>
            <a:r>
              <a:rPr lang="en-GB" sz="2800" dirty="0" smtClean="0"/>
              <a:t>in cost savings.  Current research that this is the</a:t>
            </a:r>
          </a:p>
          <a:p>
            <a:pPr>
              <a:buNone/>
            </a:pPr>
            <a:r>
              <a:rPr lang="en-GB" sz="2800" dirty="0" smtClean="0"/>
              <a:t>driver behind the efforts of 77% of organisations</a:t>
            </a:r>
          </a:p>
          <a:p>
            <a:pPr>
              <a:buNone/>
            </a:pPr>
            <a:r>
              <a:rPr lang="en-GB" sz="2800" dirty="0" smtClean="0"/>
              <a:t>to cut their emissions</a:t>
            </a:r>
            <a:endParaRPr lang="en-GB" sz="28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Corporate Reputation </a:t>
            </a:r>
          </a:p>
          <a:p>
            <a:pPr>
              <a:buNone/>
            </a:pPr>
            <a:r>
              <a:rPr lang="en-GB" sz="2800" dirty="0" smtClean="0"/>
              <a:t>Environmental awareness amongst the business </a:t>
            </a:r>
          </a:p>
          <a:p>
            <a:pPr>
              <a:buNone/>
            </a:pPr>
            <a:r>
              <a:rPr lang="en-GB" sz="2800" dirty="0" smtClean="0"/>
              <a:t>community and consumers is increasing</a:t>
            </a:r>
            <a:endParaRPr lang="en-GB" sz="2800" dirty="0"/>
          </a:p>
        </p:txBody>
      </p:sp>
      <p:sp>
        <p:nvSpPr>
          <p:cNvPr id="4" name="Title 1"/>
          <p:cNvSpPr>
            <a:spLocks noGrp="1"/>
          </p:cNvSpPr>
          <p:nvPr>
            <p:ph type="title"/>
          </p:nvPr>
        </p:nvSpPr>
        <p:spPr/>
        <p:txBody>
          <a:bodyPr/>
          <a:lstStyle/>
          <a:p>
            <a:r>
              <a:rPr lang="en-GB" dirty="0" smtClean="0"/>
              <a:t>The Business Case</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Management </a:t>
            </a:r>
            <a:endParaRPr lang="en-GB" dirty="0"/>
          </a:p>
        </p:txBody>
      </p:sp>
      <p:sp>
        <p:nvSpPr>
          <p:cNvPr id="3" name="Content Placeholder 2"/>
          <p:cNvSpPr>
            <a:spLocks noGrp="1"/>
          </p:cNvSpPr>
          <p:nvPr>
            <p:ph idx="1"/>
          </p:nvPr>
        </p:nvSpPr>
        <p:spPr/>
        <p:txBody>
          <a:bodyPr/>
          <a:lstStyle/>
          <a:p>
            <a:r>
              <a:rPr lang="en-GB" dirty="0" smtClean="0"/>
              <a:t>Events in 2012, including the panic buying of fuel when it was thought that tanker drivers would strike in the UK and price volatility due to a lack of political stability amongst Middle Eastern oil producers once again highlighted the dependency of the West on a regular supply of oil.</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Staff Recruitment and Retention</a:t>
            </a:r>
            <a:endParaRPr lang="en-GB" dirty="0"/>
          </a:p>
        </p:txBody>
      </p:sp>
      <p:sp>
        <p:nvSpPr>
          <p:cNvPr id="3" name="Content Placeholder 2"/>
          <p:cNvSpPr>
            <a:spLocks noGrp="1"/>
          </p:cNvSpPr>
          <p:nvPr>
            <p:ph idx="1"/>
          </p:nvPr>
        </p:nvSpPr>
        <p:spPr/>
        <p:txBody>
          <a:bodyPr/>
          <a:lstStyle/>
          <a:p>
            <a:r>
              <a:rPr lang="en-GB" dirty="0" smtClean="0"/>
              <a:t>In particular amongst younger people, there is an increasing level of knowledge regarding the environment.  Surveys clearly demonstrate that employees have a clear preference for working for sustainable companies.</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Developing an effective programme</a:t>
            </a:r>
            <a:endParaRPr lang="en-GB" dirty="0"/>
          </a:p>
        </p:txBody>
      </p:sp>
      <p:sp>
        <p:nvSpPr>
          <p:cNvPr id="3" name="Content Placeholder 2"/>
          <p:cNvSpPr>
            <a:spLocks noGrp="1"/>
          </p:cNvSpPr>
          <p:nvPr>
            <p:ph idx="1"/>
          </p:nvPr>
        </p:nvSpPr>
        <p:spPr/>
        <p:txBody>
          <a:bodyPr/>
          <a:lstStyle/>
          <a:p>
            <a:r>
              <a:rPr lang="en-GB" dirty="0" smtClean="0"/>
              <a:t>Carbon Accounting</a:t>
            </a:r>
          </a:p>
          <a:p>
            <a:r>
              <a:rPr lang="en-GB" dirty="0" smtClean="0"/>
              <a:t>Carbon Avoidance</a:t>
            </a:r>
          </a:p>
          <a:p>
            <a:r>
              <a:rPr lang="en-GB" dirty="0" smtClean="0"/>
              <a:t>Carbon Control</a:t>
            </a:r>
          </a:p>
          <a:p>
            <a:r>
              <a:rPr lang="en-GB" dirty="0" smtClean="0"/>
              <a:t>Carbon Offsetting</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Practice</a:t>
            </a:r>
            <a:endParaRPr lang="en-GB" dirty="0"/>
          </a:p>
        </p:txBody>
      </p:sp>
      <p:sp>
        <p:nvSpPr>
          <p:cNvPr id="3" name="Content Placeholder 2"/>
          <p:cNvSpPr>
            <a:spLocks noGrp="1"/>
          </p:cNvSpPr>
          <p:nvPr>
            <p:ph idx="1"/>
          </p:nvPr>
        </p:nvSpPr>
        <p:spPr/>
        <p:txBody>
          <a:bodyPr>
            <a:normAutofit/>
          </a:bodyPr>
          <a:lstStyle/>
          <a:p>
            <a:pPr>
              <a:buNone/>
            </a:pPr>
            <a:r>
              <a:rPr lang="en-GB" dirty="0" smtClean="0"/>
              <a:t>Energy Consumption (carbon footprint)</a:t>
            </a:r>
          </a:p>
          <a:p>
            <a:r>
              <a:rPr lang="en-GB" sz="2400" dirty="0" smtClean="0"/>
              <a:t>Turn of electrical appliances (The Carbon Trust estimates that an average offices waste £6000 a year by leaving equipment on over weekends and Bank Holidays) </a:t>
            </a:r>
          </a:p>
          <a:p>
            <a:r>
              <a:rPr lang="en-GB" sz="2400" dirty="0" smtClean="0"/>
              <a:t>Reduce thermostat temperature (1 degree can generate a 10% saving in a heating bill) </a:t>
            </a:r>
          </a:p>
          <a:p>
            <a:r>
              <a:rPr lang="en-GB" sz="2400" dirty="0" smtClean="0"/>
              <a:t>Reduce the number of and use energy efficient bulbs</a:t>
            </a:r>
          </a:p>
          <a:p>
            <a:r>
              <a:rPr lang="en-GB" sz="2400" dirty="0" smtClean="0"/>
              <a:t>Consider replacing light switches by motion sensors </a:t>
            </a:r>
            <a:endParaRPr lang="en-GB" sz="2400" dirty="0"/>
          </a:p>
          <a:p>
            <a:r>
              <a:rPr lang="en-GB" sz="2400" dirty="0" smtClean="0"/>
              <a:t>Consider switching to a green energy supplier </a:t>
            </a:r>
          </a:p>
          <a:p>
            <a:r>
              <a:rPr lang="en-GB" sz="2400" dirty="0" smtClean="0"/>
              <a:t>Review driving practices including excessive idling times</a:t>
            </a:r>
            <a:endParaRPr lang="en-GB" sz="24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None/>
            </a:pPr>
            <a:r>
              <a:rPr lang="en-GB" dirty="0" smtClean="0"/>
              <a:t>Premises </a:t>
            </a:r>
          </a:p>
          <a:p>
            <a:r>
              <a:rPr lang="en-GB" sz="2400" dirty="0" smtClean="0"/>
              <a:t>Ensure regular maintenance of the building and equipment is carried out </a:t>
            </a:r>
          </a:p>
          <a:p>
            <a:r>
              <a:rPr lang="en-GB" sz="2400" dirty="0" smtClean="0"/>
              <a:t>Install insulation </a:t>
            </a:r>
          </a:p>
          <a:p>
            <a:r>
              <a:rPr lang="en-GB" sz="2400" dirty="0" smtClean="0"/>
              <a:t>Install double glazing  </a:t>
            </a:r>
          </a:p>
          <a:p>
            <a:r>
              <a:rPr lang="en-GB" sz="2400" dirty="0" smtClean="0"/>
              <a:t>Install solar panels </a:t>
            </a:r>
            <a:endParaRPr lang="en-GB" sz="2400" dirty="0"/>
          </a:p>
          <a:p>
            <a:r>
              <a:rPr lang="en-GB" sz="2400" dirty="0" smtClean="0"/>
              <a:t>Encourage the use of natural light and ventilation</a:t>
            </a:r>
            <a:endParaRPr lang="en-GB" sz="24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a:buNone/>
            </a:pPr>
            <a:r>
              <a:rPr lang="en-GB" dirty="0" smtClean="0"/>
              <a:t>Purchasing </a:t>
            </a:r>
            <a:endParaRPr lang="en-GB" dirty="0"/>
          </a:p>
          <a:p>
            <a:r>
              <a:rPr lang="en-GB" sz="2400" dirty="0" smtClean="0"/>
              <a:t>Consider changing type of power plants e.g. electric for LPG forklift trucks </a:t>
            </a:r>
            <a:endParaRPr lang="en-GB" sz="2400" dirty="0"/>
          </a:p>
          <a:p>
            <a:r>
              <a:rPr lang="en-GB" sz="2400" dirty="0" smtClean="0"/>
              <a:t>Ensure energy efficiency is a purchasing policy criterion</a:t>
            </a:r>
          </a:p>
          <a:p>
            <a:pPr>
              <a:buNone/>
            </a:pPr>
            <a:endParaRPr lang="en-GB" sz="2400" dirty="0" smtClean="0"/>
          </a:p>
          <a:p>
            <a:pPr>
              <a:buNone/>
            </a:pPr>
            <a:r>
              <a:rPr lang="en-GB" dirty="0" smtClean="0"/>
              <a:t>Water </a:t>
            </a:r>
          </a:p>
          <a:p>
            <a:r>
              <a:rPr lang="en-GB" sz="2400" dirty="0" smtClean="0"/>
              <a:t>Review the use of water at each site </a:t>
            </a:r>
            <a:endParaRPr lang="en-GB" sz="2400" dirty="0"/>
          </a:p>
          <a:p>
            <a:r>
              <a:rPr lang="en-GB" sz="2400" dirty="0" smtClean="0"/>
              <a:t>Consider of dual flush/hippo systems for toilets </a:t>
            </a:r>
          </a:p>
          <a:p>
            <a:r>
              <a:rPr lang="en-GB" sz="2400" dirty="0" smtClean="0"/>
              <a:t>Push taps o Repair leaks </a:t>
            </a:r>
          </a:p>
          <a:p>
            <a:r>
              <a:rPr lang="en-GB" sz="2400" dirty="0" smtClean="0"/>
              <a:t>Consider water capture systems</a:t>
            </a:r>
            <a:endParaRPr lang="en-GB" sz="24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None/>
            </a:pPr>
            <a:r>
              <a:rPr lang="en-GB" dirty="0" smtClean="0"/>
              <a:t>Resource Management </a:t>
            </a:r>
            <a:endParaRPr lang="en-GB" dirty="0"/>
          </a:p>
          <a:p>
            <a:r>
              <a:rPr lang="en-GB" sz="2400" dirty="0" smtClean="0"/>
              <a:t>Review waste and implement a sorting process for recyclable items </a:t>
            </a:r>
            <a:endParaRPr lang="en-GB" sz="2400" dirty="0"/>
          </a:p>
          <a:p>
            <a:r>
              <a:rPr lang="en-GB" sz="2400" dirty="0" smtClean="0"/>
              <a:t>Assess revenue that can be generated by selling recyclable items </a:t>
            </a:r>
          </a:p>
          <a:p>
            <a:r>
              <a:rPr lang="en-GB" sz="2400" dirty="0" smtClean="0"/>
              <a:t>Review usage with the aim of reducing it</a:t>
            </a:r>
          </a:p>
          <a:p>
            <a:r>
              <a:rPr lang="en-GB" sz="2400" dirty="0" smtClean="0"/>
              <a:t>Investigate re-use of items </a:t>
            </a:r>
            <a:endParaRPr lang="en-GB" sz="2400" dirty="0"/>
          </a:p>
          <a:p>
            <a:r>
              <a:rPr lang="en-GB" sz="2400" dirty="0" smtClean="0"/>
              <a:t>Ensure maximum utilisation of equipment</a:t>
            </a:r>
            <a:endParaRPr lang="en-GB" sz="24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Environmental impact of online shopping </a:t>
            </a:r>
            <a:endParaRPr lang="en-GB" dirty="0"/>
          </a:p>
        </p:txBody>
      </p:sp>
      <p:sp>
        <p:nvSpPr>
          <p:cNvPr id="3" name="Content Placeholder 2"/>
          <p:cNvSpPr>
            <a:spLocks noGrp="1"/>
          </p:cNvSpPr>
          <p:nvPr>
            <p:ph idx="1"/>
          </p:nvPr>
        </p:nvSpPr>
        <p:spPr/>
        <p:txBody>
          <a:bodyPr/>
          <a:lstStyle/>
          <a:p>
            <a:r>
              <a:rPr lang="en-GB" dirty="0" smtClean="0"/>
              <a:t>On initial consideration one might assume that online shopping replaces conventional shopping trips.  Where this occurs it is referred to as the substitution effect and would reduce overall travel (</a:t>
            </a:r>
            <a:r>
              <a:rPr lang="en-GB" dirty="0" err="1" smtClean="0"/>
              <a:t>Visser</a:t>
            </a:r>
            <a:r>
              <a:rPr lang="en-GB" dirty="0" smtClean="0"/>
              <a:t> &amp; </a:t>
            </a:r>
            <a:r>
              <a:rPr lang="en-GB" dirty="0" err="1" smtClean="0"/>
              <a:t>Lanzendorf</a:t>
            </a:r>
            <a:r>
              <a:rPr lang="en-GB" dirty="0" smtClean="0"/>
              <a:t>, 2004).</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 Cairns et al. (2005) calculated that grocery home delivery vans in the UK could save as much as 70% of car-generated kilometres when used to directly replace car trips to the supermarket.  In reality exact substitution is rarely achieved. </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E</a:t>
            </a:r>
            <a:r>
              <a:rPr lang="en-GB" dirty="0" smtClean="0"/>
              <a:t>nvironmental balance favouring freight transport to the home over traditional shopping methods is not as straightforward as it may seem.  Adverse environmental effects may result from online shopping as people continue to use their cars as well as ordering online</a:t>
            </a:r>
          </a:p>
          <a:p>
            <a:pPr>
              <a:buNone/>
            </a:pPr>
            <a:r>
              <a:rPr lang="en-GB" sz="2800" dirty="0" smtClean="0"/>
              <a:t>(these are referred to as </a:t>
            </a:r>
            <a:r>
              <a:rPr lang="en-GB" sz="2800" dirty="0" err="1" smtClean="0"/>
              <a:t>complementarity</a:t>
            </a:r>
            <a:r>
              <a:rPr lang="en-GB" sz="2800" dirty="0" smtClean="0"/>
              <a:t>  effects)</a:t>
            </a:r>
            <a:endParaRPr lang="en-GB" sz="28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14400"/>
            <a:ext cx="8534400" cy="5334000"/>
          </a:xfrm>
        </p:spPr>
        <p:txBody>
          <a:bodyPr>
            <a:normAutofit lnSpcReduction="10000"/>
          </a:bodyPr>
          <a:lstStyle/>
          <a:p>
            <a:pPr>
              <a:buNone/>
            </a:pPr>
            <a:r>
              <a:rPr lang="en-GB" dirty="0" smtClean="0"/>
              <a:t>Several other aspects of the last mile delivery also</a:t>
            </a:r>
          </a:p>
          <a:p>
            <a:pPr>
              <a:buNone/>
            </a:pPr>
            <a:r>
              <a:rPr lang="en-GB" dirty="0" smtClean="0"/>
              <a:t>appear to off-set any initial environmental gains.</a:t>
            </a:r>
          </a:p>
          <a:p>
            <a:pPr>
              <a:buNone/>
            </a:pPr>
            <a:r>
              <a:rPr lang="en-GB" dirty="0" smtClean="0"/>
              <a:t>These include:</a:t>
            </a:r>
          </a:p>
          <a:p>
            <a:r>
              <a:rPr lang="en-GB" dirty="0" smtClean="0"/>
              <a:t> </a:t>
            </a:r>
            <a:r>
              <a:rPr lang="en-GB" sz="2200" dirty="0" smtClean="0"/>
              <a:t>Frequent purchases of small quantities generating numerous, relatively inefficient home deliveries (</a:t>
            </a:r>
            <a:r>
              <a:rPr lang="en-GB" sz="2200" dirty="0" err="1" smtClean="0"/>
              <a:t>Kröger</a:t>
            </a:r>
            <a:r>
              <a:rPr lang="en-GB" sz="2200" dirty="0" smtClean="0"/>
              <a:t> et al., 2003; </a:t>
            </a:r>
            <a:r>
              <a:rPr lang="en-GB" sz="2200" dirty="0" err="1" smtClean="0"/>
              <a:t>Mokhtarian</a:t>
            </a:r>
            <a:r>
              <a:rPr lang="en-GB" sz="2200" dirty="0" smtClean="0"/>
              <a:t>, 2004);</a:t>
            </a:r>
          </a:p>
          <a:p>
            <a:r>
              <a:rPr lang="en-GB" sz="2200" dirty="0" smtClean="0"/>
              <a:t>Customers’ tendency to purchase separate items from several different web-based companies (each requiring separate delivery).  Previously, goods would have been bought on one trip to the shops;</a:t>
            </a:r>
          </a:p>
          <a:p>
            <a:r>
              <a:rPr lang="en-GB" sz="2200" dirty="0" smtClean="0"/>
              <a:t>Additional </a:t>
            </a:r>
            <a:r>
              <a:rPr lang="en-GB" sz="2200" dirty="0" err="1" smtClean="0"/>
              <a:t>sortation</a:t>
            </a:r>
            <a:r>
              <a:rPr lang="en-GB" sz="2200" dirty="0" smtClean="0"/>
              <a:t> requirements to combine multiple customers orders prior to delivery (de </a:t>
            </a:r>
            <a:r>
              <a:rPr lang="en-GB" sz="2200" dirty="0" err="1" smtClean="0"/>
              <a:t>Koster</a:t>
            </a:r>
            <a:r>
              <a:rPr lang="en-GB" sz="2200" dirty="0" smtClean="0"/>
              <a:t>, 2002).  Some companies do not deliver the whole of a customer’s multi-order in one trip because of the timing of the picking process;</a:t>
            </a:r>
            <a:endParaRPr lang="en-GB" sz="22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200" dirty="0" smtClean="0"/>
              <a:t>Additional trips being generated when the time saved by shopping online is converted into travel for other out-of-home activities by either the car owner or other members of the household (Gould &amp; </a:t>
            </a:r>
            <a:r>
              <a:rPr lang="en-GB" sz="2200" dirty="0" err="1" smtClean="0"/>
              <a:t>Golob</a:t>
            </a:r>
            <a:r>
              <a:rPr lang="en-GB" sz="2200" dirty="0" smtClean="0"/>
              <a:t>, 1997; </a:t>
            </a:r>
            <a:r>
              <a:rPr lang="en-GB" sz="2200" dirty="0" err="1" smtClean="0"/>
              <a:t>Cullinane</a:t>
            </a:r>
            <a:r>
              <a:rPr lang="en-GB" sz="2200" dirty="0" smtClean="0"/>
              <a:t> et al., 2008).</a:t>
            </a:r>
          </a:p>
          <a:p>
            <a:r>
              <a:rPr lang="en-GB" sz="2200" dirty="0" smtClean="0"/>
              <a:t>Internet-browsing encouraging people to go shopping for additional and/or supplementary purchases (Skinner et al., 2004);</a:t>
            </a:r>
          </a:p>
          <a:p>
            <a:r>
              <a:rPr lang="en-GB" sz="2200" dirty="0" smtClean="0"/>
              <a:t>Minimal travel savings for online shopping, when goods, if purchased via the conventional channel, would have been bought as part of an overall multi-activity trip</a:t>
            </a:r>
            <a:endParaRPr lang="en-GB" sz="22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400" dirty="0" smtClean="0"/>
              <a:t>Additional freight movements being created in cases where customers previously walked or cycled to the shops; </a:t>
            </a:r>
          </a:p>
          <a:p>
            <a:r>
              <a:rPr lang="en-GB" sz="2400" dirty="0" smtClean="0"/>
              <a:t>Failed deliveries when no-one is at home;</a:t>
            </a:r>
          </a:p>
          <a:p>
            <a:r>
              <a:rPr lang="en-GB" sz="2400" dirty="0" smtClean="0"/>
              <a:t>Returns of unwanted goods; and </a:t>
            </a:r>
          </a:p>
          <a:p>
            <a:r>
              <a:rPr lang="en-GB" sz="2400" dirty="0" smtClean="0"/>
              <a:t>Lower prices for internet purchases encouraging consumers to buy more.</a:t>
            </a:r>
            <a:endParaRPr lang="en-GB" sz="24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cstate="print"/>
          <a:srcRect/>
          <a:stretch>
            <a:fillRect/>
          </a:stretch>
        </p:blipFill>
        <p:spPr bwMode="auto">
          <a:xfrm>
            <a:off x="762000" y="838200"/>
            <a:ext cx="7698902" cy="5337905"/>
          </a:xfrm>
          <a:prstGeom prst="rect">
            <a:avLst/>
          </a:prstGeom>
          <a:noFill/>
          <a:ln w="9525">
            <a:noFill/>
            <a:miter lim="800000"/>
            <a:headEnd/>
            <a:tailEnd/>
          </a:ln>
        </p:spPr>
      </p:pic>
      <p:sp>
        <p:nvSpPr>
          <p:cNvPr id="5" name="Rectangle 4"/>
          <p:cNvSpPr/>
          <p:nvPr/>
        </p:nvSpPr>
        <p:spPr>
          <a:xfrm flipH="1">
            <a:off x="228600" y="1219200"/>
            <a:ext cx="685800" cy="533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cstate="print"/>
          <a:srcRect/>
          <a:stretch>
            <a:fillRect/>
          </a:stretch>
        </p:blipFill>
        <p:spPr bwMode="auto">
          <a:xfrm>
            <a:off x="1447800" y="1265954"/>
            <a:ext cx="6553200" cy="5335666"/>
          </a:xfrm>
          <a:prstGeom prst="rect">
            <a:avLst/>
          </a:prstGeom>
          <a:noFill/>
          <a:ln w="9525">
            <a:noFill/>
            <a:miter lim="800000"/>
            <a:headEnd/>
            <a:tailEnd/>
          </a:ln>
        </p:spPr>
      </p:pic>
      <p:sp>
        <p:nvSpPr>
          <p:cNvPr id="5" name="Rectangle 4"/>
          <p:cNvSpPr/>
          <p:nvPr/>
        </p:nvSpPr>
        <p:spPr>
          <a:xfrm>
            <a:off x="1447800" y="1295400"/>
            <a:ext cx="685800" cy="152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p:cNvPicPr>
            <a:picLocks noGrp="1" noChangeAspect="1" noChangeArrowheads="1"/>
          </p:cNvPicPr>
          <p:nvPr>
            <p:ph idx="1"/>
          </p:nvPr>
        </p:nvPicPr>
        <p:blipFill>
          <a:blip r:embed="rId2" cstate="print"/>
          <a:srcRect/>
          <a:stretch>
            <a:fillRect/>
          </a:stretch>
        </p:blipFill>
        <p:spPr bwMode="auto">
          <a:xfrm>
            <a:off x="685800" y="1447800"/>
            <a:ext cx="7975287" cy="3601244"/>
          </a:xfrm>
          <a:prstGeom prst="rect">
            <a:avLst/>
          </a:prstGeom>
          <a:noFill/>
          <a:ln w="9525">
            <a:noFill/>
            <a:miter lim="800000"/>
            <a:headEnd/>
            <a:tailEnd/>
          </a:ln>
        </p:spPr>
      </p:pic>
      <p:sp>
        <p:nvSpPr>
          <p:cNvPr id="5" name="Rectangle 4"/>
          <p:cNvSpPr/>
          <p:nvPr/>
        </p:nvSpPr>
        <p:spPr>
          <a:xfrm>
            <a:off x="609600" y="1447800"/>
            <a:ext cx="914400" cy="3048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cstate="print"/>
          <a:srcRect/>
          <a:stretch>
            <a:fillRect/>
          </a:stretch>
        </p:blipFill>
        <p:spPr bwMode="auto">
          <a:xfrm>
            <a:off x="2286000" y="304800"/>
            <a:ext cx="4343400" cy="6336464"/>
          </a:xfrm>
          <a:prstGeom prst="rect">
            <a:avLst/>
          </a:prstGeom>
          <a:noFill/>
          <a:ln w="9525">
            <a:noFill/>
            <a:miter lim="800000"/>
            <a:headEnd/>
            <a:tailEnd/>
          </a:ln>
        </p:spPr>
      </p:pic>
      <p:sp>
        <p:nvSpPr>
          <p:cNvPr id="5" name="Rectangle 4"/>
          <p:cNvSpPr/>
          <p:nvPr/>
        </p:nvSpPr>
        <p:spPr>
          <a:xfrm>
            <a:off x="2286000" y="228600"/>
            <a:ext cx="609600" cy="381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p:cNvPicPr>
            <a:picLocks noGrp="1" noChangeAspect="1" noChangeArrowheads="1"/>
          </p:cNvPicPr>
          <p:nvPr>
            <p:ph idx="1"/>
          </p:nvPr>
        </p:nvPicPr>
        <p:blipFill>
          <a:blip r:embed="rId2" cstate="print"/>
          <a:srcRect/>
          <a:stretch>
            <a:fillRect/>
          </a:stretch>
        </p:blipFill>
        <p:spPr bwMode="auto">
          <a:xfrm>
            <a:off x="228600" y="685800"/>
            <a:ext cx="8711373" cy="4920456"/>
          </a:xfrm>
          <a:prstGeom prst="rect">
            <a:avLst/>
          </a:prstGeom>
          <a:noFill/>
          <a:ln w="9525">
            <a:noFill/>
            <a:miter lim="800000"/>
            <a:headEnd/>
            <a:tailEnd/>
          </a:ln>
        </p:spPr>
      </p:pic>
      <p:sp>
        <p:nvSpPr>
          <p:cNvPr id="5" name="Rectangle 4"/>
          <p:cNvSpPr/>
          <p:nvPr/>
        </p:nvSpPr>
        <p:spPr>
          <a:xfrm>
            <a:off x="609600" y="685800"/>
            <a:ext cx="914400" cy="381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170" name="Picture 2"/>
          <p:cNvPicPr>
            <a:picLocks noGrp="1" noChangeAspect="1" noChangeArrowheads="1"/>
          </p:cNvPicPr>
          <p:nvPr>
            <p:ph idx="1"/>
          </p:nvPr>
        </p:nvPicPr>
        <p:blipFill>
          <a:blip r:embed="rId2" cstate="print"/>
          <a:srcRect/>
          <a:stretch>
            <a:fillRect/>
          </a:stretch>
        </p:blipFill>
        <p:spPr bwMode="auto">
          <a:xfrm>
            <a:off x="990600" y="381000"/>
            <a:ext cx="7239000" cy="6277570"/>
          </a:xfrm>
          <a:prstGeom prst="rect">
            <a:avLst/>
          </a:prstGeom>
          <a:noFill/>
          <a:ln w="9525">
            <a:noFill/>
            <a:miter lim="800000"/>
            <a:headEnd/>
            <a:tailEnd/>
          </a:ln>
        </p:spPr>
      </p:pic>
      <p:sp>
        <p:nvSpPr>
          <p:cNvPr id="5" name="Rectangle 4"/>
          <p:cNvSpPr/>
          <p:nvPr/>
        </p:nvSpPr>
        <p:spPr>
          <a:xfrm>
            <a:off x="1219200" y="6324600"/>
            <a:ext cx="685800" cy="228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8194" name="Picture 2"/>
          <p:cNvPicPr>
            <a:picLocks noGrp="1" noChangeAspect="1" noChangeArrowheads="1"/>
          </p:cNvPicPr>
          <p:nvPr>
            <p:ph idx="1"/>
          </p:nvPr>
        </p:nvPicPr>
        <p:blipFill>
          <a:blip r:embed="rId2" cstate="print"/>
          <a:srcRect/>
          <a:stretch>
            <a:fillRect/>
          </a:stretch>
        </p:blipFill>
        <p:spPr bwMode="auto">
          <a:xfrm>
            <a:off x="609600" y="914400"/>
            <a:ext cx="7839554" cy="514905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9218" name="Picture 2"/>
          <p:cNvPicPr>
            <a:picLocks noGrp="1" noChangeAspect="1" noChangeArrowheads="1"/>
          </p:cNvPicPr>
          <p:nvPr>
            <p:ph idx="1"/>
          </p:nvPr>
        </p:nvPicPr>
        <p:blipFill>
          <a:blip r:embed="rId2" cstate="print"/>
          <a:srcRect/>
          <a:stretch>
            <a:fillRect/>
          </a:stretch>
        </p:blipFill>
        <p:spPr bwMode="auto">
          <a:xfrm>
            <a:off x="1143000" y="304800"/>
            <a:ext cx="7404418" cy="6096794"/>
          </a:xfrm>
          <a:prstGeom prst="rect">
            <a:avLst/>
          </a:prstGeom>
          <a:noFill/>
          <a:ln w="9525">
            <a:noFill/>
            <a:miter lim="800000"/>
            <a:headEnd/>
            <a:tailEnd/>
          </a:ln>
        </p:spPr>
      </p:pic>
      <p:sp>
        <p:nvSpPr>
          <p:cNvPr id="5" name="Rectangle 4"/>
          <p:cNvSpPr/>
          <p:nvPr/>
        </p:nvSpPr>
        <p:spPr>
          <a:xfrm>
            <a:off x="1066800" y="5867400"/>
            <a:ext cx="838200" cy="457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42" name="Picture 2"/>
          <p:cNvPicPr>
            <a:picLocks noGrp="1" noChangeAspect="1" noChangeArrowheads="1"/>
          </p:cNvPicPr>
          <p:nvPr>
            <p:ph idx="1"/>
          </p:nvPr>
        </p:nvPicPr>
        <p:blipFill>
          <a:blip r:embed="rId2" cstate="print"/>
          <a:srcRect/>
          <a:stretch>
            <a:fillRect/>
          </a:stretch>
        </p:blipFill>
        <p:spPr bwMode="auto">
          <a:xfrm>
            <a:off x="533400" y="533400"/>
            <a:ext cx="8266166" cy="5811044"/>
          </a:xfrm>
          <a:prstGeom prst="rect">
            <a:avLst/>
          </a:prstGeom>
          <a:noFill/>
          <a:ln w="9525">
            <a:noFill/>
            <a:miter lim="800000"/>
            <a:headEnd/>
            <a:tailEnd/>
          </a:ln>
        </p:spPr>
      </p:pic>
      <p:sp>
        <p:nvSpPr>
          <p:cNvPr id="5" name="Rectangle 4"/>
          <p:cNvSpPr/>
          <p:nvPr/>
        </p:nvSpPr>
        <p:spPr>
          <a:xfrm>
            <a:off x="457200" y="5562600"/>
            <a:ext cx="1066800" cy="609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781800" y="5486400"/>
            <a:ext cx="2057400" cy="533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447800" y="5791200"/>
            <a:ext cx="990600" cy="3048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103</TotalTime>
  <Words>895</Words>
  <Application>Microsoft Office PowerPoint</Application>
  <PresentationFormat>On-screen Show (4:3)</PresentationFormat>
  <Paragraphs>76</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Slide 1</vt:lpstr>
      <vt:lpstr>10% of the EU’s GDP is generated by logistics and transport activities .  13.1% of global greenhouse gas (GHG) emissions are caused by the transport sector.  Within the second figure 60% of all emissions are road freight generated.</vt:lpstr>
      <vt:lpstr>Slide 3</vt:lpstr>
      <vt:lpstr>Slide 4</vt:lpstr>
      <vt:lpstr>Definition of Sustainable Logistic</vt:lpstr>
      <vt:lpstr>Legal Case</vt:lpstr>
      <vt:lpstr>The Business Case</vt:lpstr>
      <vt:lpstr>The Business Case</vt:lpstr>
      <vt:lpstr>Risk Management </vt:lpstr>
      <vt:lpstr>Staff Recruitment and Retention</vt:lpstr>
      <vt:lpstr>Developing an effective programme</vt:lpstr>
      <vt:lpstr>Good Practice</vt:lpstr>
      <vt:lpstr>Slide 13</vt:lpstr>
      <vt:lpstr>Slide 14</vt:lpstr>
      <vt:lpstr>Slide 15</vt:lpstr>
      <vt:lpstr>Environmental impact of online shopping </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User</cp:lastModifiedBy>
  <cp:revision>16</cp:revision>
  <dcterms:created xsi:type="dcterms:W3CDTF">2016-02-17T21:01:40Z</dcterms:created>
  <dcterms:modified xsi:type="dcterms:W3CDTF">2016-02-18T21:03:07Z</dcterms:modified>
</cp:coreProperties>
</file>