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notesSlides/notesSlide6.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78" r:id="rId7"/>
    <p:sldMasterId id="2147483798" r:id="rId8"/>
    <p:sldMasterId id="2147483740" r:id="rId9"/>
  </p:sldMasterIdLst>
  <p:notesMasterIdLst>
    <p:notesMasterId r:id="rId36"/>
  </p:notesMasterIdLst>
  <p:sldIdLst>
    <p:sldId id="256" r:id="rId10"/>
    <p:sldId id="257" r:id="rId11"/>
    <p:sldId id="329" r:id="rId12"/>
    <p:sldId id="343" r:id="rId13"/>
    <p:sldId id="330" r:id="rId14"/>
    <p:sldId id="331" r:id="rId15"/>
    <p:sldId id="338" r:id="rId16"/>
    <p:sldId id="345" r:id="rId17"/>
    <p:sldId id="332" r:id="rId18"/>
    <p:sldId id="344" r:id="rId19"/>
    <p:sldId id="333" r:id="rId20"/>
    <p:sldId id="289" r:id="rId21"/>
    <p:sldId id="286" r:id="rId22"/>
    <p:sldId id="336" r:id="rId23"/>
    <p:sldId id="334" r:id="rId24"/>
    <p:sldId id="327" r:id="rId25"/>
    <p:sldId id="287" r:id="rId26"/>
    <p:sldId id="288" r:id="rId27"/>
    <p:sldId id="292" r:id="rId28"/>
    <p:sldId id="293" r:id="rId29"/>
    <p:sldId id="337" r:id="rId30"/>
    <p:sldId id="340" r:id="rId31"/>
    <p:sldId id="341" r:id="rId32"/>
    <p:sldId id="339" r:id="rId33"/>
    <p:sldId id="325" r:id="rId34"/>
    <p:sldId id="326"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 dt="2026-08-25T11:40:37.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5496" autoAdjust="0"/>
  </p:normalViewPr>
  <p:slideViewPr>
    <p:cSldViewPr snapToGrid="0" snapToObjects="1">
      <p:cViewPr>
        <p:scale>
          <a:sx n="89" d="100"/>
          <a:sy n="89" d="100"/>
        </p:scale>
        <p:origin x="960"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heme" Target="theme/theme1.xml"/><Relationship Id="rId21" Type="http://schemas.openxmlformats.org/officeDocument/2006/relationships/slide" Target="slides/slide12.xml"/><Relationship Id="rId34" Type="http://schemas.openxmlformats.org/officeDocument/2006/relationships/slide" Target="slides/slide25.xml"/><Relationship Id="rId42"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presProps" Target="presProps.xml"/><Relationship Id="rId40" Type="http://schemas.openxmlformats.org/officeDocument/2006/relationships/tableStyles" Target="tableStyles.xml"/><Relationship Id="rId45" Type="http://schemas.openxmlformats.org/officeDocument/2006/relationships/customXml" Target="../customXml/item3.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notesMaster" Target="notesMasters/notesMaster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customXml" Target="../customXml/item2.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customXml" Target="../customXml/item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8/25/2026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Reflective thinking – includes self aware, creative and critical thinking informed by evidence</a:t>
            </a:r>
          </a:p>
          <a:p>
            <a:r>
              <a:rPr lang="en-GB" dirty="0"/>
              <a:t>Reflective learning – insight gained from reflective thinking</a:t>
            </a:r>
          </a:p>
          <a:p>
            <a:r>
              <a:rPr lang="en-GB" dirty="0"/>
              <a:t>Reflective action – the act of applying what has been learnt through reflective thinking </a:t>
            </a:r>
          </a:p>
          <a:p>
            <a:endParaRPr lang="en-GB" dirty="0"/>
          </a:p>
          <a:p>
            <a:r>
              <a:rPr lang="en-GB" dirty="0"/>
              <a:t>In groups explore these terms and what they mean to you; this will link to Schon and Dewey later in the lecture.</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125088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a reflective practitioner you need to be able to take a balanced view of your practice, recognise and celebrate your strengths and what works well but acknowledge what could be improved. Evaluating your practice will help you to identify your professional development needs and, over time, will support you to become more confident in your practice. </a:t>
            </a:r>
          </a:p>
          <a:p>
            <a:r>
              <a:rPr lang="en-GB" dirty="0"/>
              <a:t>A reflective practitioner:  Celebrates their strengths and skills and acknowledges areas that need developing  Takes professional responsibility for constantly improving the quality of their own practice  Thinks about the way they work and why they choose certain ways of working  Considers the impact of their practice on the children and families in their care  Considers working in different ways and introduces new ways of working  Plans how to maintain and develop their practice in future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8673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are some other benefits of reflecting collaboratively? </a:t>
            </a:r>
          </a:p>
          <a:p>
            <a:r>
              <a:rPr lang="en-GB" dirty="0"/>
              <a:t> - others can help you to identify areas of your practice that you are not aware of</a:t>
            </a:r>
          </a:p>
          <a:p>
            <a:pPr marL="171450" indent="-171450">
              <a:buFontTx/>
              <a:buChar char="-"/>
            </a:pPr>
            <a:r>
              <a:rPr lang="en-GB" dirty="0"/>
              <a:t>Others can help you identify  your strengths and possible areas of improvement</a:t>
            </a:r>
          </a:p>
          <a:p>
            <a:pPr marL="171450" indent="-171450">
              <a:buFontTx/>
              <a:buChar char="-"/>
            </a:pPr>
            <a:r>
              <a:rPr lang="en-GB" dirty="0"/>
              <a:t>Everyone perceives things differently</a:t>
            </a:r>
          </a:p>
          <a:p>
            <a:pPr marL="171450" indent="-171450">
              <a:buFontTx/>
              <a:buChar char="-"/>
            </a:pPr>
            <a:r>
              <a:rPr lang="en-GB" dirty="0"/>
              <a:t>Bounce ideas of each other  </a:t>
            </a:r>
          </a:p>
          <a:p>
            <a:pPr marL="0" indent="0">
              <a:buFontTx/>
              <a:buNone/>
            </a:pPr>
            <a:r>
              <a:rPr lang="en-GB" dirty="0"/>
              <a:t>Trusting and respectful relationships are crucial to successful collaborative reflection </a:t>
            </a:r>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465430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very useful tool to develop an understanding of </a:t>
            </a:r>
            <a:r>
              <a:rPr lang="en-GB"/>
              <a:t>self-awareness</a:t>
            </a:r>
            <a:r>
              <a:rPr lang="en-GB" dirty="0"/>
              <a:t>.  Use the worksheet in the Moodle section to do a group activity.</a:t>
            </a:r>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136378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C41"/>
                </a:solidFill>
                <a:effectLst/>
                <a:latin typeface="Arial" panose="020B0604020202020204" pitchFamily="34" charset="0"/>
              </a:rPr>
              <a:t>High quality Early Years provision requires practitioners to constantly review their practice, the learning, behaviours and interactions in their </a:t>
            </a:r>
            <a:r>
              <a:rPr lang="en-GB" b="0" i="0" dirty="0" err="1">
                <a:solidFill>
                  <a:srgbClr val="353C41"/>
                </a:solidFill>
                <a:effectLst/>
                <a:latin typeface="Arial" panose="020B0604020202020204" pitchFamily="34" charset="0"/>
              </a:rPr>
              <a:t>setting.Reflective</a:t>
            </a:r>
            <a:r>
              <a:rPr lang="en-GB" b="0" i="0" dirty="0">
                <a:solidFill>
                  <a:srgbClr val="353C41"/>
                </a:solidFill>
                <a:effectLst/>
                <a:latin typeface="Arial" panose="020B0604020202020204" pitchFamily="34" charset="0"/>
              </a:rPr>
              <a:t> Practice, a practice rooted in theory and supported by research, can support us to achieve the high-quality provision we seek to provide. It can help us achieve this by supporting us to deeply consider all aspects of ourselves and our practice. To review what we do, why we do it that way and to seek further information to identify possible new practices that could help us achieve our endeavours.</a:t>
            </a:r>
            <a:endParaRPr lang="en-GB" b="0" i="0" dirty="0">
              <a:solidFill>
                <a:srgbClr val="353C41"/>
              </a:solidFill>
              <a:effectLst/>
              <a:latin typeface="Inter"/>
            </a:endParaRPr>
          </a:p>
          <a:p>
            <a:pPr algn="l"/>
            <a:r>
              <a:rPr lang="en-GB" b="0" i="0" dirty="0">
                <a:solidFill>
                  <a:srgbClr val="353C41"/>
                </a:solidFill>
                <a:effectLst/>
                <a:latin typeface="Arial" panose="020B0604020202020204" pitchFamily="34" charset="0"/>
              </a:rPr>
              <a:t>Whilst the potential benefits are great, there is, to varying degrees, work that we must be willing to undertake: we must be willing to question ourselves, give our energy to identifying and implementing change, and be willing to embrace change. Working in teams requires us to be supportive and respectful of each other</a:t>
            </a:r>
            <a:endParaRPr lang="en-GB" b="0" i="0" dirty="0">
              <a:solidFill>
                <a:srgbClr val="353C41"/>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3975642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it’s important to reflect?</a:t>
            </a:r>
          </a:p>
          <a:p>
            <a:endParaRPr lang="en-GB" dirty="0"/>
          </a:p>
          <a:p>
            <a:r>
              <a:rPr lang="en-GB" dirty="0"/>
              <a:t>Reflection allows you to identify and appreciate positive experiences and better identify ways that you can improve your practice and service delivery. It can also be useful when you have had more challenging experiences; helping you to process and learn from them.</a:t>
            </a:r>
          </a:p>
          <a:p>
            <a:endParaRPr lang="en-GB" dirty="0"/>
          </a:p>
          <a:p>
            <a:r>
              <a:rPr lang="en-GB" dirty="0"/>
              <a:t>Anything else? </a:t>
            </a:r>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44266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712720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are different to models! </a:t>
            </a:r>
          </a:p>
          <a:p>
            <a:endParaRPr lang="en-GB" dirty="0"/>
          </a:p>
          <a:p>
            <a:r>
              <a:rPr lang="en-GB" dirty="0"/>
              <a:t>Review the key themes of these two theories and how they support the development of reflective practice.</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456521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C41"/>
                </a:solidFill>
                <a:effectLst/>
                <a:latin typeface="Arial" panose="020B0604020202020204" pitchFamily="34" charset="0"/>
              </a:rPr>
              <a:t>The work of Dewey provides the basis for the theory of Reflective Practice. He identified two types of action: ‘routine action’ and ‘reflective action’. </a:t>
            </a:r>
            <a:r>
              <a:rPr lang="en-GB" b="0" i="1" dirty="0">
                <a:solidFill>
                  <a:srgbClr val="353C41"/>
                </a:solidFill>
                <a:effectLst/>
                <a:latin typeface="Arial" panose="020B0604020202020204" pitchFamily="34" charset="0"/>
              </a:rPr>
              <a:t>Routine Action</a:t>
            </a:r>
            <a:r>
              <a:rPr lang="en-GB" b="0" i="0" dirty="0">
                <a:solidFill>
                  <a:srgbClr val="353C41"/>
                </a:solidFill>
                <a:effectLst/>
                <a:latin typeface="Arial" panose="020B0604020202020204" pitchFamily="34" charset="0"/>
              </a:rPr>
              <a:t> is guided by issues including tradition, habit and clear requirements such as laws. These actions are stable and less likely to change in relation to current circumstances.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however, differs in that it requires constant questioning and self‑appraisal: Why do we do it like that? Is it because we have always done it that way or is it because that is the way we get the best out of the opportunity, the children, or ourselves? In this way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demonstrates a willingness to be flexible, to analyse and to have social awareness.</a:t>
            </a:r>
            <a:endParaRPr lang="en-GB" b="0" i="0" dirty="0">
              <a:solidFill>
                <a:srgbClr val="353C41"/>
              </a:solidFill>
              <a:effectLst/>
              <a:latin typeface="Inter"/>
            </a:endParaRPr>
          </a:p>
          <a:p>
            <a:pPr algn="l"/>
            <a:r>
              <a:rPr lang="en-GB" b="0" i="0" dirty="0">
                <a:solidFill>
                  <a:srgbClr val="353C41"/>
                </a:solidFill>
                <a:effectLst/>
                <a:latin typeface="Arial" panose="020B0604020202020204" pitchFamily="34" charset="0"/>
              </a:rPr>
              <a:t>In practice, this means that those practitioners whose practice is guided by </a:t>
            </a:r>
            <a:r>
              <a:rPr lang="en-GB" b="0" i="1" dirty="0">
                <a:solidFill>
                  <a:srgbClr val="353C41"/>
                </a:solidFill>
                <a:effectLst/>
                <a:latin typeface="Arial" panose="020B0604020202020204" pitchFamily="34" charset="0"/>
              </a:rPr>
              <a:t>Routine Action</a:t>
            </a:r>
            <a:r>
              <a:rPr lang="en-GB" b="0" i="0" dirty="0">
                <a:solidFill>
                  <a:srgbClr val="353C41"/>
                </a:solidFill>
                <a:effectLst/>
                <a:latin typeface="Arial" panose="020B0604020202020204" pitchFamily="34" charset="0"/>
              </a:rPr>
              <a:t> tend to accept the status quo in their settings and simply follow the plan for the day, solving problems efficiently as they arise. Whilst practitioners who take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are much more concerned with understanding the reasons for issues arising, for challenging the </a:t>
            </a:r>
            <a:r>
              <a:rPr lang="en-GB" b="0" i="1" dirty="0">
                <a:solidFill>
                  <a:srgbClr val="353C41"/>
                </a:solidFill>
                <a:effectLst/>
                <a:latin typeface="Arial" panose="020B0604020202020204" pitchFamily="34" charset="0"/>
              </a:rPr>
              <a:t>‘way we have always done things’</a:t>
            </a:r>
            <a:r>
              <a:rPr lang="en-GB" b="0" i="0" dirty="0">
                <a:solidFill>
                  <a:srgbClr val="353C41"/>
                </a:solidFill>
                <a:effectLst/>
                <a:latin typeface="Arial" panose="020B0604020202020204" pitchFamily="34" charset="0"/>
              </a:rPr>
              <a:t>, and to make changes to prevent recurring unintentional behaviours and outcomes.</a:t>
            </a:r>
            <a:endParaRPr lang="en-GB" b="0" i="0" dirty="0">
              <a:solidFill>
                <a:srgbClr val="353C41"/>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663319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3333"/>
                </a:solidFill>
                <a:effectLst/>
                <a:latin typeface="Verdana" panose="020B0604030504040204" pitchFamily="34" charset="0"/>
              </a:rPr>
              <a:t>Schön built on Dewey’s work and linked reflection more solidly to professional development and professional practice. Schön claimed that by using reflection, practitioners can make explicit, hidden (tacit) knowledge. Schön identified two types of reflection: reflection on action, which is undertaken retrospectively, and reflection in action, which is essentially ‘thinking on your feet’.</a:t>
            </a:r>
            <a:endParaRPr lang="en-GB" dirty="0"/>
          </a:p>
          <a:p>
            <a:endParaRPr lang="en-GB" dirty="0"/>
          </a:p>
          <a:p>
            <a:r>
              <a:rPr lang="en-GB" dirty="0"/>
              <a:t>Sensory board example – in action = removed for health and safety</a:t>
            </a:r>
          </a:p>
          <a:p>
            <a:r>
              <a:rPr lang="en-GB" dirty="0"/>
              <a:t>                                          on action – think of way to develop this so that it is safe but still sensory </a:t>
            </a:r>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2957881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very useful website that goes through some different reflective cycles and models. The next couple of slides go through 3 different  reflective models. Once you’ve gone through them, ask students to pick a model and reflect on a situation from practise by following the model. </a:t>
            </a:r>
          </a:p>
          <a:p>
            <a:endParaRPr lang="en-GB" dirty="0"/>
          </a:p>
          <a:p>
            <a:r>
              <a:rPr lang="en-GB" dirty="0"/>
              <a:t>Go </a:t>
            </a:r>
            <a:r>
              <a:rPr lang="en-GB"/>
              <a:t>through website </a:t>
            </a:r>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556604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1105446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28743489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1684102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333333"/>
                </a:solidFill>
                <a:effectLst/>
                <a:latin typeface="Arial" panose="020B0604020202020204" pitchFamily="34" charset="0"/>
              </a:rPr>
              <a:t>Can be restricting as it </a:t>
            </a:r>
          </a:p>
          <a:p>
            <a:pPr algn="l">
              <a:buFont typeface="Arial" panose="020B0604020202020204" pitchFamily="34" charset="0"/>
              <a:buNone/>
            </a:pPr>
            <a:r>
              <a:rPr lang="en-GB" b="0" i="0" dirty="0">
                <a:solidFill>
                  <a:srgbClr val="333333"/>
                </a:solidFill>
                <a:effectLst/>
                <a:latin typeface="Arial" panose="020B0604020202020204" pitchFamily="34" charset="0"/>
              </a:rPr>
              <a:t>Implies that steps must be followed in a defined way</a:t>
            </a:r>
          </a:p>
          <a:p>
            <a:pPr algn="l">
              <a:buFont typeface="Arial" panose="020B0604020202020204" pitchFamily="34" charset="0"/>
              <a:buChar char="•"/>
            </a:pPr>
            <a:r>
              <a:rPr lang="en-GB" b="0" i="0" dirty="0">
                <a:solidFill>
                  <a:srgbClr val="333333"/>
                </a:solidFill>
                <a:effectLst/>
                <a:latin typeface="Arial" panose="020B0604020202020204" pitchFamily="34" charset="0"/>
              </a:rPr>
              <a:t>In the real world you may not start 'at the beginning'</a:t>
            </a:r>
          </a:p>
          <a:p>
            <a:pPr algn="l">
              <a:buFont typeface="Arial" panose="020B0604020202020204" pitchFamily="34" charset="0"/>
              <a:buChar char="•"/>
            </a:pPr>
            <a:r>
              <a:rPr lang="en-GB" b="0" i="0" dirty="0">
                <a:solidFill>
                  <a:srgbClr val="333333"/>
                </a:solidFill>
                <a:effectLst/>
                <a:latin typeface="Arial" panose="020B0604020202020204" pitchFamily="34" charset="0"/>
              </a:rPr>
              <a:t>Models may not apply in every situation</a:t>
            </a:r>
          </a:p>
          <a:p>
            <a:pPr algn="l">
              <a:buFont typeface="Arial" panose="020B0604020202020204" pitchFamily="34" charset="0"/>
              <a:buChar char="•"/>
            </a:pPr>
            <a:r>
              <a:rPr lang="en-GB" b="0" i="0" dirty="0">
                <a:solidFill>
                  <a:srgbClr val="333333"/>
                </a:solidFill>
                <a:effectLst/>
                <a:latin typeface="Arial" panose="020B0604020202020204" pitchFamily="34" charset="0"/>
              </a:rPr>
              <a:t>Reflective practice is a continuous process </a:t>
            </a:r>
            <a:endParaRPr lang="en-GB" dirty="0"/>
          </a:p>
          <a:p>
            <a:endParaRPr lang="en-GB" dirty="0"/>
          </a:p>
          <a:p>
            <a:r>
              <a:rPr lang="en-GB" dirty="0"/>
              <a:t>As part of your briefing paper, you are required to compare and contrast two models of reflection. </a:t>
            </a:r>
          </a:p>
          <a:p>
            <a:r>
              <a:rPr lang="en-GB" dirty="0"/>
              <a:t>Work in pairs and pick two models, make a list of the pros and cons of each – you can use google/devices to help you.</a:t>
            </a:r>
          </a:p>
          <a:p>
            <a:r>
              <a:rPr lang="en-GB" dirty="0"/>
              <a:t>Remember to record references if you find a credible webpage! </a:t>
            </a:r>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499436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looked at different models and some self assessment tools but here are some other ways of reflecting </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26877012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1456559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2867527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8.xml"/><Relationship Id="rId7"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theme" Target="../theme/theme8.xml"/><Relationship Id="rId4"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theme" Target="../theme/theme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8/25/2026</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hyperlink" Target="https://birthto5matters.org.uk/wp-content/uploads/2021/03/PDF-20-Professional-Reflective-Practice-1-1.pdf" TargetMode="External"/><Relationship Id="rId2" Type="http://schemas.openxmlformats.org/officeDocument/2006/relationships/notesSlide" Target="../notesSlides/notesSlide18.xml"/><Relationship Id="rId1" Type="http://schemas.openxmlformats.org/officeDocument/2006/relationships/slideLayout" Target="../slideLayouts/slideLayout8.xml"/><Relationship Id="rId6" Type="http://schemas.openxmlformats.org/officeDocument/2006/relationships/hyperlink" Target="https://libguides.cam.ac.uk/reflectivepracticetoolkit/models" TargetMode="External"/><Relationship Id="rId5" Type="http://schemas.openxmlformats.org/officeDocument/2006/relationships/hyperlink" Target="https://www.pacey.org.uk/Pacey/media/Website-files/PACEY%20member%20practice%20guides%20(PDFs)/PG04-self-reflective-practice.pdf" TargetMode="External"/><Relationship Id="rId4" Type="http://schemas.openxmlformats.org/officeDocument/2006/relationships/hyperlink" Target="https://intref.webspace.durham.ac.uk/wp-content/uploads/sites/53/2021/06/Facilitating-collaborative-reflection_Meth_CS_DU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lIns="91440" tIns="45720" rIns="91440" bIns="45720" anchor="t"/>
          <a:lstStyle/>
          <a:p>
            <a:r>
              <a:rPr lang="en-GB" sz="4000" i="1" dirty="0">
                <a:solidFill>
                  <a:prstClr val="white"/>
                </a:solidFill>
                <a:latin typeface="Arial"/>
                <a:ea typeface="+mn-ea"/>
                <a:cs typeface="Arial"/>
              </a:rPr>
              <a:t>ECEY4014C</a:t>
            </a:r>
            <a:r>
              <a:rPr kumimoji="0" lang="en-GB" sz="4000" i="1" u="none" strike="noStrike" kern="1200" cap="none" spc="0" normalizeH="0" baseline="0" noProof="0" dirty="0">
                <a:ln>
                  <a:noFill/>
                </a:ln>
                <a:solidFill>
                  <a:prstClr val="white"/>
                </a:solidFill>
                <a:effectLst/>
                <a:uLnTx/>
                <a:uFillTx/>
                <a:latin typeface="Arial"/>
                <a:ea typeface="+mn-ea"/>
                <a:cs typeface="Arial"/>
              </a:rPr>
              <a:t>: </a:t>
            </a:r>
            <a:r>
              <a:rPr kumimoji="0" lang="en-GB" sz="4000" i="1" u="none" strike="noStrike" kern="1200" cap="none" spc="0" normalizeH="0" baseline="0" noProof="0" dirty="0" err="1">
                <a:ln>
                  <a:noFill/>
                </a:ln>
                <a:solidFill>
                  <a:prstClr val="white"/>
                </a:solidFill>
                <a:effectLst/>
                <a:uLnTx/>
                <a:uFillTx/>
                <a:latin typeface="Arial"/>
                <a:ea typeface="+mn-ea"/>
                <a:cs typeface="Arial"/>
              </a:rPr>
              <a:t>Ymarferydd</a:t>
            </a:r>
            <a:r>
              <a:rPr kumimoji="0" lang="en-GB" sz="4000" i="1" u="none" strike="noStrike" kern="1200" cap="none" spc="0" normalizeH="0" baseline="0" noProof="0" dirty="0">
                <a:ln>
                  <a:noFill/>
                </a:ln>
                <a:solidFill>
                  <a:prstClr val="white"/>
                </a:solidFill>
                <a:effectLst/>
                <a:uLnTx/>
                <a:uFillTx/>
                <a:latin typeface="Arial"/>
                <a:ea typeface="+mn-ea"/>
                <a:cs typeface="Arial"/>
              </a:rPr>
              <a:t> </a:t>
            </a:r>
            <a:r>
              <a:rPr kumimoji="0" lang="en-GB" sz="4000" i="1" u="none" strike="noStrike" kern="1200" cap="none" spc="0" normalizeH="0" baseline="0" noProof="0" dirty="0" err="1">
                <a:ln>
                  <a:noFill/>
                </a:ln>
                <a:solidFill>
                  <a:prstClr val="white"/>
                </a:solidFill>
                <a:effectLst/>
                <a:uLnTx/>
                <a:uFillTx/>
                <a:latin typeface="Arial"/>
                <a:ea typeface="+mn-ea"/>
                <a:cs typeface="Arial"/>
              </a:rPr>
              <a:t>Proffesiynol</a:t>
            </a:r>
            <a:br>
              <a:rPr lang="en-GB" sz="400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br>
              <a:rPr lang="en-GB" sz="400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a:cs typeface="Arial"/>
              </a:rPr>
              <a:t>ECEY4014: Professional Practitioner</a:t>
            </a:r>
            <a:br>
              <a:rPr lang="en-GB" sz="2800" b="1" dirty="0">
                <a:latin typeface="Arial" panose="020B0604020202020204" pitchFamily="34" charset="0"/>
                <a:cs typeface="Arial" panose="020B0604020202020204" pitchFamily="34" charset="0"/>
              </a:rPr>
            </a:br>
            <a:br>
              <a:rPr lang="en-GB" sz="2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52B58-538A-F6D1-8260-693F3682B61C}"/>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2 / </a:t>
            </a:r>
            <a:r>
              <a:rPr lang="en-GB" dirty="0">
                <a:solidFill>
                  <a:schemeClr val="accent1">
                    <a:lumMod val="75000"/>
                  </a:schemeClr>
                </a:solidFill>
                <a:latin typeface="Arial" panose="020B0604020202020204" pitchFamily="34" charset="0"/>
                <a:cs typeface="Arial" panose="020B0604020202020204" pitchFamily="34" charset="0"/>
              </a:rPr>
              <a:t>Part 2:</a:t>
            </a:r>
          </a:p>
        </p:txBody>
      </p:sp>
      <p:sp>
        <p:nvSpPr>
          <p:cNvPr id="3" name="Content Placeholder 2">
            <a:extLst>
              <a:ext uri="{FF2B5EF4-FFF2-40B4-BE49-F238E27FC236}">
                <a16:creationId xmlns:a16="http://schemas.microsoft.com/office/drawing/2014/main" id="{3B360498-F1A0-29DA-D65E-3DE0694F29B2}"/>
              </a:ext>
            </a:extLst>
          </p:cNvPr>
          <p:cNvSpPr>
            <a:spLocks noGrp="1"/>
          </p:cNvSpPr>
          <p:nvPr>
            <p:ph sz="half" idx="1"/>
          </p:nvPr>
        </p:nvSpPr>
        <p:spPr>
          <a:xfrm>
            <a:off x="571500" y="1825625"/>
            <a:ext cx="3924300" cy="3809862"/>
          </a:xfrm>
        </p:spPr>
        <p:txBody>
          <a:bodyPr>
            <a:normAutofit/>
          </a:bodyPr>
          <a:lstStyle/>
          <a:p>
            <a:r>
              <a:rPr lang="cy-GB" sz="2800" dirty="0">
                <a:effectLst/>
                <a:latin typeface="Arial" panose="020B0604020202020204" pitchFamily="34" charset="0"/>
                <a:ea typeface="Times New Roman" panose="02020603050405020304" pitchFamily="18" charset="0"/>
                <a:cs typeface="Arial" panose="020B0604020202020204" pitchFamily="34" charset="0"/>
              </a:rPr>
              <a:t>Darluniwch papur </a:t>
            </a:r>
            <a:r>
              <a:rPr lang="cy-GB" sz="2800" dirty="0" err="1">
                <a:effectLst/>
                <a:latin typeface="Arial" panose="020B0604020202020204" pitchFamily="34" charset="0"/>
                <a:ea typeface="Times New Roman" panose="02020603050405020304" pitchFamily="18" charset="0"/>
                <a:cs typeface="Arial" panose="020B0604020202020204" pitchFamily="34" charset="0"/>
              </a:rPr>
              <a:t>briffo</a:t>
            </a:r>
            <a:r>
              <a:rPr lang="cy-GB" sz="2800" dirty="0">
                <a:effectLst/>
                <a:latin typeface="Arial" panose="020B0604020202020204" pitchFamily="34" charset="0"/>
                <a:ea typeface="Times New Roman" panose="02020603050405020304" pitchFamily="18" charset="0"/>
                <a:cs typeface="Arial" panose="020B0604020202020204" pitchFamily="34" charset="0"/>
              </a:rPr>
              <a:t> sydd yn archwilio’r pwysigrwydd o myfyrio ar ymarfer o fewn y Blynyddoedd Cynnar, ac sy’n dadansoddi gwahanol modelau </a:t>
            </a:r>
            <a:r>
              <a:rPr lang="cy-GB" sz="2800" dirty="0">
                <a:effectLst/>
                <a:latin typeface="Arial" panose="020B0604020202020204" pitchFamily="34" charset="0"/>
                <a:ea typeface="Times New Roman" panose="02020603050405020304" pitchFamily="18" charset="0"/>
              </a:rPr>
              <a:t> (1000 gair). </a:t>
            </a:r>
            <a:endParaRPr lang="en-GB" sz="28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7385CB61-AB2C-BAF1-9D33-409736270E19}"/>
              </a:ext>
            </a:extLst>
          </p:cNvPr>
          <p:cNvSpPr>
            <a:spLocks noGrp="1"/>
          </p:cNvSpPr>
          <p:nvPr>
            <p:ph sz="half" idx="2"/>
          </p:nvPr>
        </p:nvSpPr>
        <p:spPr/>
        <p:txBody>
          <a:bodyPr>
            <a:normAutofit/>
          </a:bodyPr>
          <a:lstStyle/>
          <a:p>
            <a:r>
              <a:rPr lang="en-GB" sz="2800" dirty="0">
                <a:solidFill>
                  <a:srgbClr val="00B0F0"/>
                </a:solidFill>
                <a:effectLst/>
                <a:latin typeface="Arial" panose="020B0604020202020204" pitchFamily="34" charset="0"/>
                <a:ea typeface="DengXian" panose="02010600030101010101" pitchFamily="2" charset="-122"/>
                <a:cs typeface="Arial" panose="020B0604020202020204" pitchFamily="34" charset="0"/>
              </a:rPr>
              <a:t>Design a briefing paper that explores the importance of reflective practice within the early years and analyse reflective models. (1000 words)</a:t>
            </a:r>
            <a:endParaRPr lang="en-GB" sz="2400" dirty="0">
              <a:solidFill>
                <a:srgbClr val="00B0F0"/>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787886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D48D67E-BABF-4D63-AB83-D3B8D69A60B4}"/>
              </a:ext>
            </a:extLst>
          </p:cNvPr>
          <p:cNvSpPr>
            <a:spLocks noGrp="1"/>
          </p:cNvSpPr>
          <p:nvPr>
            <p:ph type="title"/>
          </p:nvPr>
        </p:nvSpPr>
        <p:spPr/>
        <p:txBody>
          <a:bodyPr/>
          <a:lstStyle/>
          <a:p>
            <a:r>
              <a:rPr lang="en-GB" dirty="0"/>
              <a:t>Texts to support this lecture</a:t>
            </a:r>
          </a:p>
        </p:txBody>
      </p:sp>
      <p:sp>
        <p:nvSpPr>
          <p:cNvPr id="6" name="Content Placeholder 5">
            <a:extLst>
              <a:ext uri="{FF2B5EF4-FFF2-40B4-BE49-F238E27FC236}">
                <a16:creationId xmlns:a16="http://schemas.microsoft.com/office/drawing/2014/main" id="{BB206406-455E-946A-2C00-59FCE01FC421}"/>
              </a:ext>
            </a:extLst>
          </p:cNvPr>
          <p:cNvSpPr>
            <a:spLocks noGrp="1"/>
          </p:cNvSpPr>
          <p:nvPr>
            <p:ph idx="1"/>
          </p:nvPr>
        </p:nvSpPr>
        <p:spPr/>
        <p:txBody>
          <a:bodyPr>
            <a:normAutofit lnSpcReduction="10000"/>
          </a:bodyPr>
          <a:lstStyle/>
          <a:p>
            <a:endParaRPr lang="en-GB" sz="1800" dirty="0"/>
          </a:p>
          <a:p>
            <a:r>
              <a:rPr lang="en-GB" sz="1800" dirty="0"/>
              <a:t>Brock, A. (2014) The Early Years Reflective Practice Handbook, Taylor &amp; Francis Group. (Available in the reading list).</a:t>
            </a:r>
          </a:p>
          <a:p>
            <a:r>
              <a:rPr lang="en-GB" sz="1800" dirty="0"/>
              <a:t>Deesha, C.  (2026)  ‘Using the Johari Window Model to understand the role of evidence’ to actively support reflection among teaching practitioners in higher education”, Reflective Practice. (Available on Moodle).</a:t>
            </a:r>
          </a:p>
          <a:p>
            <a:r>
              <a:rPr lang="en-GB" sz="1800" dirty="0"/>
              <a:t>Hayes, C. (2025) </a:t>
            </a:r>
            <a:r>
              <a:rPr lang="en-GB" sz="1800" i="1" dirty="0"/>
              <a:t>Developing as a Reflective Early Years Professional : a thematic approach</a:t>
            </a:r>
            <a:r>
              <a:rPr lang="en-GB" sz="1800" dirty="0"/>
              <a:t>: Routledge. (Chapter 1. Available in the reading list).</a:t>
            </a:r>
          </a:p>
          <a:p>
            <a:r>
              <a:rPr lang="en-GB" sz="1800" dirty="0"/>
              <a:t>Thompson, C. (2021) Reflective practice for professional development : a guide for teachers . 1st ed. Routledge. (Chapter 1 Available in the reading list).</a:t>
            </a:r>
          </a:p>
          <a:p>
            <a:r>
              <a:rPr lang="en-GB" sz="1800" dirty="0"/>
              <a:t>University of Cambridge Libraries (No Date). </a:t>
            </a:r>
            <a:r>
              <a:rPr lang="en-GB" sz="1800" i="1" dirty="0"/>
              <a:t>Models of Reflection</a:t>
            </a:r>
            <a:r>
              <a:rPr lang="en-GB" sz="1800" dirty="0"/>
              <a:t>.  Available at: Models of reflection - Reflective Practice Toolkit. (Link in the reference list for this lecture)</a:t>
            </a:r>
          </a:p>
          <a:p>
            <a:endParaRPr lang="en-GB" sz="1800" dirty="0"/>
          </a:p>
          <a:p>
            <a:endParaRPr lang="en-GB" sz="1800" dirty="0"/>
          </a:p>
          <a:p>
            <a:endParaRPr lang="en-GB" sz="1800" dirty="0"/>
          </a:p>
          <a:p>
            <a:endParaRPr lang="en-GB" dirty="0"/>
          </a:p>
        </p:txBody>
      </p:sp>
    </p:spTree>
    <p:extLst>
      <p:ext uri="{BB962C8B-B14F-4D97-AF65-F5344CB8AC3E}">
        <p14:creationId xmlns:p14="http://schemas.microsoft.com/office/powerpoint/2010/main" val="888866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1014-344E-C67D-0509-DE36E1E5C5F1}"/>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a:solidFill>
                  <a:srgbClr val="00B0F0"/>
                </a:solidFill>
                <a:latin typeface="Arial" panose="020B0604020202020204" pitchFamily="34" charset="0"/>
                <a:cs typeface="Arial" panose="020B0604020202020204" pitchFamily="34" charset="0"/>
              </a:rPr>
              <a:t>Reflection</a:t>
            </a:r>
          </a:p>
        </p:txBody>
      </p:sp>
      <p:sp>
        <p:nvSpPr>
          <p:cNvPr id="3" name="Content Placeholder 2">
            <a:extLst>
              <a:ext uri="{FF2B5EF4-FFF2-40B4-BE49-F238E27FC236}">
                <a16:creationId xmlns:a16="http://schemas.microsoft.com/office/drawing/2014/main" id="{68652F2A-9F97-57B7-3AF6-8D1B703DC6F7}"/>
              </a:ext>
            </a:extLst>
          </p:cNvPr>
          <p:cNvSpPr>
            <a:spLocks noGrp="1"/>
          </p:cNvSpPr>
          <p:nvPr>
            <p:ph sz="half" idx="1"/>
          </p:nvPr>
        </p:nvSpPr>
        <p:spPr>
          <a:xfrm>
            <a:off x="155388" y="1690688"/>
            <a:ext cx="4340412" cy="3944799"/>
          </a:xfrm>
        </p:spPr>
        <p:txBody>
          <a:bodyPr>
            <a:normAutofit fontScale="92500" lnSpcReduction="10000"/>
          </a:bodyPr>
          <a:lstStyle/>
          <a:p>
            <a:r>
              <a:rPr lang="cy-GB" sz="2600" kern="100" dirty="0">
                <a:effectLst/>
                <a:latin typeface="Arial" panose="020B0604020202020204" pitchFamily="34" charset="0"/>
                <a:ea typeface="DengXian" panose="02010600030101010101" pitchFamily="2" charset="-122"/>
                <a:cs typeface="Arial" panose="020B0604020202020204" pitchFamily="34" charset="0"/>
              </a:rPr>
              <a:t>Mae adfyfyrio ac arfer adfyfyriol yn werthoedd craidd i weithwyr proffesiynol ac mae iddynt rôl allweddol mewn hyfforddiant proffesiynol. Hyrwyddir adfyfyrio mewn amrywiaeth o ddisgyblaethau, yn enwedig mewn addysg, iechyd a gofal cymdeithasol, ac mae’n rhan hanfodol o arfer proffesiynol.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C3925C2-8D33-3C02-1174-AE33AEF002E6}"/>
              </a:ext>
            </a:extLst>
          </p:cNvPr>
          <p:cNvSpPr>
            <a:spLocks noGrp="1"/>
          </p:cNvSpPr>
          <p:nvPr>
            <p:ph sz="half" idx="2"/>
          </p:nvPr>
        </p:nvSpPr>
        <p:spPr>
          <a:xfrm>
            <a:off x="4648200" y="1595718"/>
            <a:ext cx="4161118" cy="4039769"/>
          </a:xfrm>
        </p:spPr>
        <p:txBody>
          <a:bodyPr>
            <a:normAutofit fontScale="92500" lnSpcReduction="10000"/>
          </a:bodyPr>
          <a:lstStyle/>
          <a:p>
            <a:r>
              <a:rPr lang="en-GB" dirty="0">
                <a:solidFill>
                  <a:srgbClr val="00B0F0"/>
                </a:solidFill>
                <a:latin typeface="Arial" panose="020B0604020202020204" pitchFamily="34" charset="0"/>
                <a:cs typeface="Arial" panose="020B0604020202020204" pitchFamily="34" charset="0"/>
              </a:rPr>
              <a:t>Reflection and reflective practice are core values of professionals and have a key role in professional training. Reflection is promoted in a range of disciplines, particularly in education, health and social care, and is an essential part of professional practice. </a:t>
            </a:r>
          </a:p>
          <a:p>
            <a:pPr marL="0" indent="0">
              <a:buNone/>
            </a:pPr>
            <a:r>
              <a:rPr lang="en-GB" dirty="0">
                <a:solidFill>
                  <a:srgbClr val="00B0F0"/>
                </a:solidFill>
                <a:latin typeface="Arial" panose="020B0604020202020204" pitchFamily="34" charset="0"/>
                <a:cs typeface="Arial" panose="020B0604020202020204" pitchFamily="34" charset="0"/>
              </a:rPr>
              <a:t>	</a:t>
            </a:r>
            <a:r>
              <a:rPr lang="en-GB" i="1" dirty="0">
                <a:solidFill>
                  <a:srgbClr val="00B0F0"/>
                </a:solidFill>
                <a:latin typeface="Arial" panose="020B0604020202020204" pitchFamily="34" charset="0"/>
                <a:cs typeface="Arial" panose="020B0604020202020204" pitchFamily="34" charset="0"/>
              </a:rPr>
              <a:t>(Brock, 2014)</a:t>
            </a:r>
          </a:p>
        </p:txBody>
      </p:sp>
    </p:spTree>
    <p:extLst>
      <p:ext uri="{BB962C8B-B14F-4D97-AF65-F5344CB8AC3E}">
        <p14:creationId xmlns:p14="http://schemas.microsoft.com/office/powerpoint/2010/main" val="75286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E02E-699C-9EA5-1867-98C027B51191}"/>
              </a:ext>
            </a:extLst>
          </p:cNvPr>
          <p:cNvSpPr>
            <a:spLocks noGrp="1"/>
          </p:cNvSpPr>
          <p:nvPr>
            <p:ph type="title"/>
          </p:nvPr>
        </p:nvSpPr>
        <p:spPr>
          <a:xfrm>
            <a:off x="-131483" y="-17369"/>
            <a:ext cx="9406965" cy="1325563"/>
          </a:xfrm>
        </p:spPr>
        <p:txBody>
          <a:bodyPr/>
          <a:lstStyle/>
          <a:p>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Myfyriol</a:t>
            </a:r>
            <a:r>
              <a:rPr lang="en-GB" sz="4400" dirty="0">
                <a:latin typeface="Arial" panose="020B0604020202020204" pitchFamily="34" charset="0"/>
                <a:cs typeface="Arial" panose="020B0604020202020204" pitchFamily="34" charset="0"/>
              </a:rPr>
              <a:t> / </a:t>
            </a:r>
            <a:r>
              <a:rPr lang="en-GB" dirty="0">
                <a:solidFill>
                  <a:srgbClr val="00B0F0"/>
                </a:solidFill>
                <a:latin typeface="Arial" panose="020B0604020202020204" pitchFamily="34" charset="0"/>
                <a:cs typeface="Arial" panose="020B0604020202020204" pitchFamily="34" charset="0"/>
              </a:rPr>
              <a:t>Reflective Practice </a:t>
            </a:r>
          </a:p>
        </p:txBody>
      </p:sp>
      <p:sp>
        <p:nvSpPr>
          <p:cNvPr id="3" name="Content Placeholder 2">
            <a:extLst>
              <a:ext uri="{FF2B5EF4-FFF2-40B4-BE49-F238E27FC236}">
                <a16:creationId xmlns:a16="http://schemas.microsoft.com/office/drawing/2014/main" id="{EF31D52B-4E97-99C2-EEC6-76569F47437A}"/>
              </a:ext>
            </a:extLst>
          </p:cNvPr>
          <p:cNvSpPr>
            <a:spLocks noGrp="1"/>
          </p:cNvSpPr>
          <p:nvPr>
            <p:ph sz="half" idx="1"/>
          </p:nvPr>
        </p:nvSpPr>
        <p:spPr>
          <a:xfrm>
            <a:off x="227106" y="1553882"/>
            <a:ext cx="4394200" cy="4003911"/>
          </a:xfrm>
        </p:spPr>
        <p:txBody>
          <a:bodyPr>
            <a:normAutofit/>
          </a:bodyPr>
          <a:lstStyle/>
          <a:p>
            <a:pPr marL="0" indent="0">
              <a:lnSpc>
                <a:spcPct val="107000"/>
              </a:lnSpc>
              <a:spcAft>
                <a:spcPts val="800"/>
              </a:spcAft>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Ymgysylltiad personol ymarferydd â gweithgarwch adfyfyriol sy’n cynnwys: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Meddwl adfyfyriol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Dysgu adfyfyriol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Gweithredu adfyfyriol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FDCE3E7-A0B2-204D-C301-E851BD6223CF}"/>
              </a:ext>
            </a:extLst>
          </p:cNvPr>
          <p:cNvSpPr>
            <a:spLocks noGrp="1"/>
          </p:cNvSpPr>
          <p:nvPr>
            <p:ph sz="half" idx="2"/>
          </p:nvPr>
        </p:nvSpPr>
        <p:spPr>
          <a:xfrm>
            <a:off x="4988859" y="1535953"/>
            <a:ext cx="3867150" cy="4201134"/>
          </a:xfrm>
        </p:spPr>
        <p:txBody>
          <a:bodyPr>
            <a:normAutofit/>
          </a:bodyPr>
          <a:lstStyle/>
          <a:p>
            <a:pPr marL="0" indent="0">
              <a:buNone/>
            </a:pPr>
            <a:r>
              <a:rPr lang="en-GB" dirty="0">
                <a:solidFill>
                  <a:srgbClr val="00B0F0"/>
                </a:solidFill>
                <a:latin typeface="Arial" panose="020B0604020202020204" pitchFamily="34" charset="0"/>
                <a:cs typeface="Arial" panose="020B0604020202020204" pitchFamily="34" charset="0"/>
              </a:rPr>
              <a:t>A practitioner's personal engagement with reflective activity that includes:</a:t>
            </a:r>
          </a:p>
          <a:p>
            <a:r>
              <a:rPr lang="en-GB" dirty="0">
                <a:solidFill>
                  <a:srgbClr val="00B0F0"/>
                </a:solidFill>
                <a:latin typeface="Arial" panose="020B0604020202020204" pitchFamily="34" charset="0"/>
                <a:cs typeface="Arial" panose="020B0604020202020204" pitchFamily="34" charset="0"/>
              </a:rPr>
              <a:t>Reflective thinking</a:t>
            </a:r>
          </a:p>
          <a:p>
            <a:r>
              <a:rPr lang="en-GB" dirty="0">
                <a:solidFill>
                  <a:srgbClr val="00B0F0"/>
                </a:solidFill>
                <a:latin typeface="Arial" panose="020B0604020202020204" pitchFamily="34" charset="0"/>
                <a:cs typeface="Arial" panose="020B0604020202020204" pitchFamily="34" charset="0"/>
              </a:rPr>
              <a:t>Reflective learning</a:t>
            </a:r>
          </a:p>
          <a:p>
            <a:r>
              <a:rPr lang="en-GB" dirty="0">
                <a:solidFill>
                  <a:srgbClr val="00B0F0"/>
                </a:solidFill>
                <a:latin typeface="Arial" panose="020B0604020202020204" pitchFamily="34" charset="0"/>
                <a:cs typeface="Arial" panose="020B0604020202020204" pitchFamily="34" charset="0"/>
              </a:rPr>
              <a:t>Reflective action </a:t>
            </a:r>
          </a:p>
          <a:p>
            <a:pPr marL="0" indent="0">
              <a:buNone/>
            </a:pPr>
            <a:endParaRPr lang="en-GB" sz="2400" i="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5297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E02E-699C-9EA5-1867-98C027B51191}"/>
              </a:ext>
            </a:extLst>
          </p:cNvPr>
          <p:cNvSpPr>
            <a:spLocks noGrp="1"/>
          </p:cNvSpPr>
          <p:nvPr>
            <p:ph type="title"/>
          </p:nvPr>
        </p:nvSpPr>
        <p:spPr>
          <a:xfrm>
            <a:off x="-131483" y="-17369"/>
            <a:ext cx="9406965" cy="1325563"/>
          </a:xfrm>
        </p:spPr>
        <p:txBody>
          <a:bodyPr/>
          <a:lstStyle/>
          <a:p>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Myfyriol</a:t>
            </a:r>
            <a:r>
              <a:rPr lang="en-GB" sz="4400" dirty="0">
                <a:latin typeface="Arial" panose="020B0604020202020204" pitchFamily="34" charset="0"/>
                <a:cs typeface="Arial" panose="020B0604020202020204" pitchFamily="34" charset="0"/>
              </a:rPr>
              <a:t> / </a:t>
            </a:r>
            <a:r>
              <a:rPr lang="en-GB" dirty="0">
                <a:solidFill>
                  <a:srgbClr val="00B0F0"/>
                </a:solidFill>
                <a:latin typeface="Arial" panose="020B0604020202020204" pitchFamily="34" charset="0"/>
                <a:cs typeface="Arial" panose="020B0604020202020204" pitchFamily="34" charset="0"/>
              </a:rPr>
              <a:t>Reflective Practice </a:t>
            </a:r>
          </a:p>
        </p:txBody>
      </p:sp>
      <p:sp>
        <p:nvSpPr>
          <p:cNvPr id="3" name="Content Placeholder 2">
            <a:extLst>
              <a:ext uri="{FF2B5EF4-FFF2-40B4-BE49-F238E27FC236}">
                <a16:creationId xmlns:a16="http://schemas.microsoft.com/office/drawing/2014/main" id="{EF31D52B-4E97-99C2-EEC6-76569F47437A}"/>
              </a:ext>
            </a:extLst>
          </p:cNvPr>
          <p:cNvSpPr>
            <a:spLocks noGrp="1"/>
          </p:cNvSpPr>
          <p:nvPr>
            <p:ph sz="half" idx="1"/>
          </p:nvPr>
        </p:nvSpPr>
        <p:spPr>
          <a:xfrm>
            <a:off x="287992" y="1340878"/>
            <a:ext cx="3867150" cy="3809862"/>
          </a:xfrm>
        </p:spPr>
        <p:txBody>
          <a:bodyPr>
            <a:normAutofit lnSpcReduction="10000"/>
          </a:bodyPr>
          <a:lstStyle/>
          <a:p>
            <a:pPr marL="0" indent="0">
              <a:buNone/>
            </a:pPr>
            <a:r>
              <a:rPr lang="cy-GB" kern="100" dirty="0">
                <a:effectLst/>
                <a:latin typeface="Arial" panose="020B0604020202020204" pitchFamily="34" charset="0"/>
                <a:ea typeface="DengXian" panose="02010600030101010101" pitchFamily="2" charset="-122"/>
                <a:cs typeface="Arial" panose="020B0604020202020204" pitchFamily="34" charset="0"/>
              </a:rPr>
              <a:t>Arfer adfyfyriol yw’r arfer o feddwl am eich arfer a’i ddadansoddi, gyda’r nod o’i herio, ei newid, ei addasu, ei ddatblygu a’i wella.  Dylai hyn fod yn gylch parhaus o adfyfyrio a gwella.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FDCE3E7-A0B2-204D-C301-E851BD6223CF}"/>
              </a:ext>
            </a:extLst>
          </p:cNvPr>
          <p:cNvSpPr>
            <a:spLocks noGrp="1"/>
          </p:cNvSpPr>
          <p:nvPr>
            <p:ph sz="half" idx="2"/>
          </p:nvPr>
        </p:nvSpPr>
        <p:spPr>
          <a:xfrm>
            <a:off x="4988859" y="1308194"/>
            <a:ext cx="3867150" cy="4428893"/>
          </a:xfrm>
        </p:spPr>
        <p:txBody>
          <a:bodyPr>
            <a:normAutofit lnSpcReduction="10000"/>
          </a:bodyPr>
          <a:lstStyle/>
          <a:p>
            <a:pPr marL="0" indent="0">
              <a:buNone/>
            </a:pPr>
            <a:r>
              <a:rPr lang="en-GB" dirty="0">
                <a:solidFill>
                  <a:srgbClr val="00B0F0"/>
                </a:solidFill>
                <a:latin typeface="Arial" panose="020B0604020202020204" pitchFamily="34" charset="0"/>
                <a:cs typeface="Arial" panose="020B0604020202020204" pitchFamily="34" charset="0"/>
              </a:rPr>
              <a:t>Reflective practice is the process of thinking about and analysing your practice, with the aim of challenging, changing, modifying, developing and improving it. This should be a continuous cycle of reflection and improvement. </a:t>
            </a:r>
          </a:p>
          <a:p>
            <a:pPr marL="0" indent="0">
              <a:buNone/>
            </a:pPr>
            <a:r>
              <a:rPr lang="en-GB" i="1" dirty="0">
                <a:solidFill>
                  <a:srgbClr val="00B0F0"/>
                </a:solidFill>
                <a:latin typeface="Arial" panose="020B0604020202020204" pitchFamily="34" charset="0"/>
                <a:cs typeface="Arial" panose="020B0604020202020204" pitchFamily="34" charset="0"/>
              </a:rPr>
              <a:t>	(Pacey, 2016) </a:t>
            </a:r>
            <a:endParaRPr lang="en-GB" sz="2400" i="1" dirty="0">
              <a:solidFill>
                <a:srgbClr val="00B0F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14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586BF-02BA-9CA0-5EE9-97155E670C5D}"/>
              </a:ext>
            </a:extLst>
          </p:cNvPr>
          <p:cNvSpPr>
            <a:spLocks noGrp="1"/>
          </p:cNvSpPr>
          <p:nvPr>
            <p:ph type="title"/>
          </p:nvPr>
        </p:nvSpPr>
        <p:spPr/>
        <p:txBody>
          <a:bodyPr/>
          <a:lstStyle/>
          <a:p>
            <a:r>
              <a:rPr lang="en-GB" dirty="0"/>
              <a:t>Reflection creates positive change.</a:t>
            </a:r>
          </a:p>
        </p:txBody>
      </p:sp>
      <p:sp>
        <p:nvSpPr>
          <p:cNvPr id="3" name="Content Placeholder 2">
            <a:extLst>
              <a:ext uri="{FF2B5EF4-FFF2-40B4-BE49-F238E27FC236}">
                <a16:creationId xmlns:a16="http://schemas.microsoft.com/office/drawing/2014/main" id="{696881E3-9B1A-0183-2D3D-3CD67E07093B}"/>
              </a:ext>
            </a:extLst>
          </p:cNvPr>
          <p:cNvSpPr>
            <a:spLocks noGrp="1"/>
          </p:cNvSpPr>
          <p:nvPr>
            <p:ph sz="half" idx="1"/>
          </p:nvPr>
        </p:nvSpPr>
        <p:spPr/>
        <p:txBody>
          <a:bodyPr>
            <a:normAutofit fontScale="92500" lnSpcReduction="10000"/>
          </a:bodyPr>
          <a:lstStyle/>
          <a:p>
            <a:r>
              <a:rPr lang="en-GB" dirty="0"/>
              <a:t>Dylai </a:t>
            </a:r>
            <a:r>
              <a:rPr lang="en-GB" dirty="0" err="1"/>
              <a:t>myfyrio</a:t>
            </a:r>
            <a:r>
              <a:rPr lang="en-GB" dirty="0"/>
              <a:t> </a:t>
            </a:r>
            <a:r>
              <a:rPr lang="en-GB" dirty="0" err="1"/>
              <a:t>dwfn</a:t>
            </a:r>
            <a:r>
              <a:rPr lang="en-GB" dirty="0"/>
              <a:t> </a:t>
            </a:r>
            <a:r>
              <a:rPr lang="en-GB" dirty="0" err="1"/>
              <a:t>wneud</a:t>
            </a:r>
            <a:r>
              <a:rPr lang="en-GB" dirty="0"/>
              <a:t> </a:t>
            </a:r>
            <a:r>
              <a:rPr lang="en-GB" dirty="0" err="1"/>
              <a:t>mwy</a:t>
            </a:r>
            <a:r>
              <a:rPr lang="en-GB" dirty="0"/>
              <a:t> </a:t>
            </a:r>
            <a:r>
              <a:rPr lang="en-GB" dirty="0" err="1"/>
              <a:t>na</a:t>
            </a:r>
            <a:r>
              <a:rPr lang="en-GB" dirty="0"/>
              <a:t> dim </a:t>
            </a:r>
            <a:r>
              <a:rPr lang="en-GB" dirty="0" err="1"/>
              <a:t>ond</a:t>
            </a:r>
            <a:r>
              <a:rPr lang="en-GB" dirty="0"/>
              <a:t> </a:t>
            </a:r>
            <a:r>
              <a:rPr lang="en-GB" dirty="0" err="1"/>
              <a:t>datrys</a:t>
            </a:r>
            <a:r>
              <a:rPr lang="en-GB" dirty="0"/>
              <a:t> </a:t>
            </a:r>
            <a:r>
              <a:rPr lang="en-GB" dirty="0" err="1"/>
              <a:t>problemau</a:t>
            </a:r>
            <a:r>
              <a:rPr lang="en-GB" dirty="0"/>
              <a:t> </a:t>
            </a:r>
            <a:r>
              <a:rPr lang="en-GB" dirty="0" err="1"/>
              <a:t>ar</a:t>
            </a:r>
            <a:r>
              <a:rPr lang="en-GB" dirty="0"/>
              <a:t> </a:t>
            </a:r>
            <a:r>
              <a:rPr lang="en-GB" dirty="0" err="1"/>
              <a:t>unwaith</a:t>
            </a:r>
            <a:r>
              <a:rPr lang="en-GB" dirty="0"/>
              <a:t>.</a:t>
            </a:r>
          </a:p>
          <a:p>
            <a:r>
              <a:rPr lang="en-GB" dirty="0"/>
              <a:t>Dylai </a:t>
            </a:r>
            <a:r>
              <a:rPr lang="en-GB" dirty="0" err="1"/>
              <a:t>hefyd</a:t>
            </a:r>
            <a:r>
              <a:rPr lang="en-GB" dirty="0"/>
              <a:t> </a:t>
            </a:r>
            <a:r>
              <a:rPr lang="en-GB" dirty="0" err="1"/>
              <a:t>annog</a:t>
            </a:r>
            <a:r>
              <a:rPr lang="en-GB" dirty="0"/>
              <a:t> </a:t>
            </a:r>
            <a:r>
              <a:rPr lang="en-GB" dirty="0" err="1"/>
              <a:t>ymarferwyr</a:t>
            </a:r>
            <a:r>
              <a:rPr lang="en-GB" dirty="0"/>
              <a:t> </a:t>
            </a:r>
            <a:r>
              <a:rPr lang="en-GB" dirty="0" err="1"/>
              <a:t>i</a:t>
            </a:r>
            <a:r>
              <a:rPr lang="en-GB" dirty="0"/>
              <a:t> </a:t>
            </a:r>
            <a:r>
              <a:rPr lang="en-GB" dirty="0" err="1"/>
              <a:t>gwestiynu'r</a:t>
            </a:r>
            <a:r>
              <a:rPr lang="en-GB" dirty="0"/>
              <a:t> </a:t>
            </a:r>
            <a:r>
              <a:rPr lang="en-GB" dirty="0" err="1"/>
              <a:t>rheolau</a:t>
            </a:r>
            <a:r>
              <a:rPr lang="en-GB" dirty="0"/>
              <a:t> </a:t>
            </a:r>
            <a:r>
              <a:rPr lang="en-GB" dirty="0" err="1"/>
              <a:t>sylfaenol</a:t>
            </a:r>
            <a:r>
              <a:rPr lang="en-GB" dirty="0"/>
              <a:t>, y </a:t>
            </a:r>
            <a:r>
              <a:rPr lang="en-GB" dirty="0" err="1"/>
              <a:t>gwerthoedd</a:t>
            </a:r>
            <a:r>
              <a:rPr lang="en-GB" dirty="0"/>
              <a:t>, </a:t>
            </a:r>
            <a:r>
              <a:rPr lang="en-GB" dirty="0" err="1"/>
              <a:t>a'r</a:t>
            </a:r>
            <a:r>
              <a:rPr lang="en-GB" dirty="0"/>
              <a:t> </a:t>
            </a:r>
            <a:r>
              <a:rPr lang="en-GB" dirty="0" err="1"/>
              <a:t>arferion</a:t>
            </a:r>
            <a:r>
              <a:rPr lang="en-GB" dirty="0"/>
              <a:t> </a:t>
            </a:r>
            <a:r>
              <a:rPr lang="en-GB" dirty="0" err="1"/>
              <a:t>sefydledig</a:t>
            </a:r>
            <a:r>
              <a:rPr lang="en-GB" dirty="0"/>
              <a:t> a </a:t>
            </a:r>
            <a:r>
              <a:rPr lang="en-GB" dirty="0" err="1"/>
              <a:t>gymerir</a:t>
            </a:r>
            <a:r>
              <a:rPr lang="en-GB" dirty="0"/>
              <a:t> </a:t>
            </a:r>
            <a:r>
              <a:rPr lang="en-GB" dirty="0" err="1"/>
              <a:t>yn</a:t>
            </a:r>
            <a:r>
              <a:rPr lang="en-GB" dirty="0"/>
              <a:t> </a:t>
            </a:r>
            <a:r>
              <a:rPr lang="en-GB" dirty="0" err="1"/>
              <a:t>ganiataol</a:t>
            </a:r>
            <a:r>
              <a:rPr lang="en-GB" dirty="0"/>
              <a:t> </a:t>
            </a:r>
            <a:r>
              <a:rPr lang="en-GB" dirty="0" err="1"/>
              <a:t>yn</a:t>
            </a:r>
            <a:r>
              <a:rPr lang="en-GB" dirty="0"/>
              <a:t> </a:t>
            </a:r>
            <a:r>
              <a:rPr lang="en-GB" dirty="0" err="1"/>
              <a:t>aml</a:t>
            </a:r>
            <a:r>
              <a:rPr lang="en-GB" dirty="0"/>
              <a:t>.</a:t>
            </a:r>
          </a:p>
        </p:txBody>
      </p:sp>
      <p:sp>
        <p:nvSpPr>
          <p:cNvPr id="4" name="Content Placeholder 3">
            <a:extLst>
              <a:ext uri="{FF2B5EF4-FFF2-40B4-BE49-F238E27FC236}">
                <a16:creationId xmlns:a16="http://schemas.microsoft.com/office/drawing/2014/main" id="{879023DE-E58B-1AE7-BF77-7B5C6B0C9520}"/>
              </a:ext>
            </a:extLst>
          </p:cNvPr>
          <p:cNvSpPr>
            <a:spLocks noGrp="1"/>
          </p:cNvSpPr>
          <p:nvPr>
            <p:ph sz="half" idx="2"/>
          </p:nvPr>
        </p:nvSpPr>
        <p:spPr/>
        <p:txBody>
          <a:bodyPr>
            <a:normAutofit fontScale="92500" lnSpcReduction="10000"/>
          </a:bodyPr>
          <a:lstStyle/>
          <a:p>
            <a:r>
              <a:rPr lang="en-GB" dirty="0">
                <a:solidFill>
                  <a:srgbClr val="00B0F0"/>
                </a:solidFill>
              </a:rPr>
              <a:t>Deep reflection should do more than solve immediate problems.</a:t>
            </a:r>
          </a:p>
          <a:p>
            <a:r>
              <a:rPr lang="en-GB" dirty="0">
                <a:solidFill>
                  <a:srgbClr val="00B0F0"/>
                </a:solidFill>
              </a:rPr>
              <a:t> It should also encourage practitioners to question the underlying rules, values, and established practices that are often taken for granted.</a:t>
            </a:r>
          </a:p>
          <a:p>
            <a:r>
              <a:rPr lang="en-GB" dirty="0">
                <a:solidFill>
                  <a:srgbClr val="00B0F0"/>
                </a:solidFill>
              </a:rPr>
              <a:t>Thompson (2021)</a:t>
            </a:r>
          </a:p>
        </p:txBody>
      </p:sp>
    </p:spTree>
    <p:extLst>
      <p:ext uri="{BB962C8B-B14F-4D97-AF65-F5344CB8AC3E}">
        <p14:creationId xmlns:p14="http://schemas.microsoft.com/office/powerpoint/2010/main" val="581436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7FFC-605E-8CCC-CE0F-060627AD1312}"/>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Adfyfyrio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Cyd</a:t>
            </a:r>
            <a:r>
              <a:rPr lang="en-GB" dirty="0">
                <a:latin typeface="Arial" panose="020B0604020202020204" pitchFamily="34" charset="0"/>
                <a:cs typeface="Arial" panose="020B0604020202020204" pitchFamily="34" charset="0"/>
              </a:rPr>
              <a:t> </a:t>
            </a:r>
            <a:r>
              <a:rPr lang="en-GB" dirty="0">
                <a:solidFill>
                  <a:srgbClr val="00B0F0"/>
                </a:solidFill>
                <a:latin typeface="Arial" panose="020B0604020202020204" pitchFamily="34" charset="0"/>
                <a:cs typeface="Arial" panose="020B0604020202020204" pitchFamily="34" charset="0"/>
              </a:rPr>
              <a:t>Collaborative Reflection</a:t>
            </a:r>
          </a:p>
        </p:txBody>
      </p:sp>
      <p:sp>
        <p:nvSpPr>
          <p:cNvPr id="3" name="Content Placeholder 2">
            <a:extLst>
              <a:ext uri="{FF2B5EF4-FFF2-40B4-BE49-F238E27FC236}">
                <a16:creationId xmlns:a16="http://schemas.microsoft.com/office/drawing/2014/main" id="{8F45D693-7CD9-027A-7EEC-42955AEDF4BD}"/>
              </a:ext>
            </a:extLst>
          </p:cNvPr>
          <p:cNvSpPr>
            <a:spLocks noGrp="1"/>
          </p:cNvSpPr>
          <p:nvPr>
            <p:ph sz="half" idx="1"/>
          </p:nvPr>
        </p:nvSpPr>
        <p:spPr>
          <a:xfrm>
            <a:off x="222251" y="1825625"/>
            <a:ext cx="4070350" cy="3809862"/>
          </a:xfrm>
        </p:spPr>
        <p:txBody>
          <a:bodyPr>
            <a:normAutofit fontScale="775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Mae adfyfyrio ar y cyd yn arwain at lefelau dyfnach o adfyfyrio beirniadol.</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Mae adfyfyrio ar y cyd yn cynnwys grwpiau o ymarferwyr neu athrawon ar unrhyw lefel yn dod at ei gilydd i gynllunio, cyflawni, arsylwi a gwerthuso gwers. </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6F0B674-7556-447E-BADA-F9199665856E}"/>
              </a:ext>
            </a:extLst>
          </p:cNvPr>
          <p:cNvSpPr>
            <a:spLocks noGrp="1"/>
          </p:cNvSpPr>
          <p:nvPr>
            <p:ph sz="half" idx="2"/>
          </p:nvPr>
        </p:nvSpPr>
        <p:spPr>
          <a:xfrm>
            <a:off x="4851400" y="1825625"/>
            <a:ext cx="3867150" cy="3809862"/>
          </a:xfrm>
        </p:spPr>
        <p:txBody>
          <a:bodyPr>
            <a:normAutofit fontScale="77500" lnSpcReduction="20000"/>
          </a:bodyPr>
          <a:lstStyle/>
          <a:p>
            <a:r>
              <a:rPr lang="en-GB" sz="3300" dirty="0">
                <a:solidFill>
                  <a:srgbClr val="00B0F0"/>
                </a:solidFill>
                <a:latin typeface="Arial" panose="020B0604020202020204" pitchFamily="34" charset="0"/>
                <a:cs typeface="Arial" panose="020B0604020202020204" pitchFamily="34" charset="0"/>
              </a:rPr>
              <a:t>Collaborative or collective reflection leads to deeper levels of critical reflection.</a:t>
            </a:r>
          </a:p>
          <a:p>
            <a:r>
              <a:rPr lang="en-GB" sz="3300" dirty="0">
                <a:solidFill>
                  <a:srgbClr val="00B0F0"/>
                </a:solidFill>
                <a:latin typeface="Arial" panose="020B0604020202020204" pitchFamily="34" charset="0"/>
                <a:cs typeface="Arial" panose="020B0604020202020204" pitchFamily="34" charset="0"/>
              </a:rPr>
              <a:t>Collaborative reflection involve groups of practitioners or teachers at any level coming together to plan, execute, observe and evaluate a lesson. </a:t>
            </a:r>
          </a:p>
          <a:p>
            <a:pPr marL="0" indent="0">
              <a:buNone/>
            </a:pPr>
            <a:r>
              <a:rPr lang="en-GB" dirty="0">
                <a:solidFill>
                  <a:srgbClr val="00B0F0"/>
                </a:solidFill>
                <a:latin typeface="Arial" panose="020B0604020202020204" pitchFamily="34" charset="0"/>
                <a:cs typeface="Arial" panose="020B0604020202020204" pitchFamily="34" charset="0"/>
              </a:rPr>
              <a:t>(Durham University, no date)</a:t>
            </a:r>
          </a:p>
        </p:txBody>
      </p:sp>
    </p:spTree>
    <p:extLst>
      <p:ext uri="{BB962C8B-B14F-4D97-AF65-F5344CB8AC3E}">
        <p14:creationId xmlns:p14="http://schemas.microsoft.com/office/powerpoint/2010/main" val="193357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FD580E-9BC1-76C7-C100-7B24CD614603}"/>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A41969EF-265B-E589-D114-018C79240438}"/>
              </a:ext>
            </a:extLst>
          </p:cNvPr>
          <p:cNvPicPr>
            <a:picLocks noGrp="1" noChangeAspect="1"/>
          </p:cNvPicPr>
          <p:nvPr>
            <p:ph idx="1"/>
          </p:nvPr>
        </p:nvPicPr>
        <p:blipFill>
          <a:blip r:embed="rId3"/>
          <a:stretch>
            <a:fillRect/>
          </a:stretch>
        </p:blipFill>
        <p:spPr>
          <a:xfrm>
            <a:off x="178595" y="107157"/>
            <a:ext cx="8801100" cy="5836444"/>
          </a:xfrm>
          <a:prstGeom prst="rect">
            <a:avLst/>
          </a:prstGeom>
        </p:spPr>
      </p:pic>
    </p:spTree>
    <p:extLst>
      <p:ext uri="{BB962C8B-B14F-4D97-AF65-F5344CB8AC3E}">
        <p14:creationId xmlns:p14="http://schemas.microsoft.com/office/powerpoint/2010/main" val="148024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AFB1-0D1E-7D40-A059-0D52C1AA8CBF}"/>
              </a:ext>
            </a:extLst>
          </p:cNvPr>
          <p:cNvSpPr>
            <a:spLocks noGrp="1"/>
          </p:cNvSpPr>
          <p:nvPr>
            <p:ph type="title"/>
          </p:nvPr>
        </p:nvSpPr>
        <p:spPr>
          <a:xfrm>
            <a:off x="0" y="0"/>
            <a:ext cx="9144000" cy="1325563"/>
          </a:xfrm>
        </p:spPr>
        <p:txBody>
          <a:bodyPr>
            <a:normAutofit/>
          </a:bodyPr>
          <a:lstStyle/>
          <a:p>
            <a:r>
              <a:rPr lang="en-GB" dirty="0">
                <a:latin typeface="Arial" panose="020B0604020202020204" pitchFamily="34" charset="0"/>
                <a:cs typeface="Arial" panose="020B0604020202020204" pitchFamily="34" charset="0"/>
              </a:rPr>
              <a:t>Ei </a:t>
            </a:r>
            <a:r>
              <a:rPr lang="en-GB" dirty="0" err="1">
                <a:latin typeface="Arial" panose="020B0604020202020204" pitchFamily="34" charset="0"/>
                <a:cs typeface="Arial" panose="020B0604020202020204" pitchFamily="34" charset="0"/>
              </a:rPr>
              <a:t>bwysigrwydd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solidFill>
                  <a:srgbClr val="00B0F0"/>
                </a:solidFill>
                <a:latin typeface="Arial" panose="020B0604020202020204" pitchFamily="34" charset="0"/>
                <a:cs typeface="Arial" panose="020B0604020202020204" pitchFamily="34" charset="0"/>
              </a:rPr>
              <a:t>Importance in Early Years</a:t>
            </a:r>
          </a:p>
        </p:txBody>
      </p:sp>
      <p:sp>
        <p:nvSpPr>
          <p:cNvPr id="3" name="Content Placeholder 2">
            <a:extLst>
              <a:ext uri="{FF2B5EF4-FFF2-40B4-BE49-F238E27FC236}">
                <a16:creationId xmlns:a16="http://schemas.microsoft.com/office/drawing/2014/main" id="{6FB415DE-D3E9-CB73-3145-9F8BBF71DD44}"/>
              </a:ext>
            </a:extLst>
          </p:cNvPr>
          <p:cNvSpPr>
            <a:spLocks noGrp="1"/>
          </p:cNvSpPr>
          <p:nvPr>
            <p:ph sz="half" idx="1"/>
          </p:nvPr>
        </p:nvSpPr>
        <p:spPr>
          <a:xfrm>
            <a:off x="47812" y="1571812"/>
            <a:ext cx="4447988" cy="4404659"/>
          </a:xfrm>
        </p:spPr>
        <p:txBody>
          <a:bodyPr>
            <a:normAutofit fontScale="70000" lnSpcReduction="20000"/>
          </a:bodyPr>
          <a:lstStyle/>
          <a:p>
            <a:pPr marL="0" indent="0">
              <a:lnSpc>
                <a:spcPct val="107000"/>
              </a:lnSpc>
              <a:spcAft>
                <a:spcPts val="800"/>
              </a:spcAft>
              <a:buNone/>
            </a:pPr>
            <a:r>
              <a:rPr lang="cy-GB" sz="3400" kern="100" dirty="0">
                <a:effectLst/>
                <a:latin typeface="Arial" panose="020B0604020202020204" pitchFamily="34" charset="0"/>
                <a:ea typeface="DengXian" panose="02010600030101010101" pitchFamily="2" charset="-122"/>
                <a:cs typeface="Arial" panose="020B0604020202020204" pitchFamily="34" charset="0"/>
              </a:rPr>
              <a:t>Mae arfer adfyfyriol yn galluogi ymarferwyr i:</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Ddatblygu dealltwriaeth feirniadol o’u harfer</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Cynyddu hyder</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Bod yn fwy rhagweithiol</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Gwella sgiliau, gwybodaeth a dealltwriaeth </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Gwella ansawdd gofal ac addysg a gynigir i blant</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A922190D-EAE2-CD80-8595-6C1DD83F9822}"/>
              </a:ext>
            </a:extLst>
          </p:cNvPr>
          <p:cNvSpPr>
            <a:spLocks noGrp="1"/>
          </p:cNvSpPr>
          <p:nvPr>
            <p:ph sz="half" idx="2"/>
          </p:nvPr>
        </p:nvSpPr>
        <p:spPr>
          <a:xfrm>
            <a:off x="4648202" y="1652145"/>
            <a:ext cx="4256741" cy="4156822"/>
          </a:xfrm>
        </p:spPr>
        <p:txBody>
          <a:bodyPr>
            <a:normAutofit fontScale="70000" lnSpcReduction="20000"/>
          </a:bodyPr>
          <a:lstStyle/>
          <a:p>
            <a:pPr marL="0" indent="0">
              <a:buNone/>
            </a:pPr>
            <a:r>
              <a:rPr lang="en-GB" sz="3400" dirty="0">
                <a:solidFill>
                  <a:srgbClr val="00B0F0"/>
                </a:solidFill>
                <a:latin typeface="Arial" panose="020B0604020202020204" pitchFamily="34" charset="0"/>
                <a:cs typeface="Arial" panose="020B0604020202020204" pitchFamily="34" charset="0"/>
              </a:rPr>
              <a:t>Reflective practice enables practitioners to:</a:t>
            </a:r>
          </a:p>
          <a:p>
            <a:r>
              <a:rPr lang="en-GB" sz="3400" dirty="0">
                <a:solidFill>
                  <a:srgbClr val="00B0F0"/>
                </a:solidFill>
                <a:latin typeface="Arial" panose="020B0604020202020204" pitchFamily="34" charset="0"/>
                <a:cs typeface="Arial" panose="020B0604020202020204" pitchFamily="34" charset="0"/>
              </a:rPr>
              <a:t>Develop a critical understanding of their practice</a:t>
            </a:r>
          </a:p>
          <a:p>
            <a:r>
              <a:rPr lang="en-GB" sz="3400" dirty="0">
                <a:solidFill>
                  <a:srgbClr val="00B0F0"/>
                </a:solidFill>
                <a:latin typeface="Arial" panose="020B0604020202020204" pitchFamily="34" charset="0"/>
                <a:cs typeface="Arial" panose="020B0604020202020204" pitchFamily="34" charset="0"/>
              </a:rPr>
              <a:t>Increase confidence</a:t>
            </a:r>
          </a:p>
          <a:p>
            <a:r>
              <a:rPr lang="en-GB" sz="3400" dirty="0">
                <a:solidFill>
                  <a:srgbClr val="00B0F0"/>
                </a:solidFill>
                <a:latin typeface="Arial" panose="020B0604020202020204" pitchFamily="34" charset="0"/>
                <a:cs typeface="Arial" panose="020B0604020202020204" pitchFamily="34" charset="0"/>
              </a:rPr>
              <a:t>Be more proactive</a:t>
            </a:r>
          </a:p>
          <a:p>
            <a:r>
              <a:rPr lang="en-GB" sz="3400" dirty="0">
                <a:solidFill>
                  <a:srgbClr val="00B0F0"/>
                </a:solidFill>
                <a:latin typeface="Arial" panose="020B0604020202020204" pitchFamily="34" charset="0"/>
                <a:cs typeface="Arial" panose="020B0604020202020204" pitchFamily="34" charset="0"/>
              </a:rPr>
              <a:t>Improve skills, knowledge and understanding </a:t>
            </a:r>
          </a:p>
          <a:p>
            <a:r>
              <a:rPr lang="en-GB" sz="3400" dirty="0">
                <a:solidFill>
                  <a:srgbClr val="00B0F0"/>
                </a:solidFill>
                <a:latin typeface="Arial" panose="020B0604020202020204" pitchFamily="34" charset="0"/>
                <a:cs typeface="Arial" panose="020B0604020202020204" pitchFamily="34" charset="0"/>
              </a:rPr>
              <a:t>Improve the quality of care and education offered to children</a:t>
            </a:r>
          </a:p>
          <a:p>
            <a:pPr marL="0" indent="0">
              <a:buNone/>
            </a:pPr>
            <a:r>
              <a:rPr lang="en-GB" dirty="0">
                <a:solidFill>
                  <a:srgbClr val="00B0F0"/>
                </a:solidFill>
                <a:latin typeface="Arial" panose="020B0604020202020204" pitchFamily="34" charset="0"/>
                <a:cs typeface="Arial" panose="020B0604020202020204" pitchFamily="34" charset="0"/>
              </a:rPr>
              <a:t>           (Birthto5matters, 2021)</a:t>
            </a:r>
          </a:p>
          <a:p>
            <a:endParaRPr lang="en-GB" dirty="0"/>
          </a:p>
        </p:txBody>
      </p:sp>
    </p:spTree>
    <p:extLst>
      <p:ext uri="{BB962C8B-B14F-4D97-AF65-F5344CB8AC3E}">
        <p14:creationId xmlns:p14="http://schemas.microsoft.com/office/powerpoint/2010/main" val="3002994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37D7-C6AE-44CF-BB3A-BAC012EBF70A}"/>
              </a:ext>
            </a:extLst>
          </p:cNvPr>
          <p:cNvSpPr>
            <a:spLocks noGrp="1"/>
          </p:cNvSpPr>
          <p:nvPr>
            <p:ph type="title"/>
          </p:nvPr>
        </p:nvSpPr>
        <p:spPr>
          <a:xfrm>
            <a:off x="59766" y="272896"/>
            <a:ext cx="9084234" cy="994172"/>
          </a:xfrm>
        </p:spPr>
        <p:txBody>
          <a:bodyPr>
            <a:noAutofit/>
          </a:bodyPr>
          <a:lstStyle/>
          <a:p>
            <a:pPr algn="ctr"/>
            <a:r>
              <a:rPr lang="cy-GB" dirty="0">
                <a:latin typeface="Arial" panose="020B0604020202020204" pitchFamily="34" charset="0"/>
                <a:cs typeface="Arial" panose="020B0604020202020204" pitchFamily="34" charset="0"/>
              </a:rPr>
              <a:t>Cais i Ymarfer proffesiynol.</a:t>
            </a:r>
            <a:br>
              <a:rPr lang="cy-GB" dirty="0">
                <a:latin typeface="Arial" panose="020B0604020202020204" pitchFamily="34" charset="0"/>
                <a:cs typeface="Arial" panose="020B0604020202020204" pitchFamily="34" charset="0"/>
              </a:rPr>
            </a:br>
            <a:r>
              <a:rPr lang="en-GB" dirty="0">
                <a:solidFill>
                  <a:srgbClr val="00B0F0"/>
                </a:solidFill>
                <a:latin typeface="Arial" panose="020B0604020202020204" pitchFamily="34" charset="0"/>
                <a:cs typeface="Arial" panose="020B0604020202020204" pitchFamily="34" charset="0"/>
              </a:rPr>
              <a:t>Application to professional Practice.</a:t>
            </a:r>
          </a:p>
        </p:txBody>
      </p:sp>
      <p:sp>
        <p:nvSpPr>
          <p:cNvPr id="4" name="Content Placeholder 3">
            <a:extLst>
              <a:ext uri="{FF2B5EF4-FFF2-40B4-BE49-F238E27FC236}">
                <a16:creationId xmlns:a16="http://schemas.microsoft.com/office/drawing/2014/main" id="{D3B70A42-13E5-401E-A156-C93031EC3373}"/>
              </a:ext>
            </a:extLst>
          </p:cNvPr>
          <p:cNvSpPr>
            <a:spLocks noGrp="1"/>
          </p:cNvSpPr>
          <p:nvPr>
            <p:ph sz="half" idx="2"/>
          </p:nvPr>
        </p:nvSpPr>
        <p:spPr>
          <a:xfrm>
            <a:off x="4629150" y="1922067"/>
            <a:ext cx="3886200" cy="3263504"/>
          </a:xfrm>
        </p:spPr>
        <p:txBody>
          <a:bodyPr>
            <a:normAutofit fontScale="85000" lnSpcReduction="10000"/>
          </a:bodyPr>
          <a:lstStyle/>
          <a:p>
            <a:r>
              <a:rPr lang="en-GB" dirty="0">
                <a:solidFill>
                  <a:srgbClr val="00B0F0"/>
                </a:solidFill>
                <a:latin typeface="Arial" panose="020B0604020202020204" pitchFamily="34" charset="0"/>
                <a:cs typeface="Arial" panose="020B0604020202020204" pitchFamily="34" charset="0"/>
              </a:rPr>
              <a:t>Continuous Professional Development.</a:t>
            </a:r>
          </a:p>
          <a:p>
            <a:r>
              <a:rPr lang="en-GB" dirty="0">
                <a:solidFill>
                  <a:srgbClr val="00B0F0"/>
                </a:solidFill>
                <a:latin typeface="Arial" panose="020B0604020202020204" pitchFamily="34" charset="0"/>
                <a:cs typeface="Arial" panose="020B0604020202020204" pitchFamily="34" charset="0"/>
              </a:rPr>
              <a:t>Mindful/Critical Awareness </a:t>
            </a:r>
          </a:p>
          <a:p>
            <a:r>
              <a:rPr lang="en-GB" dirty="0">
                <a:solidFill>
                  <a:srgbClr val="00B0F0"/>
                </a:solidFill>
                <a:latin typeface="Arial" panose="020B0604020202020204" pitchFamily="34" charset="0"/>
                <a:cs typeface="Arial" panose="020B0604020202020204" pitchFamily="34" charset="0"/>
              </a:rPr>
              <a:t>Effective Communication</a:t>
            </a:r>
          </a:p>
          <a:p>
            <a:r>
              <a:rPr lang="en-GB" dirty="0">
                <a:solidFill>
                  <a:srgbClr val="00B0F0"/>
                </a:solidFill>
                <a:latin typeface="Arial" panose="020B0604020202020204" pitchFamily="34" charset="0"/>
                <a:cs typeface="Arial" panose="020B0604020202020204" pitchFamily="34" charset="0"/>
              </a:rPr>
              <a:t>Teamworking</a:t>
            </a:r>
          </a:p>
          <a:p>
            <a:r>
              <a:rPr lang="en-GB" dirty="0">
                <a:solidFill>
                  <a:srgbClr val="00B0F0"/>
                </a:solidFill>
                <a:latin typeface="Arial" panose="020B0604020202020204" pitchFamily="34" charset="0"/>
                <a:cs typeface="Arial" panose="020B0604020202020204" pitchFamily="34" charset="0"/>
              </a:rPr>
              <a:t>Knowledge and skills development</a:t>
            </a:r>
          </a:p>
          <a:p>
            <a:endParaRPr lang="en-GB" dirty="0"/>
          </a:p>
        </p:txBody>
      </p:sp>
      <p:sp>
        <p:nvSpPr>
          <p:cNvPr id="5" name="Content Placeholder 3">
            <a:extLst>
              <a:ext uri="{FF2B5EF4-FFF2-40B4-BE49-F238E27FC236}">
                <a16:creationId xmlns:a16="http://schemas.microsoft.com/office/drawing/2014/main" id="{83BE3078-DCA9-4CE5-A323-CA1E2C0B6A10}"/>
              </a:ext>
            </a:extLst>
          </p:cNvPr>
          <p:cNvSpPr txBox="1">
            <a:spLocks/>
          </p:cNvSpPr>
          <p:nvPr/>
        </p:nvSpPr>
        <p:spPr>
          <a:xfrm>
            <a:off x="320669" y="1862302"/>
            <a:ext cx="3703320" cy="377948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err="1">
                <a:latin typeface="Arial" panose="020B0604020202020204" pitchFamily="34" charset="0"/>
                <a:cs typeface="Arial" panose="020B0604020202020204" pitchFamily="34" charset="0"/>
              </a:rPr>
              <a:t>Datblygiad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Parhaus</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Ymwybyddiaeth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Ymwybyddiaeth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Ofalgar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Beirniadol</a:t>
            </a:r>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Cyfathrebu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Gwaith </a:t>
            </a:r>
            <a:r>
              <a:rPr lang="en-GB" sz="2400" dirty="0" err="1">
                <a:latin typeface="Arial" panose="020B0604020202020204" pitchFamily="34" charset="0"/>
                <a:cs typeface="Arial" panose="020B0604020202020204" pitchFamily="34" charset="0"/>
              </a:rPr>
              <a:t>tîm</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Datblygu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sgiliau</a:t>
            </a:r>
            <a:endParaRPr lang="en-GB" sz="2400" dirty="0">
              <a:latin typeface="Arial" panose="020B0604020202020204" pitchFamily="34" charset="0"/>
              <a:cs typeface="Arial" panose="020B0604020202020204" pitchFamily="34" charset="0"/>
            </a:endParaRPr>
          </a:p>
          <a:p>
            <a:endParaRPr lang="en-GB" sz="2100" dirty="0"/>
          </a:p>
        </p:txBody>
      </p:sp>
    </p:spTree>
    <p:extLst>
      <p:ext uri="{BB962C8B-B14F-4D97-AF65-F5344CB8AC3E}">
        <p14:creationId xmlns:p14="http://schemas.microsoft.com/office/powerpoint/2010/main" val="175501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9B62EC0-F66A-4A8E-9D01-E03985A00724}"/>
              </a:ext>
            </a:extLst>
          </p:cNvPr>
          <p:cNvSpPr>
            <a:spLocks noGrp="1"/>
          </p:cNvSpPr>
          <p:nvPr>
            <p:ph sz="half" idx="2"/>
          </p:nvPr>
        </p:nvSpPr>
        <p:spPr/>
        <p:txBody>
          <a:bodyPr/>
          <a:lstStyle/>
          <a:p>
            <a:r>
              <a:rPr lang="en-GB" dirty="0">
                <a:solidFill>
                  <a:srgbClr val="00B0F0"/>
                </a:solidFill>
                <a:latin typeface="Arial" panose="020B0604020202020204" pitchFamily="34" charset="0"/>
                <a:cs typeface="Arial" panose="020B0604020202020204" pitchFamily="34" charset="0"/>
              </a:rPr>
              <a:t>We learn through experience.</a:t>
            </a:r>
          </a:p>
          <a:p>
            <a:r>
              <a:rPr lang="en-GB" dirty="0">
                <a:solidFill>
                  <a:srgbClr val="00B0F0"/>
                </a:solidFill>
                <a:latin typeface="Arial" panose="020B0604020202020204" pitchFamily="34" charset="0"/>
                <a:cs typeface="Arial" panose="020B0604020202020204" pitchFamily="34" charset="0"/>
              </a:rPr>
              <a:t>What happened?</a:t>
            </a:r>
          </a:p>
          <a:p>
            <a:r>
              <a:rPr lang="en-GB" dirty="0">
                <a:solidFill>
                  <a:srgbClr val="00B0F0"/>
                </a:solidFill>
                <a:latin typeface="Arial" panose="020B0604020202020204" pitchFamily="34" charset="0"/>
                <a:cs typeface="Arial" panose="020B0604020202020204" pitchFamily="34" charset="0"/>
              </a:rPr>
              <a:t>How did I react?</a:t>
            </a:r>
          </a:p>
          <a:p>
            <a:r>
              <a:rPr lang="en-GB" dirty="0">
                <a:solidFill>
                  <a:srgbClr val="00B0F0"/>
                </a:solidFill>
                <a:latin typeface="Arial" panose="020B0604020202020204" pitchFamily="34" charset="0"/>
                <a:cs typeface="Arial" panose="020B0604020202020204" pitchFamily="34" charset="0"/>
              </a:rPr>
              <a:t>Will I act differently next time?</a:t>
            </a:r>
          </a:p>
          <a:p>
            <a:r>
              <a:rPr lang="en-GB" dirty="0">
                <a:solidFill>
                  <a:srgbClr val="00B0F0"/>
                </a:solidFill>
                <a:latin typeface="Arial" panose="020B0604020202020204" pitchFamily="34" charset="0"/>
                <a:cs typeface="Arial" panose="020B0604020202020204" pitchFamily="34" charset="0"/>
              </a:rPr>
              <a:t>Discuss this in your groups.</a:t>
            </a:r>
          </a:p>
          <a:p>
            <a:pPr marL="0" indent="0">
              <a:buNone/>
            </a:pPr>
            <a:endParaRPr lang="en-GB" dirty="0"/>
          </a:p>
        </p:txBody>
      </p:sp>
      <p:sp>
        <p:nvSpPr>
          <p:cNvPr id="6" name="Title 5">
            <a:extLst>
              <a:ext uri="{FF2B5EF4-FFF2-40B4-BE49-F238E27FC236}">
                <a16:creationId xmlns:a16="http://schemas.microsoft.com/office/drawing/2014/main" id="{08DD041C-E348-41F3-B4B4-A21A20937B81}"/>
              </a:ext>
            </a:extLst>
          </p:cNvPr>
          <p:cNvSpPr>
            <a:spLocks noGrp="1"/>
          </p:cNvSpPr>
          <p:nvPr>
            <p:ph type="title"/>
          </p:nvPr>
        </p:nvSpPr>
        <p:spPr>
          <a:xfrm>
            <a:off x="280219" y="765544"/>
            <a:ext cx="8235131" cy="625806"/>
          </a:xfrm>
        </p:spPr>
        <p:txBody>
          <a:bodyPr>
            <a:normAutofit fontScale="90000"/>
          </a:bodyPr>
          <a:lstStyle/>
          <a:p>
            <a:pPr algn="ctr"/>
            <a:r>
              <a:rPr lang="en-GB" sz="4900" dirty="0" err="1">
                <a:latin typeface="Arial" panose="020B0604020202020204" pitchFamily="34" charset="0"/>
                <a:cs typeface="Arial" panose="020B0604020202020204" pitchFamily="34" charset="0"/>
              </a:rPr>
              <a:t>Rydym</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eisoes</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yn</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fyfyriol</a:t>
            </a:r>
            <a:r>
              <a:rPr lang="en-GB" sz="4900" dirty="0">
                <a:latin typeface="Arial" panose="020B0604020202020204" pitchFamily="34" charset="0"/>
                <a:cs typeface="Arial" panose="020B0604020202020204" pitchFamily="34" charset="0"/>
              </a:rPr>
              <a:t>! </a:t>
            </a:r>
            <a:br>
              <a:rPr lang="en-GB" sz="5300" dirty="0">
                <a:latin typeface="Arial" panose="020B0604020202020204" pitchFamily="34" charset="0"/>
                <a:cs typeface="Arial" panose="020B0604020202020204" pitchFamily="34" charset="0"/>
              </a:rPr>
            </a:br>
            <a:r>
              <a:rPr lang="en-GB" sz="4900" dirty="0">
                <a:solidFill>
                  <a:srgbClr val="00B0F0"/>
                </a:solidFill>
                <a:latin typeface="Arial" panose="020B0604020202020204" pitchFamily="34" charset="0"/>
                <a:cs typeface="Arial" panose="020B0604020202020204" pitchFamily="34" charset="0"/>
              </a:rPr>
              <a:t>We are already reflective!</a:t>
            </a:r>
            <a:br>
              <a:rPr lang="en-GB" dirty="0">
                <a:solidFill>
                  <a:srgbClr val="00B0F0"/>
                </a:solidFill>
              </a:rPr>
            </a:br>
            <a:endParaRPr lang="en-GB" dirty="0">
              <a:solidFill>
                <a:srgbClr val="00B0F0"/>
              </a:solidFill>
            </a:endParaRPr>
          </a:p>
        </p:txBody>
      </p:sp>
      <p:sp>
        <p:nvSpPr>
          <p:cNvPr id="7" name="Content Placeholder 3">
            <a:extLst>
              <a:ext uri="{FF2B5EF4-FFF2-40B4-BE49-F238E27FC236}">
                <a16:creationId xmlns:a16="http://schemas.microsoft.com/office/drawing/2014/main" id="{93B21D36-D381-4958-8F94-E68B60CA0F86}"/>
              </a:ext>
            </a:extLst>
          </p:cNvPr>
          <p:cNvSpPr txBox="1">
            <a:spLocks/>
          </p:cNvSpPr>
          <p:nvPr/>
        </p:nvSpPr>
        <p:spPr>
          <a:xfrm>
            <a:off x="395568" y="1676633"/>
            <a:ext cx="3703320" cy="420421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Rydym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brofiad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ddigwyddodd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wnes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fyddaf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wahanol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a:t>
            </a:r>
          </a:p>
          <a:p>
            <a:endParaRPr lang="en-GB" sz="2100" dirty="0"/>
          </a:p>
          <a:p>
            <a:endParaRPr lang="en-GB" sz="2100" dirty="0"/>
          </a:p>
          <a:p>
            <a:endParaRPr lang="en-GB" sz="2100" dirty="0"/>
          </a:p>
          <a:p>
            <a:endParaRPr lang="en-GB" sz="2100" dirty="0"/>
          </a:p>
        </p:txBody>
      </p:sp>
    </p:spTree>
    <p:extLst>
      <p:ext uri="{BB962C8B-B14F-4D97-AF65-F5344CB8AC3E}">
        <p14:creationId xmlns:p14="http://schemas.microsoft.com/office/powerpoint/2010/main" val="4061080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B5179-AA38-ED67-C7A4-F5F465FE6F75}"/>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a:solidFill>
                  <a:srgbClr val="00B0F0"/>
                </a:solidFill>
                <a:latin typeface="Arial" panose="020B0604020202020204" pitchFamily="34" charset="0"/>
                <a:cs typeface="Arial" panose="020B0604020202020204" pitchFamily="34" charset="0"/>
              </a:rPr>
              <a:t>Theory </a:t>
            </a:r>
          </a:p>
        </p:txBody>
      </p:sp>
      <p:sp>
        <p:nvSpPr>
          <p:cNvPr id="3" name="Content Placeholder 2">
            <a:extLst>
              <a:ext uri="{FF2B5EF4-FFF2-40B4-BE49-F238E27FC236}">
                <a16:creationId xmlns:a16="http://schemas.microsoft.com/office/drawing/2014/main" id="{EC23B522-2B40-F5A3-2992-C6C0FAD7AB4F}"/>
              </a:ext>
            </a:extLst>
          </p:cNvPr>
          <p:cNvSpPr>
            <a:spLocks noGrp="1"/>
          </p:cNvSpPr>
          <p:nvPr>
            <p:ph sz="half" idx="1"/>
          </p:nvPr>
        </p:nvSpPr>
        <p:spPr>
          <a:xfrm>
            <a:off x="270062" y="1897343"/>
            <a:ext cx="3867150" cy="3809862"/>
          </a:xfrm>
        </p:spPr>
        <p:txBody>
          <a:bodyPr/>
          <a:lstStyle/>
          <a:p>
            <a:pPr marL="0" indent="0">
              <a:buNone/>
            </a:pPr>
            <a:r>
              <a:rPr lang="en-GB" dirty="0" err="1"/>
              <a:t>Rydym</a:t>
            </a:r>
            <a:r>
              <a:rPr lang="en-GB" dirty="0"/>
              <a:t> </a:t>
            </a:r>
            <a:r>
              <a:rPr lang="en-GB" dirty="0" err="1"/>
              <a:t>nawr</a:t>
            </a:r>
            <a:r>
              <a:rPr lang="en-GB" dirty="0"/>
              <a:t> </a:t>
            </a:r>
            <a:r>
              <a:rPr lang="en-GB" dirty="0" err="1"/>
              <a:t>yn</a:t>
            </a:r>
            <a:r>
              <a:rPr lang="en-GB" dirty="0"/>
              <a:t> </a:t>
            </a:r>
            <a:r>
              <a:rPr lang="en-GB" dirty="0" err="1"/>
              <a:t>mynd</a:t>
            </a:r>
            <a:r>
              <a:rPr lang="en-GB" dirty="0"/>
              <a:t> </a:t>
            </a:r>
            <a:r>
              <a:rPr lang="en-GB" dirty="0" err="1"/>
              <a:t>i</a:t>
            </a:r>
            <a:r>
              <a:rPr lang="en-GB" dirty="0"/>
              <a:t> </a:t>
            </a:r>
            <a:r>
              <a:rPr lang="en-GB" dirty="0" err="1"/>
              <a:t>edrych</a:t>
            </a:r>
            <a:r>
              <a:rPr lang="en-GB" dirty="0"/>
              <a:t> </a:t>
            </a:r>
            <a:r>
              <a:rPr lang="en-GB" dirty="0" err="1"/>
              <a:t>ar</a:t>
            </a:r>
            <a:r>
              <a:rPr lang="en-GB" dirty="0"/>
              <a:t> </a:t>
            </a:r>
            <a:r>
              <a:rPr lang="en-GB" dirty="0" err="1"/>
              <a:t>ddwy</a:t>
            </a:r>
            <a:r>
              <a:rPr lang="en-GB" dirty="0"/>
              <a:t> </a:t>
            </a:r>
            <a:r>
              <a:rPr lang="en-GB" dirty="0" err="1"/>
              <a:t>ddamcaniaeth</a:t>
            </a:r>
            <a:r>
              <a:rPr lang="en-GB" dirty="0"/>
              <a:t> </a:t>
            </a:r>
            <a:r>
              <a:rPr lang="en-GB" dirty="0" err="1"/>
              <a:t>adfyfyrio</a:t>
            </a:r>
            <a:r>
              <a:rPr lang="en-GB" dirty="0"/>
              <a:t>:</a:t>
            </a:r>
          </a:p>
          <a:p>
            <a:r>
              <a:rPr lang="en-GB" dirty="0" err="1"/>
              <a:t>Damcaniaeth</a:t>
            </a:r>
            <a:r>
              <a:rPr lang="en-GB" dirty="0"/>
              <a:t> </a:t>
            </a:r>
            <a:r>
              <a:rPr lang="en-GB" dirty="0" err="1"/>
              <a:t>adfyfyrio</a:t>
            </a:r>
            <a:r>
              <a:rPr lang="en-GB" dirty="0"/>
              <a:t> </a:t>
            </a:r>
            <a:r>
              <a:rPr lang="en-GB" b="1" dirty="0"/>
              <a:t>Dewey</a:t>
            </a:r>
          </a:p>
          <a:p>
            <a:r>
              <a:rPr lang="en-GB" dirty="0" err="1"/>
              <a:t>Damcaniaeth</a:t>
            </a:r>
            <a:r>
              <a:rPr lang="en-GB" dirty="0"/>
              <a:t> </a:t>
            </a:r>
            <a:r>
              <a:rPr lang="en-GB" dirty="0" err="1"/>
              <a:t>adfyfyrio</a:t>
            </a:r>
            <a:r>
              <a:rPr lang="en-GB" dirty="0"/>
              <a:t> </a:t>
            </a:r>
            <a:r>
              <a:rPr lang="en-GB" b="1" dirty="0"/>
              <a:t>Schon</a:t>
            </a:r>
          </a:p>
          <a:p>
            <a:endParaRPr lang="en-GB" dirty="0"/>
          </a:p>
        </p:txBody>
      </p:sp>
      <p:sp>
        <p:nvSpPr>
          <p:cNvPr id="4" name="Content Placeholder 3">
            <a:extLst>
              <a:ext uri="{FF2B5EF4-FFF2-40B4-BE49-F238E27FC236}">
                <a16:creationId xmlns:a16="http://schemas.microsoft.com/office/drawing/2014/main" id="{5E4D6F62-012D-A7FC-5006-D8E83F6FA54B}"/>
              </a:ext>
            </a:extLst>
          </p:cNvPr>
          <p:cNvSpPr>
            <a:spLocks noGrp="1"/>
          </p:cNvSpPr>
          <p:nvPr>
            <p:ph sz="half" idx="2"/>
          </p:nvPr>
        </p:nvSpPr>
        <p:spPr/>
        <p:txBody>
          <a:bodyPr/>
          <a:lstStyle/>
          <a:p>
            <a:pPr marL="0" indent="0">
              <a:buNone/>
            </a:pPr>
            <a:r>
              <a:rPr lang="en-GB" dirty="0">
                <a:solidFill>
                  <a:srgbClr val="00B0F0"/>
                </a:solidFill>
              </a:rPr>
              <a:t>We are now going to look at two </a:t>
            </a:r>
            <a:r>
              <a:rPr lang="en-GB" b="1" dirty="0">
                <a:solidFill>
                  <a:srgbClr val="00B0F0"/>
                </a:solidFill>
              </a:rPr>
              <a:t>theories</a:t>
            </a:r>
            <a:r>
              <a:rPr lang="en-GB" dirty="0">
                <a:solidFill>
                  <a:srgbClr val="00B0F0"/>
                </a:solidFill>
              </a:rPr>
              <a:t> of reflection:</a:t>
            </a:r>
          </a:p>
          <a:p>
            <a:r>
              <a:rPr lang="en-GB" b="1" dirty="0">
                <a:solidFill>
                  <a:srgbClr val="00B0F0"/>
                </a:solidFill>
              </a:rPr>
              <a:t>Dewey’s</a:t>
            </a:r>
            <a:r>
              <a:rPr lang="en-GB" dirty="0">
                <a:solidFill>
                  <a:srgbClr val="00B0F0"/>
                </a:solidFill>
              </a:rPr>
              <a:t> theory of reflection</a:t>
            </a:r>
          </a:p>
          <a:p>
            <a:r>
              <a:rPr lang="en-GB" b="1" dirty="0">
                <a:solidFill>
                  <a:srgbClr val="00B0F0"/>
                </a:solidFill>
              </a:rPr>
              <a:t>Schon’s</a:t>
            </a:r>
            <a:r>
              <a:rPr lang="en-GB" dirty="0">
                <a:solidFill>
                  <a:srgbClr val="00B0F0"/>
                </a:solidFill>
              </a:rPr>
              <a:t> theory of reflection </a:t>
            </a:r>
          </a:p>
        </p:txBody>
      </p:sp>
    </p:spTree>
    <p:extLst>
      <p:ext uri="{BB962C8B-B14F-4D97-AF65-F5344CB8AC3E}">
        <p14:creationId xmlns:p14="http://schemas.microsoft.com/office/powerpoint/2010/main" val="3930765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6ABB-1B75-AF9D-9732-4FEE8B32D439}"/>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Dewey</a:t>
            </a:r>
          </a:p>
        </p:txBody>
      </p:sp>
      <p:sp>
        <p:nvSpPr>
          <p:cNvPr id="3" name="Content Placeholder 2">
            <a:extLst>
              <a:ext uri="{FF2B5EF4-FFF2-40B4-BE49-F238E27FC236}">
                <a16:creationId xmlns:a16="http://schemas.microsoft.com/office/drawing/2014/main" id="{2E9BA110-C614-6596-1F95-44AD52274879}"/>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Dewey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weithred</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gweithred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arferol</a:t>
            </a:r>
            <a:r>
              <a:rPr lang="en-GB"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gweithred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BADA2FBB-04D8-C893-C4F1-A1EB5B0AA5AD}"/>
              </a:ext>
            </a:extLst>
          </p:cNvPr>
          <p:cNvSpPr>
            <a:spLocks noGrp="1"/>
          </p:cNvSpPr>
          <p:nvPr>
            <p:ph sz="half" idx="2"/>
          </p:nvPr>
        </p:nvSpPr>
        <p:spPr/>
        <p:txBody>
          <a:bodyPr/>
          <a:lstStyle/>
          <a:p>
            <a:r>
              <a:rPr lang="en-GB" dirty="0">
                <a:solidFill>
                  <a:srgbClr val="00B0F0"/>
                </a:solidFill>
                <a:latin typeface="Arial" panose="020B0604020202020204" pitchFamily="34" charset="0"/>
                <a:cs typeface="Arial" panose="020B0604020202020204" pitchFamily="34" charset="0"/>
              </a:rPr>
              <a:t>The work of Dewey provides the basis for the theory of Reflective Practice. He identified two types of action: ‘</a:t>
            </a:r>
            <a:r>
              <a:rPr lang="en-GB" b="1" dirty="0">
                <a:solidFill>
                  <a:srgbClr val="00B0F0"/>
                </a:solidFill>
                <a:latin typeface="Arial" panose="020B0604020202020204" pitchFamily="34" charset="0"/>
                <a:cs typeface="Arial" panose="020B0604020202020204" pitchFamily="34" charset="0"/>
              </a:rPr>
              <a:t>routine action</a:t>
            </a:r>
            <a:r>
              <a:rPr lang="en-GB" dirty="0">
                <a:solidFill>
                  <a:srgbClr val="00B0F0"/>
                </a:solidFill>
                <a:latin typeface="Arial" panose="020B0604020202020204" pitchFamily="34" charset="0"/>
                <a:cs typeface="Arial" panose="020B0604020202020204" pitchFamily="34" charset="0"/>
              </a:rPr>
              <a:t>’ and ‘</a:t>
            </a:r>
            <a:r>
              <a:rPr lang="en-GB" b="1" dirty="0">
                <a:solidFill>
                  <a:srgbClr val="00B0F0"/>
                </a:solidFill>
                <a:latin typeface="Arial" panose="020B0604020202020204" pitchFamily="34" charset="0"/>
                <a:cs typeface="Arial" panose="020B0604020202020204" pitchFamily="34" charset="0"/>
              </a:rPr>
              <a:t>reflective action</a:t>
            </a:r>
            <a:r>
              <a:rPr lang="en-GB" dirty="0">
                <a:solidFill>
                  <a:srgbClr val="00B0F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17756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554C-2FA8-4ABC-800A-7544C92C1897}"/>
              </a:ext>
            </a:extLst>
          </p:cNvPr>
          <p:cNvSpPr>
            <a:spLocks noGrp="1"/>
          </p:cNvSpPr>
          <p:nvPr>
            <p:ph type="title"/>
          </p:nvPr>
        </p:nvSpPr>
        <p:spPr>
          <a:xfrm>
            <a:off x="24811" y="3754492"/>
            <a:ext cx="3345056" cy="588935"/>
          </a:xfrm>
        </p:spPr>
        <p:txBody>
          <a:bodyPr>
            <a:noAutofit/>
          </a:bodyPr>
          <a:lstStyle/>
          <a:p>
            <a:r>
              <a:rPr lang="en-GB" sz="3600" dirty="0">
                <a:solidFill>
                  <a:srgbClr val="00B0F0"/>
                </a:solidFill>
                <a:latin typeface="Arial" panose="020B0604020202020204" pitchFamily="34" charset="0"/>
                <a:cs typeface="Arial" panose="020B0604020202020204" pitchFamily="34" charset="0"/>
              </a:rPr>
              <a:t>Donald Schön’s Theory of Reflective Practice</a:t>
            </a:r>
          </a:p>
        </p:txBody>
      </p:sp>
      <p:pic>
        <p:nvPicPr>
          <p:cNvPr id="1026" name="Picture 2" descr="Schon Reflective Model">
            <a:extLst>
              <a:ext uri="{FF2B5EF4-FFF2-40B4-BE49-F238E27FC236}">
                <a16:creationId xmlns:a16="http://schemas.microsoft.com/office/drawing/2014/main" id="{D43FF1D3-3BBF-4424-AC46-D1802AB7E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1886" y="1387419"/>
            <a:ext cx="5852114" cy="33990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36E984-7A9C-C9C5-9715-2466E0388ECF}"/>
              </a:ext>
            </a:extLst>
          </p:cNvPr>
          <p:cNvSpPr txBox="1"/>
          <p:nvPr/>
        </p:nvSpPr>
        <p:spPr>
          <a:xfrm>
            <a:off x="24811" y="966865"/>
            <a:ext cx="3802256" cy="1754326"/>
          </a:xfrm>
          <a:prstGeom prst="rect">
            <a:avLst/>
          </a:prstGeom>
          <a:noFill/>
        </p:spPr>
        <p:txBody>
          <a:bodyPr wrap="square">
            <a:spAutoFit/>
          </a:bodyPr>
          <a:lstStyle/>
          <a:p>
            <a:r>
              <a:rPr lang="cy-GB" sz="3600" dirty="0">
                <a:latin typeface="Arial" panose="020B0604020202020204" pitchFamily="34" charset="0"/>
                <a:cs typeface="Arial" panose="020B0604020202020204" pitchFamily="34" charset="0"/>
              </a:rPr>
              <a:t>Damcaniaeth Donald </a:t>
            </a:r>
            <a:r>
              <a:rPr lang="cy-GB" sz="3600" dirty="0" err="1">
                <a:latin typeface="Arial" panose="020B0604020202020204" pitchFamily="34" charset="0"/>
                <a:cs typeface="Arial" panose="020B0604020202020204" pitchFamily="34" charset="0"/>
              </a:rPr>
              <a:t>Schön</a:t>
            </a:r>
            <a:r>
              <a:rPr lang="cy-GB" sz="3600" dirty="0">
                <a:latin typeface="Arial" panose="020B0604020202020204" pitchFamily="34" charset="0"/>
                <a:cs typeface="Arial" panose="020B0604020202020204" pitchFamily="34" charset="0"/>
              </a:rPr>
              <a:t> o Arfer adfyfyriol</a:t>
            </a:r>
          </a:p>
        </p:txBody>
      </p:sp>
    </p:spTree>
    <p:extLst>
      <p:ext uri="{BB962C8B-B14F-4D97-AF65-F5344CB8AC3E}">
        <p14:creationId xmlns:p14="http://schemas.microsoft.com/office/powerpoint/2010/main" val="3674372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F5D7-35E8-49BE-AFBF-1679FD8D84E3}"/>
              </a:ext>
            </a:extLst>
          </p:cNvPr>
          <p:cNvSpPr>
            <a:spLocks noGrp="1"/>
          </p:cNvSpPr>
          <p:nvPr>
            <p:ph type="title"/>
          </p:nvPr>
        </p:nvSpPr>
        <p:spPr>
          <a:xfrm>
            <a:off x="81643" y="488838"/>
            <a:ext cx="8743950" cy="781847"/>
          </a:xfrm>
        </p:spPr>
        <p:txBody>
          <a:bodyPr>
            <a:noAutofit/>
          </a:bodyPr>
          <a:lstStyle/>
          <a:p>
            <a:pPr algn="ctr"/>
            <a:r>
              <a:rPr lang="en-GB" dirty="0" err="1">
                <a:latin typeface="Arial" panose="020B0604020202020204" pitchFamily="34" charset="0"/>
                <a:cs typeface="Arial" panose="020B0604020202020204" pitchFamily="34" charset="0"/>
              </a:rPr>
              <a:t>Modelau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Fyfyrdod</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rgbClr val="00B0F0"/>
                </a:solidFill>
                <a:latin typeface="Arial" panose="020B0604020202020204" pitchFamily="34" charset="0"/>
                <a:cs typeface="Arial" panose="020B0604020202020204" pitchFamily="34" charset="0"/>
              </a:rPr>
              <a:t>Models of Reflection </a:t>
            </a:r>
          </a:p>
        </p:txBody>
      </p:sp>
      <p:sp>
        <p:nvSpPr>
          <p:cNvPr id="3" name="Content Placeholder 2">
            <a:extLst>
              <a:ext uri="{FF2B5EF4-FFF2-40B4-BE49-F238E27FC236}">
                <a16:creationId xmlns:a16="http://schemas.microsoft.com/office/drawing/2014/main" id="{FC83FABC-2B07-4DC9-A9F7-DF982CC284AB}"/>
              </a:ext>
            </a:extLst>
          </p:cNvPr>
          <p:cNvSpPr>
            <a:spLocks noGrp="1"/>
          </p:cNvSpPr>
          <p:nvPr>
            <p:ph sz="half" idx="1"/>
          </p:nvPr>
        </p:nvSpPr>
        <p:spPr>
          <a:xfrm>
            <a:off x="1211212" y="2056384"/>
            <a:ext cx="6332589" cy="781847"/>
          </a:xfrm>
        </p:spPr>
        <p:txBody>
          <a:bodyPr>
            <a:normAutofit fontScale="77500" lnSpcReduction="20000"/>
          </a:bodyPr>
          <a:lstStyle/>
          <a:p>
            <a:pPr marL="0" indent="0" algn="ctr">
              <a:buNone/>
            </a:pPr>
            <a:r>
              <a:rPr lang="en-GB" dirty="0">
                <a:hlinkClick r:id="rId3"/>
              </a:rPr>
              <a:t>Models of reflection - Reflective Practice Toolkit - </a:t>
            </a:r>
            <a:r>
              <a:rPr lang="en-GB" dirty="0" err="1">
                <a:hlinkClick r:id="rId3"/>
              </a:rPr>
              <a:t>LibGuides</a:t>
            </a:r>
            <a:r>
              <a:rPr lang="en-GB" dirty="0">
                <a:hlinkClick r:id="rId3"/>
              </a:rPr>
              <a:t> at University of Cambridge Subject Libraries</a:t>
            </a:r>
            <a:endParaRPr lang="en-GB" dirty="0"/>
          </a:p>
          <a:p>
            <a:endParaRPr lang="en-GB" dirty="0"/>
          </a:p>
          <a:p>
            <a:endParaRPr lang="en-GB" dirty="0"/>
          </a:p>
        </p:txBody>
      </p:sp>
      <p:sp>
        <p:nvSpPr>
          <p:cNvPr id="5" name="Content Placeholder 3">
            <a:extLst>
              <a:ext uri="{FF2B5EF4-FFF2-40B4-BE49-F238E27FC236}">
                <a16:creationId xmlns:a16="http://schemas.microsoft.com/office/drawing/2014/main" id="{34B79E9A-ADF4-434D-85A6-E96FE09B4BCD}"/>
              </a:ext>
            </a:extLst>
          </p:cNvPr>
          <p:cNvSpPr txBox="1">
            <a:spLocks/>
          </p:cNvSpPr>
          <p:nvPr/>
        </p:nvSpPr>
        <p:spPr>
          <a:xfrm>
            <a:off x="359859" y="3274977"/>
            <a:ext cx="3703320" cy="169435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edrych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rai </a:t>
            </a:r>
            <a:r>
              <a:rPr lang="en-GB" dirty="0" err="1">
                <a:latin typeface="Arial" panose="020B0604020202020204" pitchFamily="34" charset="0"/>
                <a:cs typeface="Arial" panose="020B0604020202020204" pitchFamily="34" charset="0"/>
              </a:rPr>
              <a:t>Modelau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harchwilio</a:t>
            </a:r>
            <a:r>
              <a:rPr lang="en-GB"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87559619-13D4-4E85-9119-DF7D546197D8}"/>
              </a:ext>
            </a:extLst>
          </p:cNvPr>
          <p:cNvSpPr txBox="1"/>
          <p:nvPr/>
        </p:nvSpPr>
        <p:spPr>
          <a:xfrm>
            <a:off x="4918587" y="3274977"/>
            <a:ext cx="3790336" cy="1255728"/>
          </a:xfrm>
          <a:prstGeom prst="rect">
            <a:avLst/>
          </a:prstGeom>
          <a:noFill/>
        </p:spPr>
        <p:txBody>
          <a:bodyPr wrap="square">
            <a:spAutoFit/>
          </a:bodyPr>
          <a:lstStyle/>
          <a:p>
            <a:pPr marL="171450" indent="-171450" defTabSz="685800">
              <a:lnSpc>
                <a:spcPct val="90000"/>
              </a:lnSpc>
              <a:spcBef>
                <a:spcPts val="750"/>
              </a:spcBef>
              <a:buFont typeface="Arial" panose="020B0604020202020204" pitchFamily="34" charset="0"/>
              <a:buChar char="•"/>
              <a:defRPr/>
            </a:pPr>
            <a:r>
              <a:rPr lang="en-GB" sz="2800" dirty="0">
                <a:solidFill>
                  <a:srgbClr val="00B0F0"/>
                </a:solidFill>
                <a:latin typeface="Arial" panose="020B0604020202020204" pitchFamily="34" charset="0"/>
                <a:cs typeface="Arial" panose="020B0604020202020204" pitchFamily="34" charset="0"/>
              </a:rPr>
              <a:t>In Groups we will look at and explore some Models.</a:t>
            </a:r>
          </a:p>
        </p:txBody>
      </p:sp>
    </p:spTree>
    <p:extLst>
      <p:ext uri="{BB962C8B-B14F-4D97-AF65-F5344CB8AC3E}">
        <p14:creationId xmlns:p14="http://schemas.microsoft.com/office/powerpoint/2010/main" val="1088845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ibbs' Reflective Learning Cycle – HELEN MARTIN BLOG">
            <a:extLst>
              <a:ext uri="{FF2B5EF4-FFF2-40B4-BE49-F238E27FC236}">
                <a16:creationId xmlns:a16="http://schemas.microsoft.com/office/drawing/2014/main" id="{1819B0CE-CFB8-43CF-AC01-3294152078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4015" y="922146"/>
            <a:ext cx="7034981" cy="415993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86B145-179E-4AA5-A4F9-68345726D23B}"/>
              </a:ext>
            </a:extLst>
          </p:cNvPr>
          <p:cNvSpPr txBox="1"/>
          <p:nvPr/>
        </p:nvSpPr>
        <p:spPr>
          <a:xfrm>
            <a:off x="238351" y="1028496"/>
            <a:ext cx="2488520" cy="4401205"/>
          </a:xfrm>
          <a:prstGeom prst="rect">
            <a:avLst/>
          </a:prstGeom>
          <a:noFill/>
        </p:spPr>
        <p:txBody>
          <a:bodyPr wrap="square">
            <a:spAutoFit/>
          </a:bodyPr>
          <a:lstStyle/>
          <a:p>
            <a:pPr algn="ctr"/>
            <a:r>
              <a:rPr lang="en-US" sz="4000" dirty="0">
                <a:latin typeface="Arial" panose="020B0604020202020204" pitchFamily="34" charset="0"/>
                <a:cs typeface="Arial" panose="020B0604020202020204" pitchFamily="34" charset="0"/>
              </a:rPr>
              <a:t>Model </a:t>
            </a:r>
            <a:r>
              <a:rPr lang="en-US" sz="4000" dirty="0" err="1">
                <a:latin typeface="Arial" panose="020B0604020202020204" pitchFamily="34" charset="0"/>
                <a:cs typeface="Arial" panose="020B0604020202020204" pitchFamily="34" charset="0"/>
              </a:rPr>
              <a:t>Adfyfyrio</a:t>
            </a:r>
            <a:r>
              <a:rPr lang="en-US" sz="4000" dirty="0">
                <a:latin typeface="Arial" panose="020B0604020202020204" pitchFamily="34" charset="0"/>
                <a:cs typeface="Arial" panose="020B0604020202020204" pitchFamily="34" charset="0"/>
              </a:rPr>
              <a:t> Gibb</a:t>
            </a:r>
          </a:p>
          <a:p>
            <a:pPr algn="ctr"/>
            <a:endParaRPr lang="en-US" sz="4000" dirty="0">
              <a:latin typeface="Arial" panose="020B0604020202020204" pitchFamily="34" charset="0"/>
              <a:cs typeface="Arial" panose="020B0604020202020204" pitchFamily="34" charset="0"/>
            </a:endParaRPr>
          </a:p>
          <a:p>
            <a:pPr algn="ctr"/>
            <a:r>
              <a:rPr lang="en-US" sz="4000" dirty="0">
                <a:latin typeface="Arial" panose="020B0604020202020204" pitchFamily="34" charset="0"/>
                <a:cs typeface="Arial" panose="020B0604020202020204" pitchFamily="34" charset="0"/>
              </a:rPr>
              <a:t> </a:t>
            </a:r>
            <a:r>
              <a:rPr lang="en-US" sz="4000" dirty="0">
                <a:solidFill>
                  <a:srgbClr val="00B0F0"/>
                </a:solidFill>
                <a:latin typeface="Arial" panose="020B0604020202020204" pitchFamily="34" charset="0"/>
                <a:cs typeface="Arial" panose="020B0604020202020204" pitchFamily="34" charset="0"/>
              </a:rPr>
              <a:t>Gibbs Model of Reflection</a:t>
            </a:r>
            <a:endParaRPr lang="en-GB" sz="4000" dirty="0">
              <a:solidFill>
                <a:srgbClr val="00B0F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9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96F6-5AD9-46FF-BF95-F6DE48516A6A}"/>
              </a:ext>
            </a:extLst>
          </p:cNvPr>
          <p:cNvSpPr>
            <a:spLocks noGrp="1"/>
          </p:cNvSpPr>
          <p:nvPr>
            <p:ph type="title"/>
          </p:nvPr>
        </p:nvSpPr>
        <p:spPr>
          <a:xfrm>
            <a:off x="184444" y="2299291"/>
            <a:ext cx="3162914" cy="1510709"/>
          </a:xfrm>
        </p:spPr>
        <p:txBody>
          <a:bodyPr>
            <a:noAutofit/>
          </a:bodyPr>
          <a:lstStyle/>
          <a:p>
            <a:pPr algn="ctr"/>
            <a:r>
              <a:rPr lang="en-GB" sz="4000" dirty="0" err="1">
                <a:latin typeface="Arial" panose="020B0604020202020204" pitchFamily="34" charset="0"/>
                <a:cs typeface="Arial" panose="020B0604020202020204" pitchFamily="34" charset="0"/>
              </a:rPr>
              <a:t>Cylch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drwy</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brofiadau</a:t>
            </a:r>
            <a:r>
              <a:rPr lang="en-GB" sz="4000" dirty="0">
                <a:latin typeface="Arial" panose="020B0604020202020204" pitchFamily="34" charset="0"/>
                <a:cs typeface="Arial" panose="020B0604020202020204" pitchFamily="34" charset="0"/>
              </a:rPr>
              <a:t> Kolb</a:t>
            </a: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r>
              <a:rPr lang="en-GB" sz="4000" dirty="0">
                <a:solidFill>
                  <a:schemeClr val="accent1">
                    <a:lumMod val="75000"/>
                  </a:schemeClr>
                </a:solidFill>
                <a:latin typeface="Arial" panose="020B0604020202020204" pitchFamily="34" charset="0"/>
                <a:cs typeface="Arial" panose="020B0604020202020204" pitchFamily="34" charset="0"/>
              </a:rPr>
              <a:t>Kolb’s Experiential Learning Cycle </a:t>
            </a:r>
          </a:p>
        </p:txBody>
      </p:sp>
      <p:pic>
        <p:nvPicPr>
          <p:cNvPr id="6" name="Picture 5">
            <a:extLst>
              <a:ext uri="{FF2B5EF4-FFF2-40B4-BE49-F238E27FC236}">
                <a16:creationId xmlns:a16="http://schemas.microsoft.com/office/drawing/2014/main" id="{80D0CD90-BFE4-4595-BDD1-B8FE6FCE66ED}"/>
              </a:ext>
            </a:extLst>
          </p:cNvPr>
          <p:cNvPicPr>
            <a:picLocks noChangeAspect="1"/>
          </p:cNvPicPr>
          <p:nvPr/>
        </p:nvPicPr>
        <p:blipFill>
          <a:blip r:embed="rId3"/>
          <a:stretch>
            <a:fillRect/>
          </a:stretch>
        </p:blipFill>
        <p:spPr>
          <a:xfrm>
            <a:off x="3391708" y="857250"/>
            <a:ext cx="5059118" cy="4218039"/>
          </a:xfrm>
          <a:prstGeom prst="rect">
            <a:avLst/>
          </a:prstGeom>
        </p:spPr>
      </p:pic>
    </p:spTree>
    <p:extLst>
      <p:ext uri="{BB962C8B-B14F-4D97-AF65-F5344CB8AC3E}">
        <p14:creationId xmlns:p14="http://schemas.microsoft.com/office/powerpoint/2010/main" val="8063801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56498-1358-4A02-BB64-1C9CF8BDD082}"/>
              </a:ext>
            </a:extLst>
          </p:cNvPr>
          <p:cNvSpPr>
            <a:spLocks noGrp="1"/>
          </p:cNvSpPr>
          <p:nvPr>
            <p:ph type="title"/>
          </p:nvPr>
        </p:nvSpPr>
        <p:spPr>
          <a:xfrm>
            <a:off x="372309" y="1790190"/>
            <a:ext cx="2664806" cy="2316445"/>
          </a:xfrm>
        </p:spPr>
        <p:txBody>
          <a:bodyPr>
            <a:noAutofit/>
          </a:bodyPr>
          <a:lstStyle/>
          <a:p>
            <a:pPr algn="ctr"/>
            <a:r>
              <a:rPr lang="en-GB" sz="4000" dirty="0">
                <a:latin typeface="Arial" panose="020B0604020202020204" pitchFamily="34" charset="0"/>
                <a:cs typeface="Arial" panose="020B0604020202020204" pitchFamily="34" charset="0"/>
              </a:rPr>
              <a:t>Model </a:t>
            </a:r>
            <a:r>
              <a:rPr lang="en-GB" sz="4000" dirty="0" err="1">
                <a:latin typeface="Arial" panose="020B0604020202020204" pitchFamily="34" charset="0"/>
                <a:cs typeface="Arial" panose="020B0604020202020204" pitchFamily="34" charset="0"/>
              </a:rPr>
              <a:t>Adfyfyrio</a:t>
            </a:r>
            <a:r>
              <a:rPr lang="en-GB" sz="4000" dirty="0">
                <a:latin typeface="Arial" panose="020B0604020202020204" pitchFamily="34" charset="0"/>
                <a:cs typeface="Arial" panose="020B0604020202020204" pitchFamily="34" charset="0"/>
              </a:rPr>
              <a:t> Driscoll</a:t>
            </a: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r>
              <a:rPr lang="en-GB" sz="4000" dirty="0">
                <a:solidFill>
                  <a:srgbClr val="00B0F0"/>
                </a:solidFill>
                <a:latin typeface="Arial" panose="020B0604020202020204" pitchFamily="34" charset="0"/>
                <a:cs typeface="Arial" panose="020B0604020202020204" pitchFamily="34" charset="0"/>
              </a:rPr>
              <a:t>Driscoll’s Model of Reflection </a:t>
            </a:r>
          </a:p>
        </p:txBody>
      </p:sp>
      <p:pic>
        <p:nvPicPr>
          <p:cNvPr id="4098" name="Picture 2" descr="Driscoll's Model of Reflection">
            <a:extLst>
              <a:ext uri="{FF2B5EF4-FFF2-40B4-BE49-F238E27FC236}">
                <a16:creationId xmlns:a16="http://schemas.microsoft.com/office/drawing/2014/main" id="{D6D4A1AA-2D95-48CD-9584-8C1A995FDA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82" b="8660"/>
          <a:stretch/>
        </p:blipFill>
        <p:spPr bwMode="auto">
          <a:xfrm>
            <a:off x="3333653" y="938464"/>
            <a:ext cx="5608818" cy="4051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0865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6C419-2B64-42A2-E3BC-B20F12B78AD9}"/>
              </a:ext>
            </a:extLst>
          </p:cNvPr>
          <p:cNvSpPr>
            <a:spLocks noGrp="1"/>
          </p:cNvSpPr>
          <p:nvPr>
            <p:ph type="title"/>
          </p:nvPr>
        </p:nvSpPr>
        <p:spPr>
          <a:xfrm>
            <a:off x="606880" y="962405"/>
            <a:ext cx="2087336" cy="4002003"/>
          </a:xfrm>
        </p:spPr>
        <p:txBody>
          <a:bodyPr>
            <a:normAutofit/>
          </a:bodyPr>
          <a:lstStyle/>
          <a:p>
            <a:pPr algn="ctr"/>
            <a:r>
              <a:rPr lang="en-GB" dirty="0" err="1">
                <a:latin typeface="Arial" panose="020B0604020202020204" pitchFamily="34" charset="0"/>
                <a:cs typeface="Arial" panose="020B0604020202020204" pitchFamily="34" charset="0"/>
              </a:rPr>
              <a:t>Cylch</a:t>
            </a:r>
            <a:r>
              <a:rPr lang="en-GB" dirty="0">
                <a:latin typeface="Arial" panose="020B0604020202020204" pitchFamily="34" charset="0"/>
                <a:cs typeface="Arial" panose="020B0604020202020204" pitchFamily="34" charset="0"/>
              </a:rPr>
              <a:t> ERA</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solidFill>
                  <a:srgbClr val="00B0F0"/>
                </a:solidFill>
                <a:latin typeface="Arial" panose="020B0604020202020204" pitchFamily="34" charset="0"/>
                <a:cs typeface="Arial" panose="020B0604020202020204" pitchFamily="34" charset="0"/>
              </a:rPr>
              <a:t>ERA cycle </a:t>
            </a:r>
          </a:p>
        </p:txBody>
      </p:sp>
      <p:pic>
        <p:nvPicPr>
          <p:cNvPr id="1026" name="Picture 2" descr="ERA Cycle">
            <a:extLst>
              <a:ext uri="{FF2B5EF4-FFF2-40B4-BE49-F238E27FC236}">
                <a16:creationId xmlns:a16="http://schemas.microsoft.com/office/drawing/2014/main" id="{AD2D4CA9-06DA-5126-CA89-C2D999994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1544" y="1435411"/>
            <a:ext cx="5737226" cy="3227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482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F45DF-17BE-30F0-26EA-A42078B2C145}"/>
              </a:ext>
            </a:extLst>
          </p:cNvPr>
          <p:cNvSpPr>
            <a:spLocks noGrp="1"/>
          </p:cNvSpPr>
          <p:nvPr>
            <p:ph type="title"/>
          </p:nvPr>
        </p:nvSpPr>
        <p:spPr>
          <a:xfrm>
            <a:off x="628650" y="126066"/>
            <a:ext cx="7886700" cy="1325563"/>
          </a:xfrm>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rgbClr val="00B0F0"/>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990FA76-F92A-BA42-FEB5-230BCEDFE9E0}"/>
              </a:ext>
            </a:extLst>
          </p:cNvPr>
          <p:cNvSpPr>
            <a:spLocks noGrp="1"/>
          </p:cNvSpPr>
          <p:nvPr>
            <p:ph sz="half" idx="1"/>
          </p:nvPr>
        </p:nvSpPr>
        <p:spPr>
          <a:xfrm>
            <a:off x="394447" y="1529976"/>
            <a:ext cx="4101353" cy="4105511"/>
          </a:xfrm>
        </p:spPr>
        <p:txBody>
          <a:bodyPr>
            <a:normAutofit lnSpcReduction="10000"/>
          </a:bodyPr>
          <a:lstStyle/>
          <a:p>
            <a:r>
              <a:rPr lang="en-GB" dirty="0" err="1">
                <a:latin typeface="Arial" panose="020B0604020202020204" pitchFamily="34" charset="0"/>
                <a:cs typeface="Arial" panose="020B0604020202020204" pitchFamily="34" charset="0"/>
              </a:rPr>
              <a:t>Adfyfyriwch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ddigwyddiad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dewiswch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fodel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dilynwch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camau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amlinellir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eto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a:t>
            </a:r>
            <a:r>
              <a:rPr lang="en-GB" dirty="0">
                <a:latin typeface="Arial" panose="020B0604020202020204" pitchFamily="34" charset="0"/>
                <a:cs typeface="Arial" panose="020B0604020202020204" pitchFamily="34" charset="0"/>
              </a:rPr>
              <a:t> model </a:t>
            </a:r>
            <a:r>
              <a:rPr lang="en-GB" dirty="0" err="1">
                <a:latin typeface="Arial" panose="020B0604020202020204" pitchFamily="34" charset="0"/>
                <a:cs typeface="Arial" panose="020B0604020202020204" pitchFamily="34" charset="0"/>
              </a:rPr>
              <a:t>gwahanol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digwyddiad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fodel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well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E9FEE855-B500-AF44-FA33-97C6655264F3}"/>
              </a:ext>
            </a:extLst>
          </p:cNvPr>
          <p:cNvSpPr>
            <a:spLocks noGrp="1"/>
          </p:cNvSpPr>
          <p:nvPr>
            <p:ph sz="half" idx="2"/>
          </p:nvPr>
        </p:nvSpPr>
        <p:spPr>
          <a:xfrm>
            <a:off x="4648200" y="1529976"/>
            <a:ext cx="3867150" cy="4105511"/>
          </a:xfrm>
        </p:spPr>
        <p:txBody>
          <a:bodyPr>
            <a:normAutofit lnSpcReduction="10000"/>
          </a:bodyPr>
          <a:lstStyle/>
          <a:p>
            <a:r>
              <a:rPr lang="en-GB" dirty="0">
                <a:solidFill>
                  <a:srgbClr val="00B0F0"/>
                </a:solidFill>
                <a:latin typeface="Arial" panose="020B0604020202020204" pitchFamily="34" charset="0"/>
                <a:cs typeface="Arial" panose="020B0604020202020204" pitchFamily="34" charset="0"/>
              </a:rPr>
              <a:t>Reflect on an event from your practice, pick a model and follow the steps outlined. Then repeat this using a different model but the same event.</a:t>
            </a:r>
          </a:p>
          <a:p>
            <a:r>
              <a:rPr lang="en-GB" dirty="0">
                <a:solidFill>
                  <a:srgbClr val="00B0F0"/>
                </a:solidFill>
                <a:latin typeface="Arial" panose="020B0604020202020204" pitchFamily="34" charset="0"/>
                <a:cs typeface="Arial" panose="020B0604020202020204" pitchFamily="34" charset="0"/>
              </a:rPr>
              <a:t>Which model did you prefer?</a:t>
            </a:r>
          </a:p>
        </p:txBody>
      </p:sp>
    </p:spTree>
    <p:extLst>
      <p:ext uri="{BB962C8B-B14F-4D97-AF65-F5344CB8AC3E}">
        <p14:creationId xmlns:p14="http://schemas.microsoft.com/office/powerpoint/2010/main" val="3955163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4888E-84AD-20E4-9A6E-7DB79FB59807}"/>
              </a:ext>
            </a:extLst>
          </p:cNvPr>
          <p:cNvSpPr>
            <a:spLocks noGrp="1"/>
          </p:cNvSpPr>
          <p:nvPr>
            <p:ph type="title"/>
          </p:nvPr>
        </p:nvSpPr>
        <p:spPr>
          <a:xfrm>
            <a:off x="107576" y="365125"/>
            <a:ext cx="9084236" cy="1325563"/>
          </a:xfrm>
        </p:spPr>
        <p:txBody>
          <a:bodyPr>
            <a:normAutofit fontScale="90000"/>
          </a:bodyPr>
          <a:lstStyle/>
          <a:p>
            <a:pPr algn="ctr"/>
            <a:r>
              <a:rPr lang="en-GB" dirty="0" err="1">
                <a:latin typeface="Arial" panose="020B0604020202020204" pitchFamily="34" charset="0"/>
                <a:cs typeface="Arial" panose="020B0604020202020204" pitchFamily="34" charset="0"/>
              </a:rPr>
              <a:t>Manteision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anfanteision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modelau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solidFill>
                  <a:srgbClr val="00B0F0"/>
                </a:solidFill>
                <a:latin typeface="Arial" panose="020B0604020202020204" pitchFamily="34" charset="0"/>
                <a:cs typeface="Arial" panose="020B0604020202020204" pitchFamily="34" charset="0"/>
              </a:rPr>
              <a:t>Benefits and drawbacks of reflective models</a:t>
            </a:r>
          </a:p>
        </p:txBody>
      </p:sp>
      <p:sp>
        <p:nvSpPr>
          <p:cNvPr id="3" name="Content Placeholder 2">
            <a:extLst>
              <a:ext uri="{FF2B5EF4-FFF2-40B4-BE49-F238E27FC236}">
                <a16:creationId xmlns:a16="http://schemas.microsoft.com/office/drawing/2014/main" id="{4E52DD44-6FF1-1E2C-68F2-1582E4558571}"/>
              </a:ext>
            </a:extLst>
          </p:cNvPr>
          <p:cNvSpPr>
            <a:spLocks noGrp="1"/>
          </p:cNvSpPr>
          <p:nvPr>
            <p:ph sz="half" idx="1"/>
          </p:nvPr>
        </p:nvSpPr>
        <p:spPr>
          <a:xfrm>
            <a:off x="210297" y="1986990"/>
            <a:ext cx="3867150" cy="3809862"/>
          </a:xfrm>
        </p:spPr>
        <p:txBody>
          <a:bodyPr>
            <a:normAutofit fontScale="77500" lnSpcReduction="20000"/>
          </a:bodyPr>
          <a:lstStyle/>
          <a:p>
            <a:pPr marL="0" indent="0">
              <a:lnSpc>
                <a:spcPct val="107000"/>
              </a:lnSpc>
              <a:spcBef>
                <a:spcPts val="0"/>
              </a:spcBef>
              <a:buNone/>
            </a:pPr>
            <a:r>
              <a:rPr lang="cy-GB" sz="3100" kern="100" dirty="0">
                <a:effectLst/>
                <a:latin typeface="Arial" panose="020B0604020202020204" pitchFamily="34" charset="0"/>
                <a:ea typeface="DengXian" panose="02010600030101010101" pitchFamily="2" charset="-122"/>
                <a:cs typeface="Arial" panose="020B0604020202020204" pitchFamily="34" charset="0"/>
              </a:rPr>
              <a:t>Manteision:</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cadw eich ffocws</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Dull strwythuredig</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darparu man cychwyn defnyddiol  </a:t>
            </a:r>
          </a:p>
          <a:p>
            <a:pPr marL="342900" lvl="0" indent="-342900">
              <a:lnSpc>
                <a:spcPct val="107000"/>
              </a:lnSpc>
              <a:spcBef>
                <a:spcPts val="0"/>
              </a:spcBef>
              <a:buFont typeface="Arial" panose="020B0604020202020204" pitchFamily="34" charset="0"/>
              <a:buChar char="•"/>
              <a:tabLst>
                <a:tab pos="457200" algn="l"/>
              </a:tabLst>
            </a:pP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Bef>
                <a:spcPts val="0"/>
              </a:spcBef>
              <a:buNone/>
            </a:pPr>
            <a:r>
              <a:rPr lang="cy-GB" sz="3100" kern="100" dirty="0">
                <a:effectLst/>
                <a:latin typeface="Arial" panose="020B0604020202020204" pitchFamily="34" charset="0"/>
                <a:ea typeface="DengXian" panose="02010600030101010101" pitchFamily="2" charset="-122"/>
                <a:cs typeface="Arial" panose="020B0604020202020204" pitchFamily="34" charset="0"/>
              </a:rPr>
              <a:t>Anfanteision:</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cymryd amser </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gallu cyfyngu </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Mae rhai yn gymhleth i’w dilyn</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CEF36AD-0FDB-9172-C077-9F2EE4966EA5}"/>
              </a:ext>
            </a:extLst>
          </p:cNvPr>
          <p:cNvSpPr>
            <a:spLocks noGrp="1"/>
          </p:cNvSpPr>
          <p:nvPr>
            <p:ph sz="half" idx="2"/>
          </p:nvPr>
        </p:nvSpPr>
        <p:spPr>
          <a:xfrm>
            <a:off x="4815542" y="1986990"/>
            <a:ext cx="3867150" cy="3809862"/>
          </a:xfrm>
        </p:spPr>
        <p:txBody>
          <a:bodyPr>
            <a:noAutofit/>
          </a:bodyPr>
          <a:lstStyle/>
          <a:p>
            <a:pPr marL="0" indent="0">
              <a:spcBef>
                <a:spcPts val="0"/>
              </a:spcBef>
              <a:buNone/>
            </a:pPr>
            <a:r>
              <a:rPr lang="en-GB" sz="2400" dirty="0">
                <a:solidFill>
                  <a:srgbClr val="00B0F0"/>
                </a:solidFill>
                <a:latin typeface="Arial" panose="020B0604020202020204" pitchFamily="34" charset="0"/>
                <a:cs typeface="Arial" panose="020B0604020202020204" pitchFamily="34" charset="0"/>
              </a:rPr>
              <a:t>Benefits:</a:t>
            </a:r>
          </a:p>
          <a:p>
            <a:pPr>
              <a:spcBef>
                <a:spcPts val="0"/>
              </a:spcBef>
            </a:pPr>
            <a:r>
              <a:rPr lang="en-GB" sz="2400" dirty="0">
                <a:solidFill>
                  <a:srgbClr val="00B0F0"/>
                </a:solidFill>
                <a:latin typeface="Arial" panose="020B0604020202020204" pitchFamily="34" charset="0"/>
                <a:cs typeface="Arial" panose="020B0604020202020204" pitchFamily="34" charset="0"/>
              </a:rPr>
              <a:t>Keeps you focused</a:t>
            </a:r>
          </a:p>
          <a:p>
            <a:pPr>
              <a:spcBef>
                <a:spcPts val="0"/>
              </a:spcBef>
            </a:pPr>
            <a:r>
              <a:rPr lang="en-GB" sz="2400" dirty="0">
                <a:solidFill>
                  <a:srgbClr val="00B0F0"/>
                </a:solidFill>
                <a:latin typeface="Arial" panose="020B0604020202020204" pitchFamily="34" charset="0"/>
                <a:cs typeface="Arial" panose="020B0604020202020204" pitchFamily="34" charset="0"/>
              </a:rPr>
              <a:t>Structured approach</a:t>
            </a:r>
          </a:p>
          <a:p>
            <a:pPr>
              <a:spcBef>
                <a:spcPts val="0"/>
              </a:spcBef>
            </a:pPr>
            <a:r>
              <a:rPr lang="en-GB" sz="2400" dirty="0">
                <a:solidFill>
                  <a:srgbClr val="00B0F0"/>
                </a:solidFill>
                <a:latin typeface="Arial" panose="020B0604020202020204" pitchFamily="34" charset="0"/>
                <a:cs typeface="Arial" panose="020B0604020202020204" pitchFamily="34" charset="0"/>
              </a:rPr>
              <a:t>Provides a useful starting point  </a:t>
            </a:r>
          </a:p>
          <a:p>
            <a:pPr>
              <a:spcBef>
                <a:spcPts val="0"/>
              </a:spcBef>
            </a:pPr>
            <a:endParaRPr lang="en-GB" sz="2400" dirty="0">
              <a:solidFill>
                <a:srgbClr val="00B0F0"/>
              </a:solidFill>
              <a:latin typeface="Arial" panose="020B0604020202020204" pitchFamily="34" charset="0"/>
              <a:cs typeface="Arial" panose="020B0604020202020204" pitchFamily="34" charset="0"/>
            </a:endParaRPr>
          </a:p>
          <a:p>
            <a:pPr marL="0" indent="0">
              <a:spcBef>
                <a:spcPts val="0"/>
              </a:spcBef>
              <a:buNone/>
            </a:pPr>
            <a:r>
              <a:rPr lang="en-GB" sz="2400" dirty="0">
                <a:solidFill>
                  <a:srgbClr val="00B0F0"/>
                </a:solidFill>
                <a:latin typeface="Arial" panose="020B0604020202020204" pitchFamily="34" charset="0"/>
                <a:cs typeface="Arial" panose="020B0604020202020204" pitchFamily="34" charset="0"/>
              </a:rPr>
              <a:t>Drawbacks:</a:t>
            </a:r>
          </a:p>
          <a:p>
            <a:pPr>
              <a:spcBef>
                <a:spcPts val="0"/>
              </a:spcBef>
            </a:pPr>
            <a:r>
              <a:rPr lang="en-GB" sz="2400" dirty="0">
                <a:solidFill>
                  <a:srgbClr val="00B0F0"/>
                </a:solidFill>
                <a:latin typeface="Arial" panose="020B0604020202020204" pitchFamily="34" charset="0"/>
                <a:cs typeface="Arial" panose="020B0604020202020204" pitchFamily="34" charset="0"/>
              </a:rPr>
              <a:t>Time consuming </a:t>
            </a:r>
          </a:p>
          <a:p>
            <a:pPr>
              <a:spcBef>
                <a:spcPts val="0"/>
              </a:spcBef>
            </a:pPr>
            <a:r>
              <a:rPr lang="en-GB" sz="2400" dirty="0">
                <a:solidFill>
                  <a:srgbClr val="00B0F0"/>
                </a:solidFill>
                <a:latin typeface="Arial" panose="020B0604020202020204" pitchFamily="34" charset="0"/>
                <a:cs typeface="Arial" panose="020B0604020202020204" pitchFamily="34" charset="0"/>
              </a:rPr>
              <a:t>Can be restricting </a:t>
            </a:r>
          </a:p>
          <a:p>
            <a:pPr>
              <a:spcBef>
                <a:spcPts val="0"/>
              </a:spcBef>
            </a:pPr>
            <a:r>
              <a:rPr lang="en-GB" sz="2400" dirty="0">
                <a:solidFill>
                  <a:srgbClr val="00B0F0"/>
                </a:solidFill>
                <a:latin typeface="Arial" panose="020B0604020202020204" pitchFamily="34" charset="0"/>
                <a:cs typeface="Arial" panose="020B0604020202020204" pitchFamily="34" charset="0"/>
              </a:rPr>
              <a:t>Some are complicated to follow</a:t>
            </a:r>
          </a:p>
        </p:txBody>
      </p:sp>
    </p:spTree>
    <p:extLst>
      <p:ext uri="{BB962C8B-B14F-4D97-AF65-F5344CB8AC3E}">
        <p14:creationId xmlns:p14="http://schemas.microsoft.com/office/powerpoint/2010/main" val="1836666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A82D3-791B-FD6B-B977-F89C3901EEA5}"/>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Ffyrdd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adfyfyrio</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rgbClr val="00B0F0"/>
                </a:solidFill>
                <a:latin typeface="Arial" panose="020B0604020202020204" pitchFamily="34" charset="0"/>
                <a:cs typeface="Arial" panose="020B0604020202020204" pitchFamily="34" charset="0"/>
              </a:rPr>
              <a:t>Other ways of reflecting </a:t>
            </a:r>
          </a:p>
        </p:txBody>
      </p:sp>
      <p:sp>
        <p:nvSpPr>
          <p:cNvPr id="3" name="Content Placeholder 2">
            <a:extLst>
              <a:ext uri="{FF2B5EF4-FFF2-40B4-BE49-F238E27FC236}">
                <a16:creationId xmlns:a16="http://schemas.microsoft.com/office/drawing/2014/main" id="{0FF19370-C643-16F3-3C7F-C37AA762D71D}"/>
              </a:ext>
            </a:extLst>
          </p:cNvPr>
          <p:cNvSpPr>
            <a:spLocks noGrp="1"/>
          </p:cNvSpPr>
          <p:nvPr>
            <p:ph sz="half" idx="1"/>
          </p:nvPr>
        </p:nvSpPr>
        <p:spPr>
          <a:xfrm>
            <a:off x="195729" y="2181038"/>
            <a:ext cx="4376271" cy="3809862"/>
          </a:xfrm>
        </p:spPr>
        <p:txBody>
          <a:bodyPr/>
          <a:lstStyle/>
          <a:p>
            <a:r>
              <a:rPr lang="en-GB" dirty="0" err="1">
                <a:latin typeface="Arial" panose="020B0604020202020204" pitchFamily="34" charset="0"/>
                <a:cs typeface="Arial" panose="020B0604020202020204" pitchFamily="34" charset="0"/>
              </a:rPr>
              <a:t>Dyddiadur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Dyddlyfr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Sgwrs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gymheiriaid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arsylwadau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cymheiriaid</a:t>
            </a:r>
            <a:r>
              <a:rPr lang="en-GB"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0963908F-492E-3A5A-E173-1A2C104CDCC4}"/>
              </a:ext>
            </a:extLst>
          </p:cNvPr>
          <p:cNvSpPr>
            <a:spLocks noGrp="1"/>
          </p:cNvSpPr>
          <p:nvPr>
            <p:ph sz="half" idx="2"/>
          </p:nvPr>
        </p:nvSpPr>
        <p:spPr>
          <a:xfrm>
            <a:off x="4791635" y="2160307"/>
            <a:ext cx="3867150" cy="3809862"/>
          </a:xfrm>
        </p:spPr>
        <p:txBody>
          <a:bodyPr/>
          <a:lstStyle/>
          <a:p>
            <a:r>
              <a:rPr lang="en-GB" dirty="0">
                <a:solidFill>
                  <a:srgbClr val="00B0F0"/>
                </a:solidFill>
                <a:latin typeface="Arial" panose="020B0604020202020204" pitchFamily="34" charset="0"/>
                <a:cs typeface="Arial" panose="020B0604020202020204" pitchFamily="34" charset="0"/>
              </a:rPr>
              <a:t>Reflective diary</a:t>
            </a:r>
          </a:p>
          <a:p>
            <a:r>
              <a:rPr lang="en-GB" dirty="0">
                <a:solidFill>
                  <a:srgbClr val="00B0F0"/>
                </a:solidFill>
                <a:latin typeface="Arial" panose="020B0604020202020204" pitchFamily="34" charset="0"/>
                <a:cs typeface="Arial" panose="020B0604020202020204" pitchFamily="34" charset="0"/>
              </a:rPr>
              <a:t>Learning journal</a:t>
            </a:r>
          </a:p>
          <a:p>
            <a:r>
              <a:rPr lang="en-GB" dirty="0">
                <a:solidFill>
                  <a:srgbClr val="00B0F0"/>
                </a:solidFill>
                <a:latin typeface="Arial" panose="020B0604020202020204" pitchFamily="34" charset="0"/>
                <a:cs typeface="Arial" panose="020B0604020202020204" pitchFamily="34" charset="0"/>
              </a:rPr>
              <a:t>Reflective team talk</a:t>
            </a:r>
          </a:p>
          <a:p>
            <a:r>
              <a:rPr lang="en-GB" dirty="0">
                <a:solidFill>
                  <a:srgbClr val="00B0F0"/>
                </a:solidFill>
                <a:latin typeface="Arial" panose="020B0604020202020204" pitchFamily="34" charset="0"/>
                <a:cs typeface="Arial" panose="020B0604020202020204" pitchFamily="34" charset="0"/>
              </a:rPr>
              <a:t>Peer support and peer observations</a:t>
            </a:r>
            <a:r>
              <a:rPr lang="en-GB" dirty="0">
                <a:solidFill>
                  <a:schemeClr val="accent1">
                    <a:lumMod val="7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17075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5C5-C334-433A-AF7A-E1FE0A4808FB}"/>
              </a:ext>
            </a:extLst>
          </p:cNvPr>
          <p:cNvSpPr>
            <a:spLocks noGrp="1"/>
          </p:cNvSpPr>
          <p:nvPr>
            <p:ph type="title"/>
          </p:nvPr>
        </p:nvSpPr>
        <p:spPr>
          <a:xfrm>
            <a:off x="391283" y="158004"/>
            <a:ext cx="7886700" cy="994172"/>
          </a:xfrm>
        </p:spPr>
        <p:txBody>
          <a:bodyPr>
            <a:normAutofit/>
          </a:bodyPr>
          <a:lstStyle/>
          <a:p>
            <a:r>
              <a:rPr lang="en-GB" dirty="0" err="1">
                <a:latin typeface="Arial" panose="020B0604020202020204" pitchFamily="34" charset="0"/>
                <a:cs typeface="Arial" panose="020B0604020202020204" pitchFamily="34" charset="0"/>
              </a:rPr>
              <a:t>Crynodeb</a:t>
            </a:r>
            <a:r>
              <a:rPr lang="en-GB" dirty="0">
                <a:latin typeface="Arial" panose="020B0604020202020204" pitchFamily="34" charset="0"/>
                <a:cs typeface="Arial" panose="020B0604020202020204" pitchFamily="34" charset="0"/>
              </a:rPr>
              <a:t> / </a:t>
            </a:r>
            <a:r>
              <a:rPr lang="en-GB" dirty="0">
                <a:solidFill>
                  <a:srgbClr val="00B0F0"/>
                </a:solidFill>
                <a:latin typeface="Arial" panose="020B0604020202020204" pitchFamily="34" charset="0"/>
                <a:cs typeface="Arial" panose="020B0604020202020204" pitchFamily="34" charset="0"/>
              </a:rPr>
              <a:t>summary </a:t>
            </a:r>
          </a:p>
        </p:txBody>
      </p:sp>
      <p:sp>
        <p:nvSpPr>
          <p:cNvPr id="4" name="Content Placeholder 3">
            <a:extLst>
              <a:ext uri="{FF2B5EF4-FFF2-40B4-BE49-F238E27FC236}">
                <a16:creationId xmlns:a16="http://schemas.microsoft.com/office/drawing/2014/main" id="{02307BE0-31AD-4329-BA56-04A64396BCB2}"/>
              </a:ext>
            </a:extLst>
          </p:cNvPr>
          <p:cNvSpPr>
            <a:spLocks noGrp="1"/>
          </p:cNvSpPr>
          <p:nvPr>
            <p:ph sz="half" idx="2"/>
          </p:nvPr>
        </p:nvSpPr>
        <p:spPr>
          <a:xfrm>
            <a:off x="4676962" y="1269231"/>
            <a:ext cx="3886200" cy="4438297"/>
          </a:xfrm>
        </p:spPr>
        <p:txBody>
          <a:bodyPr>
            <a:normAutofit fontScale="70000" lnSpcReduction="20000"/>
          </a:bodyPr>
          <a:lstStyle/>
          <a:p>
            <a:r>
              <a:rPr lang="en-GB" sz="3400" dirty="0">
                <a:solidFill>
                  <a:srgbClr val="00B0F0"/>
                </a:solidFill>
                <a:latin typeface="Arial" panose="020B0604020202020204" pitchFamily="34" charset="0"/>
                <a:cs typeface="Arial" panose="020B0604020202020204" pitchFamily="34" charset="0"/>
              </a:rPr>
              <a:t>Reflective practice enables us to critically evaluate our skills and knowledge.</a:t>
            </a:r>
          </a:p>
          <a:p>
            <a:r>
              <a:rPr lang="en-GB" sz="3400" dirty="0">
                <a:solidFill>
                  <a:srgbClr val="00B0F0"/>
                </a:solidFill>
                <a:latin typeface="Arial" panose="020B0604020202020204" pitchFamily="34" charset="0"/>
                <a:cs typeface="Arial" panose="020B0604020202020204" pitchFamily="34" charset="0"/>
              </a:rPr>
              <a:t>Communication is enhanced through peer reflection.</a:t>
            </a:r>
          </a:p>
          <a:p>
            <a:r>
              <a:rPr lang="en-GB" sz="3400" dirty="0">
                <a:solidFill>
                  <a:srgbClr val="00B0F0"/>
                </a:solidFill>
                <a:latin typeface="Arial" panose="020B0604020202020204" pitchFamily="34" charset="0"/>
                <a:cs typeface="Arial" panose="020B0604020202020204" pitchFamily="34" charset="0"/>
              </a:rPr>
              <a:t>Understanding the needs of others and team working is enhanced.</a:t>
            </a:r>
          </a:p>
          <a:p>
            <a:r>
              <a:rPr lang="en-GB" sz="3400" dirty="0">
                <a:solidFill>
                  <a:srgbClr val="00B0F0"/>
                </a:solidFill>
                <a:latin typeface="Arial" panose="020B0604020202020204" pitchFamily="34" charset="0"/>
                <a:cs typeface="Arial" panose="020B0604020202020204" pitchFamily="34" charset="0"/>
              </a:rPr>
              <a:t>The reflective practitioner continually develops mindful and critical awareness or themselves and others.</a:t>
            </a:r>
          </a:p>
          <a:p>
            <a:endParaRPr lang="en-GB" dirty="0"/>
          </a:p>
        </p:txBody>
      </p:sp>
      <p:sp>
        <p:nvSpPr>
          <p:cNvPr id="5" name="Content Placeholder 3">
            <a:extLst>
              <a:ext uri="{FF2B5EF4-FFF2-40B4-BE49-F238E27FC236}">
                <a16:creationId xmlns:a16="http://schemas.microsoft.com/office/drawing/2014/main" id="{596926CA-DCF2-4DA2-A7CF-DC4DF726708F}"/>
              </a:ext>
            </a:extLst>
          </p:cNvPr>
          <p:cNvSpPr txBox="1">
            <a:spLocks/>
          </p:cNvSpPr>
          <p:nvPr/>
        </p:nvSpPr>
        <p:spPr>
          <a:xfrm>
            <a:off x="143435" y="1338460"/>
            <a:ext cx="4010932" cy="4369067"/>
          </a:xfrm>
          <a:prstGeom prst="rect">
            <a:avLst/>
          </a:prstGeom>
        </p:spPr>
        <p:txBody>
          <a:bodyPr vert="horz" lIns="68580" tIns="34290" rIns="68580" bIns="3429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werthuso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feirniadol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cyfathrebu'n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gyfoedion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ymwybyddiaeth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beirniadol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barhaus</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a:t>
            </a:r>
          </a:p>
          <a:p>
            <a:endParaRPr lang="en-GB" sz="2100" dirty="0"/>
          </a:p>
          <a:p>
            <a:endParaRPr lang="en-GB" sz="2100" dirty="0"/>
          </a:p>
        </p:txBody>
      </p:sp>
    </p:spTree>
    <p:extLst>
      <p:ext uri="{BB962C8B-B14F-4D97-AF65-F5344CB8AC3E}">
        <p14:creationId xmlns:p14="http://schemas.microsoft.com/office/powerpoint/2010/main" val="1138718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E750C-F935-470C-81A3-1DFF92F12137}"/>
              </a:ext>
            </a:extLst>
          </p:cNvPr>
          <p:cNvSpPr>
            <a:spLocks noGrp="1"/>
          </p:cNvSpPr>
          <p:nvPr>
            <p:ph type="title"/>
          </p:nvPr>
        </p:nvSpPr>
        <p:spPr>
          <a:xfrm>
            <a:off x="53464" y="178969"/>
            <a:ext cx="7886700" cy="508820"/>
          </a:xfrm>
        </p:spPr>
        <p:txBody>
          <a:bodyPr>
            <a:noAutofit/>
          </a:bodyPr>
          <a:lstStyle/>
          <a:p>
            <a:r>
              <a:rPr lang="en-GB" dirty="0" err="1">
                <a:latin typeface="Arial" panose="020B0604020202020204" pitchFamily="34" charset="0"/>
                <a:cs typeface="Arial" panose="020B0604020202020204" pitchFamily="34" charset="0"/>
              </a:rPr>
              <a:t>Cyfeirnodau</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F0A4160-91BB-44A6-9BC3-46EB14839BBB}"/>
              </a:ext>
            </a:extLst>
          </p:cNvPr>
          <p:cNvSpPr>
            <a:spLocks noGrp="1"/>
          </p:cNvSpPr>
          <p:nvPr>
            <p:ph sz="half" idx="1"/>
          </p:nvPr>
        </p:nvSpPr>
        <p:spPr>
          <a:xfrm>
            <a:off x="53464" y="866587"/>
            <a:ext cx="8885903" cy="5414683"/>
          </a:xfrm>
        </p:spPr>
        <p:txBody>
          <a:bodyPr>
            <a:normAutofit fontScale="70000" lnSpcReduction="20000"/>
          </a:bodyPr>
          <a:lstStyle/>
          <a:p>
            <a:pPr marL="0" indent="0">
              <a:buNone/>
            </a:pPr>
            <a:r>
              <a:rPr lang="en-GB" sz="2300" dirty="0">
                <a:latin typeface="Arial" panose="020B0604020202020204" pitchFamily="34" charset="0"/>
                <a:cs typeface="Arial" panose="020B0604020202020204" pitchFamily="34" charset="0"/>
              </a:rPr>
              <a:t>Birth to 5 matters. (2021) Professional reflective practice. Available at: </a:t>
            </a:r>
            <a:r>
              <a:rPr lang="en-GB" sz="2300" dirty="0">
                <a:latin typeface="Arial" panose="020B0604020202020204" pitchFamily="34" charset="0"/>
                <a:cs typeface="Arial" panose="020B0604020202020204" pitchFamily="34" charset="0"/>
                <a:hlinkClick r:id="rId3"/>
              </a:rPr>
              <a:t>https://birthto5matters.org.uk/wp-content/uploads/2021/03/PDF-20-Professional-Reflective-Practice-1-1.pdf</a:t>
            </a:r>
            <a:r>
              <a:rPr lang="en-GB" sz="2300" dirty="0">
                <a:latin typeface="Arial" panose="020B0604020202020204" pitchFamily="34" charset="0"/>
                <a:cs typeface="Arial" panose="020B0604020202020204" pitchFamily="34" charset="0"/>
              </a:rPr>
              <a:t> (Accessed: 26</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July 2013). </a:t>
            </a:r>
          </a:p>
          <a:p>
            <a:pPr marL="0" indent="0">
              <a:buNone/>
            </a:pPr>
            <a:r>
              <a:rPr lang="en-GB" sz="2300" dirty="0">
                <a:latin typeface="Arial" panose="020B0604020202020204" pitchFamily="34" charset="0"/>
                <a:cs typeface="Arial" panose="020B0604020202020204" pitchFamily="34" charset="0"/>
              </a:rPr>
              <a:t>Brock, A. (2015) </a:t>
            </a:r>
            <a:r>
              <a:rPr lang="en-GB" sz="2300" i="1" dirty="0">
                <a:latin typeface="Arial" panose="020B0604020202020204" pitchFamily="34" charset="0"/>
                <a:cs typeface="Arial" panose="020B0604020202020204" pitchFamily="34" charset="0"/>
              </a:rPr>
              <a:t>The early years reflective practice handbook</a:t>
            </a:r>
            <a:r>
              <a:rPr lang="en-GB" sz="2300" dirty="0">
                <a:latin typeface="Arial" panose="020B0604020202020204" pitchFamily="34" charset="0"/>
                <a:cs typeface="Arial" panose="020B0604020202020204" pitchFamily="34" charset="0"/>
              </a:rPr>
              <a:t>. London: Routledge. </a:t>
            </a:r>
          </a:p>
          <a:p>
            <a:pPr marL="0" indent="0">
              <a:buNone/>
            </a:pPr>
            <a:r>
              <a:rPr lang="en-GB" sz="2300" dirty="0">
                <a:latin typeface="Arial" panose="020B0604020202020204" pitchFamily="34" charset="0"/>
                <a:cs typeface="Arial" panose="020B0604020202020204" pitchFamily="34" charset="0"/>
              </a:rPr>
              <a:t>Deesha, C.  (2026)  ‘Using the Johari Window Model to understand the role of evidence’ to actively support reflection among teaching practitioners in higher education”, Reflective Practice. </a:t>
            </a:r>
          </a:p>
          <a:p>
            <a:pPr marL="0" indent="0">
              <a:buNone/>
            </a:pPr>
            <a:r>
              <a:rPr lang="en-GB" sz="2300" dirty="0">
                <a:latin typeface="Arial" panose="020B0604020202020204" pitchFamily="34" charset="0"/>
                <a:cs typeface="Arial" panose="020B0604020202020204" pitchFamily="34" charset="0"/>
              </a:rPr>
              <a:t>Durham University. (no date) </a:t>
            </a:r>
            <a:r>
              <a:rPr lang="en-GB" sz="2300" i="1" dirty="0">
                <a:latin typeface="Arial" panose="020B0604020202020204" pitchFamily="34" charset="0"/>
                <a:cs typeface="Arial" panose="020B0604020202020204" pitchFamily="34" charset="0"/>
              </a:rPr>
              <a:t>Supporting and facilitating collaborative reflection: exploring the multiple roles of the facilitator</a:t>
            </a:r>
            <a:r>
              <a:rPr lang="en-GB" sz="2300" dirty="0">
                <a:latin typeface="Arial" panose="020B0604020202020204" pitchFamily="34" charset="0"/>
                <a:cs typeface="Arial" panose="020B0604020202020204" pitchFamily="34" charset="0"/>
              </a:rPr>
              <a:t>. Available at: </a:t>
            </a:r>
            <a:r>
              <a:rPr lang="en-GB" sz="2300" dirty="0">
                <a:latin typeface="Arial" panose="020B0604020202020204" pitchFamily="34" charset="0"/>
                <a:cs typeface="Arial" panose="020B0604020202020204" pitchFamily="34" charset="0"/>
                <a:hlinkClick r:id="rId4"/>
              </a:rPr>
              <a:t>https://intref.webspace.durham.ac.uk/wp-content/uploads/sites/53/2021/06/Facilitating-collaborative-reflection_Meth_CS_DU_Final.pdf</a:t>
            </a:r>
            <a:r>
              <a:rPr lang="en-GB" sz="2300" dirty="0">
                <a:latin typeface="Arial" panose="020B0604020202020204" pitchFamily="34" charset="0"/>
                <a:cs typeface="Arial" panose="020B0604020202020204" pitchFamily="34" charset="0"/>
              </a:rPr>
              <a:t>  </a:t>
            </a:r>
          </a:p>
          <a:p>
            <a:pPr marL="0" indent="0">
              <a:buNone/>
            </a:pPr>
            <a:r>
              <a:rPr lang="en-GB" sz="2300" dirty="0">
                <a:latin typeface="Arial" panose="020B0604020202020204" pitchFamily="34" charset="0"/>
                <a:cs typeface="Arial" panose="020B0604020202020204" pitchFamily="34" charset="0"/>
              </a:rPr>
              <a:t>Hayes, C. (2025) Developing as a Reflective Early Years Professional : a thematic approach: Routledge.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PACEY (2016) </a:t>
            </a:r>
            <a:r>
              <a:rPr kumimoji="0" lang="en-GB" sz="23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Developing Self Reflective Practice</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https://www.pacey.org.uk/Pacey/media/Website-files/PACEY%20member%20practice%20guides%20(PDFs)/PG04-self-reflective-practice.pdf</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25</a:t>
            </a:r>
            <a:r>
              <a:rPr kumimoji="0" lang="en-GB" sz="23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July 2023). </a:t>
            </a: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Reed, M. and Canning, N. (2011) </a:t>
            </a:r>
            <a:r>
              <a:rPr lang="en-GB" sz="2300" i="1" dirty="0">
                <a:latin typeface="Arial" panose="020B0604020202020204" pitchFamily="34" charset="0"/>
                <a:cs typeface="Arial" panose="020B0604020202020204" pitchFamily="34" charset="0"/>
              </a:rPr>
              <a:t>Implementing quality improvement and change in the early years</a:t>
            </a:r>
            <a:r>
              <a:rPr lang="en-GB" sz="2300" dirty="0">
                <a:latin typeface="Arial" panose="020B0604020202020204" pitchFamily="34" charset="0"/>
                <a:cs typeface="Arial" panose="020B0604020202020204" pitchFamily="34" charset="0"/>
              </a:rPr>
              <a:t>. London, Sage Publications.</a:t>
            </a:r>
          </a:p>
          <a:p>
            <a:pPr marL="0" indent="0">
              <a:buNone/>
            </a:pPr>
            <a:r>
              <a:rPr lang="en-GB" sz="2300" dirty="0">
                <a:latin typeface="Arial" panose="020B0604020202020204" pitchFamily="34" charset="0"/>
                <a:cs typeface="Arial" panose="020B0604020202020204" pitchFamily="34" charset="0"/>
              </a:rPr>
              <a:t>Schön, D. (2016) </a:t>
            </a:r>
            <a:r>
              <a:rPr lang="en-GB" sz="2300" i="1" dirty="0">
                <a:latin typeface="Arial" panose="020B0604020202020204" pitchFamily="34" charset="0"/>
                <a:cs typeface="Arial" panose="020B0604020202020204" pitchFamily="34" charset="0"/>
              </a:rPr>
              <a:t>The reflective practitioner : how professionals think in action</a:t>
            </a:r>
            <a:r>
              <a:rPr lang="en-GB" sz="2300" dirty="0">
                <a:latin typeface="Arial" panose="020B0604020202020204" pitchFamily="34" charset="0"/>
                <a:cs typeface="Arial" panose="020B0604020202020204" pitchFamily="34" charset="0"/>
              </a:rPr>
              <a:t>. England: Routledge</a:t>
            </a:r>
          </a:p>
          <a:p>
            <a:pPr marL="0" indent="0">
              <a:buNone/>
            </a:pPr>
            <a:r>
              <a:rPr lang="en-GB" sz="2300" dirty="0">
                <a:latin typeface="Arial" panose="020B0604020202020204" pitchFamily="34" charset="0"/>
                <a:cs typeface="Arial" panose="020B0604020202020204" pitchFamily="34" charset="0"/>
              </a:rPr>
              <a:t>University of Cambridge Libraries (No Date). </a:t>
            </a:r>
            <a:r>
              <a:rPr lang="en-GB" sz="2300" i="1" dirty="0">
                <a:latin typeface="Arial" panose="020B0604020202020204" pitchFamily="34" charset="0"/>
                <a:cs typeface="Arial" panose="020B0604020202020204" pitchFamily="34" charset="0"/>
              </a:rPr>
              <a:t>Models of Reflection</a:t>
            </a:r>
            <a:r>
              <a:rPr lang="en-GB" sz="2300" dirty="0">
                <a:latin typeface="Arial" panose="020B0604020202020204" pitchFamily="34" charset="0"/>
                <a:cs typeface="Arial" panose="020B0604020202020204" pitchFamily="34" charset="0"/>
              </a:rPr>
              <a:t>.  Available at: </a:t>
            </a:r>
            <a:r>
              <a:rPr lang="en-GB" sz="2300" dirty="0">
                <a:latin typeface="Arial" panose="020B0604020202020204" pitchFamily="34" charset="0"/>
                <a:cs typeface="Arial" panose="020B0604020202020204" pitchFamily="34" charset="0"/>
                <a:hlinkClick r:id="rId6"/>
              </a:rPr>
              <a:t>Models of reflection - Reflective Practice Toolkit - </a:t>
            </a:r>
            <a:r>
              <a:rPr lang="en-GB" sz="2300" dirty="0" err="1">
                <a:latin typeface="Arial" panose="020B0604020202020204" pitchFamily="34" charset="0"/>
                <a:cs typeface="Arial" panose="020B0604020202020204" pitchFamily="34" charset="0"/>
                <a:hlinkClick r:id="rId6"/>
              </a:rPr>
              <a:t>LibGuides</a:t>
            </a:r>
            <a:r>
              <a:rPr lang="en-GB" sz="2300" dirty="0">
                <a:latin typeface="Arial" panose="020B0604020202020204" pitchFamily="34" charset="0"/>
                <a:cs typeface="Arial" panose="020B0604020202020204" pitchFamily="34" charset="0"/>
                <a:hlinkClick r:id="rId6"/>
              </a:rPr>
              <a:t> at University of Cambridge Subject Libraries</a:t>
            </a:r>
            <a:endParaRPr lang="en-GB" sz="2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4754723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8B36378-307F-4D73-AFA3-7885091C6C84}"/>
</file>

<file path=customXml/itemProps2.xml><?xml version="1.0" encoding="utf-8"?>
<ds:datastoreItem xmlns:ds="http://schemas.openxmlformats.org/officeDocument/2006/customXml" ds:itemID="{781062E6-1AEA-47FB-ACA6-FAEFFA34713F}"/>
</file>

<file path=customXml/itemProps3.xml><?xml version="1.0" encoding="utf-8"?>
<ds:datastoreItem xmlns:ds="http://schemas.openxmlformats.org/officeDocument/2006/customXml" ds:itemID="{06D686F6-702D-4559-A171-837CC2CE984C}"/>
</file>

<file path=docProps/app.xml><?xml version="1.0" encoding="utf-8"?>
<Properties xmlns="http://schemas.openxmlformats.org/officeDocument/2006/extended-properties" xmlns:vt="http://schemas.openxmlformats.org/officeDocument/2006/docPropsVTypes">
  <Template>Office Theme</Template>
  <TotalTime>0</TotalTime>
  <Words>2620</Words>
  <Application>Microsoft Office PowerPoint</Application>
  <PresentationFormat>On-screen Show (4:3)</PresentationFormat>
  <Paragraphs>215</Paragraphs>
  <Slides>26</Slides>
  <Notes>18</Notes>
  <HiddenSlides>0</HiddenSlides>
  <MMClips>0</MMClips>
  <ScaleCrop>false</ScaleCrop>
  <HeadingPairs>
    <vt:vector size="4" baseType="variant">
      <vt:variant>
        <vt:lpstr>Theme</vt:lpstr>
      </vt:variant>
      <vt:variant>
        <vt:i4>9</vt:i4>
      </vt:variant>
      <vt:variant>
        <vt:lpstr>Slide Titles</vt:lpstr>
      </vt:variant>
      <vt:variant>
        <vt:i4>26</vt:i4>
      </vt:variant>
    </vt:vector>
  </HeadingPairs>
  <TitlesOfParts>
    <vt:vector size="35" baseType="lpstr">
      <vt:lpstr>Holding PAge</vt:lpstr>
      <vt:lpstr>Title Slide 1</vt:lpstr>
      <vt:lpstr>Title Slide 2</vt:lpstr>
      <vt:lpstr>Title Slide 3</vt:lpstr>
      <vt:lpstr>Title Slide 4</vt:lpstr>
      <vt:lpstr>Sub Title 1</vt:lpstr>
      <vt:lpstr>Accessible 2</vt:lpstr>
      <vt:lpstr>Accessible 4</vt:lpstr>
      <vt:lpstr>Place full Image in Background</vt:lpstr>
      <vt:lpstr>PowerPoint Presentation</vt:lpstr>
      <vt:lpstr>ECEY4014C: Ymarferydd Proffesiynol  ECEY4014: Professional Practitioner  </vt:lpstr>
      <vt:lpstr>Rhan 2 / Part 2:</vt:lpstr>
      <vt:lpstr>Texts to support this lecture</vt:lpstr>
      <vt:lpstr>Myfyrio              Reflection</vt:lpstr>
      <vt:lpstr>Ymarfer Myfyriol / Reflective Practice </vt:lpstr>
      <vt:lpstr>Ymarfer Myfyriol / Reflective Practice </vt:lpstr>
      <vt:lpstr>Reflection creates positive change.</vt:lpstr>
      <vt:lpstr>Adfyfyrio ar y Cyd Collaborative Reflection</vt:lpstr>
      <vt:lpstr>PowerPoint Presentation</vt:lpstr>
      <vt:lpstr>Ei bwysigrwydd yn y Blynyddoedd Cynnar / Importance in Early Years</vt:lpstr>
      <vt:lpstr>Cais i Ymarfer proffesiynol. Application to professional Practice.</vt:lpstr>
      <vt:lpstr>Rydym eisoes yn fyfyriol!  We are already reflective! </vt:lpstr>
      <vt:lpstr>Theori                 Theory </vt:lpstr>
      <vt:lpstr>Dewey</vt:lpstr>
      <vt:lpstr>Donald Schön’s Theory of Reflective Practice</vt:lpstr>
      <vt:lpstr>Modelau o Fyfyrdod  Models of Reflection </vt:lpstr>
      <vt:lpstr>PowerPoint Presentation</vt:lpstr>
      <vt:lpstr>Cylch dysgu drwy brofiadau Kolb  Kolb’s Experiential Learning Cycle </vt:lpstr>
      <vt:lpstr>Model Adfyfyrio Driscoll  Driscoll’s Model of Reflection </vt:lpstr>
      <vt:lpstr>Cylch ERA   ERA cycle </vt:lpstr>
      <vt:lpstr>Tasg                   Task</vt:lpstr>
      <vt:lpstr>Manteision ac anfanteision modelau adfyfyriol / Benefits and drawbacks of reflective models</vt:lpstr>
      <vt:lpstr>Ffyrdd eraill o adfyfyrio Other ways of reflecting </vt:lpstr>
      <vt:lpstr>Crynodeb / summary </vt:lpstr>
      <vt:lpstr>Cyfeirnodau /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14</cp:revision>
  <dcterms:created xsi:type="dcterms:W3CDTF">2021-03-10T12:10:47Z</dcterms:created>
  <dcterms:modified xsi:type="dcterms:W3CDTF">2026-08-25T14:26:06Z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