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83" r:id="rId6"/>
    <p:sldId id="296" r:id="rId7"/>
    <p:sldId id="301" r:id="rId8"/>
    <p:sldId id="389" r:id="rId9"/>
    <p:sldId id="332" r:id="rId10"/>
    <p:sldId id="333" r:id="rId11"/>
    <p:sldId id="359" r:id="rId12"/>
    <p:sldId id="336" r:id="rId13"/>
    <p:sldId id="360" r:id="rId14"/>
    <p:sldId id="337" r:id="rId15"/>
    <p:sldId id="348" r:id="rId16"/>
    <p:sldId id="338" r:id="rId17"/>
    <p:sldId id="349" r:id="rId18"/>
    <p:sldId id="391" r:id="rId19"/>
    <p:sldId id="339" r:id="rId20"/>
    <p:sldId id="350" r:id="rId21"/>
    <p:sldId id="392" r:id="rId22"/>
    <p:sldId id="340" r:id="rId23"/>
    <p:sldId id="351" r:id="rId24"/>
    <p:sldId id="393" r:id="rId25"/>
    <p:sldId id="341" r:id="rId26"/>
    <p:sldId id="352" r:id="rId27"/>
    <p:sldId id="394" r:id="rId28"/>
    <p:sldId id="345" r:id="rId29"/>
    <p:sldId id="353" r:id="rId30"/>
    <p:sldId id="355" r:id="rId31"/>
    <p:sldId id="346" r:id="rId32"/>
    <p:sldId id="347" r:id="rId33"/>
    <p:sldId id="356" r:id="rId34"/>
    <p:sldId id="357" r:id="rId35"/>
    <p:sldId id="312" r:id="rId36"/>
    <p:sldId id="334" r:id="rId37"/>
    <p:sldId id="292" r:id="rId38"/>
    <p:sldId id="321" r:id="rId39"/>
    <p:sldId id="322" r:id="rId40"/>
    <p:sldId id="323" r:id="rId41"/>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12"/>
    <p:restoredTop sz="93539" autoAdjust="0"/>
  </p:normalViewPr>
  <p:slideViewPr>
    <p:cSldViewPr>
      <p:cViewPr varScale="1">
        <p:scale>
          <a:sx n="85" d="100"/>
          <a:sy n="85" d="100"/>
        </p:scale>
        <p:origin x="1302"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19/10/2022</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10/19/2022</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239891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Set class rules based on the ‘classroom</a:t>
            </a:r>
            <a:r>
              <a:rPr lang="en-GB" b="1" baseline="0" dirty="0"/>
              <a:t> code of conduct’ available in each classroom.</a:t>
            </a:r>
          </a:p>
          <a:p>
            <a:endParaRPr lang="en-GB" b="1" baseline="0" dirty="0"/>
          </a:p>
          <a:p>
            <a:r>
              <a:rPr lang="en-GB" sz="1400" b="1" u="sng" dirty="0"/>
              <a:t>Virtual Code of Conduct </a:t>
            </a:r>
          </a:p>
          <a:p>
            <a:endParaRPr lang="en-GB" sz="1400" b="1" dirty="0"/>
          </a:p>
          <a:p>
            <a:pPr marL="351541" indent="-351541">
              <a:buFont typeface="+mj-lt"/>
              <a:buAutoNum type="arabicPeriod"/>
            </a:pPr>
            <a:r>
              <a:rPr lang="en-GB" sz="1400" b="1" dirty="0"/>
              <a:t>Come to class ready to learn and engage Just like on-campus study, we expect you to come to class ready to listen, to participate in learning activities, and to build your knowledge. </a:t>
            </a:r>
          </a:p>
          <a:p>
            <a:pPr marL="351541" indent="-351541">
              <a:buFont typeface="+mj-lt"/>
              <a:buAutoNum type="arabicPeriod"/>
            </a:pPr>
            <a:endParaRPr lang="en-GB" sz="1400" b="1" dirty="0"/>
          </a:p>
          <a:p>
            <a:pPr marL="351541" indent="-351541">
              <a:buFont typeface="+mj-lt"/>
              <a:buAutoNum type="arabicPeriod"/>
            </a:pPr>
            <a:r>
              <a:rPr lang="en-GB" sz="1400" b="1" dirty="0"/>
              <a:t>When not participating, keep your microphone on “mute” This is an easy way to ensure the class flows more smoothly. The minor background noises in your house like traffic or chit-chat in another room may not sound like much, but when there are 25 people in a session, they can add up! If you have forgotten to “mute” your microphone, be aware that your lecturer has the right (and ability) to do it for you. </a:t>
            </a:r>
          </a:p>
          <a:p>
            <a:pPr marL="351541" indent="-351541">
              <a:buFont typeface="+mj-lt"/>
              <a:buAutoNum type="arabicPeriod"/>
            </a:pPr>
            <a:endParaRPr lang="en-GB" sz="1400" b="1" dirty="0"/>
          </a:p>
          <a:p>
            <a:pPr marL="351541" indent="-351541">
              <a:buFont typeface="+mj-lt"/>
              <a:buAutoNum type="arabicPeriod"/>
            </a:pPr>
            <a:r>
              <a:rPr lang="en-GB" sz="1400" b="1" dirty="0"/>
              <a:t>Always be ready to be “called upon” by your lecturer to answer a question or give your views Just like in the classroom, your lecturer may call upon you to answer a question, offer your views on a topic, or make a suggestion. Be prepared! </a:t>
            </a:r>
          </a:p>
          <a:p>
            <a:pPr marL="351541" indent="-351541">
              <a:buFont typeface="+mj-lt"/>
              <a:buAutoNum type="arabicPeriod"/>
            </a:pPr>
            <a:endParaRPr lang="en-GB" sz="1400" b="1" dirty="0"/>
          </a:p>
          <a:p>
            <a:pPr marL="351541" indent="-351541">
              <a:buFont typeface="+mj-lt"/>
              <a:buAutoNum type="arabicPeriod"/>
            </a:pPr>
            <a:r>
              <a:rPr lang="en-GB" sz="1400" b="1" dirty="0"/>
              <a:t>Know how to report an absent lecturer As happens very rarely on campus, your lecturer might experience a significant personal emergency that causes them to arrive late to or even miss a class session without the ability to give warning. If there is no lecturer within your class session within 15 minutes of the session start time, please ask one group representative to email birminghamstudentservices@uwtsd.ac.uk so that we can support you. </a:t>
            </a:r>
          </a:p>
          <a:p>
            <a:pPr marL="351541" indent="-351541">
              <a:buFont typeface="+mj-lt"/>
              <a:buAutoNum type="arabicPeriod"/>
            </a:pPr>
            <a:endParaRPr lang="en-GB" sz="1400" b="1" dirty="0"/>
          </a:p>
          <a:p>
            <a:pPr marL="351541" indent="-351541">
              <a:buFont typeface="+mj-lt"/>
              <a:buAutoNum type="arabicPeriod"/>
            </a:pPr>
            <a:r>
              <a:rPr lang="en-GB" sz="1400" b="1" dirty="0"/>
              <a:t>Be aware that all learning sessions will be recorded by the lecturer Every class session you attend will be recorded and archived in the University’s cloud storage account. This will ensure that, should you miss a session or wish to review something, you will be able to revisit a lesson in full – just ask us how! Class session recordings will also serve as an official record, to be reviewed in case of any attendance register errors, disciplinary matters, or complaints. </a:t>
            </a:r>
          </a:p>
          <a:p>
            <a:pPr marL="351541" indent="-351541">
              <a:buFont typeface="+mj-lt"/>
              <a:buAutoNum type="arabicPeriod"/>
            </a:pPr>
            <a:endParaRPr lang="en-GB" sz="1400" b="1" dirty="0"/>
          </a:p>
          <a:p>
            <a:pPr marL="351541" indent="-351541">
              <a:buFont typeface="+mj-lt"/>
              <a:buAutoNum type="arabicPeriod"/>
            </a:pPr>
            <a:r>
              <a:rPr lang="en-GB" sz="1400" b="1" dirty="0"/>
              <a:t>Minimise interruptions and distractions We understand that when learning from home, you may have more distractions and interruptions. Your lecturers will be seeking to accommodate you by offering more short breaks, but we also expect you to take any steps possible to limit the impact of these on your learning. </a:t>
            </a:r>
          </a:p>
          <a:p>
            <a:pPr marL="351541" indent="-351541">
              <a:buFont typeface="+mj-lt"/>
              <a:buAutoNum type="arabicPeriod"/>
            </a:pPr>
            <a:endParaRPr lang="en-GB" sz="1400" b="1" dirty="0"/>
          </a:p>
          <a:p>
            <a:pPr marL="351541" indent="-351541">
              <a:buFont typeface="+mj-lt"/>
              <a:buAutoNum type="arabicPeriod"/>
            </a:pPr>
            <a:r>
              <a:rPr lang="en-GB" sz="1400" b="1" dirty="0"/>
              <a:t>Make use of the “chat” function to make comments, ask questions, or raise important points Every Teams lesson session has a live “chat” that allows participants to send “instant-message” style communication to one another. This is a great way to ask a question or raise an idea – just remember that everyone within the class can see your “chat” messages, not just your lecturer! </a:t>
            </a:r>
          </a:p>
          <a:p>
            <a:pPr marL="351541" indent="-351541">
              <a:buFont typeface="+mj-lt"/>
              <a:buAutoNum type="arabicPeriod"/>
            </a:pPr>
            <a:endParaRPr lang="en-GB" sz="1400" b="1" dirty="0"/>
          </a:p>
          <a:p>
            <a:pPr marL="351541" indent="-351541">
              <a:buFont typeface="+mj-lt"/>
              <a:buAutoNum type="arabicPeriod"/>
            </a:pPr>
            <a:r>
              <a:rPr lang="en-GB" sz="2100" b="1" dirty="0"/>
              <a:t>Be polite, respectful and courteous just like on campus, we expect all members of our learning community to be respectful of one another, and to treat others with courtesy.</a:t>
            </a:r>
            <a:endParaRPr lang="en-GB" sz="1400" b="1"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906421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Higher level thinking includes concept formation, concept connection, getting the big picture, visualization, problem solving, questioning, idea generation, analytical (critical) thinking, practical thinking/application, and synthesizing/creative thinking</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6960613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036279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Strategic Triangle</a:t>
            </a:r>
          </a:p>
          <a:p>
            <a:endParaRPr lang="en-GB" dirty="0"/>
          </a:p>
          <a:p>
            <a:pPr marL="228600" indent="-228600">
              <a:buFont typeface="+mj-lt"/>
              <a:buAutoNum type="arabicPeriod"/>
            </a:pPr>
            <a:r>
              <a:rPr lang="en-GB" dirty="0"/>
              <a:t>All public servants tent to work within the conceptual framework of the strategic triangle and concept which was first developed by Mark Moore, of Harvard University.</a:t>
            </a:r>
          </a:p>
          <a:p>
            <a:pPr marL="228600" indent="-228600">
              <a:buFont typeface="+mj-lt"/>
              <a:buAutoNum type="arabicPeriod"/>
            </a:pPr>
            <a:endParaRPr lang="en-GB" dirty="0"/>
          </a:p>
          <a:p>
            <a:pPr marL="228600" indent="-228600">
              <a:buFont typeface="+mj-lt"/>
              <a:buAutoNum type="arabicPeriod"/>
            </a:pPr>
            <a:r>
              <a:rPr lang="en-GB" dirty="0"/>
              <a:t>There are three components to it and to operate within it is evidence that you should be adding public value. </a:t>
            </a:r>
          </a:p>
          <a:p>
            <a:pPr marL="228600" indent="-228600">
              <a:buFont typeface="+mj-lt"/>
              <a:buAutoNum type="arabicPeriod"/>
            </a:pPr>
            <a:endParaRPr lang="en-GB" dirty="0"/>
          </a:p>
          <a:p>
            <a:pPr marL="228600" indent="-228600">
              <a:buFont typeface="+mj-lt"/>
              <a:buAutoNum type="arabicPeriod"/>
            </a:pPr>
            <a:r>
              <a:rPr lang="en-GB" dirty="0"/>
              <a:t>All public provision whether delivered by a public body e.g. schools, NHS, Social Services, local authorities, health and social care sector have to work within this framework.  Additionally, any private, independent or charitable third sector organisations who provide or are commissioned to deliver public body services are also expected to work within the strategic triangle. </a:t>
            </a:r>
          </a:p>
          <a:p>
            <a:pPr marL="228600" indent="-228600">
              <a:buFont typeface="+mj-lt"/>
              <a:buAutoNum type="arabicPeriod"/>
            </a:pPr>
            <a:endParaRPr lang="en-GB" dirty="0"/>
          </a:p>
          <a:p>
            <a:pPr marL="228600" indent="-228600">
              <a:buFont typeface="+mj-lt"/>
              <a:buAutoNum type="arabicPeriod"/>
            </a:pPr>
            <a:r>
              <a:rPr lang="en-GB" dirty="0"/>
              <a:t>All public bodies and 3</a:t>
            </a:r>
            <a:r>
              <a:rPr lang="en-GB" baseline="30000" dirty="0"/>
              <a:t>rd</a:t>
            </a:r>
            <a:r>
              <a:rPr lang="en-GB" dirty="0"/>
              <a:t> sector organisations must demonstrate that they have the </a:t>
            </a:r>
            <a:r>
              <a:rPr lang="en-GB" b="1" dirty="0"/>
              <a:t>operating capabilities </a:t>
            </a:r>
            <a:r>
              <a:rPr lang="en-GB" dirty="0"/>
              <a:t>to deliver the services.  This includes, the staff, qualified and unquailed, the premises, the equipment, the infostructure of an organisation to training and monitor activities.  </a:t>
            </a:r>
          </a:p>
          <a:p>
            <a:pPr marL="228600" indent="-228600">
              <a:buFont typeface="+mj-lt"/>
              <a:buAutoNum type="arabicPeriod"/>
            </a:pPr>
            <a:endParaRPr lang="en-GB" dirty="0"/>
          </a:p>
          <a:p>
            <a:pPr marL="228600" indent="-228600">
              <a:buFont typeface="+mj-lt"/>
              <a:buAutoNum type="arabicPeriod"/>
            </a:pPr>
            <a:r>
              <a:rPr lang="en-GB" dirty="0"/>
              <a:t>All public bodies and 3</a:t>
            </a:r>
            <a:r>
              <a:rPr lang="en-GB" baseline="30000" dirty="0"/>
              <a:t>rd</a:t>
            </a:r>
            <a:r>
              <a:rPr lang="en-GB" dirty="0"/>
              <a:t> sector organisations must demonstrate that they have </a:t>
            </a:r>
            <a:r>
              <a:rPr lang="en-GB" b="1" dirty="0"/>
              <a:t>legitimacy and support </a:t>
            </a:r>
            <a:r>
              <a:rPr lang="en-GB" dirty="0"/>
              <a:t>systems in place to provide the service. This requires keeping within the legal requirements, e.g. date protection, health and safety at work, protection of information, equality.  They must comply with reporting requirements and administrate the governments policies, processes and procedures of a service providing what the public need to meet their needs. </a:t>
            </a:r>
          </a:p>
          <a:p>
            <a:pPr marL="228600" indent="-228600">
              <a:buFont typeface="+mj-lt"/>
              <a:buAutoNum type="arabicPeriod"/>
            </a:pPr>
            <a:endParaRPr lang="en-GB" dirty="0"/>
          </a:p>
          <a:p>
            <a:pPr marL="228600" indent="-228600">
              <a:buFont typeface="+mj-lt"/>
              <a:buAutoNum type="arabicPeriod"/>
            </a:pPr>
            <a:r>
              <a:rPr lang="en-GB" dirty="0"/>
              <a:t>All public bodies and 3</a:t>
            </a:r>
            <a:r>
              <a:rPr lang="en-GB" baseline="30000" dirty="0"/>
              <a:t>rd</a:t>
            </a:r>
            <a:r>
              <a:rPr lang="en-GB" dirty="0"/>
              <a:t> sector organisations must demonstrate that they have </a:t>
            </a:r>
            <a:r>
              <a:rPr lang="en-GB" b="1" dirty="0"/>
              <a:t>public value</a:t>
            </a:r>
            <a:r>
              <a:rPr lang="en-GB" dirty="0"/>
              <a:t>.  This means that an organisation works within the realm of creating public value within the eyes of the publics expectations, requirements and needs.  In this way the public will be satisfied that the service they are getting is considered good value for money, good public service and civic need within the context of wider society creating public good. </a:t>
            </a:r>
          </a:p>
          <a:p>
            <a:pPr marL="228600" indent="-228600">
              <a:buFont typeface="+mj-lt"/>
              <a:buAutoNum type="arabicPeriod"/>
            </a:pPr>
            <a:endParaRPr lang="en-GB" dirty="0"/>
          </a:p>
          <a:p>
            <a:pPr marL="228600" indent="-228600">
              <a:buFont typeface="+mj-lt"/>
              <a:buAutoNum type="arabicPeriod"/>
            </a:pPr>
            <a:endParaRPr lang="en-GB" dirty="0"/>
          </a:p>
          <a:p>
            <a:pPr marL="228600" indent="-228600">
              <a:buFont typeface="+mj-lt"/>
              <a:buAutoNum type="arabicPeriod"/>
            </a:pPr>
            <a:endParaRPr lang="en-GB" dirty="0"/>
          </a:p>
          <a:p>
            <a:pPr marL="228600" indent="-228600">
              <a:buFont typeface="+mj-lt"/>
              <a:buAutoNum type="arabicPeriod"/>
            </a:pPr>
            <a:endParaRPr lang="en-GB"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820617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Draw attention to 2,000 word equivalent.  This means that only 1,000 words of writing is actually needed (500 words for each artefact) and the rest is given for the notional time and effort made for developing the creative artefacts.  </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4263401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Students must evidence from which perspective they are going to be taking when designing their two artefacts.  This must be one of the three approaches and they must clearly confirm this in a short introduction at the beginning of the e-portfolio. </a:t>
            </a:r>
          </a:p>
          <a:p>
            <a:pPr marL="228600" indent="-228600">
              <a:buFont typeface="+mj-lt"/>
              <a:buAutoNum type="arabicPeriod"/>
            </a:pPr>
            <a:endParaRPr lang="en-GB" b="1" dirty="0"/>
          </a:p>
          <a:p>
            <a:pPr marL="228600" indent="-228600">
              <a:buFont typeface="+mj-lt"/>
              <a:buAutoNum type="arabicPeriod"/>
            </a:pPr>
            <a:r>
              <a:rPr lang="en-GB" b="1" dirty="0"/>
              <a:t>The portfolio will have a cover page, a contents page, a short introduction and then each artefact task and finally the reference list. </a:t>
            </a:r>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1046352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Confidentiality must be emphasis as it is for illustration purposes only. </a:t>
            </a:r>
          </a:p>
          <a:p>
            <a:pPr marL="228600" indent="-228600">
              <a:buFont typeface="+mj-lt"/>
              <a:buAutoNum type="arabicPeriod"/>
            </a:pPr>
            <a:endParaRPr lang="en-GB" b="1" dirty="0"/>
          </a:p>
          <a:p>
            <a:pPr marL="228600" indent="-228600">
              <a:buFont typeface="+mj-lt"/>
              <a:buAutoNum type="arabicPeriod"/>
            </a:pPr>
            <a:r>
              <a:rPr lang="en-GB" b="1" dirty="0"/>
              <a:t>Draw out the central idea, the numbers around the mind-map and how these link to the explanation in the 500 word narrative. </a:t>
            </a:r>
          </a:p>
          <a:p>
            <a:pPr marL="228600" indent="-228600">
              <a:buFont typeface="+mj-lt"/>
              <a:buAutoNum type="arabicPeriod"/>
            </a:pPr>
            <a:endParaRPr lang="en-GB" b="1" dirty="0"/>
          </a:p>
          <a:p>
            <a:pPr marL="228600" indent="-228600">
              <a:buFont typeface="+mj-lt"/>
              <a:buAutoNum type="arabicPeriod"/>
            </a:pPr>
            <a:r>
              <a:rPr lang="en-GB" b="1" dirty="0"/>
              <a:t>Draw out the use of images within the mind-map and also each image has the website reference details.  These are added to the reference list. </a:t>
            </a:r>
          </a:p>
          <a:p>
            <a:pPr marL="228600" indent="-228600">
              <a:buFont typeface="+mj-lt"/>
              <a:buAutoNum type="arabicPeriod"/>
            </a:pPr>
            <a:endParaRPr lang="en-GB" b="1" dirty="0"/>
          </a:p>
          <a:p>
            <a:pPr marL="228600" indent="-228600">
              <a:buFont typeface="+mj-lt"/>
              <a:buAutoNum type="arabicPeriod"/>
            </a:pPr>
            <a:r>
              <a:rPr lang="en-GB" b="1" dirty="0"/>
              <a:t>Draw out the arrow links to the central project idea around Acorns Hospice.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4116628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Draw out larger lettering, the website link and the explanation of the idea around owning a care company to host charitable netball tournaments for those who suffer with dementia in their 40s and 50s. </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083782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effectLst/>
                <a:latin typeface="Arial" panose="020B0604020202020204" pitchFamily="34" charset="0"/>
                <a:ea typeface="Calibri" panose="020F0502020204030204" pitchFamily="34" charset="0"/>
                <a:cs typeface="Times New Roman" panose="02020603050405020304" pitchFamily="18" charset="0"/>
              </a:rPr>
              <a:t>Blog on</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effectLst/>
                <a:latin typeface="Arial" panose="020B0604020202020204" pitchFamily="34" charset="0"/>
                <a:ea typeface="Calibri" panose="020F0502020204030204" pitchFamily="34" charset="0"/>
                <a:cs typeface="Times New Roman" panose="02020603050405020304" pitchFamily="18" charset="0"/>
              </a:rPr>
              <a:t>Post-partum Project experience due to postpartum depression</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effectLst/>
                <a:latin typeface="Arial" panose="020B0604020202020204" pitchFamily="34" charset="0"/>
                <a:ea typeface="Calibri" panose="020F0502020204030204" pitchFamily="34" charset="0"/>
                <a:cs typeface="Times New Roman" panose="02020603050405020304" pitchFamily="18" charset="0"/>
              </a:rPr>
              <a:t>Draw out the website link, the explanation of what it is and the personal experiences.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effectLst/>
                <a:latin typeface="Arial" panose="020B0604020202020204" pitchFamily="34" charset="0"/>
                <a:ea typeface="Calibri" panose="020F0502020204030204" pitchFamily="34" charset="0"/>
                <a:cs typeface="Times New Roman" panose="02020603050405020304" pitchFamily="18" charset="0"/>
              </a:rPr>
              <a:t>Draw out a willingness to support others and to create a support network.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525425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Idea linked to improving education as a multi-professional team during the Covid-19 pandemic lockdown period.  A current project idea to help support a learning platform for young people to access. </a:t>
            </a:r>
          </a:p>
          <a:p>
            <a:pPr marL="228600" indent="-228600">
              <a:buFont typeface="+mj-lt"/>
              <a:buAutoNum type="arabicPeriod"/>
            </a:pPr>
            <a:endParaRPr lang="en-GB" b="1" dirty="0"/>
          </a:p>
          <a:p>
            <a:pPr marL="228600" indent="-228600">
              <a:buFont typeface="+mj-lt"/>
              <a:buAutoNum type="arabicPeriod"/>
            </a:pPr>
            <a:r>
              <a:rPr lang="en-GB" b="1" dirty="0"/>
              <a:t>The is evidence of why it is important and a link to networks. </a:t>
            </a:r>
          </a:p>
          <a:p>
            <a:pPr marL="228600" indent="-228600">
              <a:buFont typeface="+mj-lt"/>
              <a:buAutoNum type="arabicPeriod"/>
            </a:pPr>
            <a:endParaRPr lang="en-GB" b="1" dirty="0"/>
          </a:p>
          <a:p>
            <a:pPr marL="228600" indent="-228600">
              <a:buFont typeface="+mj-lt"/>
              <a:buAutoNum type="arabicPeriod"/>
            </a:pPr>
            <a:r>
              <a:rPr lang="en-GB" b="1" dirty="0"/>
              <a:t>A clear pitch which asks for support to promote the network. </a:t>
            </a:r>
          </a:p>
          <a:p>
            <a:pPr marL="228600" indent="-228600">
              <a:buFont typeface="+mj-lt"/>
              <a:buAutoNum type="arabicPeriod"/>
            </a:pPr>
            <a:endParaRPr lang="en-GB" b="1" dirty="0"/>
          </a:p>
          <a:p>
            <a:pPr marL="228600" indent="-228600">
              <a:buFont typeface="+mj-lt"/>
              <a:buAutoNum type="arabicPeriod"/>
            </a:pPr>
            <a:r>
              <a:rPr lang="en-GB" b="1" dirty="0"/>
              <a:t>A link to social media. </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39494030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i="0" u="none" dirty="0">
                <a:effectLst/>
                <a:latin typeface="Arial" panose="020B0604020202020204" pitchFamily="34" charset="0"/>
                <a:ea typeface="Arial" panose="020B0604020202020204" pitchFamily="34" charset="0"/>
                <a:cs typeface="Times New Roman" panose="02020603050405020304" pitchFamily="18" charset="0"/>
              </a:rPr>
              <a:t>Elevated Pitch on Mindful Café idea</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i="0" u="none"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i="0" u="none" dirty="0">
                <a:effectLst/>
                <a:latin typeface="Arial" panose="020B0604020202020204" pitchFamily="34" charset="0"/>
                <a:ea typeface="Calibri" panose="020F0502020204030204" pitchFamily="34" charset="0"/>
                <a:cs typeface="Times New Roman" panose="02020603050405020304" pitchFamily="18" charset="0"/>
              </a:rPr>
              <a:t>Draw out the welcome to the pitch, the tone and the explanation.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i="0" u="none"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i="0" u="none" dirty="0">
                <a:effectLst/>
                <a:latin typeface="Arial" panose="020B0604020202020204" pitchFamily="34" charset="0"/>
                <a:ea typeface="Calibri" panose="020F0502020204030204" pitchFamily="34" charset="0"/>
                <a:cs typeface="Times New Roman" panose="02020603050405020304" pitchFamily="18" charset="0"/>
              </a:rPr>
              <a:t>Draw out the passion for the project and the purpose of the project idea. </a:t>
            </a:r>
            <a:endParaRPr lang="en-GB" sz="1800" i="0" u="none"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422078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Illustration of a </a:t>
            </a:r>
            <a:r>
              <a:rPr lang="en-GB" b="1" dirty="0" err="1"/>
              <a:t>Mediband</a:t>
            </a:r>
            <a:r>
              <a:rPr lang="en-GB" b="1" dirty="0"/>
              <a:t> – new design of a new product for helping and supporting those who have Type 1 diabetes.  </a:t>
            </a:r>
          </a:p>
          <a:p>
            <a:pPr marL="228600" indent="-228600">
              <a:buFont typeface="+mj-lt"/>
              <a:buAutoNum type="arabicPeriod"/>
            </a:pPr>
            <a:endParaRPr lang="en-GB" b="1" dirty="0"/>
          </a:p>
          <a:p>
            <a:pPr marL="228600" indent="-228600">
              <a:buFont typeface="+mj-lt"/>
              <a:buAutoNum type="arabicPeriod"/>
            </a:pPr>
            <a:r>
              <a:rPr lang="en-GB" b="1" dirty="0"/>
              <a:t>There is information contained within the leaflet about </a:t>
            </a:r>
            <a:r>
              <a:rPr lang="en-GB" b="1" dirty="0" err="1"/>
              <a:t>fictitous</a:t>
            </a:r>
            <a:r>
              <a:rPr lang="en-GB" b="1" dirty="0"/>
              <a:t> contact details, webpage and an email address. </a:t>
            </a:r>
          </a:p>
          <a:p>
            <a:pPr marL="228600" indent="-228600">
              <a:buFont typeface="+mj-lt"/>
              <a:buAutoNum type="arabicPeriod"/>
            </a:pPr>
            <a:endParaRPr lang="en-GB" b="1" dirty="0"/>
          </a:p>
          <a:p>
            <a:pPr marL="228600" indent="-228600">
              <a:buFont typeface="+mj-lt"/>
              <a:buAutoNum type="arabicPeriod"/>
            </a:pPr>
            <a:r>
              <a:rPr lang="en-GB" b="1" dirty="0"/>
              <a:t>There is good colouring, and design, different font sizes and bullet points. </a:t>
            </a:r>
          </a:p>
          <a:p>
            <a:pPr marL="228600" indent="-228600">
              <a:buFont typeface="+mj-lt"/>
              <a:buAutoNum type="arabicPeriod"/>
            </a:pPr>
            <a:endParaRPr lang="en-GB" b="1" dirty="0"/>
          </a:p>
          <a:p>
            <a:pPr marL="228600" indent="-228600">
              <a:buFont typeface="+mj-lt"/>
              <a:buAutoNum type="arabicPeriod"/>
            </a:pPr>
            <a:r>
              <a:rPr lang="en-GB" b="1" dirty="0"/>
              <a:t>There is a illustrative diagram of the product.</a:t>
            </a:r>
          </a:p>
          <a:p>
            <a:pPr marL="228600" indent="-228600">
              <a:buFont typeface="+mj-lt"/>
              <a:buAutoNum type="arabicPeriod"/>
            </a:pPr>
            <a:endParaRPr lang="en-GB" b="1" dirty="0"/>
          </a:p>
          <a:p>
            <a:pPr marL="228600" indent="-228600">
              <a:buFont typeface="+mj-lt"/>
              <a:buAutoNum type="arabicPeriod"/>
            </a:pPr>
            <a:r>
              <a:rPr lang="en-GB" b="1" dirty="0"/>
              <a:t>There is reference details imbedded within the contents of the leaflet. </a:t>
            </a:r>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13485995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Mindful Café project idea. </a:t>
            </a:r>
          </a:p>
          <a:p>
            <a:pPr marL="228600" indent="-228600">
              <a:buFont typeface="+mj-lt"/>
              <a:buAutoNum type="arabicPeriod"/>
            </a:pPr>
            <a:endParaRPr lang="en-GB" b="1" dirty="0"/>
          </a:p>
          <a:p>
            <a:pPr marL="228600" indent="-228600">
              <a:buFont typeface="+mj-lt"/>
              <a:buAutoNum type="arabicPeriod"/>
            </a:pPr>
            <a:r>
              <a:rPr lang="en-GB" b="1" dirty="0"/>
              <a:t>Draw out the colouring, lettering, presentation of the contents. </a:t>
            </a:r>
          </a:p>
          <a:p>
            <a:pPr marL="228600" indent="-228600">
              <a:buFont typeface="+mj-lt"/>
              <a:buAutoNum type="arabicPeriod"/>
            </a:pPr>
            <a:endParaRPr lang="en-GB" b="1" dirty="0"/>
          </a:p>
          <a:p>
            <a:pPr marL="228600" indent="-228600">
              <a:buFont typeface="+mj-lt"/>
              <a:buAutoNum type="arabicPeriod"/>
            </a:pPr>
            <a:r>
              <a:rPr lang="en-GB" b="1" dirty="0"/>
              <a:t>The use of images with reference sources provided. </a:t>
            </a:r>
          </a:p>
          <a:p>
            <a:pPr marL="228600" indent="-228600">
              <a:buFont typeface="+mj-lt"/>
              <a:buAutoNum type="arabicPeriod"/>
            </a:pPr>
            <a:endParaRPr lang="en-GB" b="1" dirty="0"/>
          </a:p>
          <a:p>
            <a:pPr marL="228600" indent="-228600">
              <a:buFont typeface="+mj-lt"/>
              <a:buAutoNum type="arabicPeriod"/>
            </a:pPr>
            <a:r>
              <a:rPr lang="en-GB" b="1" dirty="0"/>
              <a:t>Weblink, contact details and service opening times details.</a:t>
            </a:r>
          </a:p>
          <a:p>
            <a:pPr marL="228600" indent="-228600">
              <a:buFont typeface="+mj-lt"/>
              <a:buAutoNum type="arabicPeriod"/>
            </a:pPr>
            <a:endParaRPr lang="en-GB" b="1" dirty="0"/>
          </a:p>
          <a:p>
            <a:pPr marL="228600" indent="-228600">
              <a:buFont typeface="+mj-lt"/>
              <a:buAutoNum type="arabicPeriod"/>
            </a:pPr>
            <a:r>
              <a:rPr lang="en-GB" b="1" dirty="0"/>
              <a:t>Partnership logos used e.g. NHS.</a:t>
            </a:r>
          </a:p>
          <a:p>
            <a:pPr marL="228600" indent="-228600">
              <a:buFont typeface="+mj-lt"/>
              <a:buAutoNum type="arabicPeriod"/>
            </a:pPr>
            <a:endParaRPr lang="en-GB" b="1" dirty="0"/>
          </a:p>
          <a:p>
            <a:pPr marL="228600" indent="-228600">
              <a:buFont typeface="+mj-lt"/>
              <a:buAutoNum type="arabicPeriod"/>
            </a:pPr>
            <a:r>
              <a:rPr lang="en-GB" b="1" dirty="0"/>
              <a:t>Full service provision information.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3720689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A conference post illustrating awareness of eating healthy to reduce obesity. </a:t>
            </a:r>
          </a:p>
          <a:p>
            <a:pPr marL="228600" indent="-228600">
              <a:buFont typeface="+mj-lt"/>
              <a:buAutoNum type="arabicPeriod"/>
            </a:pPr>
            <a:endParaRPr lang="en-GB" b="1" dirty="0"/>
          </a:p>
          <a:p>
            <a:pPr marL="228600" indent="-228600">
              <a:buFont typeface="+mj-lt"/>
              <a:buAutoNum type="arabicPeriod"/>
            </a:pPr>
            <a:r>
              <a:rPr lang="en-GB" b="1" dirty="0"/>
              <a:t>Draw out the simple idea, effective use of images to raise awareness. </a:t>
            </a:r>
          </a:p>
          <a:p>
            <a:pPr marL="228600" indent="-228600">
              <a:buFont typeface="+mj-lt"/>
              <a:buAutoNum type="arabicPeriod"/>
            </a:pPr>
            <a:endParaRPr lang="en-GB" b="1" dirty="0"/>
          </a:p>
          <a:p>
            <a:pPr marL="228600" indent="-228600">
              <a:buFont typeface="+mj-lt"/>
              <a:buAutoNum type="arabicPeriod"/>
            </a:pPr>
            <a:r>
              <a:rPr lang="en-GB" b="1" dirty="0"/>
              <a:t>The use of colours, shapes, lettering and font sizes and colours and images. </a:t>
            </a:r>
          </a:p>
          <a:p>
            <a:pPr marL="228600" indent="-228600">
              <a:buFont typeface="+mj-lt"/>
              <a:buAutoNum type="arabicPeriod"/>
            </a:pPr>
            <a:endParaRPr lang="en-GB" b="1" dirty="0"/>
          </a:p>
          <a:p>
            <a:pPr marL="228600" indent="-228600">
              <a:buFont typeface="+mj-lt"/>
              <a:buAutoNum type="arabicPeriod"/>
            </a:pPr>
            <a:r>
              <a:rPr lang="en-GB" b="1" dirty="0"/>
              <a:t>This campaign is to help reduce obesity to get people more active. </a:t>
            </a:r>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3296525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Project poster idea around a new concept known as ‘Kreative </a:t>
            </a:r>
            <a:r>
              <a:rPr lang="en-GB" b="1" dirty="0" err="1"/>
              <a:t>Skhools</a:t>
            </a:r>
            <a:r>
              <a:rPr lang="en-GB" b="1" dirty="0"/>
              <a:t>’ for school children and young people to attend to help support their creative side of their development. </a:t>
            </a:r>
          </a:p>
          <a:p>
            <a:pPr marL="228600" indent="-228600">
              <a:buFont typeface="+mj-lt"/>
              <a:buAutoNum type="arabicPeriod"/>
            </a:pPr>
            <a:endParaRPr lang="en-GB" b="1" dirty="0"/>
          </a:p>
          <a:p>
            <a:pPr marL="228600" indent="-228600">
              <a:buFont typeface="+mj-lt"/>
              <a:buAutoNum type="arabicPeriod"/>
            </a:pPr>
            <a:r>
              <a:rPr lang="en-GB" b="1" dirty="0"/>
              <a:t>The poster has clear venue details, timings and media links and details. </a:t>
            </a:r>
          </a:p>
          <a:p>
            <a:pPr marL="228600" indent="-228600">
              <a:buFont typeface="+mj-lt"/>
              <a:buAutoNum type="arabicPeriod"/>
            </a:pPr>
            <a:endParaRPr lang="en-GB" b="1" dirty="0"/>
          </a:p>
          <a:p>
            <a:pPr marL="228600" indent="-228600">
              <a:buFont typeface="+mj-lt"/>
              <a:buAutoNum type="arabicPeriod"/>
            </a:pPr>
            <a:r>
              <a:rPr lang="en-GB" b="1" dirty="0"/>
              <a:t>There is good use of images, lettering, colouring and shapes to help make it eye catching.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2622251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Whichever two artefact tasks you chose for your e-portfolio, please be as creative as possible in the design of your work.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You can use PowerPoint Office 365 format or MS Word to produce your e-portfolio as long as it can be read in the Turnitin portal.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a:solidFill>
                  <a:srgbClr val="FF0000"/>
                </a:solidFill>
                <a:effectLst/>
                <a:latin typeface="Arial" panose="020B0604020202020204" pitchFamily="34" charset="0"/>
                <a:ea typeface="Times New Roman" panose="02020603050405020304" pitchFamily="18" charset="0"/>
                <a:cs typeface="Arial" panose="020B0604020202020204" pitchFamily="34" charset="0"/>
              </a:rPr>
              <a:t>Ensure </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you use images, colours, boxes and written text to make your work eye-catching and visually appealing.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3170256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2949036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3543069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30971043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6331994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0010289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mindmeister.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4.tmp"/></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moodle.uwtsd.ac.uk/course/view.php?id=8999"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1772816"/>
            <a:ext cx="8352928" cy="3276364"/>
          </a:xfrm>
        </p:spPr>
        <p:txBody>
          <a:bodyPr>
            <a:normAutofit fontScale="90000"/>
          </a:bodyPr>
          <a:lstStyle/>
          <a:p>
            <a:r>
              <a:rPr lang="en-GB" sz="4000" b="1" dirty="0">
                <a:solidFill>
                  <a:schemeClr val="accent2">
                    <a:lumMod val="20000"/>
                    <a:lumOff val="80000"/>
                  </a:schemeClr>
                </a:solidFill>
              </a:rPr>
              <a:t>BSc (Hons) Health &amp; Social Care</a:t>
            </a:r>
            <a:br>
              <a:rPr lang="en-GB" sz="4000" b="1" dirty="0">
                <a:solidFill>
                  <a:schemeClr val="accent2">
                    <a:lumMod val="20000"/>
                    <a:lumOff val="80000"/>
                  </a:schemeClr>
                </a:solidFill>
              </a:rPr>
            </a:br>
            <a:r>
              <a:rPr lang="en-GB" sz="4000" b="1" dirty="0">
                <a:solidFill>
                  <a:schemeClr val="accent2">
                    <a:lumMod val="20000"/>
                    <a:lumOff val="80000"/>
                  </a:schemeClr>
                </a:solidFill>
              </a:rPr>
              <a:t>Changemakers: Creativity and </a:t>
            </a:r>
            <a:br>
              <a:rPr lang="en-GB" sz="4000" b="1" dirty="0">
                <a:solidFill>
                  <a:schemeClr val="accent2">
                    <a:lumMod val="20000"/>
                    <a:lumOff val="80000"/>
                  </a:schemeClr>
                </a:solidFill>
              </a:rPr>
            </a:br>
            <a:r>
              <a:rPr lang="en-GB" sz="4000" b="1" dirty="0">
                <a:solidFill>
                  <a:schemeClr val="accent2">
                    <a:lumMod val="20000"/>
                    <a:lumOff val="80000"/>
                  </a:schemeClr>
                </a:solidFill>
              </a:rPr>
              <a:t>Value Creation (BMHP5014)</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600" b="1" dirty="0">
                <a:solidFill>
                  <a:schemeClr val="accent2">
                    <a:lumMod val="20000"/>
                    <a:lumOff val="80000"/>
                  </a:schemeClr>
                </a:solidFill>
              </a:rPr>
              <a:t>WEEK 2</a:t>
            </a:r>
            <a:br>
              <a:rPr lang="en-GB" sz="4900" b="1" dirty="0">
                <a:solidFill>
                  <a:schemeClr val="accent2">
                    <a:lumMod val="20000"/>
                    <a:lumOff val="80000"/>
                  </a:schemeClr>
                </a:solidFill>
              </a:rPr>
            </a:br>
            <a:br>
              <a:rPr lang="en-GB" sz="2800" b="1" dirty="0">
                <a:solidFill>
                  <a:schemeClr val="accent2">
                    <a:lumMod val="20000"/>
                    <a:lumOff val="80000"/>
                  </a:schemeClr>
                </a:solidFill>
              </a:rPr>
            </a:br>
            <a:endParaRPr lang="en-GB" altLang="en-US" sz="28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268760"/>
            <a:ext cx="8507288" cy="4248473"/>
          </a:xfrm>
        </p:spPr>
        <p:txBody>
          <a:bodyPr>
            <a:normAutofit/>
          </a:bodyPr>
          <a:lstStyle/>
          <a:p>
            <a:r>
              <a:rPr lang="en-GB" b="1" dirty="0"/>
              <a:t>To look at the concept of public value and how this relates to the social care and health profession. </a:t>
            </a:r>
          </a:p>
          <a:p>
            <a:r>
              <a:rPr lang="en-GB" b="1" dirty="0"/>
              <a:t>To provide an outline of the first assessment tasks – E-portfolio. </a:t>
            </a:r>
          </a:p>
          <a:p>
            <a:r>
              <a:rPr lang="en-GB" b="1" dirty="0"/>
              <a:t>To provide time for you to undertake online activities within the Moodle materials. </a:t>
            </a:r>
          </a:p>
          <a:p>
            <a:endParaRPr lang="en-GB" b="1" dirty="0">
              <a:highlight>
                <a:srgbClr val="FFFF00"/>
              </a:highlight>
            </a:endParaRPr>
          </a:p>
          <a:p>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a:xfrm>
            <a:off x="251520" y="1600201"/>
            <a:ext cx="8568952" cy="3917032"/>
          </a:xfrm>
        </p:spPr>
        <p:txBody>
          <a:bodyPr>
            <a:normAutofit fontScale="92500" lnSpcReduction="20000"/>
          </a:bodyPr>
          <a:lstStyle/>
          <a:p>
            <a:pPr marL="457200" lvl="1" indent="-457200">
              <a:buFont typeface="Arial" panose="020B0604020202020204" pitchFamily="34" charset="0"/>
              <a:buChar char="•"/>
            </a:pPr>
            <a:r>
              <a:rPr lang="en-GB" sz="3300" b="1" dirty="0"/>
              <a:t>Demonstrate knowledge and critically understanding of innovation, creativity and enterprising mindset, recognising the values and the contributions creativity makes to the common good. </a:t>
            </a:r>
          </a:p>
          <a:p>
            <a:pPr marL="457200" lvl="1" indent="-457200">
              <a:buFont typeface="Arial" panose="020B0604020202020204" pitchFamily="34" charset="0"/>
              <a:buChar char="•"/>
            </a:pPr>
            <a:r>
              <a:rPr lang="en-GB" sz="3300" b="1" dirty="0"/>
              <a:t>Conceive, articulate and apply creative thinking within a work-based or academic context to develop novel solutions and/or value creation. </a:t>
            </a:r>
          </a:p>
          <a:p>
            <a:pPr marL="400050" lvl="1" indent="0">
              <a:buNone/>
            </a:pPr>
            <a:endParaRPr lang="en-GB" sz="2400" dirty="0"/>
          </a:p>
        </p:txBody>
      </p:sp>
    </p:spTree>
    <p:extLst>
      <p:ext uri="{BB962C8B-B14F-4D97-AF65-F5344CB8AC3E}">
        <p14:creationId xmlns:p14="http://schemas.microsoft.com/office/powerpoint/2010/main" val="93776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Online Classroom conduct</a:t>
            </a:r>
          </a:p>
        </p:txBody>
      </p:sp>
      <p:sp>
        <p:nvSpPr>
          <p:cNvPr id="3" name="Content Placeholder 2"/>
          <p:cNvSpPr>
            <a:spLocks noGrp="1"/>
          </p:cNvSpPr>
          <p:nvPr>
            <p:ph idx="1"/>
          </p:nvPr>
        </p:nvSpPr>
        <p:spPr>
          <a:xfrm>
            <a:off x="457200" y="1196752"/>
            <a:ext cx="8435280" cy="4320481"/>
          </a:xfrm>
        </p:spPr>
        <p:txBody>
          <a:bodyPr>
            <a:normAutofit fontScale="92500"/>
          </a:bodyPr>
          <a:lstStyle/>
          <a:p>
            <a:r>
              <a:rPr lang="en-GB" b="1" dirty="0"/>
              <a:t>Recap on the learning community values.</a:t>
            </a:r>
          </a:p>
          <a:p>
            <a:r>
              <a:rPr lang="en-GB" b="1" dirty="0"/>
              <a:t>Outline of the key themes for your self-directed learning. </a:t>
            </a:r>
          </a:p>
          <a:p>
            <a:r>
              <a:rPr lang="en-GB" b="1" dirty="0"/>
              <a:t>Learning through the online activities working systematically the e-learning units of activities, and to take notes. </a:t>
            </a:r>
          </a:p>
          <a:p>
            <a:r>
              <a:rPr lang="en-GB" b="1" dirty="0"/>
              <a:t>The learning contract to maintain classroom conduct when we join together.  </a:t>
            </a:r>
          </a:p>
        </p:txBody>
      </p:sp>
    </p:spTree>
    <p:extLst>
      <p:ext uri="{BB962C8B-B14F-4D97-AF65-F5344CB8AC3E}">
        <p14:creationId xmlns:p14="http://schemas.microsoft.com/office/powerpoint/2010/main" val="151135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29F7A-3B88-4BDA-94BE-F4FB0BACB6E2}"/>
              </a:ext>
            </a:extLst>
          </p:cNvPr>
          <p:cNvSpPr>
            <a:spLocks noGrp="1"/>
          </p:cNvSpPr>
          <p:nvPr>
            <p:ph type="title"/>
          </p:nvPr>
        </p:nvSpPr>
        <p:spPr>
          <a:xfrm>
            <a:off x="251520" y="188640"/>
            <a:ext cx="8730716" cy="701328"/>
          </a:xfrm>
        </p:spPr>
        <p:txBody>
          <a:bodyPr>
            <a:noAutofit/>
          </a:bodyPr>
          <a:lstStyle/>
          <a:p>
            <a:r>
              <a:rPr lang="en-GB" sz="3200" b="1" dirty="0">
                <a:solidFill>
                  <a:srgbClr val="0070C0"/>
                </a:solidFill>
                <a:latin typeface="Amasis MT Pro Black" panose="02040A04050005020304" pitchFamily="18" charset="0"/>
              </a:rPr>
              <a:t>Wider insights and gains from </a:t>
            </a:r>
            <a:br>
              <a:rPr lang="en-GB" sz="3200" b="1" dirty="0">
                <a:solidFill>
                  <a:srgbClr val="0070C0"/>
                </a:solidFill>
                <a:latin typeface="Amasis MT Pro Black" panose="02040A04050005020304" pitchFamily="18" charset="0"/>
              </a:rPr>
            </a:br>
            <a:r>
              <a:rPr lang="en-GB" sz="3200" b="1" dirty="0">
                <a:solidFill>
                  <a:srgbClr val="0070C0"/>
                </a:solidFill>
                <a:latin typeface="Amasis MT Pro Black" panose="02040A04050005020304" pitchFamily="18" charset="0"/>
              </a:rPr>
              <a:t>the online activities</a:t>
            </a:r>
            <a:endParaRPr lang="en-GB" sz="3200" dirty="0">
              <a:solidFill>
                <a:srgbClr val="0070C0"/>
              </a:solidFill>
            </a:endParaRPr>
          </a:p>
        </p:txBody>
      </p:sp>
      <p:pic>
        <p:nvPicPr>
          <p:cNvPr id="4" name="Content Placeholder 3" descr="Graphical user interface, application&#10;&#10;Description automatically generated">
            <a:extLst>
              <a:ext uri="{FF2B5EF4-FFF2-40B4-BE49-F238E27FC236}">
                <a16:creationId xmlns:a16="http://schemas.microsoft.com/office/drawing/2014/main" id="{917BA0D8-4BA8-41DB-8B8D-D997FF5DD4C5}"/>
              </a:ext>
            </a:extLst>
          </p:cNvPr>
          <p:cNvPicPr>
            <a:picLocks noGrp="1" noChangeAspect="1"/>
          </p:cNvPicPr>
          <p:nvPr>
            <p:ph idx="1"/>
          </p:nvPr>
        </p:nvPicPr>
        <p:blipFill rotWithShape="1">
          <a:blip r:embed="rId3"/>
          <a:srcRect l="23377" t="27968" r="58232" b="50760"/>
          <a:stretch/>
        </p:blipFill>
        <p:spPr bwMode="auto">
          <a:xfrm>
            <a:off x="5531131" y="3356992"/>
            <a:ext cx="3456384" cy="2232248"/>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ECDE84BD-6A65-4277-9F38-F862C79443FB}"/>
              </a:ext>
            </a:extLst>
          </p:cNvPr>
          <p:cNvSpPr txBox="1"/>
          <p:nvPr/>
        </p:nvSpPr>
        <p:spPr>
          <a:xfrm>
            <a:off x="-1" y="908720"/>
            <a:ext cx="8982237" cy="4893647"/>
          </a:xfrm>
          <a:prstGeom prst="rect">
            <a:avLst/>
          </a:prstGeom>
          <a:noFill/>
        </p:spPr>
        <p:txBody>
          <a:bodyPr wrap="square">
            <a:spAutoFit/>
          </a:bodyPr>
          <a:lstStyle/>
          <a:p>
            <a:pPr marL="457200" indent="-457200">
              <a:buFont typeface="Arial" panose="020B0604020202020204" pitchFamily="34" charset="0"/>
              <a:buChar char="•"/>
            </a:pPr>
            <a:r>
              <a:rPr lang="en-GB" sz="2400" dirty="0"/>
              <a:t>This module forces you to generate ideas and developed understandings, which are new to you in your lived experiences.  </a:t>
            </a:r>
          </a:p>
          <a:p>
            <a:pPr marL="457200" indent="-457200">
              <a:buFont typeface="Arial" panose="020B0604020202020204" pitchFamily="34" charset="0"/>
              <a:buChar char="•"/>
            </a:pPr>
            <a:r>
              <a:rPr lang="en-GB" sz="2400" dirty="0"/>
              <a:t>This is done through higher level thinking skills and how you do the four core elements, whilst undertaking the online activities.  The learning therefore takes place by undertaking and completing the online activities.</a:t>
            </a:r>
          </a:p>
          <a:p>
            <a:pPr marL="457200" indent="-457200">
              <a:buFont typeface="Arial" panose="020B0604020202020204" pitchFamily="34" charset="0"/>
              <a:buChar char="•"/>
            </a:pPr>
            <a:r>
              <a:rPr lang="en-GB" sz="2400" dirty="0"/>
              <a:t>I want you to learn things from</a:t>
            </a:r>
          </a:p>
          <a:p>
            <a:r>
              <a:rPr lang="en-GB" sz="2400" dirty="0"/>
              <a:t>      a new perspective and </a:t>
            </a:r>
          </a:p>
          <a:p>
            <a:r>
              <a:rPr lang="en-GB" sz="2400" dirty="0"/>
              <a:t>      incorporating your learning within</a:t>
            </a:r>
          </a:p>
          <a:p>
            <a:r>
              <a:rPr lang="en-GB" sz="2400" dirty="0"/>
              <a:t>      health and social care context. </a:t>
            </a:r>
          </a:p>
          <a:p>
            <a:pPr marL="342900" indent="-342900">
              <a:buFont typeface="Arial" panose="020B0604020202020204" pitchFamily="34" charset="0"/>
              <a:buChar char="•"/>
            </a:pPr>
            <a:r>
              <a:rPr lang="en-GB" sz="2400" dirty="0">
                <a:solidFill>
                  <a:srgbClr val="FF0000"/>
                </a:solidFill>
              </a:rPr>
              <a:t>Don’t forget to post on the notice</a:t>
            </a:r>
          </a:p>
          <a:p>
            <a:r>
              <a:rPr lang="en-GB" sz="2400" dirty="0">
                <a:solidFill>
                  <a:srgbClr val="FF0000"/>
                </a:solidFill>
              </a:rPr>
              <a:t>    board, Padlet and your blog.  </a:t>
            </a:r>
          </a:p>
        </p:txBody>
      </p:sp>
    </p:spTree>
    <p:extLst>
      <p:ext uri="{BB962C8B-B14F-4D97-AF65-F5344CB8AC3E}">
        <p14:creationId xmlns:p14="http://schemas.microsoft.com/office/powerpoint/2010/main" val="4088965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AB496-A106-4FDF-9071-C49814BC2B12}"/>
              </a:ext>
            </a:extLst>
          </p:cNvPr>
          <p:cNvSpPr>
            <a:spLocks noGrp="1"/>
          </p:cNvSpPr>
          <p:nvPr>
            <p:ph type="title"/>
          </p:nvPr>
        </p:nvSpPr>
        <p:spPr>
          <a:xfrm>
            <a:off x="457200" y="274638"/>
            <a:ext cx="8229600" cy="634082"/>
          </a:xfrm>
        </p:spPr>
        <p:txBody>
          <a:bodyPr>
            <a:normAutofit fontScale="90000"/>
          </a:bodyPr>
          <a:lstStyle/>
          <a:p>
            <a:r>
              <a:rPr lang="en-GB" b="1" dirty="0">
                <a:latin typeface="Arial" panose="020B0604020202020204" pitchFamily="34" charset="0"/>
                <a:cs typeface="Arial" panose="020B0604020202020204" pitchFamily="34" charset="0"/>
              </a:rPr>
              <a:t>Public Value Literature… </a:t>
            </a:r>
          </a:p>
        </p:txBody>
      </p:sp>
      <p:pic>
        <p:nvPicPr>
          <p:cNvPr id="4" name="Content Placeholder 3">
            <a:extLst>
              <a:ext uri="{FF2B5EF4-FFF2-40B4-BE49-F238E27FC236}">
                <a16:creationId xmlns:a16="http://schemas.microsoft.com/office/drawing/2014/main" id="{4A919E26-C45A-4D4C-BCE7-833F73EAADCB}"/>
              </a:ext>
            </a:extLst>
          </p:cNvPr>
          <p:cNvPicPr>
            <a:picLocks noGrp="1"/>
          </p:cNvPicPr>
          <p:nvPr>
            <p:ph idx="1"/>
          </p:nvPr>
        </p:nvPicPr>
        <p:blipFill rotWithShape="1">
          <a:blip r:embed="rId3"/>
          <a:srcRect l="1462" t="40983" r="81255" b="20373"/>
          <a:stretch/>
        </p:blipFill>
        <p:spPr bwMode="auto">
          <a:xfrm>
            <a:off x="446459" y="1592797"/>
            <a:ext cx="3041840" cy="3672406"/>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CBF27665-22F5-4F87-8DF8-DFA871EEBDA1}"/>
              </a:ext>
            </a:extLst>
          </p:cNvPr>
          <p:cNvPicPr/>
          <p:nvPr/>
        </p:nvPicPr>
        <p:blipFill rotWithShape="1">
          <a:blip r:embed="rId4"/>
          <a:srcRect l="2925" t="38054" r="81520" b="20110"/>
          <a:stretch/>
        </p:blipFill>
        <p:spPr bwMode="auto">
          <a:xfrm>
            <a:off x="3518590" y="1628800"/>
            <a:ext cx="2674640" cy="3816424"/>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A15EDE1A-9D0A-4326-BAC2-FFAD7C0E2904}"/>
              </a:ext>
            </a:extLst>
          </p:cNvPr>
          <p:cNvPicPr/>
          <p:nvPr/>
        </p:nvPicPr>
        <p:blipFill rotWithShape="1">
          <a:blip r:embed="rId5"/>
          <a:srcRect l="35364" t="16782" r="38577" b="16328"/>
          <a:stretch/>
        </p:blipFill>
        <p:spPr bwMode="auto">
          <a:xfrm>
            <a:off x="6289850" y="1628800"/>
            <a:ext cx="2396950" cy="36724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59025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3055364-9BC5-4219-BB8F-01CA00ED6ACF}"/>
              </a:ext>
            </a:extLst>
          </p:cNvPr>
          <p:cNvPicPr>
            <a:picLocks noGrp="1"/>
          </p:cNvPicPr>
          <p:nvPr>
            <p:ph idx="1"/>
          </p:nvPr>
        </p:nvPicPr>
        <p:blipFill rotWithShape="1">
          <a:blip r:embed="rId3"/>
          <a:srcRect l="28053" t="19618" r="26612" b="17274"/>
          <a:stretch/>
        </p:blipFill>
        <p:spPr bwMode="auto">
          <a:xfrm>
            <a:off x="467544" y="404664"/>
            <a:ext cx="8208912" cy="4896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84608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66512-79BF-46D2-A7CF-175F31634EA7}"/>
              </a:ext>
            </a:extLst>
          </p:cNvPr>
          <p:cNvSpPr>
            <a:spLocks noGrp="1"/>
          </p:cNvSpPr>
          <p:nvPr>
            <p:ph type="title"/>
          </p:nvPr>
        </p:nvSpPr>
        <p:spPr>
          <a:xfrm>
            <a:off x="457200" y="274638"/>
            <a:ext cx="8229600" cy="1282154"/>
          </a:xfrm>
        </p:spPr>
        <p:txBody>
          <a:bodyPr>
            <a:normAutofit/>
          </a:bodyPr>
          <a:lstStyle/>
          <a:p>
            <a:r>
              <a:rPr lang="en-GB" sz="4400" b="1" dirty="0">
                <a:solidFill>
                  <a:srgbClr val="FF0000"/>
                </a:solidFill>
              </a:rPr>
              <a:t>Assessment 1 – E-Portfolio </a:t>
            </a:r>
            <a:endParaRPr lang="en-GB" dirty="0"/>
          </a:p>
        </p:txBody>
      </p:sp>
      <p:sp>
        <p:nvSpPr>
          <p:cNvPr id="3" name="Content Placeholder 2">
            <a:extLst>
              <a:ext uri="{FF2B5EF4-FFF2-40B4-BE49-F238E27FC236}">
                <a16:creationId xmlns:a16="http://schemas.microsoft.com/office/drawing/2014/main" id="{3CB0F850-4829-4DD7-BFFD-4832C07ED727}"/>
              </a:ext>
            </a:extLst>
          </p:cNvPr>
          <p:cNvSpPr>
            <a:spLocks noGrp="1"/>
          </p:cNvSpPr>
          <p:nvPr>
            <p:ph idx="1"/>
          </p:nvPr>
        </p:nvSpPr>
        <p:spPr>
          <a:xfrm>
            <a:off x="457200" y="1772816"/>
            <a:ext cx="8229600" cy="3744417"/>
          </a:xfrm>
        </p:spPr>
        <p:txBody>
          <a:bodyPr/>
          <a:lstStyle/>
          <a:p>
            <a:pPr marL="0" indent="0">
              <a:buNone/>
            </a:pPr>
            <a:r>
              <a:rPr lang="en-GB" sz="3200" b="1" u="sng" dirty="0"/>
              <a:t>Assignment 1 </a:t>
            </a:r>
            <a:r>
              <a:rPr lang="en-GB" sz="3200" b="1" dirty="0"/>
              <a:t>–  E-Portfolio Evidence of Learning – 50% 2,000 word equivalent consisting of  </a:t>
            </a:r>
            <a:r>
              <a:rPr lang="en-GB" sz="3200" b="1" dirty="0">
                <a:solidFill>
                  <a:srgbClr val="FF0000"/>
                </a:solidFill>
              </a:rPr>
              <a:t>2 different artefact tasks. </a:t>
            </a:r>
          </a:p>
          <a:p>
            <a:pPr marL="0" indent="0">
              <a:buNone/>
            </a:pPr>
            <a:endParaRPr lang="en-GB" b="1" dirty="0">
              <a:solidFill>
                <a:srgbClr val="FF0000"/>
              </a:solidFill>
            </a:endParaRPr>
          </a:p>
          <a:p>
            <a:pPr marL="0" indent="0">
              <a:buNone/>
            </a:pPr>
            <a:r>
              <a:rPr lang="en-GB" sz="3200" b="1" dirty="0"/>
              <a:t>S</a:t>
            </a:r>
            <a:r>
              <a:rPr lang="en-GB" sz="3200" b="1" dirty="0">
                <a:effectLst/>
                <a:latin typeface="Arial" panose="020B0604020202020204" pitchFamily="34" charset="0"/>
                <a:ea typeface="Times New Roman" panose="02020603050405020304" pitchFamily="18" charset="0"/>
                <a:cs typeface="Arial" panose="020B0604020202020204" pitchFamily="34" charset="0"/>
              </a:rPr>
              <a:t>ubmission to Turnitin</a:t>
            </a:r>
            <a:endParaRPr lang="en-GB" dirty="0"/>
          </a:p>
        </p:txBody>
      </p:sp>
    </p:spTree>
    <p:extLst>
      <p:ext uri="{BB962C8B-B14F-4D97-AF65-F5344CB8AC3E}">
        <p14:creationId xmlns:p14="http://schemas.microsoft.com/office/powerpoint/2010/main" val="2161675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5892C-FD35-49ED-9D27-4F6B12813E1A}"/>
              </a:ext>
            </a:extLst>
          </p:cNvPr>
          <p:cNvSpPr>
            <a:spLocks noGrp="1"/>
          </p:cNvSpPr>
          <p:nvPr>
            <p:ph type="title"/>
          </p:nvPr>
        </p:nvSpPr>
        <p:spPr>
          <a:xfrm>
            <a:off x="457200" y="49188"/>
            <a:ext cx="8229600" cy="859532"/>
          </a:xfrm>
        </p:spPr>
        <p:txBody>
          <a:bodyPr>
            <a:normAutofit/>
          </a:bodyPr>
          <a:lstStyle/>
          <a:p>
            <a:r>
              <a:rPr lang="en-GB" b="1" dirty="0"/>
              <a:t>General Information </a:t>
            </a:r>
          </a:p>
        </p:txBody>
      </p:sp>
      <p:sp>
        <p:nvSpPr>
          <p:cNvPr id="3" name="Content Placeholder 2">
            <a:extLst>
              <a:ext uri="{FF2B5EF4-FFF2-40B4-BE49-F238E27FC236}">
                <a16:creationId xmlns:a16="http://schemas.microsoft.com/office/drawing/2014/main" id="{1D212C84-881A-4FA3-9F52-E54C34C39A79}"/>
              </a:ext>
            </a:extLst>
          </p:cNvPr>
          <p:cNvSpPr>
            <a:spLocks noGrp="1"/>
          </p:cNvSpPr>
          <p:nvPr>
            <p:ph idx="1"/>
          </p:nvPr>
        </p:nvSpPr>
        <p:spPr>
          <a:xfrm>
            <a:off x="107504" y="908720"/>
            <a:ext cx="9036496" cy="5112568"/>
          </a:xfrm>
        </p:spPr>
        <p:txBody>
          <a:bodyPr>
            <a:normAutofit/>
          </a:bodyPr>
          <a:lstStyle/>
          <a:p>
            <a:pPr marL="0" indent="0">
              <a:buNone/>
            </a:pPr>
            <a:r>
              <a:rPr lang="en-GB" sz="2000" b="1" dirty="0"/>
              <a:t>You are expected to create an e-portfolio which comprises of </a:t>
            </a:r>
            <a:r>
              <a:rPr lang="en-GB" sz="2000" b="1" u="sng" dirty="0"/>
              <a:t>2 items</a:t>
            </a:r>
            <a:r>
              <a:rPr lang="en-GB" sz="2000" b="1" dirty="0"/>
              <a:t> from a list of 5 artefact task options.  The e-portfolio items should follow through an idea or an approach to either: </a:t>
            </a:r>
            <a:endParaRPr lang="en-GB" sz="2000" dirty="0"/>
          </a:p>
          <a:p>
            <a:pPr marL="457200" lvl="0" indent="-457200">
              <a:buFont typeface="+mj-lt"/>
              <a:buAutoNum type="arabicPeriod"/>
            </a:pPr>
            <a:r>
              <a:rPr lang="en-GB" sz="2000" b="1" dirty="0"/>
              <a:t>Develop a new project plan that is unique and which you have identified a gap in a service, or </a:t>
            </a:r>
            <a:endParaRPr lang="en-GB" sz="2000" dirty="0"/>
          </a:p>
          <a:p>
            <a:pPr marL="457200" lvl="0" indent="-457200">
              <a:buFont typeface="+mj-lt"/>
              <a:buAutoNum type="arabicPeriod"/>
            </a:pPr>
            <a:r>
              <a:rPr lang="en-GB" sz="2000" b="1" dirty="0"/>
              <a:t>You are advocating in support for an existing national or local project, which you will demonstrate your active role of leadership to support the project to a potential new audience within your local area; or </a:t>
            </a:r>
            <a:endParaRPr lang="en-GB" sz="2000" dirty="0"/>
          </a:p>
          <a:p>
            <a:pPr marL="457200" lvl="0" indent="-457200">
              <a:buFont typeface="+mj-lt"/>
              <a:buAutoNum type="arabicPeriod"/>
            </a:pPr>
            <a:r>
              <a:rPr lang="en-GB" sz="2000" b="1" dirty="0"/>
              <a:t>You will develop a campaign of your own that will promote, or advocate a given cause, or mission for which you are passionate about. </a:t>
            </a:r>
            <a:endParaRPr lang="en-GB" sz="2000" dirty="0"/>
          </a:p>
          <a:p>
            <a:pPr marL="114300" indent="0">
              <a:lnSpc>
                <a:spcPct val="115000"/>
              </a:lnSpc>
              <a:buNone/>
            </a:pPr>
            <a:r>
              <a:rPr lang="en-GB" sz="2000" b="1" dirty="0">
                <a:effectLst/>
                <a:latin typeface="Arial" panose="020B0604020202020204" pitchFamily="34" charset="0"/>
                <a:ea typeface="Times New Roman" panose="02020603050405020304" pitchFamily="18" charset="0"/>
                <a:cs typeface="Arial" panose="020B0604020202020204" pitchFamily="34" charset="0"/>
              </a:rPr>
              <a:t>The expectation is that you will confirm which aspect in your approach to your given option in a clear introduction to your two artefact items which you have chosen to showcase.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1219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89424-B907-4998-83CC-D8A5995DA0E2}"/>
              </a:ext>
            </a:extLst>
          </p:cNvPr>
          <p:cNvSpPr>
            <a:spLocks noGrp="1"/>
          </p:cNvSpPr>
          <p:nvPr>
            <p:ph type="title"/>
          </p:nvPr>
        </p:nvSpPr>
        <p:spPr>
          <a:xfrm>
            <a:off x="457200" y="58614"/>
            <a:ext cx="8229600" cy="634082"/>
          </a:xfrm>
        </p:spPr>
        <p:txBody>
          <a:bodyPr>
            <a:normAutofit fontScale="90000"/>
          </a:bodyPr>
          <a:lstStyle/>
          <a:p>
            <a:r>
              <a:rPr lang="en-GB" b="1" dirty="0">
                <a:solidFill>
                  <a:srgbClr val="FF0000"/>
                </a:solidFill>
              </a:rPr>
              <a:t>E-Portfolio Options </a:t>
            </a:r>
          </a:p>
        </p:txBody>
      </p:sp>
      <p:sp>
        <p:nvSpPr>
          <p:cNvPr id="3" name="Content Placeholder 2">
            <a:extLst>
              <a:ext uri="{FF2B5EF4-FFF2-40B4-BE49-F238E27FC236}">
                <a16:creationId xmlns:a16="http://schemas.microsoft.com/office/drawing/2014/main" id="{8C6E241A-FBE7-4ADC-8213-5DE6DEAB87E2}"/>
              </a:ext>
            </a:extLst>
          </p:cNvPr>
          <p:cNvSpPr>
            <a:spLocks noGrp="1"/>
          </p:cNvSpPr>
          <p:nvPr>
            <p:ph idx="1"/>
          </p:nvPr>
        </p:nvSpPr>
        <p:spPr>
          <a:xfrm>
            <a:off x="0" y="836712"/>
            <a:ext cx="9036496" cy="5328592"/>
          </a:xfrm>
        </p:spPr>
        <p:txBody>
          <a:bodyPr>
            <a:normAutofit/>
          </a:bodyPr>
          <a:lstStyle/>
          <a:p>
            <a:pPr marL="457200">
              <a:lnSpc>
                <a:spcPct val="115000"/>
              </a:lnSpc>
            </a:pPr>
            <a:r>
              <a:rPr lang="en-GB" sz="2800" b="1" dirty="0">
                <a:latin typeface="Arial" panose="020B0604020202020204" pitchFamily="34" charset="0"/>
                <a:ea typeface="Times New Roman" panose="02020603050405020304" pitchFamily="18" charset="0"/>
                <a:cs typeface="Arial" panose="020B0604020202020204" pitchFamily="34" charset="0"/>
              </a:rPr>
              <a:t>C</a:t>
            </a:r>
            <a:r>
              <a:rPr lang="en-GB" sz="2800" b="1" dirty="0">
                <a:effectLst/>
                <a:latin typeface="Arial" panose="020B0604020202020204" pitchFamily="34" charset="0"/>
                <a:ea typeface="Times New Roman" panose="02020603050405020304" pitchFamily="18" charset="0"/>
                <a:cs typeface="Arial" panose="020B0604020202020204" pitchFamily="34" charset="0"/>
              </a:rPr>
              <a:t>hoose</a:t>
            </a:r>
            <a:r>
              <a:rPr lang="en-GB" sz="2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GB" sz="2800" b="1" u="sng"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two</a:t>
            </a:r>
            <a:r>
              <a:rPr lang="en-GB" sz="2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GB" sz="2800" b="1" dirty="0">
                <a:effectLst/>
                <a:latin typeface="Arial" panose="020B0604020202020204" pitchFamily="34" charset="0"/>
                <a:ea typeface="Times New Roman" panose="02020603050405020304" pitchFamily="18" charset="0"/>
                <a:cs typeface="Arial" panose="020B0604020202020204" pitchFamily="34" charset="0"/>
              </a:rPr>
              <a:t>from the following tasks to evidence your e-portfolio - </a:t>
            </a:r>
            <a:r>
              <a:rPr lang="en-GB" sz="2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both of your artefacts have to be linked to each other</a:t>
            </a:r>
            <a:r>
              <a:rPr lang="en-GB" sz="2800" b="1" dirty="0">
                <a:effectLst/>
                <a:latin typeface="Arial" panose="020B0604020202020204" pitchFamily="34" charset="0"/>
                <a:ea typeface="Times New Roman" panose="02020603050405020304" pitchFamily="18" charset="0"/>
                <a:cs typeface="Arial" panose="020B0604020202020204" pitchFamily="34" charset="0"/>
              </a:rPr>
              <a:t>.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2800" b="1" dirty="0">
                <a:latin typeface="Arial" panose="020B0604020202020204" pitchFamily="34" charset="0"/>
                <a:cs typeface="Arial" panose="020B0604020202020204" pitchFamily="34" charset="0"/>
              </a:rPr>
              <a:t>Task 1 Option – Mind-map (500 words)</a:t>
            </a:r>
          </a:p>
          <a:p>
            <a:pPr marL="457200" algn="just">
              <a:lnSpc>
                <a:spcPct val="115000"/>
              </a:lnSpc>
            </a:pPr>
            <a:r>
              <a:rPr lang="en-GB" sz="2800" b="1" dirty="0">
                <a:latin typeface="Arial" panose="020B0604020202020204" pitchFamily="34" charset="0"/>
                <a:cs typeface="Arial" panose="020B0604020202020204" pitchFamily="34" charset="0"/>
              </a:rPr>
              <a:t>Task 2 Option – A Blog (500 words)</a:t>
            </a:r>
          </a:p>
          <a:p>
            <a:pPr marL="457200" algn="just">
              <a:lnSpc>
                <a:spcPct val="115000"/>
              </a:lnSpc>
            </a:pPr>
            <a:r>
              <a:rPr lang="en-GB" sz="2800" b="1" dirty="0">
                <a:latin typeface="Arial" panose="020B0604020202020204" pitchFamily="34" charset="0"/>
                <a:cs typeface="Arial" panose="020B0604020202020204" pitchFamily="34" charset="0"/>
              </a:rPr>
              <a:t>Task 3 Option – Elevated Pitch (500 words)</a:t>
            </a:r>
          </a:p>
          <a:p>
            <a:pPr marL="457200" algn="just">
              <a:lnSpc>
                <a:spcPct val="115000"/>
              </a:lnSpc>
            </a:pPr>
            <a:r>
              <a:rPr lang="en-GB" sz="2800" b="1" dirty="0">
                <a:latin typeface="Arial" panose="020B0604020202020204" pitchFamily="34" charset="0"/>
                <a:cs typeface="Arial" panose="020B0604020202020204" pitchFamily="34" charset="0"/>
              </a:rPr>
              <a:t>Task 4 Option – A flyer/leaflet (500 words)</a:t>
            </a:r>
          </a:p>
          <a:p>
            <a:pPr marL="457200" algn="just">
              <a:lnSpc>
                <a:spcPct val="115000"/>
              </a:lnSpc>
            </a:pPr>
            <a:r>
              <a:rPr lang="en-GB" sz="2800" b="1" dirty="0">
                <a:latin typeface="Arial" panose="020B0604020202020204" pitchFamily="34" charset="0"/>
                <a:cs typeface="Arial" panose="020B0604020202020204" pitchFamily="34" charset="0"/>
              </a:rPr>
              <a:t>Task 5 Option – Conference Poster (500 words)</a:t>
            </a:r>
          </a:p>
          <a:p>
            <a:pPr marL="457200" algn="just">
              <a:lnSpc>
                <a:spcPct val="115000"/>
              </a:lnSpc>
            </a:pPr>
            <a:endParaRPr lang="en-GB" sz="33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23266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0514-B409-4B5B-A3A9-F18D7D7DC468}"/>
              </a:ext>
            </a:extLst>
          </p:cNvPr>
          <p:cNvSpPr>
            <a:spLocks noGrp="1"/>
          </p:cNvSpPr>
          <p:nvPr>
            <p:ph type="title"/>
          </p:nvPr>
        </p:nvSpPr>
        <p:spPr>
          <a:xfrm>
            <a:off x="457200" y="116632"/>
            <a:ext cx="8229600" cy="634082"/>
          </a:xfrm>
        </p:spPr>
        <p:txBody>
          <a:bodyPr>
            <a:normAutofit fontScale="90000"/>
          </a:bodyPr>
          <a:lstStyle/>
          <a:p>
            <a:r>
              <a:rPr lang="en-GB" b="1" dirty="0">
                <a:latin typeface="Arial" panose="020B0604020202020204" pitchFamily="34" charset="0"/>
                <a:cs typeface="Arial" panose="020B0604020202020204" pitchFamily="34" charset="0"/>
              </a:rPr>
              <a:t>Task 1 Option – Mind-map </a:t>
            </a:r>
          </a:p>
        </p:txBody>
      </p:sp>
      <p:sp>
        <p:nvSpPr>
          <p:cNvPr id="3" name="Content Placeholder 2">
            <a:extLst>
              <a:ext uri="{FF2B5EF4-FFF2-40B4-BE49-F238E27FC236}">
                <a16:creationId xmlns:a16="http://schemas.microsoft.com/office/drawing/2014/main" id="{220EBAFF-4D85-4DA3-B524-2702180DDEF0}"/>
              </a:ext>
            </a:extLst>
          </p:cNvPr>
          <p:cNvSpPr>
            <a:spLocks noGrp="1"/>
          </p:cNvSpPr>
          <p:nvPr>
            <p:ph idx="1"/>
          </p:nvPr>
        </p:nvSpPr>
        <p:spPr>
          <a:xfrm>
            <a:off x="0" y="750714"/>
            <a:ext cx="9144000" cy="5342582"/>
          </a:xfrm>
        </p:spPr>
        <p:txBody>
          <a:bodyPr>
            <a:normAutofit fontScale="70000" lnSpcReduction="20000"/>
          </a:bodyPr>
          <a:lstStyle/>
          <a:p>
            <a:pPr marL="0" indent="0">
              <a:buNone/>
            </a:pPr>
            <a:r>
              <a:rPr lang="en-GB" b="1" u="sng" dirty="0">
                <a:solidFill>
                  <a:srgbClr val="FF0000"/>
                </a:solidFill>
              </a:rPr>
              <a:t>ARTEFACT </a:t>
            </a:r>
            <a:r>
              <a:rPr lang="en-GB" b="1" dirty="0">
                <a:solidFill>
                  <a:srgbClr val="FF0000"/>
                </a:solidFill>
              </a:rPr>
              <a:t>TASK 1</a:t>
            </a:r>
          </a:p>
          <a:p>
            <a:r>
              <a:rPr lang="en-GB" dirty="0"/>
              <a:t>Create a mind map of your choice with no more than 6 interconnecting links that demonstrates how the ideas and concepts are formulated from one of the approaches you have chosen to take.  </a:t>
            </a:r>
          </a:p>
          <a:p>
            <a:r>
              <a:rPr lang="en-GB" dirty="0"/>
              <a:t>Alongside your mind-map you should provide a written explanation of your mind-map of no more than </a:t>
            </a:r>
            <a:r>
              <a:rPr lang="en-GB" dirty="0">
                <a:solidFill>
                  <a:srgbClr val="FF0000"/>
                </a:solidFill>
              </a:rPr>
              <a:t>500 words</a:t>
            </a:r>
            <a:r>
              <a:rPr lang="en-GB" dirty="0"/>
              <a:t>.  </a:t>
            </a:r>
          </a:p>
          <a:p>
            <a:r>
              <a:rPr lang="en-GB" dirty="0"/>
              <a:t>You can use supporting imagery, and it can be hand drawn or produced using MS Word, or PowerPoint using Office 365 or an appropriate technology such as Mind Meister available at: </a:t>
            </a:r>
            <a:r>
              <a:rPr lang="en-GB" u="sng" dirty="0">
                <a:hlinkClick r:id="rId2"/>
              </a:rPr>
              <a:t>www.mindmeister.com/</a:t>
            </a:r>
            <a:r>
              <a:rPr lang="en-GB" dirty="0"/>
              <a:t> </a:t>
            </a:r>
          </a:p>
          <a:p>
            <a:r>
              <a:rPr lang="en-GB" dirty="0"/>
              <a:t>The mind map should be referenced appropriately for all the images uses. </a:t>
            </a:r>
          </a:p>
          <a:p>
            <a:r>
              <a:rPr lang="en-GB" dirty="0"/>
              <a:t>The mind-map explanation should include references sources around your idea/approach on the topic area and it can include governmental legalisation and national policy.</a:t>
            </a:r>
            <a:r>
              <a:rPr lang="en-GB" dirty="0">
                <a:solidFill>
                  <a:srgbClr val="FF0000"/>
                </a:solidFill>
              </a:rPr>
              <a:t> </a:t>
            </a:r>
          </a:p>
        </p:txBody>
      </p:sp>
    </p:spTree>
    <p:extLst>
      <p:ext uri="{BB962C8B-B14F-4D97-AF65-F5344CB8AC3E}">
        <p14:creationId xmlns:p14="http://schemas.microsoft.com/office/powerpoint/2010/main" val="185227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DFC9D81E-4222-433A-A8E7-9268466BEF43}"/>
              </a:ext>
            </a:extLst>
          </p:cNvPr>
          <p:cNvSpPr>
            <a:spLocks noGrp="1"/>
          </p:cNvSpPr>
          <p:nvPr>
            <p:ph type="title"/>
          </p:nvPr>
        </p:nvSpPr>
        <p:spPr>
          <a:xfrm>
            <a:off x="457200" y="58614"/>
            <a:ext cx="8229600" cy="634082"/>
          </a:xfrm>
        </p:spPr>
        <p:txBody>
          <a:bodyPr anchor="ctr">
            <a:normAutofit fontScale="90000"/>
          </a:bodyPr>
          <a:lstStyle/>
          <a:p>
            <a:r>
              <a:rPr lang="en-US" b="1" dirty="0"/>
              <a:t>Mind-map example</a:t>
            </a:r>
          </a:p>
        </p:txBody>
      </p:sp>
      <p:sp>
        <p:nvSpPr>
          <p:cNvPr id="9" name="TextBox 8">
            <a:extLst>
              <a:ext uri="{FF2B5EF4-FFF2-40B4-BE49-F238E27FC236}">
                <a16:creationId xmlns:a16="http://schemas.microsoft.com/office/drawing/2014/main" id="{8A0CF47D-D0D8-4454-B029-371736F423D3}"/>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it is confidential </a:t>
            </a:r>
          </a:p>
        </p:txBody>
      </p:sp>
      <p:pic>
        <p:nvPicPr>
          <p:cNvPr id="6" name="Picture 5" descr="Graphical user interface, application&#10;&#10;Description automatically generated">
            <a:extLst>
              <a:ext uri="{FF2B5EF4-FFF2-40B4-BE49-F238E27FC236}">
                <a16:creationId xmlns:a16="http://schemas.microsoft.com/office/drawing/2014/main" id="{90C7C933-01C3-486D-97BF-0930D45E11D4}"/>
              </a:ext>
            </a:extLst>
          </p:cNvPr>
          <p:cNvPicPr>
            <a:picLocks noChangeAspect="1"/>
          </p:cNvPicPr>
          <p:nvPr/>
        </p:nvPicPr>
        <p:blipFill rotWithShape="1">
          <a:blip r:embed="rId3"/>
          <a:srcRect l="43324" t="26337" r="5750" b="12870"/>
          <a:stretch/>
        </p:blipFill>
        <p:spPr bwMode="auto">
          <a:xfrm>
            <a:off x="179511" y="692696"/>
            <a:ext cx="8803065" cy="453650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51851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9DFAF-1D51-4303-B2A8-ABEE61735278}"/>
              </a:ext>
            </a:extLst>
          </p:cNvPr>
          <p:cNvSpPr>
            <a:spLocks noGrp="1"/>
          </p:cNvSpPr>
          <p:nvPr>
            <p:ph type="title"/>
          </p:nvPr>
        </p:nvSpPr>
        <p:spPr>
          <a:xfrm>
            <a:off x="457200" y="130622"/>
            <a:ext cx="8229600" cy="634082"/>
          </a:xfrm>
        </p:spPr>
        <p:txBody>
          <a:bodyPr>
            <a:normAutofit fontScale="90000"/>
          </a:bodyPr>
          <a:lstStyle/>
          <a:p>
            <a:r>
              <a:rPr lang="en-GB" b="1" dirty="0">
                <a:latin typeface="Arial" panose="020B0604020202020204" pitchFamily="34" charset="0"/>
                <a:cs typeface="Arial" panose="020B0604020202020204" pitchFamily="34" charset="0"/>
              </a:rPr>
              <a:t>Task 2 Option – A Blog </a:t>
            </a:r>
            <a:endParaRPr lang="en-GB" dirty="0"/>
          </a:p>
        </p:txBody>
      </p:sp>
      <p:sp>
        <p:nvSpPr>
          <p:cNvPr id="3" name="Content Placeholder 2">
            <a:extLst>
              <a:ext uri="{FF2B5EF4-FFF2-40B4-BE49-F238E27FC236}">
                <a16:creationId xmlns:a16="http://schemas.microsoft.com/office/drawing/2014/main" id="{FB3F477A-7989-4D2D-9BEE-6744AFA5EF6D}"/>
              </a:ext>
            </a:extLst>
          </p:cNvPr>
          <p:cNvSpPr>
            <a:spLocks noGrp="1"/>
          </p:cNvSpPr>
          <p:nvPr>
            <p:ph idx="1"/>
          </p:nvPr>
        </p:nvSpPr>
        <p:spPr>
          <a:xfrm>
            <a:off x="179512" y="764704"/>
            <a:ext cx="8784976" cy="5328592"/>
          </a:xfrm>
        </p:spPr>
        <p:txBody>
          <a:bodyPr>
            <a:normAutofit fontScale="92500" lnSpcReduction="10000"/>
          </a:bodyPr>
          <a:lstStyle/>
          <a:p>
            <a:pPr marL="0" indent="0">
              <a:buNone/>
            </a:pP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2.</a:t>
            </a:r>
            <a:r>
              <a:rPr lang="en-GB" sz="24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p>
          <a:p>
            <a:r>
              <a:rPr lang="en-GB" sz="2600" dirty="0"/>
              <a:t>Create a blog that outlines how you came up with your idea/approach.  You should discuss your idea by explaining what it is clearly which will encourage other bloggers to engage with you. </a:t>
            </a:r>
          </a:p>
          <a:p>
            <a:r>
              <a:rPr lang="en-GB" sz="2600" dirty="0"/>
              <a:t>This blog should be no more than </a:t>
            </a:r>
            <a:r>
              <a:rPr lang="en-GB" sz="2600" dirty="0">
                <a:solidFill>
                  <a:srgbClr val="FF0000"/>
                </a:solidFill>
              </a:rPr>
              <a:t>500 words </a:t>
            </a:r>
            <a:r>
              <a:rPr lang="en-GB" sz="2600" dirty="0"/>
              <a:t>and should use supporting visualisation imagery e.g., graphs, tables and pictures and should include website links to entice your potential audience to seek further information. </a:t>
            </a:r>
          </a:p>
          <a:p>
            <a:r>
              <a:rPr lang="en-GB" sz="2600" dirty="0"/>
              <a:t>It should have </a:t>
            </a:r>
            <a:r>
              <a:rPr lang="en-GB" sz="2600" dirty="0">
                <a:solidFill>
                  <a:srgbClr val="FF0000"/>
                </a:solidFill>
              </a:rPr>
              <a:t>one website </a:t>
            </a:r>
            <a:r>
              <a:rPr lang="en-GB" sz="2600" dirty="0"/>
              <a:t>link included around your idea/approach.   </a:t>
            </a:r>
          </a:p>
          <a:p>
            <a:r>
              <a:rPr lang="en-GB" sz="2600" dirty="0"/>
              <a:t>A list of sources used to inform your blog should be included in a reference list, using the appropriate referencing standard. </a:t>
            </a:r>
            <a:endParaRPr lang="en-GB" sz="2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80078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975D-B72E-49C9-8DB3-5BD2F3F47659}"/>
              </a:ext>
            </a:extLst>
          </p:cNvPr>
          <p:cNvSpPr>
            <a:spLocks noGrp="1"/>
          </p:cNvSpPr>
          <p:nvPr>
            <p:ph type="title"/>
          </p:nvPr>
        </p:nvSpPr>
        <p:spPr>
          <a:xfrm>
            <a:off x="457200" y="274638"/>
            <a:ext cx="8229600" cy="418058"/>
          </a:xfrm>
        </p:spPr>
        <p:txBody>
          <a:bodyPr anchor="ctr">
            <a:normAutofit fontScale="90000"/>
          </a:bodyPr>
          <a:lstStyle/>
          <a:p>
            <a:r>
              <a:rPr lang="en-GB" b="1" dirty="0"/>
              <a:t>Blog Examples</a:t>
            </a:r>
          </a:p>
        </p:txBody>
      </p:sp>
      <p:pic>
        <p:nvPicPr>
          <p:cNvPr id="2050" name="Picture 30">
            <a:extLst>
              <a:ext uri="{FF2B5EF4-FFF2-40B4-BE49-F238E27FC236}">
                <a16:creationId xmlns:a16="http://schemas.microsoft.com/office/drawing/2014/main" id="{1DA28B8E-5936-41A4-B62A-308BC38575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1520" y="980728"/>
            <a:ext cx="8640960" cy="417646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16897A39-BBB8-4C9B-9A51-3A6106800898}"/>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3952233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6F2C-08C9-EF5D-EF7C-9FA1E471045E}"/>
              </a:ext>
            </a:extLst>
          </p:cNvPr>
          <p:cNvSpPr>
            <a:spLocks noGrp="1"/>
          </p:cNvSpPr>
          <p:nvPr>
            <p:ph type="title"/>
          </p:nvPr>
        </p:nvSpPr>
        <p:spPr/>
        <p:txBody>
          <a:bodyPr/>
          <a:lstStyle/>
          <a:p>
            <a:endParaRPr lang="en-GB"/>
          </a:p>
        </p:txBody>
      </p:sp>
      <p:pic>
        <p:nvPicPr>
          <p:cNvPr id="4" name="Content Placeholder 3" descr="Graphical user interface, text, application, Word&#10;&#10;Description automatically generated">
            <a:extLst>
              <a:ext uri="{FF2B5EF4-FFF2-40B4-BE49-F238E27FC236}">
                <a16:creationId xmlns:a16="http://schemas.microsoft.com/office/drawing/2014/main" id="{401AEFB8-D747-F241-9296-DFA40380F8AD}"/>
              </a:ext>
            </a:extLst>
          </p:cNvPr>
          <p:cNvPicPr>
            <a:picLocks noGrp="1" noChangeAspect="1"/>
          </p:cNvPicPr>
          <p:nvPr>
            <p:ph idx="1"/>
          </p:nvPr>
        </p:nvPicPr>
        <p:blipFill rotWithShape="1">
          <a:blip r:embed="rId3"/>
          <a:srcRect l="56370" t="27654" r="6935" b="29565"/>
          <a:stretch/>
        </p:blipFill>
        <p:spPr bwMode="auto">
          <a:xfrm>
            <a:off x="-1" y="188640"/>
            <a:ext cx="9144001" cy="525658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B5F332AE-BDFC-C95B-9095-C69DBB66E003}"/>
              </a:ext>
            </a:extLst>
          </p:cNvPr>
          <p:cNvSpPr txBox="1"/>
          <p:nvPr/>
        </p:nvSpPr>
        <p:spPr>
          <a:xfrm>
            <a:off x="611559" y="5243190"/>
            <a:ext cx="7920880"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58110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4266-4239-468B-AA09-66E5D1D1F4EF}"/>
              </a:ext>
            </a:extLst>
          </p:cNvPr>
          <p:cNvSpPr>
            <a:spLocks noGrp="1"/>
          </p:cNvSpPr>
          <p:nvPr>
            <p:ph type="title"/>
          </p:nvPr>
        </p:nvSpPr>
        <p:spPr>
          <a:xfrm>
            <a:off x="457200" y="274638"/>
            <a:ext cx="8229600" cy="490066"/>
          </a:xfrm>
        </p:spPr>
        <p:txBody>
          <a:bodyPr>
            <a:normAutofit fontScale="90000"/>
          </a:bodyPr>
          <a:lstStyle/>
          <a:p>
            <a:r>
              <a:rPr lang="en-GB" b="1" dirty="0">
                <a:latin typeface="Arial" panose="020B0604020202020204" pitchFamily="34" charset="0"/>
                <a:cs typeface="Arial" panose="020B0604020202020204" pitchFamily="34" charset="0"/>
              </a:rPr>
              <a:t>Task 3 Option – Elevated Pitch </a:t>
            </a:r>
            <a:endParaRPr lang="en-GB" dirty="0"/>
          </a:p>
        </p:txBody>
      </p:sp>
      <p:sp>
        <p:nvSpPr>
          <p:cNvPr id="3" name="Content Placeholder 2">
            <a:extLst>
              <a:ext uri="{FF2B5EF4-FFF2-40B4-BE49-F238E27FC236}">
                <a16:creationId xmlns:a16="http://schemas.microsoft.com/office/drawing/2014/main" id="{4FE61E08-CD49-48C1-A8C2-8C3F8D711111}"/>
              </a:ext>
            </a:extLst>
          </p:cNvPr>
          <p:cNvSpPr>
            <a:spLocks noGrp="1"/>
          </p:cNvSpPr>
          <p:nvPr>
            <p:ph idx="1"/>
          </p:nvPr>
        </p:nvSpPr>
        <p:spPr>
          <a:xfrm>
            <a:off x="179512" y="980728"/>
            <a:ext cx="8856984" cy="4896544"/>
          </a:xfrm>
        </p:spPr>
        <p:txBody>
          <a:bodyPr>
            <a:normAutofit fontScale="85000" lnSpcReduction="10000"/>
          </a:bodyPr>
          <a:lstStyle/>
          <a:p>
            <a:pPr marL="0" indent="0">
              <a:buNone/>
            </a:pP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3.</a:t>
            </a:r>
          </a:p>
          <a:p>
            <a:r>
              <a:rPr lang="en-GB" dirty="0"/>
              <a:t>Create an elevator style pitch (a written piece which you could present to a fictitious audience) about your idea/approach.  </a:t>
            </a:r>
          </a:p>
          <a:p>
            <a:r>
              <a:rPr lang="en-GB" dirty="0"/>
              <a:t>The pitch should be written in a format that will enable you to present it to a new potential audience and should be no more than </a:t>
            </a:r>
            <a:r>
              <a:rPr lang="en-GB" dirty="0">
                <a:solidFill>
                  <a:srgbClr val="FF0000"/>
                </a:solidFill>
              </a:rPr>
              <a:t>500 words</a:t>
            </a:r>
            <a:r>
              <a:rPr lang="en-GB" dirty="0"/>
              <a:t>. </a:t>
            </a:r>
          </a:p>
          <a:p>
            <a:r>
              <a:rPr lang="en-GB" dirty="0"/>
              <a:t>In your pitch you are promoting your idea to engage with the audience, so that they will offer support to you in a proactive way either by being actively involved or by offering support such as crowdfunding.  </a:t>
            </a:r>
          </a:p>
          <a:p>
            <a:pPr marL="0" indent="0">
              <a:buNone/>
            </a:pPr>
            <a:r>
              <a:rPr lang="en-GB" sz="24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2658082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6C14E-80C6-4F35-A622-E0EA6FC86C7F}"/>
              </a:ext>
            </a:extLst>
          </p:cNvPr>
          <p:cNvSpPr>
            <a:spLocks noGrp="1"/>
          </p:cNvSpPr>
          <p:nvPr>
            <p:ph type="title"/>
          </p:nvPr>
        </p:nvSpPr>
        <p:spPr>
          <a:xfrm>
            <a:off x="457200" y="274638"/>
            <a:ext cx="8229600" cy="346050"/>
          </a:xfrm>
        </p:spPr>
        <p:txBody>
          <a:bodyPr>
            <a:normAutofit fontScale="90000"/>
          </a:bodyPr>
          <a:lstStyle/>
          <a:p>
            <a:r>
              <a:rPr lang="en-GB" b="1" dirty="0"/>
              <a:t>Elevated Pitch Examples</a:t>
            </a:r>
          </a:p>
        </p:txBody>
      </p:sp>
      <p:pic>
        <p:nvPicPr>
          <p:cNvPr id="5" name="Content Placeholder 4">
            <a:extLst>
              <a:ext uri="{FF2B5EF4-FFF2-40B4-BE49-F238E27FC236}">
                <a16:creationId xmlns:a16="http://schemas.microsoft.com/office/drawing/2014/main" id="{307701C1-90E3-42AD-9C7D-389A037EF474}"/>
              </a:ext>
            </a:extLst>
          </p:cNvPr>
          <p:cNvPicPr>
            <a:picLocks noGrp="1"/>
          </p:cNvPicPr>
          <p:nvPr>
            <p:ph idx="1"/>
          </p:nvPr>
        </p:nvPicPr>
        <p:blipFill rotWithShape="1">
          <a:blip r:embed="rId3"/>
          <a:srcRect t="17597" b="-8395"/>
          <a:stretch/>
        </p:blipFill>
        <p:spPr bwMode="auto">
          <a:xfrm>
            <a:off x="0" y="908720"/>
            <a:ext cx="9017899" cy="453650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E50040FB-1DB7-482F-8C8C-7CA79F2955A5}"/>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1186193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37A45A-7351-F45C-838B-674A31E62CCC}"/>
              </a:ext>
            </a:extLst>
          </p:cNvPr>
          <p:cNvSpPr>
            <a:spLocks noGrp="1"/>
          </p:cNvSpPr>
          <p:nvPr>
            <p:ph idx="1"/>
          </p:nvPr>
        </p:nvSpPr>
        <p:spPr>
          <a:xfrm>
            <a:off x="179512" y="188640"/>
            <a:ext cx="8712968" cy="5040559"/>
          </a:xfrm>
        </p:spPr>
        <p:txBody>
          <a:bodyPr>
            <a:normAutofit fontScale="92500" lnSpcReduction="20000"/>
          </a:bodyPr>
          <a:lstStyle/>
          <a:p>
            <a:pPr>
              <a:lnSpc>
                <a:spcPct val="150000"/>
              </a:lnSpc>
              <a:spcAft>
                <a:spcPts val="800"/>
              </a:spcAft>
            </a:pP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morning its lovely to see so many people here today to discuss with me the need for more services within the community for Mental Health to be able to access without feeling the stigma that can go along with Mental health.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This café will enable people to gain insight into food and mood how certain foods can affect the mind and body, also to develop skills, distraction techniques for coping mechanisms to take forward to progress in daily living.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My passion came from having a niece who has Bi-Polar, and when she feels like she is going into a crisis there is nothing available other than an admission to respite or hospital, and sometimes all we need is a reassurance that we can go somewhere and just talk to people other than professionals, which is something my niece has often said to me as she is a single mum and she gets concerned if the medical team become involved this will affect her family dynamics or fear her children will be taken into care.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75AF30A8-9877-4408-455C-3FE0E3BFA001}"/>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1394278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C91E5-4797-4B8D-B8EC-78FED8C7E185}"/>
              </a:ext>
            </a:extLst>
          </p:cNvPr>
          <p:cNvSpPr>
            <a:spLocks noGrp="1"/>
          </p:cNvSpPr>
          <p:nvPr>
            <p:ph type="title"/>
          </p:nvPr>
        </p:nvSpPr>
        <p:spPr>
          <a:xfrm>
            <a:off x="457200" y="346646"/>
            <a:ext cx="8229600" cy="490066"/>
          </a:xfrm>
        </p:spPr>
        <p:txBody>
          <a:bodyPr>
            <a:normAutofit fontScale="90000"/>
          </a:bodyPr>
          <a:lstStyle/>
          <a:p>
            <a:r>
              <a:rPr lang="en-GB" b="1" dirty="0">
                <a:latin typeface="Arial" panose="020B0604020202020204" pitchFamily="34" charset="0"/>
                <a:cs typeface="Arial" panose="020B0604020202020204" pitchFamily="34" charset="0"/>
              </a:rPr>
              <a:t>Task 4 Option – A flyer/leaflet </a:t>
            </a:r>
            <a:endParaRPr lang="en-GB" dirty="0"/>
          </a:p>
        </p:txBody>
      </p:sp>
      <p:sp>
        <p:nvSpPr>
          <p:cNvPr id="3" name="Content Placeholder 2">
            <a:extLst>
              <a:ext uri="{FF2B5EF4-FFF2-40B4-BE49-F238E27FC236}">
                <a16:creationId xmlns:a16="http://schemas.microsoft.com/office/drawing/2014/main" id="{B5029ACF-62D5-4F04-8D82-9A4F14EAB675}"/>
              </a:ext>
            </a:extLst>
          </p:cNvPr>
          <p:cNvSpPr>
            <a:spLocks noGrp="1"/>
          </p:cNvSpPr>
          <p:nvPr>
            <p:ph idx="1"/>
          </p:nvPr>
        </p:nvSpPr>
        <p:spPr>
          <a:xfrm>
            <a:off x="107504" y="1268760"/>
            <a:ext cx="8928992" cy="4752528"/>
          </a:xfrm>
        </p:spPr>
        <p:txBody>
          <a:bodyPr>
            <a:normAutofit fontScale="70000" lnSpcReduction="20000"/>
          </a:bodyPr>
          <a:lstStyle/>
          <a:p>
            <a:pPr marL="0" indent="0">
              <a:buNone/>
            </a:pPr>
            <a:r>
              <a:rPr lang="en-GB" sz="29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4.</a:t>
            </a:r>
          </a:p>
          <a:p>
            <a:r>
              <a:rPr lang="en-GB" dirty="0"/>
              <a:t>Create a single-sided flyer which supports your idea and approach. Your flyer can be produced in PowerPoint using Office 365 or cover an A4 MS Word sheet.  </a:t>
            </a:r>
          </a:p>
          <a:p>
            <a:r>
              <a:rPr lang="en-GB" dirty="0"/>
              <a:t>It should be designed to engage your potential audience or contributors and should benefit your idea. For example, if you have an awareness raising idea, your flyer should concisely portray the issue and how you would like people to get involved. </a:t>
            </a:r>
          </a:p>
          <a:p>
            <a:r>
              <a:rPr lang="en-GB" dirty="0"/>
              <a:t>You will need to explain the contents of your flyer in no more than </a:t>
            </a:r>
            <a:r>
              <a:rPr lang="en-GB" dirty="0">
                <a:solidFill>
                  <a:srgbClr val="FF0000"/>
                </a:solidFill>
              </a:rPr>
              <a:t>500 words </a:t>
            </a:r>
            <a:r>
              <a:rPr lang="en-GB" dirty="0"/>
              <a:t>about how you came up with the flyers design and why you think it is effective at advertising your idea.   </a:t>
            </a:r>
          </a:p>
          <a:p>
            <a:r>
              <a:rPr lang="en-GB" dirty="0"/>
              <a:t>A list of references should be included outlining both the images you use and the academic source material you have include. </a:t>
            </a:r>
            <a:endParaRPr lang="en-GB" sz="29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25382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B7F11DC-E654-4471-B639-C7C3358A46D3}"/>
              </a:ext>
            </a:extLst>
          </p:cNvPr>
          <p:cNvSpPr>
            <a:spLocks noGrp="1"/>
          </p:cNvSpPr>
          <p:nvPr>
            <p:ph type="title"/>
          </p:nvPr>
        </p:nvSpPr>
        <p:spPr>
          <a:xfrm>
            <a:off x="457200" y="274638"/>
            <a:ext cx="8229600" cy="346050"/>
          </a:xfrm>
        </p:spPr>
        <p:txBody>
          <a:bodyPr>
            <a:normAutofit fontScale="90000"/>
          </a:bodyPr>
          <a:lstStyle/>
          <a:p>
            <a:r>
              <a:rPr lang="en-US" b="1" dirty="0"/>
              <a:t>Flyer/Leaflet Examples</a:t>
            </a:r>
          </a:p>
        </p:txBody>
      </p:sp>
      <p:pic>
        <p:nvPicPr>
          <p:cNvPr id="7" name="Content Placeholder 6" descr="Text&#10;&#10;Description automatically generated">
            <a:extLst>
              <a:ext uri="{FF2B5EF4-FFF2-40B4-BE49-F238E27FC236}">
                <a16:creationId xmlns:a16="http://schemas.microsoft.com/office/drawing/2014/main" id="{F1D8E3C6-2539-4B3B-B3F3-D001BB7B9FEA}"/>
              </a:ext>
            </a:extLst>
          </p:cNvPr>
          <p:cNvPicPr>
            <a:picLocks noGrp="1"/>
          </p:cNvPicPr>
          <p:nvPr>
            <p:ph sz="half" idx="1"/>
          </p:nvPr>
        </p:nvPicPr>
        <p:blipFill rotWithShape="1">
          <a:blip r:embed="rId3">
            <a:extLst>
              <a:ext uri="{28A0092B-C50C-407E-A947-70E740481C1C}">
                <a14:useLocalDpi xmlns:a14="http://schemas.microsoft.com/office/drawing/2010/main" val="0"/>
              </a:ext>
            </a:extLst>
          </a:blip>
          <a:srcRect l="3080" t="2843" r="2669"/>
          <a:stretch/>
        </p:blipFill>
        <p:spPr bwMode="auto">
          <a:xfrm>
            <a:off x="457200" y="1052736"/>
            <a:ext cx="4114800" cy="4104456"/>
          </a:xfrm>
          <a:prstGeom prst="rect">
            <a:avLst/>
          </a:prstGeom>
          <a:ln>
            <a:noFill/>
          </a:ln>
          <a:extLst>
            <a:ext uri="{53640926-AAD7-44D8-BBD7-CCE9431645EC}">
              <a14:shadowObscured xmlns:a14="http://schemas.microsoft.com/office/drawing/2010/main"/>
            </a:ext>
          </a:extLst>
        </p:spPr>
      </p:pic>
      <p:pic>
        <p:nvPicPr>
          <p:cNvPr id="11" name="Content Placeholder 10" descr="Diagram&#10;&#10;Description automatically generated with medium confidence">
            <a:extLst>
              <a:ext uri="{FF2B5EF4-FFF2-40B4-BE49-F238E27FC236}">
                <a16:creationId xmlns:a16="http://schemas.microsoft.com/office/drawing/2014/main" id="{FF18A8E8-3E6C-4DD4-8C2C-825B46B5F6D5}"/>
              </a:ext>
            </a:extLst>
          </p:cNvPr>
          <p:cNvPicPr>
            <a:picLocks noGrp="1"/>
          </p:cNvPicPr>
          <p:nvPr>
            <p:ph sz="half" idx="2"/>
          </p:nvPr>
        </p:nvPicPr>
        <p:blipFill>
          <a:blip r:embed="rId4">
            <a:extLst>
              <a:ext uri="{28A0092B-C50C-407E-A947-70E740481C1C}">
                <a14:useLocalDpi xmlns:a14="http://schemas.microsoft.com/office/drawing/2010/main" val="0"/>
              </a:ext>
            </a:extLst>
          </a:blip>
          <a:stretch>
            <a:fillRect/>
          </a:stretch>
        </p:blipFill>
        <p:spPr>
          <a:xfrm>
            <a:off x="4849688" y="1052735"/>
            <a:ext cx="4114800" cy="4104455"/>
          </a:xfrm>
          <a:prstGeom prst="rect">
            <a:avLst/>
          </a:prstGeom>
        </p:spPr>
      </p:pic>
      <p:sp>
        <p:nvSpPr>
          <p:cNvPr id="13" name="TextBox 12">
            <a:extLst>
              <a:ext uri="{FF2B5EF4-FFF2-40B4-BE49-F238E27FC236}">
                <a16:creationId xmlns:a16="http://schemas.microsoft.com/office/drawing/2014/main" id="{39B76700-D8AE-4A45-9BAE-3B363E389E69}"/>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694439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B0BA0B38-E50F-DC3F-9863-16E7DD25DFB6}"/>
              </a:ext>
            </a:extLst>
          </p:cNvPr>
          <p:cNvPicPr>
            <a:picLocks noGrp="1" noChangeAspect="1"/>
          </p:cNvPicPr>
          <p:nvPr>
            <p:ph idx="1"/>
          </p:nvPr>
        </p:nvPicPr>
        <p:blipFill rotWithShape="1">
          <a:blip r:embed="rId3"/>
          <a:srcRect l="5717" t="23637" r="34323" b="8528"/>
          <a:stretch/>
        </p:blipFill>
        <p:spPr bwMode="auto">
          <a:xfrm>
            <a:off x="0" y="116633"/>
            <a:ext cx="9144000" cy="5256584"/>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905E2846-4AC1-1600-C08D-E34146D93EA3}"/>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313580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F1AA-179F-4FF0-B3BB-B316D09FC7EA}"/>
              </a:ext>
            </a:extLst>
          </p:cNvPr>
          <p:cNvSpPr>
            <a:spLocks noGrp="1"/>
          </p:cNvSpPr>
          <p:nvPr>
            <p:ph type="title"/>
          </p:nvPr>
        </p:nvSpPr>
        <p:spPr>
          <a:xfrm>
            <a:off x="0" y="116632"/>
            <a:ext cx="9144000" cy="504056"/>
          </a:xfrm>
        </p:spPr>
        <p:txBody>
          <a:bodyPr>
            <a:normAutofit fontScale="90000"/>
          </a:bodyPr>
          <a:lstStyle/>
          <a:p>
            <a:r>
              <a:rPr lang="en-GB" b="1" dirty="0">
                <a:latin typeface="Arial" panose="020B0604020202020204" pitchFamily="34" charset="0"/>
                <a:cs typeface="Arial" panose="020B0604020202020204" pitchFamily="34" charset="0"/>
              </a:rPr>
              <a:t>Task 5 Option – Conference Poster</a:t>
            </a:r>
            <a:endParaRPr lang="en-GB" dirty="0"/>
          </a:p>
        </p:txBody>
      </p:sp>
      <p:sp>
        <p:nvSpPr>
          <p:cNvPr id="3" name="Content Placeholder 2">
            <a:extLst>
              <a:ext uri="{FF2B5EF4-FFF2-40B4-BE49-F238E27FC236}">
                <a16:creationId xmlns:a16="http://schemas.microsoft.com/office/drawing/2014/main" id="{0647B0C1-5E0B-4BF6-8A92-2A82FB0CCA0E}"/>
              </a:ext>
            </a:extLst>
          </p:cNvPr>
          <p:cNvSpPr>
            <a:spLocks noGrp="1"/>
          </p:cNvSpPr>
          <p:nvPr>
            <p:ph idx="1"/>
          </p:nvPr>
        </p:nvSpPr>
        <p:spPr>
          <a:xfrm>
            <a:off x="179512" y="620688"/>
            <a:ext cx="8856984" cy="5184576"/>
          </a:xfrm>
        </p:spPr>
        <p:txBody>
          <a:bodyPr>
            <a:normAutofit fontScale="77500" lnSpcReduction="20000"/>
          </a:bodyPr>
          <a:lstStyle/>
          <a:p>
            <a:pPr marL="0" indent="0">
              <a:buNone/>
            </a:pPr>
            <a:r>
              <a:rPr lang="en-GB"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5.</a:t>
            </a:r>
          </a:p>
          <a:p>
            <a:r>
              <a:rPr lang="en-GB" dirty="0"/>
              <a:t>Create a conference poster showcasing your idea and approach.  Your poster should showcase your idea in such a way that it encourages your potential audience to find out more and to attend your conference.  </a:t>
            </a:r>
          </a:p>
          <a:p>
            <a:r>
              <a:rPr lang="en-GB" dirty="0"/>
              <a:t>Think of a strapline for your conference poster and use images to portray your idea and concepts.  </a:t>
            </a:r>
          </a:p>
          <a:p>
            <a:r>
              <a:rPr lang="en-GB" dirty="0"/>
              <a:t>You will need to explain the contents of the poster in no more than </a:t>
            </a:r>
            <a:r>
              <a:rPr lang="en-GB" dirty="0">
                <a:solidFill>
                  <a:srgbClr val="FF0000"/>
                </a:solidFill>
              </a:rPr>
              <a:t>500 words </a:t>
            </a:r>
            <a:r>
              <a:rPr lang="en-GB" dirty="0"/>
              <a:t>of how you came up with the poster design and why you think your potential audience would get involved.  </a:t>
            </a:r>
          </a:p>
          <a:p>
            <a:r>
              <a:rPr lang="en-GB" dirty="0"/>
              <a:t>A list of references should be included with the poster.  Consider your potential audience when designing the poster and the kind of messages you wish to portray to promote your idea to encourage individuals to attend. </a:t>
            </a:r>
            <a:endParaRPr lang="en-GB" sz="20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53767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FFDC-65D2-4AF3-BECD-4FBE9DAAA63F}"/>
              </a:ext>
            </a:extLst>
          </p:cNvPr>
          <p:cNvSpPr>
            <a:spLocks noGrp="1"/>
          </p:cNvSpPr>
          <p:nvPr>
            <p:ph type="title"/>
          </p:nvPr>
        </p:nvSpPr>
        <p:spPr>
          <a:xfrm>
            <a:off x="457200" y="260648"/>
            <a:ext cx="8229600" cy="346050"/>
          </a:xfrm>
        </p:spPr>
        <p:txBody>
          <a:bodyPr>
            <a:normAutofit fontScale="90000"/>
          </a:bodyPr>
          <a:lstStyle/>
          <a:p>
            <a:r>
              <a:rPr lang="en-GB" b="1" dirty="0"/>
              <a:t>Conference Post Examples </a:t>
            </a:r>
          </a:p>
        </p:txBody>
      </p:sp>
      <p:pic>
        <p:nvPicPr>
          <p:cNvPr id="4" name="Graphic 2">
            <a:extLst>
              <a:ext uri="{FF2B5EF4-FFF2-40B4-BE49-F238E27FC236}">
                <a16:creationId xmlns:a16="http://schemas.microsoft.com/office/drawing/2014/main" id="{9B331E22-E3EE-4F88-A312-A124DCB5B1E1}"/>
              </a:ext>
            </a:extLst>
          </p:cNvPr>
          <p:cNvPicPr>
            <a:picLocks noGrp="1"/>
          </p:cNvPicPr>
          <p:nvPr>
            <p:ph idx="1"/>
          </p:nvPr>
        </p:nvPicPr>
        <p:blipFill>
          <a:blip r:embed="rId3">
            <a:extLst>
              <a:ext uri="{96DAC541-7B7A-43D3-8B79-37D633B846F1}">
                <asvg:svgBlip xmlns:asvg="http://schemas.microsoft.com/office/drawing/2016/SVG/main" r:embed="rId4"/>
              </a:ext>
            </a:extLst>
          </a:blip>
          <a:stretch>
            <a:fillRect/>
          </a:stretch>
        </p:blipFill>
        <p:spPr>
          <a:xfrm>
            <a:off x="251520" y="980728"/>
            <a:ext cx="8661648" cy="4244528"/>
          </a:xfrm>
          <a:prstGeom prst="rect">
            <a:avLst/>
          </a:prstGeom>
          <a:noFill/>
          <a:ln>
            <a:noFill/>
            <a:prstDash/>
          </a:ln>
        </p:spPr>
      </p:pic>
      <p:sp>
        <p:nvSpPr>
          <p:cNvPr id="5" name="TextBox 4">
            <a:extLst>
              <a:ext uri="{FF2B5EF4-FFF2-40B4-BE49-F238E27FC236}">
                <a16:creationId xmlns:a16="http://schemas.microsoft.com/office/drawing/2014/main" id="{B9294AD5-F286-43F9-9421-6686D06CDA08}"/>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789549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C72E0E20-5D75-5137-4379-209706299560}"/>
              </a:ext>
            </a:extLst>
          </p:cNvPr>
          <p:cNvPicPr>
            <a:picLocks noGrp="1" noChangeAspect="1"/>
          </p:cNvPicPr>
          <p:nvPr>
            <p:ph idx="1"/>
          </p:nvPr>
        </p:nvPicPr>
        <p:blipFill rotWithShape="1">
          <a:blip r:embed="rId3"/>
          <a:srcRect l="20873" t="29545" r="20097" b="9475"/>
          <a:stretch/>
        </p:blipFill>
        <p:spPr bwMode="auto">
          <a:xfrm>
            <a:off x="179512" y="116632"/>
            <a:ext cx="8856984" cy="4968553"/>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20D6F1EC-0B8C-BBC1-00A3-3EBC14753787}"/>
              </a:ext>
            </a:extLst>
          </p:cNvPr>
          <p:cNvSpPr txBox="1"/>
          <p:nvPr/>
        </p:nvSpPr>
        <p:spPr>
          <a:xfrm>
            <a:off x="161423" y="5229200"/>
            <a:ext cx="8856476" cy="461665"/>
          </a:xfrm>
          <a:prstGeom prst="rect">
            <a:avLst/>
          </a:prstGeom>
          <a:noFill/>
        </p:spPr>
        <p:txBody>
          <a:bodyPr wrap="square">
            <a:spAutoFit/>
          </a:bodyPr>
          <a:lstStyle/>
          <a:p>
            <a:pPr algn="ctr"/>
            <a:r>
              <a:rPr lang="en-GB" sz="2400" b="1" u="sng" dirty="0">
                <a:solidFill>
                  <a:srgbClr val="FF0000"/>
                </a:solidFill>
              </a:rPr>
              <a:t>Do not use this example as it is confidential </a:t>
            </a:r>
          </a:p>
        </p:txBody>
      </p:sp>
    </p:spTree>
    <p:extLst>
      <p:ext uri="{BB962C8B-B14F-4D97-AF65-F5344CB8AC3E}">
        <p14:creationId xmlns:p14="http://schemas.microsoft.com/office/powerpoint/2010/main" val="18229720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0EDDF-2376-4346-8C06-8CCC283A0BBD}"/>
              </a:ext>
            </a:extLst>
          </p:cNvPr>
          <p:cNvSpPr>
            <a:spLocks noGrp="1"/>
          </p:cNvSpPr>
          <p:nvPr>
            <p:ph type="title"/>
          </p:nvPr>
        </p:nvSpPr>
        <p:spPr>
          <a:xfrm>
            <a:off x="457200" y="404664"/>
            <a:ext cx="8229600" cy="432048"/>
          </a:xfrm>
        </p:spPr>
        <p:txBody>
          <a:bodyPr>
            <a:normAutofit fontScale="90000"/>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IMPORTANT INFORMATION</a:t>
            </a:r>
            <a:br>
              <a:rPr lang="en-GB" sz="44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18ACD82-4F09-4138-9C74-B9BF04FB66FD}"/>
              </a:ext>
            </a:extLst>
          </p:cNvPr>
          <p:cNvSpPr>
            <a:spLocks noGrp="1"/>
          </p:cNvSpPr>
          <p:nvPr>
            <p:ph idx="1"/>
          </p:nvPr>
        </p:nvSpPr>
        <p:spPr>
          <a:xfrm>
            <a:off x="0" y="620688"/>
            <a:ext cx="8964488" cy="5256584"/>
          </a:xfrm>
        </p:spPr>
        <p:txBody>
          <a:bodyPr>
            <a:normAutofit fontScale="62500" lnSpcReduction="20000"/>
          </a:bodyPr>
          <a:lstStyle/>
          <a:p>
            <a:r>
              <a:rPr lang="en-GB" dirty="0"/>
              <a:t>It is important that you create one document for that covers only two of your chosen artefact tasks and submit it into Turnitin.</a:t>
            </a:r>
          </a:p>
          <a:p>
            <a:r>
              <a:rPr lang="en-GB" dirty="0"/>
              <a:t>You must indicate which task number you are covering in the production of your work.</a:t>
            </a:r>
          </a:p>
          <a:p>
            <a:pPr lvl="0"/>
            <a:r>
              <a:rPr lang="en-GB" dirty="0"/>
              <a:t>It is essential that you provide one reference list at the end of producing both your chosen tasks and that you use the University’s Harvard referencing guidance.</a:t>
            </a:r>
          </a:p>
          <a:p>
            <a:pPr lvl="0"/>
            <a:r>
              <a:rPr lang="en-GB" dirty="0"/>
              <a:t>Ensure that you spell check your work, that you have correctly referenced the websites used for the imageries in your work and that you have used paragraphs (where appropriate) to break up your narrative.  </a:t>
            </a:r>
          </a:p>
          <a:p>
            <a:pPr lvl="0"/>
            <a:r>
              <a:rPr lang="en-GB" dirty="0"/>
              <a:t>Your work should have flow and be logically presented. You can add relevant images, website links, blogs, YouTube videos such as TED material, governmental website links, or other documentary information to help enhance your idea and concepts that formulates either your new project, or advocates support of, or the development of a campaign. </a:t>
            </a:r>
          </a:p>
          <a:p>
            <a:pPr lvl="0"/>
            <a:r>
              <a:rPr lang="en-GB" dirty="0"/>
              <a:t>Please be as creative as possible in the design of your work. Ensure you include any pictures, graphs, tables, colours, boxes and written text to make it visually appealing. </a:t>
            </a:r>
          </a:p>
          <a:p>
            <a:endParaRPr lang="en-GB" dirty="0"/>
          </a:p>
        </p:txBody>
      </p:sp>
    </p:spTree>
    <p:extLst>
      <p:ext uri="{BB962C8B-B14F-4D97-AF65-F5344CB8AC3E}">
        <p14:creationId xmlns:p14="http://schemas.microsoft.com/office/powerpoint/2010/main" val="373951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7AAE4-47C5-44DB-841D-0078E15304FD}"/>
              </a:ext>
            </a:extLst>
          </p:cNvPr>
          <p:cNvSpPr>
            <a:spLocks noGrp="1"/>
          </p:cNvSpPr>
          <p:nvPr>
            <p:ph type="title"/>
          </p:nvPr>
        </p:nvSpPr>
        <p:spPr>
          <a:xfrm>
            <a:off x="457200" y="274638"/>
            <a:ext cx="8229600" cy="490066"/>
          </a:xfrm>
        </p:spPr>
        <p:txBody>
          <a:bodyPr>
            <a:normAutofit fontScale="90000"/>
          </a:bodyPr>
          <a:lstStyle/>
          <a:p>
            <a:r>
              <a:rPr lang="en-GB" b="1" dirty="0"/>
              <a:t>Things to Consider</a:t>
            </a:r>
          </a:p>
        </p:txBody>
      </p:sp>
      <p:sp>
        <p:nvSpPr>
          <p:cNvPr id="3" name="Content Placeholder 2">
            <a:extLst>
              <a:ext uri="{FF2B5EF4-FFF2-40B4-BE49-F238E27FC236}">
                <a16:creationId xmlns:a16="http://schemas.microsoft.com/office/drawing/2014/main" id="{E9E0AC20-9DEA-4AAF-A8F1-9D38940F2920}"/>
              </a:ext>
            </a:extLst>
          </p:cNvPr>
          <p:cNvSpPr>
            <a:spLocks noGrp="1"/>
          </p:cNvSpPr>
          <p:nvPr>
            <p:ph idx="1"/>
          </p:nvPr>
        </p:nvSpPr>
        <p:spPr>
          <a:xfrm>
            <a:off x="179512" y="980728"/>
            <a:ext cx="8856984" cy="4536505"/>
          </a:xfrm>
        </p:spPr>
        <p:txBody>
          <a:bodyPr>
            <a:normAutofit fontScale="92500" lnSpcReduction="10000"/>
          </a:bodyPr>
          <a:lstStyle/>
          <a:p>
            <a:r>
              <a:rPr lang="en-GB" dirty="0"/>
              <a:t>Think about the funders background.</a:t>
            </a:r>
          </a:p>
          <a:p>
            <a:r>
              <a:rPr lang="en-GB" dirty="0"/>
              <a:t>How you pitch the basis of your work.</a:t>
            </a:r>
          </a:p>
          <a:p>
            <a:r>
              <a:rPr lang="en-GB" dirty="0"/>
              <a:t>Set your work out in an official way. </a:t>
            </a:r>
          </a:p>
          <a:p>
            <a:r>
              <a:rPr lang="en-GB" dirty="0"/>
              <a:t>Add fictitious details e.g., your logo, or campaign name, email address, contact details., and finish with your name and job title if applicable.</a:t>
            </a:r>
          </a:p>
          <a:p>
            <a:r>
              <a:rPr lang="en-GB" dirty="0"/>
              <a:t>Explain why you want to raise awareness and gain support, and indicate what type of support and or financial funding you might need. </a:t>
            </a:r>
          </a:p>
        </p:txBody>
      </p:sp>
    </p:spTree>
    <p:extLst>
      <p:ext uri="{BB962C8B-B14F-4D97-AF65-F5344CB8AC3E}">
        <p14:creationId xmlns:p14="http://schemas.microsoft.com/office/powerpoint/2010/main" val="97468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3FCB9-737A-4CA2-A188-64E03DE150C0}"/>
              </a:ext>
            </a:extLst>
          </p:cNvPr>
          <p:cNvSpPr>
            <a:spLocks noGrp="1"/>
          </p:cNvSpPr>
          <p:nvPr>
            <p:ph type="title"/>
          </p:nvPr>
        </p:nvSpPr>
        <p:spPr/>
        <p:txBody>
          <a:bodyPr>
            <a:normAutofit fontScale="90000"/>
          </a:bodyPr>
          <a:lstStyle/>
          <a:p>
            <a:r>
              <a:rPr lang="en-GB" b="1" dirty="0"/>
              <a:t>Be creative, innovative and show an enterprising mind-set</a:t>
            </a:r>
          </a:p>
        </p:txBody>
      </p:sp>
      <p:sp>
        <p:nvSpPr>
          <p:cNvPr id="3" name="Content Placeholder 2">
            <a:extLst>
              <a:ext uri="{FF2B5EF4-FFF2-40B4-BE49-F238E27FC236}">
                <a16:creationId xmlns:a16="http://schemas.microsoft.com/office/drawing/2014/main" id="{C7164814-7FE7-4963-96B9-85097DEEC37E}"/>
              </a:ext>
            </a:extLst>
          </p:cNvPr>
          <p:cNvSpPr>
            <a:spLocks noGrp="1"/>
          </p:cNvSpPr>
          <p:nvPr>
            <p:ph idx="1"/>
          </p:nvPr>
        </p:nvSpPr>
        <p:spPr>
          <a:xfrm>
            <a:off x="457200" y="1600201"/>
            <a:ext cx="8363272" cy="3917032"/>
          </a:xfrm>
        </p:spPr>
        <p:txBody>
          <a:bodyPr/>
          <a:lstStyle/>
          <a:p>
            <a:r>
              <a:rPr lang="en-GB" sz="2400" dirty="0">
                <a:effectLst/>
                <a:latin typeface="Arial" panose="020B0604020202020204" pitchFamily="34" charset="0"/>
                <a:ea typeface="Times New Roman" panose="02020603050405020304" pitchFamily="18" charset="0"/>
                <a:cs typeface="Arial" panose="020B0604020202020204" pitchFamily="34" charset="0"/>
              </a:rPr>
              <a:t>Whichever two artefact tasks you chose for your e-portfolio, please be as creative as possible in the design of your work.  </a:t>
            </a:r>
          </a:p>
          <a:p>
            <a:r>
              <a:rPr lang="en-GB" sz="2400" dirty="0">
                <a:effectLst/>
                <a:latin typeface="Arial" panose="020B0604020202020204" pitchFamily="34" charset="0"/>
                <a:ea typeface="Times New Roman" panose="02020603050405020304" pitchFamily="18" charset="0"/>
                <a:cs typeface="Arial" panose="020B0604020202020204" pitchFamily="34" charset="0"/>
              </a:rPr>
              <a:t>You can use PowerPoint Office 365 format or MS Word to produce your e-portfolio as long as it can be read in the Turnitin portal. </a:t>
            </a:r>
          </a:p>
          <a:p>
            <a:r>
              <a:rPr lang="en-GB" sz="2400" dirty="0">
                <a:effectLst/>
                <a:latin typeface="Arial" panose="020B0604020202020204" pitchFamily="34" charset="0"/>
                <a:ea typeface="Times New Roman" panose="02020603050405020304" pitchFamily="18" charset="0"/>
                <a:cs typeface="Arial" panose="020B0604020202020204" pitchFamily="34" charset="0"/>
              </a:rPr>
              <a:t>Ensure you use images, colours, boxes and written text to make your work eye-catching and visually appealing.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27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75E02-B4F2-440F-8105-6D85780C9AD9}"/>
              </a:ext>
            </a:extLst>
          </p:cNvPr>
          <p:cNvSpPr>
            <a:spLocks noGrp="1"/>
          </p:cNvSpPr>
          <p:nvPr>
            <p:ph type="title"/>
          </p:nvPr>
        </p:nvSpPr>
        <p:spPr>
          <a:xfrm>
            <a:off x="457200" y="274638"/>
            <a:ext cx="8229600" cy="418058"/>
          </a:xfrm>
        </p:spPr>
        <p:txBody>
          <a:bodyPr>
            <a:normAutofit fontScale="90000"/>
          </a:bodyPr>
          <a:lstStyle/>
          <a:p>
            <a:r>
              <a:rPr lang="en-GB" sz="3200" b="1" dirty="0">
                <a:latin typeface="Arial" panose="020B0604020202020204" pitchFamily="34" charset="0"/>
                <a:ea typeface="Times New Roman" panose="02020603050405020304" pitchFamily="18" charset="0"/>
                <a:cs typeface="Arial" panose="020B0604020202020204" pitchFamily="34" charset="0"/>
              </a:rPr>
              <a:t>PARTICIPATION AND CONTRIBUTION IN THE ONLINE ACTIVITIES</a:t>
            </a:r>
            <a:endParaRPr lang="en-GB" sz="3200" dirty="0"/>
          </a:p>
        </p:txBody>
      </p:sp>
      <p:sp>
        <p:nvSpPr>
          <p:cNvPr id="3" name="Content Placeholder 2">
            <a:extLst>
              <a:ext uri="{FF2B5EF4-FFF2-40B4-BE49-F238E27FC236}">
                <a16:creationId xmlns:a16="http://schemas.microsoft.com/office/drawing/2014/main" id="{9D234BD9-51B3-47A4-B473-D428604B0840}"/>
              </a:ext>
            </a:extLst>
          </p:cNvPr>
          <p:cNvSpPr>
            <a:spLocks noGrp="1"/>
          </p:cNvSpPr>
          <p:nvPr>
            <p:ph idx="1"/>
          </p:nvPr>
        </p:nvSpPr>
        <p:spPr>
          <a:xfrm>
            <a:off x="0" y="1052736"/>
            <a:ext cx="8964488" cy="5184576"/>
          </a:xfrm>
        </p:spPr>
        <p:txBody>
          <a:bodyPr>
            <a:normAutofit fontScale="77500" lnSpcReduction="20000"/>
          </a:bodyPr>
          <a:lstStyle/>
          <a:p>
            <a:pPr marL="457200" algn="just">
              <a:lnSpc>
                <a:spcPct val="115000"/>
              </a:lnSpc>
            </a:pPr>
            <a:r>
              <a:rPr lang="en-US" dirty="0"/>
              <a:t>In the final assessment criteria </a:t>
            </a:r>
            <a:r>
              <a:rPr lang="en-GB" b="1" dirty="0">
                <a:solidFill>
                  <a:srgbClr val="FF0000"/>
                </a:solidFill>
              </a:rPr>
              <a:t>Transferable Skills for Life and Professional Practice </a:t>
            </a:r>
            <a:r>
              <a:rPr lang="en-GB" dirty="0">
                <a:solidFill>
                  <a:srgbClr val="FF0000"/>
                </a:solidFill>
              </a:rPr>
              <a:t>y</a:t>
            </a:r>
            <a:r>
              <a:rPr lang="en-GB" dirty="0"/>
              <a:t>ou will be able to attract up to </a:t>
            </a:r>
            <a:r>
              <a:rPr lang="en-GB" b="1" dirty="0">
                <a:solidFill>
                  <a:srgbClr val="FF0000"/>
                </a:solidFill>
              </a:rPr>
              <a:t>10 marks</a:t>
            </a:r>
            <a:r>
              <a:rPr lang="en-GB" dirty="0">
                <a:solidFill>
                  <a:srgbClr val="FF0000"/>
                </a:solidFill>
              </a:rPr>
              <a:t> </a:t>
            </a:r>
            <a:r>
              <a:rPr lang="en-GB" dirty="0"/>
              <a:t>for demonstrating that you have been proactive with the online e-learning material. </a:t>
            </a:r>
          </a:p>
          <a:p>
            <a:pPr marL="457200" algn="just">
              <a:lnSpc>
                <a:spcPct val="115000"/>
              </a:lnSpc>
            </a:pPr>
            <a:r>
              <a:rPr lang="en-GB" dirty="0"/>
              <a:t>It is confirmed that the academic tutor for the module will be monitoring your involvement and the achievement of the activities and postings of material in the notice board, blogs and Padlet. </a:t>
            </a:r>
          </a:p>
          <a:p>
            <a:pPr marL="457200" algn="just">
              <a:lnSpc>
                <a:spcPct val="115000"/>
              </a:lnSpc>
            </a:pPr>
            <a:r>
              <a:rPr lang="en-GB" dirty="0"/>
              <a:t>These</a:t>
            </a:r>
            <a:r>
              <a:rPr lang="en-US" dirty="0"/>
              <a:t> 10 marks will be awarded based on your tutor’s assessment of your active participation in, and contributions to, the learning activities throughout the module.  </a:t>
            </a:r>
            <a:endParaRPr lang="en-GB" dirty="0"/>
          </a:p>
          <a:p>
            <a:pPr marL="457200" algn="just">
              <a:lnSpc>
                <a:spcPct val="115000"/>
              </a:lnSpc>
            </a:pPr>
            <a:r>
              <a:rPr lang="en-US" sz="2400"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52757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418058"/>
          </a:xfrm>
        </p:spPr>
        <p:txBody>
          <a:bodyPr>
            <a:normAutofit fontScale="90000"/>
          </a:bodyPr>
          <a:lstStyle/>
          <a:p>
            <a:r>
              <a:rPr lang="en-GB" sz="2800" b="1" dirty="0">
                <a:solidFill>
                  <a:srgbClr val="FF0000"/>
                </a:solidFill>
                <a:latin typeface="Arial" panose="020B0604020202020204" pitchFamily="34" charset="0"/>
                <a:cs typeface="Arial" panose="020B0604020202020204" pitchFamily="34" charset="0"/>
              </a:rPr>
              <a:t>Assessment Criteria E-Portfolio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extLst>
              <p:ext uri="{D42A27DB-BD31-4B8C-83A1-F6EECF244321}">
                <p14:modId xmlns:p14="http://schemas.microsoft.com/office/powerpoint/2010/main" val="2031237957"/>
              </p:ext>
            </p:extLst>
          </p:nvPr>
        </p:nvGraphicFramePr>
        <p:xfrm>
          <a:off x="179512" y="764704"/>
          <a:ext cx="8784976" cy="4662843"/>
        </p:xfrm>
        <a:graphic>
          <a:graphicData uri="http://schemas.openxmlformats.org/drawingml/2006/table">
            <a:tbl>
              <a:tblPr firstRow="1" firstCol="1" bandRow="1">
                <a:tableStyleId>{5C22544A-7EE6-4342-B048-85BDC9FD1C3A}</a:tableStyleId>
              </a:tblPr>
              <a:tblGrid>
                <a:gridCol w="8784976">
                  <a:extLst>
                    <a:ext uri="{9D8B030D-6E8A-4147-A177-3AD203B41FA5}">
                      <a16:colId xmlns:a16="http://schemas.microsoft.com/office/drawing/2014/main" val="2769099101"/>
                    </a:ext>
                  </a:extLst>
                </a:gridCol>
              </a:tblGrid>
              <a:tr h="658525">
                <a:tc>
                  <a:txBody>
                    <a:bodyPr/>
                    <a:lstStyle/>
                    <a:p>
                      <a:pPr algn="ctr">
                        <a:lnSpc>
                          <a:spcPct val="200000"/>
                        </a:lnSpc>
                      </a:pPr>
                      <a:r>
                        <a:rPr lang="en-GB" sz="2400" dirty="0">
                          <a:effectLst/>
                        </a:rPr>
                        <a:t>Generic Assessment Criteria </a:t>
                      </a:r>
                    </a:p>
                  </a:txBody>
                  <a:tcPr marL="33078" marR="3307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5725094"/>
                  </a:ext>
                </a:extLst>
              </a:tr>
              <a:tr h="553324">
                <a:tc>
                  <a:txBody>
                    <a:bodyPr/>
                    <a:lstStyle/>
                    <a:p>
                      <a:pPr algn="l">
                        <a:lnSpc>
                          <a:spcPct val="200000"/>
                        </a:lnSpc>
                      </a:pPr>
                      <a:r>
                        <a:rPr lang="en-GB" sz="2000" dirty="0">
                          <a:effectLst/>
                        </a:rPr>
                        <a:t>1. Engagement with Literature Skills 10%</a:t>
                      </a:r>
                      <a:endParaRPr lang="en-GB" sz="20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1131900"/>
                  </a:ext>
                </a:extLst>
              </a:tr>
              <a:tr h="553324">
                <a:tc>
                  <a:txBody>
                    <a:bodyPr/>
                    <a:lstStyle/>
                    <a:p>
                      <a:pPr algn="l">
                        <a:lnSpc>
                          <a:spcPct val="200000"/>
                        </a:lnSpc>
                      </a:pPr>
                      <a:r>
                        <a:rPr lang="en-GB" sz="2000" dirty="0">
                          <a:effectLst/>
                        </a:rPr>
                        <a:t>2. Knowledge and Understanding Skills  20%  </a:t>
                      </a:r>
                      <a:endParaRPr lang="en-GB" sz="20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38662627"/>
                  </a:ext>
                </a:extLst>
              </a:tr>
              <a:tr h="553324">
                <a:tc>
                  <a:txBody>
                    <a:bodyPr/>
                    <a:lstStyle/>
                    <a:p>
                      <a:pPr algn="l">
                        <a:lnSpc>
                          <a:spcPct val="200000"/>
                        </a:lnSpc>
                      </a:pPr>
                      <a:r>
                        <a:rPr lang="en-GB" sz="2000" dirty="0">
                          <a:effectLst/>
                        </a:rPr>
                        <a:t>3. Cognitive and Intellectual Skills 20% </a:t>
                      </a:r>
                      <a:endParaRPr lang="en-GB" sz="20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43404243"/>
                  </a:ext>
                </a:extLst>
              </a:tr>
              <a:tr h="494149">
                <a:tc>
                  <a:txBody>
                    <a:bodyPr/>
                    <a:lstStyle/>
                    <a:p>
                      <a:pPr algn="l">
                        <a:lnSpc>
                          <a:spcPct val="200000"/>
                        </a:lnSpc>
                      </a:pPr>
                      <a:r>
                        <a:rPr lang="en-GB" sz="2000" dirty="0">
                          <a:effectLst/>
                        </a:rPr>
                        <a:t>4. Practical Application Skills 20%</a:t>
                      </a:r>
                      <a:endParaRPr lang="en-GB" sz="20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8698415"/>
                  </a:ext>
                </a:extLst>
              </a:tr>
              <a:tr h="1829361">
                <a:tc>
                  <a:txBody>
                    <a:bodyPr/>
                    <a:lstStyle/>
                    <a:p>
                      <a:pPr algn="l">
                        <a:lnSpc>
                          <a:spcPct val="200000"/>
                        </a:lnSpc>
                      </a:pPr>
                      <a:r>
                        <a:rPr lang="en-GB" sz="2000" dirty="0">
                          <a:effectLst/>
                        </a:rPr>
                        <a:t>5. Transferable Skills for Life and Professional Practice (including 10 marks for e-learning participation in the online material) 30% </a:t>
                      </a:r>
                    </a:p>
                    <a:p>
                      <a:pPr algn="l">
                        <a:lnSpc>
                          <a:spcPct val="200000"/>
                        </a:lnSpc>
                      </a:pPr>
                      <a:endParaRPr lang="en-GB" sz="2000" dirty="0">
                        <a:effectLst/>
                        <a:latin typeface="Arial" panose="020B0604020202020204" pitchFamily="34" charset="0"/>
                        <a:cs typeface="Times New Roman" panose="02020603050405020304" pitchFamily="18" charset="0"/>
                      </a:endParaRPr>
                    </a:p>
                  </a:txBody>
                  <a:tcPr marL="33078" marR="33078"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3661214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18D30-9C33-485F-90A9-D7A69EDFA1CD}"/>
              </a:ext>
            </a:extLst>
          </p:cNvPr>
          <p:cNvSpPr>
            <a:spLocks noGrp="1"/>
          </p:cNvSpPr>
          <p:nvPr>
            <p:ph type="title"/>
          </p:nvPr>
        </p:nvSpPr>
        <p:spPr>
          <a:xfrm>
            <a:off x="251521" y="274638"/>
            <a:ext cx="8634806" cy="1282154"/>
          </a:xfrm>
        </p:spPr>
        <p:txBody>
          <a:bodyPr>
            <a:normAutofit/>
          </a:bodyPr>
          <a:lstStyle/>
          <a:p>
            <a:r>
              <a:rPr lang="en-GB" sz="3600" b="1" dirty="0">
                <a:solidFill>
                  <a:srgbClr val="0070C0"/>
                </a:solidFill>
              </a:rPr>
              <a:t>Second Assessment 2,000 Word Assignment</a:t>
            </a:r>
          </a:p>
        </p:txBody>
      </p:sp>
      <p:graphicFrame>
        <p:nvGraphicFramePr>
          <p:cNvPr id="4" name="Content Placeholder 3">
            <a:extLst>
              <a:ext uri="{FF2B5EF4-FFF2-40B4-BE49-F238E27FC236}">
                <a16:creationId xmlns:a16="http://schemas.microsoft.com/office/drawing/2014/main" id="{63051435-16E4-4E40-9E82-72292710303B}"/>
              </a:ext>
            </a:extLst>
          </p:cNvPr>
          <p:cNvGraphicFramePr>
            <a:graphicFrameLocks noGrp="1"/>
          </p:cNvGraphicFramePr>
          <p:nvPr>
            <p:ph idx="1"/>
            <p:extLst>
              <p:ext uri="{D42A27DB-BD31-4B8C-83A1-F6EECF244321}">
                <p14:modId xmlns:p14="http://schemas.microsoft.com/office/powerpoint/2010/main" val="511487739"/>
              </p:ext>
            </p:extLst>
          </p:nvPr>
        </p:nvGraphicFramePr>
        <p:xfrm>
          <a:off x="533400" y="1743637"/>
          <a:ext cx="8352927" cy="1874258"/>
        </p:xfrm>
        <a:graphic>
          <a:graphicData uri="http://schemas.openxmlformats.org/drawingml/2006/table">
            <a:tbl>
              <a:tblPr>
                <a:tableStyleId>{5C22544A-7EE6-4342-B048-85BDC9FD1C3A}</a:tableStyleId>
              </a:tblPr>
              <a:tblGrid>
                <a:gridCol w="1940363">
                  <a:extLst>
                    <a:ext uri="{9D8B030D-6E8A-4147-A177-3AD203B41FA5}">
                      <a16:colId xmlns:a16="http://schemas.microsoft.com/office/drawing/2014/main" val="3813931230"/>
                    </a:ext>
                  </a:extLst>
                </a:gridCol>
                <a:gridCol w="2386269">
                  <a:extLst>
                    <a:ext uri="{9D8B030D-6E8A-4147-A177-3AD203B41FA5}">
                      <a16:colId xmlns:a16="http://schemas.microsoft.com/office/drawing/2014/main" val="2644074082"/>
                    </a:ext>
                  </a:extLst>
                </a:gridCol>
                <a:gridCol w="2346439">
                  <a:extLst>
                    <a:ext uri="{9D8B030D-6E8A-4147-A177-3AD203B41FA5}">
                      <a16:colId xmlns:a16="http://schemas.microsoft.com/office/drawing/2014/main" val="4181369334"/>
                    </a:ext>
                  </a:extLst>
                </a:gridCol>
                <a:gridCol w="1679856">
                  <a:extLst>
                    <a:ext uri="{9D8B030D-6E8A-4147-A177-3AD203B41FA5}">
                      <a16:colId xmlns:a16="http://schemas.microsoft.com/office/drawing/2014/main" val="2133047461"/>
                    </a:ext>
                  </a:extLst>
                </a:gridCol>
              </a:tblGrid>
              <a:tr h="1874258">
                <a:tc>
                  <a:txBody>
                    <a:bodyPr/>
                    <a:lstStyle/>
                    <a:p>
                      <a:pPr algn="l">
                        <a:lnSpc>
                          <a:spcPct val="200000"/>
                        </a:lnSpc>
                        <a:spcBef>
                          <a:spcPts val="600"/>
                        </a:spcBef>
                        <a:spcAft>
                          <a:spcPts val="600"/>
                        </a:spcAft>
                      </a:pPr>
                      <a:r>
                        <a:rPr lang="en-GB" sz="1800" b="1">
                          <a:effectLst/>
                          <a:latin typeface="Arial" panose="020B0604020202020204" pitchFamily="34" charset="0"/>
                          <a:cs typeface="Arial" panose="020B0604020202020204" pitchFamily="34" charset="0"/>
                        </a:rPr>
                        <a:t>Assignment Title:</a:t>
                      </a:r>
                      <a:endParaRPr lang="en-GB" sz="1800" b="1">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200000"/>
                        </a:lnSpc>
                        <a:spcBef>
                          <a:spcPts val="600"/>
                        </a:spcBef>
                        <a:spcAft>
                          <a:spcPts val="600"/>
                        </a:spcAft>
                      </a:pPr>
                      <a:r>
                        <a:rPr lang="en-GB" sz="1800" b="1" dirty="0">
                          <a:effectLst/>
                          <a:latin typeface="Arial" panose="020B0604020202020204" pitchFamily="34" charset="0"/>
                          <a:cs typeface="Arial" panose="020B0604020202020204" pitchFamily="34" charset="0"/>
                        </a:rPr>
                        <a:t>Project Outcomes Written Assignment</a:t>
                      </a: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200000"/>
                        </a:lnSpc>
                        <a:spcBef>
                          <a:spcPts val="600"/>
                        </a:spcBef>
                        <a:spcAft>
                          <a:spcPts val="600"/>
                        </a:spcAft>
                      </a:pPr>
                      <a:r>
                        <a:rPr lang="en-GB" sz="1800" b="1">
                          <a:effectLst/>
                          <a:latin typeface="Arial" panose="020B0604020202020204" pitchFamily="34" charset="0"/>
                          <a:cs typeface="Arial" panose="020B0604020202020204" pitchFamily="34" charset="0"/>
                        </a:rPr>
                        <a:t>Word count (or equivalent):</a:t>
                      </a:r>
                      <a:endParaRPr lang="en-GB" sz="1800" b="1">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200000"/>
                        </a:lnSpc>
                        <a:spcBef>
                          <a:spcPts val="600"/>
                        </a:spcBef>
                        <a:spcAft>
                          <a:spcPts val="600"/>
                        </a:spcAft>
                      </a:pPr>
                      <a:r>
                        <a:rPr lang="en-GB" sz="1800" b="1" dirty="0">
                          <a:effectLst/>
                          <a:latin typeface="Arial" panose="020B0604020202020204" pitchFamily="34" charset="0"/>
                          <a:cs typeface="Arial" panose="020B0604020202020204" pitchFamily="34" charset="0"/>
                        </a:rPr>
                        <a:t>2,000 words  (-/+ 10%)</a:t>
                      </a: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526418161"/>
                  </a:ext>
                </a:extLst>
              </a:tr>
            </a:tbl>
          </a:graphicData>
        </a:graphic>
      </p:graphicFrame>
    </p:spTree>
    <p:extLst>
      <p:ext uri="{BB962C8B-B14F-4D97-AF65-F5344CB8AC3E}">
        <p14:creationId xmlns:p14="http://schemas.microsoft.com/office/powerpoint/2010/main" val="32828997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9C88C-945A-42C6-BE81-4BA2E87F38B0}"/>
              </a:ext>
            </a:extLst>
          </p:cNvPr>
          <p:cNvSpPr>
            <a:spLocks noGrp="1"/>
          </p:cNvSpPr>
          <p:nvPr>
            <p:ph type="title"/>
          </p:nvPr>
        </p:nvSpPr>
        <p:spPr>
          <a:xfrm>
            <a:off x="421196" y="188640"/>
            <a:ext cx="8229600" cy="634082"/>
          </a:xfrm>
        </p:spPr>
        <p:txBody>
          <a:bodyPr>
            <a:normAutofit fontScale="90000"/>
          </a:bodyPr>
          <a:lstStyle/>
          <a:p>
            <a:r>
              <a:rPr lang="en-GB" sz="3600" b="1" dirty="0">
                <a:solidFill>
                  <a:srgbClr val="FF0000"/>
                </a:solidFill>
                <a:effectLst/>
                <a:latin typeface="Arial" panose="020B0604020202020204" pitchFamily="34" charset="0"/>
                <a:ea typeface="Times New Roman" panose="02020603050405020304" pitchFamily="18" charset="0"/>
              </a:rPr>
              <a:t>Respond to the following question</a:t>
            </a:r>
            <a:endParaRPr lang="en-GB" sz="3600" dirty="0"/>
          </a:p>
        </p:txBody>
      </p:sp>
      <p:sp>
        <p:nvSpPr>
          <p:cNvPr id="3" name="Content Placeholder 2">
            <a:extLst>
              <a:ext uri="{FF2B5EF4-FFF2-40B4-BE49-F238E27FC236}">
                <a16:creationId xmlns:a16="http://schemas.microsoft.com/office/drawing/2014/main" id="{F2FD9C7D-3F35-4484-9D40-4834ABA01F98}"/>
              </a:ext>
            </a:extLst>
          </p:cNvPr>
          <p:cNvSpPr>
            <a:spLocks noGrp="1"/>
          </p:cNvSpPr>
          <p:nvPr>
            <p:ph idx="1"/>
          </p:nvPr>
        </p:nvSpPr>
        <p:spPr>
          <a:xfrm>
            <a:off x="0" y="822722"/>
            <a:ext cx="9036496" cy="5270574"/>
          </a:xfrm>
        </p:spPr>
        <p:txBody>
          <a:bodyPr>
            <a:normAutofit fontScale="70000" lnSpcReduction="20000"/>
          </a:bodyPr>
          <a:lstStyle/>
          <a:p>
            <a:pPr marL="0" lvl="0" indent="0" algn="just">
              <a:lnSpc>
                <a:spcPct val="200000"/>
              </a:lnSpc>
              <a:buNone/>
              <a:tabLst>
                <a:tab pos="457200" algn="l"/>
              </a:tabLst>
            </a:pPr>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"Identify the key learning points from the online e-learning material which you have gained because of completing the </a:t>
            </a:r>
            <a:r>
              <a:rPr lang="en-GB" sz="2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Changemakers: Creativity and Value Creation</a:t>
            </a:r>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module.  Draw upon one topic area from each of the four units of the e-learning material from the module e.g., unit 1 - ideas and values, unit 2 - creative solutions, unit 3 - mobilising support and unit 4 – evaluation”.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p>
            <a:pPr lvl="0" algn="just">
              <a:lnSpc>
                <a:spcPct val="200000"/>
              </a:lnSpc>
              <a:tabLst>
                <a:tab pos="457200" algn="l"/>
              </a:tabLst>
            </a:pPr>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You are expected to write in the first person to reflect on your learning and personal journey which has helped you to identify your knowledge and critical understanding of innovation, creativity and enterprising mindset recognising the values and contribution, which creativity makes to the common good within the health and social care profession.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34647434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E0566-4D79-41A5-AFC4-863751320615}"/>
              </a:ext>
            </a:extLst>
          </p:cNvPr>
          <p:cNvSpPr>
            <a:spLocks noGrp="1"/>
          </p:cNvSpPr>
          <p:nvPr>
            <p:ph type="title"/>
          </p:nvPr>
        </p:nvSpPr>
        <p:spPr>
          <a:xfrm>
            <a:off x="457200" y="274638"/>
            <a:ext cx="8229600" cy="706090"/>
          </a:xfrm>
        </p:spPr>
        <p:txBody>
          <a:bodyPr>
            <a:normAutofit fontScale="90000"/>
          </a:bodyPr>
          <a:lstStyle/>
          <a:p>
            <a:pPr algn="l"/>
            <a:r>
              <a:rPr lang="en-GB" b="1" dirty="0"/>
              <a:t>References – Essential Reading </a:t>
            </a:r>
          </a:p>
        </p:txBody>
      </p:sp>
      <p:sp>
        <p:nvSpPr>
          <p:cNvPr id="3" name="Content Placeholder 2">
            <a:extLst>
              <a:ext uri="{FF2B5EF4-FFF2-40B4-BE49-F238E27FC236}">
                <a16:creationId xmlns:a16="http://schemas.microsoft.com/office/drawing/2014/main" id="{A701CE9F-3E96-4AC0-AFE3-F36205EE553C}"/>
              </a:ext>
            </a:extLst>
          </p:cNvPr>
          <p:cNvSpPr>
            <a:spLocks noGrp="1"/>
          </p:cNvSpPr>
          <p:nvPr>
            <p:ph idx="1"/>
          </p:nvPr>
        </p:nvSpPr>
        <p:spPr>
          <a:xfrm>
            <a:off x="457200" y="1052736"/>
            <a:ext cx="8435280" cy="4608511"/>
          </a:xfrm>
        </p:spPr>
        <p:txBody>
          <a:bodyPr>
            <a:normAutofit/>
          </a:bodyPr>
          <a:lstStyle/>
          <a:p>
            <a:pPr marL="0" indent="0">
              <a:lnSpc>
                <a:spcPct val="170000"/>
              </a:lnSpc>
              <a:buNone/>
            </a:pPr>
            <a:endParaRPr lang="en-GB" dirty="0"/>
          </a:p>
          <a:p>
            <a:pPr marL="0" indent="0">
              <a:lnSpc>
                <a:spcPct val="170000"/>
              </a:lnSpc>
              <a:buNone/>
            </a:pPr>
            <a:endParaRPr lang="en-GB" dirty="0"/>
          </a:p>
          <a:p>
            <a:pPr marL="0" indent="0">
              <a:lnSpc>
                <a:spcPct val="170000"/>
              </a:lnSpc>
              <a:buNone/>
            </a:pPr>
            <a:endParaRPr lang="en-GB" sz="1800" dirty="0"/>
          </a:p>
          <a:p>
            <a:pPr marL="0" indent="0">
              <a:lnSpc>
                <a:spcPct val="170000"/>
              </a:lnSpc>
              <a:buNone/>
            </a:pPr>
            <a:endParaRPr lang="en-GB" sz="1800" dirty="0"/>
          </a:p>
          <a:p>
            <a:pPr marL="0" indent="0">
              <a:lnSpc>
                <a:spcPct val="170000"/>
              </a:lnSpc>
              <a:buNone/>
            </a:pPr>
            <a:endParaRPr lang="en-GB" sz="1800" dirty="0"/>
          </a:p>
          <a:p>
            <a:pPr marL="0" indent="0">
              <a:lnSpc>
                <a:spcPct val="170000"/>
              </a:lnSpc>
              <a:buNone/>
            </a:pPr>
            <a:r>
              <a:rPr lang="en-GB" sz="1800" dirty="0"/>
              <a:t>Moodle site material </a:t>
            </a:r>
            <a:r>
              <a:rPr lang="en-GB" sz="1800" dirty="0">
                <a:hlinkClick r:id="rId3"/>
              </a:rPr>
              <a:t>Course: Changemakers: Creativity and Value Creation (BMHP5014_BIRM) (uwtsd.ac.uk)</a:t>
            </a:r>
            <a:endParaRPr lang="en-GB" sz="1800" dirty="0"/>
          </a:p>
        </p:txBody>
      </p:sp>
      <p:pic>
        <p:nvPicPr>
          <p:cNvPr id="4" name="Picture 3">
            <a:extLst>
              <a:ext uri="{FF2B5EF4-FFF2-40B4-BE49-F238E27FC236}">
                <a16:creationId xmlns:a16="http://schemas.microsoft.com/office/drawing/2014/main" id="{D2C43937-D493-406B-909C-DE0532C2BE20}"/>
              </a:ext>
            </a:extLst>
          </p:cNvPr>
          <p:cNvPicPr/>
          <p:nvPr/>
        </p:nvPicPr>
        <p:blipFill rotWithShape="1">
          <a:blip r:embed="rId4"/>
          <a:srcRect l="1462" t="40983" r="81255" b="20373"/>
          <a:stretch/>
        </p:blipFill>
        <p:spPr bwMode="auto">
          <a:xfrm>
            <a:off x="457200" y="1191002"/>
            <a:ext cx="1767840" cy="252222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834EE2DE-0381-4D6A-86FB-637AD31A7AE7}"/>
              </a:ext>
            </a:extLst>
          </p:cNvPr>
          <p:cNvPicPr/>
          <p:nvPr/>
        </p:nvPicPr>
        <p:blipFill rotWithShape="1">
          <a:blip r:embed="rId5"/>
          <a:srcRect l="32705" t="22927" r="31930" b="17274"/>
          <a:stretch/>
        </p:blipFill>
        <p:spPr bwMode="auto">
          <a:xfrm>
            <a:off x="2123728" y="899160"/>
            <a:ext cx="6768752" cy="310590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635521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65CF395-5E28-4EAD-B959-6610932524D2}"/>
              </a:ext>
            </a:extLst>
          </p:cNvPr>
          <p:cNvPicPr>
            <a:picLocks noGrp="1"/>
          </p:cNvPicPr>
          <p:nvPr>
            <p:ph idx="1"/>
          </p:nvPr>
        </p:nvPicPr>
        <p:blipFill rotWithShape="1">
          <a:blip r:embed="rId2"/>
          <a:srcRect l="35364" t="16782" r="38577" b="16328"/>
          <a:stretch/>
        </p:blipFill>
        <p:spPr bwMode="auto">
          <a:xfrm>
            <a:off x="323141" y="1041896"/>
            <a:ext cx="1584950" cy="2448272"/>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294A4917-ABA1-42B1-AEED-BF61269C88E2}"/>
              </a:ext>
            </a:extLst>
          </p:cNvPr>
          <p:cNvPicPr/>
          <p:nvPr/>
        </p:nvPicPr>
        <p:blipFill rotWithShape="1">
          <a:blip r:embed="rId3"/>
          <a:srcRect l="31775" t="36163" r="34988" b="26729"/>
          <a:stretch/>
        </p:blipFill>
        <p:spPr bwMode="auto">
          <a:xfrm>
            <a:off x="2250058" y="1361963"/>
            <a:ext cx="5400600" cy="2448272"/>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5ADADDC9-9B0F-493D-B2B1-4234C9D1B0E1}"/>
              </a:ext>
            </a:extLst>
          </p:cNvPr>
          <p:cNvPicPr/>
          <p:nvPr/>
        </p:nvPicPr>
        <p:blipFill rotWithShape="1">
          <a:blip r:embed="rId4"/>
          <a:srcRect l="2925" t="38054" r="81520" b="20110"/>
          <a:stretch/>
        </p:blipFill>
        <p:spPr bwMode="auto">
          <a:xfrm>
            <a:off x="250746" y="3573016"/>
            <a:ext cx="1729740" cy="2160240"/>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89A096CE-012F-4629-9AFF-B14745BDEA7B}"/>
              </a:ext>
            </a:extLst>
          </p:cNvPr>
          <p:cNvSpPr txBox="1"/>
          <p:nvPr/>
        </p:nvSpPr>
        <p:spPr>
          <a:xfrm>
            <a:off x="2238623" y="4191471"/>
            <a:ext cx="6318448" cy="923330"/>
          </a:xfrm>
          <a:prstGeom prst="rect">
            <a:avLst/>
          </a:prstGeom>
          <a:noFill/>
        </p:spPr>
        <p:txBody>
          <a:bodyPr wrap="square">
            <a:spAutoFit/>
          </a:bodyPr>
          <a:lstStyle/>
          <a:p>
            <a:r>
              <a:rPr lang="en-GB" sz="1800" dirty="0"/>
              <a:t>Moore, H. M. (1995) </a:t>
            </a:r>
            <a:r>
              <a:rPr lang="en-GB" sz="1800" b="1" i="1" dirty="0"/>
              <a:t>Creating Public Value – Strategic Management in Government. </a:t>
            </a:r>
            <a:r>
              <a:rPr lang="en-GB" sz="1800" dirty="0"/>
              <a:t>Cambridge: Harvard University Press.  </a:t>
            </a:r>
            <a:endParaRPr lang="en-GB" dirty="0"/>
          </a:p>
        </p:txBody>
      </p:sp>
      <p:sp>
        <p:nvSpPr>
          <p:cNvPr id="7" name="Title 1">
            <a:extLst>
              <a:ext uri="{FF2B5EF4-FFF2-40B4-BE49-F238E27FC236}">
                <a16:creationId xmlns:a16="http://schemas.microsoft.com/office/drawing/2014/main" id="{32BD2619-750A-5F44-0BF7-63C5BCAF8605}"/>
              </a:ext>
            </a:extLst>
          </p:cNvPr>
          <p:cNvSpPr>
            <a:spLocks noGrp="1"/>
          </p:cNvSpPr>
          <p:nvPr>
            <p:ph type="title"/>
          </p:nvPr>
        </p:nvSpPr>
        <p:spPr>
          <a:xfrm>
            <a:off x="457200" y="274638"/>
            <a:ext cx="8229600" cy="706090"/>
          </a:xfrm>
        </p:spPr>
        <p:txBody>
          <a:bodyPr>
            <a:normAutofit fontScale="90000"/>
          </a:bodyPr>
          <a:lstStyle/>
          <a:p>
            <a:pPr algn="l"/>
            <a:r>
              <a:rPr lang="en-GB" b="1" dirty="0"/>
              <a:t>References – Additional Reading </a:t>
            </a:r>
          </a:p>
        </p:txBody>
      </p:sp>
    </p:spTree>
    <p:extLst>
      <p:ext uri="{BB962C8B-B14F-4D97-AF65-F5344CB8AC3E}">
        <p14:creationId xmlns:p14="http://schemas.microsoft.com/office/powerpoint/2010/main" val="24923717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1959960"/>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HOW INNOVATION CHANGES THE WORLD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Introducing innovation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the future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Creativity and society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ADDRESSING SUSTAINABILITY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What is the problem?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Sustainability changemakers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 the changemaker.</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rgbClr val="7030A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059833"/>
            <a:ext cx="4104456"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WHO AM I? MY SENSE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idea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Social influences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Developing creative confidence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788024" y="3289149"/>
            <a:ext cx="389877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MAKING STATEMENTS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Big (traditional)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Designing tool recipes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Small (personal)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376669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THE ACT OF CREATING VALUE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Who and what are changemakers?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Value creation pedagogy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practice of changemaking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IDENTIFYING NEW IDEAS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Scoping</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Finding meanings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Identifying attributes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059833"/>
            <a:ext cx="403244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STORYTELLING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Stories and why we tell them.</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Spotting competences in stories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our own competency story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289149"/>
            <a:ext cx="3411660"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SEEKING SOLUTIONS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Creative solutions tool cards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Tool Kits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Making your own tool kit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78815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COLLABORATION NOT COMPETITION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Establishing a supportive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Stakeholders analysis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a stakeholder map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2062552"/>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TELLING YOUR STORY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Storytelling as a persuasive communication tool</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Self-confidence and authenticity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Preparing a strong presentation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FUNDING YOUR IDEA</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Sources of funding</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a crowdfunding campaign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Understanding social enterprise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BE IN IT TO WIN 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Navigating social media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Developing your professional persona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err="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Linkedin</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the professional network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136339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059832"/>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MEASURING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What is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Pygmalion effects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Success and wellbeing</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MOVING FORWARD</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Building up from the project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The power of failure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Looking forward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PERSONAL EVALUATION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 project success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 your project and others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Success through teamwork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469826"/>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CLOSING THE LOOP</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Skills and attributes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Showcasing your 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298069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10142</TotalTime>
  <Words>4108</Words>
  <Application>Microsoft Office PowerPoint</Application>
  <PresentationFormat>On-screen Show (4:3)</PresentationFormat>
  <Paragraphs>334</Paragraphs>
  <Slides>37</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Myriad Pro</vt:lpstr>
      <vt:lpstr>Amasis MT Pro Black</vt:lpstr>
      <vt:lpstr>Arial</vt:lpstr>
      <vt:lpstr>Arial</vt:lpstr>
      <vt:lpstr>Calibri</vt:lpstr>
      <vt:lpstr>Rockwell Condensed</vt:lpstr>
      <vt:lpstr>20140311PresentationUWTSDTemplate</vt:lpstr>
      <vt:lpstr>BSc (Hons) Health &amp; Social Care Changemakers: Creativity and  Value Creation (BMHP5014)    WEEK 2  </vt:lpstr>
      <vt:lpstr>Objectives of session…</vt:lpstr>
      <vt:lpstr>Module Learning Outcomes</vt:lpstr>
      <vt:lpstr>Online Classroom conduct</vt:lpstr>
      <vt:lpstr>Wider insights and gains from  the online activities</vt:lpstr>
      <vt:lpstr>Public Value Literature… </vt:lpstr>
      <vt:lpstr>PowerPoint Presentation</vt:lpstr>
      <vt:lpstr>Assessment 1 – E-Portfolio </vt:lpstr>
      <vt:lpstr>General Information </vt:lpstr>
      <vt:lpstr>E-Portfolio Options </vt:lpstr>
      <vt:lpstr>Task 1 Option – Mind-map </vt:lpstr>
      <vt:lpstr>Mind-map example</vt:lpstr>
      <vt:lpstr>Task 2 Option – A Blog </vt:lpstr>
      <vt:lpstr>Blog Examples</vt:lpstr>
      <vt:lpstr>PowerPoint Presentation</vt:lpstr>
      <vt:lpstr>Task 3 Option – Elevated Pitch </vt:lpstr>
      <vt:lpstr>Elevated Pitch Examples</vt:lpstr>
      <vt:lpstr>PowerPoint Presentation</vt:lpstr>
      <vt:lpstr>Task 4 Option – A flyer/leaflet </vt:lpstr>
      <vt:lpstr>Flyer/Leaflet Examples</vt:lpstr>
      <vt:lpstr>PowerPoint Presentation</vt:lpstr>
      <vt:lpstr>Task 5 Option – Conference Poster</vt:lpstr>
      <vt:lpstr>Conference Post Examples </vt:lpstr>
      <vt:lpstr>PowerPoint Presentation</vt:lpstr>
      <vt:lpstr>IMPORTANT INFORMATION </vt:lpstr>
      <vt:lpstr>Things to Consider</vt:lpstr>
      <vt:lpstr>Be creative, innovative and show an enterprising mind-set</vt:lpstr>
      <vt:lpstr>PARTICIPATION AND CONTRIBUTION IN THE ONLINE ACTIVITIES</vt:lpstr>
      <vt:lpstr>Assessment Criteria E-Portfolio  </vt:lpstr>
      <vt:lpstr>Second Assessment 2,000 Word Assignment</vt:lpstr>
      <vt:lpstr>Respond to the following question</vt:lpstr>
      <vt:lpstr>References – Essential Reading </vt:lpstr>
      <vt:lpstr>References – Additional Reading </vt:lpstr>
      <vt:lpstr>Units for the on line tasks – Unit 1</vt:lpstr>
      <vt:lpstr>Units for the on line tasks – Unit 2</vt:lpstr>
      <vt:lpstr>Units for the on line tasks – Unit 3</vt:lpstr>
      <vt:lpstr>Units for the on line tasks – Unit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Eleni Koutsogeorgou</cp:lastModifiedBy>
  <cp:revision>75</cp:revision>
  <cp:lastPrinted>2021-01-18T19:39:53Z</cp:lastPrinted>
  <dcterms:created xsi:type="dcterms:W3CDTF">2020-06-13T21:56:47Z</dcterms:created>
  <dcterms:modified xsi:type="dcterms:W3CDTF">2022-10-19T11:41:29Z</dcterms:modified>
</cp:coreProperties>
</file>