
<file path=[Content_Types].xml><?xml version="1.0" encoding="utf-8"?>
<Types xmlns="http://schemas.openxmlformats.org/package/2006/content-types">
  <Default ContentType="image/jpeg" Extension="jpeg"/>
  <Default ContentType="image/jpeg" Extension="jp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4926"/>
    <p:restoredTop sz="94660"/>
  </p:normalViewPr>
  <p:slideViewPr>
    <p:cSldViewPr snapToGrid="0">
      <p:cViewPr varScale="1">
        <p:scale>
          <a:sx d="100" n="57"/>
          <a:sy d="100" n="57"/>
        </p:scale>
        <p:origin x="1020" y="44"/>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5" Target="slides/slide19.xml" Type="http://schemas.openxmlformats.org/officeDocument/2006/relationships/slide"/><Relationship Id="rId24" Target="slides/slide18.xml" Type="http://schemas.openxmlformats.org/officeDocument/2006/relationships/slide"/><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slides/slide17.xml" Type="http://schemas.openxmlformats.org/officeDocument/2006/relationships/slide"/><Relationship Id="rId2" Target="viewProps.xml" Type="http://schemas.openxmlformats.org/officeDocument/2006/relationships/viewProps"/><Relationship Id="rId22" Target="slides/slide16.xml" Type="http://schemas.openxmlformats.org/officeDocument/2006/relationships/slide"/><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3A0D8EA2-CA17-49A5-8365-B9ED885605EC}" type="datetimeFigureOut">
              <a:rPr lang="en-US" smtClean="0"/>
              <a:t>11/7/2023</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6638F9A6-907A-4A28-9434-378411518750}" type="slidenum">
              <a:rPr lang="en-US" smtClean="0"/>
              <a:t>‹#›</a:t>
            </a:fld>
            <a:endParaRPr lang="en-US"/>
          </a:p>
        </p:txBody>
      </p:sp>
    </p:spTree>
    <p:extLst>
      <p:ext uri="{BB962C8B-B14F-4D97-AF65-F5344CB8AC3E}">
        <p14:creationId xmlns:p14="http://schemas.microsoft.com/office/powerpoint/2010/main" val="1119960119"/>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5.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6.xml" Type="http://schemas.openxmlformats.org/officeDocument/2006/relationships/slide"/><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2" Target="../slides/slide17.xml" Type="http://schemas.openxmlformats.org/officeDocument/2006/relationships/slide"/><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2" Target="../slides/slide18.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Additionally, it provides beneficial advice to further develop their KM strategies. By embracing the power of information, these airlines can continue to innovate, increase operational efficiency, and offer excellent customer experiences in a rapidly developing aviation industry.</a:t>
            </a:r>
          </a:p>
        </p:txBody>
      </p:sp>
      <p:sp>
        <p:nvSpPr>
          <p:cNvPr id="4" name="Slide Number Placeholder 3"/>
          <p:cNvSpPr>
            <a:spLocks noGrp="1"/>
          </p:cNvSpPr>
          <p:nvPr>
            <p:ph idx="5" sz="quarter" type="sldNum"/>
          </p:nvPr>
        </p:nvSpPr>
        <p:spPr/>
        <p:txBody>
          <a:bodyPr numCol="1"/>
          <a:lstStyle/>
          <a:p>
            <a:fld id="{6638F9A6-907A-4A28-9434-378411518750}" type="slidenum">
              <a:rPr lang="en-US" smtClean="0"/>
              <a:t>3</a:t>
            </a:fld>
            <a:endParaRPr lang="en-US"/>
          </a:p>
        </p:txBody>
      </p:sp>
    </p:spTree>
    <p:extLst>
      <p:ext uri="{BB962C8B-B14F-4D97-AF65-F5344CB8AC3E}">
        <p14:creationId xmlns:p14="http://schemas.microsoft.com/office/powerpoint/2010/main" val="1590219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200">
                <a:effectLst/>
                <a:latin charset="0" panose="02020603050405020304" pitchFamily="18" typeface="Times New Roman"/>
                <a:ea charset="0" panose="020F0502020204030204" pitchFamily="34" typeface="Calibri"/>
                <a:cs charset="0" panose="02020603050405020304" pitchFamily="18" typeface="Times New Roman"/>
              </a:rPr>
              <a:t>As part of The Emirates Group, wholly controlled by the Investment Corporation of Dubai, Emirates reflects Dubai's leadership aim to emerge into a worldwide center for both business and leisure interests.</a:t>
            </a:r>
          </a:p>
        </p:txBody>
      </p:sp>
      <p:sp>
        <p:nvSpPr>
          <p:cNvPr id="4" name="Slide Number Placeholder 3"/>
          <p:cNvSpPr>
            <a:spLocks noGrp="1"/>
          </p:cNvSpPr>
          <p:nvPr>
            <p:ph idx="5" sz="quarter" type="sldNum"/>
          </p:nvPr>
        </p:nvSpPr>
        <p:spPr/>
        <p:txBody>
          <a:bodyPr numCol="1"/>
          <a:lstStyle/>
          <a:p>
            <a:fld id="{6638F9A6-907A-4A28-9434-378411518750}" type="slidenum">
              <a:rPr lang="en-US" smtClean="0"/>
              <a:t>4</a:t>
            </a:fld>
            <a:endParaRPr lang="en-US"/>
          </a:p>
        </p:txBody>
      </p:sp>
    </p:spTree>
    <p:extLst>
      <p:ext uri="{BB962C8B-B14F-4D97-AF65-F5344CB8AC3E}">
        <p14:creationId xmlns:p14="http://schemas.microsoft.com/office/powerpoint/2010/main" val="506204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British Airways, securely entrenched in the aviation industry, acknowledges the crucial relevance of information in sustaining its competitive advantage. BA places a heavy focus on knowledge management within its strategy framework, seeking to leverage its substantial institutional expertise while being adaptable in response to the always-changing economic situation.</a:t>
            </a:r>
          </a:p>
        </p:txBody>
      </p:sp>
      <p:sp>
        <p:nvSpPr>
          <p:cNvPr id="4" name="Slide Number Placeholder 3"/>
          <p:cNvSpPr>
            <a:spLocks noGrp="1"/>
          </p:cNvSpPr>
          <p:nvPr>
            <p:ph idx="5" sz="quarter" type="sldNum"/>
          </p:nvPr>
        </p:nvSpPr>
        <p:spPr/>
        <p:txBody>
          <a:bodyPr numCol="1"/>
          <a:lstStyle/>
          <a:p>
            <a:fld id="{6638F9A6-907A-4A28-9434-378411518750}" type="slidenum">
              <a:rPr lang="en-US" smtClean="0"/>
              <a:t>5</a:t>
            </a:fld>
            <a:endParaRPr lang="en-US"/>
          </a:p>
        </p:txBody>
      </p:sp>
    </p:spTree>
    <p:extLst>
      <p:ext uri="{BB962C8B-B14F-4D97-AF65-F5344CB8AC3E}">
        <p14:creationId xmlns:p14="http://schemas.microsoft.com/office/powerpoint/2010/main" val="334554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Strength</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Additionally, the airline's strong culture of innovation is a crucial asset. This culture supports continual knowledge development and application, hence enhancing Emirates' competitiveness.</a:t>
            </a:r>
          </a:p>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Weaknesses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Emirates' dependence on legacy knowledge management systems is another issue, since older systems could not be as nimble and efficient as modern technology, impeding adaptation to rapid changing business demands.</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6</a:t>
            </a:fld>
            <a:endParaRPr lang="en-US"/>
          </a:p>
        </p:txBody>
      </p:sp>
    </p:spTree>
    <p:extLst>
      <p:ext uri="{BB962C8B-B14F-4D97-AF65-F5344CB8AC3E}">
        <p14:creationId xmlns:p14="http://schemas.microsoft.com/office/powerpoint/2010/main" val="3961056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Opportunities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The perpetually expanding environment of information technology provides the possibility to increase the efficiency and efficacy of Emirates' Knowledge Management System. By employing sophisticated IT systems, the airline can boost knowledge collection, collaboration, and application.</a:t>
            </a:r>
          </a:p>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Threats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Emirates operates in a highly competitive industry. Competitors are expected to closely observe and even replicate the airline's knowledge management practices, threatening its distinctive advantages and degrading its competitive position.</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7</a:t>
            </a:fld>
            <a:endParaRPr lang="en-US"/>
          </a:p>
        </p:txBody>
      </p:sp>
    </p:spTree>
    <p:extLst>
      <p:ext uri="{BB962C8B-B14F-4D97-AF65-F5344CB8AC3E}">
        <p14:creationId xmlns:p14="http://schemas.microsoft.com/office/powerpoint/2010/main" val="4203630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Strengths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Additionally, the airline's devotion to innovation is a significant asset. Its innovation culture supports the constant production and use of knowledge, enhancing the organization's competitiveness.</a:t>
            </a:r>
          </a:p>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Weaknesses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The airline's dependence on antiquated knowledge management systems is another vulnerability, possibly obstructing flexibility to rapidly changing business demands.</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8</a:t>
            </a:fld>
            <a:endParaRPr lang="en-US"/>
          </a:p>
        </p:txBody>
      </p:sp>
    </p:spTree>
    <p:extLst>
      <p:ext uri="{BB962C8B-B14F-4D97-AF65-F5344CB8AC3E}">
        <p14:creationId xmlns:p14="http://schemas.microsoft.com/office/powerpoint/2010/main" val="3871024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Opportunities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Additionally, the altering environment of information technology provides a chance to improved knowledge management techniques. Investing in modern IT systems may enhance efficiency and effectiveness.</a:t>
            </a:r>
          </a:p>
          <a:p>
            <a:pPr algn="just" marL="0" marR="0">
              <a:lnSpc>
                <a:spcPct val="150000"/>
              </a:lnSpc>
              <a:spcBef>
                <a:spcPts val="0"/>
              </a:spcBef>
              <a:spcAft>
                <a:spcPts val="800"/>
              </a:spcAft>
            </a:pPr>
            <a:r>
              <a:rPr b="1" dirty="0" lang="en-US" sz="1800">
                <a:effectLst/>
                <a:latin charset="0" panose="02020603050405020304" pitchFamily="18" typeface="Times New Roman"/>
                <a:ea charset="0" panose="020F0502020204030204" pitchFamily="34" typeface="Calibri"/>
                <a:cs charset="0" panose="02020603050405020304" pitchFamily="18" typeface="Times New Roman"/>
              </a:rPr>
              <a:t>Threats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The competitive environment presents a challenge, as rivals may endeavor to replicate British Airways' knowledge management practices, undermining its distinctive advantages and diminishing its competitive position.</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9</a:t>
            </a:fld>
            <a:endParaRPr lang="en-US"/>
          </a:p>
        </p:txBody>
      </p:sp>
    </p:spTree>
    <p:extLst>
      <p:ext uri="{BB962C8B-B14F-4D97-AF65-F5344CB8AC3E}">
        <p14:creationId xmlns:p14="http://schemas.microsoft.com/office/powerpoint/2010/main" val="2969405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However, their varied organizational structures, ownership models, market emphases, and cultural contexts result in variances in how they approach and execute knowledge management methods to preserve their competitive advantage in the aviation business.</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10</a:t>
            </a:fld>
            <a:endParaRPr lang="en-US"/>
          </a:p>
        </p:txBody>
      </p:sp>
    </p:spTree>
    <p:extLst>
      <p:ext uri="{BB962C8B-B14F-4D97-AF65-F5344CB8AC3E}">
        <p14:creationId xmlns:p14="http://schemas.microsoft.com/office/powerpoint/2010/main" val="435493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For Emirates, worldwide reach and variety are crucial criteria, whereas British Airways concentrates on its European and North American markets.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This may encompass a strategy that exploits its variegated staff and worldwide network. British Airways may emphasize the efficacy of its operations in its strategy.</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11</a:t>
            </a:fld>
            <a:endParaRPr lang="en-US"/>
          </a:p>
        </p:txBody>
      </p:sp>
    </p:spTree>
    <p:extLst>
      <p:ext uri="{BB962C8B-B14F-4D97-AF65-F5344CB8AC3E}">
        <p14:creationId xmlns:p14="http://schemas.microsoft.com/office/powerpoint/2010/main" val="193598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Emirates and British Airways invest in contemporary IT systems and data analytics technologies, which are crucial for administering their large data and knowledge resources. Both Airways employ these repositories for knowledge storage.</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12</a:t>
            </a:fld>
            <a:endParaRPr lang="en-US"/>
          </a:p>
        </p:txBody>
      </p:sp>
    </p:spTree>
    <p:extLst>
      <p:ext uri="{BB962C8B-B14F-4D97-AF65-F5344CB8AC3E}">
        <p14:creationId xmlns:p14="http://schemas.microsoft.com/office/powerpoint/2010/main" val="3844443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Both airlines invest in communication channels, collaboration tools, and intranets to promote real-time sharing and cooperation among staff.</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The airlines establish a culture of continual learning and information exchange.</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13</a:t>
            </a:fld>
            <a:endParaRPr lang="en-US"/>
          </a:p>
        </p:txBody>
      </p:sp>
    </p:spTree>
    <p:extLst>
      <p:ext uri="{BB962C8B-B14F-4D97-AF65-F5344CB8AC3E}">
        <p14:creationId xmlns:p14="http://schemas.microsoft.com/office/powerpoint/2010/main" val="1010251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IT systems play a significant role in converting information into real-world applications.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This advice helps them perpetually enhance their KM strategy and technology.</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14</a:t>
            </a:fld>
            <a:endParaRPr lang="en-US"/>
          </a:p>
        </p:txBody>
      </p:sp>
    </p:spTree>
    <p:extLst>
      <p:ext uri="{BB962C8B-B14F-4D97-AF65-F5344CB8AC3E}">
        <p14:creationId xmlns:p14="http://schemas.microsoft.com/office/powerpoint/2010/main" val="258380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Emirates and British Airways demonstrate that although the fundamental ideas of establishing KM systems have commonalities, their individual methodology and technology implementations are adjusted to suit their distinct operating settings and strategic objectives.</a:t>
            </a:r>
          </a:p>
        </p:txBody>
      </p:sp>
      <p:sp>
        <p:nvSpPr>
          <p:cNvPr id="4" name="Slide Number Placeholder 3"/>
          <p:cNvSpPr>
            <a:spLocks noGrp="1"/>
          </p:cNvSpPr>
          <p:nvPr>
            <p:ph idx="5" sz="quarter" type="sldNum"/>
          </p:nvPr>
        </p:nvSpPr>
        <p:spPr/>
        <p:txBody>
          <a:bodyPr numCol="1"/>
          <a:lstStyle/>
          <a:p>
            <a:fld id="{6638F9A6-907A-4A28-9434-378411518750}" type="slidenum">
              <a:rPr lang="en-US" smtClean="0"/>
              <a:t>15</a:t>
            </a:fld>
            <a:endParaRPr lang="en-US"/>
          </a:p>
        </p:txBody>
      </p:sp>
    </p:spTree>
    <p:extLst>
      <p:ext uri="{BB962C8B-B14F-4D97-AF65-F5344CB8AC3E}">
        <p14:creationId xmlns:p14="http://schemas.microsoft.com/office/powerpoint/2010/main" val="3437443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Both airlines may build platforms for workers from various divisions to communicate, exchange ideas, and learn from one another. This will develop a culture of knowledge sharing, facilitating the efficient flow of ideas throughout the business.</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These technologies may give meaningful data for decision-making, predictive maintenance, and superior consumer experiences. Exploring machine learning methods may assist locate and suggest knowledge assets effectively.</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Establishing techniques to gather and integrate information from research institutes, industry professionals, and universities may bring new insights and best practices. Encouraging staff to attend relevant conferences and industry events will assist in introducing external information in-house.</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16</a:t>
            </a:fld>
            <a:endParaRPr lang="en-US"/>
          </a:p>
        </p:txBody>
      </p:sp>
    </p:spTree>
    <p:extLst>
      <p:ext uri="{BB962C8B-B14F-4D97-AF65-F5344CB8AC3E}">
        <p14:creationId xmlns:p14="http://schemas.microsoft.com/office/powerpoint/2010/main" val="3276099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User-friendly mobile applications and secure remote access will enable workers to access knowledge resources from anywhere, bolstering productivity and decision-making on the move. </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Recognizing and recognizing individuals and teams for their superb knowledge contributions encourages a culture of continual learning and information sharing.</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Tailoring information resources and training to suit varied views and cultural subtleties ensures that the KM system remains inclusive and pertinent.</a:t>
            </a:r>
          </a:p>
          <a:p>
            <a:pPr algn="just" marL="0" marR="0">
              <a:lnSpc>
                <a:spcPct val="150000"/>
              </a:lnSpc>
              <a:spcBef>
                <a:spcPts val="0"/>
              </a:spcBef>
              <a:spcAft>
                <a:spcPts val="800"/>
              </a:spcAft>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By concentrating on these areas of advancement, Emirates and British Airways may further enhance their KM systems. This will not only create a culture of information exchange and continual learning but also utilize their substantial knowledge resources to preserve their competitive advantage in the aviation business. Ultimately, these concepts may inspire innovation, efficiency, and excellent customer service.</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17</a:t>
            </a:fld>
            <a:endParaRPr lang="en-US"/>
          </a:p>
        </p:txBody>
      </p:sp>
    </p:spTree>
    <p:extLst>
      <p:ext uri="{BB962C8B-B14F-4D97-AF65-F5344CB8AC3E}">
        <p14:creationId xmlns:p14="http://schemas.microsoft.com/office/powerpoint/2010/main" val="4267004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By making these modifications, both airlines are positioned to substantially deepen their KM systems, promoting a culture of continuous learning and innovation. In doing so, they will remain at the vanguard of the aviation industry, establishing new norms for efficiency, service quality, and passenger satisfaction.</a:t>
            </a:r>
          </a:p>
          <a:p>
            <a:endParaRPr dirty="0" lang="en-US"/>
          </a:p>
        </p:txBody>
      </p:sp>
      <p:sp>
        <p:nvSpPr>
          <p:cNvPr id="4" name="Slide Number Placeholder 3"/>
          <p:cNvSpPr>
            <a:spLocks noGrp="1"/>
          </p:cNvSpPr>
          <p:nvPr>
            <p:ph idx="5" sz="quarter" type="sldNum"/>
          </p:nvPr>
        </p:nvSpPr>
        <p:spPr/>
        <p:txBody>
          <a:bodyPr numCol="1"/>
          <a:lstStyle/>
          <a:p>
            <a:fld id="{6638F9A6-907A-4A28-9434-378411518750}" type="slidenum">
              <a:rPr lang="en-US" smtClean="0"/>
              <a:t>18</a:t>
            </a:fld>
            <a:endParaRPr lang="en-US"/>
          </a:p>
        </p:txBody>
      </p:sp>
    </p:spTree>
    <p:extLst>
      <p:ext uri="{BB962C8B-B14F-4D97-AF65-F5344CB8AC3E}">
        <p14:creationId xmlns:p14="http://schemas.microsoft.com/office/powerpoint/2010/main" val="897740203"/>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19C58-862F-4445-A740-9ADAB71929C0}"/>
              </a:ext>
            </a:extLst>
          </p:cNvPr>
          <p:cNvSpPr>
            <a:spLocks noGrp="1"/>
          </p:cNvSpPr>
          <p:nvPr>
            <p:ph type="ctrTitle"/>
          </p:nvPr>
        </p:nvSpPr>
        <p:spPr>
          <a:xfrm>
            <a:off x="1524000" y="1122363"/>
            <a:ext cx="9144000" cy="2387600"/>
          </a:xfrm>
        </p:spPr>
        <p:txBody>
          <a:bodyPr anchor="b" numCol="1"/>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D5604B7-245B-4F97-A411-0BB207B11F52}"/>
              </a:ext>
            </a:extLst>
          </p:cNvPr>
          <p:cNvSpPr>
            <a:spLocks noGrp="1"/>
          </p:cNvSpPr>
          <p:nvPr>
            <p:ph idx="1" type="subTitle"/>
          </p:nvPr>
        </p:nvSpPr>
        <p:spPr>
          <a:xfrm>
            <a:off x="1524000" y="3602038"/>
            <a:ext cx="9144000" cy="1655762"/>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56ABCC-4F1C-469A-A474-322CED73468B}"/>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5" name="Footer Placeholder 4">
            <a:extLst>
              <a:ext uri="{FF2B5EF4-FFF2-40B4-BE49-F238E27FC236}">
                <a16:creationId xmlns:a16="http://schemas.microsoft.com/office/drawing/2014/main" id="{7554783E-3F3C-45A4-8CF0-8F921824B7DF}"/>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BCC0592A-91D7-41D3-A44B-F9FC60926478}"/>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1033385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3FB90-0658-465D-BB6F-B911BF576161}"/>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8DD6DF01-B832-448D-9DA5-D49160DB4D2D}"/>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A950AB-84CF-4204-8290-07C1B6A64202}"/>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5" name="Footer Placeholder 4">
            <a:extLst>
              <a:ext uri="{FF2B5EF4-FFF2-40B4-BE49-F238E27FC236}">
                <a16:creationId xmlns:a16="http://schemas.microsoft.com/office/drawing/2014/main" id="{2F058A45-8434-45BD-938F-777B0D8AB4E0}"/>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98969466-C2A2-488E-B06D-D01B8FBD1EF1}"/>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1700105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BF385-9424-4F1C-8FAC-D5579AC3FB25}"/>
              </a:ext>
            </a:extLst>
          </p:cNvPr>
          <p:cNvSpPr>
            <a:spLocks noGrp="1"/>
          </p:cNvSpPr>
          <p:nvPr>
            <p:ph type="title"/>
          </p:nvPr>
        </p:nvSpPr>
        <p:spPr>
          <a:xfrm>
            <a:off x="831850" y="1709738"/>
            <a:ext cx="10515600" cy="2852737"/>
          </a:xfrm>
        </p:spPr>
        <p:txBody>
          <a:bodyPr anchor="b" numCol="1"/>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0B94FED-417A-4DAF-B948-20E1C338F4DA}"/>
              </a:ext>
            </a:extLst>
          </p:cNvPr>
          <p:cNvSpPr>
            <a:spLocks noGrp="1"/>
          </p:cNvSpPr>
          <p:nvPr>
            <p:ph idx="1" type="body"/>
          </p:nvPr>
        </p:nvSpPr>
        <p:spPr>
          <a:xfrm>
            <a:off x="831850" y="4589463"/>
            <a:ext cx="10515600" cy="1500187"/>
          </a:xfrm>
        </p:spPr>
        <p:txBody>
          <a:bodyPr numCol="1"/>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8F0AEA-A188-49B2-B722-F43DD8D0131D}"/>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5" name="Footer Placeholder 4">
            <a:extLst>
              <a:ext uri="{FF2B5EF4-FFF2-40B4-BE49-F238E27FC236}">
                <a16:creationId xmlns:a16="http://schemas.microsoft.com/office/drawing/2014/main" id="{42D50F2F-8495-4A6F-8498-985E67861F3E}"/>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162C3B36-EB03-4A2B-9086-A4CE8F448F3A}"/>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3397915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D91E7-7F8D-4747-9E8D-C90655A47B5C}"/>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FE01D7C1-7EC1-4A41-BCDB-BD5EDFF36AF1}"/>
              </a:ext>
            </a:extLst>
          </p:cNvPr>
          <p:cNvSpPr>
            <a:spLocks noGrp="1"/>
          </p:cNvSpPr>
          <p:nvPr>
            <p:ph idx="1" sz="half"/>
          </p:nvPr>
        </p:nvSpPr>
        <p:spPr>
          <a:xfrm>
            <a:off x="838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84262C-964D-48D2-A93D-57CAB4A04D59}"/>
              </a:ext>
            </a:extLst>
          </p:cNvPr>
          <p:cNvSpPr>
            <a:spLocks noGrp="1"/>
          </p:cNvSpPr>
          <p:nvPr>
            <p:ph idx="2" sz="half"/>
          </p:nvPr>
        </p:nvSpPr>
        <p:spPr>
          <a:xfrm>
            <a:off x="6172200" y="1825625"/>
            <a:ext cx="5181600" cy="435133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7862A97-A975-42B0-91A6-BC32B3C0A6E3}"/>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6" name="Footer Placeholder 5">
            <a:extLst>
              <a:ext uri="{FF2B5EF4-FFF2-40B4-BE49-F238E27FC236}">
                <a16:creationId xmlns:a16="http://schemas.microsoft.com/office/drawing/2014/main" id="{228B5D06-7FD5-41CF-9197-9DDAE9356041}"/>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0D20FFAE-F6A4-4F90-BCEB-27FEDDBD4C63}"/>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1838347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24D1-E0BD-479E-B7B0-8D866896C7FD}"/>
              </a:ext>
            </a:extLst>
          </p:cNvPr>
          <p:cNvSpPr>
            <a:spLocks noGrp="1"/>
          </p:cNvSpPr>
          <p:nvPr>
            <p:ph type="title"/>
          </p:nvPr>
        </p:nvSpPr>
        <p:spPr>
          <a:xfrm>
            <a:off x="839788" y="365125"/>
            <a:ext cx="10515600" cy="1325563"/>
          </a:xfrm>
        </p:spPr>
        <p:txBody>
          <a:bodyPr numCol="1"/>
          <a:lstStyle/>
          <a:p>
            <a:r>
              <a:rPr lang="en-US"/>
              <a:t>Click to edit Master title style</a:t>
            </a:r>
          </a:p>
        </p:txBody>
      </p:sp>
      <p:sp>
        <p:nvSpPr>
          <p:cNvPr id="3" name="Text Placeholder 2">
            <a:extLst>
              <a:ext uri="{FF2B5EF4-FFF2-40B4-BE49-F238E27FC236}">
                <a16:creationId xmlns:a16="http://schemas.microsoft.com/office/drawing/2014/main" id="{3060C247-41B7-4DD1-9FE1-2B2EB580BF21}"/>
              </a:ext>
            </a:extLst>
          </p:cNvPr>
          <p:cNvSpPr>
            <a:spLocks noGrp="1"/>
          </p:cNvSpPr>
          <p:nvPr>
            <p:ph idx="1" type="body"/>
          </p:nvPr>
        </p:nvSpPr>
        <p:spPr>
          <a:xfrm>
            <a:off x="839788" y="1681163"/>
            <a:ext cx="5157787"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1F91046B-5E43-45DA-9BE9-4A462A99A2C6}"/>
              </a:ext>
            </a:extLst>
          </p:cNvPr>
          <p:cNvSpPr>
            <a:spLocks noGrp="1"/>
          </p:cNvSpPr>
          <p:nvPr>
            <p:ph idx="2" sz="half"/>
          </p:nvPr>
        </p:nvSpPr>
        <p:spPr>
          <a:xfrm>
            <a:off x="839788" y="2505075"/>
            <a:ext cx="5157787"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E91C9F-0EE7-449A-B27F-481A77ABD209}"/>
              </a:ext>
            </a:extLst>
          </p:cNvPr>
          <p:cNvSpPr>
            <a:spLocks noGrp="1"/>
          </p:cNvSpPr>
          <p:nvPr>
            <p:ph idx="3" sz="quarter" type="body"/>
          </p:nvPr>
        </p:nvSpPr>
        <p:spPr>
          <a:xfrm>
            <a:off x="6172200" y="1681163"/>
            <a:ext cx="5183188" cy="82391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0F89B88E-96BE-45C0-A8CE-BCBAA9E59A34}"/>
              </a:ext>
            </a:extLst>
          </p:cNvPr>
          <p:cNvSpPr>
            <a:spLocks noGrp="1"/>
          </p:cNvSpPr>
          <p:nvPr>
            <p:ph idx="4" sz="quarter"/>
          </p:nvPr>
        </p:nvSpPr>
        <p:spPr>
          <a:xfrm>
            <a:off x="6172200" y="2505075"/>
            <a:ext cx="5183188" cy="3684588"/>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B8FCE34-B4A0-4FAD-9BC7-327849149F84}"/>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8" name="Footer Placeholder 7">
            <a:extLst>
              <a:ext uri="{FF2B5EF4-FFF2-40B4-BE49-F238E27FC236}">
                <a16:creationId xmlns:a16="http://schemas.microsoft.com/office/drawing/2014/main" id="{085839C8-1FB7-4E4E-89E9-9D1843EEF232}"/>
              </a:ext>
            </a:extLst>
          </p:cNvPr>
          <p:cNvSpPr>
            <a:spLocks noGrp="1"/>
          </p:cNvSpPr>
          <p:nvPr>
            <p:ph idx="11" sz="quarter" type="ftr"/>
          </p:nvPr>
        </p:nvSpPr>
        <p:spPr/>
        <p:txBody>
          <a:bodyPr numCol="1"/>
          <a:lstStyle/>
          <a:p>
            <a:endParaRPr lang="en-US"/>
          </a:p>
        </p:txBody>
      </p:sp>
      <p:sp>
        <p:nvSpPr>
          <p:cNvPr id="9" name="Slide Number Placeholder 8">
            <a:extLst>
              <a:ext uri="{FF2B5EF4-FFF2-40B4-BE49-F238E27FC236}">
                <a16:creationId xmlns:a16="http://schemas.microsoft.com/office/drawing/2014/main" id="{84DF5CB1-637A-472F-8D86-66D51C5CCD7E}"/>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3927488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8199-2F9B-4C86-A743-DFA2104D28F3}"/>
              </a:ext>
            </a:extLst>
          </p:cNvPr>
          <p:cNvSpPr>
            <a:spLocks noGrp="1"/>
          </p:cNvSpPr>
          <p:nvPr>
            <p:ph type="title"/>
          </p:nvPr>
        </p:nvSpPr>
        <p:spPr/>
        <p:txBody>
          <a:bodyPr numCol="1"/>
          <a:lstStyle/>
          <a:p>
            <a:r>
              <a:rPr lang="en-US"/>
              <a:t>Click to edit Master title style</a:t>
            </a:r>
          </a:p>
        </p:txBody>
      </p:sp>
      <p:sp>
        <p:nvSpPr>
          <p:cNvPr id="3" name="Date Placeholder 2">
            <a:extLst>
              <a:ext uri="{FF2B5EF4-FFF2-40B4-BE49-F238E27FC236}">
                <a16:creationId xmlns:a16="http://schemas.microsoft.com/office/drawing/2014/main" id="{F15DE0F3-EB15-4C90-B340-98D2AEEA67F6}"/>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4" name="Footer Placeholder 3">
            <a:extLst>
              <a:ext uri="{FF2B5EF4-FFF2-40B4-BE49-F238E27FC236}">
                <a16:creationId xmlns:a16="http://schemas.microsoft.com/office/drawing/2014/main" id="{732E1560-975D-40F8-ABDC-367599F94620}"/>
              </a:ext>
            </a:extLst>
          </p:cNvPr>
          <p:cNvSpPr>
            <a:spLocks noGrp="1"/>
          </p:cNvSpPr>
          <p:nvPr>
            <p:ph idx="11" sz="quarter" type="ftr"/>
          </p:nvPr>
        </p:nvSpPr>
        <p:spPr/>
        <p:txBody>
          <a:bodyPr numCol="1"/>
          <a:lstStyle/>
          <a:p>
            <a:endParaRPr lang="en-US"/>
          </a:p>
        </p:txBody>
      </p:sp>
      <p:sp>
        <p:nvSpPr>
          <p:cNvPr id="5" name="Slide Number Placeholder 4">
            <a:extLst>
              <a:ext uri="{FF2B5EF4-FFF2-40B4-BE49-F238E27FC236}">
                <a16:creationId xmlns:a16="http://schemas.microsoft.com/office/drawing/2014/main" id="{416E1CF9-2276-456F-A0B4-65DCE9BF804B}"/>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2643013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5E9450-3FD9-44B9-B99B-B4821948F20D}"/>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3" name="Footer Placeholder 2">
            <a:extLst>
              <a:ext uri="{FF2B5EF4-FFF2-40B4-BE49-F238E27FC236}">
                <a16:creationId xmlns:a16="http://schemas.microsoft.com/office/drawing/2014/main" id="{9A79E248-4AD7-4213-9F04-ACEF9D78EEE5}"/>
              </a:ext>
            </a:extLst>
          </p:cNvPr>
          <p:cNvSpPr>
            <a:spLocks noGrp="1"/>
          </p:cNvSpPr>
          <p:nvPr>
            <p:ph idx="11" sz="quarter" type="ftr"/>
          </p:nvPr>
        </p:nvSpPr>
        <p:spPr/>
        <p:txBody>
          <a:bodyPr numCol="1"/>
          <a:lstStyle/>
          <a:p>
            <a:endParaRPr lang="en-US"/>
          </a:p>
        </p:txBody>
      </p:sp>
      <p:sp>
        <p:nvSpPr>
          <p:cNvPr id="4" name="Slide Number Placeholder 3">
            <a:extLst>
              <a:ext uri="{FF2B5EF4-FFF2-40B4-BE49-F238E27FC236}">
                <a16:creationId xmlns:a16="http://schemas.microsoft.com/office/drawing/2014/main" id="{09B4F909-FA6C-436A-AF23-51C91D794F3F}"/>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1134115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62F7D-24FC-475E-ACC6-18F4FD5C4165}"/>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EB65193-CBE1-490B-BC1E-934DE922A593}"/>
              </a:ext>
            </a:extLst>
          </p:cNvPr>
          <p:cNvSpPr>
            <a:spLocks noGrp="1"/>
          </p:cNvSpPr>
          <p:nvPr>
            <p:ph idx="1"/>
          </p:nvPr>
        </p:nvSpPr>
        <p:spPr>
          <a:xfrm>
            <a:off x="5183188" y="987425"/>
            <a:ext cx="6172200" cy="4873625"/>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8B8A7F-9DD1-4066-8BE0-3B998C912FBE}"/>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7B145A-1131-460B-B4F6-183EC862F8C8}"/>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6" name="Footer Placeholder 5">
            <a:extLst>
              <a:ext uri="{FF2B5EF4-FFF2-40B4-BE49-F238E27FC236}">
                <a16:creationId xmlns:a16="http://schemas.microsoft.com/office/drawing/2014/main" id="{445ABA5D-37DA-480B-BC27-A796DD990224}"/>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4E4A4F0F-53EC-4D91-9E88-5E92DD56023D}"/>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127548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C70A1-1D3B-4392-8F29-FB2ACEE4FB44}"/>
              </a:ext>
            </a:extLst>
          </p:cNvPr>
          <p:cNvSpPr>
            <a:spLocks noGrp="1"/>
          </p:cNvSpPr>
          <p:nvPr>
            <p:ph type="title"/>
          </p:nvPr>
        </p:nvSpPr>
        <p:spPr>
          <a:xfrm>
            <a:off x="839788" y="457200"/>
            <a:ext cx="3932237" cy="1600200"/>
          </a:xfrm>
        </p:spPr>
        <p:txBody>
          <a:bodyPr anchor="b" numCol="1"/>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7E09FEF-70CC-4D02-B4BC-D924F29F6242}"/>
              </a:ext>
            </a:extLst>
          </p:cNvPr>
          <p:cNvSpPr>
            <a:spLocks noGrp="1"/>
          </p:cNvSpPr>
          <p:nvPr>
            <p:ph idx="1" type="pic"/>
          </p:nvPr>
        </p:nvSpPr>
        <p:spPr>
          <a:xfrm>
            <a:off x="5183188" y="987425"/>
            <a:ext cx="6172200" cy="4873625"/>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a:extLst>
              <a:ext uri="{FF2B5EF4-FFF2-40B4-BE49-F238E27FC236}">
                <a16:creationId xmlns:a16="http://schemas.microsoft.com/office/drawing/2014/main" id="{21798020-4CD5-4CB3-A016-C2F8AE6C65D7}"/>
              </a:ext>
            </a:extLst>
          </p:cNvPr>
          <p:cNvSpPr>
            <a:spLocks noGrp="1"/>
          </p:cNvSpPr>
          <p:nvPr>
            <p:ph idx="2" sz="half" type="body"/>
          </p:nvPr>
        </p:nvSpPr>
        <p:spPr>
          <a:xfrm>
            <a:off x="839788" y="2057400"/>
            <a:ext cx="3932237" cy="3811588"/>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662DDE-B337-40C7-899D-10ABE47A13CC}"/>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6" name="Footer Placeholder 5">
            <a:extLst>
              <a:ext uri="{FF2B5EF4-FFF2-40B4-BE49-F238E27FC236}">
                <a16:creationId xmlns:a16="http://schemas.microsoft.com/office/drawing/2014/main" id="{A301DD7A-7ED2-4AEC-BD36-52314A570B9E}"/>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F301DAD7-C3D4-4ADD-A1EC-C6E5D1C32A4A}"/>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1409795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4CA54-2D4D-4788-9A4C-B85525A645D7}"/>
              </a:ext>
            </a:extLst>
          </p:cNvPr>
          <p:cNvSpPr>
            <a:spLocks noGrp="1"/>
          </p:cNvSpPr>
          <p:nvPr>
            <p:ph type="title"/>
          </p:nvPr>
        </p:nvSpPr>
        <p:spPr/>
        <p:txBody>
          <a:bodyPr numCol="1"/>
          <a:lstStyle/>
          <a:p>
            <a:r>
              <a:rPr lang="en-US"/>
              <a:t>Click to edit Master title style</a:t>
            </a:r>
          </a:p>
        </p:txBody>
      </p:sp>
      <p:sp>
        <p:nvSpPr>
          <p:cNvPr id="3" name="Vertical Text Placeholder 2">
            <a:extLst>
              <a:ext uri="{FF2B5EF4-FFF2-40B4-BE49-F238E27FC236}">
                <a16:creationId xmlns:a16="http://schemas.microsoft.com/office/drawing/2014/main" id="{9315897B-9FF1-4002-8D58-7AC21A2B766B}"/>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03026E-81E4-4C57-8C24-B34CF5FFCBF1}"/>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5" name="Footer Placeholder 4">
            <a:extLst>
              <a:ext uri="{FF2B5EF4-FFF2-40B4-BE49-F238E27FC236}">
                <a16:creationId xmlns:a16="http://schemas.microsoft.com/office/drawing/2014/main" id="{0FE8F2B7-ECBC-4807-8B74-D623BF4CBA57}"/>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36756FED-9457-418B-876A-D945235BE5A7}"/>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66318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CEA084-1D49-4CCD-A968-DE7E8400B67A}"/>
              </a:ext>
            </a:extLst>
          </p:cNvPr>
          <p:cNvSpPr>
            <a:spLocks noGrp="1"/>
          </p:cNvSpPr>
          <p:nvPr>
            <p:ph orient="vert" type="title"/>
          </p:nvPr>
        </p:nvSpPr>
        <p:spPr>
          <a:xfrm>
            <a:off x="8724900" y="365125"/>
            <a:ext cx="2628900" cy="5811838"/>
          </a:xfrm>
        </p:spPr>
        <p:txBody>
          <a:bodyPr numCol="1" vert="eaVert"/>
          <a:lstStyle/>
          <a:p>
            <a:r>
              <a:rPr lang="en-US"/>
              <a:t>Click to edit Master title style</a:t>
            </a:r>
          </a:p>
        </p:txBody>
      </p:sp>
      <p:sp>
        <p:nvSpPr>
          <p:cNvPr id="3" name="Vertical Text Placeholder 2">
            <a:extLst>
              <a:ext uri="{FF2B5EF4-FFF2-40B4-BE49-F238E27FC236}">
                <a16:creationId xmlns:a16="http://schemas.microsoft.com/office/drawing/2014/main" id="{C57C70D2-C261-4F99-B9B6-C350CB860527}"/>
              </a:ext>
            </a:extLst>
          </p:cNvPr>
          <p:cNvSpPr>
            <a:spLocks noGrp="1"/>
          </p:cNvSpPr>
          <p:nvPr>
            <p:ph idx="1" orient="vert" type="body"/>
          </p:nvPr>
        </p:nvSpPr>
        <p:spPr>
          <a:xfrm>
            <a:off x="838200" y="365125"/>
            <a:ext cx="7734300" cy="581183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9CCBBB-9295-4F61-B2A0-67DE787DECF2}"/>
              </a:ext>
            </a:extLst>
          </p:cNvPr>
          <p:cNvSpPr>
            <a:spLocks noGrp="1"/>
          </p:cNvSpPr>
          <p:nvPr>
            <p:ph idx="10" sz="half" type="dt"/>
          </p:nvPr>
        </p:nvSpPr>
        <p:spPr/>
        <p:txBody>
          <a:bodyPr numCol="1"/>
          <a:lstStyle/>
          <a:p>
            <a:fld id="{15A6CB10-4828-4CE4-BE82-D078A08DB78A}" type="datetimeFigureOut">
              <a:rPr lang="en-US" smtClean="0"/>
              <a:t>11/7/2023</a:t>
            </a:fld>
            <a:endParaRPr lang="en-US"/>
          </a:p>
        </p:txBody>
      </p:sp>
      <p:sp>
        <p:nvSpPr>
          <p:cNvPr id="5" name="Footer Placeholder 4">
            <a:extLst>
              <a:ext uri="{FF2B5EF4-FFF2-40B4-BE49-F238E27FC236}">
                <a16:creationId xmlns:a16="http://schemas.microsoft.com/office/drawing/2014/main" id="{D248EECB-7C60-4D7D-9E32-7E5D406FBE39}"/>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DA20B902-7165-476A-A0B2-314DA677B5CC}"/>
              </a:ext>
            </a:extLst>
          </p:cNvPr>
          <p:cNvSpPr>
            <a:spLocks noGrp="1"/>
          </p:cNvSpPr>
          <p:nvPr>
            <p:ph idx="12" sz="quarter" type="sldNum"/>
          </p:nvPr>
        </p:nvSpPr>
        <p:spPr/>
        <p:txBody>
          <a:bodyPr numCol="1"/>
          <a:lstStyle/>
          <a:p>
            <a:fld id="{46A77658-2009-4469-B12D-4FB099CF4E61}" type="slidenum">
              <a:rPr lang="en-US" smtClean="0"/>
              <a:t>‹#›</a:t>
            </a:fld>
            <a:endParaRPr lang="en-US"/>
          </a:p>
        </p:txBody>
      </p:sp>
    </p:spTree>
    <p:extLst>
      <p:ext uri="{BB962C8B-B14F-4D97-AF65-F5344CB8AC3E}">
        <p14:creationId xmlns:p14="http://schemas.microsoft.com/office/powerpoint/2010/main" val="2673729198"/>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A8C841-A7FB-46DE-9C7F-D995BEF1DF9C}"/>
              </a:ext>
            </a:extLst>
          </p:cNvPr>
          <p:cNvSpPr>
            <a:spLocks noGrp="1"/>
          </p:cNvSpPr>
          <p:nvPr>
            <p:ph type="title"/>
          </p:nvPr>
        </p:nvSpPr>
        <p:spPr>
          <a:xfrm>
            <a:off x="838200" y="365125"/>
            <a:ext cx="10515600" cy="1325563"/>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a:extLst>
              <a:ext uri="{FF2B5EF4-FFF2-40B4-BE49-F238E27FC236}">
                <a16:creationId xmlns:a16="http://schemas.microsoft.com/office/drawing/2014/main" id="{A33AFE13-8D5F-42B6-AB3D-19F897405941}"/>
              </a:ext>
            </a:extLst>
          </p:cNvPr>
          <p:cNvSpPr>
            <a:spLocks noGrp="1"/>
          </p:cNvSpPr>
          <p:nvPr>
            <p:ph idx="1" type="body"/>
          </p:nvPr>
        </p:nvSpPr>
        <p:spPr>
          <a:xfrm>
            <a:off x="838200" y="1825625"/>
            <a:ext cx="10515600" cy="4351338"/>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6E8C5B-C8B6-4818-AB96-B3CCAE2D1ADF}"/>
              </a:ext>
            </a:extLst>
          </p:cNvPr>
          <p:cNvSpPr>
            <a:spLocks noGrp="1"/>
          </p:cNvSpPr>
          <p:nvPr>
            <p:ph idx="2" sz="half" type="dt"/>
          </p:nvPr>
        </p:nvSpPr>
        <p:spPr>
          <a:xfrm>
            <a:off x="838200" y="6356350"/>
            <a:ext cx="27432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15A6CB10-4828-4CE4-BE82-D078A08DB78A}" type="datetimeFigureOut">
              <a:rPr lang="en-US" smtClean="0"/>
              <a:t>11/7/2023</a:t>
            </a:fld>
            <a:endParaRPr lang="en-US"/>
          </a:p>
        </p:txBody>
      </p:sp>
      <p:sp>
        <p:nvSpPr>
          <p:cNvPr id="5" name="Footer Placeholder 4">
            <a:extLst>
              <a:ext uri="{FF2B5EF4-FFF2-40B4-BE49-F238E27FC236}">
                <a16:creationId xmlns:a16="http://schemas.microsoft.com/office/drawing/2014/main" id="{8AC40915-B02E-4D6B-8167-487777B02E76}"/>
              </a:ext>
            </a:extLst>
          </p:cNvPr>
          <p:cNvSpPr>
            <a:spLocks noGrp="1"/>
          </p:cNvSpPr>
          <p:nvPr>
            <p:ph idx="3" sz="quarter" type="ftr"/>
          </p:nvPr>
        </p:nvSpPr>
        <p:spPr>
          <a:xfrm>
            <a:off x="4038600" y="6356350"/>
            <a:ext cx="41148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09C516-10A7-42FC-9C64-7DDDF997565F}"/>
              </a:ext>
            </a:extLst>
          </p:cNvPr>
          <p:cNvSpPr>
            <a:spLocks noGrp="1"/>
          </p:cNvSpPr>
          <p:nvPr>
            <p:ph idx="4" sz="quarter" type="sldNum"/>
          </p:nvPr>
        </p:nvSpPr>
        <p:spPr>
          <a:xfrm>
            <a:off x="8610600" y="6356350"/>
            <a:ext cx="27432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46A77658-2009-4469-B12D-4FB099CF4E61}" type="slidenum">
              <a:rPr lang="en-US" smtClean="0"/>
              <a:t>‹#›</a:t>
            </a:fld>
            <a:endParaRPr lang="en-US"/>
          </a:p>
        </p:txBody>
      </p:sp>
    </p:spTree>
    <p:extLst>
      <p:ext uri="{BB962C8B-B14F-4D97-AF65-F5344CB8AC3E}">
        <p14:creationId xmlns:p14="http://schemas.microsoft.com/office/powerpoint/2010/main" val="3093570066"/>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8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4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4" Target="https://www.publicdomainpictures.net/en/view-image.php?image=387961&amp;picture=course-introduction" TargetMode="External" Type="http://schemas.openxmlformats.org/officeDocument/2006/relationships/hyperlink"/><Relationship Id="rId3" Target="../media/image1.jp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4.xml.rels><?xml version="1.0" encoding="UTF-8" standalone="yes"?><Relationships xmlns="http://schemas.openxmlformats.org/package/2006/relationships"><Relationship Id="rId4" Target="https://researchleap.com/modern-marketing-communication-tourism/" TargetMode="External" Type="http://schemas.openxmlformats.org/officeDocument/2006/relationships/hyperlink"/><Relationship Id="rId3" Target="../media/image2.jpg" Type="http://schemas.openxmlformats.org/officeDocument/2006/relationships/image"/><Relationship Id="rId2" Target="../notesSlides/notesSlide2.xml" Type="http://schemas.openxmlformats.org/officeDocument/2006/relationships/notesSlide"/><Relationship Id="rId1" Target="../slideLayouts/slideLayout1.xml" Type="http://schemas.openxmlformats.org/officeDocument/2006/relationships/slideLayout"/></Relationships>
</file>

<file path=ppt/slides/_rels/slide5.xml.rels><?xml version="1.0" encoding="UTF-8" standalone="yes"?><Relationships xmlns="http://schemas.openxmlformats.org/package/2006/relationships"><Relationship Id="rId4" Target="https://researchleap.com/modern-marketing-communication-tourism/" TargetMode="External" Type="http://schemas.openxmlformats.org/officeDocument/2006/relationships/hyperlink"/><Relationship Id="rId3" Target="../media/image2.jpg" Type="http://schemas.openxmlformats.org/officeDocument/2006/relationships/image"/><Relationship Id="rId2" Target="../notesSlides/notesSlide3.xml" Type="http://schemas.openxmlformats.org/officeDocument/2006/relationships/notesSlide"/><Relationship Id="rId1" Target="../slideLayouts/slideLayout1.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3.png" Type="http://schemas.openxmlformats.org/officeDocument/2006/relationships/image"/><Relationship Id="rId2" Target="../notesSlides/notesSlide4.xml" Type="http://schemas.openxmlformats.org/officeDocument/2006/relationships/notesSlide"/><Relationship Id="rId1" Target="../slideLayouts/slideLayout1.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3.png" Type="http://schemas.openxmlformats.org/officeDocument/2006/relationships/image"/><Relationship Id="rId2" Target="../notesSlides/notesSlide5.xml" Type="http://schemas.openxmlformats.org/officeDocument/2006/relationships/notesSlide"/><Relationship Id="rId1" Target="../slideLayouts/slideLayout1.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4.png" Type="http://schemas.openxmlformats.org/officeDocument/2006/relationships/image"/><Relationship Id="rId2" Target="../notesSlides/notesSlide6.xml" Type="http://schemas.openxmlformats.org/officeDocument/2006/relationships/notesSlide"/><Relationship Id="rId1" Target="../slideLayouts/slideLayout1.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4.png" Type="http://schemas.openxmlformats.org/officeDocument/2006/relationships/image"/><Relationship Id="rId2" Target="../notesSlides/notesSlide7.xml" Type="http://schemas.openxmlformats.org/officeDocument/2006/relationships/notesSlide"/><Relationship Id="rId1" Target="../slideLayouts/slideLayout1.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5.png" Type="http://schemas.openxmlformats.org/officeDocument/2006/relationships/image"/><Relationship Id="rId2" Target="../notesSlides/notesSlide8.xml" Type="http://schemas.openxmlformats.org/officeDocument/2006/relationships/notesSlide"/><Relationship Id="rId1" Target="../slideLayouts/slideLayout1.xml" Type="http://schemas.openxmlformats.org/officeDocument/2006/relationships/slideLayout"/></Relationships>
</file>

<file path=ppt/slides/_rels/slide11.xml.rels><?xml version="1.0" encoding="UTF-8" standalone="yes"?><Relationships xmlns="http://schemas.openxmlformats.org/package/2006/relationships"><Relationship Id="rId4" Target="https://www.hrbartender.com/2019/training/peer-to-peer-learning-strategy/" TargetMode="External" Type="http://schemas.openxmlformats.org/officeDocument/2006/relationships/hyperlink"/><Relationship Id="rId3" Target="../media/image6.png" Type="http://schemas.openxmlformats.org/officeDocument/2006/relationships/image"/><Relationship Id="rId2" Target="../notesSlides/notesSlide9.xml" Type="http://schemas.openxmlformats.org/officeDocument/2006/relationships/notesSlide"/><Relationship Id="rId1" Target="../slideLayouts/slideLayout1.xml" Type="http://schemas.openxmlformats.org/officeDocument/2006/relationships/slideLayout"/></Relationships>
</file>

<file path=ppt/slides/_rels/slide12.xml.rels><?xml version="1.0" encoding="UTF-8" standalone="yes"?><Relationships xmlns="http://schemas.openxmlformats.org/package/2006/relationships"><Relationship Id="rId4" Target="https://www.hrbartender.com/2019/training/peer-to-peer-learning-strategy/" TargetMode="External" Type="http://schemas.openxmlformats.org/officeDocument/2006/relationships/hyperlink"/><Relationship Id="rId3" Target="../media/image6.png" Type="http://schemas.openxmlformats.org/officeDocument/2006/relationships/image"/><Relationship Id="rId2" Target="../notesSlides/notesSlide10.xml" Type="http://schemas.openxmlformats.org/officeDocument/2006/relationships/notesSlide"/><Relationship Id="rId1" Target="../slideLayouts/slideLayout1.xml" Type="http://schemas.openxmlformats.org/officeDocument/2006/relationships/slideLayout"/></Relationships>
</file>

<file path=ppt/slides/_rels/slide13.xml.rels><?xml version="1.0" encoding="UTF-8" standalone="yes"?><Relationships xmlns="http://schemas.openxmlformats.org/package/2006/relationships"><Relationship Id="rId4" Target="https://www.hrbartender.com/2019/training/peer-to-peer-learning-strategy/" TargetMode="External" Type="http://schemas.openxmlformats.org/officeDocument/2006/relationships/hyperlink"/><Relationship Id="rId3" Target="../media/image6.png" Type="http://schemas.openxmlformats.org/officeDocument/2006/relationships/image"/><Relationship Id="rId2" Target="../notesSlides/notesSlide11.xml" Type="http://schemas.openxmlformats.org/officeDocument/2006/relationships/notesSlide"/><Relationship Id="rId1" Target="../slideLayouts/slideLayout1.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7.png" Type="http://schemas.openxmlformats.org/officeDocument/2006/relationships/image"/><Relationship Id="rId2" Target="../notesSlides/notesSlide12.xml" Type="http://schemas.openxmlformats.org/officeDocument/2006/relationships/notesSlide"/><Relationship Id="rId1" Target="../slideLayouts/slideLayout1.xml" Type="http://schemas.openxmlformats.org/officeDocument/2006/relationships/slideLayout"/></Relationships>
</file>

<file path=ppt/slides/_rels/slide15.xml.rels><?xml version="1.0" encoding="UTF-8" standalone="yes"?><Relationships xmlns="http://schemas.openxmlformats.org/package/2006/relationships"><Relationship Id="rId3" Target="../media/image7.png" Type="http://schemas.openxmlformats.org/officeDocument/2006/relationships/image"/><Relationship Id="rId2" Target="../notesSlides/notesSlide13.xml" Type="http://schemas.openxmlformats.org/officeDocument/2006/relationships/notesSlide"/><Relationship Id="rId1" Target="../slideLayouts/slideLayout1.xml" Type="http://schemas.openxmlformats.org/officeDocument/2006/relationships/slideLayout"/></Relationships>
</file>

<file path=ppt/slides/_rels/slide16.xml.rels><?xml version="1.0" encoding="UTF-8" standalone="yes"?><Relationships xmlns="http://schemas.openxmlformats.org/package/2006/relationships"><Relationship Id="rId3" Target="../media/image8.png" Type="http://schemas.openxmlformats.org/officeDocument/2006/relationships/image"/><Relationship Id="rId2" Target="../notesSlides/notesSlide14.xml" Type="http://schemas.openxmlformats.org/officeDocument/2006/relationships/notesSlide"/><Relationship Id="rId1" Target="../slideLayouts/slideLayout1.xml" Type="http://schemas.openxmlformats.org/officeDocument/2006/relationships/slideLayout"/></Relationships>
</file>

<file path=ppt/slides/_rels/slide17.xml.rels><?xml version="1.0" encoding="UTF-8" standalone="yes"?><Relationships xmlns="http://schemas.openxmlformats.org/package/2006/relationships"><Relationship Id="rId3" Target="../media/image8.png" Type="http://schemas.openxmlformats.org/officeDocument/2006/relationships/image"/><Relationship Id="rId2" Target="../notesSlides/notesSlide15.xml" Type="http://schemas.openxmlformats.org/officeDocument/2006/relationships/notesSlide"/><Relationship Id="rId1" Target="../slideLayouts/slideLayout1.xml" Type="http://schemas.openxmlformats.org/officeDocument/2006/relationships/slideLayout"/></Relationships>
</file>

<file path=ppt/slides/_rels/slide18.xml.rels><?xml version="1.0" encoding="UTF-8" standalone="yes"?><Relationships xmlns="http://schemas.openxmlformats.org/package/2006/relationships"><Relationship Id="rId2" Target="../notesSlides/notesSlide16.xml" Type="http://schemas.openxmlformats.org/officeDocument/2006/relationships/notesSlide"/><Relationship Id="rId1" Target="../slideLayouts/slideLayout1.xml" Type="http://schemas.openxmlformats.org/officeDocument/2006/relationships/slideLayout"/></Relationships>
</file>

<file path=ppt/slides/_rels/slide19.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4" name="TextBox 3">
            <a:extLst>
              <a:ext uri="{FF2B5EF4-FFF2-40B4-BE49-F238E27FC236}">
                <a16:creationId xmlns:a16="http://schemas.microsoft.com/office/drawing/2014/main" id="{66D5773D-4735-4C82-8A12-6F847DB5D493}"/>
              </a:ext>
            </a:extLst>
          </p:cNvPr>
          <p:cNvSpPr txBox="1"/>
          <p:nvPr/>
        </p:nvSpPr>
        <p:spPr>
          <a:xfrm>
            <a:off x="862148" y="826366"/>
            <a:ext cx="10019211" cy="3508653"/>
          </a:xfrm>
          <a:prstGeom prst="rect">
            <a:avLst/>
          </a:prstGeom>
          <a:noFill/>
        </p:spPr>
        <p:txBody>
          <a:bodyPr numCol="1" wrap="square">
            <a:spAutoFit/>
          </a:bodyPr>
          <a:lstStyle/>
          <a:p>
            <a:pPr algn="ctr"/>
            <a:endParaRPr b="1" dirty="0" lang="en-US" sz="2800">
              <a:latin charset="0" panose="02020603050405020304" pitchFamily="18" typeface="Times New Roman"/>
              <a:cs charset="0" panose="02020603050405020304" pitchFamily="18" typeface="Times New Roman"/>
            </a:endParaRPr>
          </a:p>
          <a:p>
            <a:pPr algn="ctr"/>
            <a:endParaRPr b="1" dirty="0" lang="en-US" sz="2800">
              <a:latin charset="0" panose="02020603050405020304" pitchFamily="18" typeface="Times New Roman"/>
              <a:cs charset="0" panose="02020603050405020304" pitchFamily="18" typeface="Times New Roman"/>
            </a:endParaRPr>
          </a:p>
          <a:p>
            <a:pPr algn="ctr"/>
            <a:r>
              <a:rPr b="1" dirty="0" lang="en-US" sz="2800">
                <a:latin charset="0" panose="02020603050405020304" pitchFamily="18" typeface="Times New Roman"/>
                <a:cs charset="0" panose="02020603050405020304" pitchFamily="18" typeface="Times New Roman"/>
              </a:rPr>
              <a:t>BMSW5106</a:t>
            </a:r>
          </a:p>
          <a:p>
            <a:pPr algn="ctr"/>
            <a:r>
              <a:rPr b="1" dirty="0" lang="en-US" sz="2800">
                <a:latin charset="0" panose="02020603050405020304" pitchFamily="18" typeface="Times New Roman"/>
                <a:cs charset="0" panose="02020603050405020304" pitchFamily="18" typeface="Times New Roman"/>
              </a:rPr>
              <a:t>Knowledge and Information Management Skills for the Workplace</a:t>
            </a:r>
          </a:p>
          <a:p>
            <a:pPr algn="ctr"/>
            <a:r>
              <a:rPr b="1" dirty="0" lang="en-US" sz="2800">
                <a:latin charset="0" panose="02020603050405020304" pitchFamily="18" typeface="Times New Roman"/>
                <a:cs charset="0" panose="02020603050405020304" pitchFamily="18" typeface="Times New Roman"/>
              </a:rPr>
              <a:t>Task 2</a:t>
            </a:r>
            <a:endParaRPr altLang="en-GB" b="1" dirty="0" lang="en-GB" sz="2000">
              <a:latin charset="0" panose="02020603050405020304" pitchFamily="18" typeface="Times New Roman"/>
              <a:cs charset="0" panose="02020603050405020304" pitchFamily="18" typeface="Times New Roman"/>
            </a:endParaRPr>
          </a:p>
          <a:p>
            <a:pPr algn="ctr"/>
            <a:endParaRPr altLang="en-GB" dirty="0" lang="en-GB">
              <a:latin charset="0" panose="02020603050405020304" pitchFamily="18" typeface="Times New Roman"/>
              <a:cs charset="0" panose="02020603050405020304" pitchFamily="18" typeface="Times New Roman"/>
            </a:endParaRPr>
          </a:p>
          <a:p>
            <a:pPr algn="ctr"/>
            <a:r>
              <a:rPr altLang="en-GB" dirty="0" lang="en-GB">
                <a:latin charset="0" panose="02020603050405020304" pitchFamily="18" typeface="Times New Roman"/>
                <a:cs charset="0" panose="02020603050405020304" pitchFamily="18" typeface="Times New Roman"/>
              </a:rPr>
              <a:t>Student Name: Iulia Dunareanu</a:t>
            </a:r>
          </a:p>
          <a:p>
            <a:pPr algn="ctr"/>
            <a:r>
              <a:rPr altLang="en-GB" dirty="0" lang="en-GB">
                <a:latin charset="0" panose="02020603050405020304" pitchFamily="18" typeface="Times New Roman"/>
                <a:cs charset="0" panose="02020603050405020304" pitchFamily="18" typeface="Times New Roman"/>
              </a:rPr>
              <a:t>Student ID: 2126703</a:t>
            </a:r>
            <a:endParaRPr dirty="0" lang="en-US">
              <a:latin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1691489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5" name="TextBox 4">
            <a:extLst>
              <a:ext uri="{FF2B5EF4-FFF2-40B4-BE49-F238E27FC236}">
                <a16:creationId xmlns:a16="http://schemas.microsoft.com/office/drawing/2014/main" id="{3ECC14F2-2314-400E-991C-58CB6CD5F37F}"/>
              </a:ext>
            </a:extLst>
          </p:cNvPr>
          <p:cNvSpPr txBox="1"/>
          <p:nvPr/>
        </p:nvSpPr>
        <p:spPr>
          <a:xfrm>
            <a:off x="3779900" y="408425"/>
            <a:ext cx="3969485" cy="677108"/>
          </a:xfrm>
          <a:prstGeom prst="rect">
            <a:avLst/>
          </a:prstGeom>
          <a:noFill/>
        </p:spPr>
        <p:txBody>
          <a:bodyPr numCol="1" rtlCol="0" wrap="none">
            <a:spAutoFit/>
          </a:bodyPr>
          <a:lstStyle/>
          <a:p>
            <a:r>
              <a:rPr b="1" dirty="0" lang="en-US" sz="3800">
                <a:latin charset="0" panose="02020603050405020304" pitchFamily="18" typeface="Times New Roman"/>
                <a:cs charset="0" panose="02020603050405020304" pitchFamily="18" typeface="Times New Roman"/>
              </a:rPr>
              <a:t>Table of Contents</a:t>
            </a:r>
          </a:p>
        </p:txBody>
      </p:sp>
      <p:sp>
        <p:nvSpPr>
          <p:cNvPr id="6" name="TextBox 5">
            <a:extLst>
              <a:ext uri="{FF2B5EF4-FFF2-40B4-BE49-F238E27FC236}">
                <a16:creationId xmlns:a16="http://schemas.microsoft.com/office/drawing/2014/main" id="{619D2BC6-16F3-4B01-84B1-92C57266C721}"/>
              </a:ext>
            </a:extLst>
          </p:cNvPr>
          <p:cNvSpPr txBox="1"/>
          <p:nvPr/>
        </p:nvSpPr>
        <p:spPr>
          <a:xfrm>
            <a:off x="1038942" y="1560123"/>
            <a:ext cx="9147056" cy="2471959"/>
          </a:xfrm>
          <a:prstGeom prst="rect">
            <a:avLst/>
          </a:prstGeom>
          <a:noFill/>
        </p:spPr>
        <p:txBody>
          <a:bodyPr numCol="1" rtlCol="0" wrap="none">
            <a:spAutoFit/>
          </a:bodyPr>
          <a:lstStyle/>
          <a:p>
            <a:pPr algn="just" indent="-342900" marL="342900">
              <a:buFont typeface="+mj-lt"/>
              <a:buAutoNum type="arabicPeriod"/>
            </a:pPr>
            <a:r>
              <a:rPr b="1" dirty="0" lang="en-US" sz="1400">
                <a:latin charset="0" panose="02020603050405020304" pitchFamily="18" typeface="Times New Roman"/>
                <a:cs charset="0" panose="02020603050405020304" pitchFamily="18" typeface="Times New Roman"/>
              </a:rPr>
              <a:t>Introduction……………………………………………………………………………………………………….….03</a:t>
            </a:r>
          </a:p>
          <a:p>
            <a:pPr algn="just" indent="-342900" marL="342900">
              <a:buFont typeface="+mj-lt"/>
              <a:buAutoNum type="arabicPeriod"/>
            </a:pPr>
            <a:r>
              <a:rPr b="1" dirty="0" i="0" lang="en-US" sz="1400">
                <a:effectLst/>
                <a:latin charset="0" panose="02020603050405020304" pitchFamily="18" typeface="Times New Roman"/>
                <a:cs charset="0" panose="02020603050405020304" pitchFamily="18" typeface="Times New Roman"/>
              </a:rPr>
              <a:t>Company Overviews</a:t>
            </a:r>
            <a:r>
              <a:rPr b="1" dirty="0" lang="en-US" sz="1400">
                <a:latin charset="0" panose="02020603050405020304" pitchFamily="18" typeface="Times New Roman"/>
                <a:cs charset="0" panose="02020603050405020304" pitchFamily="18" typeface="Times New Roman"/>
              </a:rPr>
              <a:t>……………………...</a:t>
            </a:r>
            <a:r>
              <a:rPr b="1" dirty="0" i="0" lang="en-US" sz="1400">
                <a:effectLst/>
                <a:latin charset="0" panose="02020603050405020304" pitchFamily="18" typeface="Times New Roman"/>
                <a:cs charset="0" panose="02020603050405020304" pitchFamily="18" typeface="Times New Roman"/>
              </a:rPr>
              <a:t>……………………………………………………………………….…04</a:t>
            </a:r>
            <a:endParaRPr b="1" dirty="0" lang="en-US" sz="1400">
              <a:latin charset="0" panose="02020603050405020304" pitchFamily="18" typeface="Times New Roman"/>
              <a:cs charset="0" panose="02020603050405020304" pitchFamily="18" typeface="Times New Roman"/>
            </a:endParaRPr>
          </a:p>
          <a:p>
            <a:pPr algn="just" indent="-342900" marL="342900">
              <a:buFont typeface="+mj-lt"/>
              <a:buAutoNum type="arabicPeriod"/>
            </a:pPr>
            <a:r>
              <a:rPr b="1" dirty="0" lang="en-US" sz="1400">
                <a:effectLst/>
                <a:latin charset="0" panose="02020603050405020304" pitchFamily="18" typeface="Times New Roman"/>
                <a:ea charset="0" panose="020F0502020204030204" pitchFamily="34" typeface="Calibri"/>
                <a:cs charset="0" panose="02020603050405020304" pitchFamily="18" typeface="Times New Roman"/>
              </a:rPr>
              <a:t>TOWS Analysis of Emirate……………..</a:t>
            </a:r>
            <a:r>
              <a:rPr b="1" dirty="0" lang="en-US" sz="1400">
                <a:latin charset="0" panose="02020603050405020304" pitchFamily="18" typeface="Times New Roman"/>
                <a:cs charset="0" panose="02020603050405020304" pitchFamily="18" typeface="Times New Roman"/>
              </a:rPr>
              <a:t>……………………………………………………………………….......06</a:t>
            </a:r>
          </a:p>
          <a:p>
            <a:pPr algn="just" indent="-342900" marL="342900">
              <a:buFont typeface="+mj-lt"/>
              <a:buAutoNum type="arabicPeriod"/>
            </a:pPr>
            <a:r>
              <a:rPr b="1" dirty="0" lang="en-US" sz="1400">
                <a:effectLst/>
                <a:latin charset="0" panose="02020603050405020304" pitchFamily="18" typeface="Times New Roman"/>
                <a:ea charset="0" panose="020F0502020204030204" pitchFamily="34" typeface="Calibri"/>
                <a:cs charset="0" panose="02020603050405020304" pitchFamily="18" typeface="Times New Roman"/>
              </a:rPr>
              <a:t>TOWS Analysis of British Airways</a:t>
            </a:r>
            <a:r>
              <a:rPr b="1" dirty="0" lang="en-US" sz="900">
                <a:latin charset="0" panose="02020603050405020304" pitchFamily="18" typeface="Times New Roman"/>
                <a:ea charset="0" panose="020F0502020204030204" pitchFamily="34" typeface="Calibri"/>
                <a:cs charset="0" panose="02020603050405020304" pitchFamily="18" typeface="Times New Roman"/>
              </a:rPr>
              <a:t>………………………………………………………………………………</a:t>
            </a:r>
            <a:r>
              <a:rPr b="1" dirty="0" i="0" lang="en-US" sz="1400">
                <a:effectLst/>
                <a:latin charset="0" panose="02020603050405020304" pitchFamily="18" typeface="Times New Roman"/>
                <a:cs charset="0" panose="02020603050405020304" pitchFamily="18" typeface="Times New Roman"/>
              </a:rPr>
              <a:t>……………………………...08</a:t>
            </a:r>
            <a:endParaRPr b="1" dirty="0" lang="en-US" sz="1400">
              <a:latin charset="0" panose="02020603050405020304" pitchFamily="18" typeface="Times New Roman"/>
              <a:cs charset="0" panose="02020603050405020304" pitchFamily="18" typeface="Times New Roman"/>
            </a:endParaRPr>
          </a:p>
          <a:p>
            <a:pPr algn="just" indent="-342900" marL="342900">
              <a:buFont typeface="+mj-lt"/>
              <a:buAutoNum type="arabicPeriod"/>
            </a:pPr>
            <a:r>
              <a:rPr b="1" dirty="0" lang="en-US" sz="1400">
                <a:effectLst/>
                <a:latin charset="0" panose="02020603050405020304" pitchFamily="18" typeface="Times New Roman"/>
                <a:ea charset="0" panose="02020603050405020304" pitchFamily="18" typeface="Times New Roman"/>
                <a:cs charset="0" panose="02020603050405020304" pitchFamily="18" typeface="Times New Roman"/>
              </a:rPr>
              <a:t>Similarities and Dissimilarities………………………………………………………………………………..</a:t>
            </a:r>
            <a:r>
              <a:rPr altLang="en-GB" b="1" dirty="0" lang="en-GB" sz="1400">
                <a:latin charset="0" panose="02020603050405020304" pitchFamily="18" typeface="Times New Roman"/>
                <a:ea charset="0" panose="020F0502020204030204" pitchFamily="34" typeface="Calibri"/>
                <a:cs charset="0" panose="02020603050405020304" pitchFamily="18" typeface="Times New Roman"/>
              </a:rPr>
              <a:t>…….10</a:t>
            </a:r>
            <a:endParaRPr b="1" dirty="0" lang="en-US" sz="14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indent="-342900" marL="342900">
              <a:lnSpc>
                <a:spcPct val="115000"/>
              </a:lnSpc>
              <a:buFont typeface="+mj-lt"/>
              <a:buAutoNum type="arabicPeriod"/>
            </a:pPr>
            <a:r>
              <a:rPr b="1" dirty="0" lang="en-US" sz="1400">
                <a:effectLst/>
                <a:latin charset="0" panose="02020603050405020304" pitchFamily="18" typeface="Times New Roman"/>
                <a:ea charset="0" panose="020F0502020204030204" pitchFamily="34" typeface="Calibri"/>
              </a:rPr>
              <a:t>Emirates and British Airways Knowledge Management (KM)</a:t>
            </a:r>
            <a:r>
              <a:rPr altLang="en-GB" b="1" dirty="0" lang="en-GB" sz="1400">
                <a:effectLst/>
                <a:latin charset="0" panose="02020603050405020304" pitchFamily="18" typeface="Times New Roman"/>
                <a:ea charset="0" panose="02020603050405020304" pitchFamily="18" typeface="Times New Roman"/>
                <a:cs charset="0" panose="02020603050405020304" pitchFamily="18" typeface="Times New Roman"/>
              </a:rPr>
              <a:t>………….…………………………………..........11</a:t>
            </a:r>
            <a:endParaRPr b="1" dirty="0" lang="en-US" sz="14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indent="-342900" lvl="0" marL="342900" marR="0">
              <a:lnSpc>
                <a:spcPct val="115000"/>
              </a:lnSpc>
              <a:spcBef>
                <a:spcPts val="0"/>
              </a:spcBef>
              <a:spcAft>
                <a:spcPts val="0"/>
              </a:spcAft>
              <a:buFont typeface="+mj-lt"/>
              <a:buAutoNum type="arabicPeriod"/>
            </a:pPr>
            <a:r>
              <a:rPr altLang="en-GB" b="1" dirty="0" lang="en-GB" sz="1400">
                <a:effectLst/>
                <a:latin charset="0" panose="02020603050405020304" pitchFamily="18" typeface="Times New Roman"/>
                <a:ea charset="0" panose="02020603050405020304" pitchFamily="18" typeface="Times New Roman"/>
                <a:cs charset="0" panose="02020603050405020304" pitchFamily="18" typeface="Times New Roman"/>
              </a:rPr>
              <a:t>Recommendation……………………………………………………………………………………………………..16</a:t>
            </a:r>
            <a:endParaRPr b="1" dirty="0" lang="en-US" sz="14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indent="-342900" lvl="0" marL="342900" marR="0">
              <a:lnSpc>
                <a:spcPct val="115000"/>
              </a:lnSpc>
              <a:spcBef>
                <a:spcPts val="0"/>
              </a:spcBef>
              <a:spcAft>
                <a:spcPts val="1000"/>
              </a:spcAft>
              <a:buFont typeface="+mj-lt"/>
              <a:buAutoNum type="arabicPeriod"/>
            </a:pPr>
            <a:r>
              <a:rPr altLang="en-GB" b="1" dirty="0" lang="en-GB" sz="1400">
                <a:latin charset="0" panose="02020603050405020304" pitchFamily="18" typeface="Times New Roman"/>
                <a:ea charset="0" panose="02020603050405020304" pitchFamily="18" typeface="Times New Roman"/>
                <a:cs charset="0" panose="02020603050405020304" pitchFamily="18" typeface="Times New Roman"/>
              </a:rPr>
              <a:t>Recommendations</a:t>
            </a:r>
            <a:r>
              <a:rPr altLang="en-GB" b="1" dirty="0" lang="en-GB" sz="1400">
                <a:effectLst/>
                <a:latin charset="0" panose="02020603050405020304" pitchFamily="18" typeface="Times New Roman"/>
                <a:ea charset="0" panose="02020603050405020304" pitchFamily="18" typeface="Times New Roman"/>
                <a:cs charset="0" panose="02020603050405020304" pitchFamily="18" typeface="Times New Roman"/>
              </a:rPr>
              <a:t>………………………………………………………………………………………………….....18</a:t>
            </a:r>
            <a:endParaRPr b="1" dirty="0" lang="en-US" sz="1400">
              <a:effectLst/>
              <a:latin charset="0" panose="02020603050405020304" pitchFamily="18" typeface="Times New Roman"/>
              <a:ea charset="0" panose="02020603050405020304" pitchFamily="18" typeface="Times New Roman"/>
              <a:cs charset="0" panose="02020603050405020304" pitchFamily="18" typeface="Times New Roman"/>
            </a:endParaRPr>
          </a:p>
          <a:p>
            <a:pPr indent="-342900" marL="342900">
              <a:buFont typeface="+mj-lt"/>
              <a:buAutoNum type="arabicPeriod"/>
            </a:pPr>
            <a:r>
              <a:rPr b="1" dirty="0" lang="en-US" sz="1400">
                <a:latin charset="0" panose="02020603050405020304" pitchFamily="18" typeface="Times New Roman"/>
                <a:cs charset="0" panose="02020603050405020304" pitchFamily="18" typeface="Times New Roman"/>
              </a:rPr>
              <a:t>References……………………………………………………………………………………………………………..19</a:t>
            </a:r>
          </a:p>
          <a:p>
            <a:endParaRPr b="1" dirty="0" lang="en-US" sz="1400">
              <a:latin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227030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50856"/>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5" name="TextBox 4">
            <a:extLst>
              <a:ext uri="{FF2B5EF4-FFF2-40B4-BE49-F238E27FC236}">
                <a16:creationId xmlns:a16="http://schemas.microsoft.com/office/drawing/2014/main" id="{D280BC09-DE8A-4C89-95E8-DAC39A113E17}"/>
              </a:ext>
            </a:extLst>
          </p:cNvPr>
          <p:cNvSpPr txBox="1"/>
          <p:nvPr/>
        </p:nvSpPr>
        <p:spPr>
          <a:xfrm>
            <a:off x="1064624" y="1457357"/>
            <a:ext cx="6276702" cy="3416320"/>
          </a:xfrm>
          <a:prstGeom prst="rect">
            <a:avLst/>
          </a:prstGeom>
          <a:noFill/>
        </p:spPr>
        <p:txBody>
          <a:bodyPr numCol="1" wrap="square">
            <a:spAutoFit/>
          </a:bodyPr>
          <a:lstStyle/>
          <a:p>
            <a:pPr algn="just"/>
            <a:r>
              <a:rPr dirty="0" lang="en-US" sz="2400">
                <a:effectLst/>
                <a:latin charset="0" panose="02020603050405020304" pitchFamily="18" typeface="Times New Roman"/>
                <a:ea charset="0" panose="020F0502020204030204" pitchFamily="34" typeface="Calibri"/>
              </a:rPr>
              <a:t>In today's fast-paced and highly competitive aviation sector, the appropriate administration of information is a vital predictor of success. For both Emirates and British Airways, two prominent global airlines, Knowledge Management (KM) is more than just a term; it is a strategic requirement. This review covers the strengths, weaknesses, opportunities, and hazards in their distinct KM systems. </a:t>
            </a:r>
            <a:endParaRPr dirty="0" lang="en-US" sz="2800">
              <a:latin charset="0" panose="02020603050405020304" pitchFamily="18" typeface="Times New Roman"/>
              <a:cs charset="0" panose="02020603050405020304" pitchFamily="18" typeface="Times New Roman"/>
            </a:endParaRPr>
          </a:p>
        </p:txBody>
      </p:sp>
      <p:sp>
        <p:nvSpPr>
          <p:cNvPr id="6" name="TextBox 5">
            <a:extLst>
              <a:ext uri="{FF2B5EF4-FFF2-40B4-BE49-F238E27FC236}">
                <a16:creationId xmlns:a16="http://schemas.microsoft.com/office/drawing/2014/main" id="{26086F6C-DEE8-421E-839A-EEF4B25ED7C5}"/>
              </a:ext>
            </a:extLst>
          </p:cNvPr>
          <p:cNvSpPr txBox="1"/>
          <p:nvPr/>
        </p:nvSpPr>
        <p:spPr>
          <a:xfrm>
            <a:off x="4114801" y="142031"/>
            <a:ext cx="2863284" cy="677108"/>
          </a:xfrm>
          <a:prstGeom prst="rect">
            <a:avLst/>
          </a:prstGeom>
          <a:noFill/>
        </p:spPr>
        <p:txBody>
          <a:bodyPr numCol="1" rtlCol="0" wrap="none">
            <a:spAutoFit/>
          </a:bodyPr>
          <a:lstStyle/>
          <a:p>
            <a:r>
              <a:rPr b="1" dirty="0" lang="en-US" sz="3800">
                <a:latin charset="0" panose="02020603050405020304" pitchFamily="18" typeface="Times New Roman"/>
                <a:cs charset="0" panose="02020603050405020304" pitchFamily="18" typeface="Times New Roman"/>
              </a:rPr>
              <a:t>Introduction</a:t>
            </a:r>
          </a:p>
        </p:txBody>
      </p:sp>
      <p:pic>
        <p:nvPicPr>
          <p:cNvPr id="7" name="Picture 6">
            <a:extLst>
              <a:ext uri="{FF2B5EF4-FFF2-40B4-BE49-F238E27FC236}">
                <a16:creationId xmlns:a16="http://schemas.microsoft.com/office/drawing/2014/main" id="{044D72D8-7505-49D8-BB03-4D11A25DC4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7722" y="1619794"/>
            <a:ext cx="4286306" cy="3108959"/>
          </a:xfrm>
          <a:prstGeom prst="rect">
            <a:avLst/>
          </a:prstGeom>
        </p:spPr>
      </p:pic>
    </p:spTree>
    <p:extLst>
      <p:ext uri="{BB962C8B-B14F-4D97-AF65-F5344CB8AC3E}">
        <p14:creationId xmlns:p14="http://schemas.microsoft.com/office/powerpoint/2010/main" val="350340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C2B6C03C-4192-4FBF-8545-5801A035FED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20594" y="1732621"/>
            <a:ext cx="3716082" cy="3689534"/>
          </a:xfrm>
          <a:prstGeom prst="rect">
            <a:avLst/>
          </a:prstGeom>
        </p:spPr>
      </p:pic>
      <p:sp>
        <p:nvSpPr>
          <p:cNvPr id="5" name="TextBox 4">
            <a:extLst>
              <a:ext uri="{FF2B5EF4-FFF2-40B4-BE49-F238E27FC236}">
                <a16:creationId xmlns:a16="http://schemas.microsoft.com/office/drawing/2014/main" id="{78A17997-8F58-4683-A5E5-81F8723AEF1B}"/>
              </a:ext>
            </a:extLst>
          </p:cNvPr>
          <p:cNvSpPr txBox="1"/>
          <p:nvPr/>
        </p:nvSpPr>
        <p:spPr>
          <a:xfrm>
            <a:off x="1476103" y="291599"/>
            <a:ext cx="8961120" cy="677108"/>
          </a:xfrm>
          <a:prstGeom prst="rect">
            <a:avLst/>
          </a:prstGeom>
          <a:noFill/>
        </p:spPr>
        <p:txBody>
          <a:bodyPr numCol="1" wrap="square">
            <a:spAutoFit/>
          </a:bodyPr>
          <a:lstStyle/>
          <a:p>
            <a:pPr algn="ctr"/>
            <a:r>
              <a:rPr b="1" dirty="0" i="0" lang="en-US" sz="3800">
                <a:effectLst/>
                <a:latin charset="0" panose="02020603050405020304" pitchFamily="18" typeface="Times New Roman"/>
                <a:cs charset="0" panose="02020603050405020304" pitchFamily="18" typeface="Times New Roman"/>
              </a:rPr>
              <a:t>Company Overviews</a:t>
            </a:r>
            <a:endParaRPr dirty="0" lang="en-US" sz="3800">
              <a:latin charset="0" panose="02020603050405020304" pitchFamily="18" typeface="Times New Roman"/>
              <a:cs charset="0" panose="02020603050405020304" pitchFamily="18" typeface="Times New Roman"/>
            </a:endParaRPr>
          </a:p>
        </p:txBody>
      </p:sp>
      <p:sp>
        <p:nvSpPr>
          <p:cNvPr id="7" name="TextBox 6">
            <a:extLst>
              <a:ext uri="{FF2B5EF4-FFF2-40B4-BE49-F238E27FC236}">
                <a16:creationId xmlns:a16="http://schemas.microsoft.com/office/drawing/2014/main" id="{D67259DD-50F6-430A-87F7-05CE9512CFD9}"/>
              </a:ext>
            </a:extLst>
          </p:cNvPr>
          <p:cNvSpPr txBox="1"/>
          <p:nvPr/>
        </p:nvSpPr>
        <p:spPr>
          <a:xfrm>
            <a:off x="914400" y="1651124"/>
            <a:ext cx="6818812" cy="4560544"/>
          </a:xfrm>
          <a:prstGeom prst="rect">
            <a:avLst/>
          </a:prstGeom>
          <a:noFill/>
        </p:spPr>
        <p:txBody>
          <a:bodyPr numCol="1" wrap="square">
            <a:spAutoFit/>
          </a:bodyPr>
          <a:lstStyle/>
          <a:p>
            <a:pPr algn="just">
              <a:lnSpc>
                <a:spcPct val="150000"/>
              </a:lnSpc>
              <a:spcAft>
                <a:spcPts val="800"/>
              </a:spcAft>
            </a:pPr>
            <a:r>
              <a:rPr dirty="0" lang="en-US" sz="2400">
                <a:effectLst/>
                <a:latin charset="0" panose="02020603050405020304" pitchFamily="18" typeface="Times New Roman"/>
                <a:ea charset="0" panose="020F0502020204030204" pitchFamily="34" typeface="Calibri"/>
                <a:cs charset="0" panose="02020603050405020304" pitchFamily="18" typeface="Times New Roman"/>
              </a:rPr>
              <a:t>Emirates, situated in Dubai, United Arab Emirates, stands out as a worldwide aviation behemoth, renowned for its continuous dedication to quality and pioneering character </a:t>
            </a:r>
            <a:r>
              <a:rPr dirty="0" lang="en-US" sz="24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24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Shirani</a:t>
            </a:r>
            <a:r>
              <a:rPr dirty="0" lang="en-US" sz="24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sz="24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dirty="0" lang="en-US" sz="2400">
                <a:effectLst/>
                <a:latin charset="0" panose="02020603050405020304" pitchFamily="18" typeface="Times New Roman"/>
                <a:ea charset="0" panose="020F0502020204030204" pitchFamily="34" typeface="Calibri"/>
                <a:cs charset="0" panose="02020603050405020304" pitchFamily="18" typeface="Times New Roman"/>
              </a:rPr>
              <a:t>Founded in 1985, Emirates has since converted Dubai into a significant global center and is acknowledged as one of the largest international airlines globally </a:t>
            </a:r>
            <a:r>
              <a:rPr dirty="0" lang="en-US" sz="24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24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Steininger</a:t>
            </a:r>
            <a:r>
              <a:rPr dirty="0" lang="en-US" sz="24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et al. 2022)</a:t>
            </a:r>
            <a:r>
              <a:rPr dirty="0" lang="en-US" sz="2400">
                <a:effectLst/>
                <a:latin charset="0" panose="02020603050405020304" pitchFamily="18" typeface="Times New Roman"/>
                <a:ea charset="0" panose="020F0502020204030204" pitchFamily="34" typeface="Calibri"/>
                <a:cs charset="0" panose="02020603050405020304" pitchFamily="18" typeface="Times New Roman"/>
              </a:rPr>
              <a:t>.</a:t>
            </a:r>
          </a:p>
        </p:txBody>
      </p:sp>
      <p:sp>
        <p:nvSpPr>
          <p:cNvPr id="8" name="TextBox 7">
            <a:extLst>
              <a:ext uri="{FF2B5EF4-FFF2-40B4-BE49-F238E27FC236}">
                <a16:creationId xmlns:a16="http://schemas.microsoft.com/office/drawing/2014/main" id="{FC5C1092-0B90-445A-8A2E-01BB22272E17}"/>
              </a:ext>
            </a:extLst>
          </p:cNvPr>
          <p:cNvSpPr txBox="1"/>
          <p:nvPr/>
        </p:nvSpPr>
        <p:spPr>
          <a:xfrm>
            <a:off x="801686" y="1235000"/>
            <a:ext cx="6102926" cy="523220"/>
          </a:xfrm>
          <a:prstGeom prst="rect">
            <a:avLst/>
          </a:prstGeom>
          <a:noFill/>
        </p:spPr>
        <p:txBody>
          <a:bodyPr numCol="1" wrap="square">
            <a:spAutoFit/>
          </a:bodyPr>
          <a:lstStyle/>
          <a:p>
            <a:r>
              <a:rPr b="1" dirty="0" lang="en-US" sz="2800">
                <a:effectLst/>
                <a:latin charset="0" panose="02020603050405020304" pitchFamily="18" typeface="Times New Roman"/>
                <a:ea charset="0" panose="020F0502020204030204" pitchFamily="34" typeface="Calibri"/>
                <a:cs charset="0" panose="02020603050405020304" pitchFamily="18" typeface="Times New Roman"/>
              </a:rPr>
              <a:t>Emirates</a:t>
            </a:r>
            <a:endParaRPr b="1" dirty="0" lang="en-US" sz="2800"/>
          </a:p>
        </p:txBody>
      </p:sp>
    </p:spTree>
    <p:extLst>
      <p:ext uri="{BB962C8B-B14F-4D97-AF65-F5344CB8AC3E}">
        <p14:creationId xmlns:p14="http://schemas.microsoft.com/office/powerpoint/2010/main" val="3802315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5" name="TextBox 4">
            <a:extLst>
              <a:ext uri="{FF2B5EF4-FFF2-40B4-BE49-F238E27FC236}">
                <a16:creationId xmlns:a16="http://schemas.microsoft.com/office/drawing/2014/main" id="{DFEB56D1-A64B-4E71-A0D2-D729537C63BE}"/>
              </a:ext>
            </a:extLst>
          </p:cNvPr>
          <p:cNvSpPr txBox="1"/>
          <p:nvPr/>
        </p:nvSpPr>
        <p:spPr>
          <a:xfrm>
            <a:off x="764573" y="1833891"/>
            <a:ext cx="6869282" cy="3416320"/>
          </a:xfrm>
          <a:prstGeom prst="rect">
            <a:avLst/>
          </a:prstGeom>
          <a:noFill/>
        </p:spPr>
        <p:txBody>
          <a:bodyPr numCol="1" wrap="square">
            <a:spAutoFit/>
          </a:bodyPr>
          <a:lstStyle/>
          <a:p>
            <a:pPr algn="just"/>
            <a:r>
              <a:rPr dirty="0" lang="en-US" sz="2400">
                <a:effectLst/>
                <a:latin charset="0" panose="02020603050405020304" pitchFamily="18" typeface="Times New Roman"/>
                <a:ea charset="0" panose="020F0502020204030204" pitchFamily="34" typeface="Calibri"/>
              </a:rPr>
              <a:t>British Airways (BA), based in London, United Kingdom, stands as an iconic brand in the aviation industry, experiencing a long tradition back in 1974 (</a:t>
            </a:r>
            <a:r>
              <a:rPr dirty="0" err="1" lang="en-US" sz="2400">
                <a:effectLst/>
                <a:latin charset="0" panose="02020603050405020304" pitchFamily="18" typeface="Times New Roman"/>
                <a:ea charset="0" panose="020F0502020204030204" pitchFamily="34" typeface="Calibri"/>
              </a:rPr>
              <a:t>Steininger</a:t>
            </a:r>
            <a:r>
              <a:rPr dirty="0" lang="en-US" sz="2400">
                <a:effectLst/>
                <a:latin charset="0" panose="02020603050405020304" pitchFamily="18" typeface="Times New Roman"/>
                <a:ea charset="0" panose="020F0502020204030204" pitchFamily="34" typeface="Calibri"/>
              </a:rPr>
              <a:t> et al. 2022). </a:t>
            </a:r>
          </a:p>
          <a:p>
            <a:pPr algn="just"/>
            <a:r>
              <a:rPr dirty="0" lang="en-US" sz="2400">
                <a:effectLst/>
                <a:latin charset="0" panose="02020603050405020304" pitchFamily="18" typeface="Times New Roman"/>
                <a:ea charset="0" panose="020F0502020204030204" pitchFamily="34" typeface="Calibri"/>
              </a:rPr>
              <a:t>Operating under the International Airlines Group (IAG), British Airways has reinforced its status as a preeminent full-service airline, associated with British aviation expertise and top-tier customer service (</a:t>
            </a:r>
            <a:r>
              <a:rPr dirty="0" err="1" lang="en-US" sz="2400">
                <a:effectLst/>
                <a:latin charset="0" panose="02020603050405020304" pitchFamily="18" typeface="Times New Roman"/>
                <a:ea charset="0" panose="020F0502020204030204" pitchFamily="34" typeface="Calibri"/>
              </a:rPr>
              <a:t>Shirani</a:t>
            </a:r>
            <a:r>
              <a:rPr dirty="0" lang="en-US" sz="2400">
                <a:effectLst/>
                <a:latin charset="0" panose="02020603050405020304" pitchFamily="18" typeface="Times New Roman"/>
                <a:ea charset="0" panose="020F0502020204030204" pitchFamily="34" typeface="Calibri"/>
              </a:rPr>
              <a:t>, 2022).</a:t>
            </a:r>
            <a:endParaRPr dirty="0" lang="en-US" sz="2800">
              <a:latin charset="0" panose="02020603050405020304" pitchFamily="18" typeface="Times New Roman"/>
              <a:cs charset="0" panose="02020603050405020304" pitchFamily="18" typeface="Times New Roman"/>
            </a:endParaRPr>
          </a:p>
        </p:txBody>
      </p:sp>
      <p:pic>
        <p:nvPicPr>
          <p:cNvPr id="7" name="Picture 6">
            <a:extLst>
              <a:ext uri="{FF2B5EF4-FFF2-40B4-BE49-F238E27FC236}">
                <a16:creationId xmlns:a16="http://schemas.microsoft.com/office/drawing/2014/main" id="{AA12616E-4AE9-47BF-A3F4-F776C482DF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78145" y="1807054"/>
            <a:ext cx="3780946" cy="3539430"/>
          </a:xfrm>
          <a:prstGeom prst="rect">
            <a:avLst/>
          </a:prstGeom>
        </p:spPr>
      </p:pic>
      <p:sp>
        <p:nvSpPr>
          <p:cNvPr id="8" name="TextBox 7">
            <a:extLst>
              <a:ext uri="{FF2B5EF4-FFF2-40B4-BE49-F238E27FC236}">
                <a16:creationId xmlns:a16="http://schemas.microsoft.com/office/drawing/2014/main" id="{32C8E63C-0D34-48B3-8D30-5CC0B94A7EF6}"/>
              </a:ext>
            </a:extLst>
          </p:cNvPr>
          <p:cNvSpPr txBox="1"/>
          <p:nvPr/>
        </p:nvSpPr>
        <p:spPr>
          <a:xfrm>
            <a:off x="1476103" y="291599"/>
            <a:ext cx="8961120" cy="677108"/>
          </a:xfrm>
          <a:prstGeom prst="rect">
            <a:avLst/>
          </a:prstGeom>
          <a:noFill/>
        </p:spPr>
        <p:txBody>
          <a:bodyPr numCol="1" wrap="square">
            <a:spAutoFit/>
          </a:bodyPr>
          <a:lstStyle/>
          <a:p>
            <a:pPr algn="ctr"/>
            <a:r>
              <a:rPr b="1" dirty="0" i="0" lang="en-US" sz="3800">
                <a:effectLst/>
                <a:latin charset="0" panose="02020603050405020304" pitchFamily="18" typeface="Times New Roman"/>
                <a:cs charset="0" panose="02020603050405020304" pitchFamily="18" typeface="Times New Roman"/>
              </a:rPr>
              <a:t>Company Overviews</a:t>
            </a:r>
            <a:endParaRPr dirty="0" lang="en-US" sz="3800">
              <a:latin charset="0" panose="02020603050405020304" pitchFamily="18" typeface="Times New Roman"/>
              <a:cs charset="0" panose="02020603050405020304" pitchFamily="18" typeface="Times New Roman"/>
            </a:endParaRPr>
          </a:p>
        </p:txBody>
      </p:sp>
      <p:sp>
        <p:nvSpPr>
          <p:cNvPr id="9" name="TextBox 8">
            <a:extLst>
              <a:ext uri="{FF2B5EF4-FFF2-40B4-BE49-F238E27FC236}">
                <a16:creationId xmlns:a16="http://schemas.microsoft.com/office/drawing/2014/main" id="{62B0C940-5EE9-48BA-892B-62A3231FEFB6}"/>
              </a:ext>
            </a:extLst>
          </p:cNvPr>
          <p:cNvSpPr txBox="1"/>
          <p:nvPr/>
        </p:nvSpPr>
        <p:spPr>
          <a:xfrm>
            <a:off x="762001" y="1310671"/>
            <a:ext cx="6102926" cy="523220"/>
          </a:xfrm>
          <a:prstGeom prst="rect">
            <a:avLst/>
          </a:prstGeom>
          <a:noFill/>
        </p:spPr>
        <p:txBody>
          <a:bodyPr numCol="1" wrap="square">
            <a:spAutoFit/>
          </a:bodyPr>
          <a:lstStyle/>
          <a:p>
            <a:r>
              <a:rPr b="1" dirty="0" lang="en-US" sz="2800">
                <a:effectLst/>
                <a:latin charset="0" panose="02020603050405020304" pitchFamily="18" typeface="Times New Roman"/>
                <a:ea charset="0" panose="020F0502020204030204" pitchFamily="34" typeface="Calibri"/>
              </a:rPr>
              <a:t>British Airways</a:t>
            </a:r>
            <a:endParaRPr b="1" dirty="0" lang="en-US" sz="2800"/>
          </a:p>
        </p:txBody>
      </p:sp>
    </p:spTree>
    <p:extLst>
      <p:ext uri="{BB962C8B-B14F-4D97-AF65-F5344CB8AC3E}">
        <p14:creationId xmlns:p14="http://schemas.microsoft.com/office/powerpoint/2010/main" val="1923607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1B29D51D-A993-4CDB-8459-DBC21CAF92DC}"/>
              </a:ext>
            </a:extLst>
          </p:cNvPr>
          <p:cNvPicPr>
            <a:picLocks noChangeArrowheads="1" noChangeAspect="1"/>
          </p:cNvPicPr>
          <p:nvPr/>
        </p:nvPicPr>
        <p:blipFill>
          <a:blip r:embed="rId3"/>
          <a:srcRect/>
          <a:stretch>
            <a:fillRect/>
          </a:stretch>
        </p:blipFill>
        <p:spPr>
          <a:xfrm>
            <a:off x="7276011" y="1194919"/>
            <a:ext cx="4684798" cy="4277625"/>
          </a:xfrm>
          <a:prstGeom prst="rect">
            <a:avLst/>
          </a:prstGeom>
          <a:noFill/>
          <a:ln w="9525">
            <a:noFill/>
            <a:miter lim="800000"/>
            <a:headEnd/>
            <a:tailEnd/>
          </a:ln>
          <a:effectLst/>
        </p:spPr>
      </p:pic>
      <p:sp>
        <p:nvSpPr>
          <p:cNvPr id="7" name="TextBox 6">
            <a:extLst>
              <a:ext uri="{FF2B5EF4-FFF2-40B4-BE49-F238E27FC236}">
                <a16:creationId xmlns:a16="http://schemas.microsoft.com/office/drawing/2014/main" id="{FDB7DCC7-7DB6-45C2-97F9-DDE7EBBACFCE}"/>
              </a:ext>
            </a:extLst>
          </p:cNvPr>
          <p:cNvSpPr txBox="1"/>
          <p:nvPr/>
        </p:nvSpPr>
        <p:spPr>
          <a:xfrm>
            <a:off x="2538188" y="125058"/>
            <a:ext cx="5549789" cy="823752"/>
          </a:xfrm>
          <a:prstGeom prst="rect">
            <a:avLst/>
          </a:prstGeom>
          <a:noFill/>
        </p:spPr>
        <p:txBody>
          <a:bodyPr numCol="1" rtlCol="0" wrap="none">
            <a:spAutoFit/>
          </a:bodyPr>
          <a:lstStyle/>
          <a:p>
            <a:pPr algn="ctr" marL="0" marR="0">
              <a:lnSpc>
                <a:spcPct val="150000"/>
              </a:lnSpc>
              <a:spcBef>
                <a:spcPts val="0"/>
              </a:spcBef>
              <a:spcAft>
                <a:spcPts val="800"/>
              </a:spcAft>
            </a:pPr>
            <a:r>
              <a:rPr b="1" dirty="0" lang="en-US" sz="3600">
                <a:effectLst/>
                <a:latin charset="0" panose="02020603050405020304" pitchFamily="18" typeface="Times New Roman"/>
                <a:ea charset="0" panose="020F0502020204030204" pitchFamily="34" typeface="Calibri"/>
                <a:cs charset="0" panose="02020603050405020304" pitchFamily="18" typeface="Times New Roman"/>
              </a:rPr>
              <a:t>TOWS Analysis of Emirate</a:t>
            </a:r>
          </a:p>
        </p:txBody>
      </p:sp>
      <p:sp>
        <p:nvSpPr>
          <p:cNvPr id="8" name="TextBox 7">
            <a:extLst>
              <a:ext uri="{FF2B5EF4-FFF2-40B4-BE49-F238E27FC236}">
                <a16:creationId xmlns:a16="http://schemas.microsoft.com/office/drawing/2014/main" id="{0046FC7C-7A04-4725-9A8A-EED85269FD1F}"/>
              </a:ext>
            </a:extLst>
          </p:cNvPr>
          <p:cNvSpPr txBox="1"/>
          <p:nvPr/>
        </p:nvSpPr>
        <p:spPr>
          <a:xfrm>
            <a:off x="665018" y="1297042"/>
            <a:ext cx="6369556" cy="4791055"/>
          </a:xfrm>
          <a:prstGeom prst="rect">
            <a:avLst/>
          </a:prstGeom>
          <a:noFill/>
        </p:spPr>
        <p:txBody>
          <a:bodyPr numCol="1" wrap="square">
            <a:spAutoFit/>
          </a:bodyPr>
          <a:lstStyle/>
          <a:p>
            <a:pPr algn="just" marL="0" marR="0">
              <a:lnSpc>
                <a:spcPct val="150000"/>
              </a:lnSpc>
              <a:spcBef>
                <a:spcPts val="0"/>
              </a:spcBef>
              <a:spcAft>
                <a:spcPts val="800"/>
              </a:spcAft>
            </a:pPr>
            <a:r>
              <a:rPr b="1" dirty="0" lang="en-US" sz="2400">
                <a:effectLst/>
                <a:latin charset="0" panose="02020603050405020304" pitchFamily="18" typeface="Times New Roman"/>
                <a:ea charset="0" panose="020F0502020204030204" pitchFamily="34" typeface="Calibri"/>
                <a:cs charset="0" panose="02020603050405020304" pitchFamily="18" typeface="Times New Roman"/>
              </a:rPr>
              <a:t>Strengths</a:t>
            </a:r>
          </a:p>
          <a:p>
            <a:pPr algn="just"/>
            <a:r>
              <a:rPr dirty="0" lang="en-US" sz="2000">
                <a:effectLst/>
                <a:latin charset="0" panose="02020603050405020304" pitchFamily="18" typeface="Times New Roman"/>
                <a:ea charset="0" panose="020F0502020204030204" pitchFamily="34" typeface="Calibri"/>
              </a:rPr>
              <a:t>Emirates, a worldwide aviation authority, benefits from its sturdy brand and reputation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Suarta</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Suwintana</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and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Sudiadnyani</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sz="2000">
                <a:effectLst/>
                <a:latin charset="0" panose="02020603050405020304" pitchFamily="18" typeface="Times New Roman"/>
                <a:ea charset="0" panose="020F0502020204030204" pitchFamily="34" typeface="Calibri"/>
              </a:rPr>
              <a:t>. </a:t>
            </a:r>
          </a:p>
          <a:p>
            <a:pPr algn="just"/>
            <a:r>
              <a:rPr dirty="0" lang="en-US" sz="2000">
                <a:effectLst/>
                <a:latin charset="0" panose="02020603050405020304" pitchFamily="18" typeface="Times New Roman"/>
                <a:ea charset="0" panose="020F0502020204030204" pitchFamily="34" typeface="Calibri"/>
              </a:rPr>
              <a:t>Its brand awareness may be utilized to recruit top personnel and stakeholders in the knowledge management industry.</a:t>
            </a:r>
          </a:p>
          <a:p>
            <a:pPr algn="just" marL="0" marR="0">
              <a:lnSpc>
                <a:spcPct val="150000"/>
              </a:lnSpc>
              <a:spcBef>
                <a:spcPts val="0"/>
              </a:spcBef>
              <a:spcAft>
                <a:spcPts val="800"/>
              </a:spcAft>
            </a:pPr>
            <a:r>
              <a:rPr b="1" dirty="0" lang="en-US" sz="2400">
                <a:effectLst/>
                <a:latin charset="0" panose="02020603050405020304" pitchFamily="18" typeface="Times New Roman"/>
                <a:ea charset="0" panose="020F0502020204030204" pitchFamily="34" typeface="Calibri"/>
                <a:cs charset="0" panose="02020603050405020304" pitchFamily="18" typeface="Times New Roman"/>
              </a:rPr>
              <a:t>Weaknesses</a:t>
            </a:r>
          </a:p>
          <a:p>
            <a:pPr algn="just"/>
            <a:r>
              <a:rPr dirty="0" lang="en-US" sz="2000">
                <a:effectLst/>
                <a:latin charset="0" panose="02020603050405020304" pitchFamily="18" typeface="Times New Roman"/>
                <a:ea charset="0" panose="020F0502020204030204" pitchFamily="34" typeface="Calibri"/>
              </a:rPr>
              <a:t>A convoluted organizational structure provides difficulty for effective information movement inside the Emirates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Urnberg</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et al. 2022)</a:t>
            </a:r>
            <a:r>
              <a:rPr dirty="0" lang="en-US" sz="2000">
                <a:effectLst/>
                <a:latin charset="0" panose="02020603050405020304" pitchFamily="18" typeface="Times New Roman"/>
                <a:ea charset="0" panose="020F0502020204030204" pitchFamily="34" typeface="Calibri"/>
              </a:rPr>
              <a:t>. </a:t>
            </a:r>
          </a:p>
          <a:p>
            <a:pPr algn="just"/>
            <a:r>
              <a:rPr dirty="0" lang="en-US" sz="2000">
                <a:effectLst/>
                <a:latin charset="0" panose="02020603050405020304" pitchFamily="18" typeface="Times New Roman"/>
                <a:ea charset="0" panose="020F0502020204030204" pitchFamily="34" typeface="Calibri"/>
              </a:rPr>
              <a:t>The propensity for compartments to develop in this structure may inhibit cross-functional cooperation, impeding the seamless exchange of information. </a:t>
            </a:r>
            <a:endParaRPr dirty="0" lang="en-US" sz="2800">
              <a:latin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3112279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1B29D51D-A993-4CDB-8459-DBC21CAF92DC}"/>
              </a:ext>
            </a:extLst>
          </p:cNvPr>
          <p:cNvPicPr>
            <a:picLocks noChangeArrowheads="1" noChangeAspect="1"/>
          </p:cNvPicPr>
          <p:nvPr/>
        </p:nvPicPr>
        <p:blipFill>
          <a:blip r:embed="rId3"/>
          <a:srcRect/>
          <a:stretch>
            <a:fillRect/>
          </a:stretch>
        </p:blipFill>
        <p:spPr>
          <a:xfrm>
            <a:off x="7495309" y="1194919"/>
            <a:ext cx="4465500" cy="4333045"/>
          </a:xfrm>
          <a:prstGeom prst="rect">
            <a:avLst/>
          </a:prstGeom>
          <a:noFill/>
          <a:ln w="9525">
            <a:noFill/>
            <a:miter lim="800000"/>
            <a:headEnd/>
            <a:tailEnd/>
          </a:ln>
          <a:effectLst/>
        </p:spPr>
      </p:pic>
      <p:sp>
        <p:nvSpPr>
          <p:cNvPr id="7" name="TextBox 6">
            <a:extLst>
              <a:ext uri="{FF2B5EF4-FFF2-40B4-BE49-F238E27FC236}">
                <a16:creationId xmlns:a16="http://schemas.microsoft.com/office/drawing/2014/main" id="{FDB7DCC7-7DB6-45C2-97F9-DDE7EBBACFCE}"/>
              </a:ext>
            </a:extLst>
          </p:cNvPr>
          <p:cNvSpPr txBox="1"/>
          <p:nvPr/>
        </p:nvSpPr>
        <p:spPr>
          <a:xfrm>
            <a:off x="2538188" y="125058"/>
            <a:ext cx="5549789" cy="823752"/>
          </a:xfrm>
          <a:prstGeom prst="rect">
            <a:avLst/>
          </a:prstGeom>
          <a:noFill/>
        </p:spPr>
        <p:txBody>
          <a:bodyPr numCol="1" rtlCol="0" wrap="none">
            <a:spAutoFit/>
          </a:bodyPr>
          <a:lstStyle/>
          <a:p>
            <a:pPr algn="ctr" marL="0" marR="0">
              <a:lnSpc>
                <a:spcPct val="150000"/>
              </a:lnSpc>
              <a:spcBef>
                <a:spcPts val="0"/>
              </a:spcBef>
              <a:spcAft>
                <a:spcPts val="800"/>
              </a:spcAft>
            </a:pPr>
            <a:r>
              <a:rPr b="1" dirty="0" lang="en-US" sz="3600">
                <a:effectLst/>
                <a:latin charset="0" panose="02020603050405020304" pitchFamily="18" typeface="Times New Roman"/>
                <a:ea charset="0" panose="020F0502020204030204" pitchFamily="34" typeface="Calibri"/>
                <a:cs charset="0" panose="02020603050405020304" pitchFamily="18" typeface="Times New Roman"/>
              </a:rPr>
              <a:t>TOWS Analysis of Emirate</a:t>
            </a:r>
          </a:p>
        </p:txBody>
      </p:sp>
      <p:sp>
        <p:nvSpPr>
          <p:cNvPr id="8" name="TextBox 7">
            <a:extLst>
              <a:ext uri="{FF2B5EF4-FFF2-40B4-BE49-F238E27FC236}">
                <a16:creationId xmlns:a16="http://schemas.microsoft.com/office/drawing/2014/main" id="{0046FC7C-7A04-4725-9A8A-EED85269FD1F}"/>
              </a:ext>
            </a:extLst>
          </p:cNvPr>
          <p:cNvSpPr txBox="1"/>
          <p:nvPr/>
        </p:nvSpPr>
        <p:spPr>
          <a:xfrm>
            <a:off x="637309" y="1194919"/>
            <a:ext cx="6638702" cy="4852610"/>
          </a:xfrm>
          <a:prstGeom prst="rect">
            <a:avLst/>
          </a:prstGeom>
          <a:noFill/>
        </p:spPr>
        <p:txBody>
          <a:bodyPr numCol="1" wrap="square">
            <a:spAutoFit/>
          </a:bodyPr>
          <a:lstStyle/>
          <a:p>
            <a:pPr algn="just" marL="0" marR="0">
              <a:spcBef>
                <a:spcPts val="0"/>
              </a:spcBef>
              <a:spcAft>
                <a:spcPts val="800"/>
              </a:spcAft>
            </a:pPr>
            <a:r>
              <a:rPr b="1" dirty="0" lang="en-US" sz="2400">
                <a:effectLst/>
                <a:latin charset="0" panose="02020603050405020304" pitchFamily="18" typeface="Times New Roman"/>
                <a:ea charset="0" panose="020F0502020204030204" pitchFamily="34" typeface="Calibri"/>
                <a:cs charset="0" panose="02020603050405020304" pitchFamily="18" typeface="Times New Roman"/>
              </a:rPr>
              <a:t>Opportunities</a:t>
            </a:r>
          </a:p>
          <a:p>
            <a:pPr algn="just"/>
            <a:r>
              <a:rPr dirty="0" lang="en-US" sz="2000">
                <a:effectLst/>
                <a:latin charset="0" panose="02020603050405020304" pitchFamily="18" typeface="Times New Roman"/>
                <a:ea charset="0" panose="020F0502020204030204" pitchFamily="34" typeface="Calibri"/>
              </a:rPr>
              <a:t>Emirates' large worldwide network provides a unique opportunity to enhance its knowledge resources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Vallo</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Hult</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&amp; Byström, 2022)</a:t>
            </a:r>
            <a:r>
              <a:rPr dirty="0" lang="en-US" sz="2400">
                <a:effectLst/>
                <a:latin charset="0" panose="02020603050405020304" pitchFamily="18" typeface="Times New Roman"/>
                <a:ea charset="0" panose="020F0502020204030204" pitchFamily="34" typeface="Calibri"/>
              </a:rPr>
              <a:t>.</a:t>
            </a:r>
          </a:p>
          <a:p>
            <a:pPr algn="just"/>
            <a:r>
              <a:rPr dirty="0" lang="en-US" sz="2000">
                <a:effectLst/>
                <a:latin charset="0" panose="02020603050405020304" pitchFamily="18" typeface="Times New Roman"/>
                <a:ea charset="0" panose="020F0502020204030204" pitchFamily="34" typeface="Calibri"/>
                <a:cs charset="0" panose="02020603050405020304" pitchFamily="18" typeface="Times New Roman"/>
              </a:rPr>
              <a:t>The varied markets and cultures it serves may expand its knowledge library, supporting innovation and operational excellence.</a:t>
            </a:r>
            <a:endParaRPr dirty="0" lang="en-US" sz="2400">
              <a:latin charset="0" panose="02020603050405020304" pitchFamily="18" typeface="Times New Roman"/>
              <a:ea charset="0" panose="020F0502020204030204" pitchFamily="34" typeface="Calibri"/>
            </a:endParaRPr>
          </a:p>
          <a:p>
            <a:pPr algn="just"/>
            <a:endParaRPr b="1" dirty="0" lang="en-US" sz="2400">
              <a:effectLst/>
              <a:latin charset="0" panose="02020603050405020304" pitchFamily="18" typeface="Times New Roman"/>
              <a:ea charset="0" panose="020F0502020204030204" pitchFamily="34" typeface="Calibri"/>
              <a:cs charset="0" panose="02020603050405020304" pitchFamily="18" typeface="Times New Roman"/>
            </a:endParaRPr>
          </a:p>
          <a:p>
            <a:pPr algn="just"/>
            <a:r>
              <a:rPr b="1" dirty="0" lang="en-US" sz="2400">
                <a:effectLst/>
                <a:latin charset="0" panose="02020603050405020304" pitchFamily="18" typeface="Times New Roman"/>
                <a:ea charset="0" panose="020F0502020204030204" pitchFamily="34" typeface="Calibri"/>
                <a:cs charset="0" panose="02020603050405020304" pitchFamily="18" typeface="Times New Roman"/>
              </a:rPr>
              <a:t>Threats</a:t>
            </a:r>
          </a:p>
          <a:p>
            <a:pPr algn="just" marL="0" marR="0">
              <a:spcBef>
                <a:spcPts val="0"/>
              </a:spcBef>
              <a:spcAft>
                <a:spcPts val="800"/>
              </a:spcAft>
            </a:pP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Cybersecurity Risks: In the aviation industry's expanding digitalization, cybersecurity perils loom large. </a:t>
            </a:r>
          </a:p>
          <a:p>
            <a:pPr algn="just">
              <a:spcAft>
                <a:spcPts val="800"/>
              </a:spcAft>
            </a:pP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Data disclosures might damage critical knowledge assets, demanding comprehensive measures to protect against cyber attacks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Suarta</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Suwintana</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and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Sudiadnyani</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a:t>
            </a:r>
          </a:p>
        </p:txBody>
      </p:sp>
    </p:spTree>
    <p:extLst>
      <p:ext uri="{BB962C8B-B14F-4D97-AF65-F5344CB8AC3E}">
        <p14:creationId xmlns:p14="http://schemas.microsoft.com/office/powerpoint/2010/main" val="1619502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95D5E7D9-6ED5-4C9A-BCEE-72A6AE24A5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81007" y="1624582"/>
            <a:ext cx="2710872" cy="3559948"/>
          </a:xfrm>
          <a:prstGeom prst="rect">
            <a:avLst/>
          </a:prstGeom>
        </p:spPr>
      </p:pic>
      <p:sp>
        <p:nvSpPr>
          <p:cNvPr id="6" name="TextBox 5">
            <a:extLst>
              <a:ext uri="{FF2B5EF4-FFF2-40B4-BE49-F238E27FC236}">
                <a16:creationId xmlns:a16="http://schemas.microsoft.com/office/drawing/2014/main" id="{0454F677-6D44-4DDD-B4BA-137B4B7F428D}"/>
              </a:ext>
            </a:extLst>
          </p:cNvPr>
          <p:cNvSpPr txBox="1"/>
          <p:nvPr/>
        </p:nvSpPr>
        <p:spPr>
          <a:xfrm>
            <a:off x="1470363" y="1508106"/>
            <a:ext cx="6100354" cy="4175502"/>
          </a:xfrm>
          <a:prstGeom prst="rect">
            <a:avLst/>
          </a:prstGeom>
          <a:noFill/>
        </p:spPr>
        <p:txBody>
          <a:bodyPr numCol="1" wrap="square">
            <a:spAutoFit/>
          </a:bodyPr>
          <a:lstStyle/>
          <a:p>
            <a:pPr algn="just" marL="0" marR="0">
              <a:lnSpc>
                <a:spcPct val="150000"/>
              </a:lnSpc>
              <a:spcBef>
                <a:spcPts val="0"/>
              </a:spcBef>
              <a:spcAft>
                <a:spcPts val="800"/>
              </a:spcAft>
            </a:pPr>
            <a:r>
              <a:rPr b="1" dirty="0" lang="en-US" sz="2400">
                <a:effectLst/>
                <a:latin charset="0" panose="02020603050405020304" pitchFamily="18" typeface="Times New Roman"/>
                <a:ea charset="0" panose="020F0502020204030204" pitchFamily="34" typeface="Calibri"/>
                <a:cs charset="0" panose="02020603050405020304" pitchFamily="18" typeface="Times New Roman"/>
              </a:rPr>
              <a:t>Strengths</a:t>
            </a:r>
            <a:r>
              <a:rPr dirty="0" lang="en-US" sz="2400">
                <a:effectLst/>
                <a:latin charset="0" panose="02020603050405020304" pitchFamily="18" typeface="Times New Roman"/>
                <a:ea charset="0" panose="020F0502020204030204" pitchFamily="34" typeface="Calibri"/>
                <a:cs charset="0" panose="02020603050405020304" pitchFamily="18" typeface="Times New Roman"/>
              </a:rPr>
              <a:t> </a:t>
            </a:r>
          </a:p>
          <a:p>
            <a:pPr algn="just"/>
            <a:r>
              <a:rPr dirty="0" lang="en-US" sz="2000">
                <a:effectLst/>
                <a:latin charset="0" panose="02020603050405020304" pitchFamily="18" typeface="Times New Roman"/>
                <a:ea charset="0" panose="020F0502020204030204" pitchFamily="34" typeface="Calibri"/>
              </a:rPr>
              <a:t>British Airways maintains a significant worldwide presence and a respected brand reputation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Iyoha</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&amp;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Igbinedion</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sz="2000">
                <a:effectLst/>
                <a:latin charset="0" panose="02020603050405020304" pitchFamily="18" typeface="Times New Roman"/>
                <a:ea charset="0" panose="020F0502020204030204" pitchFamily="34" typeface="Calibri"/>
              </a:rPr>
              <a:t>. </a:t>
            </a:r>
          </a:p>
          <a:p>
            <a:pPr algn="just"/>
            <a:r>
              <a:rPr dirty="0" lang="en-US" sz="2000">
                <a:effectLst/>
                <a:latin charset="0" panose="02020603050405020304" pitchFamily="18" typeface="Times New Roman"/>
                <a:ea charset="0" panose="020F0502020204030204" pitchFamily="34" typeface="Calibri"/>
              </a:rPr>
              <a:t>These qualities may be exploited to recruit top personnel and stakeholders in the knowledge management industry. </a:t>
            </a:r>
            <a:endParaRPr dirty="0" lang="en-US" sz="2000">
              <a:latin charset="0" panose="02020603050405020304" pitchFamily="18" typeface="Times New Roman"/>
              <a:ea charset="0" panose="020F0502020204030204" pitchFamily="34" typeface="Calibri"/>
              <a:cs charset="0" panose="02020603050405020304" pitchFamily="18" typeface="Times New Roman"/>
            </a:endParaRPr>
          </a:p>
          <a:p>
            <a:pPr algn="just" marL="0" marR="0">
              <a:lnSpc>
                <a:spcPct val="150000"/>
              </a:lnSpc>
              <a:spcBef>
                <a:spcPts val="0"/>
              </a:spcBef>
              <a:spcAft>
                <a:spcPts val="800"/>
              </a:spcAft>
            </a:pPr>
            <a:r>
              <a:rPr b="1" dirty="0" lang="en-US" sz="2400">
                <a:effectLst/>
                <a:latin charset="0" panose="02020603050405020304" pitchFamily="18" typeface="Times New Roman"/>
                <a:ea charset="0" panose="020F0502020204030204" pitchFamily="34" typeface="Calibri"/>
                <a:cs charset="0" panose="02020603050405020304" pitchFamily="18" typeface="Times New Roman"/>
              </a:rPr>
              <a:t>Weaknesses</a:t>
            </a:r>
          </a:p>
          <a:p>
            <a:pPr algn="just"/>
            <a:r>
              <a:rPr dirty="0" lang="en-US" sz="2000">
                <a:effectLst/>
                <a:latin charset="0" panose="02020603050405020304" pitchFamily="18" typeface="Times New Roman"/>
                <a:ea charset="0" panose="020F0502020204030204" pitchFamily="34" typeface="Calibri"/>
              </a:rPr>
              <a:t>The intricate organizational structure of British Airways may restrict the efficient flow of information, resulting in divisions that prevent cross-functional cooperation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Vallo</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Hult</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&amp; Byström, 2022)</a:t>
            </a:r>
            <a:r>
              <a:rPr dirty="0" lang="en-US" sz="2000">
                <a:effectLst/>
                <a:latin charset="0" panose="02020603050405020304" pitchFamily="18" typeface="Times New Roman"/>
                <a:ea charset="0" panose="020F0502020204030204" pitchFamily="34" typeface="Calibri"/>
              </a:rPr>
              <a:t>. </a:t>
            </a:r>
            <a:endParaRPr dirty="0" lang="en-US" sz="2400">
              <a:effectLst/>
              <a:latin charset="0" panose="02020603050405020304" pitchFamily="18" typeface="Times New Roman"/>
              <a:ea charset="0" panose="020F0502020204030204" pitchFamily="34" typeface="Calibri"/>
              <a:cs charset="0" panose="02020603050405020304" pitchFamily="18" typeface="Times New Roman"/>
            </a:endParaRPr>
          </a:p>
        </p:txBody>
      </p:sp>
      <p:sp>
        <p:nvSpPr>
          <p:cNvPr id="7" name="TextBox 6">
            <a:extLst>
              <a:ext uri="{FF2B5EF4-FFF2-40B4-BE49-F238E27FC236}">
                <a16:creationId xmlns:a16="http://schemas.microsoft.com/office/drawing/2014/main" id="{5CE6151E-7037-4A0E-B31D-F8EFEA2EF913}"/>
              </a:ext>
            </a:extLst>
          </p:cNvPr>
          <p:cNvSpPr txBox="1"/>
          <p:nvPr/>
        </p:nvSpPr>
        <p:spPr>
          <a:xfrm>
            <a:off x="1771088" y="125058"/>
            <a:ext cx="7083992" cy="823752"/>
          </a:xfrm>
          <a:prstGeom prst="rect">
            <a:avLst/>
          </a:prstGeom>
          <a:noFill/>
        </p:spPr>
        <p:txBody>
          <a:bodyPr numCol="1" rtlCol="0" wrap="none">
            <a:spAutoFit/>
          </a:bodyPr>
          <a:lstStyle/>
          <a:p>
            <a:pPr algn="ctr">
              <a:lnSpc>
                <a:spcPct val="150000"/>
              </a:lnSpc>
              <a:spcAft>
                <a:spcPts val="800"/>
              </a:spcAft>
            </a:pPr>
            <a:r>
              <a:rPr b="1" dirty="0" lang="en-US" sz="3600">
                <a:effectLst/>
                <a:latin charset="0" panose="02020603050405020304" pitchFamily="18" typeface="Times New Roman"/>
                <a:ea charset="0" panose="020F0502020204030204" pitchFamily="34" typeface="Calibri"/>
                <a:cs charset="0" panose="02020603050405020304" pitchFamily="18" typeface="Times New Roman"/>
              </a:rPr>
              <a:t>TOWS Analysis of British Airways</a:t>
            </a:r>
            <a:endParaRPr b="1" dirty="0" lang="en-US" sz="1800">
              <a:effectLst/>
              <a:latin charset="0" panose="02020603050405020304" pitchFamily="18" typeface="Times New Roman"/>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42225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95D5E7D9-6ED5-4C9A-BCEE-72A6AE24A5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9304" y="1624584"/>
            <a:ext cx="2533479" cy="3326994"/>
          </a:xfrm>
          <a:prstGeom prst="rect">
            <a:avLst/>
          </a:prstGeom>
        </p:spPr>
      </p:pic>
      <p:sp>
        <p:nvSpPr>
          <p:cNvPr id="7" name="TextBox 6">
            <a:extLst>
              <a:ext uri="{FF2B5EF4-FFF2-40B4-BE49-F238E27FC236}">
                <a16:creationId xmlns:a16="http://schemas.microsoft.com/office/drawing/2014/main" id="{5CE6151E-7037-4A0E-B31D-F8EFEA2EF913}"/>
              </a:ext>
            </a:extLst>
          </p:cNvPr>
          <p:cNvSpPr txBox="1"/>
          <p:nvPr/>
        </p:nvSpPr>
        <p:spPr>
          <a:xfrm>
            <a:off x="1771088" y="125058"/>
            <a:ext cx="7083992" cy="823752"/>
          </a:xfrm>
          <a:prstGeom prst="rect">
            <a:avLst/>
          </a:prstGeom>
          <a:noFill/>
        </p:spPr>
        <p:txBody>
          <a:bodyPr numCol="1" rtlCol="0" wrap="none">
            <a:spAutoFit/>
          </a:bodyPr>
          <a:lstStyle/>
          <a:p>
            <a:pPr algn="ctr">
              <a:lnSpc>
                <a:spcPct val="150000"/>
              </a:lnSpc>
              <a:spcAft>
                <a:spcPts val="800"/>
              </a:spcAft>
            </a:pPr>
            <a:r>
              <a:rPr b="1" dirty="0" lang="en-US" sz="3600">
                <a:effectLst/>
                <a:latin charset="0" panose="02020603050405020304" pitchFamily="18" typeface="Times New Roman"/>
                <a:ea charset="0" panose="020F0502020204030204" pitchFamily="34" typeface="Calibri"/>
                <a:cs charset="0" panose="02020603050405020304" pitchFamily="18" typeface="Times New Roman"/>
              </a:rPr>
              <a:t>TOWS Analysis of British Airways</a:t>
            </a:r>
            <a:endParaRPr b="1" dirty="0" lang="en-US" sz="1800">
              <a:effectLst/>
              <a:latin charset="0" panose="02020603050405020304" pitchFamily="18" typeface="Times New Roman"/>
              <a:ea charset="0" panose="020F0502020204030204" pitchFamily="34" typeface="Calibri"/>
              <a:cs charset="0" panose="02020603050405020304" pitchFamily="18" typeface="Times New Roman"/>
            </a:endParaRPr>
          </a:p>
        </p:txBody>
      </p:sp>
      <p:sp>
        <p:nvSpPr>
          <p:cNvPr id="8" name="TextBox 7">
            <a:extLst>
              <a:ext uri="{FF2B5EF4-FFF2-40B4-BE49-F238E27FC236}">
                <a16:creationId xmlns:a16="http://schemas.microsoft.com/office/drawing/2014/main" id="{D1263D7F-5FC4-4A66-8FA1-6E6219036C8C}"/>
              </a:ext>
            </a:extLst>
          </p:cNvPr>
          <p:cNvSpPr txBox="1"/>
          <p:nvPr/>
        </p:nvSpPr>
        <p:spPr>
          <a:xfrm>
            <a:off x="749217" y="878362"/>
            <a:ext cx="8021782" cy="4776757"/>
          </a:xfrm>
          <a:prstGeom prst="rect">
            <a:avLst/>
          </a:prstGeom>
          <a:noFill/>
        </p:spPr>
        <p:txBody>
          <a:bodyPr numCol="1" wrap="square">
            <a:spAutoFit/>
          </a:bodyPr>
          <a:lstStyle/>
          <a:p>
            <a:pPr algn="just" marL="0" marR="0">
              <a:lnSpc>
                <a:spcPct val="150000"/>
              </a:lnSpc>
              <a:spcBef>
                <a:spcPts val="0"/>
              </a:spcBef>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Opportunities</a:t>
            </a:r>
          </a:p>
          <a:p>
            <a:pPr algn="just">
              <a:lnSpc>
                <a:spcPct val="150000"/>
              </a:lnSpc>
              <a:spcAft>
                <a:spcPts val="800"/>
              </a:spcAft>
            </a:pPr>
            <a:r>
              <a:rPr dirty="0" lang="en-US">
                <a:effectLst/>
                <a:latin charset="0" panose="02020603050405020304" pitchFamily="18" typeface="Times New Roman"/>
                <a:ea charset="0" panose="020F0502020204030204" pitchFamily="34" typeface="Calibri"/>
                <a:cs charset="0" panose="02020603050405020304" pitchFamily="18" typeface="Times New Roman"/>
              </a:rPr>
              <a:t>British Airways has an enormous opportunity to improve its knowledge resources via its worldwide development and diversified consumer base </a:t>
            </a:r>
            <a:r>
              <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Iyoha</a:t>
            </a:r>
            <a:r>
              <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&amp; </a:t>
            </a:r>
            <a:r>
              <a:rPr dirty="0" err="1"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Igbinedion</a:t>
            </a:r>
            <a:r>
              <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a:effectLst/>
                <a:latin charset="0" panose="02020603050405020304" pitchFamily="18" typeface="Times New Roman"/>
                <a:ea charset="0" panose="020F0502020204030204" pitchFamily="34" typeface="Calibri"/>
                <a:cs charset="0" panose="02020603050405020304" pitchFamily="18" typeface="Times New Roman"/>
              </a:rPr>
              <a:t>. It may leverage insights from multiple markets and cultures to strengthen its knowledge collection and promote innovation and operational excellence.</a:t>
            </a:r>
          </a:p>
          <a:p>
            <a:pPr algn="just" marL="0" marR="0">
              <a:lnSpc>
                <a:spcPct val="150000"/>
              </a:lnSpc>
              <a:spcBef>
                <a:spcPts val="0"/>
              </a:spcBef>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Threats</a:t>
            </a:r>
            <a:endParaRPr b="1" dirty="0" lang="en-US" sz="2000">
              <a:latin charset="0" panose="02020603050405020304" pitchFamily="18" typeface="Times New Roman"/>
              <a:ea charset="0" panose="020F0502020204030204" pitchFamily="34" typeface="Calibri"/>
              <a:cs charset="0" panose="02020603050405020304" pitchFamily="18" typeface="Times New Roman"/>
            </a:endParaRPr>
          </a:p>
          <a:p>
            <a:pPr algn="just">
              <a:lnSpc>
                <a:spcPct val="150000"/>
              </a:lnSpc>
              <a:spcAft>
                <a:spcPts val="800"/>
              </a:spcAft>
            </a:pPr>
            <a:r>
              <a:rPr dirty="0" lang="en-US">
                <a:effectLst/>
                <a:latin charset="0" panose="02020603050405020304" pitchFamily="18" typeface="Times New Roman"/>
                <a:ea charset="0" panose="020F0502020204030204" pitchFamily="34" typeface="Calibri"/>
                <a:cs charset="0" panose="02020603050405020304" pitchFamily="18" typeface="Times New Roman"/>
              </a:rPr>
              <a:t>The airline industry's increasing digitalization exposes British Airways to cybersecurity concerns. Data disclosures might damage critical knowledge assets, demanding comprehensive measures to protect against cyber attacks </a:t>
            </a:r>
            <a:r>
              <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Mabe</a:t>
            </a:r>
            <a:r>
              <a:rPr dirty="0" lang="en-US" sz="16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&amp; Bwalya, 2022)</a:t>
            </a:r>
            <a:r>
              <a:rPr dirty="0" lang="en-US">
                <a:effectLst/>
                <a:latin charset="0" panose="02020603050405020304" pitchFamily="18" typeface="Times New Roman"/>
                <a:ea charset="0" panose="020F0502020204030204" pitchFamily="34" typeface="Calibri"/>
                <a:cs charset="0" panose="02020603050405020304" pitchFamily="18" typeface="Times New Roman"/>
              </a:rPr>
              <a:t>. </a:t>
            </a:r>
          </a:p>
        </p:txBody>
      </p:sp>
    </p:spTree>
    <p:extLst>
      <p:ext uri="{BB962C8B-B14F-4D97-AF65-F5344CB8AC3E}">
        <p14:creationId xmlns:p14="http://schemas.microsoft.com/office/powerpoint/2010/main" val="225224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descr="Employee_Development_Plans_4_Winning_Steps_to_Engage_Employees700x525.png" id="3" name="Picture 2">
            <a:extLst>
              <a:ext uri="{FF2B5EF4-FFF2-40B4-BE49-F238E27FC236}">
                <a16:creationId xmlns:a16="http://schemas.microsoft.com/office/drawing/2014/main" id="{8862A1EA-43FF-4FC8-AD12-DD8ADA616559}"/>
              </a:ext>
            </a:extLst>
          </p:cNvPr>
          <p:cNvPicPr>
            <a:picLocks noChangeAspect="1"/>
          </p:cNvPicPr>
          <p:nvPr/>
        </p:nvPicPr>
        <p:blipFill>
          <a:blip r:embed="rId3"/>
          <a:stretch>
            <a:fillRect/>
          </a:stretch>
        </p:blipFill>
        <p:spPr>
          <a:xfrm>
            <a:off x="7921838" y="1646814"/>
            <a:ext cx="4081247" cy="3662165"/>
          </a:xfrm>
          <a:prstGeom prst="rect">
            <a:avLst/>
          </a:prstGeom>
        </p:spPr>
      </p:pic>
      <p:sp>
        <p:nvSpPr>
          <p:cNvPr id="4" name="TextBox 3">
            <a:extLst>
              <a:ext uri="{FF2B5EF4-FFF2-40B4-BE49-F238E27FC236}">
                <a16:creationId xmlns:a16="http://schemas.microsoft.com/office/drawing/2014/main" id="{D5DCE3A6-51C8-4E4C-92D2-FE8F69AE7289}"/>
              </a:ext>
            </a:extLst>
          </p:cNvPr>
          <p:cNvSpPr txBox="1"/>
          <p:nvPr/>
        </p:nvSpPr>
        <p:spPr>
          <a:xfrm>
            <a:off x="526868" y="275602"/>
            <a:ext cx="11112137" cy="678327"/>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20603050405020304" pitchFamily="18" typeface="Times New Roman"/>
                <a:cs charset="0" panose="02020603050405020304" pitchFamily="18" typeface="Times New Roman"/>
              </a:rPr>
              <a:t>Similarities and Dissimilarities</a:t>
            </a:r>
          </a:p>
        </p:txBody>
      </p:sp>
      <p:sp>
        <p:nvSpPr>
          <p:cNvPr id="6" name="TextBox 5">
            <a:extLst>
              <a:ext uri="{FF2B5EF4-FFF2-40B4-BE49-F238E27FC236}">
                <a16:creationId xmlns:a16="http://schemas.microsoft.com/office/drawing/2014/main" id="{C504D01A-B8E6-4FA4-BDE6-84053884CEE9}"/>
              </a:ext>
            </a:extLst>
          </p:cNvPr>
          <p:cNvSpPr txBox="1"/>
          <p:nvPr/>
        </p:nvSpPr>
        <p:spPr>
          <a:xfrm>
            <a:off x="1219986" y="2020887"/>
            <a:ext cx="6100354" cy="2934521"/>
          </a:xfrm>
          <a:prstGeom prst="rect">
            <a:avLst/>
          </a:prstGeom>
          <a:noFill/>
        </p:spPr>
        <p:txBody>
          <a:bodyPr numCol="1" wrap="square">
            <a:spAutoFit/>
          </a:bodyPr>
          <a:lstStyle/>
          <a:p>
            <a:pPr algn="just">
              <a:lnSpc>
                <a:spcPct val="107000"/>
              </a:lnSpc>
              <a:spcAft>
                <a:spcPts val="800"/>
              </a:spcAft>
            </a:pPr>
            <a:r>
              <a:rPr dirty="0" lang="en-US" sz="2400">
                <a:effectLst/>
                <a:latin charset="0" panose="02020603050405020304" pitchFamily="18" typeface="Times New Roman"/>
                <a:ea charset="0" panose="020F0502020204030204" pitchFamily="34" typeface="Calibri"/>
              </a:rPr>
              <a:t>both Emirates and British Airways acknowledge the strategic relevance of knowledge management in their operations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Mabe</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&amp; Bwalya, 2022)</a:t>
            </a:r>
            <a:r>
              <a:rPr dirty="0" lang="en-US" sz="2400">
                <a:effectLst/>
                <a:latin charset="0" panose="02020603050405020304" pitchFamily="18" typeface="Times New Roman"/>
                <a:ea charset="0" panose="020F0502020204030204" pitchFamily="34" typeface="Calibri"/>
              </a:rPr>
              <a:t>. </a:t>
            </a:r>
          </a:p>
          <a:p>
            <a:pPr algn="just">
              <a:lnSpc>
                <a:spcPct val="107000"/>
              </a:lnSpc>
              <a:spcAft>
                <a:spcPts val="800"/>
              </a:spcAft>
            </a:pPr>
            <a:r>
              <a:rPr dirty="0" lang="en-US" sz="2400">
                <a:effectLst/>
                <a:latin charset="0" panose="02020603050405020304" pitchFamily="18" typeface="Times New Roman"/>
                <a:ea charset="0" panose="020F0502020204030204" pitchFamily="34" typeface="Calibri"/>
              </a:rPr>
              <a:t>They share shared issues such as the need for cybersecurity and innovation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Heerwegh</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De Wit, and Verhoeven, 2022)</a:t>
            </a:r>
            <a:r>
              <a:rPr dirty="0" lang="en-US" sz="2400">
                <a:effectLst/>
                <a:latin charset="0" panose="02020603050405020304" pitchFamily="18" typeface="Times New Roman"/>
                <a:ea charset="0" panose="020F0502020204030204" pitchFamily="34" typeface="Calibri"/>
              </a:rPr>
              <a:t>. </a:t>
            </a:r>
            <a:endParaRPr dirty="0" lang="en-US" sz="2800">
              <a:effectLst/>
              <a:latin charset="0" panose="02020603050405020304" pitchFamily="18" typeface="Times New Roman"/>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1808327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09D5F4A7-BC28-4309-A770-05DBF156B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56441" y="1607127"/>
            <a:ext cx="3892062" cy="3574473"/>
          </a:xfrm>
          <a:prstGeom prst="rect">
            <a:avLst/>
          </a:prstGeom>
        </p:spPr>
      </p:pic>
      <p:sp>
        <p:nvSpPr>
          <p:cNvPr id="5" name="TextBox 4">
            <a:extLst>
              <a:ext uri="{FF2B5EF4-FFF2-40B4-BE49-F238E27FC236}">
                <a16:creationId xmlns:a16="http://schemas.microsoft.com/office/drawing/2014/main" id="{3788D9E7-9EBE-4DF5-BCD3-8D0EFCD0EC65}"/>
              </a:ext>
            </a:extLst>
          </p:cNvPr>
          <p:cNvSpPr txBox="1"/>
          <p:nvPr/>
        </p:nvSpPr>
        <p:spPr>
          <a:xfrm>
            <a:off x="509451" y="-2591"/>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Emirates and British Airways Knowledge Management (KM)</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9" name="TextBox 8">
            <a:extLst>
              <a:ext uri="{FF2B5EF4-FFF2-40B4-BE49-F238E27FC236}">
                <a16:creationId xmlns:a16="http://schemas.microsoft.com/office/drawing/2014/main" id="{8337E3F3-8732-4D7C-B62B-202516DC615F}"/>
              </a:ext>
            </a:extLst>
          </p:cNvPr>
          <p:cNvSpPr txBox="1"/>
          <p:nvPr/>
        </p:nvSpPr>
        <p:spPr>
          <a:xfrm>
            <a:off x="509451" y="1746783"/>
            <a:ext cx="7470641" cy="3436069"/>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Needs Evaluation: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Both airlines execute a detailed evaluation to identify essential knowledge areas, knowledge deficits, and areas where knowledge management may have a significant effect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(Mac Callum &amp; Jeffrey, 2021)</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Strategy Development: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Each company sets a KM strategy matched with its business objectives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Heerwegh</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De Wit, and Verhoeven, 2022)</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marL="228600" marR="0">
              <a:lnSpc>
                <a:spcPct val="107000"/>
              </a:lnSpc>
              <a:spcBef>
                <a:spcPts val="0"/>
              </a:spcBef>
              <a:spcAft>
                <a:spcPts val="800"/>
              </a:spcAft>
            </a:pPr>
            <a:endParaRPr dirty="0" lang="en-US" sz="2400">
              <a:effectLst/>
              <a:latin charset="0" panose="02020603050405020304" pitchFamily="18" typeface="Times New Roman"/>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3236672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09D5F4A7-BC28-4309-A770-05DBF156B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56441" y="1607127"/>
            <a:ext cx="3892062" cy="3574473"/>
          </a:xfrm>
          <a:prstGeom prst="rect">
            <a:avLst/>
          </a:prstGeom>
        </p:spPr>
      </p:pic>
      <p:sp>
        <p:nvSpPr>
          <p:cNvPr id="5" name="TextBox 4">
            <a:extLst>
              <a:ext uri="{FF2B5EF4-FFF2-40B4-BE49-F238E27FC236}">
                <a16:creationId xmlns:a16="http://schemas.microsoft.com/office/drawing/2014/main" id="{3788D9E7-9EBE-4DF5-BCD3-8D0EFCD0EC65}"/>
              </a:ext>
            </a:extLst>
          </p:cNvPr>
          <p:cNvSpPr txBox="1"/>
          <p:nvPr/>
        </p:nvSpPr>
        <p:spPr>
          <a:xfrm>
            <a:off x="509451" y="-2591"/>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Emirates and British Airways Knowledge Management (KM)</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9" name="TextBox 8">
            <a:extLst>
              <a:ext uri="{FF2B5EF4-FFF2-40B4-BE49-F238E27FC236}">
                <a16:creationId xmlns:a16="http://schemas.microsoft.com/office/drawing/2014/main" id="{8337E3F3-8732-4D7C-B62B-202516DC615F}"/>
              </a:ext>
            </a:extLst>
          </p:cNvPr>
          <p:cNvSpPr txBox="1"/>
          <p:nvPr/>
        </p:nvSpPr>
        <p:spPr>
          <a:xfrm>
            <a:off x="509451" y="1774491"/>
            <a:ext cx="7470641" cy="3035767"/>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Technology Selection:</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Both Airlines select KM technologies that suit their requirements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Mendonça</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Crespo, and </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Simões</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Data Collection and Storage: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Both airlines develop centralized data storage systems, making it easier to access, retrieve, and update knowledge assets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(Mac Callum &amp; Jeffrey, 2021)</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marL="228600" marR="0">
              <a:lnSpc>
                <a:spcPct val="107000"/>
              </a:lnSpc>
              <a:spcBef>
                <a:spcPts val="0"/>
              </a:spcBef>
              <a:spcAft>
                <a:spcPts val="800"/>
              </a:spcAft>
            </a:pPr>
            <a:endParaRPr dirty="0" lang="en-US" sz="2800">
              <a:effectLst/>
              <a:latin charset="0" panose="02020603050405020304" pitchFamily="18" typeface="Times New Roman"/>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2504818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09D5F4A7-BC28-4309-A770-05DBF156B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56441" y="1607127"/>
            <a:ext cx="3892062" cy="3574473"/>
          </a:xfrm>
          <a:prstGeom prst="rect">
            <a:avLst/>
          </a:prstGeom>
        </p:spPr>
      </p:pic>
      <p:sp>
        <p:nvSpPr>
          <p:cNvPr id="5" name="TextBox 4">
            <a:extLst>
              <a:ext uri="{FF2B5EF4-FFF2-40B4-BE49-F238E27FC236}">
                <a16:creationId xmlns:a16="http://schemas.microsoft.com/office/drawing/2014/main" id="{3788D9E7-9EBE-4DF5-BCD3-8D0EFCD0EC65}"/>
              </a:ext>
            </a:extLst>
          </p:cNvPr>
          <p:cNvSpPr txBox="1"/>
          <p:nvPr/>
        </p:nvSpPr>
        <p:spPr>
          <a:xfrm>
            <a:off x="509451" y="-2591"/>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Emirates and British Airways Knowledge Management (KM)</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9" name="TextBox 8">
            <a:extLst>
              <a:ext uri="{FF2B5EF4-FFF2-40B4-BE49-F238E27FC236}">
                <a16:creationId xmlns:a16="http://schemas.microsoft.com/office/drawing/2014/main" id="{8337E3F3-8732-4D7C-B62B-202516DC615F}"/>
              </a:ext>
            </a:extLst>
          </p:cNvPr>
          <p:cNvSpPr txBox="1"/>
          <p:nvPr/>
        </p:nvSpPr>
        <p:spPr>
          <a:xfrm>
            <a:off x="509451" y="1835480"/>
            <a:ext cx="7470641" cy="3497432"/>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Knowledge Sharing and Collaboration: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In the aviation industry, a robust knowledge-sharing culture is vital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Mendonça</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Crespo, and </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Simões</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2022)</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Training and Culture Building: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Training and culture-building initiatives guarantee that staff comprehend and appreciate KM systems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Natia</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&amp; Al-</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hassan</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2020)</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marL="228600" marR="0">
              <a:lnSpc>
                <a:spcPct val="107000"/>
              </a:lnSpc>
              <a:spcBef>
                <a:spcPts val="0"/>
              </a:spcBef>
              <a:spcAft>
                <a:spcPts val="800"/>
              </a:spcAft>
            </a:pPr>
            <a:endParaRPr dirty="0" lang="en-US" sz="2800">
              <a:effectLst/>
              <a:latin charset="0" panose="02020603050405020304" pitchFamily="18" typeface="Times New Roman"/>
              <a:ea charset="0" panose="020F0502020204030204" pitchFamily="34" typeface="Calibri"/>
              <a:cs charset="0" panose="02020603050405020304" pitchFamily="18" typeface="Times New Roman"/>
            </a:endParaRPr>
          </a:p>
        </p:txBody>
      </p:sp>
    </p:spTree>
    <p:extLst>
      <p:ext uri="{BB962C8B-B14F-4D97-AF65-F5344CB8AC3E}">
        <p14:creationId xmlns:p14="http://schemas.microsoft.com/office/powerpoint/2010/main" val="581653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C3A11BB9-D085-4863-AE6D-909F10279101}"/>
              </a:ext>
            </a:extLst>
          </p:cNvPr>
          <p:cNvPicPr>
            <a:picLocks noChangeArrowheads="1" noChangeAspect="1"/>
          </p:cNvPicPr>
          <p:nvPr/>
        </p:nvPicPr>
        <p:blipFill>
          <a:blip r:embed="rId3"/>
          <a:srcRect/>
          <a:stretch>
            <a:fillRect/>
          </a:stretch>
        </p:blipFill>
        <p:spPr>
          <a:xfrm>
            <a:off x="7873937" y="1917511"/>
            <a:ext cx="3711305" cy="2454974"/>
          </a:xfrm>
          <a:prstGeom prst="rect">
            <a:avLst/>
          </a:prstGeom>
          <a:noFill/>
          <a:ln w="9525">
            <a:noFill/>
            <a:miter lim="800000"/>
            <a:headEnd/>
            <a:tailEnd/>
          </a:ln>
          <a:effectLst/>
        </p:spPr>
      </p:pic>
      <p:sp>
        <p:nvSpPr>
          <p:cNvPr id="6" name="TextBox 5">
            <a:extLst>
              <a:ext uri="{FF2B5EF4-FFF2-40B4-BE49-F238E27FC236}">
                <a16:creationId xmlns:a16="http://schemas.microsoft.com/office/drawing/2014/main" id="{26FF6C68-A5F1-4126-82FA-F730E00DB6B8}"/>
              </a:ext>
            </a:extLst>
          </p:cNvPr>
          <p:cNvSpPr txBox="1"/>
          <p:nvPr/>
        </p:nvSpPr>
        <p:spPr>
          <a:xfrm>
            <a:off x="955964" y="1691904"/>
            <a:ext cx="6705600" cy="3371244"/>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Knowledge Application: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Both Emirates and British Airways utilize knowledge in practical ways to enhance operational efficiency, innovation, and customer service </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Natia</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&amp; Al-</a:t>
            </a:r>
            <a:r>
              <a:rPr dirty="0" err="1" lang="en-US" sz="1800">
                <a:effectLst/>
                <a:latin charset="0" panose="02020603050405020304" pitchFamily="18" typeface="Times New Roman"/>
                <a:ea charset="0" panose="020F0502020204030204" pitchFamily="34" typeface="Calibri"/>
                <a:cs charset="0" panose="02020603050405020304" pitchFamily="18" typeface="Times New Roman"/>
              </a:rPr>
              <a:t>hassan</a:t>
            </a:r>
            <a:r>
              <a:rPr dirty="0" lang="en-US" sz="1800">
                <a:effectLst/>
                <a:latin charset="0" panose="02020603050405020304" pitchFamily="18" typeface="Times New Roman"/>
                <a:ea charset="0" panose="020F0502020204030204" pitchFamily="34" typeface="Calibri"/>
                <a:cs charset="0" panose="02020603050405020304" pitchFamily="18" typeface="Times New Roman"/>
              </a:rPr>
              <a:t>, 2020)</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b="1" dirty="0" lang="en-US" sz="2000">
                <a:latin charset="0" panose="02020603050405020304" pitchFamily="18" typeface="Times New Roman"/>
                <a:ea charset="0" panose="020F0502020204030204" pitchFamily="34" typeface="Calibri"/>
                <a:cs charset="0" panose="02020603050405020304" pitchFamily="18" typeface="Times New Roman"/>
              </a:rPr>
              <a:t>I</a:t>
            </a: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nput and Continuous Improvement: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Both firms periodically evaluate the success of their KM systems and request input from users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(Graham &amp; Lu, 2023)</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p:txBody>
      </p:sp>
      <p:sp>
        <p:nvSpPr>
          <p:cNvPr id="7" name="TextBox 6">
            <a:extLst>
              <a:ext uri="{FF2B5EF4-FFF2-40B4-BE49-F238E27FC236}">
                <a16:creationId xmlns:a16="http://schemas.microsoft.com/office/drawing/2014/main" id="{127B39C3-7507-440A-863E-5A25AF369B1A}"/>
              </a:ext>
            </a:extLst>
          </p:cNvPr>
          <p:cNvSpPr txBox="1"/>
          <p:nvPr/>
        </p:nvSpPr>
        <p:spPr>
          <a:xfrm>
            <a:off x="509451" y="-2591"/>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Emirates and British Airways Knowledge Management (KM)</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469713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pic>
        <p:nvPicPr>
          <p:cNvPr id="3" name="Picture 2">
            <a:extLst>
              <a:ext uri="{FF2B5EF4-FFF2-40B4-BE49-F238E27FC236}">
                <a16:creationId xmlns:a16="http://schemas.microsoft.com/office/drawing/2014/main" id="{C3A11BB9-D085-4863-AE6D-909F10279101}"/>
              </a:ext>
            </a:extLst>
          </p:cNvPr>
          <p:cNvPicPr>
            <a:picLocks noChangeArrowheads="1" noChangeAspect="1"/>
          </p:cNvPicPr>
          <p:nvPr/>
        </p:nvPicPr>
        <p:blipFill>
          <a:blip r:embed="rId3"/>
          <a:srcRect/>
          <a:stretch>
            <a:fillRect/>
          </a:stretch>
        </p:blipFill>
        <p:spPr>
          <a:xfrm>
            <a:off x="7873937" y="1917511"/>
            <a:ext cx="3711305" cy="2973144"/>
          </a:xfrm>
          <a:prstGeom prst="rect">
            <a:avLst/>
          </a:prstGeom>
          <a:noFill/>
          <a:ln w="9525">
            <a:noFill/>
            <a:miter lim="800000"/>
            <a:headEnd/>
            <a:tailEnd/>
          </a:ln>
          <a:effectLst/>
        </p:spPr>
      </p:pic>
      <p:sp>
        <p:nvSpPr>
          <p:cNvPr id="6" name="TextBox 5">
            <a:extLst>
              <a:ext uri="{FF2B5EF4-FFF2-40B4-BE49-F238E27FC236}">
                <a16:creationId xmlns:a16="http://schemas.microsoft.com/office/drawing/2014/main" id="{26FF6C68-A5F1-4126-82FA-F730E00DB6B8}"/>
              </a:ext>
            </a:extLst>
          </p:cNvPr>
          <p:cNvSpPr txBox="1"/>
          <p:nvPr/>
        </p:nvSpPr>
        <p:spPr>
          <a:xfrm>
            <a:off x="1267887" y="1594922"/>
            <a:ext cx="6100354" cy="4821063"/>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Cybersecurity and Compliance: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In the aviation sector, securing data security is crucial. Both airlines prioritize cybersecurity measures to safeguard valuable knowledge assets and consumer data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Haraldsdottir</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et al. 2023)</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Scalability and Flexibility: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The scalability and flexibility of KM systems enable these airlines to embrace expanding knowledge libraries and adapt to changing business requirements and technology improvements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Hiragami</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2023)</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a:t>
            </a:r>
          </a:p>
          <a:p>
            <a:pPr algn="just" marL="0" marR="0">
              <a:lnSpc>
                <a:spcPct val="107000"/>
              </a:lnSpc>
              <a:spcBef>
                <a:spcPts val="0"/>
              </a:spcBef>
              <a:spcAft>
                <a:spcPts val="800"/>
              </a:spcAft>
            </a:pPr>
            <a:endParaRPr dirty="0" lang="en-US" sz="2400">
              <a:effectLst/>
              <a:latin charset="0" panose="02020603050405020304" pitchFamily="18" typeface="Times New Roman"/>
              <a:ea charset="0" panose="020F0502020204030204" pitchFamily="34" typeface="Calibri"/>
              <a:cs charset="0" panose="02020603050405020304" pitchFamily="18" typeface="Times New Roman"/>
            </a:endParaRPr>
          </a:p>
        </p:txBody>
      </p:sp>
      <p:sp>
        <p:nvSpPr>
          <p:cNvPr id="7" name="TextBox 6">
            <a:extLst>
              <a:ext uri="{FF2B5EF4-FFF2-40B4-BE49-F238E27FC236}">
                <a16:creationId xmlns:a16="http://schemas.microsoft.com/office/drawing/2014/main" id="{15C52295-10FE-4A68-A13B-7AA2727FFBE1}"/>
              </a:ext>
            </a:extLst>
          </p:cNvPr>
          <p:cNvSpPr txBox="1"/>
          <p:nvPr/>
        </p:nvSpPr>
        <p:spPr>
          <a:xfrm>
            <a:off x="509451" y="-2591"/>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Emirates and British Airways Knowledge Management (KM)</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1742330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4" name="TextBox 3">
            <a:extLst>
              <a:ext uri="{FF2B5EF4-FFF2-40B4-BE49-F238E27FC236}">
                <a16:creationId xmlns:a16="http://schemas.microsoft.com/office/drawing/2014/main" id="{817E5FE9-E043-4B40-9117-BED49459AAC6}"/>
              </a:ext>
            </a:extLst>
          </p:cNvPr>
          <p:cNvSpPr txBox="1"/>
          <p:nvPr/>
        </p:nvSpPr>
        <p:spPr>
          <a:xfrm>
            <a:off x="509451" y="-2592"/>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Recommendation Strategies for Emirates and British Airways </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6" name="TextBox 5">
            <a:extLst>
              <a:ext uri="{FF2B5EF4-FFF2-40B4-BE49-F238E27FC236}">
                <a16:creationId xmlns:a16="http://schemas.microsoft.com/office/drawing/2014/main" id="{1B007824-39A9-4A22-AF64-1BC9029E84AD}"/>
              </a:ext>
            </a:extLst>
          </p:cNvPr>
          <p:cNvSpPr txBox="1"/>
          <p:nvPr/>
        </p:nvSpPr>
        <p:spPr>
          <a:xfrm>
            <a:off x="960120" y="1428067"/>
            <a:ext cx="6770716" cy="4397166"/>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Enhanced Cross-Functional Collaboration: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Breaking down departmental silos and increasing cross-functional collaboration is essential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(Graham &amp; Lu, 2023)</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Advanced Data Analytics and AI Integration: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Investing in modern data analytics and AI solutions is crucial for harnessing the large quantity of data created in the aviation business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(Edwards, 2022)</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marL="0" marR="0">
              <a:lnSpc>
                <a:spcPct val="150000"/>
              </a:lnSpc>
              <a:spcBef>
                <a:spcPts val="0"/>
              </a:spcBef>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Knowledge Capture via External Sources: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Both airlines may gain from external information sources. </a:t>
            </a:r>
          </a:p>
        </p:txBody>
      </p:sp>
      <p:pic>
        <p:nvPicPr>
          <p:cNvPr id="7" name="Picture 6">
            <a:extLst>
              <a:ext uri="{FF2B5EF4-FFF2-40B4-BE49-F238E27FC236}">
                <a16:creationId xmlns:a16="http://schemas.microsoft.com/office/drawing/2014/main" id="{3A6CD400-3AB2-4F4E-A812-591C0F912C03}"/>
              </a:ext>
            </a:extLst>
          </p:cNvPr>
          <p:cNvPicPr>
            <a:picLocks noChangeArrowheads="1" noChangeAspect="1"/>
          </p:cNvPicPr>
          <p:nvPr/>
        </p:nvPicPr>
        <p:blipFill>
          <a:blip r:embed="rId3"/>
          <a:srcRect/>
          <a:stretch>
            <a:fillRect/>
          </a:stretch>
        </p:blipFill>
        <p:spPr>
          <a:xfrm>
            <a:off x="8216537" y="1635484"/>
            <a:ext cx="3174059" cy="3200183"/>
          </a:xfrm>
          <a:prstGeom prst="rect">
            <a:avLst/>
          </a:prstGeom>
          <a:noFill/>
          <a:ln w="9525">
            <a:noFill/>
            <a:miter lim="800000"/>
            <a:headEnd/>
            <a:tailEnd/>
          </a:ln>
          <a:effectLst/>
        </p:spPr>
      </p:pic>
    </p:spTree>
    <p:extLst>
      <p:ext uri="{BB962C8B-B14F-4D97-AF65-F5344CB8AC3E}">
        <p14:creationId xmlns:p14="http://schemas.microsoft.com/office/powerpoint/2010/main" val="1739838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6" name="TextBox 5">
            <a:extLst>
              <a:ext uri="{FF2B5EF4-FFF2-40B4-BE49-F238E27FC236}">
                <a16:creationId xmlns:a16="http://schemas.microsoft.com/office/drawing/2014/main" id="{1B007824-39A9-4A22-AF64-1BC9029E84AD}"/>
              </a:ext>
            </a:extLst>
          </p:cNvPr>
          <p:cNvSpPr txBox="1"/>
          <p:nvPr/>
        </p:nvSpPr>
        <p:spPr>
          <a:xfrm>
            <a:off x="960120" y="1428067"/>
            <a:ext cx="6770716" cy="4397166"/>
          </a:xfrm>
          <a:prstGeom prst="rect">
            <a:avLst/>
          </a:prstGeom>
          <a:noFill/>
        </p:spPr>
        <p:txBody>
          <a:bodyPr numCol="1" wrap="square">
            <a:spAutoFit/>
          </a:bodyPr>
          <a:lstStyle/>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Mobile and Remote Access: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Given the mobile character of airline operations, maintaining mobile and remote access to the KM system is critical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Hiragami</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2023)</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Knowledge Sharing Incentives: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Implementing incentives and recognition programs pushes workers to actively participate to the KM system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a:t>
            </a:r>
            <a:r>
              <a:rPr dirty="0" err="1"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Haraldsdottir</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et al. 2023)</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a:p>
            <a:pPr algn="just">
              <a:lnSpc>
                <a:spcPct val="150000"/>
              </a:lnSpc>
              <a:spcAft>
                <a:spcPts val="800"/>
              </a:spcAft>
            </a:pPr>
            <a:r>
              <a:rPr b="1" dirty="0" lang="en-US" sz="2000">
                <a:effectLst/>
                <a:latin charset="0" panose="02020603050405020304" pitchFamily="18" typeface="Times New Roman"/>
                <a:ea charset="0" panose="020F0502020204030204" pitchFamily="34" typeface="Calibri"/>
                <a:cs charset="0" panose="02020603050405020304" pitchFamily="18" typeface="Times New Roman"/>
              </a:rPr>
              <a:t>Global and Cultural Sensitivity: </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Considering the worldwide presence of both airlines, establishing a culturally responsive KM system is vital </a:t>
            </a:r>
            <a:r>
              <a:rPr dirty="0" lang="en-US" sz="18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(Edwards, 2022)</a:t>
            </a:r>
            <a:r>
              <a:rPr dirty="0" lang="en-US" sz="2000">
                <a:effectLst/>
                <a:latin charset="0" panose="02020603050405020304" pitchFamily="18" typeface="Times New Roman"/>
                <a:ea charset="0" panose="020F0502020204030204" pitchFamily="34" typeface="Calibri"/>
                <a:cs charset="0" panose="02020603050405020304" pitchFamily="18" typeface="Times New Roman"/>
              </a:rPr>
              <a:t>. </a:t>
            </a:r>
          </a:p>
        </p:txBody>
      </p:sp>
      <p:pic>
        <p:nvPicPr>
          <p:cNvPr id="7" name="Picture 6">
            <a:extLst>
              <a:ext uri="{FF2B5EF4-FFF2-40B4-BE49-F238E27FC236}">
                <a16:creationId xmlns:a16="http://schemas.microsoft.com/office/drawing/2014/main" id="{3A6CD400-3AB2-4F4E-A812-591C0F912C03}"/>
              </a:ext>
            </a:extLst>
          </p:cNvPr>
          <p:cNvPicPr>
            <a:picLocks noChangeArrowheads="1" noChangeAspect="1"/>
          </p:cNvPicPr>
          <p:nvPr/>
        </p:nvPicPr>
        <p:blipFill>
          <a:blip r:embed="rId3"/>
          <a:srcRect/>
          <a:stretch>
            <a:fillRect/>
          </a:stretch>
        </p:blipFill>
        <p:spPr>
          <a:xfrm>
            <a:off x="8216537" y="1635484"/>
            <a:ext cx="3174059" cy="3200183"/>
          </a:xfrm>
          <a:prstGeom prst="rect">
            <a:avLst/>
          </a:prstGeom>
          <a:noFill/>
          <a:ln w="9525">
            <a:noFill/>
            <a:miter lim="800000"/>
            <a:headEnd/>
            <a:tailEnd/>
          </a:ln>
          <a:effectLst/>
        </p:spPr>
      </p:pic>
      <p:sp>
        <p:nvSpPr>
          <p:cNvPr id="9" name="TextBox 8">
            <a:extLst>
              <a:ext uri="{FF2B5EF4-FFF2-40B4-BE49-F238E27FC236}">
                <a16:creationId xmlns:a16="http://schemas.microsoft.com/office/drawing/2014/main" id="{B09E6A59-99C6-4037-9BF9-F89280F88BF5}"/>
              </a:ext>
            </a:extLst>
          </p:cNvPr>
          <p:cNvSpPr txBox="1"/>
          <p:nvPr/>
        </p:nvSpPr>
        <p:spPr>
          <a:xfrm>
            <a:off x="509451" y="-2592"/>
            <a:ext cx="11112137" cy="1315425"/>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effectLst/>
                <a:latin charset="0" panose="02020603050405020304" pitchFamily="18" typeface="Times New Roman"/>
                <a:ea charset="0" panose="020F0502020204030204" pitchFamily="34" typeface="Calibri"/>
              </a:rPr>
              <a:t>Recommendation Strategies for Emirates and British Airways </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1593869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7" name="TextBox 6">
            <a:extLst>
              <a:ext uri="{FF2B5EF4-FFF2-40B4-BE49-F238E27FC236}">
                <a16:creationId xmlns:a16="http://schemas.microsoft.com/office/drawing/2014/main" id="{C3B1635C-EDFC-4B3B-B6DA-954518E14AA4}"/>
              </a:ext>
            </a:extLst>
          </p:cNvPr>
          <p:cNvSpPr txBox="1"/>
          <p:nvPr/>
        </p:nvSpPr>
        <p:spPr>
          <a:xfrm>
            <a:off x="509451" y="-2592"/>
            <a:ext cx="11112137" cy="678327"/>
          </a:xfrm>
          <a:prstGeom prst="rect">
            <a:avLst/>
          </a:prstGeom>
          <a:noFill/>
        </p:spPr>
        <p:txBody>
          <a:bodyPr numCol="1" wrap="square">
            <a:spAutoFit/>
          </a:bodyPr>
          <a:lstStyle/>
          <a:p>
            <a:pPr algn="ctr" marL="457200" marR="0">
              <a:lnSpc>
                <a:spcPct val="115000"/>
              </a:lnSpc>
              <a:spcBef>
                <a:spcPts val="0"/>
              </a:spcBef>
              <a:spcAft>
                <a:spcPts val="1000"/>
              </a:spcAft>
            </a:pPr>
            <a:r>
              <a:rPr b="1" dirty="0" lang="en-US" sz="3600">
                <a:latin charset="0" panose="02020603050405020304" pitchFamily="18" typeface="Times New Roman"/>
                <a:ea charset="0" panose="02020603050405020304" pitchFamily="18" typeface="Times New Roman"/>
                <a:cs charset="0" panose="02020603050405020304" pitchFamily="18" typeface="Times New Roman"/>
              </a:rPr>
              <a:t>Conclusion</a:t>
            </a:r>
            <a:endParaRPr b="1" dirty="0" lang="en-US" sz="5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8" name="TextBox 7">
            <a:extLst>
              <a:ext uri="{FF2B5EF4-FFF2-40B4-BE49-F238E27FC236}">
                <a16:creationId xmlns:a16="http://schemas.microsoft.com/office/drawing/2014/main" id="{EF247250-2514-4004-93A4-39C47405EC62}"/>
              </a:ext>
            </a:extLst>
          </p:cNvPr>
          <p:cNvSpPr txBox="1"/>
          <p:nvPr/>
        </p:nvSpPr>
        <p:spPr>
          <a:xfrm>
            <a:off x="1136072" y="1609682"/>
            <a:ext cx="10224655" cy="1938992"/>
          </a:xfrm>
          <a:prstGeom prst="rect">
            <a:avLst/>
          </a:prstGeom>
          <a:noFill/>
        </p:spPr>
        <p:txBody>
          <a:bodyPr numCol="1" wrap="square">
            <a:spAutoFit/>
          </a:bodyPr>
          <a:lstStyle/>
          <a:p>
            <a:pPr algn="just"/>
            <a:r>
              <a:rPr dirty="0" lang="en-US" sz="2000">
                <a:effectLst/>
                <a:latin charset="0" panose="02020603050405020304" pitchFamily="18" typeface="Times New Roman"/>
                <a:ea charset="0" panose="020F0502020204030204" pitchFamily="34" typeface="Calibri"/>
              </a:rPr>
              <a:t>In a constantly evolving aviation business, both Emirates and British Airways flourish as beacons of excellence, driven by their dedication to Knowledge Management. Through this analysis, we have revealed the key areas for development and growth in their KM systems. These guidelines involve developing cross-functional cooperation, implementing sophisticated technology, collecting information from external sources, providing mobile accessibility, motivating knowledge sharing, and being culturally sensitive.</a:t>
            </a:r>
            <a:endParaRPr dirty="0" lang="en-US" sz="2000"/>
          </a:p>
        </p:txBody>
      </p:sp>
    </p:spTree>
    <p:extLst>
      <p:ext uri="{BB962C8B-B14F-4D97-AF65-F5344CB8AC3E}">
        <p14:creationId xmlns:p14="http://schemas.microsoft.com/office/powerpoint/2010/main" val="1667868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7ADC10-22BA-4222-BA7A-1487ABFF27A7}"/>
              </a:ext>
            </a:extLst>
          </p:cNvPr>
          <p:cNvSpPr txBox="1"/>
          <p:nvPr/>
        </p:nvSpPr>
        <p:spPr>
          <a:xfrm>
            <a:off x="-13063" y="6211668"/>
            <a:ext cx="12192000" cy="646331"/>
          </a:xfrm>
          <a:prstGeom prst="rect">
            <a:avLst/>
          </a:prstGeom>
          <a:solidFill>
            <a:schemeClr val="tx2">
              <a:lumMod val="75000"/>
            </a:schemeClr>
          </a:solidFill>
          <a:ln>
            <a:solidFill>
              <a:schemeClr val="tx2">
                <a:lumMod val="40000"/>
                <a:lumOff val="60000"/>
              </a:schemeClr>
            </a:solidFill>
          </a:ln>
        </p:spPr>
        <p:txBody>
          <a:bodyPr numCol="1" rtlCol="0" wrap="square">
            <a:spAutoFit/>
          </a:bodyPr>
          <a:lstStyle/>
          <a:p>
            <a:endParaRPr dirty="0" lang="en-US"/>
          </a:p>
          <a:p>
            <a:endParaRPr dirty="0" lang="en-US"/>
          </a:p>
        </p:txBody>
      </p:sp>
      <p:sp>
        <p:nvSpPr>
          <p:cNvPr id="5" name="TextBox 4">
            <a:extLst>
              <a:ext uri="{FF2B5EF4-FFF2-40B4-BE49-F238E27FC236}">
                <a16:creationId xmlns:a16="http://schemas.microsoft.com/office/drawing/2014/main" id="{2BE58C28-85B2-447A-A023-7DFF5E5352E2}"/>
              </a:ext>
            </a:extLst>
          </p:cNvPr>
          <p:cNvSpPr txBox="1"/>
          <p:nvPr/>
        </p:nvSpPr>
        <p:spPr>
          <a:xfrm>
            <a:off x="772441" y="461279"/>
            <a:ext cx="10647118" cy="6071662"/>
          </a:xfrm>
          <a:prstGeom prst="rect">
            <a:avLst/>
          </a:prstGeom>
          <a:noFill/>
        </p:spPr>
        <p:txBody>
          <a:bodyPr numCol="1" wrap="square">
            <a:spAutoFit/>
          </a:bodyPr>
          <a:lstStyle/>
          <a:p>
            <a:pPr algn="just" marL="0" marR="0">
              <a:lnSpc>
                <a:spcPct val="150000"/>
              </a:lnSpc>
              <a:spcBef>
                <a:spcPts val="0"/>
              </a:spcBef>
              <a:spcAft>
                <a:spcPts val="800"/>
              </a:spcAft>
            </a:pP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Edwards, J.S., 2022. Where knowledge management and information management meet: Research directions.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International Journal of Information Management</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63</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p.102458.</a:t>
            </a:r>
          </a:p>
          <a:p>
            <a:pPr algn="just" marL="0" marR="0">
              <a:lnSpc>
                <a:spcPct val="150000"/>
              </a:lnSpc>
              <a:spcBef>
                <a:spcPts val="0"/>
              </a:spcBef>
              <a:spcAft>
                <a:spcPts val="800"/>
              </a:spcAft>
            </a:pP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Graham, C.M. and Lu, Y., 2023. Skills expectations in cybersecurity: semantic network analysis of job advertisements.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Journal of Computer Information Systems</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63</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(4), pp.937-949.</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Haraldsdottir</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R.K.,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Foscarini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F.,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Jeurgens</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C.,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Henttonen</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P., Oliver, G.,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Wendelken</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S. and Frings-</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Hessami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V., 2023. Working from home: the experience of records management professionals during the COVID-19 pandemic.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Records Management Journal</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33</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(1), pp.64-87.</a:t>
            </a:r>
          </a:p>
          <a:p>
            <a:pPr algn="just">
              <a:lnSpc>
                <a:spcPct val="150000"/>
              </a:lnSpc>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Heerwegh</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D., De Wit, K. and Verhoeven, J.C., 2022. Exploring the Self-Reported ICT Skill Levels of Undergraduate Science Students.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Journal of Information Technology Education</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15</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a:t>
            </a:r>
          </a:p>
          <a:p>
            <a:pPr algn="just">
              <a:lnSpc>
                <a:spcPct val="150000"/>
              </a:lnSpc>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Hiragami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F., 2023. Developing Skills in Intra-Workplace Rehabilitation Education: II.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Open Journal of Therapy and Rehabilitation</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11</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(3), pp.98-121.</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Iyoha</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D.O. and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Igbinedion</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V.I., 2022. Knowledge management: A strategy for mentoring business educators in Nigerian universities.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West African Journal of Educational Sciences and Practice</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1</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(2), pp.62-69.</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Mabe</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K. and Bwalya, K.J., 2022. Critical soft skills for information and knowledge management practitioners in the fourth industrial revolution.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South African Journal of Information Management</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24</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(1), pp.1-11.</a:t>
            </a:r>
          </a:p>
          <a:p>
            <a:pPr algn="just" marL="0" marR="0">
              <a:lnSpc>
                <a:spcPct val="150000"/>
              </a:lnSpc>
              <a:spcBef>
                <a:spcPts val="0"/>
              </a:spcBef>
              <a:spcAft>
                <a:spcPts val="800"/>
              </a:spcAft>
            </a:pP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Mac Callum, K. and Jeffrey, L., 2021. The influence of students' ICT skills and their adoption of mobile learning.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Australasian Journal of Educational Technology</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29</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(3).</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Mendonça</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S., Crespo, N. and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Simões</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N., 2022. Inequality in the network society: An integrated approach to ICT access, basic skills, and complex capabilities.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Telecommunications policy</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39</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(3-4), pp.192-207.</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Natia</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J. and Al-</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hassan</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S., 2020. Promoting teaching and learning in Ghanaian Basic Schools through ICT.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International Journal of Education and Development using ICT</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11</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(2).</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Shirani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 2022. Towards advanced data skills for information systems graduates.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Issues in Information Systems</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23</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(3).</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Steininger</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D.M.,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Mikalef</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P.,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Pateli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 and Ortiz-de-Guinea, A., 2022. Dynamic capabilities in information systems research: A critical review, synthesis of current knowledge, and recommendations for future research.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Journal of the Association for Information Systems</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23</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(2), pp.447-490.</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Suarta</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I.M.,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Suwintana</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I.K. and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Sudiadnyani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I.G.A.O., 2022, March. Technology and Information System Expertise Demand for Accounting Professionals: A Requirements Analysis of Job Advertisements. In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International Conference on Applied Science and Technology on Social Science 2021 (</a:t>
            </a:r>
            <a:r>
              <a:rPr dirty="0" err="1" i="1" lang="en-US" sz="900">
                <a:effectLst/>
                <a:latin charset="0" panose="02020603050405020304" pitchFamily="18" typeface="Times New Roman"/>
                <a:ea charset="0" panose="020F0502020204030204" pitchFamily="34" typeface="Calibri"/>
                <a:cs charset="0" panose="02020603050405020304" pitchFamily="18" typeface="Times New Roman"/>
              </a:rPr>
              <a:t>iCAST</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-SS 2021)</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(pp. 276-282). Atlantis Press.</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Urnberg</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H.,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Gluschkoff</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K.,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Saukkonen</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P.,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Elovainio</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M.,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Vänskä</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J. and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Heponiemi</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T., 2022. The association between stress attributed to information systems and the experience of workplace aggression: a cross-sectional survey study among Finnish physicians.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BMC health services research</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22</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(1), p.724.</a:t>
            </a:r>
          </a:p>
          <a:p>
            <a:pPr algn="just" marL="0" marR="0">
              <a:lnSpc>
                <a:spcPct val="150000"/>
              </a:lnSpc>
              <a:spcBef>
                <a:spcPts val="0"/>
              </a:spcBef>
              <a:spcAft>
                <a:spcPts val="800"/>
              </a:spcAft>
            </a:pP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Vallo</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a:t>
            </a:r>
            <a:r>
              <a:rPr dirty="0" err="1"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Hult</a:t>
            </a:r>
            <a:r>
              <a:rPr dirty="0" lang="en-US" sz="900">
                <a:solidFill>
                  <a:srgbClr val="000000"/>
                </a:solidFill>
                <a:effectLst/>
                <a:latin charset="0" panose="02020603050405020304" pitchFamily="18" typeface="Times New Roman"/>
                <a:ea charset="0" panose="020F0502020204030204" pitchFamily="34" typeface="Calibri"/>
                <a:cs charset="0" panose="02020603050405020304" pitchFamily="18" typeface="Times New Roman"/>
              </a:rPr>
              <a:t>, H. and Byström, K., 2022. Challenges to learning and leading the digital workplace.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Studies in Continuing Education</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 </a:t>
            </a:r>
            <a:r>
              <a:rPr dirty="0" i="1" lang="en-US" sz="900">
                <a:effectLst/>
                <a:latin charset="0" panose="02020603050405020304" pitchFamily="18" typeface="Times New Roman"/>
                <a:ea charset="0" panose="020F0502020204030204" pitchFamily="34" typeface="Calibri"/>
                <a:cs charset="0" panose="02020603050405020304" pitchFamily="18" typeface="Times New Roman"/>
              </a:rPr>
              <a:t>44</a:t>
            </a:r>
            <a:r>
              <a:rPr dirty="0" lang="en-US" sz="900">
                <a:effectLst/>
                <a:latin charset="0" panose="02020603050405020304" pitchFamily="18" typeface="Times New Roman"/>
                <a:ea charset="0" panose="020F0502020204030204" pitchFamily="34" typeface="Calibri"/>
                <a:cs charset="0" panose="02020603050405020304" pitchFamily="18" typeface="Times New Roman"/>
              </a:rPr>
              <a:t>(3), pp.460-474.</a:t>
            </a:r>
          </a:p>
          <a:p>
            <a:pPr algn="just" marL="0" marR="0">
              <a:lnSpc>
                <a:spcPct val="150000"/>
              </a:lnSpc>
              <a:spcBef>
                <a:spcPts val="0"/>
              </a:spcBef>
              <a:spcAft>
                <a:spcPts val="800"/>
              </a:spcAft>
            </a:pPr>
            <a:endParaRPr dirty="0" lang="en-US" sz="900">
              <a:effectLst/>
              <a:latin charset="0" panose="02020603050405020304" pitchFamily="18" typeface="Times New Roman"/>
              <a:ea charset="0" panose="020F0502020204030204" pitchFamily="34" typeface="Calibri"/>
              <a:cs charset="0" panose="02020603050405020304" pitchFamily="18" typeface="Times New Roman"/>
            </a:endParaRPr>
          </a:p>
          <a:p>
            <a:pPr algn="just" marL="228600" marR="0">
              <a:lnSpc>
                <a:spcPct val="150000"/>
              </a:lnSpc>
              <a:spcBef>
                <a:spcPts val="0"/>
              </a:spcBef>
              <a:spcAft>
                <a:spcPts val="1200"/>
              </a:spcAft>
            </a:pPr>
            <a:endParaRPr dirty="0" lang="en-US" sz="900">
              <a:effectLst/>
              <a:latin charset="0" panose="02020603050405020304" pitchFamily="18" typeface="Times New Roman"/>
              <a:ea charset="0" panose="020F0502020204030204" pitchFamily="34" typeface="Calibri"/>
              <a:cs charset="0" panose="020F0502020204030204" pitchFamily="34" typeface="Calibri"/>
            </a:endParaRPr>
          </a:p>
        </p:txBody>
      </p:sp>
      <p:sp>
        <p:nvSpPr>
          <p:cNvPr id="6" name="TextBox 5">
            <a:extLst>
              <a:ext uri="{FF2B5EF4-FFF2-40B4-BE49-F238E27FC236}">
                <a16:creationId xmlns:a16="http://schemas.microsoft.com/office/drawing/2014/main" id="{052B5284-8340-4476-AEE5-1BB3C25E4D8D}"/>
              </a:ext>
            </a:extLst>
          </p:cNvPr>
          <p:cNvSpPr txBox="1"/>
          <p:nvPr/>
        </p:nvSpPr>
        <p:spPr>
          <a:xfrm>
            <a:off x="-274320" y="0"/>
            <a:ext cx="2795451" cy="483017"/>
          </a:xfrm>
          <a:prstGeom prst="rect">
            <a:avLst/>
          </a:prstGeom>
          <a:noFill/>
        </p:spPr>
        <p:txBody>
          <a:bodyPr numCol="1" wrap="square">
            <a:spAutoFit/>
          </a:bodyPr>
          <a:lstStyle/>
          <a:p>
            <a:pPr algn="ctr" marL="457200" marR="0">
              <a:lnSpc>
                <a:spcPct val="115000"/>
              </a:lnSpc>
              <a:spcBef>
                <a:spcPts val="0"/>
              </a:spcBef>
              <a:spcAft>
                <a:spcPts val="1000"/>
              </a:spcAft>
            </a:pPr>
            <a:r>
              <a:rPr altLang="en-GB" b="1" dirty="0" lang="en-GB" sz="2400">
                <a:effectLst/>
                <a:latin charset="0" panose="02020603050405020304" pitchFamily="18" typeface="Times New Roman"/>
                <a:ea charset="0" panose="020F0502020204030204" pitchFamily="34" typeface="Calibri"/>
                <a:cs charset="0" panose="02020603050405020304" pitchFamily="18" typeface="Times New Roman"/>
              </a:rPr>
              <a:t>References </a:t>
            </a:r>
            <a:endParaRPr b="1" dirty="0" lang="en-US" sz="24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2084877481"/>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Words>2780</Words>
  <Paragraphs>150</Paragraphs>
  <Slides>19</Slides>
  <Notes>16</Notes>
  <TotalTime>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2023-11-03T11:29:43Z</dcterms:created>
  <dc:creator/>
  <cp:lastModifiedBy/>
  <dcterms:modified xsi:type="dcterms:W3CDTF">2023-11-07T18:57:30Z</dcterms:modified>
  <cp:revision>1</cp:revision>
  <dc:title/>
</cp:coreProperties>
</file>