
<file path=[Content_Types].xml><?xml version="1.0" encoding="utf-8"?>
<Types xmlns="http://schemas.openxmlformats.org/package/2006/content-types">
  <Default ContentType="image/jpeg" Extension="jpg"/>
  <Default ContentType="image/gif" Extension="gif"/>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43" roundtripDataSignature="AMtx7mjGowGwxQ7fEMUU/Mri0ZqYkONxu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6.xml"/><Relationship Id="rId20" Type="http://schemas.openxmlformats.org/officeDocument/2006/relationships/slide" Target="slides/slide16.xml"/><Relationship Id="rId42" Type="http://schemas.openxmlformats.org/officeDocument/2006/relationships/slide" Target="slides/slide38.xml"/><Relationship Id="rId41" Type="http://schemas.openxmlformats.org/officeDocument/2006/relationships/slide" Target="slides/slide37.xml"/><Relationship Id="rId22" Type="http://schemas.openxmlformats.org/officeDocument/2006/relationships/slide" Target="slides/slide18.xml"/><Relationship Id="rId21" Type="http://schemas.openxmlformats.org/officeDocument/2006/relationships/slide" Target="slides/slide17.xml"/><Relationship Id="rId43" Type="http://customschemas.google.com/relationships/presentationmetadata" Target="metadata"/><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11" Type="http://schemas.openxmlformats.org/officeDocument/2006/relationships/slide" Target="slides/slide7.xml"/><Relationship Id="rId33" Type="http://schemas.openxmlformats.org/officeDocument/2006/relationships/slide" Target="slides/slide29.xml"/><Relationship Id="rId10" Type="http://schemas.openxmlformats.org/officeDocument/2006/relationships/slide" Target="slides/slide6.xml"/><Relationship Id="rId32" Type="http://schemas.openxmlformats.org/officeDocument/2006/relationships/slide" Target="slides/slide28.xml"/><Relationship Id="rId13" Type="http://schemas.openxmlformats.org/officeDocument/2006/relationships/slide" Target="slides/slide9.xml"/><Relationship Id="rId35" Type="http://schemas.openxmlformats.org/officeDocument/2006/relationships/slide" Target="slides/slide31.xml"/><Relationship Id="rId12" Type="http://schemas.openxmlformats.org/officeDocument/2006/relationships/slide" Target="slides/slide8.xml"/><Relationship Id="rId34" Type="http://schemas.openxmlformats.org/officeDocument/2006/relationships/slide" Target="slides/slide30.xml"/><Relationship Id="rId15" Type="http://schemas.openxmlformats.org/officeDocument/2006/relationships/slide" Target="slides/slide11.xml"/><Relationship Id="rId37" Type="http://schemas.openxmlformats.org/officeDocument/2006/relationships/slide" Target="slides/slide33.xml"/><Relationship Id="rId14" Type="http://schemas.openxmlformats.org/officeDocument/2006/relationships/slide" Target="slides/slide10.xml"/><Relationship Id="rId36" Type="http://schemas.openxmlformats.org/officeDocument/2006/relationships/slide" Target="slides/slide32.xml"/><Relationship Id="rId17" Type="http://schemas.openxmlformats.org/officeDocument/2006/relationships/slide" Target="slides/slide13.xml"/><Relationship Id="rId39" Type="http://schemas.openxmlformats.org/officeDocument/2006/relationships/slide" Target="slides/slide35.xml"/><Relationship Id="rId16" Type="http://schemas.openxmlformats.org/officeDocument/2006/relationships/slide" Target="slides/slide12.xml"/><Relationship Id="rId38" Type="http://schemas.openxmlformats.org/officeDocument/2006/relationships/slide" Target="slides/slide34.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5" name="Google Shape;10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6" name="Google Shape;116;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What do terrorists do and what can be done to address it?</a:t>
            </a:r>
            <a:endParaRPr/>
          </a:p>
        </p:txBody>
      </p:sp>
      <p:sp>
        <p:nvSpPr>
          <p:cNvPr id="117" name="Google Shape;117;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8" name="Google Shape;128;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9" name="Google Shape;129;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1" name="Google Shape;141;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The internet is a global network of interconnected computers and computer networks. It allows these devices to communicate with each other and share information, resources, and services.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 internet is a vast and decentralised system, enabling people to access websites, send emails, share files, stream media, and engage in a wide range of online activities. It has become an integral part of modern life, connecting people around the world and serving as a platform for communication, information sharing, and countless online services.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 internet operates using a set of standardized protocols and technologies, such as the Transmission Control Protocol (TCP) and the Internet Protocol (IP). It provides access to a wealth of information and services, making it a fundamental tool for communication, education, commerce, and more.</a:t>
            </a:r>
            <a:endParaRPr/>
          </a:p>
        </p:txBody>
      </p:sp>
      <p:sp>
        <p:nvSpPr>
          <p:cNvPr id="152" name="Google Shape;152;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2" name="Google Shape;162;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Answer 96%</a:t>
            </a:r>
            <a:endParaRPr/>
          </a:p>
        </p:txBody>
      </p:sp>
      <p:sp>
        <p:nvSpPr>
          <p:cNvPr id="163" name="Google Shape;163;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6" name="Google Shape;17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7" name="Google Shape;17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0" name="Google Shape;190;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The internet has become an integral part of daily life, and people use it for various purposes.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Here are some common online activities performed by UK individuals: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Web Browsing: The internet is used for general web browsing, which includes searching for information, reading news, and visiting websites of interest.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Social Media: Many people in the UK use social media platforms such as Facebook, Twitter, Instagram, and LinkedIn to connect with friends and colleagues, share updates, and engage with content.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Email: Email remains a primary means of communication for both personal and professional use.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Shopping: E-commerce is a significant activity, with people in the UK buying a wide range of products and services online from retailers like Amazon, eBay, and others.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Banking: Many individuals manage their finances, check account balances, and perform banking transactions online through their bank's websites or mobile apps.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Streaming and Entertainment: People use the internet to stream movies, TV shows, and music on platforms like Netflix, Amazon Prime Video, Spotify, and YouTube.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Gaming: Online gaming is popular, with gamers participating in multiplayer online games and using gaming platforms such as Steam.</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Education and E-Learning: Many individuals use the internet for online courses, research, and educational resources.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Telecommuting: The internet is used for remote work, telecommuting, and video conferencing, especially in light of changes brought about by the COVID-19 pandemic.</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Information Sharing: People share content, such as photos and videos, on platforms like Instagram and TikTok.</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Booking and Travel: Online booking for travel, flights, accommodations, and transportation is common.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Government Services: Individuals interact with government agencies and access services online, such as applying for passports or renewing driver's licenses.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Health and Wellness: Some use online resources to access health information, book medical appointments, and order prescription medications.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Forums and Communities: People participate in online forums, discussion boards, and social networks to connect with like-minded individuals and discuss various topics.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News and Information: Staying updated with current events, reading news articles, and accessing information on various topics is a prevalent online activity.</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These activities have likely continued to evolve and expand, driven by technological advancements and changes in internet usage patterns. </a:t>
            </a:r>
            <a:endParaRPr/>
          </a:p>
        </p:txBody>
      </p:sp>
      <p:sp>
        <p:nvSpPr>
          <p:cNvPr id="191" name="Google Shape;191;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2" name="Google Shape;20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3" name="Google Shape;203;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4" name="Google Shape;214;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The amount of time that the average adult in the UK spends on the internet can vary significantly depending on factors like age, occupation, and personal preferences.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Various surveys and reports suggested that, on average, UK adults were spending around 3 to 4 hours per day on the internet.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This would translate to approximately 21 to 28 hours per week.</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However, it's important to note that these figures can change over time, and the increase in remote work, online education, and the use of the internet for entertainment during the COVID-19 pandemic might have led to an increase in internet usage. </a:t>
            </a:r>
            <a:endParaRPr/>
          </a:p>
        </p:txBody>
      </p:sp>
      <p:sp>
        <p:nvSpPr>
          <p:cNvPr id="215" name="Google Shape;215;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6" name="Google Shape;226;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Terrorists and extremist groups have been known to use the internet for a variety of purposes, both for communication and propaganda.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Recruitment and Radicalization: Terrorist organisations use websites, social media platforms, and online forums to recruit individuals and radicalize them to their extremist ideologies. They may post propaganda materials, videos, and narratives to attract potential sympathizers or recruits.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Communication: The internet allows terrorists to communicate and coordinate their activities. They use encrypted messaging apps and secure communication channels to plan and execute attacks while avoiding detection.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Propaganda and Dissemination: Extremist groups use websites and social media to spread propaganda, promote their ideologies, and showcase their actions. This can help in recruiting new members and generating support from sympathizers.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Training and Instruction: Some terrorist websites and forums provide instructions on how to carry out various forms of violence, including bomb-making and guerrilla warfare tactics. These materials can be accessed by individuals seeking to engage in acts of terrorism.</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Financing: Online platforms can be used for fundraising and transferring money to support terrorist activities. Some groups have utilised cryptocurrency for anonymous financial transactions.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Inspiration and Incitement: Terrorist attacks, speeches, and manifestos are often shared online to inspire individuals to carry out acts of violence in the name of an ideology or cause.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Information Gathering: Terrorists may use the internet to collect information about potential targets, security measures, and vulnerabilities.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Cyberattacks: Some terrorist groups have developed cyber capabilities and may launch cyberattacks on government or private sector targets. This can range from defacing websites to disrupting critical infrastructure.</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Efforts to counter the use of the internet by terrorists involve collaboration between governments, law enforcement agencies, and tech companies to monitor and restrict access to extremist content. This includes taking down websites, removing extremist content from social media platforms, and tracking and apprehending individuals involved in online recruitment and radicalization.</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It's important to note that while the internet has enabled terrorist activities, it has also played a critical role in countering extremism. Many organisations and individuals work online to counter extremist narratives and offer alternative viewpoints. Additionally, the vast majority of internet users reject extremist ideologies and promote tolerance and peace.</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27" name="Google Shape;227;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3" name="Google Shape;233;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Terrorist organisations and extremist groups use the internet for propaganda in various ways.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Here are some common methods they employ:</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Websites: Terrorist groups often maintain their own websites or web forums, where they post propaganda materials, including videos, images, and written content. These sites may serve as a central hub for their supporters and sympathizers.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Social Media: Social media platforms are widely used by terrorists for disseminating propaganda. They create accounts on platforms like Twitter, Facebook, and Instagram to share messages, images, and videos. While many social media companies work to remove extremist content, it can spread quickly.</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Videos: Terrorist organisations produce and distribute videos that showcase their activities, including attacks and training. These videos can be uploaded to platforms like YouTube or Vimeo.</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Magazines: Some extremist groups publish online magazines that contain articles, interviews, and commentary promoting their ideologies and actions. These magazines are often designed to appeal to a global audience.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Messaging Apps: Encrypted messaging apps like Telegram are used for private communication among terrorists. They share propaganda materials and coordinate activities while maintaining a level of secrecy.</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Forums and Chat Rooms: Online forums and chat rooms provide a space for supporters to discuss and share extremist content. These are often used for recruitment and radicalization.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Recruitment: Extremist groups use the internet for recruitment efforts. They identify potential sympathizers and recruit individuals who may be willing to carry out acts of violence in support of their ideologies.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Incitement: Online content can be used to incite violence and radicalize individuals. Extremists may use narratives and imagery to encourage attacks and acts of terrorism.</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Graphic Content: Terrorists sometimes post graphic content, such as images of violence and executions, to shock and intimidate their enemies.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Efforts to counter terrorist-related propaganda on the internet include the removal of such content by social media platforms, law enforcement monitoring, and international cooperation to track and apprehend individuals involved in promoting extremist ideologies. Many countries have laws and regulations in place to combat online extremism and support internet safety.</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It's important to note that the vast majority of internet users reject extremist ideologies, and governments, organisations, and individuals actively work to counter the spread of terrorist propaganda online.</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34" name="Google Shape;234;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7" name="Google Shape;257;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Terrorists have used the internet as a tool for planning and coordinating attacks.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Communication and Coordination: Terrorist operatives can use encrypted messaging apps, private chat rooms, or secure communication channels to communicate and coordinate their activities. These platforms allow them to discuss plans, share instructions, and set up meeting points without the risk of interception.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Information Gathering: The internet provides access to a wealth of information that can aid in attack planning. This includes details about potential targets, security measures, building layouts, and transportation schedules. For example, terrorists may study publicly available maps, building blueprints, or transportation routes to plan their attacks.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Social Media: Some terrorists use social media platforms to monitor the activities and movements of potential targets. They may track the social media profiles of individuals or organisations to gather information that can be used in planning.</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Research: Terrorists can conduct online research to gather information on weapons, explosives, or chemical agents. They may also seek information on how to construct or acquire these materials.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Propaganda Materials: Terrorist groups may use the internet to access propaganda materials that promote their ideologies and provide inspiration for attacks. Online propaganda can help motivate individuals to plan and carry out acts of terrorism.</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Inspiration: Some terrorists find inspiration for their actions through online content. They may be influenced by past attacks, manifestos, or speeches posted on the internet.</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Examples of Internet-Related Terrorism Activities: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Inspiration from Online Content: The 2019 Christchurch mosque shootings in New Zealand were committed by a terrorist who live-streamed the attack on social media. The attacker had been inspired by online extremist content and manifestos from previous attacks.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Communication and Recruitment: ISIS used encrypted messaging apps like Telegram to coordinate attacks and recruit individuals. For example, the attackers in the 2015 Paris attacks are believed to have communicated using encrypted apps.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Information Gathering: The 2008 Mumbai attacks in India involved extensive online research by the attackers. They used Google Earth to familiarize themselves with the targeted locations.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Efforts to counter terrorist activities on the internet include increased monitoring by law enforcement agencies, collaboration between tech companies and governments to remove extremist content, and public awareness campaigns to prevent online radicalization. Additionally, secure communication platforms and encryption have raised concerns about the ability to detect and prevent potential attacks. Counterterrorism strategies continue to evolve to address the challenges posed by terrorists' use of the internet.</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58" name="Google Shape;258;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 name="Shape 266"/>
        <p:cNvGrpSpPr/>
        <p:nvPr/>
      </p:nvGrpSpPr>
      <p:grpSpPr>
        <a:xfrm>
          <a:off x="0" y="0"/>
          <a:ext cx="0" cy="0"/>
          <a:chOff x="0" y="0"/>
          <a:chExt cx="0" cy="0"/>
        </a:xfrm>
      </p:grpSpPr>
      <p:sp>
        <p:nvSpPr>
          <p:cNvPr id="267" name="Google Shape;267;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8" name="Google Shape;268;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Terrorists and extremist groups use the internet as a means of training and preparing for attacks in various ways.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Training Materials: Terrorists may access and share online training materials related to weapons, explosives, and tactics. These materials may include instructional videos, manuals, and documents that provide step-by-step guidance on constructing explosive devices, handling weapons, or conducting guerrilla warfare. For example, there have been cases where terrorists downloaded bomb-making instructions from the internet.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Virtual Training Camps: Some extremist groups have created virtual training camps or web-based forums where members can access training materials and engage in discussions related to terrorist activities. These platforms offer a level of anonymity and allow for remote training and indoctrination.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Simulation and Gaming: Terrorists have been known to use online video games and simulations for tactical training and practice. These games can offer a realistic environment for practicing shooting, tactics, and teamwork. For instance, the individuals responsible for the 2019 shooting at a U.S. Navy base reportedly used video games for training.</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Communication: Online platforms, including encrypted messaging apps, chat rooms, and social media, facilitate communication between individuals and groups planning attacks. These channels allow them to share information, receive instructions, and coordinate activities.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Propaganda Videos: Extremist organisations produce and distribute propaganda videos that showcase training and military exercises. These videos often feature masked individuals engaging in physical fitness training, weapons drills, and combat simulations. The purpose is to recruit and motivate sympathizers to undergo training.</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Examples of Internet-Related Training and Recruitment:</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Inspired Attacks: In some cases, individuals who have carried out terrorist attacks claimed to have been self-radicalized through online content and training materials. The 2013 Boston Marathon bombings are an example where the perpetrators learned to construct pressure cooker bombs from online instructions.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ISIS Propaganda: ISIS, through its online propaganda machine, distributed videos that depicted combat training and urged individuals to travel to their self-declared caliphate for hands-on training.</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Efforts to counter online training for terrorist activities include monitoring and removal of extremist content, tracking individuals who engage with such materials, and promoting counter-narratives that dissuade people from radicalization. Security agencies and tech companies work together to identify and disrupt online training and recruitment efforts.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69" name="Google Shape;269;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 name="Shape 278"/>
        <p:cNvGrpSpPr/>
        <p:nvPr/>
      </p:nvGrpSpPr>
      <p:grpSpPr>
        <a:xfrm>
          <a:off x="0" y="0"/>
          <a:ext cx="0" cy="0"/>
          <a:chOff x="0" y="0"/>
          <a:chExt cx="0" cy="0"/>
        </a:xfrm>
      </p:grpSpPr>
      <p:sp>
        <p:nvSpPr>
          <p:cNvPr id="279" name="Google Shape;279;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0" name="Google Shape;280;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Terrorists and extremist groups use the internet as a powerful tool for recruitment.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Social Media: Extremist groups use social media platforms such as Facebook, Twitter, and Instagram to reach a wide audience. They create and share content that promotes their ideology and activities. They may also use direct messaging to engage with potential recruits privately.</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Chat Rooms and Forums: Online forums and chat rooms provide a space for extremists to interact with like-minded individuals and recruit them. These platforms offer a degree of anonymity and facilitate discussions about extremist ideologies and plans.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Propaganda Videos: Terrorist organisations produce and distribute propaganda videos that depict their activities and promote their cause. These videos may include testimonials from recruits who have joined their ranks, aiming to inspire others to follow suit.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Publications: Extremist groups produce and share online publications, including magazines and newsletters, that contain articles, stories, and ideological content meant to attract and radicalize individuals.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Gaming Communities: Some extremists have used online gaming communities to recruit individuals. They engage with players and seek to radicalize them within the gaming environment.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Personal Blogs and Websites: Extremists may create personal blogs or websites to share their views and experiences, with the hope of drawing in like-minded individuals.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Examples of Internet-Related Recruitment:</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ISIS Online Recruitment: ISIS was known for its effective use of social media to recruit foreign fighters. The group posted recruitment videos, images, and messages on platforms like Twitter and YouTube, encouraging individuals to travel to Syria and Iraq to join the ranks of the caliphate.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Al-Shabaab's Online Presence: The Al-Shabaab extremist group has used Twitter to recruit individuals from the Somali diaspora and beyond. They have disseminated propaganda materials and encouraged potential recruits to join their cause.</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Efforts to counter online recruitment include monitoring and removal of extremist content, law enforcement actions to identify and apprehend recruiters, and initiatives to promote counter-narratives that dissuade people from joining extremist groups. Many social media platforms and tech companies also work to remove extremist content and suspend accounts associated with terrorist recruitment efforts. Public awareness campaigns are another tool in the fight against online recruitment.</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81" name="Google Shape;281;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2" name="Google Shape;292;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Attached Table - Guadagno, R. et al. (2010) 'Social Influence in the Online Recruitment of Terrorists and Terrorist Sympathizers: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Implications for Social Psychology Research', Revue internationale de psychologie sociale, 23(1), pp. 25 - 56.</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terrorist recruitment progression can be understood as a series of stages through which an individual may go, leading to their radicalization and eventual recruitment by a terrorist or extremist group. It's important to note that not everyone progresses through all these stages, and the process can vary from person to person.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Pre-Radicalization: At this initial stage, individuals may have grievances, vulnerabilities, or personal experiences that make them susceptible to extremist messages. These factors can include feelings of alienation, political grievances, religious or ideological beliefs, or a desire for a sense of purpose.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Initial Exposure: In this stage, individuals are exposed to extremist content, often through online channels. This exposure can happen through social media, websites, forums, or videos that promote extremist ideologies, propaganda, or narratives.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Exploration and Curiosity: Those exposed to extremist content may start exploring it further. They may read extremist literature, watch propaganda videos, or participate in online discussions. Curiosity can lead to deeper engagement.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Identification and Radicalization: At this stage, individuals begin to identify with extremist beliefs and may start to radicalize. They adopt the extremist narrative as their own and may develop an "us versus them" mentality. They might also join online communities that reinforce their beliefs.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Socialization and Echo Chambers: Individuals may seek out like-minded individuals and join online echo chambers or forums where extremist views are shared and amplified. These spaces create a sense of belonging and validation for the extremist narrative.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Engagement with Recruiters: Recruiters or sympathizers from extremist groups may contact individuals who have shown interest or commitment to the cause. These recruiters provide further indoctrination, support, and encouragement to take real-world action.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Planning and Preparation: Individuals who are successfully recruited may start planning and preparing for involvement in extremist activities. This can include travel to conflict zones, radicalization of others, or planning and executing terrorist attacks.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Action and Participation: The final stage involves actual involvement in extremist activities. This can range from propagating extremist messages online to engaging in acts of terrorism or violence.</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It's crucial to understand that not everyone who goes through these stages will become a terrorist. Some may be deterred or disengage at various points in the process. Counterterrorism efforts aim to interrupt this progression by identifying individuals at early stages of radicalization and intervening to prevent their further involvement in extremist activities. Preventative measures, community engagement, and counter-narrative campaigns are all part of strategies to counter online terrorist recruitment progression.</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93" name="Google Shape;293;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9" name="Shape 299"/>
        <p:cNvGrpSpPr/>
        <p:nvPr/>
      </p:nvGrpSpPr>
      <p:grpSpPr>
        <a:xfrm>
          <a:off x="0" y="0"/>
          <a:ext cx="0" cy="0"/>
          <a:chOff x="0" y="0"/>
          <a:chExt cx="0" cy="0"/>
        </a:xfrm>
      </p:grpSpPr>
      <p:sp>
        <p:nvSpPr>
          <p:cNvPr id="300" name="Google Shape;300;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1" name="Google Shape;301;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Terrorist groups have employed various methods to raise funds through the internet.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Cryptocurrencies: Terrorist organisations have increasingly turned to cryptocurrencies like Bitcoin to facilitate anonymous and untraceable transactions. They use online platforms and digital wallets to solicit and receive donations in cryptocurrency.</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In 2020, the U.S. Department of Justice seized millions of dollars in cryptocurrency tied to Al-Qaeda and ISIS fundraising campaigns.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Fundraising Platforms: Terrorists may exploit legitimate crowdfunding platforms to raise money for their activities. They create campaigns with false pretenses, making it challenging for these platforms to detect illicit fundraising.</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In 2020, ISIS sympathizers used crowdfunding platforms to raise money for imprisoned terrorists' families and for propaganda production.</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Social Media: Terrorist organisations leverage social media platforms to solicit funds and direct supporters to external fundraising links. They share personal stories, images, and videos to evoke sympathy and encourage donations.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Al-Shabaab used Twitter to promote a campaign seeking donations to support their operations in East Africa.</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Fake Charities and NGOs: Terrorist groups may establish fake charities or non-governmental organisations (NGOs) with online presences. They use websites and social media to portray themselves as humanitarian organisations, collecting funds for their terrorist activities.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The Al-Rahmah Charitable organisation was an Al-Qaeda front that raised money online for extremist activities under the guise of charitable work.</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Marketplaces: Terrorists can sell merchandise, including propaganda materials, on the dark web or encrypted messaging platforms. These sales generate income for their activities.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ISIS has sold merchandise such as flags, clothing, and propaganda materials through encrypted messaging channels.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Hawala Networks: While not exclusively online, some terrorist groups use digital communication to coordinate with hawala networks. These informal money transfer systems facilitate international money transfers, often without a paper trail.</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Efforts to combat online fundraising by terrorists include financial tracking, monitoring of online platforms, and international cooperation among law enforcement agencies and financial institutions to detect and disrupt illicit transactions. Tech companies also work to identify and remove content related to terrorist fundraising.</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302" name="Google Shape;302;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2" name="Google Shape;312;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3" name="Google Shape;313;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5" name="Google Shape;325;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A "catalyst event" in the context of radicalisation refers to a specific incident or experience that triggers a significant change in an individual's beliefs, values, and behaviours, leading them towards violent extremism or terrorism. This event serves as a turning point, causing the individual to adopt a more radical worldview. Catalyst events can vary, but they often involve personal crises, exposure to shocking or traumatic incidents, or experiences that challenge an individual's existing beliefs.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Examples of catalyst events in radicalisation may include:</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Personal Trauma: Experiencing personal trauma, such as the loss of a loved one, physical or emotional abuse, or a life-threatening event, can lead some individuals to seek solace or meaning in extremist ideologies as a coping mechanism.</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Political or Social Unrest: Living in an environment marked by political or social turmoil, oppression, or injustice can push individuals to embrace radical ideologies in response to the perceived failures of the existing system.</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Propaganda: Exposure to extremist propaganda, often facilitated through the internet, can serve as a catalyst event when individuals are radicalized by the online content they consume.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Religious Conversion: Some individuals undergo a rapid religious conversion, often facilitated by charismatic extremist figures, that leads them to adopt a more radical interpretation of their faith.</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Involvement in Criminal Activities: Participation in criminal activities, such as gang violence or illegal behavior, can expose individuals to a culture that supports radicalization.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Witnessing Violence: Witnessing or experiencing violence firsthand, whether in conflict zones or through acts of terrorism, can lead individuals to internalize extremist narratives and ideologies.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Discrimination and Marginalization: Experiences of discrimination, marginalization, or alienation within society can push individuals to seek belonging and identity within extremist groups.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It's important to note that catalyst events do not always result in radicalization, and the process is highly individualized. Many individuals exposed to these events do not become extremists. Preventing radicalization often involves addressing underlying grievances, offering support and interventions to individuals at risk, and countering extremist narratives with alternative messages and opportunities for positive engagement.</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326" name="Google Shape;326;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7" name="Google Shape;337;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Terrorists use the internet as a powerful tool for radicalizing individuals and drawing them into extremist ideologies.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Social Media Propaganda: Extremist groups create and share propaganda materials, including images, videos, and written content, on platforms like Facebook, Twitter, and YouTube. They use these materials to glorify their cause and attract potential sympathizers.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ISIS disseminated graphic and emotionally charged propaganda videos on social media platforms to radicalize and recruit individuals, often featuring foreign fighters who shared their experiences to appeal to a global audience.</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Forums and Chat Rooms: Extremist organisations set up or infiltrate online forums and chat rooms where they engage with individuals who express extremist views or sympathies. These platforms provide a sense of community and validation for extremist beliefs.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Al-Qaeda and its affiliates have used online forums to engage with individuals and offer ideological guidance. Anwar al-Awlaki, an American-born Al-Qaeda propagandist, used online forums to radicalize and interact with potential recruits.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Personal Messaging and Private Groups: Extremists use encrypted messaging apps and private groups to have one-on-one conversations with potential recruits. This allows for more personalized and discreet communication.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Telegram, an encrypted messaging app, has been used by various extremist groups to establish private channels for recruiting and radicalizing individuals.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Publications: Extremist organisations produce and distribute online magazines, newsletters, and articles that contain extremist content. These materials are often used to provide ideological justification for violence.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Al-Qaeda's Inspire magazine has been used to disseminate extremist ideology and provide instructions for carrying out attacks.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Personal Blogs and Websites: Some extremists create personal blogs or websites to share their own radicalization journeys, experiences, and beliefs. These platforms can serve as a means of connecting with like-minded individuals.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Individuals who have become radicalized have created personal blogs to share their experiences and ideological perspectives.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Interactive Content: Some extremist organisations have developed online games and apps that incorporate extremist messages and narratives. These can be used to target younger audiences.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 ISIS released a mobile app called "Dawn of Glad Tidings," which provided news and updates related to the group's activities, effectively targeting tech-savvy individuals.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Efforts to counter online radicalization include monitoring and reporting extremist content, developing counter-narratives to challenge extremist ideologies, and working with tech companies to remove harmful content. Community engagement, education, and awareness campaigns are also used to prevent radicalization and promote resilience against extremist messages.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338" name="Google Shape;338;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2" name="Shape 342"/>
        <p:cNvGrpSpPr/>
        <p:nvPr/>
      </p:nvGrpSpPr>
      <p:grpSpPr>
        <a:xfrm>
          <a:off x="0" y="0"/>
          <a:ext cx="0" cy="0"/>
          <a:chOff x="0" y="0"/>
          <a:chExt cx="0" cy="0"/>
        </a:xfrm>
      </p:grpSpPr>
      <p:sp>
        <p:nvSpPr>
          <p:cNvPr id="343" name="Google Shape;343;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4" name="Google Shape;344;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5" name="Google Shape;345;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4" name="Shape 354"/>
        <p:cNvGrpSpPr/>
        <p:nvPr/>
      </p:nvGrpSpPr>
      <p:grpSpPr>
        <a:xfrm>
          <a:off x="0" y="0"/>
          <a:ext cx="0" cy="0"/>
          <a:chOff x="0" y="0"/>
          <a:chExt cx="0" cy="0"/>
        </a:xfrm>
      </p:grpSpPr>
      <p:sp>
        <p:nvSpPr>
          <p:cNvPr id="355" name="Google Shape;355;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6" name="Google Shape;356;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virtual recruitment strategy: members can join groups, an invaluable tool for terrorists organisations online as it can attract likeminded people to their cause. Groups can be public and private. Facebook can also act as a communication service and is capable of hosting videos online, however, terrorist organisations use Facebook primarily for recruiting individuals.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Instant communication strategy: terrorist organisations can utilise Twitter on an operational level, using the service to keep up to date with any new information that emerges in the public sphere – the 2008 Mumbai attacks is a prime example on how terrorist organisations can utilise Twitter. Controllers kept track of the constant up to date feed of Twitter posts and communicated it directly to the attackers; included vital information such as movements and positioning of Indian counter-terrorism units.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Cyber Training Strategy: videos posted by terrorist organisations can give their own voice to their narrative and also provide information on how to carry out attacks and provides practical information on how to conduct a shooting, make a bomb.</a:t>
            </a:r>
            <a:endParaRPr/>
          </a:p>
        </p:txBody>
      </p:sp>
      <p:sp>
        <p:nvSpPr>
          <p:cNvPr id="357" name="Google Shape;357;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0" name="Shape 370"/>
        <p:cNvGrpSpPr/>
        <p:nvPr/>
      </p:nvGrpSpPr>
      <p:grpSpPr>
        <a:xfrm>
          <a:off x="0" y="0"/>
          <a:ext cx="0" cy="0"/>
          <a:chOff x="0" y="0"/>
          <a:chExt cx="0" cy="0"/>
        </a:xfrm>
      </p:grpSpPr>
      <p:sp>
        <p:nvSpPr>
          <p:cNvPr id="371" name="Google Shape;371;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2" name="Google Shape;372;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3" name="Google Shape;373;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7" name="Shape 377"/>
        <p:cNvGrpSpPr/>
        <p:nvPr/>
      </p:nvGrpSpPr>
      <p:grpSpPr>
        <a:xfrm>
          <a:off x="0" y="0"/>
          <a:ext cx="0" cy="0"/>
          <a:chOff x="0" y="0"/>
          <a:chExt cx="0" cy="0"/>
        </a:xfrm>
      </p:grpSpPr>
      <p:sp>
        <p:nvSpPr>
          <p:cNvPr id="378" name="Google Shape;378;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9" name="Google Shape;379;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Encrypted communication services – london bridge attcak 2017.</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What challenges does this pose</a:t>
            </a:r>
            <a:endParaRPr/>
          </a:p>
        </p:txBody>
      </p:sp>
      <p:sp>
        <p:nvSpPr>
          <p:cNvPr id="380" name="Google Shape;380;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1" name="Shape 391"/>
        <p:cNvGrpSpPr/>
        <p:nvPr/>
      </p:nvGrpSpPr>
      <p:grpSpPr>
        <a:xfrm>
          <a:off x="0" y="0"/>
          <a:ext cx="0" cy="0"/>
          <a:chOff x="0" y="0"/>
          <a:chExt cx="0" cy="0"/>
        </a:xfrm>
      </p:grpSpPr>
      <p:sp>
        <p:nvSpPr>
          <p:cNvPr id="392" name="Google Shape;392;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93" name="Google Shape;393;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4" name="Google Shape;394;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4" name="Shape 404"/>
        <p:cNvGrpSpPr/>
        <p:nvPr/>
      </p:nvGrpSpPr>
      <p:grpSpPr>
        <a:xfrm>
          <a:off x="0" y="0"/>
          <a:ext cx="0" cy="0"/>
          <a:chOff x="0" y="0"/>
          <a:chExt cx="0" cy="0"/>
        </a:xfrm>
      </p:grpSpPr>
      <p:sp>
        <p:nvSpPr>
          <p:cNvPr id="405" name="Google Shape;405;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6" name="Google Shape;406;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7" name="Google Shape;407;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6" name="Shape 416"/>
        <p:cNvGrpSpPr/>
        <p:nvPr/>
      </p:nvGrpSpPr>
      <p:grpSpPr>
        <a:xfrm>
          <a:off x="0" y="0"/>
          <a:ext cx="0" cy="0"/>
          <a:chOff x="0" y="0"/>
          <a:chExt cx="0" cy="0"/>
        </a:xfrm>
      </p:grpSpPr>
      <p:sp>
        <p:nvSpPr>
          <p:cNvPr id="417" name="Google Shape;417;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8" name="Google Shape;418;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9" name="Google Shape;419;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8" name="Shape 428"/>
        <p:cNvGrpSpPr/>
        <p:nvPr/>
      </p:nvGrpSpPr>
      <p:grpSpPr>
        <a:xfrm>
          <a:off x="0" y="0"/>
          <a:ext cx="0" cy="0"/>
          <a:chOff x="0" y="0"/>
          <a:chExt cx="0" cy="0"/>
        </a:xfrm>
      </p:grpSpPr>
      <p:sp>
        <p:nvSpPr>
          <p:cNvPr id="429" name="Google Shape;429;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30" name="Google Shape;430;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1" name="Google Shape;431;p2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0" name="Shape 440"/>
        <p:cNvGrpSpPr/>
        <p:nvPr/>
      </p:nvGrpSpPr>
      <p:grpSpPr>
        <a:xfrm>
          <a:off x="0" y="0"/>
          <a:ext cx="0" cy="0"/>
          <a:chOff x="0" y="0"/>
          <a:chExt cx="0" cy="0"/>
        </a:xfrm>
      </p:grpSpPr>
      <p:sp>
        <p:nvSpPr>
          <p:cNvPr id="441" name="Google Shape;441;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42" name="Google Shape;442;p3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43" name="Google Shape;443;p3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7" name="Shape 447"/>
        <p:cNvGrpSpPr/>
        <p:nvPr/>
      </p:nvGrpSpPr>
      <p:grpSpPr>
        <a:xfrm>
          <a:off x="0" y="0"/>
          <a:ext cx="0" cy="0"/>
          <a:chOff x="0" y="0"/>
          <a:chExt cx="0" cy="0"/>
        </a:xfrm>
      </p:grpSpPr>
      <p:sp>
        <p:nvSpPr>
          <p:cNvPr id="448" name="Google Shape;448;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49" name="Google Shape;449;p3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The term "Lone Wolves"  is a media derived term to describe  "Lone Actors" -  individuals who operate independently, without direct guidance or support from an established terrorist organisation or network. They may be self-radicalized and carry out acts of violence or terrorism on their own. These individuals often pose unique challenges to counterterrorism efforts because their actions can be difficult to predict and prevent.</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Examples of "Lone Wolves" in terrorism include:</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Anders Behring Breivik: In 2011, Anders Behring Breivik carried out a mass killing in Norway, which included a bombing in Oslo and a mass shooting on the island of Utøya. He acted alone, but his attacks were meticulously planned and motivated by extremist ideologies, particularly anti-Muslim and anti-immigrant beliefs.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Ted Kaczynski (the Unabomber): Theodore Kaczynski, known as the Unabomber, was a domestic terrorist who operated in the United States from 1978 to 1995. He carried out a nationwide bombing campaign, targeting individuals associated with modern technology and industrial society. Kaczynski acted as a "Lone Wolf" and was eventually captured in 1996.</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Dylann Roof: In 2015, Dylann Roof carried out a mass shooting at a historically black church in Charleston, South Carolina, resulting in the deaths of nine people. He acted alone and was motivated by white supremacist beliefs.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Omar Mateen: In 2016, Omar Mateen perpetrated the mass shooting at the Pulse nightclub in Orlando, Florida, which left 49 people dead. While he expressed allegiance to ISIS, he acted as a "Lone Wolf" in this attack.</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Khalid Masood: In 2017, Khalid Masood carried out a vehicle and knife attack near the Houses of Parliament in London. He acted alone and had reportedly been inspired by extremist ideologies.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It's important to note that "Lone Wolves" may still be influenced by online radicalization or extremist propaganda. While they may lack direct connections to established terrorist groups, their actions are often driven by a shared extremist ideology. These individuals present a challenge for law enforcement and intelligence agencies because they may not show the same patterns of communication and coordination seen in traditional terrorist cells.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450" name="Google Shape;450;p3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4" name="Shape 454"/>
        <p:cNvGrpSpPr/>
        <p:nvPr/>
      </p:nvGrpSpPr>
      <p:grpSpPr>
        <a:xfrm>
          <a:off x="0" y="0"/>
          <a:ext cx="0" cy="0"/>
          <a:chOff x="0" y="0"/>
          <a:chExt cx="0" cy="0"/>
        </a:xfrm>
      </p:grpSpPr>
      <p:sp>
        <p:nvSpPr>
          <p:cNvPr id="455" name="Google Shape;455;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56" name="Google Shape;456;p3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Responding to terrorists' use of the internet poses several significant challenges, given the vast and evolving online landscape.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Volume and Accessibility: The sheer volume of online content makes it challenging to monitor and detect extremist materials. Additionally, the ease of access to the internet allows terrorists to disseminate propaganda widely.</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Anonymity and Encryption: Terrorists often use encryption tools and anonymization techniques to protect their identities and communication, making it difficult for law enforcement and intelligence agencies to trace their activities. For example, apps like Telegram provide end-to-end encryption, making it challenging to intercept messages.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Diverse Platforms: Extremist content can be found on a wide range of online platforms, from social media to file-sharing sites. This diversity makes it difficult to regulate and control content effectively.</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Recruitment: Terrorists use the internet for recruitment, reaching a global audience. They exploit social media to identify and engage potential recruits. For example, ISIS was known for using platforms like Twitter and Facebook to recruit fighters.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Self-Radicalization: Individuals can self-radicalize online without direct contact with terrorist groups. For example, the Boston Marathon bombers were self-radicalized by watching extremist videos on the internet.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Dark Web: Some terrorist activities occur on the dark web, which is not indexed by conventional search engines. The dark web provides anonymity for illicit activities, including terrorism-related transactions and information sharing.</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International Jurisdiction: The global nature of the internet and online platforms can make it challenging to coordinate international efforts to combat online terrorism. Terrorists often exploit jurisdictional gaps.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Freedom of Speech and Privacy Concerns: Balancing efforts to combat online terrorism with protecting freedom of speech and privacy rights is a significant challenge. Governments and tech companies must strike a delicate balance.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Rapid Evolution: Terrorists adapt quickly to countermeasures. As platforms and authorities respond, terrorists shift their tactics, such as moving to less-regulated platforms or using new communication methods.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Examples: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Anwar al-Awlaki, an American-born cleric affiliated with al-Qaeda, used the internet extensively to inspire and guide individuals to commit acts of terrorism. His online sermons influenced multiple attackers, including the 2009 Fort Hood shooter, Nidal Hasan.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 Brento Tarrant - the Christchurch mosque shooter live-streamed his attack on Facebook in 2019. The video quickly spread across the internet, making it challenging to remove all copies and iterations.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forums and chat groups have been used for years by extremist groups like ISIS to communicate and share propaganda. The tech-savvy nature of these groups makes it challenging to infiltrate and monitor their activities.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Addressing these challenges requires international cooperation, technological innovations, and policies that balance security with fundamental rights. Counterterrorism efforts should involve collaborations between governments, tech companies, and civil society to develop effective solutions.</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457" name="Google Shape;457;p3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2" name="Shape 462"/>
        <p:cNvGrpSpPr/>
        <p:nvPr/>
      </p:nvGrpSpPr>
      <p:grpSpPr>
        <a:xfrm>
          <a:off x="0" y="0"/>
          <a:ext cx="0" cy="0"/>
          <a:chOff x="0" y="0"/>
          <a:chExt cx="0" cy="0"/>
        </a:xfrm>
      </p:grpSpPr>
      <p:sp>
        <p:nvSpPr>
          <p:cNvPr id="463" name="Google Shape;463;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64" name="Google Shape;464;p3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The UK government employs various strategies to counter terrorism and extremism online. These strategies aim to prevent the dissemination of extremist content, counter online radicalization, and promote a safer online environment. </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Counterterrorism Internet Referral Unit (CTIRU): The CTIRU is a dedicated law enforcement unit that works to identify and remove terrorist and extremist content from the internet. It collaborates with internet service providers and social media platforms to take down such content.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Government Communications Headquarters (GCHQ): GCHQ, the UK's signals intelligence and cybersecurity agency, plays a role in countering online extremism by monitoring and disrupting online terrorist networks and activities.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Online Harms White Paper: The UK government has proposed the creation of a regulatory framework to tackle harmful online content, including terrorist and extremist materials. This framework seeks to hold tech companies accountable for the content on their platforms and ensure a safer online environment.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Tech Against Terrorism: The UK is part of the Tech Against Terrorism initiative, which works to counter the spread of extremist content online. The initiative provides guidance to tech companies on identifying and removing terrorist content from their platforms.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Educational Initiatives: The government supports educational programs and campaigns aimed at raising awareness about the dangers of online radicalization and extremism. These initiatives target schools, colleges, and universities.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Prevent Strategy: The UK's Prevent strategy focuses on preventing individuals from becoming involved in terrorism. Online engagement and radicalization are part of this strategy, and it includes partnerships with communities, schools, and local authorities.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Partnerships with Tech Companies: The UK government collaborates with tech companies to encourage them to take a more proactive role in identifying and removing extremist content. For example, companies like YouTube and Facebook have invested in machine learning tools to flag and remove such content.</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Support for Civil Society: The government provides funding to civil society organisations working to counter extremism and promote counter-narratives online.</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Laws and Regulations: The UK has passed legislation to tackle online extremism and hate speech. For example, the Online Safety Bill, currently under consideration, proposes measures to hold tech companies accountable for harmful content on their platforms.</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Reporting Mechanisms: The government encourages the public to report extremist content they encounter online. Various reporting mechanisms are available, allowing users to alert authorities or tech companies to suspicious or harmful content.</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It's important to note that countering online extremism is an ongoing challenge, and the government's efforts evolve as new threats and tactics emerge. Collaboration with international partners and tech companies is crucial to addressing this complex issue effectively.</a:t>
            </a:r>
            <a:endParaRPr/>
          </a:p>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465" name="Google Shape;465;p3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4" name="Shape 474"/>
        <p:cNvGrpSpPr/>
        <p:nvPr/>
      </p:nvGrpSpPr>
      <p:grpSpPr>
        <a:xfrm>
          <a:off x="0" y="0"/>
          <a:ext cx="0" cy="0"/>
          <a:chOff x="0" y="0"/>
          <a:chExt cx="0" cy="0"/>
        </a:xfrm>
      </p:grpSpPr>
      <p:sp>
        <p:nvSpPr>
          <p:cNvPr id="475" name="Google Shape;475;p3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76" name="Google Shape;476;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5" name="Shape 485"/>
        <p:cNvGrpSpPr/>
        <p:nvPr/>
      </p:nvGrpSpPr>
      <p:grpSpPr>
        <a:xfrm>
          <a:off x="0" y="0"/>
          <a:ext cx="0" cy="0"/>
          <a:chOff x="0" y="0"/>
          <a:chExt cx="0" cy="0"/>
        </a:xfrm>
      </p:grpSpPr>
      <p:sp>
        <p:nvSpPr>
          <p:cNvPr id="486" name="Google Shape;486;p3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87" name="Google Shape;487;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6" name="Shape 496"/>
        <p:cNvGrpSpPr/>
        <p:nvPr/>
      </p:nvGrpSpPr>
      <p:grpSpPr>
        <a:xfrm>
          <a:off x="0" y="0"/>
          <a:ext cx="0" cy="0"/>
          <a:chOff x="0" y="0"/>
          <a:chExt cx="0" cy="0"/>
        </a:xfrm>
      </p:grpSpPr>
      <p:sp>
        <p:nvSpPr>
          <p:cNvPr id="497" name="Google Shape;497;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98" name="Google Shape;498;p3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99" name="Google Shape;499;p3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3" name="Shape 503"/>
        <p:cNvGrpSpPr/>
        <p:nvPr/>
      </p:nvGrpSpPr>
      <p:grpSpPr>
        <a:xfrm>
          <a:off x="0" y="0"/>
          <a:ext cx="0" cy="0"/>
          <a:chOff x="0" y="0"/>
          <a:chExt cx="0" cy="0"/>
        </a:xfrm>
      </p:grpSpPr>
      <p:sp>
        <p:nvSpPr>
          <p:cNvPr id="504" name="Google Shape;504;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5" name="Google Shape;505;p3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06" name="Google Shape;506;p3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 name="Shape 515"/>
        <p:cNvGrpSpPr/>
        <p:nvPr/>
      </p:nvGrpSpPr>
      <p:grpSpPr>
        <a:xfrm>
          <a:off x="0" y="0"/>
          <a:ext cx="0" cy="0"/>
          <a:chOff x="0" y="0"/>
          <a:chExt cx="0" cy="0"/>
        </a:xfrm>
      </p:grpSpPr>
      <p:sp>
        <p:nvSpPr>
          <p:cNvPr id="516" name="Google Shape;516;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17" name="Google Shape;517;p3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18" name="Google Shape;518;p3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8" name="Shape 528"/>
        <p:cNvGrpSpPr/>
        <p:nvPr/>
      </p:nvGrpSpPr>
      <p:grpSpPr>
        <a:xfrm>
          <a:off x="0" y="0"/>
          <a:ext cx="0" cy="0"/>
          <a:chOff x="0" y="0"/>
          <a:chExt cx="0" cy="0"/>
        </a:xfrm>
      </p:grpSpPr>
      <p:sp>
        <p:nvSpPr>
          <p:cNvPr id="529" name="Google Shape;529;p3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30" name="Google Shape;530;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41"/>
          <p:cNvSpPr txBox="1"/>
          <p:nvPr>
            <p:ph type="ctrTitle"/>
          </p:nvPr>
        </p:nvSpPr>
        <p:spPr>
          <a:xfrm>
            <a:off x="576072" y="1124712"/>
            <a:ext cx="11036808" cy="3172968"/>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8000"/>
              <a:buFont typeface="Arial"/>
              <a:buNone/>
              <a:defRPr sz="8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41"/>
          <p:cNvSpPr txBox="1"/>
          <p:nvPr>
            <p:ph idx="1" type="subTitle"/>
          </p:nvPr>
        </p:nvSpPr>
        <p:spPr>
          <a:xfrm>
            <a:off x="576072" y="4727448"/>
            <a:ext cx="11036808" cy="1481328"/>
          </a:xfrm>
          <a:prstGeom prst="rect">
            <a:avLst/>
          </a:prstGeom>
          <a:noFill/>
          <a:ln>
            <a:noFill/>
          </a:ln>
        </p:spPr>
        <p:txBody>
          <a:bodyPr anchorCtr="0" anchor="t" bIns="45700" lIns="91425" spcFirstLastPara="1" rIns="91425" wrap="square" tIns="45700">
            <a:normAutofit/>
          </a:bodyPr>
          <a:lstStyle>
            <a:lvl1pPr lvl="0" algn="l">
              <a:lnSpc>
                <a:spcPct val="110000"/>
              </a:lnSpc>
              <a:spcBef>
                <a:spcPts val="1000"/>
              </a:spcBef>
              <a:spcAft>
                <a:spcPts val="0"/>
              </a:spcAft>
              <a:buClr>
                <a:schemeClr val="dk1"/>
              </a:buClr>
              <a:buSzPts val="2800"/>
              <a:buNone/>
              <a:defRPr sz="2800"/>
            </a:lvl1pPr>
            <a:lvl2pPr lvl="1" algn="ctr">
              <a:lnSpc>
                <a:spcPct val="110000"/>
              </a:lnSpc>
              <a:spcBef>
                <a:spcPts val="500"/>
              </a:spcBef>
              <a:spcAft>
                <a:spcPts val="0"/>
              </a:spcAft>
              <a:buClr>
                <a:schemeClr val="dk1"/>
              </a:buClr>
              <a:buSzPts val="2000"/>
              <a:buNone/>
              <a:defRPr sz="2000"/>
            </a:lvl2pPr>
            <a:lvl3pPr lvl="2" algn="ctr">
              <a:lnSpc>
                <a:spcPct val="110000"/>
              </a:lnSpc>
              <a:spcBef>
                <a:spcPts val="500"/>
              </a:spcBef>
              <a:spcAft>
                <a:spcPts val="0"/>
              </a:spcAft>
              <a:buClr>
                <a:schemeClr val="dk1"/>
              </a:buClr>
              <a:buSzPts val="1800"/>
              <a:buNone/>
              <a:defRPr sz="1800"/>
            </a:lvl3pPr>
            <a:lvl4pPr lvl="3" algn="ctr">
              <a:lnSpc>
                <a:spcPct val="110000"/>
              </a:lnSpc>
              <a:spcBef>
                <a:spcPts val="500"/>
              </a:spcBef>
              <a:spcAft>
                <a:spcPts val="0"/>
              </a:spcAft>
              <a:buClr>
                <a:schemeClr val="dk1"/>
              </a:buClr>
              <a:buSzPts val="1600"/>
              <a:buNone/>
              <a:defRPr sz="1600"/>
            </a:lvl4pPr>
            <a:lvl5pPr lvl="4" algn="ctr">
              <a:lnSpc>
                <a:spcPct val="11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41"/>
          <p:cNvSpPr txBox="1"/>
          <p:nvPr>
            <p:ph idx="10" type="dt"/>
          </p:nvPr>
        </p:nvSpPr>
        <p:spPr>
          <a:xfrm>
            <a:off x="576072"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4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41"/>
          <p:cNvSpPr txBox="1"/>
          <p:nvPr>
            <p:ph idx="12" type="sldNum"/>
          </p:nvPr>
        </p:nvSpPr>
        <p:spPr>
          <a:xfrm>
            <a:off x="886968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21" name="Google Shape;21;p41"/>
          <p:cNvSpPr/>
          <p:nvPr/>
        </p:nvSpPr>
        <p:spPr>
          <a:xfrm rot="5400000">
            <a:off x="857544"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2" name="Google Shape;22;p41"/>
          <p:cNvSpPr/>
          <p:nvPr/>
        </p:nvSpPr>
        <p:spPr>
          <a:xfrm flipH="1" rot="10800000">
            <a:off x="578652" y="4501201"/>
            <a:ext cx="1103469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3" name="Shape 23"/>
        <p:cNvGrpSpPr/>
        <p:nvPr/>
      </p:nvGrpSpPr>
      <p:grpSpPr>
        <a:xfrm>
          <a:off x="0" y="0"/>
          <a:ext cx="0" cy="0"/>
          <a:chOff x="0" y="0"/>
          <a:chExt cx="0" cy="0"/>
        </a:xfrm>
      </p:grpSpPr>
      <p:sp>
        <p:nvSpPr>
          <p:cNvPr id="24" name="Google Shape;24;p42"/>
          <p:cNvSpPr/>
          <p:nvPr/>
        </p:nvSpPr>
        <p:spPr>
          <a:xfrm>
            <a:off x="558209" y="0"/>
            <a:ext cx="11167447" cy="2018806"/>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5" name="Google Shape;25;p42"/>
          <p:cNvSpPr/>
          <p:nvPr/>
        </p:nvSpPr>
        <p:spPr>
          <a:xfrm>
            <a:off x="566928" y="0"/>
            <a:ext cx="11155680" cy="201168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6" name="Google Shape;26;p42"/>
          <p:cNvSpPr/>
          <p:nvPr/>
        </p:nvSpPr>
        <p:spPr>
          <a:xfrm>
            <a:off x="498834" y="787352"/>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7" name="Google Shape;27;p42"/>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4000"/>
              <a:buFont typeface="Arial"/>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42"/>
          <p:cNvSpPr txBox="1"/>
          <p:nvPr>
            <p:ph idx="1" type="body"/>
          </p:nvPr>
        </p:nvSpPr>
        <p:spPr>
          <a:xfrm>
            <a:off x="1115568" y="2478024"/>
            <a:ext cx="10168128" cy="3694176"/>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 name="Google Shape;29;p42"/>
          <p:cNvSpPr txBox="1"/>
          <p:nvPr>
            <p:ph idx="10" type="dt"/>
          </p:nvPr>
        </p:nvSpPr>
        <p:spPr>
          <a:xfrm>
            <a:off x="1115568"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4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42"/>
          <p:cNvSpPr txBox="1"/>
          <p:nvPr>
            <p:ph idx="12" type="sldNum"/>
          </p:nvPr>
        </p:nvSpPr>
        <p:spPr>
          <a:xfrm>
            <a:off x="8540496"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2" name="Shape 32"/>
        <p:cNvGrpSpPr/>
        <p:nvPr/>
      </p:nvGrpSpPr>
      <p:grpSpPr>
        <a:xfrm>
          <a:off x="0" y="0"/>
          <a:ext cx="0" cy="0"/>
          <a:chOff x="0" y="0"/>
          <a:chExt cx="0" cy="0"/>
        </a:xfrm>
      </p:grpSpPr>
      <p:sp>
        <p:nvSpPr>
          <p:cNvPr id="33" name="Google Shape;33;p43"/>
          <p:cNvSpPr/>
          <p:nvPr/>
        </p:nvSpPr>
        <p:spPr>
          <a:xfrm>
            <a:off x="558210" y="4981421"/>
            <a:ext cx="11134956" cy="822960"/>
          </a:xfrm>
          <a:prstGeom prst="rect">
            <a:avLst/>
          </a:prstGeom>
          <a:solidFill>
            <a:schemeClr val="lt1"/>
          </a:solidFill>
          <a:ln cap="flat" cmpd="sng" w="12700">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4" name="Google Shape;34;p43"/>
          <p:cNvSpPr/>
          <p:nvPr/>
        </p:nvSpPr>
        <p:spPr>
          <a:xfrm>
            <a:off x="498834" y="5118581"/>
            <a:ext cx="146304" cy="54864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5" name="Google Shape;35;p43"/>
          <p:cNvSpPr txBox="1"/>
          <p:nvPr>
            <p:ph type="title"/>
          </p:nvPr>
        </p:nvSpPr>
        <p:spPr>
          <a:xfrm>
            <a:off x="557784" y="640080"/>
            <a:ext cx="10890504" cy="41148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600"/>
              <a:buFont typeface="Arial"/>
              <a:buNone/>
              <a:defRPr sz="6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43"/>
          <p:cNvSpPr txBox="1"/>
          <p:nvPr>
            <p:ph idx="1" type="body"/>
          </p:nvPr>
        </p:nvSpPr>
        <p:spPr>
          <a:xfrm>
            <a:off x="841248" y="5102352"/>
            <a:ext cx="10607040" cy="585216"/>
          </a:xfrm>
          <a:prstGeom prst="rect">
            <a:avLst/>
          </a:prstGeom>
          <a:noFill/>
          <a:ln>
            <a:noFill/>
          </a:ln>
        </p:spPr>
        <p:txBody>
          <a:bodyPr anchorCtr="0" anchor="ctr" bIns="45700" lIns="91425" spcFirstLastPara="1" rIns="91425" wrap="square" tIns="45700">
            <a:normAutofit/>
          </a:bodyPr>
          <a:lstStyle>
            <a:lvl1pPr indent="-228600" lvl="0" marL="457200" algn="l">
              <a:lnSpc>
                <a:spcPct val="110000"/>
              </a:lnSpc>
              <a:spcBef>
                <a:spcPts val="1000"/>
              </a:spcBef>
              <a:spcAft>
                <a:spcPts val="0"/>
              </a:spcAft>
              <a:buClr>
                <a:schemeClr val="dk1"/>
              </a:buClr>
              <a:buSzPts val="2000"/>
              <a:buNone/>
              <a:defRPr sz="2000">
                <a:solidFill>
                  <a:schemeClr val="dk1"/>
                </a:solidFill>
              </a:defRPr>
            </a:lvl1pPr>
            <a:lvl2pPr indent="-228600" lvl="1" marL="914400" algn="l">
              <a:lnSpc>
                <a:spcPct val="110000"/>
              </a:lnSpc>
              <a:spcBef>
                <a:spcPts val="500"/>
              </a:spcBef>
              <a:spcAft>
                <a:spcPts val="0"/>
              </a:spcAft>
              <a:buClr>
                <a:srgbClr val="888888"/>
              </a:buClr>
              <a:buSzPts val="2000"/>
              <a:buNone/>
              <a:defRPr sz="2000">
                <a:solidFill>
                  <a:srgbClr val="888888"/>
                </a:solidFill>
              </a:defRPr>
            </a:lvl2pPr>
            <a:lvl3pPr indent="-228600" lvl="2" marL="1371600" algn="l">
              <a:lnSpc>
                <a:spcPct val="110000"/>
              </a:lnSpc>
              <a:spcBef>
                <a:spcPts val="500"/>
              </a:spcBef>
              <a:spcAft>
                <a:spcPts val="0"/>
              </a:spcAft>
              <a:buClr>
                <a:srgbClr val="888888"/>
              </a:buClr>
              <a:buSzPts val="1800"/>
              <a:buNone/>
              <a:defRPr sz="1800">
                <a:solidFill>
                  <a:srgbClr val="888888"/>
                </a:solidFill>
              </a:defRPr>
            </a:lvl3pPr>
            <a:lvl4pPr indent="-228600" lvl="3" marL="1828800" algn="l">
              <a:lnSpc>
                <a:spcPct val="110000"/>
              </a:lnSpc>
              <a:spcBef>
                <a:spcPts val="500"/>
              </a:spcBef>
              <a:spcAft>
                <a:spcPts val="0"/>
              </a:spcAft>
              <a:buClr>
                <a:srgbClr val="888888"/>
              </a:buClr>
              <a:buSzPts val="1600"/>
              <a:buNone/>
              <a:defRPr sz="1600">
                <a:solidFill>
                  <a:srgbClr val="888888"/>
                </a:solidFill>
              </a:defRPr>
            </a:lvl4pPr>
            <a:lvl5pPr indent="-228600" lvl="4" marL="2286000" algn="l">
              <a:lnSpc>
                <a:spcPct val="11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7" name="Google Shape;37;p4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4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4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0" name="Shape 40"/>
        <p:cNvGrpSpPr/>
        <p:nvPr/>
      </p:nvGrpSpPr>
      <p:grpSpPr>
        <a:xfrm>
          <a:off x="0" y="0"/>
          <a:ext cx="0" cy="0"/>
          <a:chOff x="0" y="0"/>
          <a:chExt cx="0" cy="0"/>
        </a:xfrm>
      </p:grpSpPr>
      <p:sp>
        <p:nvSpPr>
          <p:cNvPr id="41" name="Google Shape;41;p44"/>
          <p:cNvSpPr/>
          <p:nvPr/>
        </p:nvSpPr>
        <p:spPr>
          <a:xfrm>
            <a:off x="558209" y="0"/>
            <a:ext cx="11167447" cy="2018806"/>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2" name="Google Shape;42;p44"/>
          <p:cNvSpPr/>
          <p:nvPr/>
        </p:nvSpPr>
        <p:spPr>
          <a:xfrm>
            <a:off x="566928" y="0"/>
            <a:ext cx="11155680" cy="201168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3" name="Google Shape;43;p44"/>
          <p:cNvSpPr/>
          <p:nvPr/>
        </p:nvSpPr>
        <p:spPr>
          <a:xfrm>
            <a:off x="498834" y="787352"/>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4" name="Google Shape;44;p44"/>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4000"/>
              <a:buFont typeface="Arial"/>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 name="Google Shape;45;p44"/>
          <p:cNvSpPr txBox="1"/>
          <p:nvPr>
            <p:ph idx="1" type="body"/>
          </p:nvPr>
        </p:nvSpPr>
        <p:spPr>
          <a:xfrm>
            <a:off x="1115568" y="2478024"/>
            <a:ext cx="4937760" cy="3694176"/>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44"/>
          <p:cNvSpPr txBox="1"/>
          <p:nvPr>
            <p:ph idx="2" type="body"/>
          </p:nvPr>
        </p:nvSpPr>
        <p:spPr>
          <a:xfrm>
            <a:off x="6345936" y="2478024"/>
            <a:ext cx="4937760" cy="3694176"/>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 name="Google Shape;47;p44"/>
          <p:cNvSpPr txBox="1"/>
          <p:nvPr>
            <p:ph idx="10" type="dt"/>
          </p:nvPr>
        </p:nvSpPr>
        <p:spPr>
          <a:xfrm>
            <a:off x="1115568"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4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44"/>
          <p:cNvSpPr txBox="1"/>
          <p:nvPr>
            <p:ph idx="12" type="sldNum"/>
          </p:nvPr>
        </p:nvSpPr>
        <p:spPr>
          <a:xfrm>
            <a:off x="8540496"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0" name="Shape 50"/>
        <p:cNvGrpSpPr/>
        <p:nvPr/>
      </p:nvGrpSpPr>
      <p:grpSpPr>
        <a:xfrm>
          <a:off x="0" y="0"/>
          <a:ext cx="0" cy="0"/>
          <a:chOff x="0" y="0"/>
          <a:chExt cx="0" cy="0"/>
        </a:xfrm>
      </p:grpSpPr>
      <p:sp>
        <p:nvSpPr>
          <p:cNvPr id="51" name="Google Shape;51;p45"/>
          <p:cNvSpPr/>
          <p:nvPr/>
        </p:nvSpPr>
        <p:spPr>
          <a:xfrm>
            <a:off x="558209" y="0"/>
            <a:ext cx="11167447" cy="2018806"/>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2" name="Google Shape;52;p45"/>
          <p:cNvSpPr/>
          <p:nvPr/>
        </p:nvSpPr>
        <p:spPr>
          <a:xfrm>
            <a:off x="566928" y="0"/>
            <a:ext cx="11155680" cy="201168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3" name="Google Shape;53;p45"/>
          <p:cNvSpPr/>
          <p:nvPr/>
        </p:nvSpPr>
        <p:spPr>
          <a:xfrm>
            <a:off x="498834" y="787352"/>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4" name="Google Shape;54;p45"/>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4000"/>
              <a:buFont typeface="Arial"/>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45"/>
          <p:cNvSpPr txBox="1"/>
          <p:nvPr>
            <p:ph idx="1" type="body"/>
          </p:nvPr>
        </p:nvSpPr>
        <p:spPr>
          <a:xfrm>
            <a:off x="1115568" y="2372650"/>
            <a:ext cx="4937760" cy="823912"/>
          </a:xfrm>
          <a:prstGeom prst="rect">
            <a:avLst/>
          </a:prstGeom>
          <a:noFill/>
          <a:ln>
            <a:noFill/>
          </a:ln>
        </p:spPr>
        <p:txBody>
          <a:bodyPr anchorCtr="0" anchor="b" bIns="45700" lIns="91425" spcFirstLastPara="1" rIns="91425" wrap="square" tIns="45700">
            <a:normAutofit/>
          </a:bodyPr>
          <a:lstStyle>
            <a:lvl1pPr indent="-228600" lvl="0" marL="457200" algn="l">
              <a:lnSpc>
                <a:spcPct val="110000"/>
              </a:lnSpc>
              <a:spcBef>
                <a:spcPts val="1000"/>
              </a:spcBef>
              <a:spcAft>
                <a:spcPts val="0"/>
              </a:spcAft>
              <a:buClr>
                <a:schemeClr val="dk1"/>
              </a:buClr>
              <a:buSzPts val="2400"/>
              <a:buNone/>
              <a:defRPr b="1" sz="2400" cap="none"/>
            </a:lvl1pPr>
            <a:lvl2pPr indent="-228600" lvl="1" marL="914400" algn="l">
              <a:lnSpc>
                <a:spcPct val="110000"/>
              </a:lnSpc>
              <a:spcBef>
                <a:spcPts val="500"/>
              </a:spcBef>
              <a:spcAft>
                <a:spcPts val="0"/>
              </a:spcAft>
              <a:buClr>
                <a:schemeClr val="dk1"/>
              </a:buClr>
              <a:buSzPts val="2000"/>
              <a:buNone/>
              <a:defRPr b="1" sz="2000"/>
            </a:lvl2pPr>
            <a:lvl3pPr indent="-228600" lvl="2" marL="1371600" algn="l">
              <a:lnSpc>
                <a:spcPct val="110000"/>
              </a:lnSpc>
              <a:spcBef>
                <a:spcPts val="500"/>
              </a:spcBef>
              <a:spcAft>
                <a:spcPts val="0"/>
              </a:spcAft>
              <a:buClr>
                <a:schemeClr val="dk1"/>
              </a:buClr>
              <a:buSzPts val="1800"/>
              <a:buNone/>
              <a:defRPr b="1" sz="1800"/>
            </a:lvl3pPr>
            <a:lvl4pPr indent="-228600" lvl="3" marL="1828800" algn="l">
              <a:lnSpc>
                <a:spcPct val="110000"/>
              </a:lnSpc>
              <a:spcBef>
                <a:spcPts val="500"/>
              </a:spcBef>
              <a:spcAft>
                <a:spcPts val="0"/>
              </a:spcAft>
              <a:buClr>
                <a:schemeClr val="dk1"/>
              </a:buClr>
              <a:buSzPts val="1600"/>
              <a:buNone/>
              <a:defRPr b="1" sz="1600"/>
            </a:lvl4pPr>
            <a:lvl5pPr indent="-228600" lvl="4" marL="2286000" algn="l">
              <a:lnSpc>
                <a:spcPct val="11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6" name="Google Shape;56;p45"/>
          <p:cNvSpPr txBox="1"/>
          <p:nvPr>
            <p:ph idx="2" type="body"/>
          </p:nvPr>
        </p:nvSpPr>
        <p:spPr>
          <a:xfrm>
            <a:off x="1115568" y="3203688"/>
            <a:ext cx="4937760" cy="2968512"/>
          </a:xfrm>
          <a:prstGeom prst="rect">
            <a:avLst/>
          </a:prstGeom>
          <a:noFill/>
          <a:ln>
            <a:noFill/>
          </a:ln>
        </p:spPr>
        <p:txBody>
          <a:bodyPr anchorCtr="0" anchor="t" bIns="45700" lIns="91425" spcFirstLastPara="1" rIns="91425" wrap="square" tIns="45700">
            <a:normAutofit/>
          </a:bodyPr>
          <a:lstStyle>
            <a:lvl1pPr indent="-381000" lvl="0" marL="457200" algn="l">
              <a:lnSpc>
                <a:spcPct val="110000"/>
              </a:lnSpc>
              <a:spcBef>
                <a:spcPts val="1000"/>
              </a:spcBef>
              <a:spcAft>
                <a:spcPts val="0"/>
              </a:spcAft>
              <a:buClr>
                <a:schemeClr val="dk1"/>
              </a:buClr>
              <a:buSzPts val="2400"/>
              <a:buChar char="•"/>
              <a:defRPr sz="2400"/>
            </a:lvl1pPr>
            <a:lvl2pPr indent="-355600" lvl="1" marL="914400" algn="l">
              <a:lnSpc>
                <a:spcPct val="110000"/>
              </a:lnSpc>
              <a:spcBef>
                <a:spcPts val="500"/>
              </a:spcBef>
              <a:spcAft>
                <a:spcPts val="0"/>
              </a:spcAft>
              <a:buClr>
                <a:schemeClr val="dk1"/>
              </a:buClr>
              <a:buSzPts val="2000"/>
              <a:buChar char="•"/>
              <a:defRPr sz="2000"/>
            </a:lvl2pPr>
            <a:lvl3pPr indent="-342900" lvl="2" marL="1371600" algn="l">
              <a:lnSpc>
                <a:spcPct val="110000"/>
              </a:lnSpc>
              <a:spcBef>
                <a:spcPts val="500"/>
              </a:spcBef>
              <a:spcAft>
                <a:spcPts val="0"/>
              </a:spcAft>
              <a:buClr>
                <a:schemeClr val="dk1"/>
              </a:buClr>
              <a:buSzPts val="1800"/>
              <a:buChar char="•"/>
              <a:defRPr sz="1800"/>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7" name="Google Shape;57;p45"/>
          <p:cNvSpPr txBox="1"/>
          <p:nvPr>
            <p:ph idx="3" type="body"/>
          </p:nvPr>
        </p:nvSpPr>
        <p:spPr>
          <a:xfrm>
            <a:off x="6345936" y="2372650"/>
            <a:ext cx="4937760" cy="823912"/>
          </a:xfrm>
          <a:prstGeom prst="rect">
            <a:avLst/>
          </a:prstGeom>
          <a:noFill/>
          <a:ln>
            <a:noFill/>
          </a:ln>
        </p:spPr>
        <p:txBody>
          <a:bodyPr anchorCtr="0" anchor="b" bIns="45700" lIns="91425" spcFirstLastPara="1" rIns="91425" wrap="square" tIns="45700">
            <a:normAutofit/>
          </a:bodyPr>
          <a:lstStyle>
            <a:lvl1pPr indent="-228600" lvl="0" marL="457200" algn="l">
              <a:lnSpc>
                <a:spcPct val="110000"/>
              </a:lnSpc>
              <a:spcBef>
                <a:spcPts val="1000"/>
              </a:spcBef>
              <a:spcAft>
                <a:spcPts val="0"/>
              </a:spcAft>
              <a:buClr>
                <a:schemeClr val="dk1"/>
              </a:buClr>
              <a:buSzPts val="2400"/>
              <a:buNone/>
              <a:defRPr b="1" sz="2400" cap="none"/>
            </a:lvl1pPr>
            <a:lvl2pPr indent="-228600" lvl="1" marL="914400" algn="l">
              <a:lnSpc>
                <a:spcPct val="110000"/>
              </a:lnSpc>
              <a:spcBef>
                <a:spcPts val="500"/>
              </a:spcBef>
              <a:spcAft>
                <a:spcPts val="0"/>
              </a:spcAft>
              <a:buClr>
                <a:schemeClr val="dk1"/>
              </a:buClr>
              <a:buSzPts val="2000"/>
              <a:buNone/>
              <a:defRPr b="1" sz="2000"/>
            </a:lvl2pPr>
            <a:lvl3pPr indent="-228600" lvl="2" marL="1371600" algn="l">
              <a:lnSpc>
                <a:spcPct val="110000"/>
              </a:lnSpc>
              <a:spcBef>
                <a:spcPts val="500"/>
              </a:spcBef>
              <a:spcAft>
                <a:spcPts val="0"/>
              </a:spcAft>
              <a:buClr>
                <a:schemeClr val="dk1"/>
              </a:buClr>
              <a:buSzPts val="1800"/>
              <a:buNone/>
              <a:defRPr b="1" sz="1800"/>
            </a:lvl3pPr>
            <a:lvl4pPr indent="-228600" lvl="3" marL="1828800" algn="l">
              <a:lnSpc>
                <a:spcPct val="110000"/>
              </a:lnSpc>
              <a:spcBef>
                <a:spcPts val="500"/>
              </a:spcBef>
              <a:spcAft>
                <a:spcPts val="0"/>
              </a:spcAft>
              <a:buClr>
                <a:schemeClr val="dk1"/>
              </a:buClr>
              <a:buSzPts val="1600"/>
              <a:buNone/>
              <a:defRPr b="1" sz="1600"/>
            </a:lvl4pPr>
            <a:lvl5pPr indent="-228600" lvl="4" marL="2286000" algn="l">
              <a:lnSpc>
                <a:spcPct val="11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8" name="Google Shape;58;p45"/>
          <p:cNvSpPr txBox="1"/>
          <p:nvPr>
            <p:ph idx="4" type="body"/>
          </p:nvPr>
        </p:nvSpPr>
        <p:spPr>
          <a:xfrm>
            <a:off x="6345936" y="3203687"/>
            <a:ext cx="4937760" cy="2968511"/>
          </a:xfrm>
          <a:prstGeom prst="rect">
            <a:avLst/>
          </a:prstGeom>
          <a:noFill/>
          <a:ln>
            <a:noFill/>
          </a:ln>
        </p:spPr>
        <p:txBody>
          <a:bodyPr anchorCtr="0" anchor="t" bIns="45700" lIns="91425" spcFirstLastPara="1" rIns="91425" wrap="square" tIns="45700">
            <a:normAutofit/>
          </a:bodyPr>
          <a:lstStyle>
            <a:lvl1pPr indent="-381000" lvl="0" marL="457200" algn="l">
              <a:lnSpc>
                <a:spcPct val="110000"/>
              </a:lnSpc>
              <a:spcBef>
                <a:spcPts val="1000"/>
              </a:spcBef>
              <a:spcAft>
                <a:spcPts val="0"/>
              </a:spcAft>
              <a:buClr>
                <a:schemeClr val="dk1"/>
              </a:buClr>
              <a:buSzPts val="2400"/>
              <a:buChar char="•"/>
              <a:defRPr sz="2400"/>
            </a:lvl1pPr>
            <a:lvl2pPr indent="-355600" lvl="1" marL="914400" algn="l">
              <a:lnSpc>
                <a:spcPct val="110000"/>
              </a:lnSpc>
              <a:spcBef>
                <a:spcPts val="500"/>
              </a:spcBef>
              <a:spcAft>
                <a:spcPts val="0"/>
              </a:spcAft>
              <a:buClr>
                <a:schemeClr val="dk1"/>
              </a:buClr>
              <a:buSzPts val="2000"/>
              <a:buChar char="•"/>
              <a:defRPr sz="2000"/>
            </a:lvl2pPr>
            <a:lvl3pPr indent="-342900" lvl="2" marL="1371600" algn="l">
              <a:lnSpc>
                <a:spcPct val="110000"/>
              </a:lnSpc>
              <a:spcBef>
                <a:spcPts val="500"/>
              </a:spcBef>
              <a:spcAft>
                <a:spcPts val="0"/>
              </a:spcAft>
              <a:buClr>
                <a:schemeClr val="dk1"/>
              </a:buClr>
              <a:buSzPts val="1800"/>
              <a:buChar char="•"/>
              <a:defRPr sz="1800"/>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9" name="Google Shape;59;p45"/>
          <p:cNvSpPr txBox="1"/>
          <p:nvPr>
            <p:ph idx="10" type="dt"/>
          </p:nvPr>
        </p:nvSpPr>
        <p:spPr>
          <a:xfrm>
            <a:off x="1115568"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4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45"/>
          <p:cNvSpPr txBox="1"/>
          <p:nvPr>
            <p:ph idx="12" type="sldNum"/>
          </p:nvPr>
        </p:nvSpPr>
        <p:spPr>
          <a:xfrm>
            <a:off x="8540496"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2" name="Shape 62"/>
        <p:cNvGrpSpPr/>
        <p:nvPr/>
      </p:nvGrpSpPr>
      <p:grpSpPr>
        <a:xfrm>
          <a:off x="0" y="0"/>
          <a:ext cx="0" cy="0"/>
          <a:chOff x="0" y="0"/>
          <a:chExt cx="0" cy="0"/>
        </a:xfrm>
      </p:grpSpPr>
      <p:sp>
        <p:nvSpPr>
          <p:cNvPr id="63" name="Google Shape;63;p46"/>
          <p:cNvSpPr/>
          <p:nvPr/>
        </p:nvSpPr>
        <p:spPr>
          <a:xfrm>
            <a:off x="665853" y="1533525"/>
            <a:ext cx="10917063" cy="3790950"/>
          </a:xfrm>
          <a:prstGeom prst="rect">
            <a:avLst/>
          </a:prstGeom>
          <a:solidFill>
            <a:schemeClr val="lt1"/>
          </a:solidFill>
          <a:ln cap="flat" cmpd="sng" w="12700">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64" name="Google Shape;64;p46"/>
          <p:cNvSpPr/>
          <p:nvPr/>
        </p:nvSpPr>
        <p:spPr>
          <a:xfrm>
            <a:off x="609084" y="2971798"/>
            <a:ext cx="128016" cy="9144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65" name="Google Shape;65;p46"/>
          <p:cNvSpPr txBox="1"/>
          <p:nvPr>
            <p:ph type="title"/>
          </p:nvPr>
        </p:nvSpPr>
        <p:spPr>
          <a:xfrm>
            <a:off x="1078992" y="1938528"/>
            <a:ext cx="10177272" cy="2990088"/>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5400"/>
              <a:buFont typeface="Arial"/>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 name="Google Shape;66;p4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4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4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9" name="Shape 69"/>
        <p:cNvGrpSpPr/>
        <p:nvPr/>
      </p:nvGrpSpPr>
      <p:grpSpPr>
        <a:xfrm>
          <a:off x="0" y="0"/>
          <a:ext cx="0" cy="0"/>
          <a:chOff x="0" y="0"/>
          <a:chExt cx="0" cy="0"/>
        </a:xfrm>
      </p:grpSpPr>
      <p:sp>
        <p:nvSpPr>
          <p:cNvPr id="70" name="Google Shape;70;p4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4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4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3" name="Shape 73"/>
        <p:cNvGrpSpPr/>
        <p:nvPr/>
      </p:nvGrpSpPr>
      <p:grpSpPr>
        <a:xfrm>
          <a:off x="0" y="0"/>
          <a:ext cx="0" cy="0"/>
          <a:chOff x="0" y="0"/>
          <a:chExt cx="0" cy="0"/>
        </a:xfrm>
      </p:grpSpPr>
      <p:sp>
        <p:nvSpPr>
          <p:cNvPr id="74" name="Google Shape;74;p48"/>
          <p:cNvSpPr/>
          <p:nvPr/>
        </p:nvSpPr>
        <p:spPr>
          <a:xfrm>
            <a:off x="558210" y="1162033"/>
            <a:ext cx="3740740" cy="4643344"/>
          </a:xfrm>
          <a:prstGeom prst="rect">
            <a:avLst/>
          </a:prstGeom>
          <a:solidFill>
            <a:schemeClr val="lt1"/>
          </a:solidFill>
          <a:ln cap="flat" cmpd="sng" w="12700">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75" name="Google Shape;75;p48"/>
          <p:cNvSpPr/>
          <p:nvPr/>
        </p:nvSpPr>
        <p:spPr>
          <a:xfrm>
            <a:off x="498834" y="1618375"/>
            <a:ext cx="146304" cy="82296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76" name="Google Shape;76;p48"/>
          <p:cNvSpPr txBox="1"/>
          <p:nvPr>
            <p:ph type="title"/>
          </p:nvPr>
        </p:nvSpPr>
        <p:spPr>
          <a:xfrm>
            <a:off x="868680" y="1709928"/>
            <a:ext cx="3099816" cy="1709928"/>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3400"/>
              <a:buFont typeface="Arial"/>
              <a:buNone/>
              <a:defRPr sz="3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7" name="Google Shape;77;p48"/>
          <p:cNvSpPr txBox="1"/>
          <p:nvPr>
            <p:ph idx="1" type="body"/>
          </p:nvPr>
        </p:nvSpPr>
        <p:spPr>
          <a:xfrm>
            <a:off x="4965192" y="1709928"/>
            <a:ext cx="6729984" cy="4096512"/>
          </a:xfrm>
          <a:prstGeom prst="rect">
            <a:avLst/>
          </a:prstGeom>
          <a:noFill/>
          <a:ln>
            <a:noFill/>
          </a:ln>
        </p:spPr>
        <p:txBody>
          <a:bodyPr anchorCtr="0" anchor="t" bIns="45700" lIns="91425" spcFirstLastPara="1" rIns="91425" wrap="square" tIns="45700">
            <a:normAutofit/>
          </a:bodyPr>
          <a:lstStyle>
            <a:lvl1pPr indent="-406400" lvl="0" marL="457200" algn="l">
              <a:lnSpc>
                <a:spcPct val="110000"/>
              </a:lnSpc>
              <a:spcBef>
                <a:spcPts val="1000"/>
              </a:spcBef>
              <a:spcAft>
                <a:spcPts val="0"/>
              </a:spcAft>
              <a:buClr>
                <a:schemeClr val="dk1"/>
              </a:buClr>
              <a:buSzPts val="2800"/>
              <a:buChar char="•"/>
              <a:defRPr sz="2800"/>
            </a:lvl1pPr>
            <a:lvl2pPr indent="-381000" lvl="1" marL="914400" algn="l">
              <a:lnSpc>
                <a:spcPct val="110000"/>
              </a:lnSpc>
              <a:spcBef>
                <a:spcPts val="500"/>
              </a:spcBef>
              <a:spcAft>
                <a:spcPts val="0"/>
              </a:spcAft>
              <a:buClr>
                <a:schemeClr val="dk1"/>
              </a:buClr>
              <a:buSzPts val="2400"/>
              <a:buChar char="•"/>
              <a:defRPr sz="2400"/>
            </a:lvl2pPr>
            <a:lvl3pPr indent="-355600" lvl="2" marL="1371600" algn="l">
              <a:lnSpc>
                <a:spcPct val="110000"/>
              </a:lnSpc>
              <a:spcBef>
                <a:spcPts val="500"/>
              </a:spcBef>
              <a:spcAft>
                <a:spcPts val="0"/>
              </a:spcAft>
              <a:buClr>
                <a:schemeClr val="dk1"/>
              </a:buClr>
              <a:buSzPts val="2000"/>
              <a:buChar char="•"/>
              <a:defRPr sz="2000"/>
            </a:lvl3pPr>
            <a:lvl4pPr indent="-355600" lvl="3" marL="1828800" algn="l">
              <a:lnSpc>
                <a:spcPct val="110000"/>
              </a:lnSpc>
              <a:spcBef>
                <a:spcPts val="500"/>
              </a:spcBef>
              <a:spcAft>
                <a:spcPts val="0"/>
              </a:spcAft>
              <a:buClr>
                <a:schemeClr val="dk1"/>
              </a:buClr>
              <a:buSzPts val="2000"/>
              <a:buChar char="•"/>
              <a:defRPr sz="2000"/>
            </a:lvl4pPr>
            <a:lvl5pPr indent="-355600" lvl="4" marL="2286000" algn="l">
              <a:lnSpc>
                <a:spcPct val="11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78" name="Google Shape;78;p48"/>
          <p:cNvSpPr txBox="1"/>
          <p:nvPr>
            <p:ph idx="2" type="body"/>
          </p:nvPr>
        </p:nvSpPr>
        <p:spPr>
          <a:xfrm>
            <a:off x="868680" y="3429000"/>
            <a:ext cx="3099816" cy="2066544"/>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000"/>
              </a:spcBef>
              <a:spcAft>
                <a:spcPts val="0"/>
              </a:spcAft>
              <a:buClr>
                <a:schemeClr val="dk1"/>
              </a:buClr>
              <a:buSzPts val="1800"/>
              <a:buNone/>
              <a:defRPr sz="1800"/>
            </a:lvl1pPr>
            <a:lvl2pPr indent="-228600" lvl="1" marL="914400" algn="l">
              <a:lnSpc>
                <a:spcPct val="110000"/>
              </a:lnSpc>
              <a:spcBef>
                <a:spcPts val="500"/>
              </a:spcBef>
              <a:spcAft>
                <a:spcPts val="0"/>
              </a:spcAft>
              <a:buClr>
                <a:schemeClr val="dk1"/>
              </a:buClr>
              <a:buSzPts val="1400"/>
              <a:buNone/>
              <a:defRPr sz="1400"/>
            </a:lvl2pPr>
            <a:lvl3pPr indent="-228600" lvl="2" marL="1371600" algn="l">
              <a:lnSpc>
                <a:spcPct val="110000"/>
              </a:lnSpc>
              <a:spcBef>
                <a:spcPts val="500"/>
              </a:spcBef>
              <a:spcAft>
                <a:spcPts val="0"/>
              </a:spcAft>
              <a:buClr>
                <a:schemeClr val="dk1"/>
              </a:buClr>
              <a:buSzPts val="1200"/>
              <a:buNone/>
              <a:defRPr sz="1200"/>
            </a:lvl3pPr>
            <a:lvl4pPr indent="-228600" lvl="3" marL="1828800" algn="l">
              <a:lnSpc>
                <a:spcPct val="110000"/>
              </a:lnSpc>
              <a:spcBef>
                <a:spcPts val="500"/>
              </a:spcBef>
              <a:spcAft>
                <a:spcPts val="0"/>
              </a:spcAft>
              <a:buClr>
                <a:schemeClr val="dk1"/>
              </a:buClr>
              <a:buSzPts val="1000"/>
              <a:buNone/>
              <a:defRPr sz="1000"/>
            </a:lvl4pPr>
            <a:lvl5pPr indent="-228600" lvl="4" marL="2286000" algn="l">
              <a:lnSpc>
                <a:spcPct val="11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9" name="Google Shape;79;p48"/>
          <p:cNvSpPr txBox="1"/>
          <p:nvPr>
            <p:ph idx="10" type="dt"/>
          </p:nvPr>
        </p:nvSpPr>
        <p:spPr>
          <a:xfrm>
            <a:off x="8686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4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4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2" name="Shape 82"/>
        <p:cNvGrpSpPr/>
        <p:nvPr/>
      </p:nvGrpSpPr>
      <p:grpSpPr>
        <a:xfrm>
          <a:off x="0" y="0"/>
          <a:ext cx="0" cy="0"/>
          <a:chOff x="0" y="0"/>
          <a:chExt cx="0" cy="0"/>
        </a:xfrm>
      </p:grpSpPr>
      <p:sp>
        <p:nvSpPr>
          <p:cNvPr id="83" name="Google Shape;83;p49"/>
          <p:cNvSpPr/>
          <p:nvPr/>
        </p:nvSpPr>
        <p:spPr>
          <a:xfrm>
            <a:off x="558210" y="1162033"/>
            <a:ext cx="3740740" cy="4643344"/>
          </a:xfrm>
          <a:prstGeom prst="rect">
            <a:avLst/>
          </a:prstGeom>
          <a:solidFill>
            <a:schemeClr val="lt1"/>
          </a:solidFill>
          <a:ln cap="flat" cmpd="sng" w="12700">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84" name="Google Shape;84;p49"/>
          <p:cNvSpPr/>
          <p:nvPr/>
        </p:nvSpPr>
        <p:spPr>
          <a:xfrm>
            <a:off x="498834" y="1618375"/>
            <a:ext cx="146304" cy="82296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85" name="Google Shape;85;p49"/>
          <p:cNvSpPr txBox="1"/>
          <p:nvPr>
            <p:ph type="title"/>
          </p:nvPr>
        </p:nvSpPr>
        <p:spPr>
          <a:xfrm>
            <a:off x="868680" y="1709928"/>
            <a:ext cx="3099816" cy="1709928"/>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3400"/>
              <a:buFont typeface="Arial"/>
              <a:buNone/>
              <a:defRPr sz="3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6" name="Google Shape;86;p49"/>
          <p:cNvSpPr/>
          <p:nvPr>
            <p:ph idx="2" type="pic"/>
          </p:nvPr>
        </p:nvSpPr>
        <p:spPr>
          <a:xfrm>
            <a:off x="4965192" y="1161288"/>
            <a:ext cx="6729984" cy="4645152"/>
          </a:xfrm>
          <a:prstGeom prst="rect">
            <a:avLst/>
          </a:prstGeom>
          <a:noFill/>
          <a:ln>
            <a:noFill/>
          </a:ln>
        </p:spPr>
      </p:sp>
      <p:sp>
        <p:nvSpPr>
          <p:cNvPr id="87" name="Google Shape;87;p49"/>
          <p:cNvSpPr txBox="1"/>
          <p:nvPr>
            <p:ph idx="1" type="body"/>
          </p:nvPr>
        </p:nvSpPr>
        <p:spPr>
          <a:xfrm>
            <a:off x="868680" y="3438144"/>
            <a:ext cx="3099816" cy="2057400"/>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000"/>
              </a:spcBef>
              <a:spcAft>
                <a:spcPts val="0"/>
              </a:spcAft>
              <a:buClr>
                <a:schemeClr val="dk1"/>
              </a:buClr>
              <a:buSzPts val="1800"/>
              <a:buNone/>
              <a:defRPr sz="1800"/>
            </a:lvl1pPr>
            <a:lvl2pPr indent="-228600" lvl="1" marL="914400" algn="l">
              <a:lnSpc>
                <a:spcPct val="110000"/>
              </a:lnSpc>
              <a:spcBef>
                <a:spcPts val="500"/>
              </a:spcBef>
              <a:spcAft>
                <a:spcPts val="0"/>
              </a:spcAft>
              <a:buClr>
                <a:schemeClr val="dk1"/>
              </a:buClr>
              <a:buSzPts val="1400"/>
              <a:buNone/>
              <a:defRPr sz="1400"/>
            </a:lvl2pPr>
            <a:lvl3pPr indent="-228600" lvl="2" marL="1371600" algn="l">
              <a:lnSpc>
                <a:spcPct val="110000"/>
              </a:lnSpc>
              <a:spcBef>
                <a:spcPts val="500"/>
              </a:spcBef>
              <a:spcAft>
                <a:spcPts val="0"/>
              </a:spcAft>
              <a:buClr>
                <a:schemeClr val="dk1"/>
              </a:buClr>
              <a:buSzPts val="1200"/>
              <a:buNone/>
              <a:defRPr sz="1200"/>
            </a:lvl3pPr>
            <a:lvl4pPr indent="-228600" lvl="3" marL="1828800" algn="l">
              <a:lnSpc>
                <a:spcPct val="110000"/>
              </a:lnSpc>
              <a:spcBef>
                <a:spcPts val="500"/>
              </a:spcBef>
              <a:spcAft>
                <a:spcPts val="0"/>
              </a:spcAft>
              <a:buClr>
                <a:schemeClr val="dk1"/>
              </a:buClr>
              <a:buSzPts val="1000"/>
              <a:buNone/>
              <a:defRPr sz="1000"/>
            </a:lvl4pPr>
            <a:lvl5pPr indent="-228600" lvl="4" marL="2286000" algn="l">
              <a:lnSpc>
                <a:spcPct val="11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8" name="Google Shape;88;p49"/>
          <p:cNvSpPr txBox="1"/>
          <p:nvPr>
            <p:ph idx="10" type="dt"/>
          </p:nvPr>
        </p:nvSpPr>
        <p:spPr>
          <a:xfrm>
            <a:off x="86868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4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4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1" name="Shape 91"/>
        <p:cNvGrpSpPr/>
        <p:nvPr/>
      </p:nvGrpSpPr>
      <p:grpSpPr>
        <a:xfrm>
          <a:off x="0" y="0"/>
          <a:ext cx="0" cy="0"/>
          <a:chOff x="0" y="0"/>
          <a:chExt cx="0" cy="0"/>
        </a:xfrm>
      </p:grpSpPr>
      <p:sp>
        <p:nvSpPr>
          <p:cNvPr id="92" name="Google Shape;92;p5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3" name="Google Shape;93;p50"/>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4" name="Google Shape;94;p5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5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5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7" name="Shape 97"/>
        <p:cNvGrpSpPr/>
        <p:nvPr/>
      </p:nvGrpSpPr>
      <p:grpSpPr>
        <a:xfrm>
          <a:off x="0" y="0"/>
          <a:ext cx="0" cy="0"/>
          <a:chOff x="0" y="0"/>
          <a:chExt cx="0" cy="0"/>
        </a:xfrm>
      </p:grpSpPr>
      <p:sp>
        <p:nvSpPr>
          <p:cNvPr id="98" name="Google Shape;98;p51"/>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9" name="Google Shape;99;p51"/>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Clr>
                <a:schemeClr val="dk1"/>
              </a:buClr>
              <a:buSzPts val="1800"/>
              <a:buChar char="•"/>
              <a:defRPr/>
            </a:lvl1pPr>
            <a:lvl2pPr indent="-342900" lvl="1" marL="914400" algn="l">
              <a:lnSpc>
                <a:spcPct val="110000"/>
              </a:lnSpc>
              <a:spcBef>
                <a:spcPts val="500"/>
              </a:spcBef>
              <a:spcAft>
                <a:spcPts val="0"/>
              </a:spcAft>
              <a:buClr>
                <a:schemeClr val="dk1"/>
              </a:buClr>
              <a:buSzPts val="1800"/>
              <a:buChar char="•"/>
              <a:defRPr/>
            </a:lvl2pPr>
            <a:lvl3pPr indent="-342900" lvl="2" marL="1371600" algn="l">
              <a:lnSpc>
                <a:spcPct val="110000"/>
              </a:lnSpc>
              <a:spcBef>
                <a:spcPts val="500"/>
              </a:spcBef>
              <a:spcAft>
                <a:spcPts val="0"/>
              </a:spcAft>
              <a:buClr>
                <a:schemeClr val="dk1"/>
              </a:buClr>
              <a:buSzPts val="1800"/>
              <a:buChar char="•"/>
              <a:defRPr/>
            </a:lvl3pPr>
            <a:lvl4pPr indent="-342900" lvl="3" marL="1828800" algn="l">
              <a:lnSpc>
                <a:spcPct val="110000"/>
              </a:lnSpc>
              <a:spcBef>
                <a:spcPts val="500"/>
              </a:spcBef>
              <a:spcAft>
                <a:spcPts val="0"/>
              </a:spcAft>
              <a:buClr>
                <a:schemeClr val="dk1"/>
              </a:buClr>
              <a:buSzPts val="1800"/>
              <a:buChar char="•"/>
              <a:defRPr/>
            </a:lvl4pPr>
            <a:lvl5pPr indent="-342900" lvl="4" marL="2286000" algn="l">
              <a:lnSpc>
                <a:spcPct val="11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0" name="Google Shape;100;p5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5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5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4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000"/>
              <a:buFont typeface="Arial"/>
              <a:buNone/>
              <a:defRPr b="1" i="0" sz="4000" u="none" cap="none" strike="noStrik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40"/>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81000" lvl="0" marL="457200" marR="0" rtl="0" algn="l">
              <a:lnSpc>
                <a:spcPct val="110000"/>
              </a:lnSpc>
              <a:spcBef>
                <a:spcPts val="10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1pPr>
            <a:lvl2pPr indent="-355600" lvl="1" marL="914400" marR="0" rtl="0" algn="l">
              <a:lnSpc>
                <a:spcPct val="11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2pPr>
            <a:lvl3pPr indent="-342900" lvl="2" marL="1371600" marR="0" rtl="0" algn="l">
              <a:lnSpc>
                <a:spcPct val="11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3pPr>
            <a:lvl4pPr indent="-330200" lvl="3" marL="1828800" marR="0" rtl="0" algn="l">
              <a:lnSpc>
                <a:spcPct val="110000"/>
              </a:lnSpc>
              <a:spcBef>
                <a:spcPts val="500"/>
              </a:spcBef>
              <a:spcAft>
                <a:spcPts val="0"/>
              </a:spcAft>
              <a:buClr>
                <a:schemeClr val="dk1"/>
              </a:buClr>
              <a:buSzPts val="1600"/>
              <a:buFont typeface="Arial"/>
              <a:buChar char="•"/>
              <a:defRPr b="0" i="0" sz="1600" u="none" cap="none" strike="noStrike">
                <a:solidFill>
                  <a:schemeClr val="dk1"/>
                </a:solidFill>
                <a:latin typeface="Arial"/>
                <a:ea typeface="Arial"/>
                <a:cs typeface="Arial"/>
                <a:sym typeface="Arial"/>
              </a:defRPr>
            </a:lvl4pPr>
            <a:lvl5pPr indent="-330200" lvl="4" marL="2286000" marR="0" rtl="0" algn="l">
              <a:lnSpc>
                <a:spcPct val="110000"/>
              </a:lnSpc>
              <a:spcBef>
                <a:spcPts val="500"/>
              </a:spcBef>
              <a:spcAft>
                <a:spcPts val="0"/>
              </a:spcAft>
              <a:buClr>
                <a:schemeClr val="dk1"/>
              </a:buClr>
              <a:buSzPts val="1600"/>
              <a:buFont typeface="Arial"/>
              <a:buChar char="•"/>
              <a:defRPr b="0" i="0" sz="16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4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4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4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Arial"/>
                <a:ea typeface="Arial"/>
                <a:cs typeface="Arial"/>
                <a:sym typeface="Arial"/>
              </a:defRPr>
            </a:lvl1pPr>
            <a:lvl2pPr indent="0" lvl="1" marL="0" marR="0" rtl="0" algn="r">
              <a:spcBef>
                <a:spcPts val="0"/>
              </a:spcBef>
              <a:buNone/>
              <a:defRPr b="0" i="0" sz="1200" u="none" cap="none" strike="noStrike">
                <a:solidFill>
                  <a:srgbClr val="888888"/>
                </a:solidFill>
                <a:latin typeface="Arial"/>
                <a:ea typeface="Arial"/>
                <a:cs typeface="Arial"/>
                <a:sym typeface="Arial"/>
              </a:defRPr>
            </a:lvl2pPr>
            <a:lvl3pPr indent="0" lvl="2" marL="0" marR="0" rtl="0" algn="r">
              <a:spcBef>
                <a:spcPts val="0"/>
              </a:spcBef>
              <a:buNone/>
              <a:defRPr b="0" i="0" sz="1200" u="none" cap="none" strike="noStrike">
                <a:solidFill>
                  <a:srgbClr val="888888"/>
                </a:solidFill>
                <a:latin typeface="Arial"/>
                <a:ea typeface="Arial"/>
                <a:cs typeface="Arial"/>
                <a:sym typeface="Arial"/>
              </a:defRPr>
            </a:lvl3pPr>
            <a:lvl4pPr indent="0" lvl="3" marL="0" marR="0" rtl="0" algn="r">
              <a:spcBef>
                <a:spcPts val="0"/>
              </a:spcBef>
              <a:buNone/>
              <a:defRPr b="0" i="0" sz="1200" u="none" cap="none" strike="noStrike">
                <a:solidFill>
                  <a:srgbClr val="888888"/>
                </a:solidFill>
                <a:latin typeface="Arial"/>
                <a:ea typeface="Arial"/>
                <a:cs typeface="Arial"/>
                <a:sym typeface="Arial"/>
              </a:defRPr>
            </a:lvl4pPr>
            <a:lvl5pPr indent="0" lvl="4" marL="0" marR="0" rtl="0" algn="r">
              <a:spcBef>
                <a:spcPts val="0"/>
              </a:spcBef>
              <a:buNone/>
              <a:defRPr b="0" i="0" sz="1200" u="none" cap="none" strike="noStrike">
                <a:solidFill>
                  <a:srgbClr val="888888"/>
                </a:solidFill>
                <a:latin typeface="Arial"/>
                <a:ea typeface="Arial"/>
                <a:cs typeface="Arial"/>
                <a:sym typeface="Arial"/>
              </a:defRPr>
            </a:lvl5pPr>
            <a:lvl6pPr indent="0" lvl="5" marL="0" marR="0" rtl="0" algn="r">
              <a:spcBef>
                <a:spcPts val="0"/>
              </a:spcBef>
              <a:buNone/>
              <a:defRPr b="0" i="0" sz="1200" u="none" cap="none" strike="noStrike">
                <a:solidFill>
                  <a:srgbClr val="888888"/>
                </a:solidFill>
                <a:latin typeface="Arial"/>
                <a:ea typeface="Arial"/>
                <a:cs typeface="Arial"/>
                <a:sym typeface="Arial"/>
              </a:defRPr>
            </a:lvl6pPr>
            <a:lvl7pPr indent="0" lvl="6" marL="0" marR="0" rtl="0" algn="r">
              <a:spcBef>
                <a:spcPts val="0"/>
              </a:spcBef>
              <a:buNone/>
              <a:defRPr b="0" i="0" sz="1200" u="none" cap="none" strike="noStrike">
                <a:solidFill>
                  <a:srgbClr val="888888"/>
                </a:solidFill>
                <a:latin typeface="Arial"/>
                <a:ea typeface="Arial"/>
                <a:cs typeface="Arial"/>
                <a:sym typeface="Arial"/>
              </a:defRPr>
            </a:lvl7pPr>
            <a:lvl8pPr indent="0" lvl="7" marL="0" marR="0" rtl="0" algn="r">
              <a:spcBef>
                <a:spcPts val="0"/>
              </a:spcBef>
              <a:buNone/>
              <a:defRPr b="0" i="0" sz="1200" u="none" cap="none" strike="noStrike">
                <a:solidFill>
                  <a:srgbClr val="888888"/>
                </a:solidFill>
                <a:latin typeface="Arial"/>
                <a:ea typeface="Arial"/>
                <a:cs typeface="Arial"/>
                <a:sym typeface="Arial"/>
              </a:defRPr>
            </a:lvl8pPr>
            <a:lvl9pPr indent="0" lvl="8" marL="0" marR="0" rtl="0" algn="r">
              <a:spcBef>
                <a:spcPts val="0"/>
              </a:spcBef>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3.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4.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4.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1.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2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15.png"/><Relationship Id="rId4" Type="http://schemas.openxmlformats.org/officeDocument/2006/relationships/image" Target="../media/image16.png"/><Relationship Id="rId5" Type="http://schemas.openxmlformats.org/officeDocument/2006/relationships/image" Target="../media/image17.png"/><Relationship Id="rId6" Type="http://schemas.openxmlformats.org/officeDocument/2006/relationships/image" Target="../media/image18.png"/><Relationship Id="rId7" Type="http://schemas.openxmlformats.org/officeDocument/2006/relationships/image" Target="../media/image20.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22.jpg"/><Relationship Id="rId4" Type="http://schemas.openxmlformats.org/officeDocument/2006/relationships/image" Target="../media/image28.jpg"/><Relationship Id="rId5" Type="http://schemas.openxmlformats.org/officeDocument/2006/relationships/image" Target="../media/image26.png"/><Relationship Id="rId6" Type="http://schemas.openxmlformats.org/officeDocument/2006/relationships/image" Target="../media/image27.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2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28.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27.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29.png"/><Relationship Id="rId4" Type="http://schemas.openxmlformats.org/officeDocument/2006/relationships/hyperlink" Target="https://www.adl.org/resources/reports/gab-and-8chan-home-to-terrorist-plots-hiding-in-plain-sight"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34.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3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3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3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 Id="rId3" Type="http://schemas.openxmlformats.org/officeDocument/2006/relationships/image" Target="../media/image31.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33.gi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6" name="Shape 106"/>
        <p:cNvGrpSpPr/>
        <p:nvPr/>
      </p:nvGrpSpPr>
      <p:grpSpPr>
        <a:xfrm>
          <a:off x="0" y="0"/>
          <a:ext cx="0" cy="0"/>
          <a:chOff x="0" y="0"/>
          <a:chExt cx="0" cy="0"/>
        </a:xfrm>
      </p:grpSpPr>
      <p:sp>
        <p:nvSpPr>
          <p:cNvPr id="107" name="Google Shape;107;p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Snap joins rivals Facebook and YouTube to fight terrorism | TechCrunch" id="108" name="Google Shape;108;p1"/>
          <p:cNvPicPr preferRelativeResize="0"/>
          <p:nvPr/>
        </p:nvPicPr>
        <p:blipFill rotWithShape="1">
          <a:blip r:embed="rId3">
            <a:alphaModFix/>
          </a:blip>
          <a:srcRect b="1" l="15826" r="16550" t="0"/>
          <a:stretch/>
        </p:blipFill>
        <p:spPr>
          <a:xfrm>
            <a:off x="3523488" y="10"/>
            <a:ext cx="8668512" cy="6857990"/>
          </a:xfrm>
          <a:prstGeom prst="rect">
            <a:avLst/>
          </a:prstGeom>
          <a:noFill/>
          <a:ln>
            <a:noFill/>
          </a:ln>
        </p:spPr>
      </p:pic>
      <p:sp>
        <p:nvSpPr>
          <p:cNvPr id="109" name="Google Shape;109;p1"/>
          <p:cNvSpPr/>
          <p:nvPr/>
        </p:nvSpPr>
        <p:spPr>
          <a:xfrm>
            <a:off x="0" y="0"/>
            <a:ext cx="9756601" cy="6858000"/>
          </a:xfrm>
          <a:prstGeom prst="rect">
            <a:avLst/>
          </a:prstGeom>
          <a:gradFill>
            <a:gsLst>
              <a:gs pos="0">
                <a:srgbClr val="FFFFFF">
                  <a:alpha val="0"/>
                </a:srgbClr>
              </a:gs>
              <a:gs pos="19000">
                <a:srgbClr val="FFFFFF">
                  <a:alpha val="37647"/>
                </a:srgbClr>
              </a:gs>
              <a:gs pos="35000">
                <a:srgbClr val="FFFFFF">
                  <a:alpha val="78823"/>
                </a:srgbClr>
              </a:gs>
              <a:gs pos="58000">
                <a:schemeClr val="lt1"/>
              </a:gs>
              <a:gs pos="100000">
                <a:schemeClr val="lt1"/>
              </a:gs>
            </a:gsLst>
            <a:lin ang="10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0" name="Google Shape;110;p1"/>
          <p:cNvSpPr txBox="1"/>
          <p:nvPr>
            <p:ph type="ctrTitle"/>
          </p:nvPr>
        </p:nvSpPr>
        <p:spPr>
          <a:xfrm>
            <a:off x="477981" y="1122363"/>
            <a:ext cx="4023360" cy="320413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4800"/>
              <a:buFont typeface="Arial"/>
              <a:buNone/>
            </a:pPr>
            <a:r>
              <a:rPr lang="en-GB" sz="4800"/>
              <a:t>Terrorism and Cybercrime</a:t>
            </a:r>
            <a:endParaRPr/>
          </a:p>
        </p:txBody>
      </p:sp>
      <p:sp>
        <p:nvSpPr>
          <p:cNvPr id="111" name="Google Shape;111;p1"/>
          <p:cNvSpPr txBox="1"/>
          <p:nvPr>
            <p:ph idx="1" type="subTitle"/>
          </p:nvPr>
        </p:nvSpPr>
        <p:spPr>
          <a:xfrm>
            <a:off x="477980" y="4872922"/>
            <a:ext cx="4023359" cy="1208141"/>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1700"/>
              <a:buNone/>
            </a:pPr>
            <a:r>
              <a:rPr lang="en-GB" sz="1700"/>
              <a:t>Week 5 – Terrorism and the Internet</a:t>
            </a:r>
            <a:endParaRPr/>
          </a:p>
          <a:p>
            <a:pPr indent="0" lvl="0" marL="0" rtl="0" algn="l">
              <a:lnSpc>
                <a:spcPct val="100000"/>
              </a:lnSpc>
              <a:spcBef>
                <a:spcPts val="1000"/>
              </a:spcBef>
              <a:spcAft>
                <a:spcPts val="0"/>
              </a:spcAft>
              <a:buClr>
                <a:schemeClr val="dk1"/>
              </a:buClr>
              <a:buSzPts val="1700"/>
              <a:buNone/>
            </a:pPr>
            <a:r>
              <a:t/>
            </a:r>
            <a:endParaRPr sz="1700"/>
          </a:p>
          <a:p>
            <a:pPr indent="0" lvl="0" marL="0" rtl="0" algn="l">
              <a:lnSpc>
                <a:spcPct val="100000"/>
              </a:lnSpc>
              <a:spcBef>
                <a:spcPts val="1000"/>
              </a:spcBef>
              <a:spcAft>
                <a:spcPts val="0"/>
              </a:spcAft>
              <a:buClr>
                <a:schemeClr val="dk1"/>
              </a:buClr>
              <a:buSzPts val="1700"/>
              <a:buNone/>
            </a:pPr>
            <a:r>
              <a:t/>
            </a:r>
            <a:endParaRPr sz="1700"/>
          </a:p>
          <a:p>
            <a:pPr indent="0" lvl="0" marL="0" rtl="0" algn="l">
              <a:lnSpc>
                <a:spcPct val="100000"/>
              </a:lnSpc>
              <a:spcBef>
                <a:spcPts val="1000"/>
              </a:spcBef>
              <a:spcAft>
                <a:spcPts val="0"/>
              </a:spcAft>
              <a:buClr>
                <a:schemeClr val="dk1"/>
              </a:buClr>
              <a:buSzPts val="1700"/>
              <a:buNone/>
            </a:pPr>
            <a:r>
              <a:t/>
            </a:r>
            <a:endParaRPr sz="1700"/>
          </a:p>
        </p:txBody>
      </p:sp>
      <p:sp>
        <p:nvSpPr>
          <p:cNvPr id="112" name="Google Shape;112;p1"/>
          <p:cNvSpPr/>
          <p:nvPr/>
        </p:nvSpPr>
        <p:spPr>
          <a:xfrm rot="5400000">
            <a:off x="759921"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13" name="Google Shape;113;p1"/>
          <p:cNvSpPr/>
          <p:nvPr/>
        </p:nvSpPr>
        <p:spPr>
          <a:xfrm>
            <a:off x="481029" y="4546920"/>
            <a:ext cx="3977640" cy="18288"/>
          </a:xfrm>
          <a:prstGeom prst="rect">
            <a:avLst/>
          </a:prstGeom>
          <a:solidFill>
            <a:srgbClr val="C8C8C8"/>
          </a:solidFill>
          <a:ln cap="flat" cmpd="sng" w="9525">
            <a:solidFill>
              <a:srgbClr val="C8C8C8"/>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8" name="Shape 118"/>
        <p:cNvGrpSpPr/>
        <p:nvPr/>
      </p:nvGrpSpPr>
      <p:grpSpPr>
        <a:xfrm>
          <a:off x="0" y="0"/>
          <a:ext cx="0" cy="0"/>
          <a:chOff x="0" y="0"/>
          <a:chExt cx="0" cy="0"/>
        </a:xfrm>
      </p:grpSpPr>
      <p:sp>
        <p:nvSpPr>
          <p:cNvPr id="119" name="Google Shape;119;p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0" name="Google Shape;120;p2"/>
          <p:cNvSpPr/>
          <p:nvPr/>
        </p:nvSpPr>
        <p:spPr>
          <a:xfrm>
            <a:off x="409575" y="633619"/>
            <a:ext cx="6838569" cy="5495925"/>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21" name="Google Shape;121;p2"/>
          <p:cNvSpPr txBox="1"/>
          <p:nvPr>
            <p:ph type="title"/>
          </p:nvPr>
        </p:nvSpPr>
        <p:spPr>
          <a:xfrm>
            <a:off x="841246" y="978619"/>
            <a:ext cx="5991244" cy="110642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Arial"/>
              <a:buNone/>
            </a:pPr>
            <a:r>
              <a:rPr lang="en-GB" sz="3200"/>
              <a:t>Aims</a:t>
            </a:r>
            <a:endParaRPr/>
          </a:p>
        </p:txBody>
      </p:sp>
      <p:sp>
        <p:nvSpPr>
          <p:cNvPr id="122" name="Google Shape;122;p2"/>
          <p:cNvSpPr/>
          <p:nvPr/>
        </p:nvSpPr>
        <p:spPr>
          <a:xfrm>
            <a:off x="345567" y="1171300"/>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23" name="Google Shape;123;p2"/>
          <p:cNvSpPr/>
          <p:nvPr/>
        </p:nvSpPr>
        <p:spPr>
          <a:xfrm>
            <a:off x="877458" y="2093976"/>
            <a:ext cx="5846683"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24" name="Google Shape;124;p2"/>
          <p:cNvSpPr txBox="1"/>
          <p:nvPr>
            <p:ph idx="1" type="body"/>
          </p:nvPr>
        </p:nvSpPr>
        <p:spPr>
          <a:xfrm>
            <a:off x="841248" y="2252870"/>
            <a:ext cx="5993892" cy="3560251"/>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Clr>
                <a:schemeClr val="dk1"/>
              </a:buClr>
              <a:buSzPts val="1800"/>
              <a:buChar char="•"/>
            </a:pPr>
            <a:r>
              <a:rPr lang="en-GB" sz="1800"/>
              <a:t>Provide an overview on how terrorists have taken advantage of the internet and how they utilise the internet.</a:t>
            </a:r>
            <a:endParaRPr sz="1800"/>
          </a:p>
          <a:p>
            <a:pPr indent="-228600" lvl="0" marL="228600" rtl="0" algn="l">
              <a:lnSpc>
                <a:spcPct val="110000"/>
              </a:lnSpc>
              <a:spcBef>
                <a:spcPts val="1000"/>
              </a:spcBef>
              <a:spcAft>
                <a:spcPts val="0"/>
              </a:spcAft>
              <a:buClr>
                <a:schemeClr val="dk1"/>
              </a:buClr>
              <a:buSzPts val="1800"/>
              <a:buChar char="•"/>
            </a:pPr>
            <a:r>
              <a:rPr lang="en-GB" sz="1800"/>
              <a:t>Look at the use of social media by terrorists.</a:t>
            </a:r>
            <a:endParaRPr sz="1800"/>
          </a:p>
          <a:p>
            <a:pPr indent="-228600" lvl="0" marL="228600" rtl="0" algn="l">
              <a:lnSpc>
                <a:spcPct val="110000"/>
              </a:lnSpc>
              <a:spcBef>
                <a:spcPts val="1000"/>
              </a:spcBef>
              <a:spcAft>
                <a:spcPts val="0"/>
              </a:spcAft>
              <a:buClr>
                <a:schemeClr val="dk1"/>
              </a:buClr>
              <a:buSzPts val="1800"/>
              <a:buChar char="•"/>
            </a:pPr>
            <a:r>
              <a:rPr lang="en-GB" sz="1800"/>
              <a:t>Explore the responses to terrorist’s use of the internet by the government and tech companies.</a:t>
            </a:r>
            <a:endParaRPr sz="1800"/>
          </a:p>
          <a:p>
            <a:pPr indent="-114300" lvl="0" marL="228600" rtl="0" algn="l">
              <a:lnSpc>
                <a:spcPct val="110000"/>
              </a:lnSpc>
              <a:spcBef>
                <a:spcPts val="1000"/>
              </a:spcBef>
              <a:spcAft>
                <a:spcPts val="0"/>
              </a:spcAft>
              <a:buClr>
                <a:schemeClr val="dk1"/>
              </a:buClr>
              <a:buSzPts val="1800"/>
              <a:buNone/>
            </a:pPr>
            <a:r>
              <a:t/>
            </a:r>
            <a:endParaRPr sz="1800"/>
          </a:p>
        </p:txBody>
      </p:sp>
      <p:pic>
        <p:nvPicPr>
          <p:cNvPr descr="Website Aims &amp; Objectives" id="125" name="Google Shape;125;p2"/>
          <p:cNvPicPr preferRelativeResize="0"/>
          <p:nvPr/>
        </p:nvPicPr>
        <p:blipFill rotWithShape="1">
          <a:blip r:embed="rId3">
            <a:alphaModFix/>
          </a:blip>
          <a:srcRect b="0" l="0" r="0" t="0"/>
          <a:stretch/>
        </p:blipFill>
        <p:spPr>
          <a:xfrm>
            <a:off x="7679814" y="2078210"/>
            <a:ext cx="4097657" cy="260099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0" name="Shape 130"/>
        <p:cNvGrpSpPr/>
        <p:nvPr/>
      </p:nvGrpSpPr>
      <p:grpSpPr>
        <a:xfrm>
          <a:off x="0" y="0"/>
          <a:ext cx="0" cy="0"/>
          <a:chOff x="0" y="0"/>
          <a:chExt cx="0" cy="0"/>
        </a:xfrm>
      </p:grpSpPr>
      <p:sp>
        <p:nvSpPr>
          <p:cNvPr id="131" name="Google Shape;131;p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2" name="Google Shape;132;p3"/>
          <p:cNvSpPr/>
          <p:nvPr/>
        </p:nvSpPr>
        <p:spPr>
          <a:xfrm>
            <a:off x="409575" y="633619"/>
            <a:ext cx="6838569" cy="5495925"/>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33" name="Google Shape;133;p3"/>
          <p:cNvSpPr txBox="1"/>
          <p:nvPr>
            <p:ph type="title"/>
          </p:nvPr>
        </p:nvSpPr>
        <p:spPr>
          <a:xfrm>
            <a:off x="841246" y="978619"/>
            <a:ext cx="5991244" cy="110642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Arial"/>
              <a:buNone/>
            </a:pPr>
            <a:r>
              <a:rPr lang="en-GB" sz="3200"/>
              <a:t>Objectives</a:t>
            </a:r>
            <a:endParaRPr/>
          </a:p>
        </p:txBody>
      </p:sp>
      <p:sp>
        <p:nvSpPr>
          <p:cNvPr id="134" name="Google Shape;134;p3"/>
          <p:cNvSpPr/>
          <p:nvPr/>
        </p:nvSpPr>
        <p:spPr>
          <a:xfrm>
            <a:off x="345567" y="1171300"/>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35" name="Google Shape;135;p3"/>
          <p:cNvSpPr/>
          <p:nvPr/>
        </p:nvSpPr>
        <p:spPr>
          <a:xfrm>
            <a:off x="877458" y="2093976"/>
            <a:ext cx="5846683"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36" name="Google Shape;136;p3"/>
          <p:cNvSpPr txBox="1"/>
          <p:nvPr>
            <p:ph idx="1" type="body"/>
          </p:nvPr>
        </p:nvSpPr>
        <p:spPr>
          <a:xfrm>
            <a:off x="841248" y="2252870"/>
            <a:ext cx="5993892" cy="3560251"/>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Clr>
                <a:schemeClr val="dk1"/>
              </a:buClr>
              <a:buSzPts val="1800"/>
              <a:buChar char="•"/>
            </a:pPr>
            <a:r>
              <a:rPr lang="en-GB" sz="1800"/>
              <a:t>Establish How terrorists use the internet for propaganda, training, recruitment, fundraising and radicalisation.</a:t>
            </a:r>
            <a:endParaRPr/>
          </a:p>
          <a:p>
            <a:pPr indent="-228600" lvl="0" marL="228600" rtl="0" algn="l">
              <a:lnSpc>
                <a:spcPct val="110000"/>
              </a:lnSpc>
              <a:spcBef>
                <a:spcPts val="1000"/>
              </a:spcBef>
              <a:spcAft>
                <a:spcPts val="0"/>
              </a:spcAft>
              <a:buClr>
                <a:schemeClr val="dk1"/>
              </a:buClr>
              <a:buSzPts val="1800"/>
              <a:buChar char="•"/>
            </a:pPr>
            <a:r>
              <a:rPr lang="en-GB" sz="1800"/>
              <a:t>Distinguish How terrorists take advantage of social media.</a:t>
            </a:r>
            <a:endParaRPr/>
          </a:p>
          <a:p>
            <a:pPr indent="-228600" lvl="0" marL="228600" rtl="0" algn="l">
              <a:lnSpc>
                <a:spcPct val="110000"/>
              </a:lnSpc>
              <a:spcBef>
                <a:spcPts val="1000"/>
              </a:spcBef>
              <a:spcAft>
                <a:spcPts val="0"/>
              </a:spcAft>
              <a:buClr>
                <a:schemeClr val="dk1"/>
              </a:buClr>
              <a:buSzPts val="1800"/>
              <a:buChar char="•"/>
            </a:pPr>
            <a:r>
              <a:rPr lang="en-GB" sz="1800"/>
              <a:t>Examine the issue of the lone actor.</a:t>
            </a:r>
            <a:endParaRPr/>
          </a:p>
          <a:p>
            <a:pPr indent="-228600" lvl="0" marL="228600" rtl="0" algn="l">
              <a:lnSpc>
                <a:spcPct val="110000"/>
              </a:lnSpc>
              <a:spcBef>
                <a:spcPts val="1000"/>
              </a:spcBef>
              <a:spcAft>
                <a:spcPts val="0"/>
              </a:spcAft>
              <a:buClr>
                <a:schemeClr val="dk1"/>
              </a:buClr>
              <a:buSzPts val="1800"/>
              <a:buChar char="•"/>
            </a:pPr>
            <a:r>
              <a:rPr lang="en-GB" sz="1800"/>
              <a:t>Determine The responses to terrorist use of the internet</a:t>
            </a:r>
            <a:endParaRPr/>
          </a:p>
        </p:txBody>
      </p:sp>
      <p:pic>
        <p:nvPicPr>
          <p:cNvPr descr="Website Aims &amp; Objectives" id="137" name="Google Shape;137;p3"/>
          <p:cNvPicPr preferRelativeResize="0"/>
          <p:nvPr/>
        </p:nvPicPr>
        <p:blipFill rotWithShape="1">
          <a:blip r:embed="rId3">
            <a:alphaModFix/>
          </a:blip>
          <a:srcRect b="0" l="0" r="0" t="0"/>
          <a:stretch/>
        </p:blipFill>
        <p:spPr>
          <a:xfrm>
            <a:off x="7679814" y="2078210"/>
            <a:ext cx="4097657" cy="260099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2" name="Shape 142"/>
        <p:cNvGrpSpPr/>
        <p:nvPr/>
      </p:nvGrpSpPr>
      <p:grpSpPr>
        <a:xfrm>
          <a:off x="0" y="0"/>
          <a:ext cx="0" cy="0"/>
          <a:chOff x="0" y="0"/>
          <a:chExt cx="0" cy="0"/>
        </a:xfrm>
      </p:grpSpPr>
      <p:sp>
        <p:nvSpPr>
          <p:cNvPr id="143" name="Google Shape;143;p4"/>
          <p:cNvSpPr/>
          <p:nvPr/>
        </p:nvSpPr>
        <p:spPr>
          <a:xfrm rot="5400000">
            <a:off x="857544"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44" name="Google Shape;144;p4"/>
          <p:cNvSpPr/>
          <p:nvPr/>
        </p:nvSpPr>
        <p:spPr>
          <a:xfrm flipH="1" rot="10800000">
            <a:off x="578652" y="4501201"/>
            <a:ext cx="1103469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45" name="Google Shape;145;p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KMS Media | KMS Media Blog | Manchester" id="146" name="Google Shape;146;p4"/>
          <p:cNvPicPr preferRelativeResize="0"/>
          <p:nvPr/>
        </p:nvPicPr>
        <p:blipFill rotWithShape="1">
          <a:blip r:embed="rId3">
            <a:alphaModFix/>
          </a:blip>
          <a:srcRect b="0" l="4796" r="6314" t="0"/>
          <a:stretch/>
        </p:blipFill>
        <p:spPr>
          <a:xfrm>
            <a:off x="20" y="10"/>
            <a:ext cx="12191981" cy="6857990"/>
          </a:xfrm>
          <a:prstGeom prst="rect">
            <a:avLst/>
          </a:prstGeom>
          <a:noFill/>
          <a:ln>
            <a:noFill/>
          </a:ln>
        </p:spPr>
      </p:pic>
      <p:sp>
        <p:nvSpPr>
          <p:cNvPr id="147" name="Google Shape;147;p4"/>
          <p:cNvSpPr/>
          <p:nvPr/>
        </p:nvSpPr>
        <p:spPr>
          <a:xfrm rot="-5400000">
            <a:off x="3799868" y="-1534136"/>
            <a:ext cx="4592270" cy="12192001"/>
          </a:xfrm>
          <a:prstGeom prst="rect">
            <a:avLst/>
          </a:prstGeom>
          <a:gradFill>
            <a:gsLst>
              <a:gs pos="0">
                <a:srgbClr val="000000">
                  <a:alpha val="0"/>
                </a:srgbClr>
              </a:gs>
              <a:gs pos="21000">
                <a:srgbClr val="000000">
                  <a:alpha val="29803"/>
                </a:srgbClr>
              </a:gs>
              <a:gs pos="35000">
                <a:srgbClr val="000000">
                  <a:alpha val="45882"/>
                </a:srgbClr>
              </a:gs>
              <a:gs pos="100000">
                <a:srgbClr val="000000">
                  <a:alpha val="80000"/>
                </a:srgbClr>
              </a:gs>
            </a:gsLst>
            <a:lin ang="10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8" name="Google Shape;148;p4"/>
          <p:cNvSpPr txBox="1"/>
          <p:nvPr>
            <p:ph type="title"/>
          </p:nvPr>
        </p:nvSpPr>
        <p:spPr>
          <a:xfrm>
            <a:off x="404553" y="3091928"/>
            <a:ext cx="9078562" cy="2387600"/>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lt1"/>
              </a:buClr>
              <a:buSzPts val="6600"/>
              <a:buFont typeface="Arial"/>
              <a:buNone/>
            </a:pPr>
            <a:r>
              <a:rPr lang="en-GB" sz="6600">
                <a:solidFill>
                  <a:schemeClr val="lt1"/>
                </a:solidFill>
              </a:rPr>
              <a:t>The Internet</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1000"/>
                                  </p:stCondLst>
                                  <p:childTnLst>
                                    <p:set>
                                      <p:cBhvr>
                                        <p:cTn dur="1" fill="hold">
                                          <p:stCondLst>
                                            <p:cond delay="0"/>
                                          </p:stCondLst>
                                        </p:cTn>
                                        <p:tgtEl>
                                          <p:spTgt spid="148"/>
                                        </p:tgtEl>
                                        <p:attrNameLst>
                                          <p:attrName>style.visibility</p:attrName>
                                        </p:attrNameLst>
                                      </p:cBhvr>
                                      <p:to>
                                        <p:strVal val="visible"/>
                                      </p:to>
                                    </p:set>
                                    <p:animEffect filter="fade" transition="in">
                                      <p:cBhvr>
                                        <p:cTn dur="400"/>
                                        <p:tgtEl>
                                          <p:spTgt spid="14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3" name="Shape 153"/>
        <p:cNvGrpSpPr/>
        <p:nvPr/>
      </p:nvGrpSpPr>
      <p:grpSpPr>
        <a:xfrm>
          <a:off x="0" y="0"/>
          <a:ext cx="0" cy="0"/>
          <a:chOff x="0" y="0"/>
          <a:chExt cx="0" cy="0"/>
        </a:xfrm>
      </p:grpSpPr>
      <p:sp>
        <p:nvSpPr>
          <p:cNvPr id="154" name="Google Shape;154;p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55" name="Google Shape;155;p5"/>
          <p:cNvSpPr txBox="1"/>
          <p:nvPr>
            <p:ph type="title"/>
          </p:nvPr>
        </p:nvSpPr>
        <p:spPr>
          <a:xfrm>
            <a:off x="838199" y="564211"/>
            <a:ext cx="4571999" cy="1165002"/>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Arial"/>
              <a:buNone/>
            </a:pPr>
            <a:r>
              <a:rPr lang="en-GB" sz="3600"/>
              <a:t>The Internet</a:t>
            </a:r>
            <a:endParaRPr/>
          </a:p>
        </p:txBody>
      </p:sp>
      <p:sp>
        <p:nvSpPr>
          <p:cNvPr id="156" name="Google Shape;156;p5"/>
          <p:cNvSpPr txBox="1"/>
          <p:nvPr>
            <p:ph idx="1" type="body"/>
          </p:nvPr>
        </p:nvSpPr>
        <p:spPr>
          <a:xfrm>
            <a:off x="838199" y="2055327"/>
            <a:ext cx="4571999" cy="3776975"/>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chemeClr val="dk1"/>
              </a:buClr>
              <a:buSzPts val="1500"/>
              <a:buChar char="•"/>
            </a:pPr>
            <a:r>
              <a:rPr lang="en-GB" sz="1500">
                <a:latin typeface="Calibri"/>
                <a:ea typeface="Calibri"/>
                <a:cs typeface="Calibri"/>
                <a:sym typeface="Calibri"/>
              </a:rPr>
              <a:t>Worldwide system of networks – accessible by hundreds of millions of people globally.</a:t>
            </a:r>
            <a:endParaRPr/>
          </a:p>
          <a:p>
            <a:pPr indent="-228600" lvl="0" marL="228600" rtl="0" algn="l">
              <a:lnSpc>
                <a:spcPct val="100000"/>
              </a:lnSpc>
              <a:spcBef>
                <a:spcPts val="1000"/>
              </a:spcBef>
              <a:spcAft>
                <a:spcPts val="0"/>
              </a:spcAft>
              <a:buClr>
                <a:schemeClr val="dk1"/>
              </a:buClr>
              <a:buSzPts val="1500"/>
              <a:buChar char="•"/>
            </a:pPr>
            <a:r>
              <a:rPr lang="en-GB" sz="1500">
                <a:latin typeface="Calibri"/>
                <a:ea typeface="Calibri"/>
                <a:cs typeface="Calibri"/>
                <a:sym typeface="Calibri"/>
              </a:rPr>
              <a:t>Early studies stated the internet was a virtual space for social interaction and individual expression. </a:t>
            </a:r>
            <a:endParaRPr/>
          </a:p>
          <a:p>
            <a:pPr indent="-228600" lvl="0" marL="228600" rtl="0" algn="l">
              <a:lnSpc>
                <a:spcPct val="100000"/>
              </a:lnSpc>
              <a:spcBef>
                <a:spcPts val="1000"/>
              </a:spcBef>
              <a:spcAft>
                <a:spcPts val="0"/>
              </a:spcAft>
              <a:buClr>
                <a:schemeClr val="dk1"/>
              </a:buClr>
              <a:buSzPts val="1500"/>
              <a:buChar char="•"/>
            </a:pPr>
            <a:r>
              <a:rPr lang="en-GB" sz="1500">
                <a:latin typeface="Calibri"/>
                <a:ea typeface="Calibri"/>
                <a:cs typeface="Calibri"/>
                <a:sym typeface="Calibri"/>
              </a:rPr>
              <a:t>Internet provides various benefits:</a:t>
            </a:r>
            <a:endParaRPr/>
          </a:p>
          <a:p>
            <a:pPr indent="0" lvl="0" marL="0" rtl="0" algn="ctr">
              <a:lnSpc>
                <a:spcPct val="100000"/>
              </a:lnSpc>
              <a:spcBef>
                <a:spcPts val="1000"/>
              </a:spcBef>
              <a:spcAft>
                <a:spcPts val="0"/>
              </a:spcAft>
              <a:buClr>
                <a:schemeClr val="dk1"/>
              </a:buClr>
              <a:buSzPts val="1500"/>
              <a:buNone/>
            </a:pPr>
            <a:br>
              <a:rPr lang="en-GB" sz="1500">
                <a:latin typeface="Calibri"/>
                <a:ea typeface="Calibri"/>
                <a:cs typeface="Calibri"/>
                <a:sym typeface="Calibri"/>
              </a:rPr>
            </a:br>
            <a:r>
              <a:rPr i="1" lang="en-GB" sz="1500">
                <a:latin typeface="Calibri"/>
                <a:ea typeface="Calibri"/>
                <a:cs typeface="Calibri"/>
                <a:sym typeface="Calibri"/>
              </a:rPr>
              <a:t>Access to endless information, knowledge and education, </a:t>
            </a:r>
            <a:br>
              <a:rPr i="1" lang="en-GB" sz="1500">
                <a:latin typeface="Calibri"/>
                <a:ea typeface="Calibri"/>
                <a:cs typeface="Calibri"/>
                <a:sym typeface="Calibri"/>
              </a:rPr>
            </a:br>
            <a:r>
              <a:rPr i="1" lang="en-GB" sz="1500">
                <a:latin typeface="Calibri"/>
                <a:ea typeface="Calibri"/>
                <a:cs typeface="Calibri"/>
                <a:sym typeface="Calibri"/>
              </a:rPr>
              <a:t>Increased ability to communicate, connect and share, </a:t>
            </a:r>
            <a:br>
              <a:rPr i="1" lang="en-GB" sz="1500">
                <a:latin typeface="Calibri"/>
                <a:ea typeface="Calibri"/>
                <a:cs typeface="Calibri"/>
                <a:sym typeface="Calibri"/>
              </a:rPr>
            </a:br>
            <a:r>
              <a:rPr i="1" lang="en-GB" sz="1500">
                <a:latin typeface="Calibri"/>
                <a:ea typeface="Calibri"/>
                <a:cs typeface="Calibri"/>
                <a:sym typeface="Calibri"/>
              </a:rPr>
              <a:t>Chance to sell and make money as a business or individual, </a:t>
            </a:r>
            <a:br>
              <a:rPr i="1" lang="en-GB" sz="1500">
                <a:latin typeface="Calibri"/>
                <a:ea typeface="Calibri"/>
                <a:cs typeface="Calibri"/>
                <a:sym typeface="Calibri"/>
              </a:rPr>
            </a:br>
            <a:r>
              <a:rPr i="1" lang="en-GB" sz="1500">
                <a:latin typeface="Calibri"/>
                <a:ea typeface="Calibri"/>
                <a:cs typeface="Calibri"/>
                <a:sym typeface="Calibri"/>
              </a:rPr>
              <a:t>Ability to amplify the impact of a message, and </a:t>
            </a:r>
            <a:br>
              <a:rPr i="1" lang="en-GB" sz="1500">
                <a:latin typeface="Calibri"/>
                <a:ea typeface="Calibri"/>
                <a:cs typeface="Calibri"/>
                <a:sym typeface="Calibri"/>
              </a:rPr>
            </a:br>
            <a:r>
              <a:rPr i="1" lang="en-GB" sz="1500">
                <a:latin typeface="Calibri"/>
                <a:ea typeface="Calibri"/>
                <a:cs typeface="Calibri"/>
                <a:sym typeface="Calibri"/>
              </a:rPr>
              <a:t>Ability to save data and share files</a:t>
            </a:r>
            <a:endParaRPr sz="1500">
              <a:latin typeface="Calibri"/>
              <a:ea typeface="Calibri"/>
              <a:cs typeface="Calibri"/>
              <a:sym typeface="Calibri"/>
            </a:endParaRPr>
          </a:p>
        </p:txBody>
      </p:sp>
      <p:pic>
        <p:nvPicPr>
          <p:cNvPr descr="Who Invented the Internet? | Britannica" id="157" name="Google Shape;157;p5"/>
          <p:cNvPicPr preferRelativeResize="0"/>
          <p:nvPr/>
        </p:nvPicPr>
        <p:blipFill rotWithShape="1">
          <a:blip r:embed="rId3">
            <a:alphaModFix/>
          </a:blip>
          <a:srcRect b="-2" l="0" r="26923" t="0"/>
          <a:stretch/>
        </p:blipFill>
        <p:spPr>
          <a:xfrm>
            <a:off x="6190488" y="566928"/>
            <a:ext cx="5157216" cy="5286197"/>
          </a:xfrm>
          <a:prstGeom prst="rect">
            <a:avLst/>
          </a:prstGeom>
          <a:noFill/>
          <a:ln>
            <a:noFill/>
          </a:ln>
        </p:spPr>
      </p:pic>
      <p:sp>
        <p:nvSpPr>
          <p:cNvPr id="158" name="Google Shape;158;p5"/>
          <p:cNvSpPr/>
          <p:nvPr/>
        </p:nvSpPr>
        <p:spPr>
          <a:xfrm>
            <a:off x="841248" y="6112341"/>
            <a:ext cx="1050645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59" name="Google Shape;159;p5"/>
          <p:cNvSpPr/>
          <p:nvPr/>
        </p:nvSpPr>
        <p:spPr>
          <a:xfrm rot="5400000">
            <a:off x="3096768" y="3817404"/>
            <a:ext cx="54864" cy="4572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4" name="Shape 164"/>
        <p:cNvGrpSpPr/>
        <p:nvPr/>
      </p:nvGrpSpPr>
      <p:grpSpPr>
        <a:xfrm>
          <a:off x="0" y="0"/>
          <a:ext cx="0" cy="0"/>
          <a:chOff x="0" y="0"/>
          <a:chExt cx="0" cy="0"/>
        </a:xfrm>
      </p:grpSpPr>
      <p:sp>
        <p:nvSpPr>
          <p:cNvPr id="165" name="Google Shape;165;p6"/>
          <p:cNvSpPr/>
          <p:nvPr/>
        </p:nvSpPr>
        <p:spPr>
          <a:xfrm rot="5400000">
            <a:off x="857544"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66" name="Google Shape;166;p6"/>
          <p:cNvSpPr/>
          <p:nvPr/>
        </p:nvSpPr>
        <p:spPr>
          <a:xfrm flipH="1" rot="10800000">
            <a:off x="578652" y="4501201"/>
            <a:ext cx="1103469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67" name="Google Shape;167;p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Graph on document with pen" id="168" name="Google Shape;168;p6"/>
          <p:cNvPicPr preferRelativeResize="0"/>
          <p:nvPr/>
        </p:nvPicPr>
        <p:blipFill rotWithShape="1">
          <a:blip r:embed="rId3">
            <a:alphaModFix/>
          </a:blip>
          <a:srcRect b="14380" l="0" r="0" t="1350"/>
          <a:stretch/>
        </p:blipFill>
        <p:spPr>
          <a:xfrm>
            <a:off x="20" y="10"/>
            <a:ext cx="12191980" cy="6857990"/>
          </a:xfrm>
          <a:prstGeom prst="rect">
            <a:avLst/>
          </a:prstGeom>
          <a:noFill/>
          <a:ln>
            <a:noFill/>
          </a:ln>
        </p:spPr>
      </p:pic>
      <p:sp>
        <p:nvSpPr>
          <p:cNvPr id="169" name="Google Shape;169;p6"/>
          <p:cNvSpPr/>
          <p:nvPr/>
        </p:nvSpPr>
        <p:spPr>
          <a:xfrm>
            <a:off x="3" y="0"/>
            <a:ext cx="9339206" cy="6858000"/>
          </a:xfrm>
          <a:prstGeom prst="rect">
            <a:avLst/>
          </a:prstGeom>
          <a:gradFill>
            <a:gsLst>
              <a:gs pos="0">
                <a:srgbClr val="000000">
                  <a:alpha val="0"/>
                </a:srgbClr>
              </a:gs>
              <a:gs pos="33000">
                <a:srgbClr val="000000">
                  <a:alpha val="20000"/>
                </a:srgbClr>
              </a:gs>
              <a:gs pos="58000">
                <a:srgbClr val="000000">
                  <a:alpha val="29803"/>
                </a:srgbClr>
              </a:gs>
              <a:gs pos="100000">
                <a:srgbClr val="000000">
                  <a:alpha val="29803"/>
                </a:srgbClr>
              </a:gs>
            </a:gsLst>
            <a:lin ang="10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0" name="Google Shape;170;p6"/>
          <p:cNvSpPr txBox="1"/>
          <p:nvPr>
            <p:ph type="title"/>
          </p:nvPr>
        </p:nvSpPr>
        <p:spPr>
          <a:xfrm>
            <a:off x="477981" y="1122363"/>
            <a:ext cx="4023360" cy="320413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lt1"/>
              </a:buClr>
              <a:buSzPts val="4800"/>
              <a:buFont typeface="Arial"/>
              <a:buNone/>
            </a:pPr>
            <a:r>
              <a:rPr lang="en-GB" sz="4800">
                <a:solidFill>
                  <a:schemeClr val="lt1"/>
                </a:solidFill>
              </a:rPr>
              <a:t>The use of the internet in the UK </a:t>
            </a:r>
            <a:endParaRPr/>
          </a:p>
        </p:txBody>
      </p:sp>
      <p:sp>
        <p:nvSpPr>
          <p:cNvPr id="171" name="Google Shape;171;p6"/>
          <p:cNvSpPr txBox="1"/>
          <p:nvPr>
            <p:ph idx="1" type="body"/>
          </p:nvPr>
        </p:nvSpPr>
        <p:spPr>
          <a:xfrm>
            <a:off x="477980" y="4872922"/>
            <a:ext cx="5394183" cy="1208141"/>
          </a:xfrm>
          <a:prstGeom prst="rect">
            <a:avLst/>
          </a:prstGeom>
          <a:noFill/>
          <a:ln>
            <a:noFill/>
          </a:ln>
        </p:spPr>
        <p:txBody>
          <a:bodyPr anchorCtr="0" anchor="t" bIns="45700" lIns="91425" spcFirstLastPara="1" rIns="91425" wrap="square" tIns="45700">
            <a:noAutofit/>
          </a:bodyPr>
          <a:lstStyle/>
          <a:p>
            <a:pPr indent="0" lvl="0" marL="0" rtl="0" algn="l">
              <a:lnSpc>
                <a:spcPct val="110000"/>
              </a:lnSpc>
              <a:spcBef>
                <a:spcPts val="0"/>
              </a:spcBef>
              <a:spcAft>
                <a:spcPts val="0"/>
              </a:spcAft>
              <a:buClr>
                <a:schemeClr val="lt1"/>
              </a:buClr>
              <a:buSzPts val="3200"/>
              <a:buNone/>
            </a:pPr>
            <a:r>
              <a:rPr lang="en-GB" sz="3200">
                <a:solidFill>
                  <a:schemeClr val="lt1"/>
                </a:solidFill>
              </a:rPr>
              <a:t>What percentage of households have internet access in the UK?</a:t>
            </a:r>
            <a:endParaRPr/>
          </a:p>
        </p:txBody>
      </p:sp>
      <p:sp>
        <p:nvSpPr>
          <p:cNvPr id="172" name="Google Shape;172;p6"/>
          <p:cNvSpPr/>
          <p:nvPr/>
        </p:nvSpPr>
        <p:spPr>
          <a:xfrm rot="5400000">
            <a:off x="759921"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73" name="Google Shape;173;p6"/>
          <p:cNvSpPr/>
          <p:nvPr/>
        </p:nvSpPr>
        <p:spPr>
          <a:xfrm>
            <a:off x="481029" y="4546920"/>
            <a:ext cx="3977640" cy="18288"/>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1000"/>
                                  </p:stCondLst>
                                  <p:childTnLst>
                                    <p:set>
                                      <p:cBhvr>
                                        <p:cTn dur="1" fill="hold">
                                          <p:stCondLst>
                                            <p:cond delay="0"/>
                                          </p:stCondLst>
                                        </p:cTn>
                                        <p:tgtEl>
                                          <p:spTgt spid="170"/>
                                        </p:tgtEl>
                                        <p:attrNameLst>
                                          <p:attrName>style.visibility</p:attrName>
                                        </p:attrNameLst>
                                      </p:cBhvr>
                                      <p:to>
                                        <p:strVal val="visible"/>
                                      </p:to>
                                    </p:set>
                                    <p:animEffect filter="fade" transition="in">
                                      <p:cBhvr>
                                        <p:cTn dur="400"/>
                                        <p:tgtEl>
                                          <p:spTgt spid="17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8" name="Shape 178"/>
        <p:cNvGrpSpPr/>
        <p:nvPr/>
      </p:nvGrpSpPr>
      <p:grpSpPr>
        <a:xfrm>
          <a:off x="0" y="0"/>
          <a:ext cx="0" cy="0"/>
          <a:chOff x="0" y="0"/>
          <a:chExt cx="0" cy="0"/>
        </a:xfrm>
      </p:grpSpPr>
      <p:sp>
        <p:nvSpPr>
          <p:cNvPr id="179" name="Google Shape;179;p8"/>
          <p:cNvSpPr/>
          <p:nvPr/>
        </p:nvSpPr>
        <p:spPr>
          <a:xfrm rot="5400000">
            <a:off x="857544"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80" name="Google Shape;180;p8"/>
          <p:cNvSpPr/>
          <p:nvPr/>
        </p:nvSpPr>
        <p:spPr>
          <a:xfrm flipH="1" rot="10800000">
            <a:off x="578652" y="4501201"/>
            <a:ext cx="1103469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81" name="Google Shape;181;p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Exclamation mark on a yellow background" id="182" name="Google Shape;182;p8"/>
          <p:cNvPicPr preferRelativeResize="0"/>
          <p:nvPr/>
        </p:nvPicPr>
        <p:blipFill rotWithShape="1">
          <a:blip r:embed="rId3">
            <a:alphaModFix/>
          </a:blip>
          <a:srcRect b="0" l="5200" r="0" t="0"/>
          <a:stretch/>
        </p:blipFill>
        <p:spPr>
          <a:xfrm>
            <a:off x="3523488" y="10"/>
            <a:ext cx="8668512" cy="6857990"/>
          </a:xfrm>
          <a:prstGeom prst="rect">
            <a:avLst/>
          </a:prstGeom>
          <a:noFill/>
          <a:ln>
            <a:noFill/>
          </a:ln>
        </p:spPr>
      </p:pic>
      <p:sp>
        <p:nvSpPr>
          <p:cNvPr id="183" name="Google Shape;183;p8"/>
          <p:cNvSpPr/>
          <p:nvPr/>
        </p:nvSpPr>
        <p:spPr>
          <a:xfrm>
            <a:off x="3" y="0"/>
            <a:ext cx="9339206" cy="6858000"/>
          </a:xfrm>
          <a:prstGeom prst="rect">
            <a:avLst/>
          </a:prstGeom>
          <a:gradFill>
            <a:gsLst>
              <a:gs pos="0">
                <a:srgbClr val="000000">
                  <a:alpha val="0"/>
                </a:srgbClr>
              </a:gs>
              <a:gs pos="33000">
                <a:srgbClr val="000000">
                  <a:alpha val="63921"/>
                </a:srgbClr>
              </a:gs>
              <a:gs pos="58000">
                <a:schemeClr val="dk1"/>
              </a:gs>
              <a:gs pos="100000">
                <a:schemeClr val="dk1"/>
              </a:gs>
            </a:gsLst>
            <a:lin ang="10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4" name="Google Shape;184;p8"/>
          <p:cNvSpPr txBox="1"/>
          <p:nvPr>
            <p:ph type="title"/>
          </p:nvPr>
        </p:nvSpPr>
        <p:spPr>
          <a:xfrm>
            <a:off x="477981" y="1122363"/>
            <a:ext cx="4023360" cy="320413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lt1"/>
              </a:buClr>
              <a:buSzPts val="4800"/>
              <a:buFont typeface="Arial"/>
              <a:buNone/>
            </a:pPr>
            <a:r>
              <a:rPr lang="en-GB" sz="4800">
                <a:solidFill>
                  <a:schemeClr val="lt1"/>
                </a:solidFill>
              </a:rPr>
              <a:t>The use of the internet in the UK</a:t>
            </a:r>
            <a:endParaRPr/>
          </a:p>
        </p:txBody>
      </p:sp>
      <p:sp>
        <p:nvSpPr>
          <p:cNvPr id="185" name="Google Shape;185;p8"/>
          <p:cNvSpPr txBox="1"/>
          <p:nvPr>
            <p:ph idx="1" type="body"/>
          </p:nvPr>
        </p:nvSpPr>
        <p:spPr>
          <a:xfrm>
            <a:off x="477980" y="4872922"/>
            <a:ext cx="7380145" cy="1208141"/>
          </a:xfrm>
          <a:prstGeom prst="rect">
            <a:avLst/>
          </a:prstGeom>
          <a:noFill/>
          <a:ln>
            <a:noFill/>
          </a:ln>
        </p:spPr>
        <p:txBody>
          <a:bodyPr anchorCtr="0" anchor="t" bIns="45700" lIns="91425" spcFirstLastPara="1" rIns="91425" wrap="square" tIns="45700">
            <a:noAutofit/>
          </a:bodyPr>
          <a:lstStyle/>
          <a:p>
            <a:pPr indent="0" lvl="0" marL="0" rtl="0" algn="l">
              <a:lnSpc>
                <a:spcPct val="110000"/>
              </a:lnSpc>
              <a:spcBef>
                <a:spcPts val="0"/>
              </a:spcBef>
              <a:spcAft>
                <a:spcPts val="0"/>
              </a:spcAft>
              <a:buClr>
                <a:schemeClr val="lt1"/>
              </a:buClr>
              <a:buSzPts val="3200"/>
              <a:buNone/>
            </a:pPr>
            <a:r>
              <a:rPr lang="en-GB" sz="3200">
                <a:solidFill>
                  <a:schemeClr val="lt1"/>
                </a:solidFill>
              </a:rPr>
              <a:t>What activities are performed on the internet by UK individuals?</a:t>
            </a:r>
            <a:endParaRPr/>
          </a:p>
        </p:txBody>
      </p:sp>
      <p:sp>
        <p:nvSpPr>
          <p:cNvPr id="186" name="Google Shape;186;p8"/>
          <p:cNvSpPr/>
          <p:nvPr/>
        </p:nvSpPr>
        <p:spPr>
          <a:xfrm rot="5400000">
            <a:off x="759921"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87" name="Google Shape;187;p8"/>
          <p:cNvSpPr/>
          <p:nvPr/>
        </p:nvSpPr>
        <p:spPr>
          <a:xfrm>
            <a:off x="481029" y="4546920"/>
            <a:ext cx="3977640" cy="18288"/>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2" name="Shape 192"/>
        <p:cNvGrpSpPr/>
        <p:nvPr/>
      </p:nvGrpSpPr>
      <p:grpSpPr>
        <a:xfrm>
          <a:off x="0" y="0"/>
          <a:ext cx="0" cy="0"/>
          <a:chOff x="0" y="0"/>
          <a:chExt cx="0" cy="0"/>
        </a:xfrm>
      </p:grpSpPr>
      <p:sp>
        <p:nvSpPr>
          <p:cNvPr id="193" name="Google Shape;193;p9"/>
          <p:cNvSpPr/>
          <p:nvPr/>
        </p:nvSpPr>
        <p:spPr>
          <a:xfrm rot="5400000">
            <a:off x="857544"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94" name="Google Shape;194;p9"/>
          <p:cNvSpPr/>
          <p:nvPr/>
        </p:nvSpPr>
        <p:spPr>
          <a:xfrm flipH="1" rot="10800000">
            <a:off x="578652" y="4501201"/>
            <a:ext cx="1103469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95" name="Google Shape;195;p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96" name="Google Shape;196;p9"/>
          <p:cNvSpPr txBox="1"/>
          <p:nvPr>
            <p:ph type="title"/>
          </p:nvPr>
        </p:nvSpPr>
        <p:spPr>
          <a:xfrm>
            <a:off x="477981" y="1122363"/>
            <a:ext cx="4023360" cy="320413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4800"/>
              <a:buFont typeface="Arial"/>
              <a:buNone/>
            </a:pPr>
            <a:r>
              <a:rPr lang="en-GB" sz="4800"/>
              <a:t>The use of the internet in the UK </a:t>
            </a:r>
            <a:endParaRPr/>
          </a:p>
        </p:txBody>
      </p:sp>
      <p:sp>
        <p:nvSpPr>
          <p:cNvPr id="197" name="Google Shape;197;p9"/>
          <p:cNvSpPr/>
          <p:nvPr/>
        </p:nvSpPr>
        <p:spPr>
          <a:xfrm rot="5400000">
            <a:off x="759921"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98" name="Google Shape;198;p9"/>
          <p:cNvSpPr/>
          <p:nvPr/>
        </p:nvSpPr>
        <p:spPr>
          <a:xfrm>
            <a:off x="481029" y="4546920"/>
            <a:ext cx="4023360"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pic>
        <p:nvPicPr>
          <p:cNvPr descr="Chart, bar chart&#10;&#10;Description automatically generated" id="199" name="Google Shape;199;p9"/>
          <p:cNvPicPr preferRelativeResize="0"/>
          <p:nvPr/>
        </p:nvPicPr>
        <p:blipFill rotWithShape="1">
          <a:blip r:embed="rId3">
            <a:alphaModFix/>
          </a:blip>
          <a:srcRect b="0" l="0" r="0" t="0"/>
          <a:stretch/>
        </p:blipFill>
        <p:spPr>
          <a:xfrm>
            <a:off x="4802898" y="212887"/>
            <a:ext cx="7084302" cy="618105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04" name="Shape 204"/>
        <p:cNvGrpSpPr/>
        <p:nvPr/>
      </p:nvGrpSpPr>
      <p:grpSpPr>
        <a:xfrm>
          <a:off x="0" y="0"/>
          <a:ext cx="0" cy="0"/>
          <a:chOff x="0" y="0"/>
          <a:chExt cx="0" cy="0"/>
        </a:xfrm>
      </p:grpSpPr>
      <p:sp>
        <p:nvSpPr>
          <p:cNvPr id="205" name="Google Shape;205;p1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Light bulb on yellow background with sketched light beams and cord" id="206" name="Google Shape;206;p10"/>
          <p:cNvPicPr preferRelativeResize="0"/>
          <p:nvPr/>
        </p:nvPicPr>
        <p:blipFill rotWithShape="1">
          <a:blip r:embed="rId3">
            <a:alphaModFix/>
          </a:blip>
          <a:srcRect b="0" l="22255" r="0" t="0"/>
          <a:stretch/>
        </p:blipFill>
        <p:spPr>
          <a:xfrm>
            <a:off x="3522468" y="18298"/>
            <a:ext cx="8669532" cy="6857990"/>
          </a:xfrm>
          <a:prstGeom prst="rect">
            <a:avLst/>
          </a:prstGeom>
          <a:noFill/>
          <a:ln>
            <a:noFill/>
          </a:ln>
        </p:spPr>
      </p:pic>
      <p:sp>
        <p:nvSpPr>
          <p:cNvPr id="207" name="Google Shape;207;p10"/>
          <p:cNvSpPr/>
          <p:nvPr/>
        </p:nvSpPr>
        <p:spPr>
          <a:xfrm>
            <a:off x="2" y="0"/>
            <a:ext cx="9756601" cy="6858000"/>
          </a:xfrm>
          <a:prstGeom prst="rect">
            <a:avLst/>
          </a:prstGeom>
          <a:gradFill>
            <a:gsLst>
              <a:gs pos="0">
                <a:srgbClr val="000000">
                  <a:alpha val="0"/>
                </a:srgbClr>
              </a:gs>
              <a:gs pos="19000">
                <a:srgbClr val="000000">
                  <a:alpha val="37647"/>
                </a:srgbClr>
              </a:gs>
              <a:gs pos="35000">
                <a:srgbClr val="000000">
                  <a:alpha val="77647"/>
                </a:srgbClr>
              </a:gs>
              <a:gs pos="58000">
                <a:schemeClr val="dk1"/>
              </a:gs>
              <a:gs pos="100000">
                <a:schemeClr val="dk1"/>
              </a:gs>
            </a:gsLst>
            <a:lin ang="10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8" name="Google Shape;208;p10"/>
          <p:cNvSpPr txBox="1"/>
          <p:nvPr>
            <p:ph type="title"/>
          </p:nvPr>
        </p:nvSpPr>
        <p:spPr>
          <a:xfrm>
            <a:off x="371093" y="1161288"/>
            <a:ext cx="4706745" cy="1124712"/>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Clr>
                <a:schemeClr val="lt1"/>
              </a:buClr>
              <a:buSzPts val="3200"/>
              <a:buFont typeface="Arial"/>
              <a:buNone/>
            </a:pPr>
            <a:r>
              <a:rPr lang="en-GB" sz="3200">
                <a:solidFill>
                  <a:schemeClr val="lt1"/>
                </a:solidFill>
              </a:rPr>
              <a:t>The use of the internet in the UK </a:t>
            </a:r>
            <a:endParaRPr/>
          </a:p>
        </p:txBody>
      </p:sp>
      <p:sp>
        <p:nvSpPr>
          <p:cNvPr id="209" name="Google Shape;209;p10"/>
          <p:cNvSpPr/>
          <p:nvPr/>
        </p:nvSpPr>
        <p:spPr>
          <a:xfrm rot="5400000">
            <a:off x="662559" y="605790"/>
            <a:ext cx="73152" cy="54864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10" name="Google Shape;210;p10"/>
          <p:cNvSpPr/>
          <p:nvPr/>
        </p:nvSpPr>
        <p:spPr>
          <a:xfrm>
            <a:off x="428244" y="2443480"/>
            <a:ext cx="3300984" cy="18288"/>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11" name="Google Shape;211;p10"/>
          <p:cNvSpPr txBox="1"/>
          <p:nvPr>
            <p:ph idx="1" type="body"/>
          </p:nvPr>
        </p:nvSpPr>
        <p:spPr>
          <a:xfrm>
            <a:off x="371093" y="2718054"/>
            <a:ext cx="4172331" cy="3207258"/>
          </a:xfrm>
          <a:prstGeom prst="rect">
            <a:avLst/>
          </a:prstGeom>
          <a:noFill/>
          <a:ln>
            <a:noFill/>
          </a:ln>
        </p:spPr>
        <p:txBody>
          <a:bodyPr anchorCtr="0" anchor="t" bIns="45700" lIns="91425" spcFirstLastPara="1" rIns="91425" wrap="square" tIns="45700">
            <a:normAutofit/>
          </a:bodyPr>
          <a:lstStyle/>
          <a:p>
            <a:pPr indent="0" lvl="0" marL="0" rtl="0" algn="l">
              <a:lnSpc>
                <a:spcPct val="110000"/>
              </a:lnSpc>
              <a:spcBef>
                <a:spcPts val="0"/>
              </a:spcBef>
              <a:spcAft>
                <a:spcPts val="0"/>
              </a:spcAft>
              <a:buClr>
                <a:schemeClr val="lt1"/>
              </a:buClr>
              <a:buSzPts val="3200"/>
              <a:buNone/>
            </a:pPr>
            <a:r>
              <a:rPr lang="en-GB" sz="3200">
                <a:solidFill>
                  <a:schemeClr val="lt1"/>
                </a:solidFill>
              </a:rPr>
              <a:t>How many hour a week does the average adult in the UK spend on the internet?</a:t>
            </a:r>
            <a:endParaRPr/>
          </a:p>
          <a:p>
            <a:pPr indent="-120650" lvl="0" marL="228600" rtl="0" algn="l">
              <a:lnSpc>
                <a:spcPct val="110000"/>
              </a:lnSpc>
              <a:spcBef>
                <a:spcPts val="1000"/>
              </a:spcBef>
              <a:spcAft>
                <a:spcPts val="0"/>
              </a:spcAft>
              <a:buClr>
                <a:schemeClr val="dk1"/>
              </a:buClr>
              <a:buSzPts val="1700"/>
              <a:buNone/>
            </a:pPr>
            <a:r>
              <a:t/>
            </a:r>
            <a:endParaRPr sz="1700">
              <a:solidFill>
                <a:schemeClr val="l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6" name="Shape 216"/>
        <p:cNvGrpSpPr/>
        <p:nvPr/>
      </p:nvGrpSpPr>
      <p:grpSpPr>
        <a:xfrm>
          <a:off x="0" y="0"/>
          <a:ext cx="0" cy="0"/>
          <a:chOff x="0" y="0"/>
          <a:chExt cx="0" cy="0"/>
        </a:xfrm>
      </p:grpSpPr>
      <p:sp>
        <p:nvSpPr>
          <p:cNvPr id="217" name="Google Shape;217;p11"/>
          <p:cNvSpPr/>
          <p:nvPr/>
        </p:nvSpPr>
        <p:spPr>
          <a:xfrm rot="5400000">
            <a:off x="857544"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18" name="Google Shape;218;p11"/>
          <p:cNvSpPr/>
          <p:nvPr/>
        </p:nvSpPr>
        <p:spPr>
          <a:xfrm flipH="1" rot="10800000">
            <a:off x="578652" y="4501201"/>
            <a:ext cx="1103469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19" name="Google Shape;219;p1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0" name="Google Shape;220;p11"/>
          <p:cNvSpPr txBox="1"/>
          <p:nvPr>
            <p:ph type="title"/>
          </p:nvPr>
        </p:nvSpPr>
        <p:spPr>
          <a:xfrm>
            <a:off x="477981" y="1122363"/>
            <a:ext cx="4023360" cy="320413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4800"/>
              <a:buFont typeface="Arial"/>
              <a:buNone/>
            </a:pPr>
            <a:r>
              <a:rPr lang="en-GB" sz="4800"/>
              <a:t>The use of the internet in the UK </a:t>
            </a:r>
            <a:endParaRPr/>
          </a:p>
        </p:txBody>
      </p:sp>
      <p:sp>
        <p:nvSpPr>
          <p:cNvPr id="221" name="Google Shape;221;p11"/>
          <p:cNvSpPr/>
          <p:nvPr/>
        </p:nvSpPr>
        <p:spPr>
          <a:xfrm rot="5400000">
            <a:off x="759921"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22" name="Google Shape;222;p11"/>
          <p:cNvSpPr/>
          <p:nvPr/>
        </p:nvSpPr>
        <p:spPr>
          <a:xfrm>
            <a:off x="481029" y="4546920"/>
            <a:ext cx="4023360"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pic>
        <p:nvPicPr>
          <p:cNvPr descr="Chart, bar chart&#10;&#10;Description automatically generated" id="223" name="Google Shape;223;p11"/>
          <p:cNvPicPr preferRelativeResize="0"/>
          <p:nvPr/>
        </p:nvPicPr>
        <p:blipFill rotWithShape="1">
          <a:blip r:embed="rId3">
            <a:alphaModFix/>
          </a:blip>
          <a:srcRect b="0" l="0" r="0" t="0"/>
          <a:stretch/>
        </p:blipFill>
        <p:spPr>
          <a:xfrm>
            <a:off x="4602611" y="863428"/>
            <a:ext cx="7401515" cy="495901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12"/>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Arial"/>
              <a:buNone/>
            </a:pPr>
            <a:r>
              <a:rPr lang="en-GB"/>
              <a:t>Terrorist Use of The Internet</a:t>
            </a:r>
            <a:endParaRPr/>
          </a:p>
        </p:txBody>
      </p:sp>
      <p:sp>
        <p:nvSpPr>
          <p:cNvPr id="230" name="Google Shape;230;p12"/>
          <p:cNvSpPr txBox="1"/>
          <p:nvPr>
            <p:ph idx="1" type="body"/>
          </p:nvPr>
        </p:nvSpPr>
        <p:spPr>
          <a:xfrm>
            <a:off x="1011936" y="2235137"/>
            <a:ext cx="10660952" cy="3694176"/>
          </a:xfrm>
          <a:prstGeom prst="rect">
            <a:avLst/>
          </a:prstGeom>
          <a:noFill/>
          <a:ln>
            <a:noFill/>
          </a:ln>
        </p:spPr>
        <p:txBody>
          <a:bodyPr anchorCtr="0" anchor="t" bIns="45700" lIns="91425" spcFirstLastPara="1" rIns="91425" wrap="square" tIns="45700">
            <a:normAutofit fontScale="92500"/>
          </a:bodyPr>
          <a:lstStyle/>
          <a:p>
            <a:pPr indent="0" lvl="0" marL="0" rtl="0" algn="ctr">
              <a:lnSpc>
                <a:spcPct val="160000"/>
              </a:lnSpc>
              <a:spcBef>
                <a:spcPts val="0"/>
              </a:spcBef>
              <a:spcAft>
                <a:spcPts val="0"/>
              </a:spcAft>
              <a:buClr>
                <a:schemeClr val="dk1"/>
              </a:buClr>
              <a:buSzPct val="100000"/>
              <a:buNone/>
            </a:pPr>
            <a:r>
              <a:rPr lang="en-GB"/>
              <a:t>‘’The Internet is a crucial tool for global terrorism. Terrorists have taken advantage of commercial networks for communications, finance, and transportation to act on a global rather than a regional or national scale. These networks allow them to maintain a presence and coordinate and mount operations that would have been beyond their capabilities before 1990.’’ </a:t>
            </a:r>
            <a:endParaRPr/>
          </a:p>
          <a:p>
            <a:pPr indent="0" lvl="0" marL="0" rtl="0" algn="ctr">
              <a:lnSpc>
                <a:spcPct val="160000"/>
              </a:lnSpc>
              <a:spcBef>
                <a:spcPts val="1000"/>
              </a:spcBef>
              <a:spcAft>
                <a:spcPts val="0"/>
              </a:spcAft>
              <a:buClr>
                <a:schemeClr val="dk1"/>
              </a:buClr>
              <a:buSzPct val="100000"/>
              <a:buNone/>
            </a:pPr>
            <a:r>
              <a:rPr lang="en-GB"/>
              <a:t>(Lewis, 2005, p.112)</a:t>
            </a:r>
            <a:endParaRPr/>
          </a:p>
          <a:p>
            <a:pPr indent="-87629" lvl="0" marL="228600" rtl="0" algn="l">
              <a:lnSpc>
                <a:spcPct val="110000"/>
              </a:lnSpc>
              <a:spcBef>
                <a:spcPts val="1000"/>
              </a:spcBef>
              <a:spcAft>
                <a:spcPts val="0"/>
              </a:spcAft>
              <a:buClr>
                <a:schemeClr val="dk1"/>
              </a:buClr>
              <a:buSzPct val="100000"/>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5" name="Shape 235"/>
        <p:cNvGrpSpPr/>
        <p:nvPr/>
      </p:nvGrpSpPr>
      <p:grpSpPr>
        <a:xfrm>
          <a:off x="0" y="0"/>
          <a:ext cx="0" cy="0"/>
          <a:chOff x="0" y="0"/>
          <a:chExt cx="0" cy="0"/>
        </a:xfrm>
      </p:grpSpPr>
      <p:sp>
        <p:nvSpPr>
          <p:cNvPr id="236" name="Google Shape;236;p1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37" name="Google Shape;237;p13"/>
          <p:cNvSpPr txBox="1"/>
          <p:nvPr>
            <p:ph type="title"/>
          </p:nvPr>
        </p:nvSpPr>
        <p:spPr>
          <a:xfrm>
            <a:off x="841248" y="256032"/>
            <a:ext cx="10506456" cy="101498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Arial"/>
              <a:buNone/>
            </a:pPr>
            <a:r>
              <a:rPr lang="en-GB"/>
              <a:t>Dissemination of Propaganda</a:t>
            </a:r>
            <a:endParaRPr/>
          </a:p>
        </p:txBody>
      </p:sp>
      <p:sp>
        <p:nvSpPr>
          <p:cNvPr id="238" name="Google Shape;238;p13"/>
          <p:cNvSpPr/>
          <p:nvPr/>
        </p:nvSpPr>
        <p:spPr>
          <a:xfrm>
            <a:off x="865953" y="1634502"/>
            <a:ext cx="10451592" cy="9144"/>
          </a:xfrm>
          <a:prstGeom prst="rect">
            <a:avLst/>
          </a:prstGeom>
          <a:solidFill>
            <a:srgbClr val="595959">
              <a:alpha val="29803"/>
            </a:srgbClr>
          </a:solidFill>
          <a:ln cap="flat" cmpd="sng" w="9525">
            <a:solidFill>
              <a:srgbClr val="595959">
                <a:alpha val="29803"/>
              </a:srgbClr>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39" name="Google Shape;239;p13"/>
          <p:cNvSpPr/>
          <p:nvPr/>
        </p:nvSpPr>
        <p:spPr>
          <a:xfrm flipH="1" rot="10800000">
            <a:off x="841248" y="1538176"/>
            <a:ext cx="1873457" cy="109814"/>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grpSp>
        <p:nvGrpSpPr>
          <p:cNvPr id="240" name="Google Shape;240;p13"/>
          <p:cNvGrpSpPr/>
          <p:nvPr/>
        </p:nvGrpSpPr>
        <p:grpSpPr>
          <a:xfrm>
            <a:off x="838200" y="1926266"/>
            <a:ext cx="10515599" cy="4357523"/>
            <a:chOff x="0" y="0"/>
            <a:chExt cx="10515599" cy="4357523"/>
          </a:xfrm>
        </p:grpSpPr>
        <p:sp>
          <p:nvSpPr>
            <p:cNvPr id="241" name="Google Shape;241;p13"/>
            <p:cNvSpPr/>
            <p:nvPr/>
          </p:nvSpPr>
          <p:spPr>
            <a:xfrm>
              <a:off x="0" y="0"/>
              <a:ext cx="8412480" cy="958655"/>
            </a:xfrm>
            <a:prstGeom prst="roundRect">
              <a:avLst>
                <a:gd fmla="val 10000" name="adj"/>
              </a:avLst>
            </a:prstGeom>
            <a:solidFill>
              <a:schemeClr val="accent2"/>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3"/>
            <p:cNvSpPr txBox="1"/>
            <p:nvPr/>
          </p:nvSpPr>
          <p:spPr>
            <a:xfrm>
              <a:off x="28078" y="28078"/>
              <a:ext cx="7297009" cy="902499"/>
            </a:xfrm>
            <a:prstGeom prst="rect">
              <a:avLst/>
            </a:prstGeom>
            <a:noFill/>
            <a:ln>
              <a:noFill/>
            </a:ln>
          </p:spPr>
          <p:txBody>
            <a:bodyPr anchorCtr="0" anchor="ctr" bIns="68575" lIns="68575" spcFirstLastPara="1" rIns="68575" wrap="square" tIns="68575">
              <a:noAutofit/>
            </a:bodyPr>
            <a:lstStyle/>
            <a:p>
              <a:pPr indent="0" lvl="0" marL="0" marR="0" rtl="0" algn="l">
                <a:lnSpc>
                  <a:spcPct val="90000"/>
                </a:lnSpc>
                <a:spcBef>
                  <a:spcPts val="0"/>
                </a:spcBef>
                <a:spcAft>
                  <a:spcPts val="0"/>
                </a:spcAft>
                <a:buClr>
                  <a:schemeClr val="lt1"/>
                </a:buClr>
                <a:buSzPts val="1800"/>
                <a:buFont typeface="Arial"/>
                <a:buNone/>
              </a:pPr>
              <a:r>
                <a:rPr b="0" i="0" lang="en-GB" sz="1800" u="none" cap="none" strike="noStrike">
                  <a:solidFill>
                    <a:schemeClr val="lt1"/>
                  </a:solidFill>
                  <a:latin typeface="Arial"/>
                  <a:ea typeface="Arial"/>
                  <a:cs typeface="Arial"/>
                  <a:sym typeface="Arial"/>
                </a:rPr>
                <a:t>Propaganda – ideological and practical content, practical instructions, justifications, explanations and promotion of terrorist activities.</a:t>
              </a:r>
              <a:endParaRPr b="0" i="0" sz="1800" u="none" cap="none" strike="noStrike">
                <a:solidFill>
                  <a:schemeClr val="lt1"/>
                </a:solidFill>
                <a:latin typeface="Arial"/>
                <a:ea typeface="Arial"/>
                <a:cs typeface="Arial"/>
                <a:sym typeface="Arial"/>
              </a:endParaRPr>
            </a:p>
          </p:txBody>
        </p:sp>
        <p:sp>
          <p:nvSpPr>
            <p:cNvPr id="243" name="Google Shape;243;p13"/>
            <p:cNvSpPr/>
            <p:nvPr/>
          </p:nvSpPr>
          <p:spPr>
            <a:xfrm>
              <a:off x="704545" y="1132956"/>
              <a:ext cx="8412480" cy="958655"/>
            </a:xfrm>
            <a:prstGeom prst="roundRect">
              <a:avLst>
                <a:gd fmla="val 10000" name="adj"/>
              </a:avLst>
            </a:prstGeom>
            <a:solidFill>
              <a:srgbClr val="069639"/>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13"/>
            <p:cNvSpPr txBox="1"/>
            <p:nvPr/>
          </p:nvSpPr>
          <p:spPr>
            <a:xfrm>
              <a:off x="732623" y="1161034"/>
              <a:ext cx="7028652" cy="902499"/>
            </a:xfrm>
            <a:prstGeom prst="rect">
              <a:avLst/>
            </a:prstGeom>
            <a:noFill/>
            <a:ln>
              <a:noFill/>
            </a:ln>
          </p:spPr>
          <p:txBody>
            <a:bodyPr anchorCtr="0" anchor="ctr" bIns="68575" lIns="68575" spcFirstLastPara="1" rIns="68575" wrap="square" tIns="68575">
              <a:noAutofit/>
            </a:bodyPr>
            <a:lstStyle/>
            <a:p>
              <a:pPr indent="0" lvl="0" marL="0" marR="0" rtl="0" algn="l">
                <a:lnSpc>
                  <a:spcPct val="90000"/>
                </a:lnSpc>
                <a:spcBef>
                  <a:spcPts val="0"/>
                </a:spcBef>
                <a:spcAft>
                  <a:spcPts val="0"/>
                </a:spcAft>
                <a:buClr>
                  <a:schemeClr val="lt1"/>
                </a:buClr>
                <a:buSzPts val="1800"/>
                <a:buFont typeface="Arial"/>
                <a:buNone/>
              </a:pPr>
              <a:r>
                <a:rPr b="0" i="0" lang="en-GB" sz="1800" u="none" cap="none" strike="noStrike">
                  <a:solidFill>
                    <a:schemeClr val="lt1"/>
                  </a:solidFill>
                  <a:latin typeface="Arial"/>
                  <a:ea typeface="Arial"/>
                  <a:cs typeface="Arial"/>
                  <a:sym typeface="Arial"/>
                </a:rPr>
                <a:t>Medium – virtual messaging, presentations, magazines, audio/video files and video games.</a:t>
              </a:r>
              <a:endParaRPr b="0" i="0" sz="1800" u="none" cap="none" strike="noStrike">
                <a:solidFill>
                  <a:schemeClr val="lt1"/>
                </a:solidFill>
                <a:latin typeface="Arial"/>
                <a:ea typeface="Arial"/>
                <a:cs typeface="Arial"/>
                <a:sym typeface="Arial"/>
              </a:endParaRPr>
            </a:p>
          </p:txBody>
        </p:sp>
        <p:sp>
          <p:nvSpPr>
            <p:cNvPr id="245" name="Google Shape;245;p13"/>
            <p:cNvSpPr/>
            <p:nvPr/>
          </p:nvSpPr>
          <p:spPr>
            <a:xfrm>
              <a:off x="1398574" y="2265912"/>
              <a:ext cx="8412480" cy="958655"/>
            </a:xfrm>
            <a:prstGeom prst="roundRect">
              <a:avLst>
                <a:gd fmla="val 10000" name="adj"/>
              </a:avLst>
            </a:prstGeom>
            <a:solidFill>
              <a:srgbClr val="E64520"/>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3"/>
            <p:cNvSpPr txBox="1"/>
            <p:nvPr/>
          </p:nvSpPr>
          <p:spPr>
            <a:xfrm>
              <a:off x="1426652" y="2293990"/>
              <a:ext cx="7039168" cy="902499"/>
            </a:xfrm>
            <a:prstGeom prst="rect">
              <a:avLst/>
            </a:prstGeom>
            <a:noFill/>
            <a:ln>
              <a:noFill/>
            </a:ln>
          </p:spPr>
          <p:txBody>
            <a:bodyPr anchorCtr="0" anchor="ctr" bIns="68575" lIns="68575" spcFirstLastPara="1" rIns="68575" wrap="square" tIns="68575">
              <a:noAutofit/>
            </a:bodyPr>
            <a:lstStyle/>
            <a:p>
              <a:pPr indent="0" lvl="0" marL="0" marR="0" rtl="0" algn="l">
                <a:lnSpc>
                  <a:spcPct val="90000"/>
                </a:lnSpc>
                <a:spcBef>
                  <a:spcPts val="0"/>
                </a:spcBef>
                <a:spcAft>
                  <a:spcPts val="0"/>
                </a:spcAft>
                <a:buClr>
                  <a:schemeClr val="lt1"/>
                </a:buClr>
                <a:buSzPts val="1800"/>
                <a:buFont typeface="Arial"/>
                <a:buNone/>
              </a:pPr>
              <a:r>
                <a:rPr b="0" i="0" lang="en-GB" sz="1800" u="none" cap="none" strike="noStrike">
                  <a:solidFill>
                    <a:schemeClr val="lt1"/>
                  </a:solidFill>
                  <a:latin typeface="Arial"/>
                  <a:ea typeface="Arial"/>
                  <a:cs typeface="Arial"/>
                  <a:sym typeface="Arial"/>
                </a:rPr>
                <a:t>Internet - ‘’Virtual Knowledge Bank’’.</a:t>
              </a:r>
              <a:endParaRPr b="0" i="0" sz="1800" u="none" cap="none" strike="noStrike">
                <a:solidFill>
                  <a:schemeClr val="lt1"/>
                </a:solidFill>
                <a:latin typeface="Arial"/>
                <a:ea typeface="Arial"/>
                <a:cs typeface="Arial"/>
                <a:sym typeface="Arial"/>
              </a:endParaRPr>
            </a:p>
          </p:txBody>
        </p:sp>
        <p:sp>
          <p:nvSpPr>
            <p:cNvPr id="247" name="Google Shape;247;p13"/>
            <p:cNvSpPr/>
            <p:nvPr/>
          </p:nvSpPr>
          <p:spPr>
            <a:xfrm>
              <a:off x="2103119" y="3398868"/>
              <a:ext cx="8412480" cy="958655"/>
            </a:xfrm>
            <a:prstGeom prst="roundRect">
              <a:avLst>
                <a:gd fmla="val 10000" name="adj"/>
              </a:avLst>
            </a:prstGeom>
            <a:solidFill>
              <a:schemeClr val="accent5"/>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3"/>
            <p:cNvSpPr txBox="1"/>
            <p:nvPr/>
          </p:nvSpPr>
          <p:spPr>
            <a:xfrm>
              <a:off x="2131197" y="3426946"/>
              <a:ext cx="7028652" cy="902499"/>
            </a:xfrm>
            <a:prstGeom prst="rect">
              <a:avLst/>
            </a:prstGeom>
            <a:noFill/>
            <a:ln>
              <a:noFill/>
            </a:ln>
          </p:spPr>
          <p:txBody>
            <a:bodyPr anchorCtr="0" anchor="ctr" bIns="68575" lIns="68575" spcFirstLastPara="1" rIns="68575" wrap="square" tIns="68575">
              <a:noAutofit/>
            </a:bodyPr>
            <a:lstStyle/>
            <a:p>
              <a:pPr indent="0" lvl="0" marL="0" marR="0" rtl="0" algn="l">
                <a:lnSpc>
                  <a:spcPct val="90000"/>
                </a:lnSpc>
                <a:spcBef>
                  <a:spcPts val="0"/>
                </a:spcBef>
                <a:spcAft>
                  <a:spcPts val="0"/>
                </a:spcAft>
                <a:buClr>
                  <a:schemeClr val="lt1"/>
                </a:buClr>
                <a:buSzPts val="1800"/>
                <a:buFont typeface="Arial"/>
                <a:buNone/>
              </a:pPr>
              <a:r>
                <a:rPr b="0" i="0" lang="en-GB" sz="1800" u="none" cap="none" strike="noStrike">
                  <a:solidFill>
                    <a:schemeClr val="lt1"/>
                  </a:solidFill>
                  <a:latin typeface="Arial"/>
                  <a:ea typeface="Arial"/>
                  <a:cs typeface="Arial"/>
                  <a:sym typeface="Arial"/>
                </a:rPr>
                <a:t>Platforms– websites, chat forums, discussion boards, video sites, social media sites, live stream.</a:t>
              </a:r>
              <a:endParaRPr b="0" i="0" sz="1800" u="none" cap="none" strike="noStrike">
                <a:solidFill>
                  <a:schemeClr val="lt1"/>
                </a:solidFill>
                <a:latin typeface="Arial"/>
                <a:ea typeface="Arial"/>
                <a:cs typeface="Arial"/>
                <a:sym typeface="Arial"/>
              </a:endParaRPr>
            </a:p>
          </p:txBody>
        </p:sp>
        <p:sp>
          <p:nvSpPr>
            <p:cNvPr id="249" name="Google Shape;249;p13"/>
            <p:cNvSpPr/>
            <p:nvPr/>
          </p:nvSpPr>
          <p:spPr>
            <a:xfrm>
              <a:off x="7789354" y="734242"/>
              <a:ext cx="623125" cy="623125"/>
            </a:xfrm>
            <a:prstGeom prst="downArrow">
              <a:avLst>
                <a:gd fmla="val 55000" name="adj1"/>
                <a:gd fmla="val 45000" name="adj2"/>
              </a:avLst>
            </a:prstGeom>
            <a:solidFill>
              <a:srgbClr val="CAE0E2">
                <a:alpha val="89803"/>
              </a:srgbClr>
            </a:solidFill>
            <a:ln cap="flat" cmpd="sng" w="12700">
              <a:solidFill>
                <a:srgbClr val="CAE0E2">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3"/>
            <p:cNvSpPr txBox="1"/>
            <p:nvPr/>
          </p:nvSpPr>
          <p:spPr>
            <a:xfrm>
              <a:off x="7929557" y="734242"/>
              <a:ext cx="342719" cy="468902"/>
            </a:xfrm>
            <a:prstGeom prst="rect">
              <a:avLst/>
            </a:prstGeom>
            <a:noFill/>
            <a:ln>
              <a:noFill/>
            </a:ln>
          </p:spPr>
          <p:txBody>
            <a:bodyPr anchorCtr="0" anchor="ctr" bIns="35550" lIns="35550" spcFirstLastPara="1" rIns="35550" wrap="square" tIns="35550">
              <a:noAutofit/>
            </a:bodyPr>
            <a:lstStyle/>
            <a:p>
              <a:pPr indent="0" lvl="0" marL="0" marR="0" rtl="0" algn="ctr">
                <a:lnSpc>
                  <a:spcPct val="90000"/>
                </a:lnSpc>
                <a:spcBef>
                  <a:spcPts val="0"/>
                </a:spcBef>
                <a:spcAft>
                  <a:spcPts val="0"/>
                </a:spcAft>
                <a:buClr>
                  <a:schemeClr val="dk1"/>
                </a:buClr>
                <a:buSzPts val="2800"/>
                <a:buFont typeface="Arial"/>
                <a:buNone/>
              </a:pPr>
              <a:r>
                <a:t/>
              </a:r>
              <a:endParaRPr b="0" i="0" sz="2800" u="none" cap="none" strike="noStrike">
                <a:solidFill>
                  <a:schemeClr val="dk1"/>
                </a:solidFill>
                <a:latin typeface="Arial"/>
                <a:ea typeface="Arial"/>
                <a:cs typeface="Arial"/>
                <a:sym typeface="Arial"/>
              </a:endParaRPr>
            </a:p>
          </p:txBody>
        </p:sp>
        <p:sp>
          <p:nvSpPr>
            <p:cNvPr id="251" name="Google Shape;251;p13"/>
            <p:cNvSpPr/>
            <p:nvPr/>
          </p:nvSpPr>
          <p:spPr>
            <a:xfrm>
              <a:off x="8493899" y="1867199"/>
              <a:ext cx="623125" cy="623125"/>
            </a:xfrm>
            <a:prstGeom prst="downArrow">
              <a:avLst>
                <a:gd fmla="val 55000" name="adj1"/>
                <a:gd fmla="val 45000" name="adj2"/>
              </a:avLst>
            </a:prstGeom>
            <a:solidFill>
              <a:srgbClr val="CADBCD">
                <a:alpha val="89803"/>
              </a:srgbClr>
            </a:solidFill>
            <a:ln cap="flat" cmpd="sng" w="12700">
              <a:solidFill>
                <a:srgbClr val="CADBCD">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3"/>
            <p:cNvSpPr txBox="1"/>
            <p:nvPr/>
          </p:nvSpPr>
          <p:spPr>
            <a:xfrm>
              <a:off x="8634102" y="1867199"/>
              <a:ext cx="342719" cy="468902"/>
            </a:xfrm>
            <a:prstGeom prst="rect">
              <a:avLst/>
            </a:prstGeom>
            <a:noFill/>
            <a:ln>
              <a:noFill/>
            </a:ln>
          </p:spPr>
          <p:txBody>
            <a:bodyPr anchorCtr="0" anchor="ctr" bIns="35550" lIns="35550" spcFirstLastPara="1" rIns="35550" wrap="square" tIns="35550">
              <a:noAutofit/>
            </a:bodyPr>
            <a:lstStyle/>
            <a:p>
              <a:pPr indent="0" lvl="0" marL="0" marR="0" rtl="0" algn="ctr">
                <a:lnSpc>
                  <a:spcPct val="90000"/>
                </a:lnSpc>
                <a:spcBef>
                  <a:spcPts val="0"/>
                </a:spcBef>
                <a:spcAft>
                  <a:spcPts val="0"/>
                </a:spcAft>
                <a:buClr>
                  <a:schemeClr val="dk1"/>
                </a:buClr>
                <a:buSzPts val="2800"/>
                <a:buFont typeface="Arial"/>
                <a:buNone/>
              </a:pPr>
              <a:r>
                <a:t/>
              </a:r>
              <a:endParaRPr b="0" i="0" sz="2800" u="none" cap="none" strike="noStrike">
                <a:solidFill>
                  <a:schemeClr val="dk1"/>
                </a:solidFill>
                <a:latin typeface="Arial"/>
                <a:ea typeface="Arial"/>
                <a:cs typeface="Arial"/>
                <a:sym typeface="Arial"/>
              </a:endParaRPr>
            </a:p>
          </p:txBody>
        </p:sp>
        <p:sp>
          <p:nvSpPr>
            <p:cNvPr id="253" name="Google Shape;253;p13"/>
            <p:cNvSpPr/>
            <p:nvPr/>
          </p:nvSpPr>
          <p:spPr>
            <a:xfrm>
              <a:off x="9187928" y="3000155"/>
              <a:ext cx="623125" cy="623125"/>
            </a:xfrm>
            <a:prstGeom prst="downArrow">
              <a:avLst>
                <a:gd fmla="val 55000" name="adj1"/>
                <a:gd fmla="val 45000" name="adj2"/>
              </a:avLst>
            </a:prstGeom>
            <a:solidFill>
              <a:srgbClr val="F5CECB">
                <a:alpha val="89803"/>
              </a:srgbClr>
            </a:solidFill>
            <a:ln cap="flat" cmpd="sng" w="12700">
              <a:solidFill>
                <a:srgbClr val="F5CECB">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 name="Google Shape;254;p13"/>
            <p:cNvSpPr txBox="1"/>
            <p:nvPr/>
          </p:nvSpPr>
          <p:spPr>
            <a:xfrm>
              <a:off x="9328131" y="3000155"/>
              <a:ext cx="342719" cy="468902"/>
            </a:xfrm>
            <a:prstGeom prst="rect">
              <a:avLst/>
            </a:prstGeom>
            <a:noFill/>
            <a:ln>
              <a:noFill/>
            </a:ln>
          </p:spPr>
          <p:txBody>
            <a:bodyPr anchorCtr="0" anchor="ctr" bIns="35550" lIns="35550" spcFirstLastPara="1" rIns="35550" wrap="square" tIns="35550">
              <a:noAutofit/>
            </a:bodyPr>
            <a:lstStyle/>
            <a:p>
              <a:pPr indent="0" lvl="0" marL="0" marR="0" rtl="0" algn="ctr">
                <a:lnSpc>
                  <a:spcPct val="90000"/>
                </a:lnSpc>
                <a:spcBef>
                  <a:spcPts val="0"/>
                </a:spcBef>
                <a:spcAft>
                  <a:spcPts val="0"/>
                </a:spcAft>
                <a:buClr>
                  <a:schemeClr val="dk1"/>
                </a:buClr>
                <a:buSzPts val="2800"/>
                <a:buFont typeface="Arial"/>
                <a:buNone/>
              </a:pPr>
              <a:r>
                <a:t/>
              </a:r>
              <a:endParaRPr b="0" i="0" sz="2800" u="none" cap="none" strike="noStrike">
                <a:solidFill>
                  <a:schemeClr val="dk1"/>
                </a:solidFill>
                <a:latin typeface="Arial"/>
                <a:ea typeface="Arial"/>
                <a:cs typeface="Arial"/>
                <a:sym typeface="Arial"/>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9" name="Shape 259"/>
        <p:cNvGrpSpPr/>
        <p:nvPr/>
      </p:nvGrpSpPr>
      <p:grpSpPr>
        <a:xfrm>
          <a:off x="0" y="0"/>
          <a:ext cx="0" cy="0"/>
          <a:chOff x="0" y="0"/>
          <a:chExt cx="0" cy="0"/>
        </a:xfrm>
      </p:grpSpPr>
      <p:sp>
        <p:nvSpPr>
          <p:cNvPr id="260" name="Google Shape;260;p1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61" name="Google Shape;261;p14"/>
          <p:cNvSpPr txBox="1"/>
          <p:nvPr>
            <p:ph type="title"/>
          </p:nvPr>
        </p:nvSpPr>
        <p:spPr>
          <a:xfrm>
            <a:off x="612648" y="1078992"/>
            <a:ext cx="6268770" cy="1536192"/>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5200"/>
              <a:buFont typeface="Arial"/>
              <a:buNone/>
            </a:pPr>
            <a:r>
              <a:rPr lang="en-GB" sz="5200"/>
              <a:t>Planning</a:t>
            </a:r>
            <a:endParaRPr/>
          </a:p>
        </p:txBody>
      </p:sp>
      <p:sp>
        <p:nvSpPr>
          <p:cNvPr id="262" name="Google Shape;262;p14"/>
          <p:cNvSpPr/>
          <p:nvPr/>
        </p:nvSpPr>
        <p:spPr>
          <a:xfrm rot="5400000">
            <a:off x="853202" y="363389"/>
            <a:ext cx="73152" cy="54864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63" name="Google Shape;263;p14"/>
          <p:cNvSpPr/>
          <p:nvPr/>
        </p:nvSpPr>
        <p:spPr>
          <a:xfrm>
            <a:off x="618506" y="2935541"/>
            <a:ext cx="6217920"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64" name="Google Shape;264;p14"/>
          <p:cNvSpPr txBox="1"/>
          <p:nvPr>
            <p:ph idx="1" type="body"/>
          </p:nvPr>
        </p:nvSpPr>
        <p:spPr>
          <a:xfrm>
            <a:off x="612648" y="3355848"/>
            <a:ext cx="6268770" cy="2825496"/>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chemeClr val="dk1"/>
              </a:buClr>
              <a:buSzPts val="1700"/>
              <a:buChar char="•"/>
            </a:pPr>
            <a:r>
              <a:rPr lang="en-GB" sz="1700"/>
              <a:t>Most basic function of the internet is communication – exploited by terrorists in means of planning attacks.</a:t>
            </a:r>
            <a:endParaRPr sz="1700"/>
          </a:p>
          <a:p>
            <a:pPr indent="-228600" lvl="0" marL="228600" rtl="0" algn="l">
              <a:lnSpc>
                <a:spcPct val="100000"/>
              </a:lnSpc>
              <a:spcBef>
                <a:spcPts val="1000"/>
              </a:spcBef>
              <a:spcAft>
                <a:spcPts val="0"/>
              </a:spcAft>
              <a:buClr>
                <a:schemeClr val="dk1"/>
              </a:buClr>
              <a:buSzPts val="1700"/>
              <a:buChar char="•"/>
            </a:pPr>
            <a:r>
              <a:rPr lang="en-GB" sz="1700"/>
              <a:t>Forums – serve as organisational hub for planning and coordinating activities.</a:t>
            </a:r>
            <a:endParaRPr sz="1700"/>
          </a:p>
          <a:p>
            <a:pPr indent="-228600" lvl="0" marL="228600" rtl="0" algn="l">
              <a:lnSpc>
                <a:spcPct val="100000"/>
              </a:lnSpc>
              <a:spcBef>
                <a:spcPts val="1000"/>
              </a:spcBef>
              <a:spcAft>
                <a:spcPts val="0"/>
              </a:spcAft>
              <a:buClr>
                <a:schemeClr val="dk1"/>
              </a:buClr>
              <a:buSzPts val="1700"/>
              <a:buChar char="•"/>
            </a:pPr>
            <a:r>
              <a:rPr lang="en-GB" sz="1700"/>
              <a:t>Al Qaeda used the internet to plan and coordinate 9/11. Computers seized in Afghanistan revealed that al Qaeda was collecting intelligence on targets, vulnerabilities etc.</a:t>
            </a:r>
            <a:endParaRPr/>
          </a:p>
          <a:p>
            <a:pPr indent="-228600" lvl="0" marL="228600" rtl="0" algn="l">
              <a:lnSpc>
                <a:spcPct val="100000"/>
              </a:lnSpc>
              <a:spcBef>
                <a:spcPts val="1000"/>
              </a:spcBef>
              <a:spcAft>
                <a:spcPts val="0"/>
              </a:spcAft>
              <a:buClr>
                <a:schemeClr val="dk1"/>
              </a:buClr>
              <a:buSzPts val="1700"/>
              <a:buChar char="•"/>
            </a:pPr>
            <a:r>
              <a:rPr lang="en-GB" sz="1700"/>
              <a:t>Inspire – Online magazine published to help individuals plan and coordinate their attacks within the West.</a:t>
            </a:r>
            <a:endParaRPr sz="1700"/>
          </a:p>
        </p:txBody>
      </p:sp>
      <p:pic>
        <p:nvPicPr>
          <p:cNvPr descr="Inspire (magazine) - Wikipedia" id="265" name="Google Shape;265;p14"/>
          <p:cNvPicPr preferRelativeResize="0"/>
          <p:nvPr/>
        </p:nvPicPr>
        <p:blipFill rotWithShape="1">
          <a:blip r:embed="rId3">
            <a:alphaModFix/>
          </a:blip>
          <a:srcRect b="0" l="0" r="0" t="0"/>
          <a:stretch/>
        </p:blipFill>
        <p:spPr>
          <a:xfrm>
            <a:off x="7494066" y="652806"/>
            <a:ext cx="4237686" cy="547686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0" name="Shape 270"/>
        <p:cNvGrpSpPr/>
        <p:nvPr/>
      </p:nvGrpSpPr>
      <p:grpSpPr>
        <a:xfrm>
          <a:off x="0" y="0"/>
          <a:ext cx="0" cy="0"/>
          <a:chOff x="0" y="0"/>
          <a:chExt cx="0" cy="0"/>
        </a:xfrm>
      </p:grpSpPr>
      <p:sp>
        <p:nvSpPr>
          <p:cNvPr id="271" name="Google Shape;271;p1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72" name="Google Shape;272;p15"/>
          <p:cNvSpPr/>
          <p:nvPr/>
        </p:nvSpPr>
        <p:spPr>
          <a:xfrm>
            <a:off x="409575" y="633619"/>
            <a:ext cx="6838569" cy="5495925"/>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73" name="Google Shape;273;p15"/>
          <p:cNvSpPr txBox="1"/>
          <p:nvPr>
            <p:ph type="title"/>
          </p:nvPr>
        </p:nvSpPr>
        <p:spPr>
          <a:xfrm>
            <a:off x="841246" y="978619"/>
            <a:ext cx="5991244" cy="110642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700"/>
              <a:buFont typeface="Arial"/>
              <a:buNone/>
            </a:pPr>
            <a:r>
              <a:rPr lang="en-GB" sz="2700"/>
              <a:t>Training - </a:t>
            </a:r>
            <a:r>
              <a:rPr lang="en-GB" sz="2700">
                <a:latin typeface="Calibri"/>
                <a:ea typeface="Calibri"/>
                <a:cs typeface="Calibri"/>
                <a:sym typeface="Calibri"/>
              </a:rPr>
              <a:t>Alternative Training Ground </a:t>
            </a:r>
            <a:br>
              <a:rPr lang="en-GB" sz="2700">
                <a:latin typeface="Calibri"/>
                <a:ea typeface="Calibri"/>
                <a:cs typeface="Calibri"/>
                <a:sym typeface="Calibri"/>
              </a:rPr>
            </a:br>
            <a:endParaRPr sz="2700"/>
          </a:p>
        </p:txBody>
      </p:sp>
      <p:sp>
        <p:nvSpPr>
          <p:cNvPr id="274" name="Google Shape;274;p15"/>
          <p:cNvSpPr/>
          <p:nvPr/>
        </p:nvSpPr>
        <p:spPr>
          <a:xfrm>
            <a:off x="345567" y="1171300"/>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75" name="Google Shape;275;p15"/>
          <p:cNvSpPr/>
          <p:nvPr/>
        </p:nvSpPr>
        <p:spPr>
          <a:xfrm>
            <a:off x="877458" y="2093976"/>
            <a:ext cx="5846683"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76" name="Google Shape;276;p15"/>
          <p:cNvSpPr txBox="1"/>
          <p:nvPr>
            <p:ph idx="1" type="body"/>
          </p:nvPr>
        </p:nvSpPr>
        <p:spPr>
          <a:xfrm>
            <a:off x="841248" y="2252870"/>
            <a:ext cx="5993892" cy="3560251"/>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Clr>
                <a:schemeClr val="dk1"/>
              </a:buClr>
              <a:buSzPts val="2400"/>
              <a:buChar char="•"/>
            </a:pPr>
            <a:r>
              <a:rPr lang="en-GB" sz="2400">
                <a:solidFill>
                  <a:schemeClr val="dk1"/>
                </a:solidFill>
                <a:latin typeface="Arial"/>
                <a:ea typeface="Arial"/>
                <a:cs typeface="Arial"/>
                <a:sym typeface="Arial"/>
              </a:rPr>
              <a:t>‘’ There is a growing range of media that provide platforms for the dissemination of practical guides in the form of online manuals, audio and video clips, information and advice. These Internet platforms also provide detailed instructions, often in easily accessible multimedia format and multiple languages, on topics such as how to join terrorist organisations; how to construct explosives, firearms or other weapons or hazardous materials; and how to plan and execute terrorist attacks’’ </a:t>
            </a:r>
            <a:br>
              <a:rPr lang="en-GB" sz="2400">
                <a:solidFill>
                  <a:schemeClr val="dk1"/>
                </a:solidFill>
                <a:latin typeface="Arial"/>
                <a:ea typeface="Arial"/>
                <a:cs typeface="Arial"/>
                <a:sym typeface="Arial"/>
              </a:rPr>
            </a:br>
            <a:r>
              <a:rPr lang="en-GB" sz="2400">
                <a:solidFill>
                  <a:schemeClr val="dk1"/>
                </a:solidFill>
                <a:latin typeface="Arial"/>
                <a:ea typeface="Arial"/>
                <a:cs typeface="Arial"/>
                <a:sym typeface="Arial"/>
              </a:rPr>
              <a:t>							(UNODC,  2012, p. 8)</a:t>
            </a:r>
            <a:endParaRPr/>
          </a:p>
        </p:txBody>
      </p:sp>
      <p:pic>
        <p:nvPicPr>
          <p:cNvPr id="277" name="Google Shape;277;p15"/>
          <p:cNvPicPr preferRelativeResize="0"/>
          <p:nvPr/>
        </p:nvPicPr>
        <p:blipFill rotWithShape="1">
          <a:blip r:embed="rId3">
            <a:alphaModFix/>
          </a:blip>
          <a:srcRect b="0" l="0" r="0" t="0"/>
          <a:stretch/>
        </p:blipFill>
        <p:spPr>
          <a:xfrm>
            <a:off x="7679814" y="797184"/>
            <a:ext cx="4097657" cy="5163047"/>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82" name="Shape 282"/>
        <p:cNvGrpSpPr/>
        <p:nvPr/>
      </p:nvGrpSpPr>
      <p:grpSpPr>
        <a:xfrm>
          <a:off x="0" y="0"/>
          <a:ext cx="0" cy="0"/>
          <a:chOff x="0" y="0"/>
          <a:chExt cx="0" cy="0"/>
        </a:xfrm>
      </p:grpSpPr>
      <p:sp>
        <p:nvSpPr>
          <p:cNvPr id="283" name="Google Shape;283;p1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84" name="Google Shape;284;p16"/>
          <p:cNvSpPr/>
          <p:nvPr/>
        </p:nvSpPr>
        <p:spPr>
          <a:xfrm>
            <a:off x="558209" y="0"/>
            <a:ext cx="11167447" cy="2018806"/>
          </a:xfrm>
          <a:prstGeom prst="rect">
            <a:avLst/>
          </a:prstGeom>
          <a:solidFill>
            <a:schemeClr val="lt1"/>
          </a:solidFill>
          <a:ln cap="flat" cmpd="sng" w="12700">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85" name="Google Shape;285;p16"/>
          <p:cNvSpPr/>
          <p:nvPr/>
        </p:nvSpPr>
        <p:spPr>
          <a:xfrm>
            <a:off x="566928" y="0"/>
            <a:ext cx="11155680" cy="201168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286" name="Google Shape;286;p16"/>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Arial"/>
              <a:buNone/>
            </a:pPr>
            <a:r>
              <a:rPr lang="en-GB"/>
              <a:t>Recruitment</a:t>
            </a:r>
            <a:endParaRPr/>
          </a:p>
        </p:txBody>
      </p:sp>
      <p:sp>
        <p:nvSpPr>
          <p:cNvPr id="287" name="Google Shape;287;p16"/>
          <p:cNvSpPr/>
          <p:nvPr/>
        </p:nvSpPr>
        <p:spPr>
          <a:xfrm>
            <a:off x="498834" y="770799"/>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pic>
        <p:nvPicPr>
          <p:cNvPr descr="Terrorists Are Using Social Media for Recruitment. Here's How We Can Stop  Them." id="288" name="Google Shape;288;p16"/>
          <p:cNvPicPr preferRelativeResize="0"/>
          <p:nvPr/>
        </p:nvPicPr>
        <p:blipFill rotWithShape="1">
          <a:blip r:embed="rId3">
            <a:alphaModFix/>
          </a:blip>
          <a:srcRect b="-1" l="3299" r="5596" t="0"/>
          <a:stretch/>
        </p:blipFill>
        <p:spPr>
          <a:xfrm>
            <a:off x="908304" y="2478024"/>
            <a:ext cx="6009855" cy="3694176"/>
          </a:xfrm>
          <a:prstGeom prst="rect">
            <a:avLst/>
          </a:prstGeom>
          <a:noFill/>
          <a:ln>
            <a:noFill/>
          </a:ln>
        </p:spPr>
      </p:pic>
      <p:sp>
        <p:nvSpPr>
          <p:cNvPr id="289" name="Google Shape;289;p16"/>
          <p:cNvSpPr txBox="1"/>
          <p:nvPr>
            <p:ph idx="1" type="body"/>
          </p:nvPr>
        </p:nvSpPr>
        <p:spPr>
          <a:xfrm>
            <a:off x="7411453" y="2276856"/>
            <a:ext cx="4311155" cy="4032504"/>
          </a:xfrm>
          <a:prstGeom prst="rect">
            <a:avLst/>
          </a:prstGeom>
          <a:noFill/>
          <a:ln>
            <a:noFill/>
          </a:ln>
        </p:spPr>
        <p:txBody>
          <a:bodyPr anchorCtr="0" anchor="ctr" bIns="45700" lIns="91425" spcFirstLastPara="1" rIns="91425" wrap="square" tIns="45700">
            <a:normAutofit/>
          </a:bodyPr>
          <a:lstStyle/>
          <a:p>
            <a:pPr indent="-228600" lvl="0" marL="228600" rtl="0" algn="l">
              <a:lnSpc>
                <a:spcPct val="100000"/>
              </a:lnSpc>
              <a:spcBef>
                <a:spcPts val="0"/>
              </a:spcBef>
              <a:spcAft>
                <a:spcPts val="0"/>
              </a:spcAft>
              <a:buClr>
                <a:schemeClr val="dk1"/>
              </a:buClr>
              <a:buSzPts val="1300"/>
              <a:buChar char="•"/>
            </a:pPr>
            <a:r>
              <a:rPr lang="en-GB" sz="1300">
                <a:latin typeface="Calibri"/>
                <a:ea typeface="Calibri"/>
                <a:cs typeface="Calibri"/>
                <a:sym typeface="Calibri"/>
              </a:rPr>
              <a:t>Internet provides a means to publish content and ideology as well as develop relationships and gain support.</a:t>
            </a:r>
            <a:endParaRPr sz="13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300"/>
              <a:buChar char="•"/>
            </a:pPr>
            <a:r>
              <a:rPr lang="en-GB" sz="1300">
                <a:latin typeface="Calibri"/>
                <a:ea typeface="Calibri"/>
                <a:cs typeface="Calibri"/>
                <a:sym typeface="Calibri"/>
              </a:rPr>
              <a:t>Pool of potential recruits.</a:t>
            </a:r>
            <a:endParaRPr sz="13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300"/>
              <a:buChar char="•"/>
            </a:pPr>
            <a:r>
              <a:rPr lang="en-GB" sz="1300">
                <a:latin typeface="Calibri"/>
                <a:ea typeface="Calibri"/>
                <a:cs typeface="Calibri"/>
                <a:sym typeface="Calibri"/>
              </a:rPr>
              <a:t>Tailored propaganda to young, vulnerable and marginalised groups.</a:t>
            </a:r>
            <a:endParaRPr sz="13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300"/>
              <a:buChar char="•"/>
            </a:pPr>
            <a:r>
              <a:rPr lang="en-GB" sz="1300">
                <a:latin typeface="Calibri"/>
                <a:ea typeface="Calibri"/>
                <a:cs typeface="Calibri"/>
                <a:sym typeface="Calibri"/>
              </a:rPr>
              <a:t>UK Counterterrorism strategy recognises that the internet encourages interaction and facilitates recruitment.</a:t>
            </a:r>
            <a:endParaRPr sz="13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300"/>
              <a:buChar char="•"/>
            </a:pPr>
            <a:r>
              <a:rPr lang="en-GB" sz="1300">
                <a:latin typeface="Calibri"/>
                <a:ea typeface="Calibri"/>
                <a:cs typeface="Calibri"/>
                <a:sym typeface="Calibri"/>
              </a:rPr>
              <a:t>ISIS – one of the most effective online recruitment strategies.</a:t>
            </a:r>
            <a:endParaRPr/>
          </a:p>
          <a:p>
            <a:pPr indent="-146050" lvl="0" marL="228600" rtl="0" algn="l">
              <a:lnSpc>
                <a:spcPct val="100000"/>
              </a:lnSpc>
              <a:spcBef>
                <a:spcPts val="1000"/>
              </a:spcBef>
              <a:spcAft>
                <a:spcPts val="0"/>
              </a:spcAft>
              <a:buClr>
                <a:schemeClr val="dk1"/>
              </a:buClr>
              <a:buSzPts val="1300"/>
              <a:buNone/>
            </a:pPr>
            <a:r>
              <a:t/>
            </a:r>
            <a:endParaRPr sz="1300">
              <a:latin typeface="Calibri"/>
              <a:ea typeface="Calibri"/>
              <a:cs typeface="Calibri"/>
              <a:sym typeface="Calibri"/>
            </a:endParaRPr>
          </a:p>
          <a:p>
            <a:pPr indent="0" lvl="0" marL="0" rtl="0" algn="l">
              <a:lnSpc>
                <a:spcPct val="100000"/>
              </a:lnSpc>
              <a:spcBef>
                <a:spcPts val="1000"/>
              </a:spcBef>
              <a:spcAft>
                <a:spcPts val="0"/>
              </a:spcAft>
              <a:buClr>
                <a:schemeClr val="dk1"/>
              </a:buClr>
              <a:buSzPts val="1300"/>
              <a:buNone/>
            </a:pPr>
            <a:r>
              <a:rPr b="1" i="1" lang="en-GB" sz="1300">
                <a:latin typeface="Calibri"/>
                <a:ea typeface="Calibri"/>
                <a:cs typeface="Calibri"/>
                <a:sym typeface="Calibri"/>
              </a:rPr>
              <a:t>Discussion: Can we think of any well-known examples of people who were recruited and radicalised online?</a:t>
            </a:r>
            <a:endParaRPr b="1" i="1" sz="1300">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94" name="Shape 294"/>
        <p:cNvGrpSpPr/>
        <p:nvPr/>
      </p:nvGrpSpPr>
      <p:grpSpPr>
        <a:xfrm>
          <a:off x="0" y="0"/>
          <a:ext cx="0" cy="0"/>
          <a:chOff x="0" y="0"/>
          <a:chExt cx="0" cy="0"/>
        </a:xfrm>
      </p:grpSpPr>
      <p:sp>
        <p:nvSpPr>
          <p:cNvPr id="295" name="Google Shape;295;p17"/>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96" name="Google Shape;296;p17"/>
          <p:cNvSpPr/>
          <p:nvPr/>
        </p:nvSpPr>
        <p:spPr>
          <a:xfrm rot="-5400000">
            <a:off x="-2748766" y="3248002"/>
            <a:ext cx="5688917" cy="191386"/>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pic>
        <p:nvPicPr>
          <p:cNvPr descr="Table&#10;&#10;Description automatically generated" id="297" name="Google Shape;297;p17"/>
          <p:cNvPicPr preferRelativeResize="0"/>
          <p:nvPr>
            <p:ph idx="1" type="body"/>
          </p:nvPr>
        </p:nvPicPr>
        <p:blipFill rotWithShape="1">
          <a:blip r:embed="rId3">
            <a:alphaModFix/>
          </a:blip>
          <a:srcRect b="983" l="0" r="0" t="0"/>
          <a:stretch/>
        </p:blipFill>
        <p:spPr>
          <a:xfrm>
            <a:off x="583656" y="367913"/>
            <a:ext cx="11024687" cy="6358764"/>
          </a:xfrm>
          <a:prstGeom prst="rect">
            <a:avLst/>
          </a:prstGeom>
          <a:noFill/>
          <a:ln>
            <a:noFill/>
          </a:ln>
        </p:spPr>
      </p:pic>
      <p:sp>
        <p:nvSpPr>
          <p:cNvPr id="298" name="Google Shape;298;p17"/>
          <p:cNvSpPr txBox="1"/>
          <p:nvPr/>
        </p:nvSpPr>
        <p:spPr>
          <a:xfrm>
            <a:off x="7840494" y="113431"/>
            <a:ext cx="4093687"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700" u="none" cap="none" strike="noStrike">
                <a:solidFill>
                  <a:srgbClr val="333333"/>
                </a:solidFill>
                <a:latin typeface="Avenir"/>
                <a:ea typeface="Avenir"/>
                <a:cs typeface="Avenir"/>
                <a:sym typeface="Avenir"/>
              </a:rPr>
              <a:t>Guadagno, R. et al. (2010) 'Social Influence in the Online Recruitment of Terrorists and Terrorist Sympathizers: </a:t>
            </a:r>
            <a:endParaRPr/>
          </a:p>
          <a:p>
            <a:pPr indent="0" lvl="0" marL="0" marR="0" rtl="0" algn="l">
              <a:spcBef>
                <a:spcPts val="0"/>
              </a:spcBef>
              <a:spcAft>
                <a:spcPts val="0"/>
              </a:spcAft>
              <a:buNone/>
            </a:pPr>
            <a:r>
              <a:rPr b="0" i="0" lang="en-GB" sz="700" u="none" cap="none" strike="noStrike">
                <a:solidFill>
                  <a:srgbClr val="333333"/>
                </a:solidFill>
                <a:latin typeface="Avenir"/>
                <a:ea typeface="Avenir"/>
                <a:cs typeface="Avenir"/>
                <a:sym typeface="Avenir"/>
              </a:rPr>
              <a:t>Implications for Social Psychology Research', </a:t>
            </a:r>
            <a:r>
              <a:rPr b="0" i="1" lang="en-GB" sz="700" u="none" cap="none" strike="noStrike">
                <a:solidFill>
                  <a:srgbClr val="333333"/>
                </a:solidFill>
                <a:latin typeface="Avenir"/>
                <a:ea typeface="Avenir"/>
                <a:cs typeface="Avenir"/>
                <a:sym typeface="Avenir"/>
              </a:rPr>
              <a:t>Revue internationale de psychologie sociale</a:t>
            </a:r>
            <a:r>
              <a:rPr b="0" i="0" lang="en-GB" sz="700" u="none" cap="none" strike="noStrike">
                <a:solidFill>
                  <a:srgbClr val="333333"/>
                </a:solidFill>
                <a:latin typeface="Avenir"/>
                <a:ea typeface="Avenir"/>
                <a:cs typeface="Avenir"/>
                <a:sym typeface="Avenir"/>
              </a:rPr>
              <a:t>, 23(1), pp. 25 - 56.</a:t>
            </a:r>
            <a:endParaRPr sz="700">
              <a:solidFill>
                <a:schemeClr val="dk1"/>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03" name="Shape 303"/>
        <p:cNvGrpSpPr/>
        <p:nvPr/>
      </p:nvGrpSpPr>
      <p:grpSpPr>
        <a:xfrm>
          <a:off x="0" y="0"/>
          <a:ext cx="0" cy="0"/>
          <a:chOff x="0" y="0"/>
          <a:chExt cx="0" cy="0"/>
        </a:xfrm>
      </p:grpSpPr>
      <p:sp>
        <p:nvSpPr>
          <p:cNvPr id="304" name="Google Shape;304;p1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05" name="Google Shape;305;p18"/>
          <p:cNvSpPr txBox="1"/>
          <p:nvPr>
            <p:ph type="title"/>
          </p:nvPr>
        </p:nvSpPr>
        <p:spPr>
          <a:xfrm>
            <a:off x="612648" y="1078992"/>
            <a:ext cx="6268770" cy="1536192"/>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5200"/>
              <a:buFont typeface="Arial"/>
              <a:buNone/>
            </a:pPr>
            <a:r>
              <a:rPr lang="en-GB" sz="5200"/>
              <a:t>Fundraising</a:t>
            </a:r>
            <a:endParaRPr/>
          </a:p>
        </p:txBody>
      </p:sp>
      <p:sp>
        <p:nvSpPr>
          <p:cNvPr id="306" name="Google Shape;306;p18"/>
          <p:cNvSpPr/>
          <p:nvPr/>
        </p:nvSpPr>
        <p:spPr>
          <a:xfrm rot="5400000">
            <a:off x="853202" y="363389"/>
            <a:ext cx="73152" cy="54864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07" name="Google Shape;307;p18"/>
          <p:cNvSpPr/>
          <p:nvPr/>
        </p:nvSpPr>
        <p:spPr>
          <a:xfrm>
            <a:off x="618506" y="2935541"/>
            <a:ext cx="6217920"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08" name="Google Shape;308;p18"/>
          <p:cNvSpPr txBox="1"/>
          <p:nvPr>
            <p:ph idx="1" type="body"/>
          </p:nvPr>
        </p:nvSpPr>
        <p:spPr>
          <a:xfrm>
            <a:off x="615458" y="3355848"/>
            <a:ext cx="6268770" cy="2825496"/>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chemeClr val="dk1"/>
              </a:buClr>
              <a:buSzPts val="1400"/>
              <a:buChar char="•"/>
            </a:pPr>
            <a:r>
              <a:rPr lang="en-GB" sz="1400"/>
              <a:t>Pool of potential donators.</a:t>
            </a:r>
            <a:endParaRPr sz="1400"/>
          </a:p>
          <a:p>
            <a:pPr indent="-228600" lvl="0" marL="228600" rtl="0" algn="l">
              <a:lnSpc>
                <a:spcPct val="100000"/>
              </a:lnSpc>
              <a:spcBef>
                <a:spcPts val="1000"/>
              </a:spcBef>
              <a:spcAft>
                <a:spcPts val="0"/>
              </a:spcAft>
              <a:buClr>
                <a:schemeClr val="dk1"/>
              </a:buClr>
              <a:buSzPts val="1400"/>
              <a:buChar char="•"/>
            </a:pPr>
            <a:r>
              <a:rPr lang="en-GB" sz="1400"/>
              <a:t>Utilise – Websites, e-mails, chatrooms and social media. </a:t>
            </a:r>
            <a:endParaRPr sz="1400"/>
          </a:p>
          <a:p>
            <a:pPr indent="-228600" lvl="0" marL="228600" rtl="0" algn="l">
              <a:lnSpc>
                <a:spcPct val="100000"/>
              </a:lnSpc>
              <a:spcBef>
                <a:spcPts val="1000"/>
              </a:spcBef>
              <a:spcAft>
                <a:spcPts val="0"/>
              </a:spcAft>
              <a:buClr>
                <a:schemeClr val="dk1"/>
              </a:buClr>
              <a:buSzPts val="1400"/>
              <a:buChar char="•"/>
            </a:pPr>
            <a:r>
              <a:rPr lang="en-GB" sz="1400"/>
              <a:t>Exploitation of charities that utilise websites.</a:t>
            </a:r>
            <a:endParaRPr sz="1400"/>
          </a:p>
          <a:p>
            <a:pPr indent="-228600" lvl="0" marL="228600" rtl="0" algn="l">
              <a:lnSpc>
                <a:spcPct val="100000"/>
              </a:lnSpc>
              <a:spcBef>
                <a:spcPts val="1000"/>
              </a:spcBef>
              <a:spcAft>
                <a:spcPts val="0"/>
              </a:spcAft>
              <a:buClr>
                <a:schemeClr val="dk1"/>
              </a:buClr>
              <a:buSzPts val="1400"/>
              <a:buChar char="•"/>
            </a:pPr>
            <a:r>
              <a:rPr lang="en-GB" sz="1400"/>
              <a:t>Charities and NGO’s remain a major problem in terrorist financing.</a:t>
            </a:r>
            <a:endParaRPr sz="1400"/>
          </a:p>
          <a:p>
            <a:pPr indent="-228600" lvl="0" marL="228600" rtl="0" algn="l">
              <a:lnSpc>
                <a:spcPct val="100000"/>
              </a:lnSpc>
              <a:spcBef>
                <a:spcPts val="1000"/>
              </a:spcBef>
              <a:spcAft>
                <a:spcPts val="0"/>
              </a:spcAft>
              <a:buClr>
                <a:schemeClr val="dk1"/>
              </a:buClr>
              <a:buSzPts val="1400"/>
              <a:buChar char="•"/>
            </a:pPr>
            <a:r>
              <a:rPr lang="en-GB" sz="1400"/>
              <a:t>‘’Misuse of non-profit organisations for financing of terrorism is coming to be recognised as a crucial weak point in the global struggle to stop funding at its source’’ - Financial Task Force in Paris </a:t>
            </a:r>
            <a:endParaRPr/>
          </a:p>
          <a:p>
            <a:pPr indent="-228600" lvl="0" marL="228600" rtl="0" algn="l">
              <a:lnSpc>
                <a:spcPct val="100000"/>
              </a:lnSpc>
              <a:spcBef>
                <a:spcPts val="1000"/>
              </a:spcBef>
              <a:spcAft>
                <a:spcPts val="0"/>
              </a:spcAft>
              <a:buClr>
                <a:schemeClr val="dk1"/>
              </a:buClr>
              <a:buSzPts val="1400"/>
              <a:buChar char="•"/>
            </a:pPr>
            <a:r>
              <a:rPr lang="en-GB" sz="1400"/>
              <a:t>Global Relief Foundation (GRF) – has ties to al Qaeda and the Taliban.</a:t>
            </a:r>
            <a:endParaRPr sz="1400"/>
          </a:p>
        </p:txBody>
      </p:sp>
      <p:pic>
        <p:nvPicPr>
          <p:cNvPr descr="Graph on document with pen" id="309" name="Google Shape;309;p18"/>
          <p:cNvPicPr preferRelativeResize="0"/>
          <p:nvPr/>
        </p:nvPicPr>
        <p:blipFill rotWithShape="1">
          <a:blip r:embed="rId3">
            <a:alphaModFix/>
          </a:blip>
          <a:srcRect b="-1" l="34922" r="21199" t="0"/>
          <a:stretch/>
        </p:blipFill>
        <p:spPr>
          <a:xfrm>
            <a:off x="7684006" y="10"/>
            <a:ext cx="4507993" cy="685799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14" name="Shape 314"/>
        <p:cNvGrpSpPr/>
        <p:nvPr/>
      </p:nvGrpSpPr>
      <p:grpSpPr>
        <a:xfrm>
          <a:off x="0" y="0"/>
          <a:ext cx="0" cy="0"/>
          <a:chOff x="0" y="0"/>
          <a:chExt cx="0" cy="0"/>
        </a:xfrm>
      </p:grpSpPr>
      <p:sp>
        <p:nvSpPr>
          <p:cNvPr id="315" name="Google Shape;315;p1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16" name="Google Shape;316;p19"/>
          <p:cNvSpPr/>
          <p:nvPr/>
        </p:nvSpPr>
        <p:spPr>
          <a:xfrm>
            <a:off x="409573" y="633619"/>
            <a:ext cx="6852464" cy="5495925"/>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17" name="Google Shape;317;p19"/>
          <p:cNvSpPr txBox="1"/>
          <p:nvPr>
            <p:ph type="title"/>
          </p:nvPr>
        </p:nvSpPr>
        <p:spPr>
          <a:xfrm>
            <a:off x="838196" y="978408"/>
            <a:ext cx="6007608" cy="110642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Arial"/>
              <a:buNone/>
            </a:pPr>
            <a:r>
              <a:rPr lang="en-GB" sz="3200"/>
              <a:t>Fundraising</a:t>
            </a:r>
            <a:endParaRPr/>
          </a:p>
        </p:txBody>
      </p:sp>
      <p:sp>
        <p:nvSpPr>
          <p:cNvPr id="318" name="Google Shape;318;p19"/>
          <p:cNvSpPr/>
          <p:nvPr/>
        </p:nvSpPr>
        <p:spPr>
          <a:xfrm>
            <a:off x="345565" y="1181536"/>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19" name="Google Shape;319;p19"/>
          <p:cNvSpPr/>
          <p:nvPr/>
        </p:nvSpPr>
        <p:spPr>
          <a:xfrm>
            <a:off x="877454" y="2121408"/>
            <a:ext cx="5824728"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20" name="Google Shape;320;p19"/>
          <p:cNvSpPr txBox="1"/>
          <p:nvPr>
            <p:ph idx="1" type="body"/>
          </p:nvPr>
        </p:nvSpPr>
        <p:spPr>
          <a:xfrm>
            <a:off x="409573" y="2359152"/>
            <a:ext cx="6852464" cy="3765076"/>
          </a:xfrm>
          <a:prstGeom prst="rect">
            <a:avLst/>
          </a:prstGeom>
          <a:noFill/>
          <a:ln>
            <a:noFill/>
          </a:ln>
        </p:spPr>
        <p:txBody>
          <a:bodyPr anchorCtr="0" anchor="t" bIns="45700" lIns="91425" spcFirstLastPara="1" rIns="91425" wrap="square" tIns="45700">
            <a:normAutofit fontScale="77500" lnSpcReduction="20000"/>
          </a:bodyPr>
          <a:lstStyle/>
          <a:p>
            <a:pPr indent="0" lvl="0" marL="0" rtl="0" algn="l">
              <a:lnSpc>
                <a:spcPct val="160000"/>
              </a:lnSpc>
              <a:spcBef>
                <a:spcPts val="0"/>
              </a:spcBef>
              <a:spcAft>
                <a:spcPts val="0"/>
              </a:spcAft>
              <a:buClr>
                <a:schemeClr val="dk1"/>
              </a:buClr>
              <a:buSzPct val="100000"/>
              <a:buNone/>
            </a:pPr>
            <a:r>
              <a:rPr lang="en-GB" sz="1800"/>
              <a:t>Crowdfunding – taken advantage of by far-right groups.</a:t>
            </a:r>
            <a:endParaRPr/>
          </a:p>
          <a:p>
            <a:pPr indent="0" lvl="0" marL="0" rtl="0" algn="l">
              <a:lnSpc>
                <a:spcPct val="160000"/>
              </a:lnSpc>
              <a:spcBef>
                <a:spcPts val="1000"/>
              </a:spcBef>
              <a:spcAft>
                <a:spcPts val="0"/>
              </a:spcAft>
              <a:buClr>
                <a:schemeClr val="dk1"/>
              </a:buClr>
              <a:buSzPct val="100000"/>
              <a:buNone/>
            </a:pPr>
            <a:r>
              <a:rPr lang="en-GB" sz="1800"/>
              <a:t>Cryptocurrency – Bitcoin and Monero; taken advantage by both far-right and Islamist groups.</a:t>
            </a:r>
            <a:endParaRPr/>
          </a:p>
          <a:p>
            <a:pPr indent="0" lvl="0" marL="0" rtl="0" algn="l">
              <a:lnSpc>
                <a:spcPct val="160000"/>
              </a:lnSpc>
              <a:spcBef>
                <a:spcPts val="1000"/>
              </a:spcBef>
              <a:spcAft>
                <a:spcPts val="0"/>
              </a:spcAft>
              <a:buClr>
                <a:schemeClr val="dk1"/>
              </a:buClr>
              <a:buSzPct val="100000"/>
              <a:buNone/>
            </a:pPr>
            <a:r>
              <a:rPr lang="en-GB" sz="1800"/>
              <a:t>European group called Order of Dawn started a cryptocurrency crowdfunding campaign in 2018 using Monero – allows visitors to mine Monero directly on their website. State they will use the Monero to buy firearms and to equip their army and members. By 2018 they raised around £6,600.</a:t>
            </a:r>
            <a:endParaRPr/>
          </a:p>
          <a:p>
            <a:pPr indent="0" lvl="0" marL="0" rtl="0" algn="l">
              <a:lnSpc>
                <a:spcPct val="160000"/>
              </a:lnSpc>
              <a:spcBef>
                <a:spcPts val="1000"/>
              </a:spcBef>
              <a:spcAft>
                <a:spcPts val="0"/>
              </a:spcAft>
              <a:buClr>
                <a:schemeClr val="dk1"/>
              </a:buClr>
              <a:buSzPct val="100000"/>
              <a:buNone/>
            </a:pPr>
            <a:r>
              <a:rPr lang="en-GB" sz="1800"/>
              <a:t>In 2019 Al Qaeda also promoted bitcoin transfers – they released infographics to educate their supporters about bitcoin as well as how to buy bitcoin – In less than a week they received over £2500 bitcoin in 2019. The Islamic State posted tutorials on how to use bitcoin as early as 2014 through sites such as telegram. </a:t>
            </a:r>
            <a:endParaRPr/>
          </a:p>
        </p:txBody>
      </p:sp>
      <p:pic>
        <p:nvPicPr>
          <p:cNvPr descr="Graphical user interface, text, application&#10;&#10;Description automatically generated" id="321" name="Google Shape;321;p19"/>
          <p:cNvPicPr preferRelativeResize="0"/>
          <p:nvPr/>
        </p:nvPicPr>
        <p:blipFill rotWithShape="1">
          <a:blip r:embed="rId3">
            <a:alphaModFix/>
          </a:blip>
          <a:srcRect b="5321" l="0" r="-2" t="5227"/>
          <a:stretch/>
        </p:blipFill>
        <p:spPr>
          <a:xfrm>
            <a:off x="7680960" y="1060079"/>
            <a:ext cx="4233672" cy="1798839"/>
          </a:xfrm>
          <a:prstGeom prst="rect">
            <a:avLst/>
          </a:prstGeom>
          <a:noFill/>
          <a:ln>
            <a:noFill/>
          </a:ln>
        </p:spPr>
      </p:pic>
      <p:pic>
        <p:nvPicPr>
          <p:cNvPr descr="Text&#10;&#10;Description automatically generated" id="322" name="Google Shape;322;p19"/>
          <p:cNvPicPr preferRelativeResize="0"/>
          <p:nvPr/>
        </p:nvPicPr>
        <p:blipFill rotWithShape="1">
          <a:blip r:embed="rId4">
            <a:alphaModFix/>
          </a:blip>
          <a:srcRect b="15244" l="0" r="3" t="11747"/>
          <a:stretch/>
        </p:blipFill>
        <p:spPr>
          <a:xfrm>
            <a:off x="7904330" y="3472468"/>
            <a:ext cx="3783375" cy="265176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27" name="Shape 327"/>
        <p:cNvGrpSpPr/>
        <p:nvPr/>
      </p:nvGrpSpPr>
      <p:grpSpPr>
        <a:xfrm>
          <a:off x="0" y="0"/>
          <a:ext cx="0" cy="0"/>
          <a:chOff x="0" y="0"/>
          <a:chExt cx="0" cy="0"/>
        </a:xfrm>
      </p:grpSpPr>
      <p:sp>
        <p:nvSpPr>
          <p:cNvPr id="328" name="Google Shape;328;p2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29" name="Google Shape;329;p20"/>
          <p:cNvSpPr/>
          <p:nvPr/>
        </p:nvSpPr>
        <p:spPr>
          <a:xfrm>
            <a:off x="409575" y="633619"/>
            <a:ext cx="6838569" cy="5495925"/>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30" name="Google Shape;330;p20"/>
          <p:cNvSpPr txBox="1"/>
          <p:nvPr>
            <p:ph type="title"/>
          </p:nvPr>
        </p:nvSpPr>
        <p:spPr>
          <a:xfrm>
            <a:off x="841246" y="978619"/>
            <a:ext cx="5991244" cy="110642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Arial"/>
              <a:buNone/>
            </a:pPr>
            <a:r>
              <a:rPr lang="en-GB" sz="3200"/>
              <a:t>Radicalisation</a:t>
            </a:r>
            <a:endParaRPr/>
          </a:p>
        </p:txBody>
      </p:sp>
      <p:sp>
        <p:nvSpPr>
          <p:cNvPr id="331" name="Google Shape;331;p20"/>
          <p:cNvSpPr/>
          <p:nvPr/>
        </p:nvSpPr>
        <p:spPr>
          <a:xfrm>
            <a:off x="345567" y="1171300"/>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32" name="Google Shape;332;p20"/>
          <p:cNvSpPr/>
          <p:nvPr/>
        </p:nvSpPr>
        <p:spPr>
          <a:xfrm>
            <a:off x="877458" y="2093976"/>
            <a:ext cx="5846683"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33" name="Google Shape;333;p20"/>
          <p:cNvSpPr txBox="1"/>
          <p:nvPr>
            <p:ph idx="1" type="body"/>
          </p:nvPr>
        </p:nvSpPr>
        <p:spPr>
          <a:xfrm>
            <a:off x="473583" y="2252870"/>
            <a:ext cx="6774561" cy="3885607"/>
          </a:xfrm>
          <a:prstGeom prst="rect">
            <a:avLst/>
          </a:prstGeom>
          <a:noFill/>
          <a:ln>
            <a:noFill/>
          </a:ln>
        </p:spPr>
        <p:txBody>
          <a:bodyPr anchorCtr="0" anchor="t" bIns="45700" lIns="91425" spcFirstLastPara="1" rIns="91425" wrap="square" tIns="45700">
            <a:normAutofit fontScale="85000" lnSpcReduction="20000"/>
          </a:bodyPr>
          <a:lstStyle/>
          <a:p>
            <a:pPr indent="0" lvl="0" marL="0" rtl="0" algn="ctr">
              <a:lnSpc>
                <a:spcPct val="120000"/>
              </a:lnSpc>
              <a:spcBef>
                <a:spcPts val="0"/>
              </a:spcBef>
              <a:spcAft>
                <a:spcPts val="0"/>
              </a:spcAft>
              <a:buClr>
                <a:schemeClr val="dk1"/>
              </a:buClr>
              <a:buSzPct val="100000"/>
              <a:buNone/>
            </a:pPr>
            <a:r>
              <a:rPr lang="en-GB">
                <a:latin typeface="Calibri"/>
                <a:ea typeface="Calibri"/>
                <a:cs typeface="Calibri"/>
                <a:sym typeface="Calibri"/>
              </a:rPr>
              <a:t>Radicalisation is a process of change, a personal and political transformation from one condition to another. Becoming radicalised is a gradual process and one that requires progression.</a:t>
            </a:r>
            <a:endParaRPr/>
          </a:p>
          <a:p>
            <a:pPr indent="0" lvl="0" marL="0" rtl="0" algn="ctr">
              <a:lnSpc>
                <a:spcPct val="120000"/>
              </a:lnSpc>
              <a:spcBef>
                <a:spcPts val="1000"/>
              </a:spcBef>
              <a:spcAft>
                <a:spcPts val="0"/>
              </a:spcAft>
              <a:buClr>
                <a:schemeClr val="dk1"/>
              </a:buClr>
              <a:buSzPct val="100000"/>
              <a:buNone/>
            </a:pPr>
            <a:r>
              <a:rPr lang="en-GB">
                <a:latin typeface="Calibri"/>
                <a:ea typeface="Calibri"/>
                <a:cs typeface="Calibri"/>
                <a:sym typeface="Calibri"/>
              </a:rPr>
              <a:t>Wiktorowiz (2005) states that there is a catalyst event that leads to violent extremism or terrorism from holding radical belief which he describes as a cognitive opening to new ideas and world views – shocking events or personal crisis's can result in to a radical change of values and behaviours. </a:t>
            </a:r>
            <a:endParaRPr/>
          </a:p>
          <a:p>
            <a:pPr indent="0" lvl="0" marL="0" rtl="0" algn="ctr">
              <a:lnSpc>
                <a:spcPct val="120000"/>
              </a:lnSpc>
              <a:spcBef>
                <a:spcPts val="1000"/>
              </a:spcBef>
              <a:spcAft>
                <a:spcPts val="0"/>
              </a:spcAft>
              <a:buClr>
                <a:schemeClr val="dk1"/>
              </a:buClr>
              <a:buSzPct val="100000"/>
              <a:buNone/>
            </a:pPr>
            <a:r>
              <a:t/>
            </a:r>
            <a:endParaRPr>
              <a:latin typeface="Calibri"/>
              <a:ea typeface="Calibri"/>
              <a:cs typeface="Calibri"/>
              <a:sym typeface="Calibri"/>
            </a:endParaRPr>
          </a:p>
          <a:p>
            <a:pPr indent="0" lvl="1" marL="457200" rtl="0" algn="l">
              <a:lnSpc>
                <a:spcPct val="120000"/>
              </a:lnSpc>
              <a:spcBef>
                <a:spcPts val="500"/>
              </a:spcBef>
              <a:spcAft>
                <a:spcPts val="0"/>
              </a:spcAft>
              <a:buClr>
                <a:schemeClr val="dk1"/>
              </a:buClr>
              <a:buSzPct val="100000"/>
              <a:buNone/>
            </a:pPr>
            <a:r>
              <a:rPr lang="en-GB" sz="2400">
                <a:latin typeface="Calibri"/>
                <a:ea typeface="Calibri"/>
                <a:cs typeface="Calibri"/>
                <a:sym typeface="Calibri"/>
              </a:rPr>
              <a:t>What might be an example of a “catalyst” event?</a:t>
            </a:r>
            <a:endParaRPr/>
          </a:p>
        </p:txBody>
      </p:sp>
      <p:pic>
        <p:nvPicPr>
          <p:cNvPr descr="Imatge 1" id="334" name="Google Shape;334;p20"/>
          <p:cNvPicPr preferRelativeResize="0"/>
          <p:nvPr/>
        </p:nvPicPr>
        <p:blipFill rotWithShape="1">
          <a:blip r:embed="rId3">
            <a:alphaModFix/>
          </a:blip>
          <a:srcRect b="0" l="0" r="0" t="0"/>
          <a:stretch/>
        </p:blipFill>
        <p:spPr>
          <a:xfrm>
            <a:off x="7679814" y="2092717"/>
            <a:ext cx="4097657" cy="2571981"/>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9" name="Shape 339"/>
        <p:cNvGrpSpPr/>
        <p:nvPr/>
      </p:nvGrpSpPr>
      <p:grpSpPr>
        <a:xfrm>
          <a:off x="0" y="0"/>
          <a:ext cx="0" cy="0"/>
          <a:chOff x="0" y="0"/>
          <a:chExt cx="0" cy="0"/>
        </a:xfrm>
      </p:grpSpPr>
      <p:sp>
        <p:nvSpPr>
          <p:cNvPr id="340" name="Google Shape;340;p21"/>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Arial"/>
              <a:buNone/>
            </a:pPr>
            <a:r>
              <a:rPr lang="en-GB"/>
              <a:t>Radicalisation</a:t>
            </a:r>
            <a:endParaRPr/>
          </a:p>
        </p:txBody>
      </p:sp>
      <p:sp>
        <p:nvSpPr>
          <p:cNvPr id="341" name="Google Shape;341;p21"/>
          <p:cNvSpPr txBox="1"/>
          <p:nvPr>
            <p:ph idx="1" type="body"/>
          </p:nvPr>
        </p:nvSpPr>
        <p:spPr>
          <a:xfrm>
            <a:off x="1115568" y="2478024"/>
            <a:ext cx="10168128" cy="3694176"/>
          </a:xfrm>
          <a:prstGeom prst="rect">
            <a:avLst/>
          </a:prstGeom>
          <a:noFill/>
          <a:ln>
            <a:noFill/>
          </a:ln>
        </p:spPr>
        <p:txBody>
          <a:bodyPr anchorCtr="0" anchor="t" bIns="45700" lIns="91425" spcFirstLastPara="1" rIns="91425" wrap="square" tIns="45700">
            <a:normAutofit fontScale="85000" lnSpcReduction="20000"/>
          </a:bodyPr>
          <a:lstStyle/>
          <a:p>
            <a:pPr indent="0" lvl="0" marL="0" rtl="0" algn="l">
              <a:lnSpc>
                <a:spcPct val="160000"/>
              </a:lnSpc>
              <a:spcBef>
                <a:spcPts val="0"/>
              </a:spcBef>
              <a:spcAft>
                <a:spcPts val="0"/>
              </a:spcAft>
              <a:buClr>
                <a:schemeClr val="dk1"/>
              </a:buClr>
              <a:buSzPct val="100000"/>
              <a:buNone/>
            </a:pPr>
            <a:r>
              <a:rPr lang="en-GB">
                <a:latin typeface="Calibri"/>
                <a:ea typeface="Calibri"/>
                <a:cs typeface="Calibri"/>
                <a:sym typeface="Calibri"/>
              </a:rPr>
              <a:t>‘’Online radicalisation is widely regarded as one of today’s most pressing security challenges’’ </a:t>
            </a:r>
            <a:br>
              <a:rPr lang="en-GB">
                <a:latin typeface="Calibri"/>
                <a:ea typeface="Calibri"/>
                <a:cs typeface="Calibri"/>
                <a:sym typeface="Calibri"/>
              </a:rPr>
            </a:br>
            <a:r>
              <a:rPr lang="en-GB">
                <a:latin typeface="Calibri"/>
                <a:ea typeface="Calibri"/>
                <a:cs typeface="Calibri"/>
                <a:sym typeface="Calibri"/>
              </a:rPr>
              <a:t>(MacDonald and Whittaker, 2019).</a:t>
            </a:r>
            <a:endParaRPr>
              <a:latin typeface="Calibri"/>
              <a:ea typeface="Calibri"/>
              <a:cs typeface="Calibri"/>
              <a:sym typeface="Calibri"/>
            </a:endParaRPr>
          </a:p>
          <a:p>
            <a:pPr indent="0" lvl="0" marL="0" rtl="0" algn="l">
              <a:lnSpc>
                <a:spcPct val="160000"/>
              </a:lnSpc>
              <a:spcBef>
                <a:spcPts val="1000"/>
              </a:spcBef>
              <a:spcAft>
                <a:spcPts val="0"/>
              </a:spcAft>
              <a:buClr>
                <a:schemeClr val="dk1"/>
              </a:buClr>
              <a:buSzPct val="100000"/>
              <a:buNone/>
            </a:pPr>
            <a:r>
              <a:rPr lang="en-GB">
                <a:latin typeface="Calibri"/>
                <a:ea typeface="Calibri"/>
                <a:cs typeface="Calibri"/>
                <a:sym typeface="Calibri"/>
              </a:rPr>
              <a:t>Internet – key facilitator in the process of radicalisation.</a:t>
            </a:r>
            <a:endParaRPr>
              <a:latin typeface="Calibri"/>
              <a:ea typeface="Calibri"/>
              <a:cs typeface="Calibri"/>
              <a:sym typeface="Calibri"/>
            </a:endParaRPr>
          </a:p>
          <a:p>
            <a:pPr indent="0" lvl="0" marL="0" rtl="0" algn="l">
              <a:lnSpc>
                <a:spcPct val="160000"/>
              </a:lnSpc>
              <a:spcBef>
                <a:spcPts val="1000"/>
              </a:spcBef>
              <a:spcAft>
                <a:spcPts val="0"/>
              </a:spcAft>
              <a:buClr>
                <a:schemeClr val="dk1"/>
              </a:buClr>
              <a:buSzPct val="100000"/>
              <a:buNone/>
            </a:pPr>
            <a:r>
              <a:rPr i="1" lang="en-GB">
                <a:latin typeface="Calibri"/>
                <a:ea typeface="Calibri"/>
                <a:cs typeface="Calibri"/>
                <a:sym typeface="Calibri"/>
              </a:rPr>
              <a:t>Profiles of Individuals Radicalized in the United States </a:t>
            </a:r>
            <a:r>
              <a:rPr lang="en-GB">
                <a:latin typeface="Calibri"/>
                <a:ea typeface="Calibri"/>
                <a:cs typeface="Calibri"/>
                <a:sym typeface="Calibri"/>
              </a:rPr>
              <a:t>– 252 of the 495 individuals indicated that the internet or media played a substantial role in the process of their radicalisation.</a:t>
            </a:r>
            <a:endParaRPr>
              <a:latin typeface="Calibri"/>
              <a:ea typeface="Calibri"/>
              <a:cs typeface="Calibri"/>
              <a:sym typeface="Calibri"/>
            </a:endParaRPr>
          </a:p>
          <a:p>
            <a:pPr indent="0" lvl="0" marL="0" rtl="0" algn="l">
              <a:lnSpc>
                <a:spcPct val="160000"/>
              </a:lnSpc>
              <a:spcBef>
                <a:spcPts val="1000"/>
              </a:spcBef>
              <a:spcAft>
                <a:spcPts val="0"/>
              </a:spcAft>
              <a:buClr>
                <a:schemeClr val="dk1"/>
              </a:buClr>
              <a:buSzPct val="100000"/>
              <a:buNone/>
            </a:pPr>
            <a:r>
              <a:rPr lang="en-GB">
                <a:latin typeface="Calibri"/>
                <a:ea typeface="Calibri"/>
                <a:cs typeface="Calibri"/>
                <a:sym typeface="Calibri"/>
              </a:rPr>
              <a:t>Creating own narratives.</a:t>
            </a:r>
            <a:endParaRPr>
              <a:latin typeface="Calibri"/>
              <a:ea typeface="Calibri"/>
              <a:cs typeface="Calibri"/>
              <a:sym typeface="Calibri"/>
            </a:endParaRPr>
          </a:p>
          <a:p>
            <a:pPr indent="0" lvl="0" marL="0" rtl="0" algn="l">
              <a:lnSpc>
                <a:spcPct val="160000"/>
              </a:lnSpc>
              <a:spcBef>
                <a:spcPts val="1000"/>
              </a:spcBef>
              <a:spcAft>
                <a:spcPts val="0"/>
              </a:spcAft>
              <a:buClr>
                <a:schemeClr val="dk1"/>
              </a:buClr>
              <a:buSzPct val="100000"/>
              <a:buNone/>
            </a:pPr>
            <a:r>
              <a:rPr lang="en-GB">
                <a:latin typeface="Calibri"/>
                <a:ea typeface="Calibri"/>
                <a:cs typeface="Calibri"/>
                <a:sym typeface="Calibri"/>
              </a:rPr>
              <a:t>Playing on vulnerabilities and targeting young people.</a:t>
            </a:r>
            <a:endParaRPr>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46" name="Shape 346"/>
        <p:cNvGrpSpPr/>
        <p:nvPr/>
      </p:nvGrpSpPr>
      <p:grpSpPr>
        <a:xfrm>
          <a:off x="0" y="0"/>
          <a:ext cx="0" cy="0"/>
          <a:chOff x="0" y="0"/>
          <a:chExt cx="0" cy="0"/>
        </a:xfrm>
      </p:grpSpPr>
      <p:sp>
        <p:nvSpPr>
          <p:cNvPr id="347" name="Google Shape;347;p2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48" name="Google Shape;348;p22"/>
          <p:cNvSpPr/>
          <p:nvPr/>
        </p:nvSpPr>
        <p:spPr>
          <a:xfrm>
            <a:off x="409575" y="633619"/>
            <a:ext cx="6838569" cy="5495925"/>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49" name="Google Shape;349;p22"/>
          <p:cNvSpPr txBox="1"/>
          <p:nvPr>
            <p:ph type="title"/>
          </p:nvPr>
        </p:nvSpPr>
        <p:spPr>
          <a:xfrm>
            <a:off x="841246" y="978619"/>
            <a:ext cx="5991244" cy="110642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Arial"/>
              <a:buNone/>
            </a:pPr>
            <a:r>
              <a:rPr lang="en-GB" sz="3200"/>
              <a:t>Online Radicalisation</a:t>
            </a:r>
            <a:endParaRPr/>
          </a:p>
        </p:txBody>
      </p:sp>
      <p:sp>
        <p:nvSpPr>
          <p:cNvPr id="350" name="Google Shape;350;p22"/>
          <p:cNvSpPr/>
          <p:nvPr/>
        </p:nvSpPr>
        <p:spPr>
          <a:xfrm>
            <a:off x="345567" y="1171300"/>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51" name="Google Shape;351;p22"/>
          <p:cNvSpPr/>
          <p:nvPr/>
        </p:nvSpPr>
        <p:spPr>
          <a:xfrm>
            <a:off x="877458" y="2093976"/>
            <a:ext cx="5846683"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52" name="Google Shape;352;p22"/>
          <p:cNvSpPr txBox="1"/>
          <p:nvPr>
            <p:ph idx="1" type="body"/>
          </p:nvPr>
        </p:nvSpPr>
        <p:spPr>
          <a:xfrm>
            <a:off x="473583" y="2252870"/>
            <a:ext cx="6774561" cy="3793600"/>
          </a:xfrm>
          <a:prstGeom prst="rect">
            <a:avLst/>
          </a:prstGeom>
          <a:noFill/>
          <a:ln>
            <a:noFill/>
          </a:ln>
        </p:spPr>
        <p:txBody>
          <a:bodyPr anchorCtr="0" anchor="t" bIns="45700" lIns="91425" spcFirstLastPara="1" rIns="91425" wrap="square" tIns="45700">
            <a:normAutofit fontScale="92500" lnSpcReduction="20000"/>
          </a:bodyPr>
          <a:lstStyle/>
          <a:p>
            <a:pPr indent="-228600" lvl="0" marL="228600" rtl="0" algn="l">
              <a:lnSpc>
                <a:spcPct val="110000"/>
              </a:lnSpc>
              <a:spcBef>
                <a:spcPts val="0"/>
              </a:spcBef>
              <a:spcAft>
                <a:spcPts val="0"/>
              </a:spcAft>
              <a:buClr>
                <a:schemeClr val="dk1"/>
              </a:buClr>
              <a:buSzPct val="100000"/>
              <a:buChar char="•"/>
            </a:pPr>
            <a:r>
              <a:rPr b="0" lang="en-GB" sz="2000">
                <a:latin typeface="Calibri"/>
                <a:ea typeface="Calibri"/>
                <a:cs typeface="Calibri"/>
                <a:sym typeface="Calibri"/>
              </a:rPr>
              <a:t>The HM Prison and Probation Service (2021) found that the internet played an increasingly prominent role in the radicalisation process for those convicted of extremist offences in England and Wales that reflects general trends of widespread internet use in modern day society.</a:t>
            </a:r>
            <a:endParaRPr/>
          </a:p>
          <a:p>
            <a:pPr indent="-228600" lvl="0" marL="228600" rtl="0" algn="l">
              <a:lnSpc>
                <a:spcPct val="110000"/>
              </a:lnSpc>
              <a:spcBef>
                <a:spcPts val="1000"/>
              </a:spcBef>
              <a:spcAft>
                <a:spcPts val="0"/>
              </a:spcAft>
              <a:buClr>
                <a:schemeClr val="dk1"/>
              </a:buClr>
              <a:buSzPct val="100000"/>
              <a:buChar char="•"/>
            </a:pPr>
            <a:r>
              <a:rPr lang="en-GB" sz="2000">
                <a:latin typeface="Calibri"/>
                <a:ea typeface="Calibri"/>
                <a:cs typeface="Calibri"/>
                <a:sym typeface="Calibri"/>
              </a:rPr>
              <a:t>HM Prison and Probation Service stated that new counter-terrorism measures should aim to target younger users and appeal to both male and females. </a:t>
            </a:r>
            <a:endParaRPr/>
          </a:p>
          <a:p>
            <a:pPr indent="-228600" lvl="0" marL="228600" rtl="0" algn="l">
              <a:lnSpc>
                <a:spcPct val="110000"/>
              </a:lnSpc>
              <a:spcBef>
                <a:spcPts val="1000"/>
              </a:spcBef>
              <a:spcAft>
                <a:spcPts val="0"/>
              </a:spcAft>
              <a:buClr>
                <a:schemeClr val="dk1"/>
              </a:buClr>
              <a:buSzPct val="100000"/>
              <a:buChar char="•"/>
            </a:pPr>
            <a:r>
              <a:rPr lang="en-GB" sz="2000">
                <a:latin typeface="Calibri"/>
                <a:ea typeface="Calibri"/>
                <a:cs typeface="Calibri"/>
                <a:sym typeface="Calibri"/>
              </a:rPr>
              <a:t>The study also suggested that those who were more likely to be radicalised primarily online tended to be socially isolated with higher rates of mental illnesses. These findings support the fact that terrorist organisations target vulnerable, marginalised and young individuals.</a:t>
            </a:r>
            <a:endParaRPr/>
          </a:p>
        </p:txBody>
      </p:sp>
      <p:pic>
        <p:nvPicPr>
          <p:cNvPr descr="Chart, bar chart&#10;&#10;Description automatically generated" id="353" name="Google Shape;353;p22"/>
          <p:cNvPicPr preferRelativeResize="0"/>
          <p:nvPr/>
        </p:nvPicPr>
        <p:blipFill rotWithShape="1">
          <a:blip r:embed="rId3">
            <a:alphaModFix/>
          </a:blip>
          <a:srcRect b="0" l="0" r="0" t="0"/>
          <a:stretch/>
        </p:blipFill>
        <p:spPr>
          <a:xfrm>
            <a:off x="7679814" y="1877941"/>
            <a:ext cx="4097657" cy="3001534"/>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8" name="Shape 358"/>
        <p:cNvGrpSpPr/>
        <p:nvPr/>
      </p:nvGrpSpPr>
      <p:grpSpPr>
        <a:xfrm>
          <a:off x="0" y="0"/>
          <a:ext cx="0" cy="0"/>
          <a:chOff x="0" y="0"/>
          <a:chExt cx="0" cy="0"/>
        </a:xfrm>
      </p:grpSpPr>
      <p:sp>
        <p:nvSpPr>
          <p:cNvPr id="359" name="Google Shape;359;p2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pic>
        <p:nvPicPr>
          <p:cNvPr descr="Twitter becomes &quot;X&quot;: the stakes and symbolism of Elon Musk's new logo" id="360" name="Google Shape;360;p23"/>
          <p:cNvPicPr preferRelativeResize="0"/>
          <p:nvPr/>
        </p:nvPicPr>
        <p:blipFill rotWithShape="1">
          <a:blip r:embed="rId3">
            <a:alphaModFix/>
          </a:blip>
          <a:srcRect b="0" l="12058" r="16841" t="0"/>
          <a:stretch/>
        </p:blipFill>
        <p:spPr>
          <a:xfrm>
            <a:off x="3523488" y="10"/>
            <a:ext cx="8668512" cy="6857990"/>
          </a:xfrm>
          <a:prstGeom prst="rect">
            <a:avLst/>
          </a:prstGeom>
          <a:noFill/>
          <a:ln>
            <a:noFill/>
          </a:ln>
        </p:spPr>
      </p:pic>
      <p:sp>
        <p:nvSpPr>
          <p:cNvPr id="361" name="Google Shape;361;p23"/>
          <p:cNvSpPr/>
          <p:nvPr/>
        </p:nvSpPr>
        <p:spPr>
          <a:xfrm>
            <a:off x="2" y="0"/>
            <a:ext cx="9756601" cy="6858000"/>
          </a:xfrm>
          <a:prstGeom prst="rect">
            <a:avLst/>
          </a:prstGeom>
          <a:gradFill>
            <a:gsLst>
              <a:gs pos="0">
                <a:srgbClr val="FFFFFF">
                  <a:alpha val="0"/>
                </a:srgbClr>
              </a:gs>
              <a:gs pos="19000">
                <a:srgbClr val="FFFFFF">
                  <a:alpha val="37647"/>
                </a:srgbClr>
              </a:gs>
              <a:gs pos="35000">
                <a:srgbClr val="FFFFFF">
                  <a:alpha val="77647"/>
                </a:srgbClr>
              </a:gs>
              <a:gs pos="58000">
                <a:schemeClr val="lt1"/>
              </a:gs>
              <a:gs pos="100000">
                <a:schemeClr val="lt1"/>
              </a:gs>
            </a:gsLst>
            <a:lin ang="10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62" name="Google Shape;362;p23"/>
          <p:cNvSpPr txBox="1"/>
          <p:nvPr>
            <p:ph type="title"/>
          </p:nvPr>
        </p:nvSpPr>
        <p:spPr>
          <a:xfrm>
            <a:off x="371094" y="1161288"/>
            <a:ext cx="3438144" cy="1124712"/>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Arial"/>
              <a:buNone/>
            </a:pPr>
            <a:r>
              <a:rPr lang="en-GB" sz="2800"/>
              <a:t>Social Media and Terrorism</a:t>
            </a:r>
            <a:endParaRPr/>
          </a:p>
        </p:txBody>
      </p:sp>
      <p:sp>
        <p:nvSpPr>
          <p:cNvPr id="363" name="Google Shape;363;p23"/>
          <p:cNvSpPr/>
          <p:nvPr/>
        </p:nvSpPr>
        <p:spPr>
          <a:xfrm rot="5400000">
            <a:off x="662559" y="605790"/>
            <a:ext cx="73152" cy="54864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64" name="Google Shape;364;p23"/>
          <p:cNvSpPr/>
          <p:nvPr/>
        </p:nvSpPr>
        <p:spPr>
          <a:xfrm>
            <a:off x="428244" y="2443480"/>
            <a:ext cx="3300984" cy="9144"/>
          </a:xfrm>
          <a:prstGeom prst="rect">
            <a:avLst/>
          </a:prstGeom>
          <a:solidFill>
            <a:srgbClr val="C8C8C8"/>
          </a:solidFill>
          <a:ln cap="flat" cmpd="sng" w="9525">
            <a:solidFill>
              <a:srgbClr val="C8C8C8"/>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65" name="Google Shape;365;p23"/>
          <p:cNvSpPr txBox="1"/>
          <p:nvPr>
            <p:ph idx="1" type="body"/>
          </p:nvPr>
        </p:nvSpPr>
        <p:spPr>
          <a:xfrm>
            <a:off x="371094" y="2718054"/>
            <a:ext cx="5173672" cy="320725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1600"/>
              <a:buNone/>
            </a:pPr>
            <a:r>
              <a:rPr lang="en-GB" sz="1600">
                <a:latin typeface="Calibri"/>
                <a:ea typeface="Calibri"/>
                <a:cs typeface="Calibri"/>
                <a:sym typeface="Calibri"/>
              </a:rPr>
              <a:t>Cheap and effective tool for mass-communication.</a:t>
            </a:r>
            <a:endParaRPr/>
          </a:p>
          <a:p>
            <a:pPr indent="0" lvl="0" marL="0" rtl="0" algn="l">
              <a:lnSpc>
                <a:spcPct val="100000"/>
              </a:lnSpc>
              <a:spcBef>
                <a:spcPts val="1000"/>
              </a:spcBef>
              <a:spcAft>
                <a:spcPts val="0"/>
              </a:spcAft>
              <a:buClr>
                <a:schemeClr val="dk1"/>
              </a:buClr>
              <a:buSzPts val="1600"/>
              <a:buNone/>
            </a:pPr>
            <a:r>
              <a:t/>
            </a:r>
            <a:endParaRPr sz="1600">
              <a:latin typeface="Calibri"/>
              <a:ea typeface="Calibri"/>
              <a:cs typeface="Calibri"/>
              <a:sym typeface="Calibri"/>
            </a:endParaRPr>
          </a:p>
          <a:p>
            <a:pPr indent="0" lvl="1" marL="457200" rtl="0" algn="l">
              <a:lnSpc>
                <a:spcPct val="100000"/>
              </a:lnSpc>
              <a:spcBef>
                <a:spcPts val="500"/>
              </a:spcBef>
              <a:spcAft>
                <a:spcPts val="0"/>
              </a:spcAft>
              <a:buClr>
                <a:schemeClr val="dk1"/>
              </a:buClr>
              <a:buSzPts val="1600"/>
              <a:buNone/>
            </a:pPr>
            <a:r>
              <a:t/>
            </a:r>
            <a:endParaRPr sz="1600">
              <a:latin typeface="Calibri"/>
              <a:ea typeface="Calibri"/>
              <a:cs typeface="Calibri"/>
              <a:sym typeface="Calibri"/>
            </a:endParaRPr>
          </a:p>
          <a:p>
            <a:pPr indent="0" lvl="1" marL="457200" rtl="0" algn="l">
              <a:lnSpc>
                <a:spcPct val="100000"/>
              </a:lnSpc>
              <a:spcBef>
                <a:spcPts val="500"/>
              </a:spcBef>
              <a:spcAft>
                <a:spcPts val="0"/>
              </a:spcAft>
              <a:buClr>
                <a:schemeClr val="dk1"/>
              </a:buClr>
              <a:buSzPts val="1600"/>
              <a:buNone/>
            </a:pPr>
            <a:r>
              <a:t/>
            </a:r>
            <a:endParaRPr sz="1600">
              <a:latin typeface="Calibri"/>
              <a:ea typeface="Calibri"/>
              <a:cs typeface="Calibri"/>
              <a:sym typeface="Calibri"/>
            </a:endParaRPr>
          </a:p>
          <a:p>
            <a:pPr indent="0" lvl="1" marL="457200" rtl="0" algn="l">
              <a:lnSpc>
                <a:spcPct val="100000"/>
              </a:lnSpc>
              <a:spcBef>
                <a:spcPts val="500"/>
              </a:spcBef>
              <a:spcAft>
                <a:spcPts val="0"/>
              </a:spcAft>
              <a:buClr>
                <a:schemeClr val="dk1"/>
              </a:buClr>
              <a:buSzPts val="1600"/>
              <a:buNone/>
            </a:pPr>
            <a:r>
              <a:t/>
            </a:r>
            <a:endParaRPr sz="1600">
              <a:solidFill>
                <a:srgbClr val="000000"/>
              </a:solidFill>
              <a:latin typeface="Calibri"/>
              <a:ea typeface="Calibri"/>
              <a:cs typeface="Calibri"/>
              <a:sym typeface="Calibri"/>
            </a:endParaRPr>
          </a:p>
          <a:p>
            <a:pPr indent="0" lvl="1" marL="457200" rtl="0" algn="l">
              <a:lnSpc>
                <a:spcPct val="100000"/>
              </a:lnSpc>
              <a:spcBef>
                <a:spcPts val="500"/>
              </a:spcBef>
              <a:spcAft>
                <a:spcPts val="0"/>
              </a:spcAft>
              <a:buClr>
                <a:schemeClr val="dk1"/>
              </a:buClr>
              <a:buSzPts val="1600"/>
              <a:buNone/>
            </a:pPr>
            <a:r>
              <a:t/>
            </a:r>
            <a:endParaRPr sz="1600">
              <a:solidFill>
                <a:srgbClr val="000000"/>
              </a:solidFill>
              <a:latin typeface="Calibri"/>
              <a:ea typeface="Calibri"/>
              <a:cs typeface="Calibri"/>
              <a:sym typeface="Calibri"/>
            </a:endParaRPr>
          </a:p>
          <a:p>
            <a:pPr indent="0" lvl="0" marL="0" rtl="0" algn="l">
              <a:lnSpc>
                <a:spcPct val="100000"/>
              </a:lnSpc>
              <a:spcBef>
                <a:spcPts val="1000"/>
              </a:spcBef>
              <a:spcAft>
                <a:spcPts val="0"/>
              </a:spcAft>
              <a:buClr>
                <a:schemeClr val="dk1"/>
              </a:buClr>
              <a:buSzPts val="1600"/>
              <a:buNone/>
            </a:pPr>
            <a:r>
              <a:t/>
            </a:r>
            <a:endParaRPr sz="1600">
              <a:solidFill>
                <a:srgbClr val="000000"/>
              </a:solidFill>
              <a:latin typeface="Calibri"/>
              <a:ea typeface="Calibri"/>
              <a:cs typeface="Calibri"/>
              <a:sym typeface="Calibri"/>
            </a:endParaRPr>
          </a:p>
          <a:p>
            <a:pPr indent="0" lvl="0" marL="0" rtl="0" algn="l">
              <a:lnSpc>
                <a:spcPct val="100000"/>
              </a:lnSpc>
              <a:spcBef>
                <a:spcPts val="1000"/>
              </a:spcBef>
              <a:spcAft>
                <a:spcPts val="0"/>
              </a:spcAft>
              <a:buClr>
                <a:srgbClr val="FF0000"/>
              </a:buClr>
              <a:buSzPts val="1600"/>
              <a:buNone/>
            </a:pPr>
            <a:r>
              <a:rPr b="1" i="0" lang="en-GB" sz="1600" u="none" strike="noStrike">
                <a:solidFill>
                  <a:srgbClr val="FF0000"/>
                </a:solidFill>
                <a:latin typeface="Calibri"/>
                <a:ea typeface="Calibri"/>
                <a:cs typeface="Calibri"/>
                <a:sym typeface="Calibri"/>
              </a:rPr>
              <a:t>Discussion: How has the use of social media transformed the landscape of terrorism, and what are the challenges and opportunities it presents for counterterrorism efforts and online security?</a:t>
            </a:r>
            <a:endParaRPr b="1" sz="1600">
              <a:solidFill>
                <a:srgbClr val="FF0000"/>
              </a:solidFill>
              <a:latin typeface="Calibri"/>
              <a:ea typeface="Calibri"/>
              <a:cs typeface="Calibri"/>
              <a:sym typeface="Calibri"/>
            </a:endParaRPr>
          </a:p>
        </p:txBody>
      </p:sp>
      <p:pic>
        <p:nvPicPr>
          <p:cNvPr descr="Snapchat - Free download and install on ..." id="366" name="Google Shape;366;p23"/>
          <p:cNvPicPr preferRelativeResize="0"/>
          <p:nvPr/>
        </p:nvPicPr>
        <p:blipFill rotWithShape="1">
          <a:blip r:embed="rId4">
            <a:alphaModFix/>
          </a:blip>
          <a:srcRect b="0" l="0" r="0" t="0"/>
          <a:stretch/>
        </p:blipFill>
        <p:spPr>
          <a:xfrm>
            <a:off x="7138373" y="4323890"/>
            <a:ext cx="2143125" cy="2143125"/>
          </a:xfrm>
          <a:prstGeom prst="rect">
            <a:avLst/>
          </a:prstGeom>
          <a:noFill/>
          <a:ln>
            <a:noFill/>
          </a:ln>
        </p:spPr>
      </p:pic>
      <p:pic>
        <p:nvPicPr>
          <p:cNvPr descr="TikTok - App on the Amazon Appstore" id="367" name="Google Shape;367;p23"/>
          <p:cNvPicPr preferRelativeResize="0"/>
          <p:nvPr/>
        </p:nvPicPr>
        <p:blipFill rotWithShape="1">
          <a:blip r:embed="rId5">
            <a:alphaModFix/>
          </a:blip>
          <a:srcRect b="0" l="0" r="0" t="0"/>
          <a:stretch/>
        </p:blipFill>
        <p:spPr>
          <a:xfrm>
            <a:off x="7298148" y="157470"/>
            <a:ext cx="2143125" cy="2143125"/>
          </a:xfrm>
          <a:prstGeom prst="rect">
            <a:avLst/>
          </a:prstGeom>
          <a:noFill/>
          <a:ln>
            <a:noFill/>
          </a:ln>
        </p:spPr>
      </p:pic>
      <p:pic>
        <p:nvPicPr>
          <p:cNvPr descr="YouTube - App on the Amazon Appstore" id="368" name="Google Shape;368;p23"/>
          <p:cNvPicPr preferRelativeResize="0"/>
          <p:nvPr/>
        </p:nvPicPr>
        <p:blipFill rotWithShape="1">
          <a:blip r:embed="rId6">
            <a:alphaModFix/>
          </a:blip>
          <a:srcRect b="0" l="0" r="0" t="0"/>
          <a:stretch/>
        </p:blipFill>
        <p:spPr>
          <a:xfrm>
            <a:off x="3402115" y="96019"/>
            <a:ext cx="2143125" cy="2143125"/>
          </a:xfrm>
          <a:prstGeom prst="rect">
            <a:avLst/>
          </a:prstGeom>
          <a:noFill/>
          <a:ln>
            <a:noFill/>
          </a:ln>
        </p:spPr>
      </p:pic>
      <p:pic>
        <p:nvPicPr>
          <p:cNvPr descr="Instagram - Wikipedia" id="369" name="Google Shape;369;p23"/>
          <p:cNvPicPr preferRelativeResize="0"/>
          <p:nvPr/>
        </p:nvPicPr>
        <p:blipFill rotWithShape="1">
          <a:blip r:embed="rId7">
            <a:alphaModFix/>
          </a:blip>
          <a:srcRect b="0" l="0" r="0" t="0"/>
          <a:stretch/>
        </p:blipFill>
        <p:spPr>
          <a:xfrm>
            <a:off x="4876954" y="2554084"/>
            <a:ext cx="2143125" cy="2143125"/>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4" name="Shape 374"/>
        <p:cNvGrpSpPr/>
        <p:nvPr/>
      </p:nvGrpSpPr>
      <p:grpSpPr>
        <a:xfrm>
          <a:off x="0" y="0"/>
          <a:ext cx="0" cy="0"/>
          <a:chOff x="0" y="0"/>
          <a:chExt cx="0" cy="0"/>
        </a:xfrm>
      </p:grpSpPr>
      <p:sp>
        <p:nvSpPr>
          <p:cNvPr id="375" name="Google Shape;375;p24"/>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Arial"/>
              <a:buNone/>
            </a:pPr>
            <a:r>
              <a:rPr lang="en-GB"/>
              <a:t>Social Media and Terrorism</a:t>
            </a:r>
            <a:endParaRPr/>
          </a:p>
        </p:txBody>
      </p:sp>
      <p:sp>
        <p:nvSpPr>
          <p:cNvPr id="376" name="Google Shape;376;p24"/>
          <p:cNvSpPr txBox="1"/>
          <p:nvPr>
            <p:ph idx="1" type="body"/>
          </p:nvPr>
        </p:nvSpPr>
        <p:spPr>
          <a:xfrm>
            <a:off x="1115568" y="2294573"/>
            <a:ext cx="10168129" cy="4194810"/>
          </a:xfrm>
          <a:prstGeom prst="rect">
            <a:avLst/>
          </a:prstGeom>
          <a:noFill/>
          <a:ln>
            <a:noFill/>
          </a:ln>
        </p:spPr>
        <p:txBody>
          <a:bodyPr anchorCtr="0" anchor="t" bIns="45700" lIns="91425" spcFirstLastPara="1" rIns="91425" wrap="square" tIns="45700">
            <a:normAutofit fontScale="92500" lnSpcReduction="20000"/>
          </a:bodyPr>
          <a:lstStyle/>
          <a:p>
            <a:pPr indent="0" lvl="0" marL="0" rtl="0" algn="ctr">
              <a:lnSpc>
                <a:spcPct val="150000"/>
              </a:lnSpc>
              <a:spcBef>
                <a:spcPts val="0"/>
              </a:spcBef>
              <a:spcAft>
                <a:spcPts val="0"/>
              </a:spcAft>
              <a:buClr>
                <a:schemeClr val="dk1"/>
              </a:buClr>
              <a:buSzPct val="100000"/>
              <a:buNone/>
            </a:pPr>
            <a:r>
              <a:rPr lang="en-GB" sz="2800">
                <a:latin typeface="Calibri"/>
                <a:ea typeface="Calibri"/>
                <a:cs typeface="Calibri"/>
                <a:sym typeface="Calibri"/>
              </a:rPr>
              <a:t>Social media – interactive user-generated content. </a:t>
            </a:r>
            <a:endParaRPr/>
          </a:p>
          <a:p>
            <a:pPr indent="0" lvl="0" marL="0" rtl="0" algn="ctr">
              <a:lnSpc>
                <a:spcPct val="150000"/>
              </a:lnSpc>
              <a:spcBef>
                <a:spcPts val="1000"/>
              </a:spcBef>
              <a:spcAft>
                <a:spcPts val="0"/>
              </a:spcAft>
              <a:buClr>
                <a:schemeClr val="dk1"/>
              </a:buClr>
              <a:buSzPct val="100000"/>
              <a:buNone/>
            </a:pPr>
            <a:r>
              <a:rPr lang="en-GB" sz="2800">
                <a:latin typeface="Calibri"/>
                <a:ea typeface="Calibri"/>
                <a:cs typeface="Calibri"/>
                <a:sym typeface="Calibri"/>
              </a:rPr>
              <a:t>Effectively create online communities. </a:t>
            </a:r>
            <a:endParaRPr/>
          </a:p>
          <a:p>
            <a:pPr indent="0" lvl="0" marL="0" rtl="0" algn="ctr">
              <a:lnSpc>
                <a:spcPct val="150000"/>
              </a:lnSpc>
              <a:spcBef>
                <a:spcPts val="1000"/>
              </a:spcBef>
              <a:spcAft>
                <a:spcPts val="0"/>
              </a:spcAft>
              <a:buClr>
                <a:schemeClr val="dk1"/>
              </a:buClr>
              <a:buSzPct val="100000"/>
              <a:buNone/>
            </a:pPr>
            <a:r>
              <a:rPr lang="en-GB" sz="2800">
                <a:latin typeface="Calibri"/>
                <a:ea typeface="Calibri"/>
                <a:cs typeface="Calibri"/>
                <a:sym typeface="Calibri"/>
              </a:rPr>
              <a:t>Have increased rapidly since the initial emergence of Facebook which allows people to connect online with their friends and family and allows people to connect with like-minded groups with common interests, political ideologies or geographical locations. </a:t>
            </a:r>
            <a:endParaRPr/>
          </a:p>
          <a:p>
            <a:pPr indent="0" lvl="0" marL="0" rtl="0" algn="ctr">
              <a:lnSpc>
                <a:spcPct val="150000"/>
              </a:lnSpc>
              <a:spcBef>
                <a:spcPts val="1000"/>
              </a:spcBef>
              <a:spcAft>
                <a:spcPts val="0"/>
              </a:spcAft>
              <a:buClr>
                <a:schemeClr val="dk1"/>
              </a:buClr>
              <a:buSzPct val="100000"/>
              <a:buNone/>
            </a:pPr>
            <a:r>
              <a:rPr lang="en-GB" sz="2800">
                <a:latin typeface="Calibri"/>
                <a:ea typeface="Calibri"/>
                <a:cs typeface="Calibri"/>
                <a:sym typeface="Calibri"/>
              </a:rPr>
              <a:t>Quick, cheap and effective tool of mass communications.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81" name="Shape 381"/>
        <p:cNvGrpSpPr/>
        <p:nvPr/>
      </p:nvGrpSpPr>
      <p:grpSpPr>
        <a:xfrm>
          <a:off x="0" y="0"/>
          <a:ext cx="0" cy="0"/>
          <a:chOff x="0" y="0"/>
          <a:chExt cx="0" cy="0"/>
        </a:xfrm>
      </p:grpSpPr>
      <p:sp>
        <p:nvSpPr>
          <p:cNvPr id="382" name="Google Shape;382;p2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83" name="Google Shape;383;p25"/>
          <p:cNvSpPr txBox="1"/>
          <p:nvPr>
            <p:ph type="title"/>
          </p:nvPr>
        </p:nvSpPr>
        <p:spPr>
          <a:xfrm>
            <a:off x="838200" y="566928"/>
            <a:ext cx="4572000" cy="1161288"/>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Arial"/>
              <a:buNone/>
            </a:pPr>
            <a:r>
              <a:rPr lang="en-GB" sz="3600"/>
              <a:t>Alternative Social Media</a:t>
            </a:r>
            <a:endParaRPr/>
          </a:p>
        </p:txBody>
      </p:sp>
      <p:sp>
        <p:nvSpPr>
          <p:cNvPr id="384" name="Google Shape;384;p25"/>
          <p:cNvSpPr txBox="1"/>
          <p:nvPr>
            <p:ph idx="1" type="body"/>
          </p:nvPr>
        </p:nvSpPr>
        <p:spPr>
          <a:xfrm>
            <a:off x="838200" y="2057400"/>
            <a:ext cx="4572000" cy="3776472"/>
          </a:xfrm>
          <a:prstGeom prst="rect">
            <a:avLst/>
          </a:prstGeom>
          <a:noFill/>
          <a:ln>
            <a:noFill/>
          </a:ln>
        </p:spPr>
        <p:txBody>
          <a:bodyPr anchorCtr="0" anchor="t" bIns="45700" lIns="91425" spcFirstLastPara="1" rIns="91425" wrap="square" tIns="45700">
            <a:normAutofit/>
          </a:bodyPr>
          <a:lstStyle/>
          <a:p>
            <a:pPr indent="0" lvl="0" marL="0" rtl="0" algn="l">
              <a:lnSpc>
                <a:spcPct val="110000"/>
              </a:lnSpc>
              <a:spcBef>
                <a:spcPts val="0"/>
              </a:spcBef>
              <a:spcAft>
                <a:spcPts val="0"/>
              </a:spcAft>
              <a:buClr>
                <a:schemeClr val="dk1"/>
              </a:buClr>
              <a:buSzPts val="1800"/>
              <a:buNone/>
            </a:pPr>
            <a:r>
              <a:rPr lang="en-GB" sz="1800">
                <a:latin typeface="Calibri"/>
                <a:ea typeface="Calibri"/>
                <a:cs typeface="Calibri"/>
                <a:sym typeface="Calibri"/>
              </a:rPr>
              <a:t>“Alternative Social Media” sites are often less overt than those in the mainstream, often  focusing on “free speech” as a defining factor in their platform. This lack of regulation and emphasis on freedom often draws those with more extreme views to populate these sites and share their ideologies.</a:t>
            </a:r>
            <a:endParaRPr sz="1800">
              <a:latin typeface="Calibri"/>
              <a:ea typeface="Calibri"/>
              <a:cs typeface="Calibri"/>
              <a:sym typeface="Calibri"/>
            </a:endParaRPr>
          </a:p>
        </p:txBody>
      </p:sp>
      <p:pic>
        <p:nvPicPr>
          <p:cNvPr descr="File:WhatsApp.svg - Wikimedia Commons" id="385" name="Google Shape;385;p25"/>
          <p:cNvPicPr preferRelativeResize="0"/>
          <p:nvPr/>
        </p:nvPicPr>
        <p:blipFill rotWithShape="1">
          <a:blip r:embed="rId3">
            <a:alphaModFix/>
          </a:blip>
          <a:srcRect b="0" l="0" r="0" t="0"/>
          <a:stretch/>
        </p:blipFill>
        <p:spPr>
          <a:xfrm>
            <a:off x="5893956" y="566929"/>
            <a:ext cx="2548940" cy="2560320"/>
          </a:xfrm>
          <a:prstGeom prst="rect">
            <a:avLst/>
          </a:prstGeom>
          <a:noFill/>
          <a:ln>
            <a:noFill/>
          </a:ln>
        </p:spPr>
      </p:pic>
      <p:pic>
        <p:nvPicPr>
          <p:cNvPr descr="Millions fled to Telegram amid WhatsApp court battle" id="386" name="Google Shape;386;p25"/>
          <p:cNvPicPr preferRelativeResize="0"/>
          <p:nvPr/>
        </p:nvPicPr>
        <p:blipFill rotWithShape="1">
          <a:blip r:embed="rId4">
            <a:alphaModFix/>
          </a:blip>
          <a:srcRect b="0" l="0" r="0" t="0"/>
          <a:stretch/>
        </p:blipFill>
        <p:spPr>
          <a:xfrm>
            <a:off x="8677657" y="1095930"/>
            <a:ext cx="2670048" cy="1501902"/>
          </a:xfrm>
          <a:prstGeom prst="rect">
            <a:avLst/>
          </a:prstGeom>
          <a:noFill/>
          <a:ln>
            <a:noFill/>
          </a:ln>
        </p:spPr>
      </p:pic>
      <p:pic>
        <p:nvPicPr>
          <p:cNvPr descr="Building A Community of Real People on Gab – Gab News" id="387" name="Google Shape;387;p25"/>
          <p:cNvPicPr preferRelativeResize="0"/>
          <p:nvPr/>
        </p:nvPicPr>
        <p:blipFill rotWithShape="1">
          <a:blip r:embed="rId5">
            <a:alphaModFix/>
          </a:blip>
          <a:srcRect b="0" l="0" r="0" t="0"/>
          <a:stretch/>
        </p:blipFill>
        <p:spPr>
          <a:xfrm>
            <a:off x="5833402" y="3804843"/>
            <a:ext cx="2670047" cy="1501901"/>
          </a:xfrm>
          <a:prstGeom prst="rect">
            <a:avLst/>
          </a:prstGeom>
          <a:noFill/>
          <a:ln>
            <a:noFill/>
          </a:ln>
        </p:spPr>
      </p:pic>
      <p:pic>
        <p:nvPicPr>
          <p:cNvPr descr="What is 8chan? - BBC News" id="388" name="Google Shape;388;p25"/>
          <p:cNvPicPr preferRelativeResize="0"/>
          <p:nvPr/>
        </p:nvPicPr>
        <p:blipFill rotWithShape="1">
          <a:blip r:embed="rId6">
            <a:alphaModFix/>
          </a:blip>
          <a:srcRect b="0" l="0" r="0" t="0"/>
          <a:stretch/>
        </p:blipFill>
        <p:spPr>
          <a:xfrm>
            <a:off x="8677656" y="3802760"/>
            <a:ext cx="2670048" cy="1501902"/>
          </a:xfrm>
          <a:prstGeom prst="rect">
            <a:avLst/>
          </a:prstGeom>
          <a:noFill/>
          <a:ln>
            <a:noFill/>
          </a:ln>
        </p:spPr>
      </p:pic>
      <p:sp>
        <p:nvSpPr>
          <p:cNvPr id="389" name="Google Shape;389;p25"/>
          <p:cNvSpPr/>
          <p:nvPr/>
        </p:nvSpPr>
        <p:spPr>
          <a:xfrm>
            <a:off x="841248" y="6112341"/>
            <a:ext cx="1050645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90" name="Google Shape;390;p25"/>
          <p:cNvSpPr/>
          <p:nvPr/>
        </p:nvSpPr>
        <p:spPr>
          <a:xfrm rot="5400000">
            <a:off x="3096768" y="3817404"/>
            <a:ext cx="54864" cy="4572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95" name="Shape 395"/>
        <p:cNvGrpSpPr/>
        <p:nvPr/>
      </p:nvGrpSpPr>
      <p:grpSpPr>
        <a:xfrm>
          <a:off x="0" y="0"/>
          <a:ext cx="0" cy="0"/>
          <a:chOff x="0" y="0"/>
          <a:chExt cx="0" cy="0"/>
        </a:xfrm>
      </p:grpSpPr>
      <p:sp>
        <p:nvSpPr>
          <p:cNvPr id="396" name="Google Shape;396;p2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97" name="Google Shape;397;p26"/>
          <p:cNvSpPr/>
          <p:nvPr/>
        </p:nvSpPr>
        <p:spPr>
          <a:xfrm>
            <a:off x="409575" y="633619"/>
            <a:ext cx="6838569" cy="5495925"/>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398" name="Google Shape;398;p26"/>
          <p:cNvSpPr txBox="1"/>
          <p:nvPr>
            <p:ph type="title"/>
          </p:nvPr>
        </p:nvSpPr>
        <p:spPr>
          <a:xfrm>
            <a:off x="841246" y="978619"/>
            <a:ext cx="5991244" cy="110642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Arial"/>
              <a:buNone/>
            </a:pPr>
            <a:r>
              <a:rPr lang="en-GB" sz="3200"/>
              <a:t>Gab</a:t>
            </a:r>
            <a:endParaRPr/>
          </a:p>
        </p:txBody>
      </p:sp>
      <p:sp>
        <p:nvSpPr>
          <p:cNvPr id="399" name="Google Shape;399;p26"/>
          <p:cNvSpPr/>
          <p:nvPr/>
        </p:nvSpPr>
        <p:spPr>
          <a:xfrm>
            <a:off x="345567" y="1171300"/>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00" name="Google Shape;400;p26"/>
          <p:cNvSpPr/>
          <p:nvPr/>
        </p:nvSpPr>
        <p:spPr>
          <a:xfrm>
            <a:off x="877458" y="2093976"/>
            <a:ext cx="5846683"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01" name="Google Shape;401;p26"/>
          <p:cNvSpPr txBox="1"/>
          <p:nvPr>
            <p:ph idx="1" type="body"/>
          </p:nvPr>
        </p:nvSpPr>
        <p:spPr>
          <a:xfrm>
            <a:off x="473583" y="2252870"/>
            <a:ext cx="6774561" cy="3876674"/>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chemeClr val="dk1"/>
              </a:buClr>
              <a:buSzPts val="1800"/>
              <a:buChar char="•"/>
            </a:pPr>
            <a:r>
              <a:rPr lang="en-GB" sz="1800">
                <a:latin typeface="Calibri"/>
                <a:ea typeface="Calibri"/>
                <a:cs typeface="Calibri"/>
                <a:sym typeface="Calibri"/>
              </a:rPr>
              <a:t>Popular with conservatives, alt-right and far-right extremists.</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800"/>
              <a:buChar char="•"/>
            </a:pPr>
            <a:r>
              <a:rPr lang="en-GB" sz="1800">
                <a:latin typeface="Calibri"/>
                <a:ea typeface="Calibri"/>
                <a:cs typeface="Calibri"/>
                <a:sym typeface="Calibri"/>
              </a:rPr>
              <a:t>Founded in 2016 – coined itself the free speech network with a mission to defend, protect and preserve free speech online.</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800"/>
              <a:buChar char="•"/>
            </a:pPr>
            <a:r>
              <a:rPr lang="en-GB" sz="1800">
                <a:latin typeface="Calibri"/>
                <a:ea typeface="Calibri"/>
                <a:cs typeface="Calibri"/>
                <a:sym typeface="Calibri"/>
              </a:rPr>
              <a:t>Rife for racism, anti-immigration, anti-Semetic, anti-Islamist and far right ideology.</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800"/>
              <a:buChar char="•"/>
            </a:pPr>
            <a:r>
              <a:rPr lang="en-GB" sz="1800">
                <a:latin typeface="Calibri"/>
                <a:ea typeface="Calibri"/>
                <a:cs typeface="Calibri"/>
                <a:sym typeface="Calibri"/>
              </a:rPr>
              <a:t>Hashtags such as: altright, buildthewall, banislam, bansharia and whitegenocide</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800"/>
              <a:buChar char="•"/>
            </a:pPr>
            <a:r>
              <a:rPr lang="en-GB" sz="1800">
                <a:latin typeface="Calibri"/>
                <a:ea typeface="Calibri"/>
                <a:cs typeface="Calibri"/>
                <a:sym typeface="Calibri"/>
              </a:rPr>
              <a:t>Mix of Facebook, Reddit and Twitter.</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800"/>
              <a:buChar char="•"/>
            </a:pPr>
            <a:r>
              <a:rPr lang="en-GB" sz="1800">
                <a:latin typeface="Calibri"/>
                <a:ea typeface="Calibri"/>
                <a:cs typeface="Calibri"/>
                <a:sym typeface="Calibri"/>
              </a:rPr>
              <a:t>By end of 2018 – approx. 450,000 users and 30 million comments.</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ts val="1800"/>
              <a:buChar char="•"/>
            </a:pPr>
            <a:r>
              <a:rPr lang="en-GB" sz="1800">
                <a:latin typeface="Calibri"/>
                <a:ea typeface="Calibri"/>
                <a:cs typeface="Calibri"/>
                <a:sym typeface="Calibri"/>
              </a:rPr>
              <a:t>Public scrutiny following the Pittsburgh Synagogue attack by Robert Bowers.</a:t>
            </a:r>
            <a:endParaRPr/>
          </a:p>
        </p:txBody>
      </p:sp>
      <p:pic>
        <p:nvPicPr>
          <p:cNvPr descr="Building A Community of Real People on Gab – Gab News" id="402" name="Google Shape;402;p26"/>
          <p:cNvPicPr preferRelativeResize="0"/>
          <p:nvPr/>
        </p:nvPicPr>
        <p:blipFill rotWithShape="1">
          <a:blip r:embed="rId3">
            <a:alphaModFix/>
          </a:blip>
          <a:srcRect b="0" l="0" r="0" t="0"/>
          <a:stretch/>
        </p:blipFill>
        <p:spPr>
          <a:xfrm>
            <a:off x="7679814" y="2226242"/>
            <a:ext cx="4097657" cy="2304931"/>
          </a:xfrm>
          <a:prstGeom prst="rect">
            <a:avLst/>
          </a:prstGeom>
          <a:noFill/>
          <a:ln>
            <a:noFill/>
          </a:ln>
        </p:spPr>
      </p:pic>
      <p:sp>
        <p:nvSpPr>
          <p:cNvPr id="403" name="Google Shape;403;p26"/>
          <p:cNvSpPr txBox="1"/>
          <p:nvPr/>
        </p:nvSpPr>
        <p:spPr>
          <a:xfrm>
            <a:off x="7925847" y="5269230"/>
            <a:ext cx="3588449" cy="646331"/>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lang="en-GB" sz="1800">
                <a:solidFill>
                  <a:srgbClr val="FF0000"/>
                </a:solidFill>
                <a:latin typeface="Calibri"/>
                <a:ea typeface="Calibri"/>
                <a:cs typeface="Calibri"/>
                <a:sym typeface="Calibri"/>
              </a:rPr>
              <a:t>Let’s have a look at the gab front page! *Warning*</a:t>
            </a:r>
            <a:endParaRPr b="1" sz="1800">
              <a:solidFill>
                <a:srgbClr val="FF0000"/>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08" name="Shape 408"/>
        <p:cNvGrpSpPr/>
        <p:nvPr/>
      </p:nvGrpSpPr>
      <p:grpSpPr>
        <a:xfrm>
          <a:off x="0" y="0"/>
          <a:ext cx="0" cy="0"/>
          <a:chOff x="0" y="0"/>
          <a:chExt cx="0" cy="0"/>
        </a:xfrm>
      </p:grpSpPr>
      <p:sp>
        <p:nvSpPr>
          <p:cNvPr id="409" name="Google Shape;409;p27"/>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10" name="Google Shape;410;p27"/>
          <p:cNvSpPr/>
          <p:nvPr/>
        </p:nvSpPr>
        <p:spPr>
          <a:xfrm>
            <a:off x="409575" y="633619"/>
            <a:ext cx="6838569" cy="5495925"/>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11" name="Google Shape;411;p27"/>
          <p:cNvSpPr txBox="1"/>
          <p:nvPr>
            <p:ph type="title"/>
          </p:nvPr>
        </p:nvSpPr>
        <p:spPr>
          <a:xfrm>
            <a:off x="841246" y="978619"/>
            <a:ext cx="5991244" cy="110642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Arial"/>
              <a:buNone/>
            </a:pPr>
            <a:r>
              <a:rPr lang="en-GB" sz="3200"/>
              <a:t>Telegram</a:t>
            </a:r>
            <a:endParaRPr/>
          </a:p>
        </p:txBody>
      </p:sp>
      <p:sp>
        <p:nvSpPr>
          <p:cNvPr id="412" name="Google Shape;412;p27"/>
          <p:cNvSpPr/>
          <p:nvPr/>
        </p:nvSpPr>
        <p:spPr>
          <a:xfrm>
            <a:off x="345567" y="1171300"/>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13" name="Google Shape;413;p27"/>
          <p:cNvSpPr/>
          <p:nvPr/>
        </p:nvSpPr>
        <p:spPr>
          <a:xfrm>
            <a:off x="877458" y="2093976"/>
            <a:ext cx="5846683"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14" name="Google Shape;414;p27"/>
          <p:cNvSpPr txBox="1"/>
          <p:nvPr>
            <p:ph idx="1" type="body"/>
          </p:nvPr>
        </p:nvSpPr>
        <p:spPr>
          <a:xfrm>
            <a:off x="409575" y="2121198"/>
            <a:ext cx="6838569" cy="3953482"/>
          </a:xfrm>
          <a:prstGeom prst="rect">
            <a:avLst/>
          </a:prstGeom>
          <a:noFill/>
          <a:ln>
            <a:noFill/>
          </a:ln>
        </p:spPr>
        <p:txBody>
          <a:bodyPr anchorCtr="0" anchor="t" bIns="45700" lIns="91425" spcFirstLastPara="1" rIns="91425" wrap="square" tIns="45700">
            <a:normAutofit fontScale="92500"/>
          </a:bodyPr>
          <a:lstStyle/>
          <a:p>
            <a:pPr indent="-228600" lvl="0" marL="228600" rtl="0" algn="l">
              <a:lnSpc>
                <a:spcPct val="100000"/>
              </a:lnSpc>
              <a:spcBef>
                <a:spcPts val="0"/>
              </a:spcBef>
              <a:spcAft>
                <a:spcPts val="0"/>
              </a:spcAft>
              <a:buClr>
                <a:schemeClr val="dk1"/>
              </a:buClr>
              <a:buSzPct val="100000"/>
              <a:buChar char="•"/>
            </a:pPr>
            <a:r>
              <a:rPr lang="en-GB" sz="1800">
                <a:latin typeface="Calibri"/>
                <a:ea typeface="Calibri"/>
                <a:cs typeface="Calibri"/>
                <a:sym typeface="Calibri"/>
              </a:rPr>
              <a:t>Launched in 2013.</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1800">
                <a:latin typeface="Calibri"/>
                <a:ea typeface="Calibri"/>
                <a:cs typeface="Calibri"/>
                <a:sym typeface="Calibri"/>
              </a:rPr>
              <a:t>Offers end-to-end encryption that allows users to send chats, photos, videos and other documents regardless of the content size.</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1800">
                <a:latin typeface="Calibri"/>
                <a:ea typeface="Calibri"/>
                <a:cs typeface="Calibri"/>
                <a:sym typeface="Calibri"/>
              </a:rPr>
              <a:t>Founders believe highly in human rights and privacy with Durov stating ‘’Privacy is not for sale and human rights should not be compromised’’.</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1800">
                <a:latin typeface="Calibri"/>
                <a:ea typeface="Calibri"/>
                <a:cs typeface="Calibri"/>
                <a:sym typeface="Calibri"/>
              </a:rPr>
              <a:t>Telegram remains ISIS main disseminating propaganda and recruiting new members. </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1800">
                <a:latin typeface="Calibri"/>
                <a:ea typeface="Calibri"/>
                <a:cs typeface="Calibri"/>
                <a:sym typeface="Calibri"/>
              </a:rPr>
              <a:t>Linked to 2015 Paris Attacks and 2016 Brussel Bombings.</a:t>
            </a:r>
            <a:endParaRPr sz="18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1800">
                <a:latin typeface="Calibri"/>
                <a:ea typeface="Calibri"/>
                <a:cs typeface="Calibri"/>
                <a:sym typeface="Calibri"/>
              </a:rPr>
              <a:t>Used by Far-Right terrorist groups as well - ‘Britain First’ used telegram to advertise about their Neo-Nazi stickering campaign and share links to the dark web where weapons can be bought to ‘’prepare themselves for the final battle against enemies of the white race’’.. </a:t>
            </a:r>
            <a:endParaRPr sz="1800">
              <a:latin typeface="Calibri"/>
              <a:ea typeface="Calibri"/>
              <a:cs typeface="Calibri"/>
              <a:sym typeface="Calibri"/>
            </a:endParaRPr>
          </a:p>
        </p:txBody>
      </p:sp>
      <p:pic>
        <p:nvPicPr>
          <p:cNvPr descr="Millions fled to Telegram amid WhatsApp court battle" id="415" name="Google Shape;415;p27"/>
          <p:cNvPicPr preferRelativeResize="0"/>
          <p:nvPr/>
        </p:nvPicPr>
        <p:blipFill rotWithShape="1">
          <a:blip r:embed="rId3">
            <a:alphaModFix/>
          </a:blip>
          <a:srcRect b="0" l="0" r="0" t="0"/>
          <a:stretch/>
        </p:blipFill>
        <p:spPr>
          <a:xfrm>
            <a:off x="7679814" y="2226242"/>
            <a:ext cx="4097657" cy="2304932"/>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20" name="Shape 420"/>
        <p:cNvGrpSpPr/>
        <p:nvPr/>
      </p:nvGrpSpPr>
      <p:grpSpPr>
        <a:xfrm>
          <a:off x="0" y="0"/>
          <a:ext cx="0" cy="0"/>
          <a:chOff x="0" y="0"/>
          <a:chExt cx="0" cy="0"/>
        </a:xfrm>
      </p:grpSpPr>
      <p:sp>
        <p:nvSpPr>
          <p:cNvPr id="421" name="Google Shape;421;p2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22" name="Google Shape;422;p28"/>
          <p:cNvSpPr/>
          <p:nvPr/>
        </p:nvSpPr>
        <p:spPr>
          <a:xfrm>
            <a:off x="409575" y="633619"/>
            <a:ext cx="6838569" cy="5495925"/>
          </a:xfrm>
          <a:prstGeom prst="rect">
            <a:avLst/>
          </a:prstGeom>
          <a:solidFill>
            <a:schemeClr val="lt1"/>
          </a:solidFill>
          <a:ln cap="flat" cmpd="sng" w="9525">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23" name="Google Shape;423;p28"/>
          <p:cNvSpPr txBox="1"/>
          <p:nvPr>
            <p:ph type="title"/>
          </p:nvPr>
        </p:nvSpPr>
        <p:spPr>
          <a:xfrm>
            <a:off x="841246" y="978619"/>
            <a:ext cx="5991244" cy="110642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Arial"/>
              <a:buNone/>
            </a:pPr>
            <a:r>
              <a:rPr lang="en-GB" sz="3200"/>
              <a:t>4Chan and 8Chan</a:t>
            </a:r>
            <a:endParaRPr/>
          </a:p>
        </p:txBody>
      </p:sp>
      <p:sp>
        <p:nvSpPr>
          <p:cNvPr id="424" name="Google Shape;424;p28"/>
          <p:cNvSpPr/>
          <p:nvPr/>
        </p:nvSpPr>
        <p:spPr>
          <a:xfrm>
            <a:off x="345567" y="1171300"/>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25" name="Google Shape;425;p28"/>
          <p:cNvSpPr/>
          <p:nvPr/>
        </p:nvSpPr>
        <p:spPr>
          <a:xfrm>
            <a:off x="877458" y="2093976"/>
            <a:ext cx="5846683"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26" name="Google Shape;426;p28"/>
          <p:cNvSpPr txBox="1"/>
          <p:nvPr>
            <p:ph idx="1" type="body"/>
          </p:nvPr>
        </p:nvSpPr>
        <p:spPr>
          <a:xfrm>
            <a:off x="345567" y="2244530"/>
            <a:ext cx="6902577" cy="3893947"/>
          </a:xfrm>
          <a:prstGeom prst="rect">
            <a:avLst/>
          </a:prstGeom>
          <a:noFill/>
          <a:ln>
            <a:noFill/>
          </a:ln>
        </p:spPr>
        <p:txBody>
          <a:bodyPr anchorCtr="0" anchor="t" bIns="45700" lIns="91425" spcFirstLastPara="1" rIns="91425" wrap="square" tIns="45700">
            <a:normAutofit fontScale="92500" lnSpcReduction="20000"/>
          </a:bodyPr>
          <a:lstStyle/>
          <a:p>
            <a:pPr indent="-228600" lvl="0" marL="228600" rtl="0" algn="l">
              <a:lnSpc>
                <a:spcPct val="100000"/>
              </a:lnSpc>
              <a:spcBef>
                <a:spcPts val="0"/>
              </a:spcBef>
              <a:spcAft>
                <a:spcPts val="0"/>
              </a:spcAft>
              <a:buClr>
                <a:schemeClr val="dk1"/>
              </a:buClr>
              <a:buSzPct val="100000"/>
              <a:buChar char="•"/>
            </a:pPr>
            <a:r>
              <a:rPr lang="en-GB" sz="2000">
                <a:latin typeface="Calibri"/>
                <a:ea typeface="Calibri"/>
                <a:cs typeface="Calibri"/>
                <a:sym typeface="Calibri"/>
              </a:rPr>
              <a:t>4Chan founded in 2003.</a:t>
            </a:r>
            <a:endParaRPr sz="20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2000">
                <a:latin typeface="Calibri"/>
                <a:ea typeface="Calibri"/>
                <a:cs typeface="Calibri"/>
                <a:sym typeface="Calibri"/>
              </a:rPr>
              <a:t>Requires no logins, usernames are optional and threads expire after a certain time. </a:t>
            </a:r>
            <a:endParaRPr sz="20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2000">
                <a:latin typeface="Calibri"/>
                <a:ea typeface="Calibri"/>
                <a:cs typeface="Calibri"/>
                <a:sym typeface="Calibri"/>
              </a:rPr>
              <a:t>4Chan is a commonplace for racist posts. Qanon conspiracy was also initiated by 4Chan posts. Many RWE memes are generated on 4Chan and then spread to more mainstream sites such as Instagram and Facebook. </a:t>
            </a:r>
            <a:endParaRPr sz="20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2000">
                <a:latin typeface="Calibri"/>
                <a:ea typeface="Calibri"/>
                <a:cs typeface="Calibri"/>
                <a:sym typeface="Calibri"/>
              </a:rPr>
              <a:t>8Chan established in 2013.</a:t>
            </a:r>
            <a:endParaRPr sz="20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2000">
                <a:latin typeface="Calibri"/>
                <a:ea typeface="Calibri"/>
                <a:cs typeface="Calibri"/>
                <a:sym typeface="Calibri"/>
              </a:rPr>
              <a:t>Matthew Price CEO of 8Chan – ‘’not just a cesspool of hate’’ but a concept of ‘’privacy by lawless design’’.</a:t>
            </a:r>
            <a:endParaRPr sz="20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2000">
                <a:latin typeface="Calibri"/>
                <a:ea typeface="Calibri"/>
                <a:cs typeface="Calibri"/>
                <a:sym typeface="Calibri"/>
              </a:rPr>
              <a:t>Imageboard – discuss topics using images rather than texts.</a:t>
            </a:r>
            <a:endParaRPr sz="2000">
              <a:latin typeface="Calibri"/>
              <a:ea typeface="Calibri"/>
              <a:cs typeface="Calibri"/>
              <a:sym typeface="Calibri"/>
            </a:endParaRPr>
          </a:p>
          <a:p>
            <a:pPr indent="-228600" lvl="0" marL="228600" rtl="0" algn="l">
              <a:lnSpc>
                <a:spcPct val="100000"/>
              </a:lnSpc>
              <a:spcBef>
                <a:spcPts val="1000"/>
              </a:spcBef>
              <a:spcAft>
                <a:spcPts val="0"/>
              </a:spcAft>
              <a:buClr>
                <a:schemeClr val="dk1"/>
              </a:buClr>
              <a:buSzPct val="100000"/>
              <a:buChar char="•"/>
            </a:pPr>
            <a:r>
              <a:rPr lang="en-GB" sz="2000">
                <a:latin typeface="Calibri"/>
                <a:ea typeface="Calibri"/>
                <a:cs typeface="Calibri"/>
                <a:sym typeface="Calibri"/>
              </a:rPr>
              <a:t>Linked to Christchurch attack.</a:t>
            </a:r>
            <a:endParaRPr sz="2000">
              <a:latin typeface="Calibri"/>
              <a:ea typeface="Calibri"/>
              <a:cs typeface="Calibri"/>
              <a:sym typeface="Calibri"/>
            </a:endParaRPr>
          </a:p>
        </p:txBody>
      </p:sp>
      <p:pic>
        <p:nvPicPr>
          <p:cNvPr descr="What is 8chan? - BBC News" id="427" name="Google Shape;427;p28"/>
          <p:cNvPicPr preferRelativeResize="0"/>
          <p:nvPr/>
        </p:nvPicPr>
        <p:blipFill rotWithShape="1">
          <a:blip r:embed="rId3">
            <a:alphaModFix/>
          </a:blip>
          <a:srcRect b="0" l="0" r="0" t="0"/>
          <a:stretch/>
        </p:blipFill>
        <p:spPr>
          <a:xfrm>
            <a:off x="7679814" y="2226242"/>
            <a:ext cx="4097657" cy="2304932"/>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32" name="Shape 432"/>
        <p:cNvGrpSpPr/>
        <p:nvPr/>
      </p:nvGrpSpPr>
      <p:grpSpPr>
        <a:xfrm>
          <a:off x="0" y="0"/>
          <a:ext cx="0" cy="0"/>
          <a:chOff x="0" y="0"/>
          <a:chExt cx="0" cy="0"/>
        </a:xfrm>
      </p:grpSpPr>
      <p:sp>
        <p:nvSpPr>
          <p:cNvPr id="433" name="Google Shape;433;p2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34" name="Google Shape;434;p29"/>
          <p:cNvSpPr/>
          <p:nvPr/>
        </p:nvSpPr>
        <p:spPr>
          <a:xfrm>
            <a:off x="554416" y="4218905"/>
            <a:ext cx="11167447" cy="2089317"/>
          </a:xfrm>
          <a:prstGeom prst="rect">
            <a:avLst/>
          </a:prstGeom>
          <a:solidFill>
            <a:schemeClr val="lt1"/>
          </a:solidFill>
          <a:ln cap="flat" cmpd="sng" w="12700">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35" name="Google Shape;435;p29"/>
          <p:cNvSpPr txBox="1"/>
          <p:nvPr>
            <p:ph type="title"/>
          </p:nvPr>
        </p:nvSpPr>
        <p:spPr>
          <a:xfrm>
            <a:off x="1051560" y="4444332"/>
            <a:ext cx="3538728" cy="164592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Arial"/>
              <a:buNone/>
            </a:pPr>
            <a:r>
              <a:rPr lang="en-GB" sz="3200"/>
              <a:t>Case Study: Christchurch Attack</a:t>
            </a:r>
            <a:endParaRPr/>
          </a:p>
        </p:txBody>
      </p:sp>
      <p:pic>
        <p:nvPicPr>
          <p:cNvPr descr="Text&#10;&#10;Description automatically generated" id="436" name="Google Shape;436;p29"/>
          <p:cNvPicPr preferRelativeResize="0"/>
          <p:nvPr/>
        </p:nvPicPr>
        <p:blipFill rotWithShape="1">
          <a:blip r:embed="rId3">
            <a:alphaModFix/>
          </a:blip>
          <a:srcRect b="-35562" l="-2378" r="-8931" t="-3980"/>
          <a:stretch/>
        </p:blipFill>
        <p:spPr>
          <a:xfrm>
            <a:off x="1572196" y="704287"/>
            <a:ext cx="9657779" cy="3026854"/>
          </a:xfrm>
          <a:prstGeom prst="rect">
            <a:avLst/>
          </a:prstGeom>
          <a:noFill/>
          <a:ln>
            <a:noFill/>
          </a:ln>
        </p:spPr>
      </p:pic>
      <p:sp>
        <p:nvSpPr>
          <p:cNvPr id="437" name="Google Shape;437;p29"/>
          <p:cNvSpPr/>
          <p:nvPr/>
        </p:nvSpPr>
        <p:spPr>
          <a:xfrm>
            <a:off x="490408" y="4911518"/>
            <a:ext cx="128016"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38" name="Google Shape;438;p29"/>
          <p:cNvSpPr/>
          <p:nvPr/>
        </p:nvSpPr>
        <p:spPr>
          <a:xfrm rot="5400000">
            <a:off x="4248113" y="5258990"/>
            <a:ext cx="1463040" cy="9144"/>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39" name="Google Shape;439;p29"/>
          <p:cNvSpPr txBox="1"/>
          <p:nvPr>
            <p:ph idx="1" type="body"/>
          </p:nvPr>
        </p:nvSpPr>
        <p:spPr>
          <a:xfrm>
            <a:off x="5349240" y="4440602"/>
            <a:ext cx="6007608" cy="1645920"/>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dk1"/>
              </a:buClr>
              <a:buSzPts val="1600"/>
              <a:buNone/>
            </a:pPr>
            <a:r>
              <a:rPr b="1" lang="en-GB" sz="1600">
                <a:latin typeface="Calibri"/>
                <a:ea typeface="Calibri"/>
                <a:cs typeface="Calibri"/>
                <a:sym typeface="Calibri"/>
              </a:rPr>
              <a:t>TASK – 10 Minutes.</a:t>
            </a:r>
            <a:endParaRPr/>
          </a:p>
          <a:p>
            <a:pPr indent="0" lvl="0" marL="0" rtl="0" algn="l">
              <a:lnSpc>
                <a:spcPct val="100000"/>
              </a:lnSpc>
              <a:spcBef>
                <a:spcPts val="1000"/>
              </a:spcBef>
              <a:spcAft>
                <a:spcPts val="0"/>
              </a:spcAft>
              <a:buClr>
                <a:schemeClr val="dk1"/>
              </a:buClr>
              <a:buSzPts val="1600"/>
              <a:buNone/>
            </a:pPr>
            <a:r>
              <a:rPr b="1" lang="en-GB" sz="1600">
                <a:latin typeface="Calibri"/>
                <a:ea typeface="Calibri"/>
                <a:cs typeface="Calibri"/>
                <a:sym typeface="Calibri"/>
              </a:rPr>
              <a:t>Research the Christchurch Attack:</a:t>
            </a:r>
            <a:br>
              <a:rPr b="1" lang="en-GB" sz="1600">
                <a:latin typeface="Calibri"/>
                <a:ea typeface="Calibri"/>
                <a:cs typeface="Calibri"/>
                <a:sym typeface="Calibri"/>
              </a:rPr>
            </a:br>
            <a:r>
              <a:rPr i="1" lang="en-GB" sz="1600">
                <a:latin typeface="Calibri"/>
                <a:ea typeface="Calibri"/>
                <a:cs typeface="Calibri"/>
                <a:sym typeface="Calibri"/>
              </a:rPr>
              <a:t>-How did Tarrant carryout the attack?</a:t>
            </a:r>
            <a:br>
              <a:rPr b="1" i="1" lang="en-GB" sz="1600">
                <a:latin typeface="Calibri"/>
                <a:ea typeface="Calibri"/>
                <a:cs typeface="Calibri"/>
                <a:sym typeface="Calibri"/>
              </a:rPr>
            </a:br>
            <a:r>
              <a:rPr i="1" lang="en-GB" sz="1600">
                <a:latin typeface="Calibri"/>
                <a:ea typeface="Calibri"/>
                <a:cs typeface="Calibri"/>
                <a:sym typeface="Calibri"/>
              </a:rPr>
              <a:t>-What Platforms did he use to publish the attack?</a:t>
            </a:r>
            <a:br>
              <a:rPr i="1" lang="en-GB" sz="1600">
                <a:latin typeface="Calibri"/>
                <a:ea typeface="Calibri"/>
                <a:cs typeface="Calibri"/>
                <a:sym typeface="Calibri"/>
              </a:rPr>
            </a:br>
            <a:r>
              <a:rPr i="1" lang="en-GB" sz="1600">
                <a:latin typeface="Calibri"/>
                <a:ea typeface="Calibri"/>
                <a:cs typeface="Calibri"/>
                <a:sym typeface="Calibri"/>
              </a:rPr>
              <a:t>-Where did he post his manifesto?</a:t>
            </a:r>
            <a:br>
              <a:rPr i="1" lang="en-GB" sz="1600">
                <a:latin typeface="Calibri"/>
                <a:ea typeface="Calibri"/>
                <a:cs typeface="Calibri"/>
                <a:sym typeface="Calibri"/>
              </a:rPr>
            </a:br>
            <a:r>
              <a:rPr i="1" lang="en-GB" sz="1600">
                <a:latin typeface="Calibri"/>
                <a:ea typeface="Calibri"/>
                <a:cs typeface="Calibri"/>
                <a:sym typeface="Calibri"/>
              </a:rPr>
              <a:t>-How did he use the event to publish more extremist content?</a:t>
            </a:r>
            <a:endParaRPr/>
          </a:p>
          <a:p>
            <a:pPr indent="0" lvl="0" marL="0" rtl="0" algn="l">
              <a:lnSpc>
                <a:spcPct val="100000"/>
              </a:lnSpc>
              <a:spcBef>
                <a:spcPts val="1000"/>
              </a:spcBef>
              <a:spcAft>
                <a:spcPts val="0"/>
              </a:spcAft>
              <a:buClr>
                <a:schemeClr val="dk1"/>
              </a:buClr>
              <a:buSzPts val="1600"/>
              <a:buNone/>
            </a:pPr>
            <a:r>
              <a:rPr lang="en-GB" sz="1600" u="sng">
                <a:latin typeface="Calibri"/>
                <a:ea typeface="Calibri"/>
                <a:cs typeface="Calibri"/>
                <a:sym typeface="Calibri"/>
              </a:rPr>
              <a:t>Possible source:</a:t>
            </a:r>
            <a:r>
              <a:rPr lang="en-GB" sz="1600">
                <a:latin typeface="Calibri"/>
                <a:ea typeface="Calibri"/>
                <a:cs typeface="Calibri"/>
                <a:sym typeface="Calibri"/>
              </a:rPr>
              <a:t> </a:t>
            </a:r>
            <a:r>
              <a:rPr i="1" lang="en-GB" sz="1600" u="sng">
                <a:solidFill>
                  <a:schemeClr val="hlink"/>
                </a:solidFill>
                <a:latin typeface="Calibri"/>
                <a:ea typeface="Calibri"/>
                <a:cs typeface="Calibri"/>
                <a:sym typeface="Calibri"/>
                <a:hlinkClick r:id="rId4"/>
              </a:rPr>
              <a:t>https://www.adl.org/resources/reports/gab-and-8chan-home-to-terrorist-plots-hiding-in-plain-sight</a:t>
            </a:r>
            <a:endParaRPr i="1" sz="1600">
              <a:latin typeface="Calibri"/>
              <a:ea typeface="Calibri"/>
              <a:cs typeface="Calibri"/>
              <a:sym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4" name="Shape 444"/>
        <p:cNvGrpSpPr/>
        <p:nvPr/>
      </p:nvGrpSpPr>
      <p:grpSpPr>
        <a:xfrm>
          <a:off x="0" y="0"/>
          <a:ext cx="0" cy="0"/>
          <a:chOff x="0" y="0"/>
          <a:chExt cx="0" cy="0"/>
        </a:xfrm>
      </p:grpSpPr>
      <p:sp>
        <p:nvSpPr>
          <p:cNvPr id="445" name="Google Shape;445;p30"/>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Arial"/>
              <a:buNone/>
            </a:pPr>
            <a:r>
              <a:rPr lang="en-GB"/>
              <a:t>Lone Wolf* Terrorism</a:t>
            </a:r>
            <a:endParaRPr/>
          </a:p>
        </p:txBody>
      </p:sp>
      <p:sp>
        <p:nvSpPr>
          <p:cNvPr id="446" name="Google Shape;446;p30"/>
          <p:cNvSpPr txBox="1"/>
          <p:nvPr>
            <p:ph idx="1" type="body"/>
          </p:nvPr>
        </p:nvSpPr>
        <p:spPr>
          <a:xfrm>
            <a:off x="1115568" y="2478024"/>
            <a:ext cx="10168128" cy="3694176"/>
          </a:xfrm>
          <a:prstGeom prst="rect">
            <a:avLst/>
          </a:prstGeom>
          <a:noFill/>
          <a:ln>
            <a:noFill/>
          </a:ln>
        </p:spPr>
        <p:txBody>
          <a:bodyPr anchorCtr="0" anchor="t" bIns="45700" lIns="91425" spcFirstLastPara="1" rIns="91425" wrap="square" tIns="45700">
            <a:normAutofit/>
          </a:bodyPr>
          <a:lstStyle/>
          <a:p>
            <a:pPr indent="0" lvl="0" marL="0" rtl="0" algn="ctr">
              <a:lnSpc>
                <a:spcPct val="110000"/>
              </a:lnSpc>
              <a:spcBef>
                <a:spcPts val="0"/>
              </a:spcBef>
              <a:spcAft>
                <a:spcPts val="0"/>
              </a:spcAft>
              <a:buClr>
                <a:schemeClr val="dk1"/>
              </a:buClr>
              <a:buSzPts val="2400"/>
              <a:buNone/>
            </a:pPr>
            <a:r>
              <a:rPr lang="en-GB">
                <a:latin typeface="Calibri"/>
                <a:ea typeface="Calibri"/>
                <a:cs typeface="Calibri"/>
                <a:sym typeface="Calibri"/>
              </a:rPr>
              <a:t>Lone wolf terrorism is distinct from violence committed by extremist groups and must therefore be understood as its own phenomenon…. Lone actors are often radicalized online via propaganda or conspiracy theories stemming from radical ideologies and organisations. </a:t>
            </a:r>
            <a:endParaRPr/>
          </a:p>
          <a:p>
            <a:pPr indent="0" lvl="0" marL="0" rtl="0" algn="ctr">
              <a:lnSpc>
                <a:spcPct val="110000"/>
              </a:lnSpc>
              <a:spcBef>
                <a:spcPts val="1000"/>
              </a:spcBef>
              <a:spcAft>
                <a:spcPts val="0"/>
              </a:spcAft>
              <a:buClr>
                <a:schemeClr val="dk1"/>
              </a:buClr>
              <a:buSzPts val="2400"/>
              <a:buNone/>
            </a:pPr>
            <a:r>
              <a:rPr lang="en-GB">
                <a:latin typeface="Calibri"/>
                <a:ea typeface="Calibri"/>
                <a:cs typeface="Calibri"/>
                <a:sym typeface="Calibri"/>
              </a:rPr>
              <a:t>(Toevs, 2020, p. 1).</a:t>
            </a:r>
            <a:endParaRPr/>
          </a:p>
          <a:p>
            <a:pPr indent="0" lvl="0" marL="0" rtl="0" algn="ctr">
              <a:lnSpc>
                <a:spcPct val="110000"/>
              </a:lnSpc>
              <a:spcBef>
                <a:spcPts val="1000"/>
              </a:spcBef>
              <a:spcAft>
                <a:spcPts val="0"/>
              </a:spcAft>
              <a:buClr>
                <a:schemeClr val="dk1"/>
              </a:buClr>
              <a:buSzPts val="2400"/>
              <a:buNone/>
            </a:pPr>
            <a:r>
              <a:t/>
            </a:r>
            <a:endParaRPr>
              <a:latin typeface="Calibri"/>
              <a:ea typeface="Calibri"/>
              <a:cs typeface="Calibri"/>
              <a:sym typeface="Calibri"/>
            </a:endParaRPr>
          </a:p>
          <a:p>
            <a:pPr indent="0" lvl="0" marL="0" rtl="0" algn="ctr">
              <a:lnSpc>
                <a:spcPct val="110000"/>
              </a:lnSpc>
              <a:spcBef>
                <a:spcPts val="1000"/>
              </a:spcBef>
              <a:spcAft>
                <a:spcPts val="0"/>
              </a:spcAft>
              <a:buClr>
                <a:schemeClr val="dk1"/>
              </a:buClr>
              <a:buSzPts val="2400"/>
              <a:buNone/>
            </a:pPr>
            <a:r>
              <a:rPr lang="en-GB">
                <a:latin typeface="Calibri"/>
                <a:ea typeface="Calibri"/>
                <a:cs typeface="Calibri"/>
                <a:sym typeface="Calibri"/>
              </a:rPr>
              <a:t>Pritti Patel 2020 – ‘’It is clear the threat posed by lone actors is growing’’.</a:t>
            </a:r>
            <a:endParaRPr>
              <a:latin typeface="Calibri"/>
              <a:ea typeface="Calibri"/>
              <a:cs typeface="Calibri"/>
              <a:sym typeface="Calibri"/>
            </a:endParaRPr>
          </a:p>
          <a:p>
            <a:pPr indent="-76200" lvl="0" marL="228600" rtl="0" algn="l">
              <a:lnSpc>
                <a:spcPct val="110000"/>
              </a:lnSpc>
              <a:spcBef>
                <a:spcPts val="1000"/>
              </a:spcBef>
              <a:spcAft>
                <a:spcPts val="0"/>
              </a:spcAft>
              <a:buClr>
                <a:schemeClr val="dk1"/>
              </a:buClr>
              <a:buSzPts val="2400"/>
              <a:buNone/>
            </a:pPr>
            <a:r>
              <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1" name="Shape 451"/>
        <p:cNvGrpSpPr/>
        <p:nvPr/>
      </p:nvGrpSpPr>
      <p:grpSpPr>
        <a:xfrm>
          <a:off x="0" y="0"/>
          <a:ext cx="0" cy="0"/>
          <a:chOff x="0" y="0"/>
          <a:chExt cx="0" cy="0"/>
        </a:xfrm>
      </p:grpSpPr>
      <p:sp>
        <p:nvSpPr>
          <p:cNvPr id="452" name="Google Shape;452;p31"/>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Arial"/>
              <a:buNone/>
            </a:pPr>
            <a:r>
              <a:rPr lang="en-GB"/>
              <a:t>The issue of ‘Lone Wolves’</a:t>
            </a:r>
            <a:endParaRPr/>
          </a:p>
        </p:txBody>
      </p:sp>
      <p:sp>
        <p:nvSpPr>
          <p:cNvPr id="453" name="Google Shape;453;p31"/>
          <p:cNvSpPr txBox="1"/>
          <p:nvPr>
            <p:ph idx="1" type="body"/>
          </p:nvPr>
        </p:nvSpPr>
        <p:spPr>
          <a:xfrm>
            <a:off x="1115568" y="2478024"/>
            <a:ext cx="10168128" cy="3694176"/>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110000"/>
              </a:lnSpc>
              <a:spcBef>
                <a:spcPts val="0"/>
              </a:spcBef>
              <a:spcAft>
                <a:spcPts val="0"/>
              </a:spcAft>
              <a:buClr>
                <a:schemeClr val="dk1"/>
              </a:buClr>
              <a:buSzPts val="2400"/>
              <a:buChar char="•"/>
            </a:pPr>
            <a:r>
              <a:rPr lang="en-GB">
                <a:latin typeface="Calibri"/>
                <a:ea typeface="Calibri"/>
                <a:cs typeface="Calibri"/>
                <a:sym typeface="Calibri"/>
              </a:rPr>
              <a:t>Phenomenon – not a new concept</a:t>
            </a:r>
            <a:endParaRPr>
              <a:latin typeface="Calibri"/>
              <a:ea typeface="Calibri"/>
              <a:cs typeface="Calibri"/>
              <a:sym typeface="Calibri"/>
            </a:endParaRPr>
          </a:p>
          <a:p>
            <a:pPr indent="-228600" lvl="0" marL="228600" rtl="0" algn="l">
              <a:lnSpc>
                <a:spcPct val="110000"/>
              </a:lnSpc>
              <a:spcBef>
                <a:spcPts val="1000"/>
              </a:spcBef>
              <a:spcAft>
                <a:spcPts val="0"/>
              </a:spcAft>
              <a:buClr>
                <a:schemeClr val="dk1"/>
              </a:buClr>
              <a:buSzPts val="2400"/>
              <a:buChar char="•"/>
            </a:pPr>
            <a:r>
              <a:rPr lang="en-GB">
                <a:latin typeface="Calibri"/>
                <a:ea typeface="Calibri"/>
                <a:cs typeface="Calibri"/>
                <a:sym typeface="Calibri"/>
              </a:rPr>
              <a:t>The internet significantly contributed to the growth of lone wolf* / lone actors.</a:t>
            </a:r>
            <a:endParaRPr>
              <a:latin typeface="Calibri"/>
              <a:ea typeface="Calibri"/>
              <a:cs typeface="Calibri"/>
              <a:sym typeface="Calibri"/>
            </a:endParaRPr>
          </a:p>
          <a:p>
            <a:pPr indent="-228600" lvl="0" marL="228600" rtl="0" algn="l">
              <a:lnSpc>
                <a:spcPct val="110000"/>
              </a:lnSpc>
              <a:spcBef>
                <a:spcPts val="1000"/>
              </a:spcBef>
              <a:spcAft>
                <a:spcPts val="0"/>
              </a:spcAft>
              <a:buClr>
                <a:schemeClr val="dk1"/>
              </a:buClr>
              <a:buSzPts val="2400"/>
              <a:buChar char="•"/>
            </a:pPr>
            <a:r>
              <a:rPr lang="en-GB">
                <a:latin typeface="Calibri"/>
                <a:ea typeface="Calibri"/>
                <a:cs typeface="Calibri"/>
                <a:sym typeface="Calibri"/>
              </a:rPr>
              <a:t>Due to – virtual communities and echo-chambers online – more people can be radicalised to terrorist organisations.</a:t>
            </a:r>
            <a:endParaRPr>
              <a:latin typeface="Calibri"/>
              <a:ea typeface="Calibri"/>
              <a:cs typeface="Calibri"/>
              <a:sym typeface="Calibri"/>
            </a:endParaRPr>
          </a:p>
          <a:p>
            <a:pPr indent="-228600" lvl="0" marL="228600" rtl="0" algn="l">
              <a:lnSpc>
                <a:spcPct val="110000"/>
              </a:lnSpc>
              <a:spcBef>
                <a:spcPts val="1000"/>
              </a:spcBef>
              <a:spcAft>
                <a:spcPts val="0"/>
              </a:spcAft>
              <a:buClr>
                <a:schemeClr val="dk1"/>
              </a:buClr>
              <a:buSzPts val="2400"/>
              <a:buChar char="•"/>
            </a:pPr>
            <a:r>
              <a:rPr lang="en-GB">
                <a:latin typeface="Calibri"/>
                <a:ea typeface="Calibri"/>
                <a:cs typeface="Calibri"/>
                <a:sym typeface="Calibri"/>
              </a:rPr>
              <a:t>Islamist terrorist organisations often express the need for people in the West to take part of Jihad in their homeland.</a:t>
            </a:r>
            <a:endParaRPr>
              <a:latin typeface="Calibri"/>
              <a:ea typeface="Calibri"/>
              <a:cs typeface="Calibri"/>
              <a:sym typeface="Calibri"/>
            </a:endParaRPr>
          </a:p>
          <a:p>
            <a:pPr indent="-228600" lvl="0" marL="228600" rtl="0" algn="l">
              <a:lnSpc>
                <a:spcPct val="110000"/>
              </a:lnSpc>
              <a:spcBef>
                <a:spcPts val="1000"/>
              </a:spcBef>
              <a:spcAft>
                <a:spcPts val="0"/>
              </a:spcAft>
              <a:buClr>
                <a:schemeClr val="dk1"/>
              </a:buClr>
              <a:buSzPts val="2400"/>
              <a:buChar char="•"/>
            </a:pPr>
            <a:r>
              <a:rPr lang="en-GB">
                <a:latin typeface="Calibri"/>
                <a:ea typeface="Calibri"/>
                <a:cs typeface="Calibri"/>
                <a:sym typeface="Calibri"/>
              </a:rPr>
              <a:t>Instructional manuals on how to make bombs, buy firearms and how to conduct attacks are readily available online.</a:t>
            </a:r>
            <a:endParaRPr>
              <a:latin typeface="Calibri"/>
              <a:ea typeface="Calibri"/>
              <a:cs typeface="Calibri"/>
              <a:sym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8" name="Shape 458"/>
        <p:cNvGrpSpPr/>
        <p:nvPr/>
      </p:nvGrpSpPr>
      <p:grpSpPr>
        <a:xfrm>
          <a:off x="0" y="0"/>
          <a:ext cx="0" cy="0"/>
          <a:chOff x="0" y="0"/>
          <a:chExt cx="0" cy="0"/>
        </a:xfrm>
      </p:grpSpPr>
      <p:sp>
        <p:nvSpPr>
          <p:cNvPr id="459" name="Google Shape;459;p32"/>
          <p:cNvSpPr txBox="1"/>
          <p:nvPr>
            <p:ph type="title"/>
          </p:nvPr>
        </p:nvSpPr>
        <p:spPr>
          <a:xfrm>
            <a:off x="1011936" y="499228"/>
            <a:ext cx="10168128" cy="1179576"/>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Arial"/>
              <a:buNone/>
            </a:pPr>
            <a:r>
              <a:rPr lang="en-GB"/>
              <a:t>Challenges to responding to terrorist's use of the internet</a:t>
            </a:r>
            <a:endParaRPr/>
          </a:p>
        </p:txBody>
      </p:sp>
      <p:sp>
        <p:nvSpPr>
          <p:cNvPr id="460" name="Google Shape;460;p32"/>
          <p:cNvSpPr txBox="1"/>
          <p:nvPr>
            <p:ph idx="1" type="body"/>
          </p:nvPr>
        </p:nvSpPr>
        <p:spPr>
          <a:xfrm>
            <a:off x="1011936" y="2543588"/>
            <a:ext cx="10168128" cy="3694176"/>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Clr>
                <a:schemeClr val="dk1"/>
              </a:buClr>
              <a:buSzPts val="2400"/>
              <a:buChar char="•"/>
            </a:pPr>
            <a:r>
              <a:rPr lang="en-GB">
                <a:latin typeface="Calibri"/>
                <a:ea typeface="Calibri"/>
                <a:cs typeface="Calibri"/>
                <a:sym typeface="Calibri"/>
              </a:rPr>
              <a:t>Global and anonymous nature.</a:t>
            </a:r>
            <a:endParaRPr>
              <a:latin typeface="Calibri"/>
              <a:ea typeface="Calibri"/>
              <a:cs typeface="Calibri"/>
              <a:sym typeface="Calibri"/>
            </a:endParaRPr>
          </a:p>
          <a:p>
            <a:pPr indent="-228600" lvl="0" marL="228600" rtl="0" algn="l">
              <a:lnSpc>
                <a:spcPct val="110000"/>
              </a:lnSpc>
              <a:spcBef>
                <a:spcPts val="1000"/>
              </a:spcBef>
              <a:spcAft>
                <a:spcPts val="0"/>
              </a:spcAft>
              <a:buClr>
                <a:schemeClr val="dk1"/>
              </a:buClr>
              <a:buSzPts val="2400"/>
              <a:buChar char="•"/>
            </a:pPr>
            <a:r>
              <a:rPr lang="en-GB">
                <a:latin typeface="Calibri"/>
                <a:ea typeface="Calibri"/>
                <a:cs typeface="Calibri"/>
                <a:sym typeface="Calibri"/>
              </a:rPr>
              <a:t>No single/global counter terror approach – what is classed as extremist content in the UK may be protected by America’s free speech laws.</a:t>
            </a:r>
            <a:endParaRPr>
              <a:latin typeface="Calibri"/>
              <a:ea typeface="Calibri"/>
              <a:cs typeface="Calibri"/>
              <a:sym typeface="Calibri"/>
            </a:endParaRPr>
          </a:p>
          <a:p>
            <a:pPr indent="-228600" lvl="0" marL="228600" rtl="0" algn="l">
              <a:lnSpc>
                <a:spcPct val="110000"/>
              </a:lnSpc>
              <a:spcBef>
                <a:spcPts val="1000"/>
              </a:spcBef>
              <a:spcAft>
                <a:spcPts val="0"/>
              </a:spcAft>
              <a:buClr>
                <a:schemeClr val="dk1"/>
              </a:buClr>
              <a:buSzPts val="2400"/>
              <a:buChar char="•"/>
            </a:pPr>
            <a:r>
              <a:rPr lang="en-GB">
                <a:latin typeface="Calibri"/>
                <a:ea typeface="Calibri"/>
                <a:cs typeface="Calibri"/>
                <a:sym typeface="Calibri"/>
              </a:rPr>
              <a:t>Content removal – fuelling the fire.</a:t>
            </a:r>
            <a:endParaRPr>
              <a:latin typeface="Calibri"/>
              <a:ea typeface="Calibri"/>
              <a:cs typeface="Calibri"/>
              <a:sym typeface="Calibri"/>
            </a:endParaRPr>
          </a:p>
          <a:p>
            <a:pPr indent="-228600" lvl="0" marL="228600" rtl="0" algn="l">
              <a:lnSpc>
                <a:spcPct val="110000"/>
              </a:lnSpc>
              <a:spcBef>
                <a:spcPts val="1000"/>
              </a:spcBef>
              <a:spcAft>
                <a:spcPts val="0"/>
              </a:spcAft>
              <a:buClr>
                <a:schemeClr val="dk1"/>
              </a:buClr>
              <a:buSzPts val="2400"/>
              <a:buChar char="•"/>
            </a:pPr>
            <a:r>
              <a:rPr lang="en-GB">
                <a:latin typeface="Calibri"/>
                <a:ea typeface="Calibri"/>
                <a:cs typeface="Calibri"/>
                <a:sym typeface="Calibri"/>
              </a:rPr>
              <a:t>Playing with algorithms.</a:t>
            </a:r>
            <a:endParaRPr>
              <a:latin typeface="Calibri"/>
              <a:ea typeface="Calibri"/>
              <a:cs typeface="Calibri"/>
              <a:sym typeface="Calibri"/>
            </a:endParaRPr>
          </a:p>
          <a:p>
            <a:pPr indent="-228600" lvl="0" marL="228600" rtl="0" algn="l">
              <a:lnSpc>
                <a:spcPct val="110000"/>
              </a:lnSpc>
              <a:spcBef>
                <a:spcPts val="1000"/>
              </a:spcBef>
              <a:spcAft>
                <a:spcPts val="0"/>
              </a:spcAft>
              <a:buClr>
                <a:schemeClr val="dk1"/>
              </a:buClr>
              <a:buSzPts val="2400"/>
              <a:buChar char="•"/>
            </a:pPr>
            <a:r>
              <a:rPr lang="en-GB">
                <a:latin typeface="Calibri"/>
                <a:ea typeface="Calibri"/>
                <a:cs typeface="Calibri"/>
                <a:sym typeface="Calibri"/>
              </a:rPr>
              <a:t>VPNs and TOR.</a:t>
            </a:r>
            <a:endParaRPr>
              <a:latin typeface="Calibri"/>
              <a:ea typeface="Calibri"/>
              <a:cs typeface="Calibri"/>
              <a:sym typeface="Calibri"/>
            </a:endParaRPr>
          </a:p>
        </p:txBody>
      </p:sp>
      <p:pic>
        <p:nvPicPr>
          <p:cNvPr descr="Tech Against Terrorism | Disrupting Terrorist Activity Online" id="461" name="Google Shape;461;p32"/>
          <p:cNvPicPr preferRelativeResize="0"/>
          <p:nvPr/>
        </p:nvPicPr>
        <p:blipFill rotWithShape="1">
          <a:blip r:embed="rId3">
            <a:alphaModFix/>
          </a:blip>
          <a:srcRect b="0" l="0" r="0" t="0"/>
          <a:stretch/>
        </p:blipFill>
        <p:spPr>
          <a:xfrm>
            <a:off x="7770779" y="4285234"/>
            <a:ext cx="3810000" cy="214630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66" name="Shape 466"/>
        <p:cNvGrpSpPr/>
        <p:nvPr/>
      </p:nvGrpSpPr>
      <p:grpSpPr>
        <a:xfrm>
          <a:off x="0" y="0"/>
          <a:ext cx="0" cy="0"/>
          <a:chOff x="0" y="0"/>
          <a:chExt cx="0" cy="0"/>
        </a:xfrm>
      </p:grpSpPr>
      <p:sp>
        <p:nvSpPr>
          <p:cNvPr id="467" name="Google Shape;467;p33"/>
          <p:cNvSpPr/>
          <p:nvPr/>
        </p:nvSpPr>
        <p:spPr>
          <a:xfrm rot="5400000">
            <a:off x="857544"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68" name="Google Shape;468;p33"/>
          <p:cNvSpPr/>
          <p:nvPr/>
        </p:nvSpPr>
        <p:spPr>
          <a:xfrm flipH="1" rot="10800000">
            <a:off x="578652" y="4501201"/>
            <a:ext cx="1103469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69" name="Google Shape;469;p3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70" name="Google Shape;470;p33"/>
          <p:cNvSpPr txBox="1"/>
          <p:nvPr>
            <p:ph type="title"/>
          </p:nvPr>
        </p:nvSpPr>
        <p:spPr>
          <a:xfrm>
            <a:off x="477981" y="1122363"/>
            <a:ext cx="4023360" cy="320413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Arial"/>
              <a:buNone/>
            </a:pPr>
            <a:r>
              <a:rPr lang="en-GB" sz="4400"/>
              <a:t>Countering Terrorism and Extremism Online</a:t>
            </a:r>
            <a:endParaRPr/>
          </a:p>
        </p:txBody>
      </p:sp>
      <p:sp>
        <p:nvSpPr>
          <p:cNvPr id="471" name="Google Shape;471;p33"/>
          <p:cNvSpPr/>
          <p:nvPr/>
        </p:nvSpPr>
        <p:spPr>
          <a:xfrm rot="5400000">
            <a:off x="759921"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72" name="Google Shape;472;p33"/>
          <p:cNvSpPr/>
          <p:nvPr/>
        </p:nvSpPr>
        <p:spPr>
          <a:xfrm>
            <a:off x="481029" y="4546920"/>
            <a:ext cx="4023360"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pic>
        <p:nvPicPr>
          <p:cNvPr descr="Table&#10;&#10;Description automatically generated" id="473" name="Google Shape;473;p33"/>
          <p:cNvPicPr preferRelativeResize="0"/>
          <p:nvPr/>
        </p:nvPicPr>
        <p:blipFill rotWithShape="1">
          <a:blip r:embed="rId3">
            <a:alphaModFix/>
          </a:blip>
          <a:srcRect b="0" l="0" r="0" t="0"/>
          <a:stretch/>
        </p:blipFill>
        <p:spPr>
          <a:xfrm>
            <a:off x="4864608" y="674734"/>
            <a:ext cx="6846363" cy="5357278"/>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77" name="Shape 477"/>
        <p:cNvGrpSpPr/>
        <p:nvPr/>
      </p:nvGrpSpPr>
      <p:grpSpPr>
        <a:xfrm>
          <a:off x="0" y="0"/>
          <a:ext cx="0" cy="0"/>
          <a:chOff x="0" y="0"/>
          <a:chExt cx="0" cy="0"/>
        </a:xfrm>
      </p:grpSpPr>
      <p:sp>
        <p:nvSpPr>
          <p:cNvPr id="478" name="Google Shape;478;p3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79" name="Google Shape;479;p34"/>
          <p:cNvSpPr/>
          <p:nvPr/>
        </p:nvSpPr>
        <p:spPr>
          <a:xfrm>
            <a:off x="-1" y="0"/>
            <a:ext cx="4455673" cy="6858000"/>
          </a:xfrm>
          <a:custGeom>
            <a:rect b="b" l="l" r="r" t="t"/>
            <a:pathLst>
              <a:path extrusionOk="0" h="6858000" w="4455673">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solidFill>
            <a:schemeClr val="lt1"/>
          </a:solidFill>
          <a:ln cap="flat" cmpd="sng" w="9525">
            <a:solidFill>
              <a:srgbClr val="E8E8E8"/>
            </a:solidFill>
            <a:prstDash val="solid"/>
            <a:miter lim="800000"/>
            <a:headEnd len="sm" w="sm" type="none"/>
            <a:tailEnd len="sm" w="sm" type="none"/>
          </a:ln>
          <a:effectLst>
            <a:outerShdw blurRad="50800" rotWithShape="0" algn="l"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80" name="Google Shape;480;p34"/>
          <p:cNvSpPr/>
          <p:nvPr/>
        </p:nvSpPr>
        <p:spPr>
          <a:xfrm>
            <a:off x="0" y="0"/>
            <a:ext cx="4446529" cy="6858000"/>
          </a:xfrm>
          <a:custGeom>
            <a:rect b="b" l="l" r="r" t="t"/>
            <a:pathLst>
              <a:path extrusionOk="0" h="6858000" w="4446529">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81" name="Google Shape;481;p34"/>
          <p:cNvSpPr txBox="1"/>
          <p:nvPr>
            <p:ph type="title"/>
          </p:nvPr>
        </p:nvSpPr>
        <p:spPr>
          <a:xfrm>
            <a:off x="341029" y="2661476"/>
            <a:ext cx="3438144" cy="1239012"/>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600"/>
              <a:buFont typeface="Arial"/>
              <a:buNone/>
            </a:pPr>
            <a:r>
              <a:rPr lang="en-GB" sz="2600"/>
              <a:t>Countering Terrorism and Extremism Online</a:t>
            </a:r>
            <a:endParaRPr/>
          </a:p>
        </p:txBody>
      </p:sp>
      <p:sp>
        <p:nvSpPr>
          <p:cNvPr id="482" name="Google Shape;482;p34"/>
          <p:cNvSpPr/>
          <p:nvPr/>
        </p:nvSpPr>
        <p:spPr>
          <a:xfrm>
            <a:off x="0" y="1426546"/>
            <a:ext cx="128016" cy="653903"/>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83" name="Google Shape;483;p34"/>
          <p:cNvSpPr/>
          <p:nvPr/>
        </p:nvSpPr>
        <p:spPr>
          <a:xfrm>
            <a:off x="395893" y="2443480"/>
            <a:ext cx="3383280"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pic>
        <p:nvPicPr>
          <p:cNvPr descr="Table&#10;&#10;Description automatically generated" id="484" name="Google Shape;484;p34"/>
          <p:cNvPicPr preferRelativeResize="0"/>
          <p:nvPr/>
        </p:nvPicPr>
        <p:blipFill rotWithShape="1">
          <a:blip r:embed="rId3">
            <a:alphaModFix/>
          </a:blip>
          <a:srcRect b="0" l="0" r="0" t="0"/>
          <a:stretch/>
        </p:blipFill>
        <p:spPr>
          <a:xfrm>
            <a:off x="4537709" y="802158"/>
            <a:ext cx="7573519" cy="5301462"/>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88" name="Shape 488"/>
        <p:cNvGrpSpPr/>
        <p:nvPr/>
      </p:nvGrpSpPr>
      <p:grpSpPr>
        <a:xfrm>
          <a:off x="0" y="0"/>
          <a:ext cx="0" cy="0"/>
          <a:chOff x="0" y="0"/>
          <a:chExt cx="0" cy="0"/>
        </a:xfrm>
      </p:grpSpPr>
      <p:sp>
        <p:nvSpPr>
          <p:cNvPr id="489" name="Google Shape;489;p3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90" name="Google Shape;490;p35"/>
          <p:cNvSpPr/>
          <p:nvPr/>
        </p:nvSpPr>
        <p:spPr>
          <a:xfrm>
            <a:off x="-1" y="0"/>
            <a:ext cx="4455673" cy="6858000"/>
          </a:xfrm>
          <a:custGeom>
            <a:rect b="b" l="l" r="r" t="t"/>
            <a:pathLst>
              <a:path extrusionOk="0" h="6858000" w="4455673">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solidFill>
            <a:schemeClr val="lt1"/>
          </a:solidFill>
          <a:ln cap="flat" cmpd="sng" w="9525">
            <a:solidFill>
              <a:srgbClr val="E8E8E8"/>
            </a:solidFill>
            <a:prstDash val="solid"/>
            <a:miter lim="800000"/>
            <a:headEnd len="sm" w="sm" type="none"/>
            <a:tailEnd len="sm" w="sm" type="none"/>
          </a:ln>
          <a:effectLst>
            <a:outerShdw blurRad="50800" rotWithShape="0" algn="l"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91" name="Google Shape;491;p35"/>
          <p:cNvSpPr/>
          <p:nvPr/>
        </p:nvSpPr>
        <p:spPr>
          <a:xfrm>
            <a:off x="0" y="0"/>
            <a:ext cx="4446529" cy="6858000"/>
          </a:xfrm>
          <a:custGeom>
            <a:rect b="b" l="l" r="r" t="t"/>
            <a:pathLst>
              <a:path extrusionOk="0" h="6858000" w="4446529">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92" name="Google Shape;492;p35"/>
          <p:cNvSpPr txBox="1"/>
          <p:nvPr>
            <p:ph type="title"/>
          </p:nvPr>
        </p:nvSpPr>
        <p:spPr>
          <a:xfrm>
            <a:off x="395893" y="2690050"/>
            <a:ext cx="3438144" cy="1239012"/>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600"/>
              <a:buFont typeface="Arial"/>
              <a:buNone/>
            </a:pPr>
            <a:r>
              <a:rPr lang="en-GB" sz="2600"/>
              <a:t>Countering Terrorism and Extremism Online</a:t>
            </a:r>
            <a:endParaRPr/>
          </a:p>
        </p:txBody>
      </p:sp>
      <p:sp>
        <p:nvSpPr>
          <p:cNvPr id="493" name="Google Shape;493;p35"/>
          <p:cNvSpPr/>
          <p:nvPr/>
        </p:nvSpPr>
        <p:spPr>
          <a:xfrm>
            <a:off x="0" y="1426546"/>
            <a:ext cx="128016" cy="653903"/>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494" name="Google Shape;494;p35"/>
          <p:cNvSpPr/>
          <p:nvPr/>
        </p:nvSpPr>
        <p:spPr>
          <a:xfrm>
            <a:off x="395893" y="2443480"/>
            <a:ext cx="3383280"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pic>
        <p:nvPicPr>
          <p:cNvPr descr="Table&#10;&#10;Description automatically generated" id="495" name="Google Shape;495;p35"/>
          <p:cNvPicPr preferRelativeResize="0"/>
          <p:nvPr/>
        </p:nvPicPr>
        <p:blipFill rotWithShape="1">
          <a:blip r:embed="rId3">
            <a:alphaModFix/>
          </a:blip>
          <a:srcRect b="0" l="0" r="0" t="0"/>
          <a:stretch/>
        </p:blipFill>
        <p:spPr>
          <a:xfrm>
            <a:off x="4689607" y="366779"/>
            <a:ext cx="7335575" cy="6216901"/>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0" name="Shape 500"/>
        <p:cNvGrpSpPr/>
        <p:nvPr/>
      </p:nvGrpSpPr>
      <p:grpSpPr>
        <a:xfrm>
          <a:off x="0" y="0"/>
          <a:ext cx="0" cy="0"/>
          <a:chOff x="0" y="0"/>
          <a:chExt cx="0" cy="0"/>
        </a:xfrm>
      </p:grpSpPr>
      <p:sp>
        <p:nvSpPr>
          <p:cNvPr id="501" name="Google Shape;501;p36"/>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Arial"/>
              <a:buNone/>
            </a:pPr>
            <a:r>
              <a:rPr lang="en-GB"/>
              <a:t>Examples of terrorist use of the internet</a:t>
            </a:r>
            <a:endParaRPr/>
          </a:p>
        </p:txBody>
      </p:sp>
      <p:sp>
        <p:nvSpPr>
          <p:cNvPr id="502" name="Google Shape;502;p36"/>
          <p:cNvSpPr txBox="1"/>
          <p:nvPr>
            <p:ph idx="1" type="body"/>
          </p:nvPr>
        </p:nvSpPr>
        <p:spPr>
          <a:xfrm>
            <a:off x="1115568" y="2478024"/>
            <a:ext cx="10168128" cy="3694176"/>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lnSpc>
                <a:spcPct val="110000"/>
              </a:lnSpc>
              <a:spcBef>
                <a:spcPts val="0"/>
              </a:spcBef>
              <a:spcAft>
                <a:spcPts val="0"/>
              </a:spcAft>
              <a:buClr>
                <a:schemeClr val="dk1"/>
              </a:buClr>
              <a:buSzPct val="100000"/>
              <a:buNone/>
            </a:pPr>
            <a:r>
              <a:rPr b="1" lang="en-GB">
                <a:latin typeface="Calibri"/>
                <a:ea typeface="Calibri"/>
                <a:cs typeface="Calibri"/>
                <a:sym typeface="Calibri"/>
              </a:rPr>
              <a:t>Optional TASK </a:t>
            </a:r>
            <a:endParaRPr/>
          </a:p>
          <a:p>
            <a:pPr indent="0" lvl="0" marL="0" rtl="0" algn="l">
              <a:lnSpc>
                <a:spcPct val="110000"/>
              </a:lnSpc>
              <a:spcBef>
                <a:spcPts val="1000"/>
              </a:spcBef>
              <a:spcAft>
                <a:spcPts val="0"/>
              </a:spcAft>
              <a:buClr>
                <a:schemeClr val="dk1"/>
              </a:buClr>
              <a:buSzPct val="100000"/>
              <a:buNone/>
            </a:pPr>
            <a:r>
              <a:rPr b="1" i="1" lang="en-GB">
                <a:latin typeface="Calibri"/>
                <a:ea typeface="Calibri"/>
                <a:cs typeface="Calibri"/>
                <a:sym typeface="Calibri"/>
              </a:rPr>
              <a:t>Choose a terrorist organisation (Al Qaeda, The Islamic State, National Action, The Irish Republican Army, Al Shabaab – to name a few) or a lone actor attack.</a:t>
            </a:r>
            <a:endParaRPr/>
          </a:p>
          <a:p>
            <a:pPr indent="-228600" lvl="0" marL="228600" rtl="0" algn="l">
              <a:lnSpc>
                <a:spcPct val="110000"/>
              </a:lnSpc>
              <a:spcBef>
                <a:spcPts val="1000"/>
              </a:spcBef>
              <a:spcAft>
                <a:spcPts val="0"/>
              </a:spcAft>
              <a:buClr>
                <a:schemeClr val="dk1"/>
              </a:buClr>
              <a:buSzPct val="100000"/>
              <a:buChar char="•"/>
            </a:pPr>
            <a:r>
              <a:rPr b="1" i="1" lang="en-GB">
                <a:latin typeface="Calibri"/>
                <a:ea typeface="Calibri"/>
                <a:cs typeface="Calibri"/>
                <a:sym typeface="Calibri"/>
              </a:rPr>
              <a:t>Research how that group/actor utilises the internet for the purpose of:</a:t>
            </a:r>
            <a:br>
              <a:rPr b="1" i="1" lang="en-GB">
                <a:latin typeface="Calibri"/>
                <a:ea typeface="Calibri"/>
                <a:cs typeface="Calibri"/>
                <a:sym typeface="Calibri"/>
              </a:rPr>
            </a:br>
            <a:r>
              <a:rPr i="1" lang="en-GB">
                <a:latin typeface="Calibri"/>
                <a:ea typeface="Calibri"/>
                <a:cs typeface="Calibri"/>
                <a:sym typeface="Calibri"/>
              </a:rPr>
              <a:t>-Disseminating Propaganda,</a:t>
            </a:r>
            <a:br>
              <a:rPr i="1" lang="en-GB">
                <a:latin typeface="Calibri"/>
                <a:ea typeface="Calibri"/>
                <a:cs typeface="Calibri"/>
                <a:sym typeface="Calibri"/>
              </a:rPr>
            </a:br>
            <a:r>
              <a:rPr i="1" lang="en-GB">
                <a:latin typeface="Calibri"/>
                <a:ea typeface="Calibri"/>
                <a:cs typeface="Calibri"/>
                <a:sym typeface="Calibri"/>
              </a:rPr>
              <a:t>-Recruitment, </a:t>
            </a:r>
            <a:br>
              <a:rPr i="1" lang="en-GB">
                <a:latin typeface="Calibri"/>
                <a:ea typeface="Calibri"/>
                <a:cs typeface="Calibri"/>
                <a:sym typeface="Calibri"/>
              </a:rPr>
            </a:br>
            <a:r>
              <a:rPr i="1" lang="en-GB">
                <a:latin typeface="Calibri"/>
                <a:ea typeface="Calibri"/>
                <a:cs typeface="Calibri"/>
                <a:sym typeface="Calibri"/>
              </a:rPr>
              <a:t>-Radicalisation,</a:t>
            </a:r>
            <a:br>
              <a:rPr i="1" lang="en-GB">
                <a:latin typeface="Calibri"/>
                <a:ea typeface="Calibri"/>
                <a:cs typeface="Calibri"/>
                <a:sym typeface="Calibri"/>
              </a:rPr>
            </a:br>
            <a:r>
              <a:rPr i="1" lang="en-GB">
                <a:latin typeface="Calibri"/>
                <a:ea typeface="Calibri"/>
                <a:cs typeface="Calibri"/>
                <a:sym typeface="Calibri"/>
              </a:rPr>
              <a:t>-Planning, </a:t>
            </a:r>
            <a:br>
              <a:rPr i="1" lang="en-GB">
                <a:latin typeface="Calibri"/>
                <a:ea typeface="Calibri"/>
                <a:cs typeface="Calibri"/>
                <a:sym typeface="Calibri"/>
              </a:rPr>
            </a:br>
            <a:r>
              <a:rPr i="1" lang="en-GB">
                <a:latin typeface="Calibri"/>
                <a:ea typeface="Calibri"/>
                <a:cs typeface="Calibri"/>
                <a:sym typeface="Calibri"/>
              </a:rPr>
              <a:t>-Training.</a:t>
            </a:r>
            <a:endParaRPr/>
          </a:p>
          <a:p>
            <a:pPr indent="0" lvl="0" marL="0" rtl="0" algn="l">
              <a:lnSpc>
                <a:spcPct val="110000"/>
              </a:lnSpc>
              <a:spcBef>
                <a:spcPts val="1000"/>
              </a:spcBef>
              <a:spcAft>
                <a:spcPts val="0"/>
              </a:spcAft>
              <a:buClr>
                <a:schemeClr val="dk1"/>
              </a:buClr>
              <a:buSzPct val="100000"/>
              <a:buNone/>
            </a:pPr>
            <a:r>
              <a:rPr b="1" lang="en-GB">
                <a:latin typeface="Calibri"/>
                <a:ea typeface="Calibri"/>
                <a:cs typeface="Calibri"/>
                <a:sym typeface="Calibri"/>
              </a:rPr>
              <a:t>What forms of the internet do they use?</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07" name="Shape 507"/>
        <p:cNvGrpSpPr/>
        <p:nvPr/>
      </p:nvGrpSpPr>
      <p:grpSpPr>
        <a:xfrm>
          <a:off x="0" y="0"/>
          <a:ext cx="0" cy="0"/>
          <a:chOff x="0" y="0"/>
          <a:chExt cx="0" cy="0"/>
        </a:xfrm>
      </p:grpSpPr>
      <p:sp>
        <p:nvSpPr>
          <p:cNvPr id="508" name="Google Shape;508;p37"/>
          <p:cNvSpPr/>
          <p:nvPr/>
        </p:nvSpPr>
        <p:spPr>
          <a:xfrm rot="5400000">
            <a:off x="857544" y="346791"/>
            <a:ext cx="146304" cy="70408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09" name="Google Shape;509;p37"/>
          <p:cNvSpPr/>
          <p:nvPr/>
        </p:nvSpPr>
        <p:spPr>
          <a:xfrm flipH="1" rot="10800000">
            <a:off x="578652" y="4501201"/>
            <a:ext cx="11034696"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10" name="Google Shape;510;p37"/>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11" name="Google Shape;511;p37"/>
          <p:cNvSpPr/>
          <p:nvPr/>
        </p:nvSpPr>
        <p:spPr>
          <a:xfrm>
            <a:off x="1903615" y="221673"/>
            <a:ext cx="8384770" cy="1332634"/>
          </a:xfrm>
          <a:prstGeom prst="rect">
            <a:avLst/>
          </a:prstGeom>
          <a:solidFill>
            <a:schemeClr val="lt1"/>
          </a:solidFill>
          <a:ln cap="flat" cmpd="sng" w="12700">
            <a:solidFill>
              <a:srgbClr val="E8E8E8"/>
            </a:solidFill>
            <a:prstDash val="solid"/>
            <a:miter lim="800000"/>
            <a:headEnd len="sm" w="sm" type="none"/>
            <a:tailEnd len="sm" w="sm" type="none"/>
          </a:ln>
          <a:effectLst>
            <a:outerShdw blurRad="50800" rotWithShape="0" algn="tl" dir="2700000"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12" name="Google Shape;512;p37"/>
          <p:cNvSpPr txBox="1"/>
          <p:nvPr>
            <p:ph type="title"/>
          </p:nvPr>
        </p:nvSpPr>
        <p:spPr>
          <a:xfrm>
            <a:off x="2103121" y="310343"/>
            <a:ext cx="7985759" cy="86882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000"/>
              <a:buFont typeface="Arial"/>
              <a:buNone/>
            </a:pPr>
            <a:r>
              <a:rPr lang="en-GB"/>
              <a:t>Any Questions?</a:t>
            </a:r>
            <a:endParaRPr/>
          </a:p>
        </p:txBody>
      </p:sp>
      <p:sp>
        <p:nvSpPr>
          <p:cNvPr id="513" name="Google Shape;513;p37"/>
          <p:cNvSpPr/>
          <p:nvPr/>
        </p:nvSpPr>
        <p:spPr>
          <a:xfrm>
            <a:off x="2483110" y="1211407"/>
            <a:ext cx="7225780" cy="685800"/>
          </a:xfrm>
          <a:prstGeom prst="roundRect">
            <a:avLst>
              <a:gd fmla="val 0" name="adj"/>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venir"/>
              <a:ea typeface="Avenir"/>
              <a:cs typeface="Avenir"/>
              <a:sym typeface="Avenir"/>
            </a:endParaRPr>
          </a:p>
        </p:txBody>
      </p:sp>
      <p:pic>
        <p:nvPicPr>
          <p:cNvPr descr="Any Questions Images – Browse 4,475 Stock Photos, Vectors, and Video |  Adobe Stock" id="514" name="Google Shape;514;p37"/>
          <p:cNvPicPr preferRelativeResize="0"/>
          <p:nvPr/>
        </p:nvPicPr>
        <p:blipFill rotWithShape="1">
          <a:blip r:embed="rId3">
            <a:alphaModFix/>
          </a:blip>
          <a:srcRect b="0" l="0" r="0" t="0"/>
          <a:stretch/>
        </p:blipFill>
        <p:spPr>
          <a:xfrm>
            <a:off x="1407051" y="2356799"/>
            <a:ext cx="9377897" cy="3500741"/>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19" name="Shape 519"/>
        <p:cNvGrpSpPr/>
        <p:nvPr/>
      </p:nvGrpSpPr>
      <p:grpSpPr>
        <a:xfrm>
          <a:off x="0" y="0"/>
          <a:ext cx="0" cy="0"/>
          <a:chOff x="0" y="0"/>
          <a:chExt cx="0" cy="0"/>
        </a:xfrm>
      </p:grpSpPr>
      <p:sp>
        <p:nvSpPr>
          <p:cNvPr id="520" name="Google Shape;520;p3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21" name="Google Shape;521;p38"/>
          <p:cNvSpPr/>
          <p:nvPr/>
        </p:nvSpPr>
        <p:spPr>
          <a:xfrm>
            <a:off x="-1" y="0"/>
            <a:ext cx="4455673" cy="6858000"/>
          </a:xfrm>
          <a:custGeom>
            <a:rect b="b" l="l" r="r" t="t"/>
            <a:pathLst>
              <a:path extrusionOk="0" h="6858000" w="4455673">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solidFill>
            <a:schemeClr val="lt1"/>
          </a:solidFill>
          <a:ln cap="flat" cmpd="sng" w="9525">
            <a:solidFill>
              <a:srgbClr val="E8E8E8"/>
            </a:solidFill>
            <a:prstDash val="solid"/>
            <a:miter lim="800000"/>
            <a:headEnd len="sm" w="sm" type="none"/>
            <a:tailEnd len="sm" w="sm" type="none"/>
          </a:ln>
          <a:effectLst>
            <a:outerShdw blurRad="50800" rotWithShape="0" algn="l"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22" name="Google Shape;522;p38"/>
          <p:cNvSpPr/>
          <p:nvPr/>
        </p:nvSpPr>
        <p:spPr>
          <a:xfrm>
            <a:off x="0" y="0"/>
            <a:ext cx="4446529" cy="6858000"/>
          </a:xfrm>
          <a:custGeom>
            <a:rect b="b" l="l" r="r" t="t"/>
            <a:pathLst>
              <a:path extrusionOk="0" h="6858000" w="4446529">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23" name="Google Shape;523;p38"/>
          <p:cNvSpPr txBox="1"/>
          <p:nvPr>
            <p:ph type="title"/>
          </p:nvPr>
        </p:nvSpPr>
        <p:spPr>
          <a:xfrm>
            <a:off x="371094" y="1161288"/>
            <a:ext cx="3438144" cy="1239012"/>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Arial"/>
              <a:buNone/>
            </a:pPr>
            <a:r>
              <a:rPr lang="en-GB" sz="2800"/>
              <a:t>Week 5 Complete!</a:t>
            </a:r>
            <a:endParaRPr/>
          </a:p>
        </p:txBody>
      </p:sp>
      <p:sp>
        <p:nvSpPr>
          <p:cNvPr id="524" name="Google Shape;524;p38"/>
          <p:cNvSpPr/>
          <p:nvPr/>
        </p:nvSpPr>
        <p:spPr>
          <a:xfrm>
            <a:off x="0" y="1426546"/>
            <a:ext cx="128016" cy="653903"/>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25" name="Google Shape;525;p38"/>
          <p:cNvSpPr/>
          <p:nvPr/>
        </p:nvSpPr>
        <p:spPr>
          <a:xfrm>
            <a:off x="395893" y="2443480"/>
            <a:ext cx="3383280" cy="18288"/>
          </a:xfrm>
          <a:prstGeom prst="rect">
            <a:avLst/>
          </a:prstGeom>
          <a:solidFill>
            <a:srgbClr val="C8C8C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526" name="Google Shape;526;p38"/>
          <p:cNvSpPr txBox="1"/>
          <p:nvPr>
            <p:ph idx="1" type="body"/>
          </p:nvPr>
        </p:nvSpPr>
        <p:spPr>
          <a:xfrm>
            <a:off x="371094" y="2718054"/>
            <a:ext cx="3438906" cy="3207258"/>
          </a:xfrm>
          <a:prstGeom prst="rect">
            <a:avLst/>
          </a:prstGeom>
          <a:noFill/>
          <a:ln>
            <a:noFill/>
          </a:ln>
        </p:spPr>
        <p:txBody>
          <a:bodyPr anchorCtr="0" anchor="t" bIns="45700" lIns="91425" spcFirstLastPara="1" rIns="91425" wrap="square" tIns="45700">
            <a:normAutofit/>
          </a:bodyPr>
          <a:lstStyle/>
          <a:p>
            <a:pPr indent="0" lvl="0" marL="0" rtl="0" algn="ctr">
              <a:lnSpc>
                <a:spcPct val="110000"/>
              </a:lnSpc>
              <a:spcBef>
                <a:spcPts val="0"/>
              </a:spcBef>
              <a:spcAft>
                <a:spcPts val="0"/>
              </a:spcAft>
              <a:buClr>
                <a:schemeClr val="dk1"/>
              </a:buClr>
              <a:buSzPts val="2000"/>
              <a:buNone/>
            </a:pPr>
            <a:r>
              <a:rPr lang="en-GB" sz="2000">
                <a:latin typeface="Calibri"/>
                <a:ea typeface="Calibri"/>
                <a:cs typeface="Calibri"/>
                <a:sym typeface="Calibri"/>
              </a:rPr>
              <a:t>Thank you for listening</a:t>
            </a:r>
            <a:endParaRPr/>
          </a:p>
          <a:p>
            <a:pPr indent="0" lvl="0" marL="0" rtl="0" algn="ctr">
              <a:lnSpc>
                <a:spcPct val="110000"/>
              </a:lnSpc>
              <a:spcBef>
                <a:spcPts val="1000"/>
              </a:spcBef>
              <a:spcAft>
                <a:spcPts val="0"/>
              </a:spcAft>
              <a:buClr>
                <a:schemeClr val="dk1"/>
              </a:buClr>
              <a:buSzPts val="2000"/>
              <a:buNone/>
            </a:pPr>
            <a:r>
              <a:t/>
            </a:r>
            <a:endParaRPr sz="2000">
              <a:latin typeface="Calibri"/>
              <a:ea typeface="Calibri"/>
              <a:cs typeface="Calibri"/>
              <a:sym typeface="Calibri"/>
            </a:endParaRPr>
          </a:p>
          <a:p>
            <a:pPr indent="0" lvl="0" marL="0" rtl="0" algn="ctr">
              <a:lnSpc>
                <a:spcPct val="110000"/>
              </a:lnSpc>
              <a:spcBef>
                <a:spcPts val="1000"/>
              </a:spcBef>
              <a:spcAft>
                <a:spcPts val="0"/>
              </a:spcAft>
              <a:buClr>
                <a:schemeClr val="dk1"/>
              </a:buClr>
              <a:buSzPts val="2000"/>
              <a:buNone/>
            </a:pPr>
            <a:r>
              <a:rPr lang="en-GB" sz="2000">
                <a:latin typeface="Calibri"/>
                <a:ea typeface="Calibri"/>
                <a:cs typeface="Calibri"/>
                <a:sym typeface="Calibri"/>
              </a:rPr>
              <a:t>See you all next week!</a:t>
            </a:r>
            <a:endParaRPr/>
          </a:p>
        </p:txBody>
      </p:sp>
      <p:pic>
        <p:nvPicPr>
          <p:cNvPr descr="You Got This GIFs | Tenor" id="527" name="Google Shape;527;p38"/>
          <p:cNvPicPr preferRelativeResize="0"/>
          <p:nvPr/>
        </p:nvPicPr>
        <p:blipFill rotWithShape="1">
          <a:blip r:embed="rId3">
            <a:alphaModFix/>
          </a:blip>
          <a:srcRect b="0" l="0" r="0" t="0"/>
          <a:stretch/>
        </p:blipFill>
        <p:spPr>
          <a:xfrm>
            <a:off x="5339429" y="841248"/>
            <a:ext cx="6045517" cy="5276088"/>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1" name="Shape 531"/>
        <p:cNvGrpSpPr/>
        <p:nvPr/>
      </p:nvGrpSpPr>
      <p:grpSpPr>
        <a:xfrm>
          <a:off x="0" y="0"/>
          <a:ext cx="0" cy="0"/>
          <a:chOff x="0" y="0"/>
          <a:chExt cx="0" cy="0"/>
        </a:xfrm>
      </p:grpSpPr>
      <p:sp>
        <p:nvSpPr>
          <p:cNvPr id="532" name="Google Shape;532;p39"/>
          <p:cNvSpPr txBox="1"/>
          <p:nvPr>
            <p:ph type="title"/>
          </p:nvPr>
        </p:nvSpPr>
        <p:spPr>
          <a:xfrm>
            <a:off x="1115568" y="548640"/>
            <a:ext cx="10168128" cy="117957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Arial"/>
              <a:buNone/>
            </a:pPr>
            <a:r>
              <a:rPr lang="en-GB"/>
              <a:t>References</a:t>
            </a:r>
            <a:endParaRPr/>
          </a:p>
        </p:txBody>
      </p:sp>
      <p:sp>
        <p:nvSpPr>
          <p:cNvPr id="533" name="Google Shape;533;p39"/>
          <p:cNvSpPr txBox="1"/>
          <p:nvPr>
            <p:ph idx="1" type="body"/>
          </p:nvPr>
        </p:nvSpPr>
        <p:spPr>
          <a:xfrm>
            <a:off x="1115568" y="2478024"/>
            <a:ext cx="10168128" cy="3694176"/>
          </a:xfrm>
          <a:prstGeom prst="rect">
            <a:avLst/>
          </a:prstGeom>
          <a:noFill/>
          <a:ln>
            <a:noFill/>
          </a:ln>
        </p:spPr>
        <p:txBody>
          <a:bodyPr anchorCtr="0" anchor="t" bIns="45700" lIns="91425" spcFirstLastPara="1" rIns="91425" wrap="square" tIns="45700">
            <a:normAutofit fontScale="32500" lnSpcReduction="20000"/>
          </a:bodyPr>
          <a:lstStyle/>
          <a:p>
            <a:pPr indent="-228600" lvl="0" marL="228600" rtl="0" algn="l">
              <a:lnSpc>
                <a:spcPct val="110000"/>
              </a:lnSpc>
              <a:spcBef>
                <a:spcPts val="0"/>
              </a:spcBef>
              <a:spcAft>
                <a:spcPts val="0"/>
              </a:spcAft>
              <a:buClr>
                <a:schemeClr val="dk1"/>
              </a:buClr>
              <a:buSzPct val="100000"/>
              <a:buChar char="•"/>
            </a:pPr>
            <a:r>
              <a:rPr lang="en-GB" sz="2400">
                <a:solidFill>
                  <a:schemeClr val="dk1"/>
                </a:solidFill>
                <a:latin typeface="Arial"/>
                <a:ea typeface="Arial"/>
                <a:cs typeface="Arial"/>
                <a:sym typeface="Arial"/>
              </a:rPr>
              <a:t>https://www.jstor.org/stable/pdf/25659982.pdf?refreqid=excelsior%3A8916a06c3625a43d9177283090cca81d </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https://www.usip.org/sites/default/files/sr116.pdf</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https://press.armywarcollege.edu/cgi/viewcontent.cgi?article=2139&amp;context=parameters</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https://www.unodc.org/documents/frontpage/Use_of_Internet_for_Terrorist_Purposes.pdf</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https://www.tandfonline.com/doi/pdf/10.1080/24701475.2017.1305836?needAccess=true</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https://whatis.techtarget.com/definition/Internet</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https://journals.sagepub.com/doi/pdf/10.1177/0022002719843989</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https://www.cairn.info/revue-internationale-de-psychologie-sociale-2010-1-page-25.htm</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https://www.hstoday.us/subject-matter-areas/cybersecurity/isis-and-the-militant-jihad-on-instagram/</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https://www.tandfonline.com/doi/pdf/10.1080/10576101003587184?needAccess=true</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https://www.voxpol.eu/crowdfunding-and-cryptocurrency-use-by-far-right-and-jihadi-groups/</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https://cronfa.swan.ac.uk/Record/cronfa45970</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https://assets.publishing.service.gov.uk/government/uploads/system/uploads/attachment_data/file/1017413/exploring-role-internet-radicalisation.pdf</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https://eprints.qut.edu.au/50162/2/50162.pdf</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https://static1.squarespace.com/static/54d79f88e4b0db3478a04405/t/57757c942994ca3f91eb779d/1467317397510/ISIS+Under+Pressure+on+Twitter.pdf</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https://edition.cnn.com/2021/01/17/tech/what-is-gab-explainer/index.html</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https://www.adl.org/resources/reports/gab-and-8chan-home-to-terrorist-plots-hiding-in-plain-sight</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https://icct.nl/app/uploads/2019/11/Right-Wing-Extremists-Persistent-Online-Presence.pdf</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https://www.jstor.org/stable/pdf/26466833.pdf</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https://minerva.defence.gov/Owl-In-the-Olive-Tree/Owl_View/Article/1859857/telegram-and-online-addiction-to-terrorist-propaganda/</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https://news.sky.com/story/what-is-8chan-the-site-used-by-nz-terrorist-to-spread-hate-11666123</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https://www.jstor.org/stable/pdf/27007294.pdf?refreqid=excelsior%3Ac731f75f018fb7738fb56dc208f5103b</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https://assets.publishing.service.gov.uk/government/uploads/system/uploads/attachment_data/file/716907/140618_CCS207_CCS0218929798-1_CONTEST_3.0_WEB.pdf</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https://www.ft.com/content/0dd65fa5-231a-4baf-b0a6-a8f679606492</a:t>
            </a:r>
            <a:endParaRPr/>
          </a:p>
          <a:p>
            <a:pPr indent="-228600" lvl="0" marL="228600" rtl="0" algn="l">
              <a:lnSpc>
                <a:spcPct val="110000"/>
              </a:lnSpc>
              <a:spcBef>
                <a:spcPts val="1000"/>
              </a:spcBef>
              <a:spcAft>
                <a:spcPts val="0"/>
              </a:spcAft>
              <a:buClr>
                <a:schemeClr val="dk1"/>
              </a:buClr>
              <a:buSzPct val="100000"/>
              <a:buChar char="•"/>
            </a:pPr>
            <a:r>
              <a:rPr lang="en-GB" sz="2400">
                <a:solidFill>
                  <a:schemeClr val="dk1"/>
                </a:solidFill>
                <a:latin typeface="Arial"/>
                <a:ea typeface="Arial"/>
                <a:cs typeface="Arial"/>
                <a:sym typeface="Arial"/>
              </a:rPr>
              <a:t>https://www.dhs.gov/sites/default/files/publications/Countering%20the%20Appeal%20of%20Extremism%20Online_1.pdf </a:t>
            </a:r>
            <a:endParaRPr/>
          </a:p>
          <a:p>
            <a:pPr indent="-179070" lvl="0" marL="228600" rtl="0" algn="l">
              <a:lnSpc>
                <a:spcPct val="110000"/>
              </a:lnSpc>
              <a:spcBef>
                <a:spcPts val="1000"/>
              </a:spcBef>
              <a:spcAft>
                <a:spcPts val="0"/>
              </a:spcAft>
              <a:buClr>
                <a:schemeClr val="dk1"/>
              </a:buClr>
              <a:buSzPct val="100000"/>
              <a:buNone/>
            </a:pPr>
            <a:r>
              <a:t/>
            </a:r>
            <a:endParaRPr sz="2400">
              <a:solidFill>
                <a:schemeClr val="dk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AccentBoxVTI">
  <a:themeElements>
    <a:clrScheme name="AccentBoxVTI">
      <a:dk1>
        <a:srgbClr val="000000"/>
      </a:dk1>
      <a:lt1>
        <a:srgbClr val="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2022-11-02T10:45:51Z</dcterms:created>
  <dc:creator>Luke Roach</dc:creator>
</cp:coreProperties>
</file>