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acy Taylor (1804033)" initials="TT(" lastIdx="1" clrIdx="0">
    <p:extLst>
      <p:ext uri="{19B8F6BF-5375-455C-9EA6-DF929625EA0E}">
        <p15:presenceInfo xmlns:p15="http://schemas.microsoft.com/office/powerpoint/2012/main" userId="Tracy Taylor (1804033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E0307-B85C-446A-8EF0-0407D435D787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39ACE-9343-4EBE-B5CA-AEA240A1DC53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A00F7B-89C5-4DF7-A309-6263220147D4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9C95DE-FD64-4606-AE61-EC1136867CC6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B0BBD-30FE-4CF1-900A-0C45149F8AF8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A5F7F-3E81-4C65-A4D1-CB62D5B9DB91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ECC86-1672-4627-AEFE-EC5485C73905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CB01F-D966-4C62-B900-0BE008A90C98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3A0EA-7DC7-4964-BB97-B173EF3B859A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2E7-95FA-4FC4-9EC5-DDBFA8DC7417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987F2-A784-4F72-BB57-0E9EACDE722E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BD51E-4B19-444E-85C0-DBD7EB6263F4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7255A-4AD5-4D3E-9A0A-689DA3BA976C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0AD15-87AC-45B2-9EE5-8D165AF83CD7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C40CCD-F0D6-4CC2-A4C8-2D7D0D875F02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FE2CC-454D-4466-AC55-B86DA0A87BAE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B647B1BF-4039-460D-A637-65428CBD720E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" name="breeze.wav"/>
          </p:stSnd>
        </p:sndAc>
      </p:transition>
    </mc:Choice>
    <mc:Fallback>
      <p:transition spd="med" advTm="3000">
        <p:fade/>
        <p:sndAc>
          <p:stSnd>
            <p:snd r:embed="rId1" name="breez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audio" Target="../media/audio1.wav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F52CC-F3D9-41D4-BCE4-C208E61A3F31}" type="datetimeFigureOut">
              <a:rPr lang="en-US" dirty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19" name="breeze.wav"/>
          </p:stSnd>
        </p:sndAc>
      </p:transition>
    </mc:Choice>
    <mc:Fallback>
      <p:transition spd="med" advTm="3000">
        <p:fade/>
        <p:sndAc>
          <p:stSnd>
            <p:snd r:embed="rId19" name="breeze.wav"/>
          </p:stSnd>
        </p:sndAc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morphopedics.wikidot.com/semester-schedule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librarygrits.blogspot.com/2013/11/plagiarism-in-year-6_10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/3.0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papers.bham.ac.uk/819/2/B016.1_harvard_referencing_guid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BD49D-B93F-4777-9507-D6B5B4DDCA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2BD856-2209-4216-B260-15DC9D7FD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5706" y="4394039"/>
            <a:ext cx="3359021" cy="204408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? </a:t>
            </a:r>
          </a:p>
        </p:txBody>
      </p:sp>
      <p:pic>
        <p:nvPicPr>
          <p:cNvPr id="5" name="Picture 4" descr="A close up of a necklace&#10;&#10;Description automatically generated">
            <a:extLst>
              <a:ext uri="{FF2B5EF4-FFF2-40B4-BE49-F238E27FC236}">
                <a16:creationId xmlns:a16="http://schemas.microsoft.com/office/drawing/2014/main" id="{BE6B82D2-5873-4A1C-A473-88DFD1F496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20679" y="4264091"/>
            <a:ext cx="4105468" cy="2388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526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B9A58-ABE5-45D6-BFBA-6E74D7324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Aims and objectives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B82173-9265-43E6-B274-2557488FE27D}"/>
              </a:ext>
            </a:extLst>
          </p:cNvPr>
          <p:cNvSpPr txBox="1"/>
          <p:nvPr/>
        </p:nvSpPr>
        <p:spPr>
          <a:xfrm>
            <a:off x="771787" y="2600587"/>
            <a:ext cx="9613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Aim: To Demonstrate the ability to apply the skill of referencing to academic 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2E9B35-5A4E-470C-BE11-8E47CA4CB027}"/>
              </a:ext>
            </a:extLst>
          </p:cNvPr>
          <p:cNvSpPr txBox="1"/>
          <p:nvPr/>
        </p:nvSpPr>
        <p:spPr>
          <a:xfrm>
            <a:off x="898435" y="4198005"/>
            <a:ext cx="93957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Objectives: Recognise the purpose of referencing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Identify the various elements of referencing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Apply these elements to students’ own academic work </a:t>
            </a:r>
          </a:p>
        </p:txBody>
      </p:sp>
    </p:spTree>
    <p:extLst>
      <p:ext uri="{BB962C8B-B14F-4D97-AF65-F5344CB8AC3E}">
        <p14:creationId xmlns:p14="http://schemas.microsoft.com/office/powerpoint/2010/main" val="926844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20A2C-97D9-4C33-A7EC-A10389E4C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referencing?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70FB54-B6F3-4084-88FD-9EAA9E3375CF}"/>
              </a:ext>
            </a:extLst>
          </p:cNvPr>
          <p:cNvSpPr txBox="1"/>
          <p:nvPr/>
        </p:nvSpPr>
        <p:spPr>
          <a:xfrm>
            <a:off x="1971675" y="2933700"/>
            <a:ext cx="815340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‘Referencing provides the link between what you write and the evidence on which it is based’.</a:t>
            </a: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(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Pears &amp; Shields, 2019)</a:t>
            </a: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‘To acknowledge an intellectual debt to another author where you have drawn on ideas, words, facts, claims or other material from his or her work’.</a:t>
            </a: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(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Birmingham, 2011)   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1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D4EDF-CA57-496B-8BA1-570A6B8F1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options 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7F72F-DB48-4F62-A668-B8D2BFBA3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946" y="2013358"/>
            <a:ext cx="3070034" cy="38589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HAVARD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756A18-4DB3-4399-9FF8-0FF2E0054404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Departments preference to use specific style as used across other institutions.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Name-date style.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Predominantly used in Higher  Education.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5C18C1-11A1-42F0-B962-2D1E6DB013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56025" y="2013358"/>
            <a:ext cx="3063240" cy="100931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APA (American Psychological Association )              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30479B6-9246-4129-B5C3-C919A3C727D1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  <a:cs typeface="Times New Roman" panose="02020603050405020304" pitchFamily="18" charset="0"/>
              </a:rPr>
              <a:t>Used in social science subjects.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  <a:cs typeface="Times New Roman" panose="02020603050405020304" pitchFamily="18" charset="0"/>
              </a:rPr>
              <a:t>Preference for psychology students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12FCA99-593C-4205-9E42-4EF654EFF2C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224156" y="2013358"/>
            <a:ext cx="3070025" cy="100931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MLA (Modern Language association of America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484AE44-0175-4B4D-A117-E83247A3048E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771637"/>
          </a:xfrm>
        </p:spPr>
        <p:txBody>
          <a:bodyPr>
            <a:normAutofit lnSpcReduction="10000"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  <a:cs typeface="Times New Roman" panose="02020603050405020304" pitchFamily="18" charset="0"/>
              </a:rPr>
              <a:t>Associated with psychology and language disciplines.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+mj-lt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  <a:cs typeface="Times New Roman" panose="02020603050405020304" pitchFamily="18" charset="0"/>
              </a:rPr>
              <a:t>Easy to follow and specific to their disciplines.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+mj-lt"/>
                <a:cs typeface="Times New Roman" panose="02020603050405020304" pitchFamily="18" charset="0"/>
              </a:rPr>
              <a:t>             (Neville, 2010)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76663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B9C2B48-3899-4B1D-B526-C35DFD16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A89A43D-53DA-411B-94AD-DEEF9B654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D844A84-2EA4-4FF5-83FD-E14C9E8D7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A23D1B2-B408-4913-9A1D-051C9DB38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189E329-C38B-4230-A181-B6B8BB9E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77D54DE-D35C-41CF-B0BE-209030A71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1BE412D-E43A-40F7-9D40-9A608E43C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7F1DCE60-EE3E-40AD-A094-D46BBD7D9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0FD92A14-1D99-4216-ACAD-12048C4DF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5AB53B8-E9E6-4D13-AEB2-716CF5D06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0F164B-76E2-4330-A434-BE95419FA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/>
              <a:t>Plagiarism.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812585-D237-4CF1-A568-3CB99DAF7D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284606" y="681135"/>
            <a:ext cx="6460664" cy="242595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08AF59-993B-4FD8-8193-D4BB2E373B8F}"/>
              </a:ext>
            </a:extLst>
          </p:cNvPr>
          <p:cNvSpPr txBox="1"/>
          <p:nvPr/>
        </p:nvSpPr>
        <p:spPr>
          <a:xfrm>
            <a:off x="9004489" y="3115302"/>
            <a:ext cx="2740780" cy="3847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://librarygrits.blogspot.com/2013/11/plagiarism-in-year-6_10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</a:t>
            </a:r>
          </a:p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8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E8891C-E7FB-4C79-B5D6-A16196D64D5D}"/>
              </a:ext>
            </a:extLst>
          </p:cNvPr>
          <p:cNvSpPr txBox="1"/>
          <p:nvPr/>
        </p:nvSpPr>
        <p:spPr>
          <a:xfrm>
            <a:off x="5643562" y="296703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F8B4968-60D1-414C-AA9C-03B8698A78A2}"/>
              </a:ext>
            </a:extLst>
          </p:cNvPr>
          <p:cNvSpPr txBox="1"/>
          <p:nvPr/>
        </p:nvSpPr>
        <p:spPr>
          <a:xfrm>
            <a:off x="5570376" y="3788228"/>
            <a:ext cx="617489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Shoddy workmanship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Originally viewed as kidnapping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Now perceived as breach of copyright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Breach of ethical codes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                                                           (</a:t>
            </a:r>
            <a:r>
              <a:rPr lang="en-GB" dirty="0" err="1">
                <a:solidFill>
                  <a:schemeClr val="bg1"/>
                </a:solidFill>
              </a:rPr>
              <a:t>Grix</a:t>
            </a:r>
            <a:r>
              <a:rPr lang="en-GB" dirty="0">
                <a:solidFill>
                  <a:schemeClr val="bg1"/>
                </a:solidFill>
              </a:rPr>
              <a:t>, 2004)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905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2454B9-5CCE-4C76-B9C4-5F357EAAEDDF}"/>
              </a:ext>
            </a:extLst>
          </p:cNvPr>
          <p:cNvSpPr/>
          <p:nvPr/>
        </p:nvSpPr>
        <p:spPr>
          <a:xfrm>
            <a:off x="1399592" y="821094"/>
            <a:ext cx="8257592" cy="5395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u="sng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  <a:endParaRPr lang="en-GB" sz="28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Creative Commons Organisation (2019),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Help us build a vibrant, collaborative global commons,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GB" u="sng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https://creativecommons.org/licenses/by-nc/3.0/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27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 2019).</a:t>
            </a:r>
            <a:endParaRPr lang="en-GB" sz="1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Grix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 (2004),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Foundations of Research,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Basingstoke, Palgrave Macmillan.</a:t>
            </a:r>
            <a:endParaRPr lang="en-GB" sz="1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Neville, C (2010)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complete guide to referencing and avoiding referencing’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ed., Maidenhead, Open University Press.</a:t>
            </a:r>
            <a:endParaRPr lang="en-GB" sz="1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Pears, R &amp; Shields, G (2019),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Cite Them Right: The Essential Referencing Guide,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baseline="30000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 , Red Globe Press.</a:t>
            </a:r>
            <a:endParaRPr lang="en-GB" sz="14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Birmingham (2011), </a:t>
            </a:r>
            <a:r>
              <a:rPr lang="en-GB" i="1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Harvard Referencing, 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Available at: </a:t>
            </a:r>
            <a:r>
              <a:rPr lang="en-GB" u="sng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http://epapers.bham.ac.uk/819/2/B016.1_harvard_referencing_guide.pdf</a:t>
            </a: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23rd September 2019). </a:t>
            </a:r>
            <a:endParaRPr lang="en-GB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8009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000">
        <p:fade/>
        <p:sndAc>
          <p:stSnd>
            <p:snd r:embed="rId2" name="breeze.wav"/>
          </p:stSnd>
        </p:sndAc>
      </p:transition>
    </mc:Choice>
    <mc:Fallback>
      <p:transition spd="med" advTm="3000">
        <p:fade/>
        <p:sndAc>
          <p:stSnd>
            <p:snd r:embed="rId2" name="breez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225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Times New Roman</vt:lpstr>
      <vt:lpstr>Trebuchet MS</vt:lpstr>
      <vt:lpstr>Berlin</vt:lpstr>
      <vt:lpstr>Referencing.</vt:lpstr>
      <vt:lpstr>Aims and objectives </vt:lpstr>
      <vt:lpstr>What is referencing?</vt:lpstr>
      <vt:lpstr>What are the options ?</vt:lpstr>
      <vt:lpstr>Plagiarism.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Referencing.</dc:title>
  <dc:creator>Tracy Taylor (1804033)</dc:creator>
  <cp:lastModifiedBy>Tracy Taylor (1804033)</cp:lastModifiedBy>
  <cp:revision>6</cp:revision>
  <dcterms:created xsi:type="dcterms:W3CDTF">2019-09-27T22:23:31Z</dcterms:created>
  <dcterms:modified xsi:type="dcterms:W3CDTF">2019-09-30T11:00:51Z</dcterms:modified>
</cp:coreProperties>
</file>