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4" r:id="rId4"/>
  </p:sldMasterIdLst>
  <p:notesMasterIdLst>
    <p:notesMasterId r:id="rId19"/>
  </p:notesMasterIdLst>
  <p:handoutMasterIdLst>
    <p:handoutMasterId r:id="rId20"/>
  </p:handoutMasterIdLst>
  <p:sldIdLst>
    <p:sldId id="256" r:id="rId5"/>
    <p:sldId id="257" r:id="rId6"/>
    <p:sldId id="271" r:id="rId7"/>
    <p:sldId id="265" r:id="rId8"/>
    <p:sldId id="258" r:id="rId9"/>
    <p:sldId id="266" r:id="rId10"/>
    <p:sldId id="259" r:id="rId11"/>
    <p:sldId id="267" r:id="rId12"/>
    <p:sldId id="260" r:id="rId13"/>
    <p:sldId id="263" r:id="rId14"/>
    <p:sldId id="270" r:id="rId15"/>
    <p:sldId id="269" r:id="rId16"/>
    <p:sldId id="268"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1E42"/>
    <a:srgbClr val="E2DED9"/>
    <a:srgbClr val="FDFDFD"/>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574" autoAdjust="0"/>
    <p:restoredTop sz="94660"/>
  </p:normalViewPr>
  <p:slideViewPr>
    <p:cSldViewPr snapToGrid="0">
      <p:cViewPr varScale="1">
        <p:scale>
          <a:sx n="68" d="100"/>
          <a:sy n="68" d="100"/>
        </p:scale>
        <p:origin x="918" y="66"/>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D81DDF-98D4-498E-A94D-DDD7A807AD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391BFCE-55A1-4C09-B4B5-9359AD6F4D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E4FA28-26D5-4BDF-9A75-C27596ADE055}" type="datetimeFigureOut">
              <a:rPr lang="en-US" smtClean="0"/>
              <a:t>4/22/2020</a:t>
            </a:fld>
            <a:endParaRPr lang="en-US" dirty="0"/>
          </a:p>
        </p:txBody>
      </p:sp>
      <p:sp>
        <p:nvSpPr>
          <p:cNvPr id="4" name="Footer Placeholder 3">
            <a:extLst>
              <a:ext uri="{FF2B5EF4-FFF2-40B4-BE49-F238E27FC236}">
                <a16:creationId xmlns:a16="http://schemas.microsoft.com/office/drawing/2014/main" id="{4BEEB1F3-97EE-4F0D-B402-E34820EC684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054877F-A04A-4D6A-A0A8-95CC6E2D2A3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507CFE-5866-4B40-8953-42375E9B5DB3}" type="slidenum">
              <a:rPr lang="en-US" smtClean="0"/>
              <a:t>‹#›</a:t>
            </a:fld>
            <a:endParaRPr lang="en-US" dirty="0"/>
          </a:p>
        </p:txBody>
      </p:sp>
    </p:spTree>
    <p:extLst>
      <p:ext uri="{BB962C8B-B14F-4D97-AF65-F5344CB8AC3E}">
        <p14:creationId xmlns:p14="http://schemas.microsoft.com/office/powerpoint/2010/main" val="1955250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FE1D6F-8584-4A53-833D-DCA47225B220}" type="datetimeFigureOut">
              <a:rPr lang="en-US" smtClean="0"/>
              <a:t>4/22/2020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F3874D-A20A-4B3E-9C12-F524953D5B76}" type="slidenum">
              <a:rPr lang="en-US" smtClean="0"/>
              <a:t>‹#›</a:t>
            </a:fld>
            <a:endParaRPr lang="en-US" dirty="0"/>
          </a:p>
        </p:txBody>
      </p:sp>
    </p:spTree>
    <p:extLst>
      <p:ext uri="{BB962C8B-B14F-4D97-AF65-F5344CB8AC3E}">
        <p14:creationId xmlns:p14="http://schemas.microsoft.com/office/powerpoint/2010/main" val="2285305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7464" y="802298"/>
            <a:ext cx="8637073" cy="2541431"/>
          </a:xfrm>
        </p:spPr>
        <p:txBody>
          <a:bodyPr bIns="0" anchor="b">
            <a:normAutofit/>
          </a:bodyPr>
          <a:lstStyle>
            <a:lvl1pPr algn="l">
              <a:defRPr sz="6600"/>
            </a:lvl1pPr>
          </a:lstStyle>
          <a:p>
            <a:r>
              <a:rPr lang="en-US" noProof="0"/>
              <a:t>Click to edit Master title style</a:t>
            </a:r>
          </a:p>
        </p:txBody>
      </p:sp>
      <p:sp>
        <p:nvSpPr>
          <p:cNvPr id="3" name="Subtitle 2"/>
          <p:cNvSpPr>
            <a:spLocks noGrp="1"/>
          </p:cNvSpPr>
          <p:nvPr>
            <p:ph type="subTitle" idx="1"/>
          </p:nvPr>
        </p:nvSpPr>
        <p:spPr>
          <a:xfrm>
            <a:off x="1777464"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6913821" y="6370429"/>
            <a:ext cx="3500715" cy="309201"/>
          </a:xfrm>
        </p:spPr>
        <p:txBody>
          <a:bodyPr/>
          <a:lstStyle/>
          <a:p>
            <a:fld id="{2D202488-4139-4052-B998-251C9C912739}" type="datetimeFigureOut">
              <a:rPr lang="en-US" noProof="0" smtClean="0"/>
              <a:t>4/22/2020</a:t>
            </a:fld>
            <a:endParaRPr lang="en-US" noProof="0" dirty="0"/>
          </a:p>
        </p:txBody>
      </p:sp>
      <p:sp>
        <p:nvSpPr>
          <p:cNvPr id="5" name="Footer Placeholder 4"/>
          <p:cNvSpPr>
            <a:spLocks noGrp="1"/>
          </p:cNvSpPr>
          <p:nvPr>
            <p:ph type="ftr" sz="quarter" idx="11"/>
          </p:nvPr>
        </p:nvSpPr>
        <p:spPr>
          <a:xfrm>
            <a:off x="1777464" y="6370430"/>
            <a:ext cx="4973915" cy="309201"/>
          </a:xfrm>
        </p:spPr>
        <p:txBody>
          <a:bodyPr/>
          <a:lstStyle/>
          <a:p>
            <a:r>
              <a:rPr lang="en-US" noProof="0" dirty="0"/>
              <a:t>Add Footer Here</a:t>
            </a:r>
          </a:p>
        </p:txBody>
      </p:sp>
      <p:cxnSp>
        <p:nvCxnSpPr>
          <p:cNvPr id="15" name="Straight Connector 14"/>
          <p:cNvCxnSpPr/>
          <p:nvPr/>
        </p:nvCxnSpPr>
        <p:spPr>
          <a:xfrm>
            <a:off x="1777464"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6400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2D202488-4139-4052-B998-251C9C912739}" type="datetimeFigureOut">
              <a:rPr lang="en-US" noProof="0" smtClean="0"/>
              <a:t>4/22/2020</a:t>
            </a:fld>
            <a:endParaRPr lang="en-US" noProof="0" dirty="0"/>
          </a:p>
        </p:txBody>
      </p:sp>
      <p:sp>
        <p:nvSpPr>
          <p:cNvPr id="5" name="Footer Placeholder 4"/>
          <p:cNvSpPr>
            <a:spLocks noGrp="1"/>
          </p:cNvSpPr>
          <p:nvPr>
            <p:ph type="ftr" sz="quarter" idx="11"/>
          </p:nvPr>
        </p:nvSpPr>
        <p:spPr/>
        <p:txBody>
          <a:bodyPr/>
          <a:lstStyle/>
          <a:p>
            <a:r>
              <a:rPr lang="en-US" noProof="0" dirty="0"/>
              <a:t>Add Footer Here</a:t>
            </a:r>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887950"/>
          </a:xfrm>
        </p:spPr>
        <p:txBody>
          <a:bodyPr anchor="b">
            <a:normAutofit/>
          </a:bodyPr>
          <a:lstStyle>
            <a:lvl1pPr algn="l">
              <a:defRPr sz="3600"/>
            </a:lvl1pPr>
          </a:lstStyle>
          <a:p>
            <a:r>
              <a:rPr lang="en-US" noProof="0"/>
              <a:t>Click to edit Master title style</a:t>
            </a:r>
          </a:p>
        </p:txBody>
      </p:sp>
      <p:sp>
        <p:nvSpPr>
          <p:cNvPr id="3" name="Text Placeholder 2"/>
          <p:cNvSpPr>
            <a:spLocks noGrp="1"/>
          </p:cNvSpPr>
          <p:nvPr>
            <p:ph type="body" idx="1"/>
          </p:nvPr>
        </p:nvSpPr>
        <p:spPr>
          <a:xfrm>
            <a:off x="1780777"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2D202488-4139-4052-B998-251C9C912739}" type="datetimeFigureOut">
              <a:rPr lang="en-US" noProof="0" smtClean="0"/>
              <a:t>4/22/2020</a:t>
            </a:fld>
            <a:endParaRPr lang="en-US" noProof="0" dirty="0"/>
          </a:p>
        </p:txBody>
      </p:sp>
      <p:sp>
        <p:nvSpPr>
          <p:cNvPr id="5" name="Footer Placeholder 4"/>
          <p:cNvSpPr>
            <a:spLocks noGrp="1"/>
          </p:cNvSpPr>
          <p:nvPr>
            <p:ph type="ftr" sz="quarter" idx="11"/>
          </p:nvPr>
        </p:nvSpPr>
        <p:spPr/>
        <p:txBody>
          <a:bodyPr/>
          <a:lstStyle/>
          <a:p>
            <a:r>
              <a:rPr lang="en-US" noProof="0" dirty="0"/>
              <a:t>Add Footer Here</a:t>
            </a:r>
          </a:p>
        </p:txBody>
      </p:sp>
      <p:cxnSp>
        <p:nvCxnSpPr>
          <p:cNvPr id="15" name="Straight Connector 14"/>
          <p:cNvCxnSpPr/>
          <p:nvPr/>
        </p:nvCxnSpPr>
        <p:spPr>
          <a:xfrm>
            <a:off x="1780777"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0136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258679" y="2168318"/>
            <a:ext cx="4645152" cy="3441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2D202488-4139-4052-B998-251C9C912739}" type="datetimeFigureOut">
              <a:rPr lang="en-US" noProof="0" smtClean="0"/>
              <a:t>4/22/2020</a:t>
            </a:fld>
            <a:endParaRPr lang="en-US" noProof="0" dirty="0"/>
          </a:p>
        </p:txBody>
      </p:sp>
      <p:sp>
        <p:nvSpPr>
          <p:cNvPr id="6" name="Footer Placeholder 5"/>
          <p:cNvSpPr>
            <a:spLocks noGrp="1"/>
          </p:cNvSpPr>
          <p:nvPr>
            <p:ph type="ftr" sz="quarter" idx="11"/>
          </p:nvPr>
        </p:nvSpPr>
        <p:spPr/>
        <p:txBody>
          <a:bodyPr/>
          <a:lstStyle/>
          <a:p>
            <a:r>
              <a:rPr lang="en-US" noProof="0" dirty="0"/>
              <a:t>Add Footer Here</a:t>
            </a:r>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2D202488-4139-4052-B998-251C9C912739}" type="datetimeFigureOut">
              <a:rPr lang="en-US" noProof="0" smtClean="0"/>
              <a:t>4/22/2020</a:t>
            </a:fld>
            <a:endParaRPr lang="en-US" noProof="0" dirty="0"/>
          </a:p>
        </p:txBody>
      </p:sp>
      <p:sp>
        <p:nvSpPr>
          <p:cNvPr id="8" name="Footer Placeholder 7"/>
          <p:cNvSpPr>
            <a:spLocks noGrp="1"/>
          </p:cNvSpPr>
          <p:nvPr>
            <p:ph type="ftr" sz="quarter" idx="11"/>
          </p:nvPr>
        </p:nvSpPr>
        <p:spPr/>
        <p:txBody>
          <a:bodyPr/>
          <a:lstStyle/>
          <a:p>
            <a:r>
              <a:rPr lang="en-US" noProof="0" dirty="0"/>
              <a:t>Add Footer Here</a:t>
            </a:r>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noProof="0" smtClean="0"/>
              <a:t>4/22/2020</a:t>
            </a:fld>
            <a:endParaRPr lang="en-US" noProof="0" dirty="0"/>
          </a:p>
        </p:txBody>
      </p:sp>
      <p:sp>
        <p:nvSpPr>
          <p:cNvPr id="4" name="Footer Placeholder 3"/>
          <p:cNvSpPr>
            <a:spLocks noGrp="1"/>
          </p:cNvSpPr>
          <p:nvPr>
            <p:ph type="ftr" sz="quarter" idx="11"/>
          </p:nvPr>
        </p:nvSpPr>
        <p:spPr/>
        <p:txBody>
          <a:bodyPr/>
          <a:lstStyle/>
          <a:p>
            <a:r>
              <a:rPr lang="en-US" noProof="0" dirty="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noProof="0" smtClean="0"/>
              <a:t>4/22/2020</a:t>
            </a:fld>
            <a:endParaRPr lang="en-US" noProof="0" dirty="0"/>
          </a:p>
        </p:txBody>
      </p:sp>
      <p:sp>
        <p:nvSpPr>
          <p:cNvPr id="4" name="Footer Placeholder 3"/>
          <p:cNvSpPr>
            <a:spLocks noGrp="1"/>
          </p:cNvSpPr>
          <p:nvPr>
            <p:ph type="ftr" sz="quarter" idx="11"/>
          </p:nvPr>
        </p:nvSpPr>
        <p:spPr/>
        <p:txBody>
          <a:bodyPr/>
          <a:lstStyle/>
          <a:p>
            <a:r>
              <a:rPr lang="en-US" noProof="0" dirty="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A5A680F6-C147-410B-94DF-19850752D7DF}"/>
              </a:ext>
            </a:extLst>
          </p:cNvPr>
          <p:cNvSpPr>
            <a:spLocks noGrp="1"/>
          </p:cNvSpPr>
          <p:nvPr>
            <p:ph type="body" sz="quarter" idx="12"/>
          </p:nvPr>
        </p:nvSpPr>
        <p:spPr>
          <a:xfrm>
            <a:off x="1694656" y="1865037"/>
            <a:ext cx="8802688" cy="3127927"/>
          </a:xfrm>
        </p:spPr>
        <p:txBody>
          <a:bodyPr anchor="ctr">
            <a:normAutofit/>
          </a:bodyPr>
          <a:lstStyle>
            <a:lvl1pPr marL="0" indent="0" algn="ctr">
              <a:buNone/>
              <a:defRPr sz="6000"/>
            </a:lvl1pPr>
            <a:lvl2pPr marL="457200" indent="0">
              <a:buNone/>
              <a:defRPr/>
            </a:lvl2pPr>
          </a:lstStyle>
          <a:p>
            <a:pPr lvl="0"/>
            <a:r>
              <a:rPr lang="en-US" noProof="0"/>
              <a:t>Click to edit Master text styles</a:t>
            </a:r>
          </a:p>
        </p:txBody>
      </p:sp>
    </p:spTree>
    <p:extLst>
      <p:ext uri="{BB962C8B-B14F-4D97-AF65-F5344CB8AC3E}">
        <p14:creationId xmlns:p14="http://schemas.microsoft.com/office/powerpoint/2010/main" val="4010242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02488-4139-4052-B998-251C9C912739}" type="datetimeFigureOut">
              <a:rPr lang="en-US" noProof="0" smtClean="0"/>
              <a:t>4/22/2020</a:t>
            </a:fld>
            <a:endParaRPr lang="en-US" noProof="0" dirty="0"/>
          </a:p>
        </p:txBody>
      </p:sp>
      <p:sp>
        <p:nvSpPr>
          <p:cNvPr id="3" name="Footer Placeholder 2"/>
          <p:cNvSpPr>
            <a:spLocks noGrp="1"/>
          </p:cNvSpPr>
          <p:nvPr>
            <p:ph type="ftr" sz="quarter" idx="11"/>
          </p:nvPr>
        </p:nvSpPr>
        <p:spPr/>
        <p:txBody>
          <a:bodyPr/>
          <a:lstStyle/>
          <a:p>
            <a:r>
              <a:rPr lang="en-US" noProof="0" dirty="0"/>
              <a:t>Add Footer Here </a:t>
            </a:r>
          </a:p>
        </p:txBody>
      </p:sp>
    </p:spTree>
    <p:extLst>
      <p:ext uri="{BB962C8B-B14F-4D97-AF65-F5344CB8AC3E}">
        <p14:creationId xmlns:p14="http://schemas.microsoft.com/office/powerpoint/2010/main" val="377124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4/22/2020</a:t>
            </a:fld>
            <a:endParaRPr lang="en-US" noProof="0" dirty="0"/>
          </a:p>
        </p:txBody>
      </p:sp>
      <p:sp>
        <p:nvSpPr>
          <p:cNvPr id="6" name="Footer Placeholder 5"/>
          <p:cNvSpPr>
            <a:spLocks noGrp="1"/>
          </p:cNvSpPr>
          <p:nvPr>
            <p:ph type="ftr" sz="quarter" idx="11"/>
          </p:nvPr>
        </p:nvSpPr>
        <p:spPr/>
        <p:txBody>
          <a:bodyPr/>
          <a:lstStyle/>
          <a:p>
            <a:r>
              <a:rPr lang="en-US" noProof="0" dirty="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4/22/2020</a:t>
            </a:fld>
            <a:endParaRPr lang="en-US" noProof="0" dirty="0"/>
          </a:p>
        </p:txBody>
      </p:sp>
      <p:sp>
        <p:nvSpPr>
          <p:cNvPr id="6" name="Footer Placeholder 5"/>
          <p:cNvSpPr>
            <a:spLocks noGrp="1"/>
          </p:cNvSpPr>
          <p:nvPr>
            <p:ph type="ftr" sz="quarter" idx="11"/>
          </p:nvPr>
        </p:nvSpPr>
        <p:spPr/>
        <p:txBody>
          <a:bodyPr/>
          <a:lstStyle/>
          <a:p>
            <a:r>
              <a:rPr lang="en-US" noProof="0" dirty="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noProof="0"/>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7236069" y="6332578"/>
            <a:ext cx="4315852" cy="320123"/>
          </a:xfrm>
        </p:spPr>
        <p:txBody>
          <a:bodyPr/>
          <a:lstStyle>
            <a:lvl1pPr algn="r">
              <a:defRPr/>
            </a:lvl1pPr>
          </a:lstStyle>
          <a:p>
            <a:fld id="{2D202488-4139-4052-B998-251C9C912739}" type="datetimeFigureOut">
              <a:rPr lang="en-US" noProof="0" smtClean="0"/>
              <a:pPr/>
              <a:t>4/22/2020</a:t>
            </a:fld>
            <a:endParaRPr lang="en-US" noProof="0" dirty="0"/>
          </a:p>
        </p:txBody>
      </p:sp>
      <p:sp>
        <p:nvSpPr>
          <p:cNvPr id="6" name="Footer Placeholder 5"/>
          <p:cNvSpPr>
            <a:spLocks noGrp="1"/>
          </p:cNvSpPr>
          <p:nvPr>
            <p:ph type="ftr" sz="quarter" idx="11"/>
          </p:nvPr>
        </p:nvSpPr>
        <p:spPr>
          <a:xfrm>
            <a:off x="1447382" y="6332578"/>
            <a:ext cx="5541004" cy="320931"/>
          </a:xfrm>
        </p:spPr>
        <p:txBody>
          <a:bodyPr/>
          <a:lstStyle/>
          <a:p>
            <a:r>
              <a:rPr lang="en-US" noProof="0" dirty="0"/>
              <a:t>Add Footer Here</a:t>
            </a:r>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158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cstate="screen">
            <a:extLst>
              <a:ext uri="{BEBA8EAE-BF5A-486C-A8C5-ECC9F3942E4B}">
                <a14:imgProps xmlns:a14="http://schemas.microsoft.com/office/drawing/2010/main">
                  <a14:imgLayer r:embed="rId15">
                    <a14:imgEffect>
                      <a14:brightnessContrast contrast="40000"/>
                    </a14:imgEffect>
                  </a14:imgLayer>
                </a14:imgProps>
              </a:ex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294363" y="804519"/>
            <a:ext cx="9603275" cy="1049235"/>
          </a:xfrm>
          <a:prstGeom prst="rect">
            <a:avLst/>
          </a:prstGeom>
        </p:spPr>
        <p:txBody>
          <a:bodyPr vert="horz" lIns="91440" tIns="45720" rIns="91440" bIns="45720" rtlCol="0" anchor="t">
            <a:normAutofit/>
          </a:bodyPr>
          <a:lstStyle/>
          <a:p>
            <a:r>
              <a:rPr lang="en-US" noProof="0"/>
              <a:t>Click to edit Master title style</a:t>
            </a:r>
          </a:p>
        </p:txBody>
      </p:sp>
      <p:sp>
        <p:nvSpPr>
          <p:cNvPr id="3" name="Text Placeholder 2"/>
          <p:cNvSpPr>
            <a:spLocks noGrp="1"/>
          </p:cNvSpPr>
          <p:nvPr>
            <p:ph type="body" idx="1"/>
          </p:nvPr>
        </p:nvSpPr>
        <p:spPr>
          <a:xfrm>
            <a:off x="1294363" y="2015732"/>
            <a:ext cx="9603275" cy="3450613"/>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396923" y="6340793"/>
            <a:ext cx="3500715" cy="309201"/>
          </a:xfrm>
          <a:prstGeom prst="rect">
            <a:avLst/>
          </a:prstGeom>
        </p:spPr>
        <p:txBody>
          <a:bodyPr vert="horz" lIns="91440" tIns="45720" rIns="91440" bIns="45720" rtlCol="0" anchor="ctr"/>
          <a:lstStyle>
            <a:lvl1pPr algn="r">
              <a:defRPr sz="1000">
                <a:solidFill>
                  <a:schemeClr val="bg1"/>
                </a:solidFill>
              </a:defRPr>
            </a:lvl1pPr>
          </a:lstStyle>
          <a:p>
            <a:fld id="{2D202488-4139-4052-B998-251C9C912739}" type="datetimeFigureOut">
              <a:rPr lang="en-US" noProof="0" smtClean="0"/>
              <a:pPr/>
              <a:t>4/22/2020</a:t>
            </a:fld>
            <a:endParaRPr lang="en-US" noProof="0" dirty="0"/>
          </a:p>
        </p:txBody>
      </p:sp>
      <p:sp>
        <p:nvSpPr>
          <p:cNvPr id="5" name="Footer Placeholder 4"/>
          <p:cNvSpPr>
            <a:spLocks noGrp="1"/>
          </p:cNvSpPr>
          <p:nvPr>
            <p:ph type="ftr" sz="quarter" idx="3"/>
          </p:nvPr>
        </p:nvSpPr>
        <p:spPr>
          <a:xfrm>
            <a:off x="1294364" y="6339730"/>
            <a:ext cx="5938836" cy="309201"/>
          </a:xfrm>
          <a:prstGeom prst="rect">
            <a:avLst/>
          </a:prstGeom>
        </p:spPr>
        <p:txBody>
          <a:bodyPr vert="horz" lIns="91440" tIns="45720" rIns="91440" bIns="45720" rtlCol="0" anchor="ctr"/>
          <a:lstStyle>
            <a:lvl1pPr algn="l">
              <a:defRPr sz="1000">
                <a:solidFill>
                  <a:schemeClr val="bg1"/>
                </a:solidFill>
              </a:defRPr>
            </a:lvl1pPr>
          </a:lstStyle>
          <a:p>
            <a:r>
              <a:rPr lang="en-US" noProof="0" dirty="0"/>
              <a:t>Add Footer Here</a:t>
            </a:r>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58705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7" r:id="rId7"/>
    <p:sldLayoutId id="2147483691" r:id="rId8"/>
    <p:sldLayoutId id="2147483692" r:id="rId9"/>
    <p:sldLayoutId id="2147483696" r:id="rId10"/>
    <p:sldLayoutId id="214748369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56C-7A25-4BD4-AA72-5256E68BE4CB}"/>
              </a:ext>
            </a:extLst>
          </p:cNvPr>
          <p:cNvSpPr>
            <a:spLocks noGrp="1"/>
          </p:cNvSpPr>
          <p:nvPr>
            <p:ph type="ctrTitle"/>
          </p:nvPr>
        </p:nvSpPr>
        <p:spPr>
          <a:xfrm>
            <a:off x="2575306" y="4010536"/>
            <a:ext cx="6624965" cy="1540807"/>
          </a:xfrm>
        </p:spPr>
        <p:txBody>
          <a:bodyPr>
            <a:normAutofit/>
          </a:bodyPr>
          <a:lstStyle/>
          <a:p>
            <a:pPr algn="ctr"/>
            <a:r>
              <a:rPr lang="en-US" sz="3200" dirty="0">
                <a:latin typeface="+mn-lt"/>
              </a:rPr>
              <a:t>Sophie </a:t>
            </a:r>
            <a:r>
              <a:rPr lang="en-US" sz="3200" dirty="0" err="1">
                <a:latin typeface="+mn-lt"/>
              </a:rPr>
              <a:t>JOhnson</a:t>
            </a:r>
            <a:br>
              <a:rPr lang="en-US" sz="3200" dirty="0">
                <a:latin typeface="+mn-lt"/>
              </a:rPr>
            </a:br>
            <a:r>
              <a:rPr lang="en-US" sz="3200" dirty="0">
                <a:latin typeface="+mn-lt"/>
              </a:rPr>
              <a:t>1701737</a:t>
            </a:r>
            <a:br>
              <a:rPr lang="en-US" sz="3200" dirty="0">
                <a:latin typeface="+mn-lt"/>
              </a:rPr>
            </a:br>
            <a:r>
              <a:rPr lang="en-US" sz="3200" dirty="0">
                <a:latin typeface="+mn-lt"/>
              </a:rPr>
              <a:t>BSc (Hons) psychology</a:t>
            </a:r>
          </a:p>
        </p:txBody>
      </p:sp>
      <p:pic>
        <p:nvPicPr>
          <p:cNvPr id="5" name="Graphic 4" descr="Brain in head icon&#10;">
            <a:extLst>
              <a:ext uri="{FF2B5EF4-FFF2-40B4-BE49-F238E27FC236}">
                <a16:creationId xmlns:a16="http://schemas.microsoft.com/office/drawing/2014/main" id="{D011E263-3212-4780-A140-E652B108BDC5}"/>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752000" y="2231367"/>
            <a:ext cx="1440000" cy="1440000"/>
          </a:xfrm>
          <a:prstGeom prst="rect">
            <a:avLst/>
          </a:prstGeom>
        </p:spPr>
      </p:pic>
      <p:sp>
        <p:nvSpPr>
          <p:cNvPr id="3" name="Subtitle 2">
            <a:extLst>
              <a:ext uri="{FF2B5EF4-FFF2-40B4-BE49-F238E27FC236}">
                <a16:creationId xmlns:a16="http://schemas.microsoft.com/office/drawing/2014/main" id="{BBBCF363-1123-45B1-8A9A-ABCDA40EF3F2}"/>
              </a:ext>
            </a:extLst>
          </p:cNvPr>
          <p:cNvSpPr>
            <a:spLocks noGrp="1"/>
          </p:cNvSpPr>
          <p:nvPr>
            <p:ph type="subTitle" idx="1"/>
          </p:nvPr>
        </p:nvSpPr>
        <p:spPr>
          <a:xfrm>
            <a:off x="1723619" y="2600981"/>
            <a:ext cx="8744762" cy="977621"/>
          </a:xfrm>
        </p:spPr>
        <p:txBody>
          <a:bodyPr>
            <a:normAutofit fontScale="70000" lnSpcReduction="20000"/>
          </a:bodyPr>
          <a:lstStyle/>
          <a:p>
            <a:r>
              <a:rPr lang="en-GB" sz="3600" b="1" dirty="0"/>
              <a:t>Exploring the Impact of Criminality on Recognition-Induced Forgetting for faces.</a:t>
            </a:r>
            <a:endParaRPr lang="en-US" sz="3600" dirty="0">
              <a:solidFill>
                <a:srgbClr val="000000"/>
              </a:solidFill>
              <a:ea typeface="Tahoma" panose="020B0604030504040204" pitchFamily="34" charset="0"/>
              <a:cs typeface="Tahoma" panose="020B0604030504040204" pitchFamily="34" charset="0"/>
            </a:endParaRPr>
          </a:p>
          <a:p>
            <a:endParaRPr lang="en-US" dirty="0"/>
          </a:p>
        </p:txBody>
      </p:sp>
    </p:spTree>
    <p:extLst>
      <p:ext uri="{BB962C8B-B14F-4D97-AF65-F5344CB8AC3E}">
        <p14:creationId xmlns:p14="http://schemas.microsoft.com/office/powerpoint/2010/main" val="41042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arn(inVertical)">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8"/>
            <a:ext cx="9603275" cy="1049235"/>
          </a:xfrm>
        </p:spPr>
        <p:txBody>
          <a:bodyPr/>
          <a:lstStyle/>
          <a:p>
            <a:r>
              <a:rPr lang="en-US" dirty="0"/>
              <a:t>Study background: Literature &amp; theory</a:t>
            </a:r>
          </a:p>
        </p:txBody>
      </p:sp>
      <p:pic>
        <p:nvPicPr>
          <p:cNvPr id="4" name="Graphic 3" descr="Lightbulb icon">
            <a:extLst>
              <a:ext uri="{FF2B5EF4-FFF2-40B4-BE49-F238E27FC236}">
                <a16:creationId xmlns:a16="http://schemas.microsoft.com/office/drawing/2014/main" id="{5E124F8C-3984-4EEC-9BA8-3B255731F2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8262" y="206686"/>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1294362" y="1853753"/>
            <a:ext cx="9603275" cy="3450613"/>
          </a:xfrm>
        </p:spPr>
        <p:txBody>
          <a:bodyPr>
            <a:noAutofit/>
          </a:bodyPr>
          <a:lstStyle/>
          <a:p>
            <a:pPr marL="0" indent="0">
              <a:buNone/>
            </a:pPr>
            <a:r>
              <a:rPr lang="en-GB" sz="1700" dirty="0">
                <a:latin typeface="Times New Roman" panose="02020603050405020304" pitchFamily="18" charset="0"/>
                <a:cs typeface="Times New Roman" panose="02020603050405020304" pitchFamily="18" charset="0"/>
              </a:rPr>
              <a:t>Long term memory is thought to impair or restore memory depending on emotion (Fernández-Rey and Redondo, 2007). Their study premise was based on words or pictures being remembered more so when having a negative or positive connotation, as opposed to a neutral one. The responses were moderate for pleasant and unarousing images compared to unpleasant/ arousing images.</a:t>
            </a:r>
          </a:p>
          <a:p>
            <a:pPr marL="0" indent="0">
              <a:buNone/>
            </a:pPr>
            <a:r>
              <a:rPr lang="en-GB" sz="1700" dirty="0">
                <a:latin typeface="Times New Roman" panose="02020603050405020304" pitchFamily="18" charset="0"/>
                <a:cs typeface="Times New Roman" panose="02020603050405020304" pitchFamily="18" charset="0"/>
              </a:rPr>
              <a:t>Anderson, Bjork and Bjork., (1994) explored how the memory recall process can impair the long-term retention of related representations. The premise was the cue may be similar or the same with certain objects, but the retrieval process pull is stronger towards one (the other is vulnerable to being forgotten). The Rp+ items (practiced) will be remembered more readily, even when compared to non-practiced items from the practiced category (Rp-) and items from non-practiced categories (NRP) are even more susceptible to forgetting, according to this theory. </a:t>
            </a:r>
          </a:p>
        </p:txBody>
      </p:sp>
    </p:spTree>
    <p:extLst>
      <p:ext uri="{BB962C8B-B14F-4D97-AF65-F5344CB8AC3E}">
        <p14:creationId xmlns:p14="http://schemas.microsoft.com/office/powerpoint/2010/main" val="2094298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604F6D-4AC4-474F-ABC0-8B081CA6132C}"/>
              </a:ext>
            </a:extLst>
          </p:cNvPr>
          <p:cNvSpPr>
            <a:spLocks noGrp="1"/>
          </p:cNvSpPr>
          <p:nvPr>
            <p:ph idx="1"/>
          </p:nvPr>
        </p:nvSpPr>
        <p:spPr>
          <a:xfrm>
            <a:off x="1294363" y="2015733"/>
            <a:ext cx="9603275" cy="2238216"/>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Rugo, Tamler, Woodman and Maxcey., (2017) acknowledged the previous work with recognition-induced forgetting, however they delved into the consideration that faces may not be susceptible to this recognition-induced forgetting (RIF) effect. They proposed this idea as we see faces every day and are well versed in their various features: skin tones, face shape etc. </a:t>
            </a:r>
          </a:p>
          <a:p>
            <a:pPr marL="0" indent="0">
              <a:buNone/>
            </a:pPr>
            <a:r>
              <a:rPr lang="en-GB" sz="1700" dirty="0">
                <a:latin typeface="Times New Roman" panose="02020603050405020304" pitchFamily="18" charset="0"/>
                <a:cs typeface="Times New Roman" panose="02020603050405020304" pitchFamily="18" charset="0"/>
              </a:rPr>
              <a:t>This emotion-induced recognition bias in long term memory has been an important foundation of work to build on, leading onto the present research study.</a:t>
            </a:r>
            <a:endParaRPr lang="en-US" sz="1700" dirty="0">
              <a:latin typeface="Times New Roman" panose="02020603050405020304" pitchFamily="18" charset="0"/>
              <a:cs typeface="Times New Roman" panose="02020603050405020304" pitchFamily="18" charset="0"/>
            </a:endParaRPr>
          </a:p>
          <a:p>
            <a:pPr marL="0" indent="0">
              <a:buNone/>
            </a:pPr>
            <a:endParaRPr lang="en-GB" dirty="0"/>
          </a:p>
        </p:txBody>
      </p:sp>
      <p:sp>
        <p:nvSpPr>
          <p:cNvPr id="3" name="Title 2">
            <a:extLst>
              <a:ext uri="{FF2B5EF4-FFF2-40B4-BE49-F238E27FC236}">
                <a16:creationId xmlns:a16="http://schemas.microsoft.com/office/drawing/2014/main" id="{94D07F08-B6AA-4CCE-8F9B-1D2AF32FD7E2}"/>
              </a:ext>
            </a:extLst>
          </p:cNvPr>
          <p:cNvSpPr>
            <a:spLocks noGrp="1"/>
          </p:cNvSpPr>
          <p:nvPr>
            <p:ph type="title"/>
          </p:nvPr>
        </p:nvSpPr>
        <p:spPr/>
        <p:txBody>
          <a:bodyPr/>
          <a:lstStyle/>
          <a:p>
            <a:r>
              <a:rPr lang="en-GB" dirty="0"/>
              <a:t>Study background continued…</a:t>
            </a:r>
          </a:p>
        </p:txBody>
      </p:sp>
      <p:pic>
        <p:nvPicPr>
          <p:cNvPr id="4" name="Graphic 3" descr="Lightbulb icon">
            <a:extLst>
              <a:ext uri="{FF2B5EF4-FFF2-40B4-BE49-F238E27FC236}">
                <a16:creationId xmlns:a16="http://schemas.microsoft.com/office/drawing/2014/main" id="{860A7DE8-FF13-4C90-80AD-27356F67506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28262" y="206686"/>
            <a:ext cx="1122450" cy="1122450"/>
          </a:xfrm>
          <a:prstGeom prst="rect">
            <a:avLst/>
          </a:prstGeom>
        </p:spPr>
      </p:pic>
    </p:spTree>
    <p:extLst>
      <p:ext uri="{BB962C8B-B14F-4D97-AF65-F5344CB8AC3E}">
        <p14:creationId xmlns:p14="http://schemas.microsoft.com/office/powerpoint/2010/main" val="91102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1000"/>
                                        <p:tgtEl>
                                          <p:spTgt spid="2">
                                            <p:txEl>
                                              <p:pRg st="0" end="0"/>
                                            </p:txEl>
                                          </p:spTgt>
                                        </p:tgtEl>
                                      </p:cBhvr>
                                    </p:animEffect>
                                    <p:anim calcmode="lin" valueType="num">
                                      <p:cBhvr>
                                        <p:cTn id="1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2">
                                            <p:txEl>
                                              <p:pRg st="1" end="1"/>
                                            </p:txEl>
                                          </p:spTgt>
                                        </p:tgtEl>
                                        <p:attrNameLst>
                                          <p:attrName>style.visibility</p:attrName>
                                        </p:attrNameLst>
                                      </p:cBhvr>
                                      <p:to>
                                        <p:strVal val="visible"/>
                                      </p:to>
                                    </p:set>
                                    <p:animEffect transition="in" filter="fade">
                                      <p:cBhvr>
                                        <p:cTn id="24" dur="1000"/>
                                        <p:tgtEl>
                                          <p:spTgt spid="2">
                                            <p:txEl>
                                              <p:pRg st="1" end="1"/>
                                            </p:txEl>
                                          </p:spTgt>
                                        </p:tgtEl>
                                      </p:cBhvr>
                                    </p:animEffect>
                                    <p:anim calcmode="lin" valueType="num">
                                      <p:cBhvr>
                                        <p:cTn id="2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D518ABE-2490-424B-835B-FFFA241D0980}"/>
              </a:ext>
            </a:extLst>
          </p:cNvPr>
          <p:cNvSpPr>
            <a:spLocks noGrp="1"/>
          </p:cNvSpPr>
          <p:nvPr>
            <p:ph sz="half" idx="1"/>
          </p:nvPr>
        </p:nvSpPr>
        <p:spPr>
          <a:xfrm>
            <a:off x="1292238" y="2161853"/>
            <a:ext cx="5903691" cy="3448595"/>
          </a:xfrm>
        </p:spPr>
        <p:txBody>
          <a:bodyPr>
            <a:noAutofit/>
          </a:bodyPr>
          <a:lstStyle/>
          <a:p>
            <a:pPr marL="0" indent="0">
              <a:lnSpc>
                <a:spcPct val="110000"/>
              </a:lnSpc>
              <a:buNone/>
            </a:pPr>
            <a:r>
              <a:rPr lang="en-GB" sz="1700" dirty="0">
                <a:latin typeface="Times New Roman" panose="02020603050405020304" pitchFamily="18" charset="0"/>
                <a:cs typeface="Times New Roman" panose="02020603050405020304" pitchFamily="18" charset="0"/>
              </a:rPr>
              <a:t>Essentially, the objective of this research was to use a modified version of the RIF paradigm to obtain and analyse results which established the main hypothesis: whether there is greater RIF for the ‘criminally convicted’ faces (Rp- Criminal) compared to other ‘non-criminally convicted’ faces, due to the emotional strength of the label associated with them. Finally, it may be the case that the faces shown are not susceptible to the RIF effect, whereby faces may be remembered to a similar degree or in full remembrance (as suggested by Rugo et al., 2017). The main focus of criminality for this study and what the outcome will be can ultimately allow further insight into the usefulness of eyewitness testimony in society today.</a:t>
            </a:r>
          </a:p>
        </p:txBody>
      </p:sp>
      <p:pic>
        <p:nvPicPr>
          <p:cNvPr id="5122" name="Picture 2" descr="Image result for main question">
            <a:extLst>
              <a:ext uri="{FF2B5EF4-FFF2-40B4-BE49-F238E27FC236}">
                <a16:creationId xmlns:a16="http://schemas.microsoft.com/office/drawing/2014/main" id="{97056F85-BE6A-4EB7-9DFA-20C7CAFB9D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025" t="15932" r="14835" b="13267"/>
          <a:stretch/>
        </p:blipFill>
        <p:spPr bwMode="auto">
          <a:xfrm>
            <a:off x="7462591" y="2367025"/>
            <a:ext cx="3487959" cy="2637222"/>
          </a:xfrm>
          <a:prstGeom prst="ellipse">
            <a:avLst/>
          </a:prstGeom>
          <a:solidFill>
            <a:srgbClr val="FFFFFF"/>
          </a:solidFill>
          <a:ln>
            <a:noFill/>
          </a:ln>
          <a:effectLst>
            <a:softEdge rad="112500"/>
          </a:effectLst>
        </p:spPr>
      </p:pic>
      <p:sp>
        <p:nvSpPr>
          <p:cNvPr id="3" name="Title 2">
            <a:extLst>
              <a:ext uri="{FF2B5EF4-FFF2-40B4-BE49-F238E27FC236}">
                <a16:creationId xmlns:a16="http://schemas.microsoft.com/office/drawing/2014/main" id="{46B685CE-CEE6-4E7A-BC2C-31D34C9C09EA}"/>
              </a:ext>
            </a:extLst>
          </p:cNvPr>
          <p:cNvSpPr>
            <a:spLocks noGrp="1"/>
          </p:cNvSpPr>
          <p:nvPr>
            <p:ph type="title"/>
          </p:nvPr>
        </p:nvSpPr>
        <p:spPr>
          <a:xfrm>
            <a:off x="1294363" y="804519"/>
            <a:ext cx="9603275" cy="1049235"/>
          </a:xfrm>
        </p:spPr>
        <p:txBody>
          <a:bodyPr anchor="t">
            <a:normAutofit/>
          </a:bodyPr>
          <a:lstStyle/>
          <a:p>
            <a:r>
              <a:rPr lang="en-GB" dirty="0"/>
              <a:t>Main Research question and Hypotheses</a:t>
            </a:r>
          </a:p>
        </p:txBody>
      </p:sp>
    </p:spTree>
    <p:extLst>
      <p:ext uri="{BB962C8B-B14F-4D97-AF65-F5344CB8AC3E}">
        <p14:creationId xmlns:p14="http://schemas.microsoft.com/office/powerpoint/2010/main" val="1200903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barn(inVertical)">
                                      <p:cBhvr>
                                        <p:cTn id="12" dur="500"/>
                                        <p:tgtEl>
                                          <p:spTgt spid="512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additive="base">
                                        <p:cTn id="1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a:lstStyle/>
          <a:p>
            <a:r>
              <a:rPr lang="en-US" dirty="0"/>
              <a:t>methods</a:t>
            </a:r>
          </a:p>
        </p:txBody>
      </p:sp>
      <p:pic>
        <p:nvPicPr>
          <p:cNvPr id="5" name="Graphic 4" descr="Man and Woman icon">
            <a:extLst>
              <a:ext uri="{FF2B5EF4-FFF2-40B4-BE49-F238E27FC236}">
                <a16:creationId xmlns:a16="http://schemas.microsoft.com/office/drawing/2014/main" id="{2DED0F48-76A7-437D-9746-E2DF97A1CB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53742" y="216211"/>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1294363" y="2119128"/>
            <a:ext cx="9603275" cy="2885119"/>
          </a:xfrm>
        </p:spPr>
        <p:txBody>
          <a:bodyPr>
            <a:noAutofit/>
          </a:bodyPr>
          <a:lstStyle/>
          <a:p>
            <a:pPr marL="0" lvl="0" indent="0">
              <a:buNone/>
            </a:pPr>
            <a:r>
              <a:rPr lang="en-GB" sz="1700" dirty="0">
                <a:latin typeface="Times New Roman" panose="02020603050405020304" pitchFamily="18" charset="0"/>
                <a:cs typeface="Times New Roman" panose="02020603050405020304" pitchFamily="18" charset="0"/>
              </a:rPr>
              <a:t>The participant group for this study included 40 students from the SA1 university campus. The thirty participants (whose descriptives were recorded) consisted of 10 males (33.3%) and 20 females (66.7%). Their ages ranged from 18-57 (</a:t>
            </a:r>
            <a:r>
              <a:rPr lang="en-GB" sz="1700" i="1" dirty="0">
                <a:latin typeface="Times New Roman" panose="02020603050405020304" pitchFamily="18" charset="0"/>
                <a:cs typeface="Times New Roman" panose="02020603050405020304" pitchFamily="18" charset="0"/>
              </a:rPr>
              <a:t>m= </a:t>
            </a:r>
            <a:r>
              <a:rPr lang="en-GB" sz="1700" dirty="0">
                <a:latin typeface="Times New Roman" panose="02020603050405020304" pitchFamily="18" charset="0"/>
                <a:cs typeface="Times New Roman" panose="02020603050405020304" pitchFamily="18" charset="0"/>
              </a:rPr>
              <a:t>27.87, </a:t>
            </a:r>
            <a:r>
              <a:rPr lang="en-GB" sz="1700" i="1" dirty="0">
                <a:latin typeface="Times New Roman" panose="02020603050405020304" pitchFamily="18" charset="0"/>
                <a:cs typeface="Times New Roman" panose="02020603050405020304" pitchFamily="18" charset="0"/>
              </a:rPr>
              <a:t>sd= </a:t>
            </a:r>
            <a:r>
              <a:rPr lang="en-GB" sz="1700" dirty="0">
                <a:latin typeface="Times New Roman" panose="02020603050405020304" pitchFamily="18" charset="0"/>
                <a:cs typeface="Times New Roman" panose="02020603050405020304" pitchFamily="18" charset="0"/>
              </a:rPr>
              <a:t>0.05). </a:t>
            </a:r>
          </a:p>
          <a:p>
            <a:pPr marL="0" lvl="0" indent="0">
              <a:buNone/>
            </a:pPr>
            <a:r>
              <a:rPr lang="en-GB" sz="1700" dirty="0">
                <a:latin typeface="Times New Roman" panose="02020603050405020304" pitchFamily="18" charset="0"/>
                <a:cs typeface="Times New Roman" panose="02020603050405020304" pitchFamily="18" charset="0"/>
              </a:rPr>
              <a:t>The design of this study was a within-subjects, experimental design. The independent variable for this study was the Recognition induced forgetting for faces, analysed across four levels. These levels being Rp+ (practiced faces), Rp- Criminality and Rp- Occupation (Non-practiced faces from practiced categories) and NRP (Non-practiced categories). The dependent variable was the Recognition accuracy for each Rp category of faces in the test phase. </a:t>
            </a:r>
            <a:endParaRPr lang="en-US" sz="1700" dirty="0">
              <a:solidFill>
                <a:srgbClr val="000000"/>
              </a:solidFill>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244943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3B9F48-0B8D-4B30-88BD-626EEBAB85A6}"/>
              </a:ext>
            </a:extLst>
          </p:cNvPr>
          <p:cNvSpPr>
            <a:spLocks noGrp="1"/>
          </p:cNvSpPr>
          <p:nvPr>
            <p:ph type="title"/>
          </p:nvPr>
        </p:nvSpPr>
        <p:spPr/>
        <p:txBody>
          <a:bodyPr/>
          <a:lstStyle/>
          <a:p>
            <a:r>
              <a:rPr lang="en-GB" dirty="0"/>
              <a:t>Methods continued</a:t>
            </a:r>
          </a:p>
        </p:txBody>
      </p:sp>
      <p:pic>
        <p:nvPicPr>
          <p:cNvPr id="4" name="Graphic 3" descr="Man and Woman icon">
            <a:extLst>
              <a:ext uri="{FF2B5EF4-FFF2-40B4-BE49-F238E27FC236}">
                <a16:creationId xmlns:a16="http://schemas.microsoft.com/office/drawing/2014/main" id="{316582EA-0F25-491F-B769-CCC89818981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53742" y="216211"/>
            <a:ext cx="1122450" cy="1122450"/>
          </a:xfrm>
          <a:prstGeom prst="rect">
            <a:avLst/>
          </a:prstGeom>
        </p:spPr>
      </p:pic>
      <p:sp>
        <p:nvSpPr>
          <p:cNvPr id="2" name="TextBox 1">
            <a:extLst>
              <a:ext uri="{FF2B5EF4-FFF2-40B4-BE49-F238E27FC236}">
                <a16:creationId xmlns:a16="http://schemas.microsoft.com/office/drawing/2014/main" id="{90E60032-8CE4-401B-A53F-4AA029A7CE47}"/>
              </a:ext>
            </a:extLst>
          </p:cNvPr>
          <p:cNvSpPr txBox="1"/>
          <p:nvPr/>
        </p:nvSpPr>
        <p:spPr>
          <a:xfrm>
            <a:off x="998806" y="1721232"/>
            <a:ext cx="5376451" cy="4361835"/>
          </a:xfrm>
          <a:prstGeom prst="rect">
            <a:avLst/>
          </a:prstGeom>
          <a:noFill/>
        </p:spPr>
        <p:txBody>
          <a:bodyPr wrap="square" rtlCol="0">
            <a:spAutoFit/>
          </a:bodyPr>
          <a:lstStyle/>
          <a:p>
            <a:pPr>
              <a:lnSpc>
                <a:spcPct val="150000"/>
              </a:lnSpc>
            </a:pPr>
            <a:r>
              <a:rPr lang="en-GB" sz="1700" dirty="0">
                <a:latin typeface="Times New Roman" panose="02020603050405020304" pitchFamily="18" charset="0"/>
                <a:cs typeface="Times New Roman" panose="02020603050405020304" pitchFamily="18" charset="0"/>
              </a:rPr>
              <a:t>The data collected was analysed with a programme called ‘SPSS’, using a one-way analysis of variance (ANOVA) of the independent variable across the four levels (Rp+, Rp- Criminality, Rp- Occupation and NRP). Once the results from the ANOVA had been obtained, a follow up pairwise comparisons test was run using a Bonferroni style analysis to look for specific significances.</a:t>
            </a:r>
          </a:p>
          <a:p>
            <a:pPr>
              <a:lnSpc>
                <a:spcPct val="150000"/>
              </a:lnSpc>
            </a:pPr>
            <a:r>
              <a:rPr lang="en-GB" sz="1700" dirty="0">
                <a:latin typeface="Times New Roman" panose="02020603050405020304" pitchFamily="18" charset="0"/>
                <a:cs typeface="Times New Roman" panose="02020603050405020304" pitchFamily="18" charset="0"/>
              </a:rPr>
              <a:t>The material’s involved in this study included: consent forms, the images provided for remembrance in the study, the Super lab programme, SPSS programme and the debrief forms.</a:t>
            </a:r>
          </a:p>
        </p:txBody>
      </p:sp>
      <p:sp>
        <p:nvSpPr>
          <p:cNvPr id="5" name="TextBox 4">
            <a:extLst>
              <a:ext uri="{FF2B5EF4-FFF2-40B4-BE49-F238E27FC236}">
                <a16:creationId xmlns:a16="http://schemas.microsoft.com/office/drawing/2014/main" id="{EA20037F-C035-405A-BAF4-E0B4BD762350}"/>
              </a:ext>
            </a:extLst>
          </p:cNvPr>
          <p:cNvSpPr txBox="1"/>
          <p:nvPr/>
        </p:nvSpPr>
        <p:spPr>
          <a:xfrm>
            <a:off x="6765027" y="1442207"/>
            <a:ext cx="4218541" cy="4801314"/>
          </a:xfrm>
          <a:prstGeom prst="rect">
            <a:avLst/>
          </a:prstGeom>
          <a:noFill/>
        </p:spPr>
        <p:txBody>
          <a:bodyPr wrap="square" rtlCol="0">
            <a:spAutoFit/>
          </a:bodyPr>
          <a:lstStyle/>
          <a:p>
            <a:pPr>
              <a:lnSpc>
                <a:spcPct val="150000"/>
              </a:lnSpc>
            </a:pPr>
            <a:r>
              <a:rPr lang="en-GB" u="sng" dirty="0">
                <a:latin typeface="Times New Roman" panose="02020603050405020304" pitchFamily="18" charset="0"/>
                <a:cs typeface="Times New Roman" panose="02020603050405020304" pitchFamily="18" charset="0"/>
              </a:rPr>
              <a:t>Procedure</a:t>
            </a:r>
            <a:r>
              <a:rPr lang="en-GB" sz="1600" dirty="0">
                <a:latin typeface="Times New Roman" panose="02020603050405020304" pitchFamily="18" charset="0"/>
                <a:cs typeface="Times New Roman" panose="02020603050405020304" pitchFamily="18" charset="0"/>
              </a:rPr>
              <a:t>:</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Pilot study</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Students sign up via EMS</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Arrival at the Psychology labs</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Handed Consent form</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Brief overview of the study</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Study phase</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Practice phase</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Jigsaw (distractor) task</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Test phase</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End of study</a:t>
            </a:r>
          </a:p>
          <a:p>
            <a:pPr marL="342900" indent="-342900">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Debrief form and closing questions </a:t>
            </a:r>
          </a:p>
          <a:p>
            <a:endParaRPr lang="en-GB" dirty="0"/>
          </a:p>
        </p:txBody>
      </p:sp>
    </p:spTree>
    <p:extLst>
      <p:ext uri="{BB962C8B-B14F-4D97-AF65-F5344CB8AC3E}">
        <p14:creationId xmlns:p14="http://schemas.microsoft.com/office/powerpoint/2010/main" val="266876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17" dur="500"/>
                                        <p:tgtEl>
                                          <p:spTgt spid="2">
                                            <p:txEl>
                                              <p:pRg st="0" end="0"/>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Effect transition="in" filter="randombar(horizontal)">
                                      <p:cBhvr>
                                        <p:cTn id="20" dur="500"/>
                                        <p:tgtEl>
                                          <p:spTgt spid="2">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80">
                                          <p:stCondLst>
                                            <p:cond delay="0"/>
                                          </p:stCondLst>
                                        </p:cTn>
                                        <p:tgtEl>
                                          <p:spTgt spid="5">
                                            <p:txEl>
                                              <p:pRg st="0" end="0"/>
                                            </p:txEl>
                                          </p:spTgt>
                                        </p:tgtEl>
                                      </p:cBhvr>
                                    </p:animEffect>
                                    <p:anim calcmode="lin" valueType="num">
                                      <p:cBhvr>
                                        <p:cTn id="26"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xEl>
                                              <p:pRg st="0" end="0"/>
                                            </p:txEl>
                                          </p:spTgt>
                                        </p:tgtEl>
                                      </p:cBhvr>
                                      <p:to x="100000" y="60000"/>
                                    </p:animScale>
                                    <p:animScale>
                                      <p:cBhvr>
                                        <p:cTn id="32" dur="166" decel="50000">
                                          <p:stCondLst>
                                            <p:cond delay="676"/>
                                          </p:stCondLst>
                                        </p:cTn>
                                        <p:tgtEl>
                                          <p:spTgt spid="5">
                                            <p:txEl>
                                              <p:pRg st="0" end="0"/>
                                            </p:txEl>
                                          </p:spTgt>
                                        </p:tgtEl>
                                      </p:cBhvr>
                                      <p:to x="100000" y="100000"/>
                                    </p:animScale>
                                    <p:animScale>
                                      <p:cBhvr>
                                        <p:cTn id="33" dur="26">
                                          <p:stCondLst>
                                            <p:cond delay="1312"/>
                                          </p:stCondLst>
                                        </p:cTn>
                                        <p:tgtEl>
                                          <p:spTgt spid="5">
                                            <p:txEl>
                                              <p:pRg st="0" end="0"/>
                                            </p:txEl>
                                          </p:spTgt>
                                        </p:tgtEl>
                                      </p:cBhvr>
                                      <p:to x="100000" y="80000"/>
                                    </p:animScale>
                                    <p:animScale>
                                      <p:cBhvr>
                                        <p:cTn id="34" dur="166" decel="50000">
                                          <p:stCondLst>
                                            <p:cond delay="1338"/>
                                          </p:stCondLst>
                                        </p:cTn>
                                        <p:tgtEl>
                                          <p:spTgt spid="5">
                                            <p:txEl>
                                              <p:pRg st="0" end="0"/>
                                            </p:txEl>
                                          </p:spTgt>
                                        </p:tgtEl>
                                      </p:cBhvr>
                                      <p:to x="100000" y="100000"/>
                                    </p:animScale>
                                    <p:animScale>
                                      <p:cBhvr>
                                        <p:cTn id="35" dur="26">
                                          <p:stCondLst>
                                            <p:cond delay="1642"/>
                                          </p:stCondLst>
                                        </p:cTn>
                                        <p:tgtEl>
                                          <p:spTgt spid="5">
                                            <p:txEl>
                                              <p:pRg st="0" end="0"/>
                                            </p:txEl>
                                          </p:spTgt>
                                        </p:tgtEl>
                                      </p:cBhvr>
                                      <p:to x="100000" y="90000"/>
                                    </p:animScale>
                                    <p:animScale>
                                      <p:cBhvr>
                                        <p:cTn id="36" dur="166" decel="50000">
                                          <p:stCondLst>
                                            <p:cond delay="1668"/>
                                          </p:stCondLst>
                                        </p:cTn>
                                        <p:tgtEl>
                                          <p:spTgt spid="5">
                                            <p:txEl>
                                              <p:pRg st="0" end="0"/>
                                            </p:txEl>
                                          </p:spTgt>
                                        </p:tgtEl>
                                      </p:cBhvr>
                                      <p:to x="100000" y="100000"/>
                                    </p:animScale>
                                    <p:animScale>
                                      <p:cBhvr>
                                        <p:cTn id="37" dur="26">
                                          <p:stCondLst>
                                            <p:cond delay="1808"/>
                                          </p:stCondLst>
                                        </p:cTn>
                                        <p:tgtEl>
                                          <p:spTgt spid="5">
                                            <p:txEl>
                                              <p:pRg st="0" end="0"/>
                                            </p:txEl>
                                          </p:spTgt>
                                        </p:tgtEl>
                                      </p:cBhvr>
                                      <p:to x="100000" y="95000"/>
                                    </p:animScale>
                                    <p:animScale>
                                      <p:cBhvr>
                                        <p:cTn id="38" dur="166" decel="50000">
                                          <p:stCondLst>
                                            <p:cond delay="1834"/>
                                          </p:stCondLst>
                                        </p:cTn>
                                        <p:tgtEl>
                                          <p:spTgt spid="5">
                                            <p:txEl>
                                              <p:pRg st="0" end="0"/>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5">
                                            <p:txEl>
                                              <p:pRg st="1" end="1"/>
                                            </p:txEl>
                                          </p:spTgt>
                                        </p:tgtEl>
                                        <p:attrNameLst>
                                          <p:attrName>style.visibility</p:attrName>
                                        </p:attrNameLst>
                                      </p:cBhvr>
                                      <p:to>
                                        <p:strVal val="visible"/>
                                      </p:to>
                                    </p:set>
                                    <p:animEffect transition="in" filter="wipe(down)">
                                      <p:cBhvr>
                                        <p:cTn id="41" dur="580">
                                          <p:stCondLst>
                                            <p:cond delay="0"/>
                                          </p:stCondLst>
                                        </p:cTn>
                                        <p:tgtEl>
                                          <p:spTgt spid="5">
                                            <p:txEl>
                                              <p:pRg st="1" end="1"/>
                                            </p:txEl>
                                          </p:spTgt>
                                        </p:tgtEl>
                                      </p:cBhvr>
                                    </p:animEffect>
                                    <p:anim calcmode="lin" valueType="num">
                                      <p:cBhvr>
                                        <p:cTn id="42"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5">
                                            <p:txEl>
                                              <p:pRg st="1" end="1"/>
                                            </p:txEl>
                                          </p:spTgt>
                                        </p:tgtEl>
                                      </p:cBhvr>
                                      <p:to x="100000" y="60000"/>
                                    </p:animScale>
                                    <p:animScale>
                                      <p:cBhvr>
                                        <p:cTn id="48" dur="166" decel="50000">
                                          <p:stCondLst>
                                            <p:cond delay="676"/>
                                          </p:stCondLst>
                                        </p:cTn>
                                        <p:tgtEl>
                                          <p:spTgt spid="5">
                                            <p:txEl>
                                              <p:pRg st="1" end="1"/>
                                            </p:txEl>
                                          </p:spTgt>
                                        </p:tgtEl>
                                      </p:cBhvr>
                                      <p:to x="100000" y="100000"/>
                                    </p:animScale>
                                    <p:animScale>
                                      <p:cBhvr>
                                        <p:cTn id="49" dur="26">
                                          <p:stCondLst>
                                            <p:cond delay="1312"/>
                                          </p:stCondLst>
                                        </p:cTn>
                                        <p:tgtEl>
                                          <p:spTgt spid="5">
                                            <p:txEl>
                                              <p:pRg st="1" end="1"/>
                                            </p:txEl>
                                          </p:spTgt>
                                        </p:tgtEl>
                                      </p:cBhvr>
                                      <p:to x="100000" y="80000"/>
                                    </p:animScale>
                                    <p:animScale>
                                      <p:cBhvr>
                                        <p:cTn id="50" dur="166" decel="50000">
                                          <p:stCondLst>
                                            <p:cond delay="1338"/>
                                          </p:stCondLst>
                                        </p:cTn>
                                        <p:tgtEl>
                                          <p:spTgt spid="5">
                                            <p:txEl>
                                              <p:pRg st="1" end="1"/>
                                            </p:txEl>
                                          </p:spTgt>
                                        </p:tgtEl>
                                      </p:cBhvr>
                                      <p:to x="100000" y="100000"/>
                                    </p:animScale>
                                    <p:animScale>
                                      <p:cBhvr>
                                        <p:cTn id="51" dur="26">
                                          <p:stCondLst>
                                            <p:cond delay="1642"/>
                                          </p:stCondLst>
                                        </p:cTn>
                                        <p:tgtEl>
                                          <p:spTgt spid="5">
                                            <p:txEl>
                                              <p:pRg st="1" end="1"/>
                                            </p:txEl>
                                          </p:spTgt>
                                        </p:tgtEl>
                                      </p:cBhvr>
                                      <p:to x="100000" y="90000"/>
                                    </p:animScale>
                                    <p:animScale>
                                      <p:cBhvr>
                                        <p:cTn id="52" dur="166" decel="50000">
                                          <p:stCondLst>
                                            <p:cond delay="1668"/>
                                          </p:stCondLst>
                                        </p:cTn>
                                        <p:tgtEl>
                                          <p:spTgt spid="5">
                                            <p:txEl>
                                              <p:pRg st="1" end="1"/>
                                            </p:txEl>
                                          </p:spTgt>
                                        </p:tgtEl>
                                      </p:cBhvr>
                                      <p:to x="100000" y="100000"/>
                                    </p:animScale>
                                    <p:animScale>
                                      <p:cBhvr>
                                        <p:cTn id="53" dur="26">
                                          <p:stCondLst>
                                            <p:cond delay="1808"/>
                                          </p:stCondLst>
                                        </p:cTn>
                                        <p:tgtEl>
                                          <p:spTgt spid="5">
                                            <p:txEl>
                                              <p:pRg st="1" end="1"/>
                                            </p:txEl>
                                          </p:spTgt>
                                        </p:tgtEl>
                                      </p:cBhvr>
                                      <p:to x="100000" y="95000"/>
                                    </p:animScale>
                                    <p:animScale>
                                      <p:cBhvr>
                                        <p:cTn id="54" dur="166" decel="50000">
                                          <p:stCondLst>
                                            <p:cond delay="1834"/>
                                          </p:stCondLst>
                                        </p:cTn>
                                        <p:tgtEl>
                                          <p:spTgt spid="5">
                                            <p:txEl>
                                              <p:pRg st="1" end="1"/>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5">
                                            <p:txEl>
                                              <p:pRg st="2" end="2"/>
                                            </p:txEl>
                                          </p:spTgt>
                                        </p:tgtEl>
                                        <p:attrNameLst>
                                          <p:attrName>style.visibility</p:attrName>
                                        </p:attrNameLst>
                                      </p:cBhvr>
                                      <p:to>
                                        <p:strVal val="visible"/>
                                      </p:to>
                                    </p:set>
                                    <p:animEffect transition="in" filter="wipe(down)">
                                      <p:cBhvr>
                                        <p:cTn id="57" dur="580">
                                          <p:stCondLst>
                                            <p:cond delay="0"/>
                                          </p:stCondLst>
                                        </p:cTn>
                                        <p:tgtEl>
                                          <p:spTgt spid="5">
                                            <p:txEl>
                                              <p:pRg st="2" end="2"/>
                                            </p:txEl>
                                          </p:spTgt>
                                        </p:tgtEl>
                                      </p:cBhvr>
                                    </p:animEffect>
                                    <p:anim calcmode="lin" valueType="num">
                                      <p:cBhvr>
                                        <p:cTn id="58" dur="1822" tmFilter="0,0; 0.14,0.36; 0.43,0.73; 0.71,0.91; 1.0,1.0">
                                          <p:stCondLst>
                                            <p:cond delay="0"/>
                                          </p:stCondLst>
                                        </p:cTn>
                                        <p:tgtEl>
                                          <p:spTgt spid="5">
                                            <p:txEl>
                                              <p:pRg st="2" end="2"/>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5">
                                            <p:txEl>
                                              <p:pRg st="2" end="2"/>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5">
                                            <p:txEl>
                                              <p:pRg st="2" end="2"/>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5">
                                            <p:txEl>
                                              <p:pRg st="2" end="2"/>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5">
                                            <p:txEl>
                                              <p:pRg st="2" end="2"/>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5">
                                            <p:txEl>
                                              <p:pRg st="2" end="2"/>
                                            </p:txEl>
                                          </p:spTgt>
                                        </p:tgtEl>
                                      </p:cBhvr>
                                      <p:to x="100000" y="60000"/>
                                    </p:animScale>
                                    <p:animScale>
                                      <p:cBhvr>
                                        <p:cTn id="64" dur="166" decel="50000">
                                          <p:stCondLst>
                                            <p:cond delay="676"/>
                                          </p:stCondLst>
                                        </p:cTn>
                                        <p:tgtEl>
                                          <p:spTgt spid="5">
                                            <p:txEl>
                                              <p:pRg st="2" end="2"/>
                                            </p:txEl>
                                          </p:spTgt>
                                        </p:tgtEl>
                                      </p:cBhvr>
                                      <p:to x="100000" y="100000"/>
                                    </p:animScale>
                                    <p:animScale>
                                      <p:cBhvr>
                                        <p:cTn id="65" dur="26">
                                          <p:stCondLst>
                                            <p:cond delay="1312"/>
                                          </p:stCondLst>
                                        </p:cTn>
                                        <p:tgtEl>
                                          <p:spTgt spid="5">
                                            <p:txEl>
                                              <p:pRg st="2" end="2"/>
                                            </p:txEl>
                                          </p:spTgt>
                                        </p:tgtEl>
                                      </p:cBhvr>
                                      <p:to x="100000" y="80000"/>
                                    </p:animScale>
                                    <p:animScale>
                                      <p:cBhvr>
                                        <p:cTn id="66" dur="166" decel="50000">
                                          <p:stCondLst>
                                            <p:cond delay="1338"/>
                                          </p:stCondLst>
                                        </p:cTn>
                                        <p:tgtEl>
                                          <p:spTgt spid="5">
                                            <p:txEl>
                                              <p:pRg st="2" end="2"/>
                                            </p:txEl>
                                          </p:spTgt>
                                        </p:tgtEl>
                                      </p:cBhvr>
                                      <p:to x="100000" y="100000"/>
                                    </p:animScale>
                                    <p:animScale>
                                      <p:cBhvr>
                                        <p:cTn id="67" dur="26">
                                          <p:stCondLst>
                                            <p:cond delay="1642"/>
                                          </p:stCondLst>
                                        </p:cTn>
                                        <p:tgtEl>
                                          <p:spTgt spid="5">
                                            <p:txEl>
                                              <p:pRg st="2" end="2"/>
                                            </p:txEl>
                                          </p:spTgt>
                                        </p:tgtEl>
                                      </p:cBhvr>
                                      <p:to x="100000" y="90000"/>
                                    </p:animScale>
                                    <p:animScale>
                                      <p:cBhvr>
                                        <p:cTn id="68" dur="166" decel="50000">
                                          <p:stCondLst>
                                            <p:cond delay="1668"/>
                                          </p:stCondLst>
                                        </p:cTn>
                                        <p:tgtEl>
                                          <p:spTgt spid="5">
                                            <p:txEl>
                                              <p:pRg st="2" end="2"/>
                                            </p:txEl>
                                          </p:spTgt>
                                        </p:tgtEl>
                                      </p:cBhvr>
                                      <p:to x="100000" y="100000"/>
                                    </p:animScale>
                                    <p:animScale>
                                      <p:cBhvr>
                                        <p:cTn id="69" dur="26">
                                          <p:stCondLst>
                                            <p:cond delay="1808"/>
                                          </p:stCondLst>
                                        </p:cTn>
                                        <p:tgtEl>
                                          <p:spTgt spid="5">
                                            <p:txEl>
                                              <p:pRg st="2" end="2"/>
                                            </p:txEl>
                                          </p:spTgt>
                                        </p:tgtEl>
                                      </p:cBhvr>
                                      <p:to x="100000" y="95000"/>
                                    </p:animScale>
                                    <p:animScale>
                                      <p:cBhvr>
                                        <p:cTn id="70" dur="166" decel="50000">
                                          <p:stCondLst>
                                            <p:cond delay="1834"/>
                                          </p:stCondLst>
                                        </p:cTn>
                                        <p:tgtEl>
                                          <p:spTgt spid="5">
                                            <p:txEl>
                                              <p:pRg st="2" end="2"/>
                                            </p:txEl>
                                          </p:spTgt>
                                        </p:tgtEl>
                                      </p:cBhvr>
                                      <p:to x="100000" y="100000"/>
                                    </p:animScale>
                                  </p:childTnLst>
                                </p:cTn>
                              </p:par>
                              <p:par>
                                <p:cTn id="71" presetID="26" presetClass="entr" presetSubtype="0" fill="hold" nodeType="withEffect">
                                  <p:stCondLst>
                                    <p:cond delay="0"/>
                                  </p:stCondLst>
                                  <p:childTnLst>
                                    <p:set>
                                      <p:cBhvr>
                                        <p:cTn id="72" dur="1" fill="hold">
                                          <p:stCondLst>
                                            <p:cond delay="0"/>
                                          </p:stCondLst>
                                        </p:cTn>
                                        <p:tgtEl>
                                          <p:spTgt spid="5">
                                            <p:txEl>
                                              <p:pRg st="3" end="3"/>
                                            </p:txEl>
                                          </p:spTgt>
                                        </p:tgtEl>
                                        <p:attrNameLst>
                                          <p:attrName>style.visibility</p:attrName>
                                        </p:attrNameLst>
                                      </p:cBhvr>
                                      <p:to>
                                        <p:strVal val="visible"/>
                                      </p:to>
                                    </p:set>
                                    <p:animEffect transition="in" filter="wipe(down)">
                                      <p:cBhvr>
                                        <p:cTn id="73" dur="580">
                                          <p:stCondLst>
                                            <p:cond delay="0"/>
                                          </p:stCondLst>
                                        </p:cTn>
                                        <p:tgtEl>
                                          <p:spTgt spid="5">
                                            <p:txEl>
                                              <p:pRg st="3" end="3"/>
                                            </p:txEl>
                                          </p:spTgt>
                                        </p:tgtEl>
                                      </p:cBhvr>
                                    </p:animEffect>
                                    <p:anim calcmode="lin" valueType="num">
                                      <p:cBhvr>
                                        <p:cTn id="74"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5">
                                            <p:txEl>
                                              <p:pRg st="3" end="3"/>
                                            </p:txEl>
                                          </p:spTgt>
                                        </p:tgtEl>
                                      </p:cBhvr>
                                      <p:to x="100000" y="60000"/>
                                    </p:animScale>
                                    <p:animScale>
                                      <p:cBhvr>
                                        <p:cTn id="80" dur="166" decel="50000">
                                          <p:stCondLst>
                                            <p:cond delay="676"/>
                                          </p:stCondLst>
                                        </p:cTn>
                                        <p:tgtEl>
                                          <p:spTgt spid="5">
                                            <p:txEl>
                                              <p:pRg st="3" end="3"/>
                                            </p:txEl>
                                          </p:spTgt>
                                        </p:tgtEl>
                                      </p:cBhvr>
                                      <p:to x="100000" y="100000"/>
                                    </p:animScale>
                                    <p:animScale>
                                      <p:cBhvr>
                                        <p:cTn id="81" dur="26">
                                          <p:stCondLst>
                                            <p:cond delay="1312"/>
                                          </p:stCondLst>
                                        </p:cTn>
                                        <p:tgtEl>
                                          <p:spTgt spid="5">
                                            <p:txEl>
                                              <p:pRg st="3" end="3"/>
                                            </p:txEl>
                                          </p:spTgt>
                                        </p:tgtEl>
                                      </p:cBhvr>
                                      <p:to x="100000" y="80000"/>
                                    </p:animScale>
                                    <p:animScale>
                                      <p:cBhvr>
                                        <p:cTn id="82" dur="166" decel="50000">
                                          <p:stCondLst>
                                            <p:cond delay="1338"/>
                                          </p:stCondLst>
                                        </p:cTn>
                                        <p:tgtEl>
                                          <p:spTgt spid="5">
                                            <p:txEl>
                                              <p:pRg st="3" end="3"/>
                                            </p:txEl>
                                          </p:spTgt>
                                        </p:tgtEl>
                                      </p:cBhvr>
                                      <p:to x="100000" y="100000"/>
                                    </p:animScale>
                                    <p:animScale>
                                      <p:cBhvr>
                                        <p:cTn id="83" dur="26">
                                          <p:stCondLst>
                                            <p:cond delay="1642"/>
                                          </p:stCondLst>
                                        </p:cTn>
                                        <p:tgtEl>
                                          <p:spTgt spid="5">
                                            <p:txEl>
                                              <p:pRg st="3" end="3"/>
                                            </p:txEl>
                                          </p:spTgt>
                                        </p:tgtEl>
                                      </p:cBhvr>
                                      <p:to x="100000" y="90000"/>
                                    </p:animScale>
                                    <p:animScale>
                                      <p:cBhvr>
                                        <p:cTn id="84" dur="166" decel="50000">
                                          <p:stCondLst>
                                            <p:cond delay="1668"/>
                                          </p:stCondLst>
                                        </p:cTn>
                                        <p:tgtEl>
                                          <p:spTgt spid="5">
                                            <p:txEl>
                                              <p:pRg st="3" end="3"/>
                                            </p:txEl>
                                          </p:spTgt>
                                        </p:tgtEl>
                                      </p:cBhvr>
                                      <p:to x="100000" y="100000"/>
                                    </p:animScale>
                                    <p:animScale>
                                      <p:cBhvr>
                                        <p:cTn id="85" dur="26">
                                          <p:stCondLst>
                                            <p:cond delay="1808"/>
                                          </p:stCondLst>
                                        </p:cTn>
                                        <p:tgtEl>
                                          <p:spTgt spid="5">
                                            <p:txEl>
                                              <p:pRg st="3" end="3"/>
                                            </p:txEl>
                                          </p:spTgt>
                                        </p:tgtEl>
                                      </p:cBhvr>
                                      <p:to x="100000" y="95000"/>
                                    </p:animScale>
                                    <p:animScale>
                                      <p:cBhvr>
                                        <p:cTn id="86" dur="166" decel="50000">
                                          <p:stCondLst>
                                            <p:cond delay="1834"/>
                                          </p:stCondLst>
                                        </p:cTn>
                                        <p:tgtEl>
                                          <p:spTgt spid="5">
                                            <p:txEl>
                                              <p:pRg st="3" end="3"/>
                                            </p:txEl>
                                          </p:spTgt>
                                        </p:tgtEl>
                                      </p:cBhvr>
                                      <p:to x="100000" y="100000"/>
                                    </p:animScale>
                                  </p:childTnLst>
                                </p:cTn>
                              </p:par>
                              <p:par>
                                <p:cTn id="87" presetID="26" presetClass="entr" presetSubtype="0" fill="hold" nodeType="withEffect">
                                  <p:stCondLst>
                                    <p:cond delay="0"/>
                                  </p:stCondLst>
                                  <p:childTnLst>
                                    <p:set>
                                      <p:cBhvr>
                                        <p:cTn id="88" dur="1" fill="hold">
                                          <p:stCondLst>
                                            <p:cond delay="0"/>
                                          </p:stCondLst>
                                        </p:cTn>
                                        <p:tgtEl>
                                          <p:spTgt spid="5">
                                            <p:txEl>
                                              <p:pRg st="4" end="4"/>
                                            </p:txEl>
                                          </p:spTgt>
                                        </p:tgtEl>
                                        <p:attrNameLst>
                                          <p:attrName>style.visibility</p:attrName>
                                        </p:attrNameLst>
                                      </p:cBhvr>
                                      <p:to>
                                        <p:strVal val="visible"/>
                                      </p:to>
                                    </p:set>
                                    <p:animEffect transition="in" filter="wipe(down)">
                                      <p:cBhvr>
                                        <p:cTn id="89" dur="580">
                                          <p:stCondLst>
                                            <p:cond delay="0"/>
                                          </p:stCondLst>
                                        </p:cTn>
                                        <p:tgtEl>
                                          <p:spTgt spid="5">
                                            <p:txEl>
                                              <p:pRg st="4" end="4"/>
                                            </p:txEl>
                                          </p:spTgt>
                                        </p:tgtEl>
                                      </p:cBhvr>
                                    </p:animEffect>
                                    <p:anim calcmode="lin" valueType="num">
                                      <p:cBhvr>
                                        <p:cTn id="90" dur="1822" tmFilter="0,0; 0.14,0.36; 0.43,0.73; 0.71,0.91; 1.0,1.0">
                                          <p:stCondLst>
                                            <p:cond delay="0"/>
                                          </p:stCondLst>
                                        </p:cTn>
                                        <p:tgtEl>
                                          <p:spTgt spid="5">
                                            <p:txEl>
                                              <p:pRg st="4" end="4"/>
                                            </p:txEl>
                                          </p:spTgt>
                                        </p:tgtEl>
                                        <p:attrNameLst>
                                          <p:attrName>ppt_x</p:attrName>
                                        </p:attrNameLst>
                                      </p:cBhvr>
                                      <p:tavLst>
                                        <p:tav tm="0">
                                          <p:val>
                                            <p:strVal val="#ppt_x-0.25"/>
                                          </p:val>
                                        </p:tav>
                                        <p:tav tm="100000">
                                          <p:val>
                                            <p:strVal val="#ppt_x"/>
                                          </p:val>
                                        </p:tav>
                                      </p:tavLst>
                                    </p:anim>
                                    <p:anim calcmode="lin" valueType="num">
                                      <p:cBhvr>
                                        <p:cTn id="91" dur="664" tmFilter="0.0,0.0; 0.25,0.07; 0.50,0.2; 0.75,0.467; 1.0,1.0">
                                          <p:stCondLst>
                                            <p:cond delay="0"/>
                                          </p:stCondLst>
                                        </p:cTn>
                                        <p:tgtEl>
                                          <p:spTgt spid="5">
                                            <p:txEl>
                                              <p:pRg st="4" end="4"/>
                                            </p:txEl>
                                          </p:spTgt>
                                        </p:tgtEl>
                                        <p:attrNameLst>
                                          <p:attrName>ppt_y</p:attrName>
                                        </p:attrNameLst>
                                      </p:cBhvr>
                                      <p:tavLst>
                                        <p:tav tm="0" fmla="#ppt_y-sin(pi*$)/3">
                                          <p:val>
                                            <p:fltVal val="0.5"/>
                                          </p:val>
                                        </p:tav>
                                        <p:tav tm="100000">
                                          <p:val>
                                            <p:fltVal val="1"/>
                                          </p:val>
                                        </p:tav>
                                      </p:tavLst>
                                    </p:anim>
                                    <p:anim calcmode="lin" valueType="num">
                                      <p:cBhvr>
                                        <p:cTn id="92" dur="664" tmFilter="0, 0; 0.125,0.2665; 0.25,0.4; 0.375,0.465; 0.5,0.5;  0.625,0.535; 0.75,0.6; 0.875,0.7335; 1,1">
                                          <p:stCondLst>
                                            <p:cond delay="664"/>
                                          </p:stCondLst>
                                        </p:cTn>
                                        <p:tgtEl>
                                          <p:spTgt spid="5">
                                            <p:txEl>
                                              <p:pRg st="4" end="4"/>
                                            </p:txEl>
                                          </p:spTgt>
                                        </p:tgtEl>
                                        <p:attrNameLst>
                                          <p:attrName>ppt_y</p:attrName>
                                        </p:attrNameLst>
                                      </p:cBhvr>
                                      <p:tavLst>
                                        <p:tav tm="0" fmla="#ppt_y-sin(pi*$)/9">
                                          <p:val>
                                            <p:fltVal val="0"/>
                                          </p:val>
                                        </p:tav>
                                        <p:tav tm="100000">
                                          <p:val>
                                            <p:fltVal val="1"/>
                                          </p:val>
                                        </p:tav>
                                      </p:tavLst>
                                    </p:anim>
                                    <p:anim calcmode="lin" valueType="num">
                                      <p:cBhvr>
                                        <p:cTn id="93" dur="332" tmFilter="0, 0; 0.125,0.2665; 0.25,0.4; 0.375,0.465; 0.5,0.5;  0.625,0.535; 0.75,0.6; 0.875,0.7335; 1,1">
                                          <p:stCondLst>
                                            <p:cond delay="1324"/>
                                          </p:stCondLst>
                                        </p:cTn>
                                        <p:tgtEl>
                                          <p:spTgt spid="5">
                                            <p:txEl>
                                              <p:pRg st="4" end="4"/>
                                            </p:txEl>
                                          </p:spTgt>
                                        </p:tgtEl>
                                        <p:attrNameLst>
                                          <p:attrName>ppt_y</p:attrName>
                                        </p:attrNameLst>
                                      </p:cBhvr>
                                      <p:tavLst>
                                        <p:tav tm="0" fmla="#ppt_y-sin(pi*$)/27">
                                          <p:val>
                                            <p:fltVal val="0"/>
                                          </p:val>
                                        </p:tav>
                                        <p:tav tm="100000">
                                          <p:val>
                                            <p:fltVal val="1"/>
                                          </p:val>
                                        </p:tav>
                                      </p:tavLst>
                                    </p:anim>
                                    <p:anim calcmode="lin" valueType="num">
                                      <p:cBhvr>
                                        <p:cTn id="94" dur="164" tmFilter="0, 0; 0.125,0.2665; 0.25,0.4; 0.375,0.465; 0.5,0.5;  0.625,0.535; 0.75,0.6; 0.875,0.7335; 1,1">
                                          <p:stCondLst>
                                            <p:cond delay="1656"/>
                                          </p:stCondLst>
                                        </p:cTn>
                                        <p:tgtEl>
                                          <p:spTgt spid="5">
                                            <p:txEl>
                                              <p:pRg st="4" end="4"/>
                                            </p:txEl>
                                          </p:spTgt>
                                        </p:tgtEl>
                                        <p:attrNameLst>
                                          <p:attrName>ppt_y</p:attrName>
                                        </p:attrNameLst>
                                      </p:cBhvr>
                                      <p:tavLst>
                                        <p:tav tm="0" fmla="#ppt_y-sin(pi*$)/81">
                                          <p:val>
                                            <p:fltVal val="0"/>
                                          </p:val>
                                        </p:tav>
                                        <p:tav tm="100000">
                                          <p:val>
                                            <p:fltVal val="1"/>
                                          </p:val>
                                        </p:tav>
                                      </p:tavLst>
                                    </p:anim>
                                    <p:animScale>
                                      <p:cBhvr>
                                        <p:cTn id="95" dur="26">
                                          <p:stCondLst>
                                            <p:cond delay="650"/>
                                          </p:stCondLst>
                                        </p:cTn>
                                        <p:tgtEl>
                                          <p:spTgt spid="5">
                                            <p:txEl>
                                              <p:pRg st="4" end="4"/>
                                            </p:txEl>
                                          </p:spTgt>
                                        </p:tgtEl>
                                      </p:cBhvr>
                                      <p:to x="100000" y="60000"/>
                                    </p:animScale>
                                    <p:animScale>
                                      <p:cBhvr>
                                        <p:cTn id="96" dur="166" decel="50000">
                                          <p:stCondLst>
                                            <p:cond delay="676"/>
                                          </p:stCondLst>
                                        </p:cTn>
                                        <p:tgtEl>
                                          <p:spTgt spid="5">
                                            <p:txEl>
                                              <p:pRg st="4" end="4"/>
                                            </p:txEl>
                                          </p:spTgt>
                                        </p:tgtEl>
                                      </p:cBhvr>
                                      <p:to x="100000" y="100000"/>
                                    </p:animScale>
                                    <p:animScale>
                                      <p:cBhvr>
                                        <p:cTn id="97" dur="26">
                                          <p:stCondLst>
                                            <p:cond delay="1312"/>
                                          </p:stCondLst>
                                        </p:cTn>
                                        <p:tgtEl>
                                          <p:spTgt spid="5">
                                            <p:txEl>
                                              <p:pRg st="4" end="4"/>
                                            </p:txEl>
                                          </p:spTgt>
                                        </p:tgtEl>
                                      </p:cBhvr>
                                      <p:to x="100000" y="80000"/>
                                    </p:animScale>
                                    <p:animScale>
                                      <p:cBhvr>
                                        <p:cTn id="98" dur="166" decel="50000">
                                          <p:stCondLst>
                                            <p:cond delay="1338"/>
                                          </p:stCondLst>
                                        </p:cTn>
                                        <p:tgtEl>
                                          <p:spTgt spid="5">
                                            <p:txEl>
                                              <p:pRg st="4" end="4"/>
                                            </p:txEl>
                                          </p:spTgt>
                                        </p:tgtEl>
                                      </p:cBhvr>
                                      <p:to x="100000" y="100000"/>
                                    </p:animScale>
                                    <p:animScale>
                                      <p:cBhvr>
                                        <p:cTn id="99" dur="26">
                                          <p:stCondLst>
                                            <p:cond delay="1642"/>
                                          </p:stCondLst>
                                        </p:cTn>
                                        <p:tgtEl>
                                          <p:spTgt spid="5">
                                            <p:txEl>
                                              <p:pRg st="4" end="4"/>
                                            </p:txEl>
                                          </p:spTgt>
                                        </p:tgtEl>
                                      </p:cBhvr>
                                      <p:to x="100000" y="90000"/>
                                    </p:animScale>
                                    <p:animScale>
                                      <p:cBhvr>
                                        <p:cTn id="100" dur="166" decel="50000">
                                          <p:stCondLst>
                                            <p:cond delay="1668"/>
                                          </p:stCondLst>
                                        </p:cTn>
                                        <p:tgtEl>
                                          <p:spTgt spid="5">
                                            <p:txEl>
                                              <p:pRg st="4" end="4"/>
                                            </p:txEl>
                                          </p:spTgt>
                                        </p:tgtEl>
                                      </p:cBhvr>
                                      <p:to x="100000" y="100000"/>
                                    </p:animScale>
                                    <p:animScale>
                                      <p:cBhvr>
                                        <p:cTn id="101" dur="26">
                                          <p:stCondLst>
                                            <p:cond delay="1808"/>
                                          </p:stCondLst>
                                        </p:cTn>
                                        <p:tgtEl>
                                          <p:spTgt spid="5">
                                            <p:txEl>
                                              <p:pRg st="4" end="4"/>
                                            </p:txEl>
                                          </p:spTgt>
                                        </p:tgtEl>
                                      </p:cBhvr>
                                      <p:to x="100000" y="95000"/>
                                    </p:animScale>
                                    <p:animScale>
                                      <p:cBhvr>
                                        <p:cTn id="102" dur="166" decel="50000">
                                          <p:stCondLst>
                                            <p:cond delay="1834"/>
                                          </p:stCondLst>
                                        </p:cTn>
                                        <p:tgtEl>
                                          <p:spTgt spid="5">
                                            <p:txEl>
                                              <p:pRg st="4" end="4"/>
                                            </p:txEl>
                                          </p:spTgt>
                                        </p:tgtEl>
                                      </p:cBhvr>
                                      <p:to x="100000" y="100000"/>
                                    </p:animScale>
                                  </p:childTnLst>
                                </p:cTn>
                              </p:par>
                              <p:par>
                                <p:cTn id="103" presetID="26" presetClass="entr" presetSubtype="0" fill="hold" nodeType="withEffect">
                                  <p:stCondLst>
                                    <p:cond delay="0"/>
                                  </p:stCondLst>
                                  <p:childTnLst>
                                    <p:set>
                                      <p:cBhvr>
                                        <p:cTn id="104" dur="1" fill="hold">
                                          <p:stCondLst>
                                            <p:cond delay="0"/>
                                          </p:stCondLst>
                                        </p:cTn>
                                        <p:tgtEl>
                                          <p:spTgt spid="5">
                                            <p:txEl>
                                              <p:pRg st="5" end="5"/>
                                            </p:txEl>
                                          </p:spTgt>
                                        </p:tgtEl>
                                        <p:attrNameLst>
                                          <p:attrName>style.visibility</p:attrName>
                                        </p:attrNameLst>
                                      </p:cBhvr>
                                      <p:to>
                                        <p:strVal val="visible"/>
                                      </p:to>
                                    </p:set>
                                    <p:animEffect transition="in" filter="wipe(down)">
                                      <p:cBhvr>
                                        <p:cTn id="105" dur="580">
                                          <p:stCondLst>
                                            <p:cond delay="0"/>
                                          </p:stCondLst>
                                        </p:cTn>
                                        <p:tgtEl>
                                          <p:spTgt spid="5">
                                            <p:txEl>
                                              <p:pRg st="5" end="5"/>
                                            </p:txEl>
                                          </p:spTgt>
                                        </p:tgtEl>
                                      </p:cBhvr>
                                    </p:animEffect>
                                    <p:anim calcmode="lin" valueType="num">
                                      <p:cBhvr>
                                        <p:cTn id="106" dur="1822" tmFilter="0,0; 0.14,0.36; 0.43,0.73; 0.71,0.91; 1.0,1.0">
                                          <p:stCondLst>
                                            <p:cond delay="0"/>
                                          </p:stCondLst>
                                        </p:cTn>
                                        <p:tgtEl>
                                          <p:spTgt spid="5">
                                            <p:txEl>
                                              <p:pRg st="5" end="5"/>
                                            </p:txEl>
                                          </p:spTgt>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5">
                                            <p:txEl>
                                              <p:pRg st="5" end="5"/>
                                            </p:txEl>
                                          </p:spTgt>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5">
                                            <p:txEl>
                                              <p:pRg st="5" end="5"/>
                                            </p:txEl>
                                          </p:spTgt>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5">
                                            <p:txEl>
                                              <p:pRg st="5" end="5"/>
                                            </p:txEl>
                                          </p:spTgt>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5">
                                            <p:txEl>
                                              <p:pRg st="5" end="5"/>
                                            </p:txEl>
                                          </p:spTgt>
                                        </p:tgtEl>
                                        <p:attrNameLst>
                                          <p:attrName>ppt_y</p:attrName>
                                        </p:attrNameLst>
                                      </p:cBhvr>
                                      <p:tavLst>
                                        <p:tav tm="0" fmla="#ppt_y-sin(pi*$)/81">
                                          <p:val>
                                            <p:fltVal val="0"/>
                                          </p:val>
                                        </p:tav>
                                        <p:tav tm="100000">
                                          <p:val>
                                            <p:fltVal val="1"/>
                                          </p:val>
                                        </p:tav>
                                      </p:tavLst>
                                    </p:anim>
                                    <p:animScale>
                                      <p:cBhvr>
                                        <p:cTn id="111" dur="26">
                                          <p:stCondLst>
                                            <p:cond delay="650"/>
                                          </p:stCondLst>
                                        </p:cTn>
                                        <p:tgtEl>
                                          <p:spTgt spid="5">
                                            <p:txEl>
                                              <p:pRg st="5" end="5"/>
                                            </p:txEl>
                                          </p:spTgt>
                                        </p:tgtEl>
                                      </p:cBhvr>
                                      <p:to x="100000" y="60000"/>
                                    </p:animScale>
                                    <p:animScale>
                                      <p:cBhvr>
                                        <p:cTn id="112" dur="166" decel="50000">
                                          <p:stCondLst>
                                            <p:cond delay="676"/>
                                          </p:stCondLst>
                                        </p:cTn>
                                        <p:tgtEl>
                                          <p:spTgt spid="5">
                                            <p:txEl>
                                              <p:pRg st="5" end="5"/>
                                            </p:txEl>
                                          </p:spTgt>
                                        </p:tgtEl>
                                      </p:cBhvr>
                                      <p:to x="100000" y="100000"/>
                                    </p:animScale>
                                    <p:animScale>
                                      <p:cBhvr>
                                        <p:cTn id="113" dur="26">
                                          <p:stCondLst>
                                            <p:cond delay="1312"/>
                                          </p:stCondLst>
                                        </p:cTn>
                                        <p:tgtEl>
                                          <p:spTgt spid="5">
                                            <p:txEl>
                                              <p:pRg st="5" end="5"/>
                                            </p:txEl>
                                          </p:spTgt>
                                        </p:tgtEl>
                                      </p:cBhvr>
                                      <p:to x="100000" y="80000"/>
                                    </p:animScale>
                                    <p:animScale>
                                      <p:cBhvr>
                                        <p:cTn id="114" dur="166" decel="50000">
                                          <p:stCondLst>
                                            <p:cond delay="1338"/>
                                          </p:stCondLst>
                                        </p:cTn>
                                        <p:tgtEl>
                                          <p:spTgt spid="5">
                                            <p:txEl>
                                              <p:pRg st="5" end="5"/>
                                            </p:txEl>
                                          </p:spTgt>
                                        </p:tgtEl>
                                      </p:cBhvr>
                                      <p:to x="100000" y="100000"/>
                                    </p:animScale>
                                    <p:animScale>
                                      <p:cBhvr>
                                        <p:cTn id="115" dur="26">
                                          <p:stCondLst>
                                            <p:cond delay="1642"/>
                                          </p:stCondLst>
                                        </p:cTn>
                                        <p:tgtEl>
                                          <p:spTgt spid="5">
                                            <p:txEl>
                                              <p:pRg st="5" end="5"/>
                                            </p:txEl>
                                          </p:spTgt>
                                        </p:tgtEl>
                                      </p:cBhvr>
                                      <p:to x="100000" y="90000"/>
                                    </p:animScale>
                                    <p:animScale>
                                      <p:cBhvr>
                                        <p:cTn id="116" dur="166" decel="50000">
                                          <p:stCondLst>
                                            <p:cond delay="1668"/>
                                          </p:stCondLst>
                                        </p:cTn>
                                        <p:tgtEl>
                                          <p:spTgt spid="5">
                                            <p:txEl>
                                              <p:pRg st="5" end="5"/>
                                            </p:txEl>
                                          </p:spTgt>
                                        </p:tgtEl>
                                      </p:cBhvr>
                                      <p:to x="100000" y="100000"/>
                                    </p:animScale>
                                    <p:animScale>
                                      <p:cBhvr>
                                        <p:cTn id="117" dur="26">
                                          <p:stCondLst>
                                            <p:cond delay="1808"/>
                                          </p:stCondLst>
                                        </p:cTn>
                                        <p:tgtEl>
                                          <p:spTgt spid="5">
                                            <p:txEl>
                                              <p:pRg st="5" end="5"/>
                                            </p:txEl>
                                          </p:spTgt>
                                        </p:tgtEl>
                                      </p:cBhvr>
                                      <p:to x="100000" y="95000"/>
                                    </p:animScale>
                                    <p:animScale>
                                      <p:cBhvr>
                                        <p:cTn id="118" dur="166" decel="50000">
                                          <p:stCondLst>
                                            <p:cond delay="1834"/>
                                          </p:stCondLst>
                                        </p:cTn>
                                        <p:tgtEl>
                                          <p:spTgt spid="5">
                                            <p:txEl>
                                              <p:pRg st="5" end="5"/>
                                            </p:txEl>
                                          </p:spTgt>
                                        </p:tgtEl>
                                      </p:cBhvr>
                                      <p:to x="100000" y="100000"/>
                                    </p:animScale>
                                  </p:childTnLst>
                                </p:cTn>
                              </p:par>
                              <p:par>
                                <p:cTn id="119" presetID="26" presetClass="entr" presetSubtype="0" fill="hold" nodeType="withEffect">
                                  <p:stCondLst>
                                    <p:cond delay="0"/>
                                  </p:stCondLst>
                                  <p:childTnLst>
                                    <p:set>
                                      <p:cBhvr>
                                        <p:cTn id="120" dur="1" fill="hold">
                                          <p:stCondLst>
                                            <p:cond delay="0"/>
                                          </p:stCondLst>
                                        </p:cTn>
                                        <p:tgtEl>
                                          <p:spTgt spid="5">
                                            <p:txEl>
                                              <p:pRg st="6" end="6"/>
                                            </p:txEl>
                                          </p:spTgt>
                                        </p:tgtEl>
                                        <p:attrNameLst>
                                          <p:attrName>style.visibility</p:attrName>
                                        </p:attrNameLst>
                                      </p:cBhvr>
                                      <p:to>
                                        <p:strVal val="visible"/>
                                      </p:to>
                                    </p:set>
                                    <p:animEffect transition="in" filter="wipe(down)">
                                      <p:cBhvr>
                                        <p:cTn id="121" dur="580">
                                          <p:stCondLst>
                                            <p:cond delay="0"/>
                                          </p:stCondLst>
                                        </p:cTn>
                                        <p:tgtEl>
                                          <p:spTgt spid="5">
                                            <p:txEl>
                                              <p:pRg st="6" end="6"/>
                                            </p:txEl>
                                          </p:spTgt>
                                        </p:tgtEl>
                                      </p:cBhvr>
                                    </p:animEffect>
                                    <p:anim calcmode="lin" valueType="num">
                                      <p:cBhvr>
                                        <p:cTn id="122" dur="1822" tmFilter="0,0; 0.14,0.36; 0.43,0.73; 0.71,0.91; 1.0,1.0">
                                          <p:stCondLst>
                                            <p:cond delay="0"/>
                                          </p:stCondLst>
                                        </p:cTn>
                                        <p:tgtEl>
                                          <p:spTgt spid="5">
                                            <p:txEl>
                                              <p:pRg st="6" end="6"/>
                                            </p:txEl>
                                          </p:spTgt>
                                        </p:tgtEl>
                                        <p:attrNameLst>
                                          <p:attrName>ppt_x</p:attrName>
                                        </p:attrNameLst>
                                      </p:cBhvr>
                                      <p:tavLst>
                                        <p:tav tm="0">
                                          <p:val>
                                            <p:strVal val="#ppt_x-0.25"/>
                                          </p:val>
                                        </p:tav>
                                        <p:tav tm="100000">
                                          <p:val>
                                            <p:strVal val="#ppt_x"/>
                                          </p:val>
                                        </p:tav>
                                      </p:tavLst>
                                    </p:anim>
                                    <p:anim calcmode="lin" valueType="num">
                                      <p:cBhvr>
                                        <p:cTn id="123" dur="664" tmFilter="0.0,0.0; 0.25,0.07; 0.50,0.2; 0.75,0.467; 1.0,1.0">
                                          <p:stCondLst>
                                            <p:cond delay="0"/>
                                          </p:stCondLst>
                                        </p:cTn>
                                        <p:tgtEl>
                                          <p:spTgt spid="5">
                                            <p:txEl>
                                              <p:pRg st="6" end="6"/>
                                            </p:txEl>
                                          </p:spTgt>
                                        </p:tgtEl>
                                        <p:attrNameLst>
                                          <p:attrName>ppt_y</p:attrName>
                                        </p:attrNameLst>
                                      </p:cBhvr>
                                      <p:tavLst>
                                        <p:tav tm="0" fmla="#ppt_y-sin(pi*$)/3">
                                          <p:val>
                                            <p:fltVal val="0.5"/>
                                          </p:val>
                                        </p:tav>
                                        <p:tav tm="100000">
                                          <p:val>
                                            <p:fltVal val="1"/>
                                          </p:val>
                                        </p:tav>
                                      </p:tavLst>
                                    </p:anim>
                                    <p:anim calcmode="lin" valueType="num">
                                      <p:cBhvr>
                                        <p:cTn id="124" dur="664" tmFilter="0, 0; 0.125,0.2665; 0.25,0.4; 0.375,0.465; 0.5,0.5;  0.625,0.535; 0.75,0.6; 0.875,0.7335; 1,1">
                                          <p:stCondLst>
                                            <p:cond delay="664"/>
                                          </p:stCondLst>
                                        </p:cTn>
                                        <p:tgtEl>
                                          <p:spTgt spid="5">
                                            <p:txEl>
                                              <p:pRg st="6" end="6"/>
                                            </p:txEl>
                                          </p:spTgt>
                                        </p:tgtEl>
                                        <p:attrNameLst>
                                          <p:attrName>ppt_y</p:attrName>
                                        </p:attrNameLst>
                                      </p:cBhvr>
                                      <p:tavLst>
                                        <p:tav tm="0" fmla="#ppt_y-sin(pi*$)/9">
                                          <p:val>
                                            <p:fltVal val="0"/>
                                          </p:val>
                                        </p:tav>
                                        <p:tav tm="100000">
                                          <p:val>
                                            <p:fltVal val="1"/>
                                          </p:val>
                                        </p:tav>
                                      </p:tavLst>
                                    </p:anim>
                                    <p:anim calcmode="lin" valueType="num">
                                      <p:cBhvr>
                                        <p:cTn id="125" dur="332" tmFilter="0, 0; 0.125,0.2665; 0.25,0.4; 0.375,0.465; 0.5,0.5;  0.625,0.535; 0.75,0.6; 0.875,0.7335; 1,1">
                                          <p:stCondLst>
                                            <p:cond delay="1324"/>
                                          </p:stCondLst>
                                        </p:cTn>
                                        <p:tgtEl>
                                          <p:spTgt spid="5">
                                            <p:txEl>
                                              <p:pRg st="6" end="6"/>
                                            </p:txEl>
                                          </p:spTgt>
                                        </p:tgtEl>
                                        <p:attrNameLst>
                                          <p:attrName>ppt_y</p:attrName>
                                        </p:attrNameLst>
                                      </p:cBhvr>
                                      <p:tavLst>
                                        <p:tav tm="0" fmla="#ppt_y-sin(pi*$)/27">
                                          <p:val>
                                            <p:fltVal val="0"/>
                                          </p:val>
                                        </p:tav>
                                        <p:tav tm="100000">
                                          <p:val>
                                            <p:fltVal val="1"/>
                                          </p:val>
                                        </p:tav>
                                      </p:tavLst>
                                    </p:anim>
                                    <p:anim calcmode="lin" valueType="num">
                                      <p:cBhvr>
                                        <p:cTn id="126" dur="164" tmFilter="0, 0; 0.125,0.2665; 0.25,0.4; 0.375,0.465; 0.5,0.5;  0.625,0.535; 0.75,0.6; 0.875,0.7335; 1,1">
                                          <p:stCondLst>
                                            <p:cond delay="1656"/>
                                          </p:stCondLst>
                                        </p:cTn>
                                        <p:tgtEl>
                                          <p:spTgt spid="5">
                                            <p:txEl>
                                              <p:pRg st="6" end="6"/>
                                            </p:txEl>
                                          </p:spTgt>
                                        </p:tgtEl>
                                        <p:attrNameLst>
                                          <p:attrName>ppt_y</p:attrName>
                                        </p:attrNameLst>
                                      </p:cBhvr>
                                      <p:tavLst>
                                        <p:tav tm="0" fmla="#ppt_y-sin(pi*$)/81">
                                          <p:val>
                                            <p:fltVal val="0"/>
                                          </p:val>
                                        </p:tav>
                                        <p:tav tm="100000">
                                          <p:val>
                                            <p:fltVal val="1"/>
                                          </p:val>
                                        </p:tav>
                                      </p:tavLst>
                                    </p:anim>
                                    <p:animScale>
                                      <p:cBhvr>
                                        <p:cTn id="127" dur="26">
                                          <p:stCondLst>
                                            <p:cond delay="650"/>
                                          </p:stCondLst>
                                        </p:cTn>
                                        <p:tgtEl>
                                          <p:spTgt spid="5">
                                            <p:txEl>
                                              <p:pRg st="6" end="6"/>
                                            </p:txEl>
                                          </p:spTgt>
                                        </p:tgtEl>
                                      </p:cBhvr>
                                      <p:to x="100000" y="60000"/>
                                    </p:animScale>
                                    <p:animScale>
                                      <p:cBhvr>
                                        <p:cTn id="128" dur="166" decel="50000">
                                          <p:stCondLst>
                                            <p:cond delay="676"/>
                                          </p:stCondLst>
                                        </p:cTn>
                                        <p:tgtEl>
                                          <p:spTgt spid="5">
                                            <p:txEl>
                                              <p:pRg st="6" end="6"/>
                                            </p:txEl>
                                          </p:spTgt>
                                        </p:tgtEl>
                                      </p:cBhvr>
                                      <p:to x="100000" y="100000"/>
                                    </p:animScale>
                                    <p:animScale>
                                      <p:cBhvr>
                                        <p:cTn id="129" dur="26">
                                          <p:stCondLst>
                                            <p:cond delay="1312"/>
                                          </p:stCondLst>
                                        </p:cTn>
                                        <p:tgtEl>
                                          <p:spTgt spid="5">
                                            <p:txEl>
                                              <p:pRg st="6" end="6"/>
                                            </p:txEl>
                                          </p:spTgt>
                                        </p:tgtEl>
                                      </p:cBhvr>
                                      <p:to x="100000" y="80000"/>
                                    </p:animScale>
                                    <p:animScale>
                                      <p:cBhvr>
                                        <p:cTn id="130" dur="166" decel="50000">
                                          <p:stCondLst>
                                            <p:cond delay="1338"/>
                                          </p:stCondLst>
                                        </p:cTn>
                                        <p:tgtEl>
                                          <p:spTgt spid="5">
                                            <p:txEl>
                                              <p:pRg st="6" end="6"/>
                                            </p:txEl>
                                          </p:spTgt>
                                        </p:tgtEl>
                                      </p:cBhvr>
                                      <p:to x="100000" y="100000"/>
                                    </p:animScale>
                                    <p:animScale>
                                      <p:cBhvr>
                                        <p:cTn id="131" dur="26">
                                          <p:stCondLst>
                                            <p:cond delay="1642"/>
                                          </p:stCondLst>
                                        </p:cTn>
                                        <p:tgtEl>
                                          <p:spTgt spid="5">
                                            <p:txEl>
                                              <p:pRg st="6" end="6"/>
                                            </p:txEl>
                                          </p:spTgt>
                                        </p:tgtEl>
                                      </p:cBhvr>
                                      <p:to x="100000" y="90000"/>
                                    </p:animScale>
                                    <p:animScale>
                                      <p:cBhvr>
                                        <p:cTn id="132" dur="166" decel="50000">
                                          <p:stCondLst>
                                            <p:cond delay="1668"/>
                                          </p:stCondLst>
                                        </p:cTn>
                                        <p:tgtEl>
                                          <p:spTgt spid="5">
                                            <p:txEl>
                                              <p:pRg st="6" end="6"/>
                                            </p:txEl>
                                          </p:spTgt>
                                        </p:tgtEl>
                                      </p:cBhvr>
                                      <p:to x="100000" y="100000"/>
                                    </p:animScale>
                                    <p:animScale>
                                      <p:cBhvr>
                                        <p:cTn id="133" dur="26">
                                          <p:stCondLst>
                                            <p:cond delay="1808"/>
                                          </p:stCondLst>
                                        </p:cTn>
                                        <p:tgtEl>
                                          <p:spTgt spid="5">
                                            <p:txEl>
                                              <p:pRg st="6" end="6"/>
                                            </p:txEl>
                                          </p:spTgt>
                                        </p:tgtEl>
                                      </p:cBhvr>
                                      <p:to x="100000" y="95000"/>
                                    </p:animScale>
                                    <p:animScale>
                                      <p:cBhvr>
                                        <p:cTn id="134" dur="166" decel="50000">
                                          <p:stCondLst>
                                            <p:cond delay="1834"/>
                                          </p:stCondLst>
                                        </p:cTn>
                                        <p:tgtEl>
                                          <p:spTgt spid="5">
                                            <p:txEl>
                                              <p:pRg st="6" end="6"/>
                                            </p:txEl>
                                          </p:spTgt>
                                        </p:tgtEl>
                                      </p:cBhvr>
                                      <p:to x="100000" y="100000"/>
                                    </p:animScale>
                                  </p:childTnLst>
                                </p:cTn>
                              </p:par>
                              <p:par>
                                <p:cTn id="135" presetID="26" presetClass="entr" presetSubtype="0" fill="hold" nodeType="withEffect">
                                  <p:stCondLst>
                                    <p:cond delay="0"/>
                                  </p:stCondLst>
                                  <p:childTnLst>
                                    <p:set>
                                      <p:cBhvr>
                                        <p:cTn id="136" dur="1" fill="hold">
                                          <p:stCondLst>
                                            <p:cond delay="0"/>
                                          </p:stCondLst>
                                        </p:cTn>
                                        <p:tgtEl>
                                          <p:spTgt spid="5">
                                            <p:txEl>
                                              <p:pRg st="7" end="7"/>
                                            </p:txEl>
                                          </p:spTgt>
                                        </p:tgtEl>
                                        <p:attrNameLst>
                                          <p:attrName>style.visibility</p:attrName>
                                        </p:attrNameLst>
                                      </p:cBhvr>
                                      <p:to>
                                        <p:strVal val="visible"/>
                                      </p:to>
                                    </p:set>
                                    <p:animEffect transition="in" filter="wipe(down)">
                                      <p:cBhvr>
                                        <p:cTn id="137" dur="580">
                                          <p:stCondLst>
                                            <p:cond delay="0"/>
                                          </p:stCondLst>
                                        </p:cTn>
                                        <p:tgtEl>
                                          <p:spTgt spid="5">
                                            <p:txEl>
                                              <p:pRg st="7" end="7"/>
                                            </p:txEl>
                                          </p:spTgt>
                                        </p:tgtEl>
                                      </p:cBhvr>
                                    </p:animEffect>
                                    <p:anim calcmode="lin" valueType="num">
                                      <p:cBhvr>
                                        <p:cTn id="138" dur="1822" tmFilter="0,0; 0.14,0.36; 0.43,0.73; 0.71,0.91; 1.0,1.0">
                                          <p:stCondLst>
                                            <p:cond delay="0"/>
                                          </p:stCondLst>
                                        </p:cTn>
                                        <p:tgtEl>
                                          <p:spTgt spid="5">
                                            <p:txEl>
                                              <p:pRg st="7" end="7"/>
                                            </p:txEl>
                                          </p:spTgt>
                                        </p:tgtEl>
                                        <p:attrNameLst>
                                          <p:attrName>ppt_x</p:attrName>
                                        </p:attrNameLst>
                                      </p:cBhvr>
                                      <p:tavLst>
                                        <p:tav tm="0">
                                          <p:val>
                                            <p:strVal val="#ppt_x-0.25"/>
                                          </p:val>
                                        </p:tav>
                                        <p:tav tm="100000">
                                          <p:val>
                                            <p:strVal val="#ppt_x"/>
                                          </p:val>
                                        </p:tav>
                                      </p:tavLst>
                                    </p:anim>
                                    <p:anim calcmode="lin" valueType="num">
                                      <p:cBhvr>
                                        <p:cTn id="139" dur="664" tmFilter="0.0,0.0; 0.25,0.07; 0.50,0.2; 0.75,0.467; 1.0,1.0">
                                          <p:stCondLst>
                                            <p:cond delay="0"/>
                                          </p:stCondLst>
                                        </p:cTn>
                                        <p:tgtEl>
                                          <p:spTgt spid="5">
                                            <p:txEl>
                                              <p:pRg st="7" end="7"/>
                                            </p:txEl>
                                          </p:spTgt>
                                        </p:tgtEl>
                                        <p:attrNameLst>
                                          <p:attrName>ppt_y</p:attrName>
                                        </p:attrNameLst>
                                      </p:cBhvr>
                                      <p:tavLst>
                                        <p:tav tm="0" fmla="#ppt_y-sin(pi*$)/3">
                                          <p:val>
                                            <p:fltVal val="0.5"/>
                                          </p:val>
                                        </p:tav>
                                        <p:tav tm="100000">
                                          <p:val>
                                            <p:fltVal val="1"/>
                                          </p:val>
                                        </p:tav>
                                      </p:tavLst>
                                    </p:anim>
                                    <p:anim calcmode="lin" valueType="num">
                                      <p:cBhvr>
                                        <p:cTn id="140" dur="664" tmFilter="0, 0; 0.125,0.2665; 0.25,0.4; 0.375,0.465; 0.5,0.5;  0.625,0.535; 0.75,0.6; 0.875,0.7335; 1,1">
                                          <p:stCondLst>
                                            <p:cond delay="664"/>
                                          </p:stCondLst>
                                        </p:cTn>
                                        <p:tgtEl>
                                          <p:spTgt spid="5">
                                            <p:txEl>
                                              <p:pRg st="7" end="7"/>
                                            </p:txEl>
                                          </p:spTgt>
                                        </p:tgtEl>
                                        <p:attrNameLst>
                                          <p:attrName>ppt_y</p:attrName>
                                        </p:attrNameLst>
                                      </p:cBhvr>
                                      <p:tavLst>
                                        <p:tav tm="0" fmla="#ppt_y-sin(pi*$)/9">
                                          <p:val>
                                            <p:fltVal val="0"/>
                                          </p:val>
                                        </p:tav>
                                        <p:tav tm="100000">
                                          <p:val>
                                            <p:fltVal val="1"/>
                                          </p:val>
                                        </p:tav>
                                      </p:tavLst>
                                    </p:anim>
                                    <p:anim calcmode="lin" valueType="num">
                                      <p:cBhvr>
                                        <p:cTn id="141" dur="332" tmFilter="0, 0; 0.125,0.2665; 0.25,0.4; 0.375,0.465; 0.5,0.5;  0.625,0.535; 0.75,0.6; 0.875,0.7335; 1,1">
                                          <p:stCondLst>
                                            <p:cond delay="1324"/>
                                          </p:stCondLst>
                                        </p:cTn>
                                        <p:tgtEl>
                                          <p:spTgt spid="5">
                                            <p:txEl>
                                              <p:pRg st="7" end="7"/>
                                            </p:txEl>
                                          </p:spTgt>
                                        </p:tgtEl>
                                        <p:attrNameLst>
                                          <p:attrName>ppt_y</p:attrName>
                                        </p:attrNameLst>
                                      </p:cBhvr>
                                      <p:tavLst>
                                        <p:tav tm="0" fmla="#ppt_y-sin(pi*$)/27">
                                          <p:val>
                                            <p:fltVal val="0"/>
                                          </p:val>
                                        </p:tav>
                                        <p:tav tm="100000">
                                          <p:val>
                                            <p:fltVal val="1"/>
                                          </p:val>
                                        </p:tav>
                                      </p:tavLst>
                                    </p:anim>
                                    <p:anim calcmode="lin" valueType="num">
                                      <p:cBhvr>
                                        <p:cTn id="142" dur="164" tmFilter="0, 0; 0.125,0.2665; 0.25,0.4; 0.375,0.465; 0.5,0.5;  0.625,0.535; 0.75,0.6; 0.875,0.7335; 1,1">
                                          <p:stCondLst>
                                            <p:cond delay="1656"/>
                                          </p:stCondLst>
                                        </p:cTn>
                                        <p:tgtEl>
                                          <p:spTgt spid="5">
                                            <p:txEl>
                                              <p:pRg st="7" end="7"/>
                                            </p:txEl>
                                          </p:spTgt>
                                        </p:tgtEl>
                                        <p:attrNameLst>
                                          <p:attrName>ppt_y</p:attrName>
                                        </p:attrNameLst>
                                      </p:cBhvr>
                                      <p:tavLst>
                                        <p:tav tm="0" fmla="#ppt_y-sin(pi*$)/81">
                                          <p:val>
                                            <p:fltVal val="0"/>
                                          </p:val>
                                        </p:tav>
                                        <p:tav tm="100000">
                                          <p:val>
                                            <p:fltVal val="1"/>
                                          </p:val>
                                        </p:tav>
                                      </p:tavLst>
                                    </p:anim>
                                    <p:animScale>
                                      <p:cBhvr>
                                        <p:cTn id="143" dur="26">
                                          <p:stCondLst>
                                            <p:cond delay="650"/>
                                          </p:stCondLst>
                                        </p:cTn>
                                        <p:tgtEl>
                                          <p:spTgt spid="5">
                                            <p:txEl>
                                              <p:pRg st="7" end="7"/>
                                            </p:txEl>
                                          </p:spTgt>
                                        </p:tgtEl>
                                      </p:cBhvr>
                                      <p:to x="100000" y="60000"/>
                                    </p:animScale>
                                    <p:animScale>
                                      <p:cBhvr>
                                        <p:cTn id="144" dur="166" decel="50000">
                                          <p:stCondLst>
                                            <p:cond delay="676"/>
                                          </p:stCondLst>
                                        </p:cTn>
                                        <p:tgtEl>
                                          <p:spTgt spid="5">
                                            <p:txEl>
                                              <p:pRg st="7" end="7"/>
                                            </p:txEl>
                                          </p:spTgt>
                                        </p:tgtEl>
                                      </p:cBhvr>
                                      <p:to x="100000" y="100000"/>
                                    </p:animScale>
                                    <p:animScale>
                                      <p:cBhvr>
                                        <p:cTn id="145" dur="26">
                                          <p:stCondLst>
                                            <p:cond delay="1312"/>
                                          </p:stCondLst>
                                        </p:cTn>
                                        <p:tgtEl>
                                          <p:spTgt spid="5">
                                            <p:txEl>
                                              <p:pRg st="7" end="7"/>
                                            </p:txEl>
                                          </p:spTgt>
                                        </p:tgtEl>
                                      </p:cBhvr>
                                      <p:to x="100000" y="80000"/>
                                    </p:animScale>
                                    <p:animScale>
                                      <p:cBhvr>
                                        <p:cTn id="146" dur="166" decel="50000">
                                          <p:stCondLst>
                                            <p:cond delay="1338"/>
                                          </p:stCondLst>
                                        </p:cTn>
                                        <p:tgtEl>
                                          <p:spTgt spid="5">
                                            <p:txEl>
                                              <p:pRg st="7" end="7"/>
                                            </p:txEl>
                                          </p:spTgt>
                                        </p:tgtEl>
                                      </p:cBhvr>
                                      <p:to x="100000" y="100000"/>
                                    </p:animScale>
                                    <p:animScale>
                                      <p:cBhvr>
                                        <p:cTn id="147" dur="26">
                                          <p:stCondLst>
                                            <p:cond delay="1642"/>
                                          </p:stCondLst>
                                        </p:cTn>
                                        <p:tgtEl>
                                          <p:spTgt spid="5">
                                            <p:txEl>
                                              <p:pRg st="7" end="7"/>
                                            </p:txEl>
                                          </p:spTgt>
                                        </p:tgtEl>
                                      </p:cBhvr>
                                      <p:to x="100000" y="90000"/>
                                    </p:animScale>
                                    <p:animScale>
                                      <p:cBhvr>
                                        <p:cTn id="148" dur="166" decel="50000">
                                          <p:stCondLst>
                                            <p:cond delay="1668"/>
                                          </p:stCondLst>
                                        </p:cTn>
                                        <p:tgtEl>
                                          <p:spTgt spid="5">
                                            <p:txEl>
                                              <p:pRg st="7" end="7"/>
                                            </p:txEl>
                                          </p:spTgt>
                                        </p:tgtEl>
                                      </p:cBhvr>
                                      <p:to x="100000" y="100000"/>
                                    </p:animScale>
                                    <p:animScale>
                                      <p:cBhvr>
                                        <p:cTn id="149" dur="26">
                                          <p:stCondLst>
                                            <p:cond delay="1808"/>
                                          </p:stCondLst>
                                        </p:cTn>
                                        <p:tgtEl>
                                          <p:spTgt spid="5">
                                            <p:txEl>
                                              <p:pRg st="7" end="7"/>
                                            </p:txEl>
                                          </p:spTgt>
                                        </p:tgtEl>
                                      </p:cBhvr>
                                      <p:to x="100000" y="95000"/>
                                    </p:animScale>
                                    <p:animScale>
                                      <p:cBhvr>
                                        <p:cTn id="150" dur="166" decel="50000">
                                          <p:stCondLst>
                                            <p:cond delay="1834"/>
                                          </p:stCondLst>
                                        </p:cTn>
                                        <p:tgtEl>
                                          <p:spTgt spid="5">
                                            <p:txEl>
                                              <p:pRg st="7" end="7"/>
                                            </p:txEl>
                                          </p:spTgt>
                                        </p:tgtEl>
                                      </p:cBhvr>
                                      <p:to x="100000" y="100000"/>
                                    </p:animScale>
                                  </p:childTnLst>
                                </p:cTn>
                              </p:par>
                              <p:par>
                                <p:cTn id="151" presetID="26" presetClass="entr" presetSubtype="0" fill="hold" nodeType="withEffect">
                                  <p:stCondLst>
                                    <p:cond delay="0"/>
                                  </p:stCondLst>
                                  <p:childTnLst>
                                    <p:set>
                                      <p:cBhvr>
                                        <p:cTn id="152" dur="1" fill="hold">
                                          <p:stCondLst>
                                            <p:cond delay="0"/>
                                          </p:stCondLst>
                                        </p:cTn>
                                        <p:tgtEl>
                                          <p:spTgt spid="5">
                                            <p:txEl>
                                              <p:pRg st="8" end="8"/>
                                            </p:txEl>
                                          </p:spTgt>
                                        </p:tgtEl>
                                        <p:attrNameLst>
                                          <p:attrName>style.visibility</p:attrName>
                                        </p:attrNameLst>
                                      </p:cBhvr>
                                      <p:to>
                                        <p:strVal val="visible"/>
                                      </p:to>
                                    </p:set>
                                    <p:animEffect transition="in" filter="wipe(down)">
                                      <p:cBhvr>
                                        <p:cTn id="153" dur="580">
                                          <p:stCondLst>
                                            <p:cond delay="0"/>
                                          </p:stCondLst>
                                        </p:cTn>
                                        <p:tgtEl>
                                          <p:spTgt spid="5">
                                            <p:txEl>
                                              <p:pRg st="8" end="8"/>
                                            </p:txEl>
                                          </p:spTgt>
                                        </p:tgtEl>
                                      </p:cBhvr>
                                    </p:animEffect>
                                    <p:anim calcmode="lin" valueType="num">
                                      <p:cBhvr>
                                        <p:cTn id="154" dur="1822" tmFilter="0,0; 0.14,0.36; 0.43,0.73; 0.71,0.91; 1.0,1.0">
                                          <p:stCondLst>
                                            <p:cond delay="0"/>
                                          </p:stCondLst>
                                        </p:cTn>
                                        <p:tgtEl>
                                          <p:spTgt spid="5">
                                            <p:txEl>
                                              <p:pRg st="8" end="8"/>
                                            </p:txEl>
                                          </p:spTgt>
                                        </p:tgtEl>
                                        <p:attrNameLst>
                                          <p:attrName>ppt_x</p:attrName>
                                        </p:attrNameLst>
                                      </p:cBhvr>
                                      <p:tavLst>
                                        <p:tav tm="0">
                                          <p:val>
                                            <p:strVal val="#ppt_x-0.25"/>
                                          </p:val>
                                        </p:tav>
                                        <p:tav tm="100000">
                                          <p:val>
                                            <p:strVal val="#ppt_x"/>
                                          </p:val>
                                        </p:tav>
                                      </p:tavLst>
                                    </p:anim>
                                    <p:anim calcmode="lin" valueType="num">
                                      <p:cBhvr>
                                        <p:cTn id="155" dur="664" tmFilter="0.0,0.0; 0.25,0.07; 0.50,0.2; 0.75,0.467; 1.0,1.0">
                                          <p:stCondLst>
                                            <p:cond delay="0"/>
                                          </p:stCondLst>
                                        </p:cTn>
                                        <p:tgtEl>
                                          <p:spTgt spid="5">
                                            <p:txEl>
                                              <p:pRg st="8" end="8"/>
                                            </p:txEl>
                                          </p:spTgt>
                                        </p:tgtEl>
                                        <p:attrNameLst>
                                          <p:attrName>ppt_y</p:attrName>
                                        </p:attrNameLst>
                                      </p:cBhvr>
                                      <p:tavLst>
                                        <p:tav tm="0" fmla="#ppt_y-sin(pi*$)/3">
                                          <p:val>
                                            <p:fltVal val="0.5"/>
                                          </p:val>
                                        </p:tav>
                                        <p:tav tm="100000">
                                          <p:val>
                                            <p:fltVal val="1"/>
                                          </p:val>
                                        </p:tav>
                                      </p:tavLst>
                                    </p:anim>
                                    <p:anim calcmode="lin" valueType="num">
                                      <p:cBhvr>
                                        <p:cTn id="156" dur="664" tmFilter="0, 0; 0.125,0.2665; 0.25,0.4; 0.375,0.465; 0.5,0.5;  0.625,0.535; 0.75,0.6; 0.875,0.7335; 1,1">
                                          <p:stCondLst>
                                            <p:cond delay="664"/>
                                          </p:stCondLst>
                                        </p:cTn>
                                        <p:tgtEl>
                                          <p:spTgt spid="5">
                                            <p:txEl>
                                              <p:pRg st="8" end="8"/>
                                            </p:txEl>
                                          </p:spTgt>
                                        </p:tgtEl>
                                        <p:attrNameLst>
                                          <p:attrName>ppt_y</p:attrName>
                                        </p:attrNameLst>
                                      </p:cBhvr>
                                      <p:tavLst>
                                        <p:tav tm="0" fmla="#ppt_y-sin(pi*$)/9">
                                          <p:val>
                                            <p:fltVal val="0"/>
                                          </p:val>
                                        </p:tav>
                                        <p:tav tm="100000">
                                          <p:val>
                                            <p:fltVal val="1"/>
                                          </p:val>
                                        </p:tav>
                                      </p:tavLst>
                                    </p:anim>
                                    <p:anim calcmode="lin" valueType="num">
                                      <p:cBhvr>
                                        <p:cTn id="157" dur="332" tmFilter="0, 0; 0.125,0.2665; 0.25,0.4; 0.375,0.465; 0.5,0.5;  0.625,0.535; 0.75,0.6; 0.875,0.7335; 1,1">
                                          <p:stCondLst>
                                            <p:cond delay="1324"/>
                                          </p:stCondLst>
                                        </p:cTn>
                                        <p:tgtEl>
                                          <p:spTgt spid="5">
                                            <p:txEl>
                                              <p:pRg st="8" end="8"/>
                                            </p:txEl>
                                          </p:spTgt>
                                        </p:tgtEl>
                                        <p:attrNameLst>
                                          <p:attrName>ppt_y</p:attrName>
                                        </p:attrNameLst>
                                      </p:cBhvr>
                                      <p:tavLst>
                                        <p:tav tm="0" fmla="#ppt_y-sin(pi*$)/27">
                                          <p:val>
                                            <p:fltVal val="0"/>
                                          </p:val>
                                        </p:tav>
                                        <p:tav tm="100000">
                                          <p:val>
                                            <p:fltVal val="1"/>
                                          </p:val>
                                        </p:tav>
                                      </p:tavLst>
                                    </p:anim>
                                    <p:anim calcmode="lin" valueType="num">
                                      <p:cBhvr>
                                        <p:cTn id="158" dur="164" tmFilter="0, 0; 0.125,0.2665; 0.25,0.4; 0.375,0.465; 0.5,0.5;  0.625,0.535; 0.75,0.6; 0.875,0.7335; 1,1">
                                          <p:stCondLst>
                                            <p:cond delay="1656"/>
                                          </p:stCondLst>
                                        </p:cTn>
                                        <p:tgtEl>
                                          <p:spTgt spid="5">
                                            <p:txEl>
                                              <p:pRg st="8" end="8"/>
                                            </p:txEl>
                                          </p:spTgt>
                                        </p:tgtEl>
                                        <p:attrNameLst>
                                          <p:attrName>ppt_y</p:attrName>
                                        </p:attrNameLst>
                                      </p:cBhvr>
                                      <p:tavLst>
                                        <p:tav tm="0" fmla="#ppt_y-sin(pi*$)/81">
                                          <p:val>
                                            <p:fltVal val="0"/>
                                          </p:val>
                                        </p:tav>
                                        <p:tav tm="100000">
                                          <p:val>
                                            <p:fltVal val="1"/>
                                          </p:val>
                                        </p:tav>
                                      </p:tavLst>
                                    </p:anim>
                                    <p:animScale>
                                      <p:cBhvr>
                                        <p:cTn id="159" dur="26">
                                          <p:stCondLst>
                                            <p:cond delay="650"/>
                                          </p:stCondLst>
                                        </p:cTn>
                                        <p:tgtEl>
                                          <p:spTgt spid="5">
                                            <p:txEl>
                                              <p:pRg st="8" end="8"/>
                                            </p:txEl>
                                          </p:spTgt>
                                        </p:tgtEl>
                                      </p:cBhvr>
                                      <p:to x="100000" y="60000"/>
                                    </p:animScale>
                                    <p:animScale>
                                      <p:cBhvr>
                                        <p:cTn id="160" dur="166" decel="50000">
                                          <p:stCondLst>
                                            <p:cond delay="676"/>
                                          </p:stCondLst>
                                        </p:cTn>
                                        <p:tgtEl>
                                          <p:spTgt spid="5">
                                            <p:txEl>
                                              <p:pRg st="8" end="8"/>
                                            </p:txEl>
                                          </p:spTgt>
                                        </p:tgtEl>
                                      </p:cBhvr>
                                      <p:to x="100000" y="100000"/>
                                    </p:animScale>
                                    <p:animScale>
                                      <p:cBhvr>
                                        <p:cTn id="161" dur="26">
                                          <p:stCondLst>
                                            <p:cond delay="1312"/>
                                          </p:stCondLst>
                                        </p:cTn>
                                        <p:tgtEl>
                                          <p:spTgt spid="5">
                                            <p:txEl>
                                              <p:pRg st="8" end="8"/>
                                            </p:txEl>
                                          </p:spTgt>
                                        </p:tgtEl>
                                      </p:cBhvr>
                                      <p:to x="100000" y="80000"/>
                                    </p:animScale>
                                    <p:animScale>
                                      <p:cBhvr>
                                        <p:cTn id="162" dur="166" decel="50000">
                                          <p:stCondLst>
                                            <p:cond delay="1338"/>
                                          </p:stCondLst>
                                        </p:cTn>
                                        <p:tgtEl>
                                          <p:spTgt spid="5">
                                            <p:txEl>
                                              <p:pRg st="8" end="8"/>
                                            </p:txEl>
                                          </p:spTgt>
                                        </p:tgtEl>
                                      </p:cBhvr>
                                      <p:to x="100000" y="100000"/>
                                    </p:animScale>
                                    <p:animScale>
                                      <p:cBhvr>
                                        <p:cTn id="163" dur="26">
                                          <p:stCondLst>
                                            <p:cond delay="1642"/>
                                          </p:stCondLst>
                                        </p:cTn>
                                        <p:tgtEl>
                                          <p:spTgt spid="5">
                                            <p:txEl>
                                              <p:pRg st="8" end="8"/>
                                            </p:txEl>
                                          </p:spTgt>
                                        </p:tgtEl>
                                      </p:cBhvr>
                                      <p:to x="100000" y="90000"/>
                                    </p:animScale>
                                    <p:animScale>
                                      <p:cBhvr>
                                        <p:cTn id="164" dur="166" decel="50000">
                                          <p:stCondLst>
                                            <p:cond delay="1668"/>
                                          </p:stCondLst>
                                        </p:cTn>
                                        <p:tgtEl>
                                          <p:spTgt spid="5">
                                            <p:txEl>
                                              <p:pRg st="8" end="8"/>
                                            </p:txEl>
                                          </p:spTgt>
                                        </p:tgtEl>
                                      </p:cBhvr>
                                      <p:to x="100000" y="100000"/>
                                    </p:animScale>
                                    <p:animScale>
                                      <p:cBhvr>
                                        <p:cTn id="165" dur="26">
                                          <p:stCondLst>
                                            <p:cond delay="1808"/>
                                          </p:stCondLst>
                                        </p:cTn>
                                        <p:tgtEl>
                                          <p:spTgt spid="5">
                                            <p:txEl>
                                              <p:pRg st="8" end="8"/>
                                            </p:txEl>
                                          </p:spTgt>
                                        </p:tgtEl>
                                      </p:cBhvr>
                                      <p:to x="100000" y="95000"/>
                                    </p:animScale>
                                    <p:animScale>
                                      <p:cBhvr>
                                        <p:cTn id="166" dur="166" decel="50000">
                                          <p:stCondLst>
                                            <p:cond delay="1834"/>
                                          </p:stCondLst>
                                        </p:cTn>
                                        <p:tgtEl>
                                          <p:spTgt spid="5">
                                            <p:txEl>
                                              <p:pRg st="8" end="8"/>
                                            </p:txEl>
                                          </p:spTgt>
                                        </p:tgtEl>
                                      </p:cBhvr>
                                      <p:to x="100000" y="100000"/>
                                    </p:animScale>
                                  </p:childTnLst>
                                </p:cTn>
                              </p:par>
                              <p:par>
                                <p:cTn id="167" presetID="26" presetClass="entr" presetSubtype="0" fill="hold" nodeType="withEffect">
                                  <p:stCondLst>
                                    <p:cond delay="0"/>
                                  </p:stCondLst>
                                  <p:childTnLst>
                                    <p:set>
                                      <p:cBhvr>
                                        <p:cTn id="168" dur="1" fill="hold">
                                          <p:stCondLst>
                                            <p:cond delay="0"/>
                                          </p:stCondLst>
                                        </p:cTn>
                                        <p:tgtEl>
                                          <p:spTgt spid="5">
                                            <p:txEl>
                                              <p:pRg st="9" end="9"/>
                                            </p:txEl>
                                          </p:spTgt>
                                        </p:tgtEl>
                                        <p:attrNameLst>
                                          <p:attrName>style.visibility</p:attrName>
                                        </p:attrNameLst>
                                      </p:cBhvr>
                                      <p:to>
                                        <p:strVal val="visible"/>
                                      </p:to>
                                    </p:set>
                                    <p:animEffect transition="in" filter="wipe(down)">
                                      <p:cBhvr>
                                        <p:cTn id="169" dur="580">
                                          <p:stCondLst>
                                            <p:cond delay="0"/>
                                          </p:stCondLst>
                                        </p:cTn>
                                        <p:tgtEl>
                                          <p:spTgt spid="5">
                                            <p:txEl>
                                              <p:pRg st="9" end="9"/>
                                            </p:txEl>
                                          </p:spTgt>
                                        </p:tgtEl>
                                      </p:cBhvr>
                                    </p:animEffect>
                                    <p:anim calcmode="lin" valueType="num">
                                      <p:cBhvr>
                                        <p:cTn id="170" dur="1822" tmFilter="0,0; 0.14,0.36; 0.43,0.73; 0.71,0.91; 1.0,1.0">
                                          <p:stCondLst>
                                            <p:cond delay="0"/>
                                          </p:stCondLst>
                                        </p:cTn>
                                        <p:tgtEl>
                                          <p:spTgt spid="5">
                                            <p:txEl>
                                              <p:pRg st="9" end="9"/>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5">
                                            <p:txEl>
                                              <p:pRg st="9" end="9"/>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5">
                                            <p:txEl>
                                              <p:pRg st="9" end="9"/>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5">
                                            <p:txEl>
                                              <p:pRg st="9" end="9"/>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5">
                                            <p:txEl>
                                              <p:pRg st="9" end="9"/>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5">
                                            <p:txEl>
                                              <p:pRg st="9" end="9"/>
                                            </p:txEl>
                                          </p:spTgt>
                                        </p:tgtEl>
                                      </p:cBhvr>
                                      <p:to x="100000" y="60000"/>
                                    </p:animScale>
                                    <p:animScale>
                                      <p:cBhvr>
                                        <p:cTn id="176" dur="166" decel="50000">
                                          <p:stCondLst>
                                            <p:cond delay="676"/>
                                          </p:stCondLst>
                                        </p:cTn>
                                        <p:tgtEl>
                                          <p:spTgt spid="5">
                                            <p:txEl>
                                              <p:pRg st="9" end="9"/>
                                            </p:txEl>
                                          </p:spTgt>
                                        </p:tgtEl>
                                      </p:cBhvr>
                                      <p:to x="100000" y="100000"/>
                                    </p:animScale>
                                    <p:animScale>
                                      <p:cBhvr>
                                        <p:cTn id="177" dur="26">
                                          <p:stCondLst>
                                            <p:cond delay="1312"/>
                                          </p:stCondLst>
                                        </p:cTn>
                                        <p:tgtEl>
                                          <p:spTgt spid="5">
                                            <p:txEl>
                                              <p:pRg st="9" end="9"/>
                                            </p:txEl>
                                          </p:spTgt>
                                        </p:tgtEl>
                                      </p:cBhvr>
                                      <p:to x="100000" y="80000"/>
                                    </p:animScale>
                                    <p:animScale>
                                      <p:cBhvr>
                                        <p:cTn id="178" dur="166" decel="50000">
                                          <p:stCondLst>
                                            <p:cond delay="1338"/>
                                          </p:stCondLst>
                                        </p:cTn>
                                        <p:tgtEl>
                                          <p:spTgt spid="5">
                                            <p:txEl>
                                              <p:pRg st="9" end="9"/>
                                            </p:txEl>
                                          </p:spTgt>
                                        </p:tgtEl>
                                      </p:cBhvr>
                                      <p:to x="100000" y="100000"/>
                                    </p:animScale>
                                    <p:animScale>
                                      <p:cBhvr>
                                        <p:cTn id="179" dur="26">
                                          <p:stCondLst>
                                            <p:cond delay="1642"/>
                                          </p:stCondLst>
                                        </p:cTn>
                                        <p:tgtEl>
                                          <p:spTgt spid="5">
                                            <p:txEl>
                                              <p:pRg st="9" end="9"/>
                                            </p:txEl>
                                          </p:spTgt>
                                        </p:tgtEl>
                                      </p:cBhvr>
                                      <p:to x="100000" y="90000"/>
                                    </p:animScale>
                                    <p:animScale>
                                      <p:cBhvr>
                                        <p:cTn id="180" dur="166" decel="50000">
                                          <p:stCondLst>
                                            <p:cond delay="1668"/>
                                          </p:stCondLst>
                                        </p:cTn>
                                        <p:tgtEl>
                                          <p:spTgt spid="5">
                                            <p:txEl>
                                              <p:pRg st="9" end="9"/>
                                            </p:txEl>
                                          </p:spTgt>
                                        </p:tgtEl>
                                      </p:cBhvr>
                                      <p:to x="100000" y="100000"/>
                                    </p:animScale>
                                    <p:animScale>
                                      <p:cBhvr>
                                        <p:cTn id="181" dur="26">
                                          <p:stCondLst>
                                            <p:cond delay="1808"/>
                                          </p:stCondLst>
                                        </p:cTn>
                                        <p:tgtEl>
                                          <p:spTgt spid="5">
                                            <p:txEl>
                                              <p:pRg st="9" end="9"/>
                                            </p:txEl>
                                          </p:spTgt>
                                        </p:tgtEl>
                                      </p:cBhvr>
                                      <p:to x="100000" y="95000"/>
                                    </p:animScale>
                                    <p:animScale>
                                      <p:cBhvr>
                                        <p:cTn id="182" dur="166" decel="50000">
                                          <p:stCondLst>
                                            <p:cond delay="1834"/>
                                          </p:stCondLst>
                                        </p:cTn>
                                        <p:tgtEl>
                                          <p:spTgt spid="5">
                                            <p:txEl>
                                              <p:pRg st="9" end="9"/>
                                            </p:txEl>
                                          </p:spTgt>
                                        </p:tgtEl>
                                      </p:cBhvr>
                                      <p:to x="100000" y="100000"/>
                                    </p:animScale>
                                  </p:childTnLst>
                                </p:cTn>
                              </p:par>
                              <p:par>
                                <p:cTn id="183" presetID="26" presetClass="entr" presetSubtype="0" fill="hold" nodeType="withEffect">
                                  <p:stCondLst>
                                    <p:cond delay="0"/>
                                  </p:stCondLst>
                                  <p:childTnLst>
                                    <p:set>
                                      <p:cBhvr>
                                        <p:cTn id="184" dur="1" fill="hold">
                                          <p:stCondLst>
                                            <p:cond delay="0"/>
                                          </p:stCondLst>
                                        </p:cTn>
                                        <p:tgtEl>
                                          <p:spTgt spid="5">
                                            <p:txEl>
                                              <p:pRg st="10" end="10"/>
                                            </p:txEl>
                                          </p:spTgt>
                                        </p:tgtEl>
                                        <p:attrNameLst>
                                          <p:attrName>style.visibility</p:attrName>
                                        </p:attrNameLst>
                                      </p:cBhvr>
                                      <p:to>
                                        <p:strVal val="visible"/>
                                      </p:to>
                                    </p:set>
                                    <p:animEffect transition="in" filter="wipe(down)">
                                      <p:cBhvr>
                                        <p:cTn id="185" dur="580">
                                          <p:stCondLst>
                                            <p:cond delay="0"/>
                                          </p:stCondLst>
                                        </p:cTn>
                                        <p:tgtEl>
                                          <p:spTgt spid="5">
                                            <p:txEl>
                                              <p:pRg st="10" end="10"/>
                                            </p:txEl>
                                          </p:spTgt>
                                        </p:tgtEl>
                                      </p:cBhvr>
                                    </p:animEffect>
                                    <p:anim calcmode="lin" valueType="num">
                                      <p:cBhvr>
                                        <p:cTn id="186" dur="1822" tmFilter="0,0; 0.14,0.36; 0.43,0.73; 0.71,0.91; 1.0,1.0">
                                          <p:stCondLst>
                                            <p:cond delay="0"/>
                                          </p:stCondLst>
                                        </p:cTn>
                                        <p:tgtEl>
                                          <p:spTgt spid="5">
                                            <p:txEl>
                                              <p:pRg st="10" end="10"/>
                                            </p:txEl>
                                          </p:spTgt>
                                        </p:tgtEl>
                                        <p:attrNameLst>
                                          <p:attrName>ppt_x</p:attrName>
                                        </p:attrNameLst>
                                      </p:cBhvr>
                                      <p:tavLst>
                                        <p:tav tm="0">
                                          <p:val>
                                            <p:strVal val="#ppt_x-0.25"/>
                                          </p:val>
                                        </p:tav>
                                        <p:tav tm="100000">
                                          <p:val>
                                            <p:strVal val="#ppt_x"/>
                                          </p:val>
                                        </p:tav>
                                      </p:tavLst>
                                    </p:anim>
                                    <p:anim calcmode="lin" valueType="num">
                                      <p:cBhvr>
                                        <p:cTn id="187" dur="664" tmFilter="0.0,0.0; 0.25,0.07; 0.50,0.2; 0.75,0.467; 1.0,1.0">
                                          <p:stCondLst>
                                            <p:cond delay="0"/>
                                          </p:stCondLst>
                                        </p:cTn>
                                        <p:tgtEl>
                                          <p:spTgt spid="5">
                                            <p:txEl>
                                              <p:pRg st="10" end="10"/>
                                            </p:txEl>
                                          </p:spTgt>
                                        </p:tgtEl>
                                        <p:attrNameLst>
                                          <p:attrName>ppt_y</p:attrName>
                                        </p:attrNameLst>
                                      </p:cBhvr>
                                      <p:tavLst>
                                        <p:tav tm="0" fmla="#ppt_y-sin(pi*$)/3">
                                          <p:val>
                                            <p:fltVal val="0.5"/>
                                          </p:val>
                                        </p:tav>
                                        <p:tav tm="100000">
                                          <p:val>
                                            <p:fltVal val="1"/>
                                          </p:val>
                                        </p:tav>
                                      </p:tavLst>
                                    </p:anim>
                                    <p:anim calcmode="lin" valueType="num">
                                      <p:cBhvr>
                                        <p:cTn id="188" dur="664" tmFilter="0, 0; 0.125,0.2665; 0.25,0.4; 0.375,0.465; 0.5,0.5;  0.625,0.535; 0.75,0.6; 0.875,0.7335; 1,1">
                                          <p:stCondLst>
                                            <p:cond delay="664"/>
                                          </p:stCondLst>
                                        </p:cTn>
                                        <p:tgtEl>
                                          <p:spTgt spid="5">
                                            <p:txEl>
                                              <p:pRg st="10" end="10"/>
                                            </p:txEl>
                                          </p:spTgt>
                                        </p:tgtEl>
                                        <p:attrNameLst>
                                          <p:attrName>ppt_y</p:attrName>
                                        </p:attrNameLst>
                                      </p:cBhvr>
                                      <p:tavLst>
                                        <p:tav tm="0" fmla="#ppt_y-sin(pi*$)/9">
                                          <p:val>
                                            <p:fltVal val="0"/>
                                          </p:val>
                                        </p:tav>
                                        <p:tav tm="100000">
                                          <p:val>
                                            <p:fltVal val="1"/>
                                          </p:val>
                                        </p:tav>
                                      </p:tavLst>
                                    </p:anim>
                                    <p:anim calcmode="lin" valueType="num">
                                      <p:cBhvr>
                                        <p:cTn id="189" dur="332" tmFilter="0, 0; 0.125,0.2665; 0.25,0.4; 0.375,0.465; 0.5,0.5;  0.625,0.535; 0.75,0.6; 0.875,0.7335; 1,1">
                                          <p:stCondLst>
                                            <p:cond delay="1324"/>
                                          </p:stCondLst>
                                        </p:cTn>
                                        <p:tgtEl>
                                          <p:spTgt spid="5">
                                            <p:txEl>
                                              <p:pRg st="10" end="10"/>
                                            </p:txEl>
                                          </p:spTgt>
                                        </p:tgtEl>
                                        <p:attrNameLst>
                                          <p:attrName>ppt_y</p:attrName>
                                        </p:attrNameLst>
                                      </p:cBhvr>
                                      <p:tavLst>
                                        <p:tav tm="0" fmla="#ppt_y-sin(pi*$)/27">
                                          <p:val>
                                            <p:fltVal val="0"/>
                                          </p:val>
                                        </p:tav>
                                        <p:tav tm="100000">
                                          <p:val>
                                            <p:fltVal val="1"/>
                                          </p:val>
                                        </p:tav>
                                      </p:tavLst>
                                    </p:anim>
                                    <p:anim calcmode="lin" valueType="num">
                                      <p:cBhvr>
                                        <p:cTn id="190" dur="164" tmFilter="0, 0; 0.125,0.2665; 0.25,0.4; 0.375,0.465; 0.5,0.5;  0.625,0.535; 0.75,0.6; 0.875,0.7335; 1,1">
                                          <p:stCondLst>
                                            <p:cond delay="1656"/>
                                          </p:stCondLst>
                                        </p:cTn>
                                        <p:tgtEl>
                                          <p:spTgt spid="5">
                                            <p:txEl>
                                              <p:pRg st="10" end="10"/>
                                            </p:txEl>
                                          </p:spTgt>
                                        </p:tgtEl>
                                        <p:attrNameLst>
                                          <p:attrName>ppt_y</p:attrName>
                                        </p:attrNameLst>
                                      </p:cBhvr>
                                      <p:tavLst>
                                        <p:tav tm="0" fmla="#ppt_y-sin(pi*$)/81">
                                          <p:val>
                                            <p:fltVal val="0"/>
                                          </p:val>
                                        </p:tav>
                                        <p:tav tm="100000">
                                          <p:val>
                                            <p:fltVal val="1"/>
                                          </p:val>
                                        </p:tav>
                                      </p:tavLst>
                                    </p:anim>
                                    <p:animScale>
                                      <p:cBhvr>
                                        <p:cTn id="191" dur="26">
                                          <p:stCondLst>
                                            <p:cond delay="650"/>
                                          </p:stCondLst>
                                        </p:cTn>
                                        <p:tgtEl>
                                          <p:spTgt spid="5">
                                            <p:txEl>
                                              <p:pRg st="10" end="10"/>
                                            </p:txEl>
                                          </p:spTgt>
                                        </p:tgtEl>
                                      </p:cBhvr>
                                      <p:to x="100000" y="60000"/>
                                    </p:animScale>
                                    <p:animScale>
                                      <p:cBhvr>
                                        <p:cTn id="192" dur="166" decel="50000">
                                          <p:stCondLst>
                                            <p:cond delay="676"/>
                                          </p:stCondLst>
                                        </p:cTn>
                                        <p:tgtEl>
                                          <p:spTgt spid="5">
                                            <p:txEl>
                                              <p:pRg st="10" end="10"/>
                                            </p:txEl>
                                          </p:spTgt>
                                        </p:tgtEl>
                                      </p:cBhvr>
                                      <p:to x="100000" y="100000"/>
                                    </p:animScale>
                                    <p:animScale>
                                      <p:cBhvr>
                                        <p:cTn id="193" dur="26">
                                          <p:stCondLst>
                                            <p:cond delay="1312"/>
                                          </p:stCondLst>
                                        </p:cTn>
                                        <p:tgtEl>
                                          <p:spTgt spid="5">
                                            <p:txEl>
                                              <p:pRg st="10" end="10"/>
                                            </p:txEl>
                                          </p:spTgt>
                                        </p:tgtEl>
                                      </p:cBhvr>
                                      <p:to x="100000" y="80000"/>
                                    </p:animScale>
                                    <p:animScale>
                                      <p:cBhvr>
                                        <p:cTn id="194" dur="166" decel="50000">
                                          <p:stCondLst>
                                            <p:cond delay="1338"/>
                                          </p:stCondLst>
                                        </p:cTn>
                                        <p:tgtEl>
                                          <p:spTgt spid="5">
                                            <p:txEl>
                                              <p:pRg st="10" end="10"/>
                                            </p:txEl>
                                          </p:spTgt>
                                        </p:tgtEl>
                                      </p:cBhvr>
                                      <p:to x="100000" y="100000"/>
                                    </p:animScale>
                                    <p:animScale>
                                      <p:cBhvr>
                                        <p:cTn id="195" dur="26">
                                          <p:stCondLst>
                                            <p:cond delay="1642"/>
                                          </p:stCondLst>
                                        </p:cTn>
                                        <p:tgtEl>
                                          <p:spTgt spid="5">
                                            <p:txEl>
                                              <p:pRg st="10" end="10"/>
                                            </p:txEl>
                                          </p:spTgt>
                                        </p:tgtEl>
                                      </p:cBhvr>
                                      <p:to x="100000" y="90000"/>
                                    </p:animScale>
                                    <p:animScale>
                                      <p:cBhvr>
                                        <p:cTn id="196" dur="166" decel="50000">
                                          <p:stCondLst>
                                            <p:cond delay="1668"/>
                                          </p:stCondLst>
                                        </p:cTn>
                                        <p:tgtEl>
                                          <p:spTgt spid="5">
                                            <p:txEl>
                                              <p:pRg st="10" end="10"/>
                                            </p:txEl>
                                          </p:spTgt>
                                        </p:tgtEl>
                                      </p:cBhvr>
                                      <p:to x="100000" y="100000"/>
                                    </p:animScale>
                                    <p:animScale>
                                      <p:cBhvr>
                                        <p:cTn id="197" dur="26">
                                          <p:stCondLst>
                                            <p:cond delay="1808"/>
                                          </p:stCondLst>
                                        </p:cTn>
                                        <p:tgtEl>
                                          <p:spTgt spid="5">
                                            <p:txEl>
                                              <p:pRg st="10" end="10"/>
                                            </p:txEl>
                                          </p:spTgt>
                                        </p:tgtEl>
                                      </p:cBhvr>
                                      <p:to x="100000" y="95000"/>
                                    </p:animScale>
                                    <p:animScale>
                                      <p:cBhvr>
                                        <p:cTn id="198" dur="166" decel="50000">
                                          <p:stCondLst>
                                            <p:cond delay="1834"/>
                                          </p:stCondLst>
                                        </p:cTn>
                                        <p:tgtEl>
                                          <p:spTgt spid="5">
                                            <p:txEl>
                                              <p:pRg st="10" end="10"/>
                                            </p:txEl>
                                          </p:spTgt>
                                        </p:tgtEl>
                                      </p:cBhvr>
                                      <p:to x="100000" y="100000"/>
                                    </p:animScale>
                                  </p:childTnLst>
                                </p:cTn>
                              </p:par>
                              <p:par>
                                <p:cTn id="199" presetID="26" presetClass="entr" presetSubtype="0" fill="hold" nodeType="withEffect">
                                  <p:stCondLst>
                                    <p:cond delay="0"/>
                                  </p:stCondLst>
                                  <p:childTnLst>
                                    <p:set>
                                      <p:cBhvr>
                                        <p:cTn id="200" dur="1" fill="hold">
                                          <p:stCondLst>
                                            <p:cond delay="0"/>
                                          </p:stCondLst>
                                        </p:cTn>
                                        <p:tgtEl>
                                          <p:spTgt spid="5">
                                            <p:txEl>
                                              <p:pRg st="11" end="11"/>
                                            </p:txEl>
                                          </p:spTgt>
                                        </p:tgtEl>
                                        <p:attrNameLst>
                                          <p:attrName>style.visibility</p:attrName>
                                        </p:attrNameLst>
                                      </p:cBhvr>
                                      <p:to>
                                        <p:strVal val="visible"/>
                                      </p:to>
                                    </p:set>
                                    <p:animEffect transition="in" filter="wipe(down)">
                                      <p:cBhvr>
                                        <p:cTn id="201" dur="580">
                                          <p:stCondLst>
                                            <p:cond delay="0"/>
                                          </p:stCondLst>
                                        </p:cTn>
                                        <p:tgtEl>
                                          <p:spTgt spid="5">
                                            <p:txEl>
                                              <p:pRg st="11" end="11"/>
                                            </p:txEl>
                                          </p:spTgt>
                                        </p:tgtEl>
                                      </p:cBhvr>
                                    </p:animEffect>
                                    <p:anim calcmode="lin" valueType="num">
                                      <p:cBhvr>
                                        <p:cTn id="202" dur="1822" tmFilter="0,0; 0.14,0.36; 0.43,0.73; 0.71,0.91; 1.0,1.0">
                                          <p:stCondLst>
                                            <p:cond delay="0"/>
                                          </p:stCondLst>
                                        </p:cTn>
                                        <p:tgtEl>
                                          <p:spTgt spid="5">
                                            <p:txEl>
                                              <p:pRg st="11" end="11"/>
                                            </p:txEl>
                                          </p:spTgt>
                                        </p:tgtEl>
                                        <p:attrNameLst>
                                          <p:attrName>ppt_x</p:attrName>
                                        </p:attrNameLst>
                                      </p:cBhvr>
                                      <p:tavLst>
                                        <p:tav tm="0">
                                          <p:val>
                                            <p:strVal val="#ppt_x-0.25"/>
                                          </p:val>
                                        </p:tav>
                                        <p:tav tm="100000">
                                          <p:val>
                                            <p:strVal val="#ppt_x"/>
                                          </p:val>
                                        </p:tav>
                                      </p:tavLst>
                                    </p:anim>
                                    <p:anim calcmode="lin" valueType="num">
                                      <p:cBhvr>
                                        <p:cTn id="203" dur="664" tmFilter="0.0,0.0; 0.25,0.07; 0.50,0.2; 0.75,0.467; 1.0,1.0">
                                          <p:stCondLst>
                                            <p:cond delay="0"/>
                                          </p:stCondLst>
                                        </p:cTn>
                                        <p:tgtEl>
                                          <p:spTgt spid="5">
                                            <p:txEl>
                                              <p:pRg st="11" end="11"/>
                                            </p:txEl>
                                          </p:spTgt>
                                        </p:tgtEl>
                                        <p:attrNameLst>
                                          <p:attrName>ppt_y</p:attrName>
                                        </p:attrNameLst>
                                      </p:cBhvr>
                                      <p:tavLst>
                                        <p:tav tm="0" fmla="#ppt_y-sin(pi*$)/3">
                                          <p:val>
                                            <p:fltVal val="0.5"/>
                                          </p:val>
                                        </p:tav>
                                        <p:tav tm="100000">
                                          <p:val>
                                            <p:fltVal val="1"/>
                                          </p:val>
                                        </p:tav>
                                      </p:tavLst>
                                    </p:anim>
                                    <p:anim calcmode="lin" valueType="num">
                                      <p:cBhvr>
                                        <p:cTn id="204" dur="664" tmFilter="0, 0; 0.125,0.2665; 0.25,0.4; 0.375,0.465; 0.5,0.5;  0.625,0.535; 0.75,0.6; 0.875,0.7335; 1,1">
                                          <p:stCondLst>
                                            <p:cond delay="664"/>
                                          </p:stCondLst>
                                        </p:cTn>
                                        <p:tgtEl>
                                          <p:spTgt spid="5">
                                            <p:txEl>
                                              <p:pRg st="11" end="11"/>
                                            </p:txEl>
                                          </p:spTgt>
                                        </p:tgtEl>
                                        <p:attrNameLst>
                                          <p:attrName>ppt_y</p:attrName>
                                        </p:attrNameLst>
                                      </p:cBhvr>
                                      <p:tavLst>
                                        <p:tav tm="0" fmla="#ppt_y-sin(pi*$)/9">
                                          <p:val>
                                            <p:fltVal val="0"/>
                                          </p:val>
                                        </p:tav>
                                        <p:tav tm="100000">
                                          <p:val>
                                            <p:fltVal val="1"/>
                                          </p:val>
                                        </p:tav>
                                      </p:tavLst>
                                    </p:anim>
                                    <p:anim calcmode="lin" valueType="num">
                                      <p:cBhvr>
                                        <p:cTn id="205" dur="332" tmFilter="0, 0; 0.125,0.2665; 0.25,0.4; 0.375,0.465; 0.5,0.5;  0.625,0.535; 0.75,0.6; 0.875,0.7335; 1,1">
                                          <p:stCondLst>
                                            <p:cond delay="1324"/>
                                          </p:stCondLst>
                                        </p:cTn>
                                        <p:tgtEl>
                                          <p:spTgt spid="5">
                                            <p:txEl>
                                              <p:pRg st="11" end="11"/>
                                            </p:txEl>
                                          </p:spTgt>
                                        </p:tgtEl>
                                        <p:attrNameLst>
                                          <p:attrName>ppt_y</p:attrName>
                                        </p:attrNameLst>
                                      </p:cBhvr>
                                      <p:tavLst>
                                        <p:tav tm="0" fmla="#ppt_y-sin(pi*$)/27">
                                          <p:val>
                                            <p:fltVal val="0"/>
                                          </p:val>
                                        </p:tav>
                                        <p:tav tm="100000">
                                          <p:val>
                                            <p:fltVal val="1"/>
                                          </p:val>
                                        </p:tav>
                                      </p:tavLst>
                                    </p:anim>
                                    <p:anim calcmode="lin" valueType="num">
                                      <p:cBhvr>
                                        <p:cTn id="206" dur="164" tmFilter="0, 0; 0.125,0.2665; 0.25,0.4; 0.375,0.465; 0.5,0.5;  0.625,0.535; 0.75,0.6; 0.875,0.7335; 1,1">
                                          <p:stCondLst>
                                            <p:cond delay="1656"/>
                                          </p:stCondLst>
                                        </p:cTn>
                                        <p:tgtEl>
                                          <p:spTgt spid="5">
                                            <p:txEl>
                                              <p:pRg st="11" end="11"/>
                                            </p:txEl>
                                          </p:spTgt>
                                        </p:tgtEl>
                                        <p:attrNameLst>
                                          <p:attrName>ppt_y</p:attrName>
                                        </p:attrNameLst>
                                      </p:cBhvr>
                                      <p:tavLst>
                                        <p:tav tm="0" fmla="#ppt_y-sin(pi*$)/81">
                                          <p:val>
                                            <p:fltVal val="0"/>
                                          </p:val>
                                        </p:tav>
                                        <p:tav tm="100000">
                                          <p:val>
                                            <p:fltVal val="1"/>
                                          </p:val>
                                        </p:tav>
                                      </p:tavLst>
                                    </p:anim>
                                    <p:animScale>
                                      <p:cBhvr>
                                        <p:cTn id="207" dur="26">
                                          <p:stCondLst>
                                            <p:cond delay="650"/>
                                          </p:stCondLst>
                                        </p:cTn>
                                        <p:tgtEl>
                                          <p:spTgt spid="5">
                                            <p:txEl>
                                              <p:pRg st="11" end="11"/>
                                            </p:txEl>
                                          </p:spTgt>
                                        </p:tgtEl>
                                      </p:cBhvr>
                                      <p:to x="100000" y="60000"/>
                                    </p:animScale>
                                    <p:animScale>
                                      <p:cBhvr>
                                        <p:cTn id="208" dur="166" decel="50000">
                                          <p:stCondLst>
                                            <p:cond delay="676"/>
                                          </p:stCondLst>
                                        </p:cTn>
                                        <p:tgtEl>
                                          <p:spTgt spid="5">
                                            <p:txEl>
                                              <p:pRg st="11" end="11"/>
                                            </p:txEl>
                                          </p:spTgt>
                                        </p:tgtEl>
                                      </p:cBhvr>
                                      <p:to x="100000" y="100000"/>
                                    </p:animScale>
                                    <p:animScale>
                                      <p:cBhvr>
                                        <p:cTn id="209" dur="26">
                                          <p:stCondLst>
                                            <p:cond delay="1312"/>
                                          </p:stCondLst>
                                        </p:cTn>
                                        <p:tgtEl>
                                          <p:spTgt spid="5">
                                            <p:txEl>
                                              <p:pRg st="11" end="11"/>
                                            </p:txEl>
                                          </p:spTgt>
                                        </p:tgtEl>
                                      </p:cBhvr>
                                      <p:to x="100000" y="80000"/>
                                    </p:animScale>
                                    <p:animScale>
                                      <p:cBhvr>
                                        <p:cTn id="210" dur="166" decel="50000">
                                          <p:stCondLst>
                                            <p:cond delay="1338"/>
                                          </p:stCondLst>
                                        </p:cTn>
                                        <p:tgtEl>
                                          <p:spTgt spid="5">
                                            <p:txEl>
                                              <p:pRg st="11" end="11"/>
                                            </p:txEl>
                                          </p:spTgt>
                                        </p:tgtEl>
                                      </p:cBhvr>
                                      <p:to x="100000" y="100000"/>
                                    </p:animScale>
                                    <p:animScale>
                                      <p:cBhvr>
                                        <p:cTn id="211" dur="26">
                                          <p:stCondLst>
                                            <p:cond delay="1642"/>
                                          </p:stCondLst>
                                        </p:cTn>
                                        <p:tgtEl>
                                          <p:spTgt spid="5">
                                            <p:txEl>
                                              <p:pRg st="11" end="11"/>
                                            </p:txEl>
                                          </p:spTgt>
                                        </p:tgtEl>
                                      </p:cBhvr>
                                      <p:to x="100000" y="90000"/>
                                    </p:animScale>
                                    <p:animScale>
                                      <p:cBhvr>
                                        <p:cTn id="212" dur="166" decel="50000">
                                          <p:stCondLst>
                                            <p:cond delay="1668"/>
                                          </p:stCondLst>
                                        </p:cTn>
                                        <p:tgtEl>
                                          <p:spTgt spid="5">
                                            <p:txEl>
                                              <p:pRg st="11" end="11"/>
                                            </p:txEl>
                                          </p:spTgt>
                                        </p:tgtEl>
                                      </p:cBhvr>
                                      <p:to x="100000" y="100000"/>
                                    </p:animScale>
                                    <p:animScale>
                                      <p:cBhvr>
                                        <p:cTn id="213" dur="26">
                                          <p:stCondLst>
                                            <p:cond delay="1808"/>
                                          </p:stCondLst>
                                        </p:cTn>
                                        <p:tgtEl>
                                          <p:spTgt spid="5">
                                            <p:txEl>
                                              <p:pRg st="11" end="11"/>
                                            </p:txEl>
                                          </p:spTgt>
                                        </p:tgtEl>
                                      </p:cBhvr>
                                      <p:to x="100000" y="95000"/>
                                    </p:animScale>
                                    <p:animScale>
                                      <p:cBhvr>
                                        <p:cTn id="214" dur="166" decel="50000">
                                          <p:stCondLst>
                                            <p:cond delay="1834"/>
                                          </p:stCondLst>
                                        </p:cTn>
                                        <p:tgtEl>
                                          <p:spTgt spid="5">
                                            <p:txEl>
                                              <p:pRg st="11" end="1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a:lstStyle/>
          <a:p>
            <a:r>
              <a:rPr lang="en-US" dirty="0"/>
              <a:t>Results and main findings</a:t>
            </a:r>
          </a:p>
        </p:txBody>
      </p:sp>
      <p:graphicFrame>
        <p:nvGraphicFramePr>
          <p:cNvPr id="3" name="Table 2">
            <a:extLst>
              <a:ext uri="{FF2B5EF4-FFF2-40B4-BE49-F238E27FC236}">
                <a16:creationId xmlns:a16="http://schemas.microsoft.com/office/drawing/2014/main" id="{2A76533F-E4BA-461D-B7F7-E3FCED0516FD}"/>
              </a:ext>
            </a:extLst>
          </p:cNvPr>
          <p:cNvGraphicFramePr>
            <a:graphicFrameLocks noGrp="1"/>
          </p:cNvGraphicFramePr>
          <p:nvPr>
            <p:extLst>
              <p:ext uri="{D42A27DB-BD31-4B8C-83A1-F6EECF244321}">
                <p14:modId xmlns:p14="http://schemas.microsoft.com/office/powerpoint/2010/main" val="615528478"/>
              </p:ext>
            </p:extLst>
          </p:nvPr>
        </p:nvGraphicFramePr>
        <p:xfrm>
          <a:off x="7659756" y="2073806"/>
          <a:ext cx="4174434" cy="2748345"/>
        </p:xfrm>
        <a:graphic>
          <a:graphicData uri="http://schemas.openxmlformats.org/drawingml/2006/table">
            <a:tbl>
              <a:tblPr firstRow="1" firstCol="1" bandRow="1">
                <a:tableStyleId>{3C2FFA5D-87B4-456A-9821-1D502468CF0F}</a:tableStyleId>
              </a:tblPr>
              <a:tblGrid>
                <a:gridCol w="1391478">
                  <a:extLst>
                    <a:ext uri="{9D8B030D-6E8A-4147-A177-3AD203B41FA5}">
                      <a16:colId xmlns:a16="http://schemas.microsoft.com/office/drawing/2014/main" val="4109584032"/>
                    </a:ext>
                  </a:extLst>
                </a:gridCol>
                <a:gridCol w="1391478">
                  <a:extLst>
                    <a:ext uri="{9D8B030D-6E8A-4147-A177-3AD203B41FA5}">
                      <a16:colId xmlns:a16="http://schemas.microsoft.com/office/drawing/2014/main" val="1859526638"/>
                    </a:ext>
                  </a:extLst>
                </a:gridCol>
                <a:gridCol w="1391478">
                  <a:extLst>
                    <a:ext uri="{9D8B030D-6E8A-4147-A177-3AD203B41FA5}">
                      <a16:colId xmlns:a16="http://schemas.microsoft.com/office/drawing/2014/main" val="3714687926"/>
                    </a:ext>
                  </a:extLst>
                </a:gridCol>
              </a:tblGrid>
              <a:tr h="251958">
                <a:tc>
                  <a:txBody>
                    <a:bodyPr/>
                    <a:lstStyle/>
                    <a:p>
                      <a:pPr algn="l">
                        <a:lnSpc>
                          <a:spcPct val="107000"/>
                        </a:lnSpc>
                        <a:spcAft>
                          <a:spcPts val="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dirty="0">
                          <a:effectLst/>
                          <a:latin typeface="Times New Roman" panose="02020603050405020304" pitchFamily="18" charset="0"/>
                          <a:cs typeface="Times New Roman" panose="02020603050405020304" pitchFamily="18" charset="0"/>
                        </a:rPr>
                        <a:t>Mean total of: Percentages of ‘correct’ responses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SD</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6900578"/>
                  </a:ext>
                </a:extLst>
              </a:tr>
              <a:tr h="66191">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NRP</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48.63</a:t>
                      </a:r>
                    </a:p>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21.303</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64478612"/>
                  </a:ext>
                </a:extLst>
              </a:tr>
              <a:tr h="356870">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RP+</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dirty="0">
                          <a:effectLst/>
                          <a:latin typeface="Times New Roman" panose="02020603050405020304" pitchFamily="18" charset="0"/>
                          <a:cs typeface="Times New Roman" panose="02020603050405020304" pitchFamily="18" charset="0"/>
                        </a:rPr>
                        <a:t>85.50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13.765</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05037819"/>
                  </a:ext>
                </a:extLst>
              </a:tr>
              <a:tr h="356870">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Rp- Criminal</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44.00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dirty="0">
                          <a:effectLst/>
                          <a:latin typeface="Times New Roman" panose="02020603050405020304" pitchFamily="18" charset="0"/>
                          <a:cs typeface="Times New Roman" panose="02020603050405020304" pitchFamily="18" charset="0"/>
                        </a:rPr>
                        <a:t>27.624</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1812887"/>
                  </a:ext>
                </a:extLst>
              </a:tr>
              <a:tr h="356870">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Rp- Occupation </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a:effectLst/>
                          <a:latin typeface="Times New Roman" panose="02020603050405020304" pitchFamily="18" charset="0"/>
                          <a:cs typeface="Times New Roman" panose="02020603050405020304" pitchFamily="18" charset="0"/>
                        </a:rPr>
                        <a:t>40.50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600" dirty="0">
                          <a:effectLst/>
                          <a:latin typeface="Times New Roman" panose="02020603050405020304" pitchFamily="18" charset="0"/>
                          <a:cs typeface="Times New Roman" panose="02020603050405020304" pitchFamily="18" charset="0"/>
                        </a:rPr>
                        <a:t>22.865</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28195228"/>
                  </a:ext>
                </a:extLst>
              </a:tr>
            </a:tbl>
          </a:graphicData>
        </a:graphic>
      </p:graphicFrame>
      <p:sp>
        <p:nvSpPr>
          <p:cNvPr id="4" name="TextBox 3">
            <a:extLst>
              <a:ext uri="{FF2B5EF4-FFF2-40B4-BE49-F238E27FC236}">
                <a16:creationId xmlns:a16="http://schemas.microsoft.com/office/drawing/2014/main" id="{447330CA-DD25-4730-AAB4-64DF1987B8E3}"/>
              </a:ext>
            </a:extLst>
          </p:cNvPr>
          <p:cNvSpPr txBox="1"/>
          <p:nvPr/>
        </p:nvSpPr>
        <p:spPr>
          <a:xfrm>
            <a:off x="1294363" y="2073806"/>
            <a:ext cx="6232872" cy="2954655"/>
          </a:xfrm>
          <a:prstGeom prst="rect">
            <a:avLst/>
          </a:prstGeom>
          <a:noFill/>
        </p:spPr>
        <p:txBody>
          <a:bodyPr wrap="square" rtlCol="0">
            <a:spAutoFit/>
          </a:bodyPr>
          <a:lstStyle/>
          <a:p>
            <a:r>
              <a:rPr lang="en-GB" sz="1700" dirty="0">
                <a:latin typeface="Times New Roman" panose="02020603050405020304" pitchFamily="18" charset="0"/>
                <a:cs typeface="Times New Roman" panose="02020603050405020304" pitchFamily="18" charset="0"/>
              </a:rPr>
              <a:t>The table to the right shows the mean and standard deviation for correct responses from the participants for each Rp category. The NRP category acts as a baseline (hobbies and colour) on which to measure levels of facilitation for the Rp+ items and for measuring the levels of RIF for the Rp- images of faces. </a:t>
            </a:r>
          </a:p>
          <a:p>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There was a statistically significant result from the one way ANOVA with </a:t>
            </a:r>
            <a:r>
              <a:rPr lang="en-GB" sz="1700" i="1" dirty="0">
                <a:latin typeface="Times New Roman" panose="02020603050405020304" pitchFamily="18" charset="0"/>
                <a:cs typeface="Times New Roman" panose="02020603050405020304" pitchFamily="18" charset="0"/>
              </a:rPr>
              <a:t>F</a:t>
            </a:r>
            <a:r>
              <a:rPr lang="en-GB" sz="1700" dirty="0">
                <a:latin typeface="Times New Roman" panose="02020603050405020304" pitchFamily="18" charset="0"/>
                <a:cs typeface="Times New Roman" panose="02020603050405020304" pitchFamily="18" charset="0"/>
              </a:rPr>
              <a:t>(3,117) = 58.86, </a:t>
            </a:r>
            <a:r>
              <a:rPr lang="en-GB" sz="1700" i="1" dirty="0">
                <a:latin typeface="Times New Roman" panose="02020603050405020304" pitchFamily="18" charset="0"/>
                <a:cs typeface="Times New Roman" panose="02020603050405020304" pitchFamily="18" charset="0"/>
              </a:rPr>
              <a:t>p </a:t>
            </a:r>
            <a:r>
              <a:rPr lang="en-GB" sz="1700" dirty="0">
                <a:latin typeface="Times New Roman" panose="02020603050405020304" pitchFamily="18" charset="0"/>
                <a:cs typeface="Times New Roman" panose="02020603050405020304" pitchFamily="18" charset="0"/>
              </a:rPr>
              <a:t>&lt; .0005 suggesting RIF does occur for faces as a whole. More specifically, RIF occurs for those images not practiced, and the greatest RIF occurred for the occupational category</a:t>
            </a:r>
          </a:p>
          <a:p>
            <a:endParaRPr lang="en-GB" sz="1600" dirty="0">
              <a:latin typeface="Times New Roman" panose="02020603050405020304" pitchFamily="18" charset="0"/>
              <a:cs typeface="Times New Roman" panose="02020603050405020304" pitchFamily="18" charset="0"/>
            </a:endParaRPr>
          </a:p>
        </p:txBody>
      </p:sp>
      <p:pic>
        <p:nvPicPr>
          <p:cNvPr id="4098" name="Picture 2" descr="Image result for tick">
            <a:extLst>
              <a:ext uri="{FF2B5EF4-FFF2-40B4-BE49-F238E27FC236}">
                <a16:creationId xmlns:a16="http://schemas.microsoft.com/office/drawing/2014/main" id="{68FED86A-7BAB-42BE-BADF-1D6060E336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11" t="9748" b="9138"/>
          <a:stretch/>
        </p:blipFill>
        <p:spPr bwMode="auto">
          <a:xfrm>
            <a:off x="9674087" y="196469"/>
            <a:ext cx="1223550" cy="1049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293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wipe(down)">
                                      <p:cBhvr>
                                        <p:cTn id="12" dur="500"/>
                                        <p:tgtEl>
                                          <p:spTgt spid="409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85F8DB8-FF47-4897-911A-346498AE562E}"/>
              </a:ext>
            </a:extLst>
          </p:cNvPr>
          <p:cNvSpPr>
            <a:spLocks noGrp="1"/>
          </p:cNvSpPr>
          <p:nvPr>
            <p:ph idx="1"/>
          </p:nvPr>
        </p:nvSpPr>
        <p:spPr>
          <a:xfrm>
            <a:off x="1294363" y="2377984"/>
            <a:ext cx="7120768" cy="2762290"/>
          </a:xfrm>
        </p:spPr>
        <p:txBody>
          <a:bodyPr>
            <a:noAutofit/>
          </a:bodyPr>
          <a:lstStyle/>
          <a:p>
            <a:pPr marL="0" indent="0">
              <a:buNone/>
            </a:pPr>
            <a:r>
              <a:rPr lang="en-GB" sz="1700" dirty="0">
                <a:latin typeface="Times New Roman" panose="02020603050405020304" pitchFamily="18" charset="0"/>
                <a:cs typeface="Times New Roman" panose="02020603050405020304" pitchFamily="18" charset="0"/>
              </a:rPr>
              <a:t>The Rp+ or ‘practiced images’ were remembered more readily than the other Rp categories and showed great facilitation against the NRP category (significant at </a:t>
            </a:r>
            <a:r>
              <a:rPr lang="en-GB" sz="1700" i="1" dirty="0">
                <a:latin typeface="Times New Roman" panose="02020603050405020304" pitchFamily="18" charset="0"/>
                <a:cs typeface="Times New Roman" panose="02020603050405020304" pitchFamily="18" charset="0"/>
              </a:rPr>
              <a:t>p</a:t>
            </a:r>
            <a:r>
              <a:rPr lang="en-GB" sz="1700" dirty="0">
                <a:latin typeface="Times New Roman" panose="02020603050405020304" pitchFamily="18" charset="0"/>
                <a:cs typeface="Times New Roman" panose="02020603050405020304" pitchFamily="18" charset="0"/>
              </a:rPr>
              <a:t> &lt; .0005). Whereas the Rp- Criminal and Rp- Occupation categories, when compared to the NRP baseline showed more RIF than the NRP images, this result show’s more RIF occurring for the non-practiced faces from practiced categories than for images not practiced at all, which is interesting and significant. The Rp+ category compared to the Rp- categories showed a significant result, with</a:t>
            </a:r>
            <a:r>
              <a:rPr lang="en-GB" sz="1700" i="1" dirty="0">
                <a:latin typeface="Times New Roman" panose="02020603050405020304" pitchFamily="18" charset="0"/>
                <a:cs typeface="Times New Roman" panose="02020603050405020304" pitchFamily="18" charset="0"/>
              </a:rPr>
              <a:t> p</a:t>
            </a:r>
            <a:r>
              <a:rPr lang="en-GB" sz="1700" dirty="0">
                <a:latin typeface="Times New Roman" panose="02020603050405020304" pitchFamily="18" charset="0"/>
                <a:cs typeface="Times New Roman" panose="02020603050405020304" pitchFamily="18" charset="0"/>
              </a:rPr>
              <a:t> &lt; .0005 for both Rp- Criminal and Rp- Occupation. Finally, between the Rp- categories, the results showed no significant difference in levels of RIF. </a:t>
            </a:r>
          </a:p>
        </p:txBody>
      </p:sp>
      <p:sp>
        <p:nvSpPr>
          <p:cNvPr id="3" name="Title 2">
            <a:extLst>
              <a:ext uri="{FF2B5EF4-FFF2-40B4-BE49-F238E27FC236}">
                <a16:creationId xmlns:a16="http://schemas.microsoft.com/office/drawing/2014/main" id="{DD7EF0F2-DA45-4CF1-816E-061ED5B2306C}"/>
              </a:ext>
            </a:extLst>
          </p:cNvPr>
          <p:cNvSpPr>
            <a:spLocks noGrp="1"/>
          </p:cNvSpPr>
          <p:nvPr>
            <p:ph type="title"/>
          </p:nvPr>
        </p:nvSpPr>
        <p:spPr/>
        <p:txBody>
          <a:bodyPr/>
          <a:lstStyle/>
          <a:p>
            <a:r>
              <a:rPr lang="en-GB" dirty="0"/>
              <a:t>Results and findings continued…</a:t>
            </a:r>
          </a:p>
        </p:txBody>
      </p:sp>
      <p:graphicFrame>
        <p:nvGraphicFramePr>
          <p:cNvPr id="5" name="Table 4">
            <a:extLst>
              <a:ext uri="{FF2B5EF4-FFF2-40B4-BE49-F238E27FC236}">
                <a16:creationId xmlns:a16="http://schemas.microsoft.com/office/drawing/2014/main" id="{3516AA7E-486B-44FB-A51A-B9EE1F6A203A}"/>
              </a:ext>
            </a:extLst>
          </p:cNvPr>
          <p:cNvGraphicFramePr>
            <a:graphicFrameLocks noGrp="1"/>
          </p:cNvGraphicFramePr>
          <p:nvPr>
            <p:extLst>
              <p:ext uri="{D42A27DB-BD31-4B8C-83A1-F6EECF244321}">
                <p14:modId xmlns:p14="http://schemas.microsoft.com/office/powerpoint/2010/main" val="765140283"/>
              </p:ext>
            </p:extLst>
          </p:nvPr>
        </p:nvGraphicFramePr>
        <p:xfrm>
          <a:off x="8530715" y="1881490"/>
          <a:ext cx="3353905" cy="3979844"/>
        </p:xfrm>
        <a:graphic>
          <a:graphicData uri="http://schemas.openxmlformats.org/drawingml/2006/table">
            <a:tbl>
              <a:tblPr firstRow="1" firstCol="1" bandRow="1">
                <a:tableStyleId>{3C2FFA5D-87B4-456A-9821-1D502468CF0F}</a:tableStyleId>
              </a:tblPr>
              <a:tblGrid>
                <a:gridCol w="1929949">
                  <a:extLst>
                    <a:ext uri="{9D8B030D-6E8A-4147-A177-3AD203B41FA5}">
                      <a16:colId xmlns:a16="http://schemas.microsoft.com/office/drawing/2014/main" val="3147124308"/>
                    </a:ext>
                  </a:extLst>
                </a:gridCol>
                <a:gridCol w="1423956">
                  <a:extLst>
                    <a:ext uri="{9D8B030D-6E8A-4147-A177-3AD203B41FA5}">
                      <a16:colId xmlns:a16="http://schemas.microsoft.com/office/drawing/2014/main" val="394315147"/>
                    </a:ext>
                  </a:extLst>
                </a:gridCol>
              </a:tblGrid>
              <a:tr h="155331">
                <a:tc>
                  <a:txBody>
                    <a:bodyPr/>
                    <a:lstStyle/>
                    <a:p>
                      <a:pPr algn="l">
                        <a:lnSpc>
                          <a:spcPct val="107000"/>
                        </a:lnSpc>
                        <a:spcAft>
                          <a:spcPts val="0"/>
                        </a:spcAft>
                      </a:pPr>
                      <a:r>
                        <a:rPr lang="en-GB" sz="1400" dirty="0">
                          <a:effectLst/>
                          <a:latin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Sig. values</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26113512"/>
                  </a:ext>
                </a:extLst>
              </a:tr>
              <a:tr h="855774">
                <a:tc>
                  <a:txBody>
                    <a:bodyPr/>
                    <a:lstStyle/>
                    <a:p>
                      <a:pPr algn="l">
                        <a:lnSpc>
                          <a:spcPct val="107000"/>
                        </a:lnSpc>
                        <a:spcAft>
                          <a:spcPts val="0"/>
                        </a:spcAft>
                      </a:pPr>
                      <a:r>
                        <a:rPr lang="en-GB" sz="1400" dirty="0">
                          <a:effectLst/>
                          <a:latin typeface="Times New Roman" panose="02020603050405020304" pitchFamily="18" charset="0"/>
                          <a:cs typeface="Times New Roman" panose="02020603050405020304" pitchFamily="18" charset="0"/>
                        </a:rPr>
                        <a:t>NRP (1)</a:t>
                      </a:r>
                    </a:p>
                    <a:p>
                      <a:pPr algn="l">
                        <a:lnSpc>
                          <a:spcPct val="107000"/>
                        </a:lnSpc>
                        <a:spcAft>
                          <a:spcPts val="0"/>
                        </a:spcAft>
                      </a:pPr>
                      <a:r>
                        <a:rPr lang="en-GB" sz="1400" dirty="0">
                          <a:effectLst/>
                          <a:latin typeface="Times New Roman" panose="02020603050405020304" pitchFamily="18" charset="0"/>
                          <a:cs typeface="Times New Roman" panose="02020603050405020304" pitchFamily="18" charset="0"/>
                        </a:rPr>
                        <a:t>2</a:t>
                      </a:r>
                    </a:p>
                    <a:p>
                      <a:pPr algn="l">
                        <a:lnSpc>
                          <a:spcPct val="107000"/>
                        </a:lnSpc>
                        <a:spcAft>
                          <a:spcPts val="0"/>
                        </a:spcAft>
                      </a:pPr>
                      <a:r>
                        <a:rPr lang="en-GB" sz="1400" dirty="0">
                          <a:effectLst/>
                          <a:latin typeface="Times New Roman" panose="02020603050405020304" pitchFamily="18" charset="0"/>
                          <a:cs typeface="Times New Roman" panose="02020603050405020304" pitchFamily="18" charset="0"/>
                        </a:rPr>
                        <a:t>3</a:t>
                      </a:r>
                    </a:p>
                    <a:p>
                      <a:pPr algn="l">
                        <a:lnSpc>
                          <a:spcPct val="107000"/>
                        </a:lnSpc>
                        <a:spcAft>
                          <a:spcPts val="0"/>
                        </a:spcAft>
                      </a:pPr>
                      <a:r>
                        <a:rPr lang="en-GB" sz="1400" dirty="0">
                          <a:effectLst/>
                          <a:latin typeface="Times New Roman" panose="02020603050405020304" pitchFamily="18" charset="0"/>
                          <a:cs typeface="Times New Roman" panose="02020603050405020304" pitchFamily="18" charset="0"/>
                        </a:rPr>
                        <a:t>4</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 </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.000 </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1.000</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.139</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75245835"/>
                  </a:ext>
                </a:extLst>
              </a:tr>
              <a:tr h="855774">
                <a:tc>
                  <a:txBody>
                    <a:bodyPr/>
                    <a:lstStyle/>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Rp+ (2)</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1</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3</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4</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 </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.000</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.000</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2662036"/>
                  </a:ext>
                </a:extLst>
              </a:tr>
              <a:tr h="855774">
                <a:tc>
                  <a:txBody>
                    <a:bodyPr/>
                    <a:lstStyle/>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Rp- Criminal (3)</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1</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2</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4</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 </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1.000</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.000</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1.000</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0950380"/>
                  </a:ext>
                </a:extLst>
              </a:tr>
              <a:tr h="1073384">
                <a:tc>
                  <a:txBody>
                    <a:bodyPr/>
                    <a:lstStyle/>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Rp- Occupation (4)</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1</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2</a:t>
                      </a:r>
                    </a:p>
                    <a:p>
                      <a:pPr algn="l">
                        <a:lnSpc>
                          <a:spcPct val="107000"/>
                        </a:lnSpc>
                        <a:spcAft>
                          <a:spcPts val="0"/>
                        </a:spcAft>
                      </a:pPr>
                      <a:r>
                        <a:rPr lang="en-GB" sz="1400">
                          <a:effectLst/>
                          <a:latin typeface="Times New Roman" panose="02020603050405020304" pitchFamily="18" charset="0"/>
                          <a:cs typeface="Times New Roman" panose="02020603050405020304" pitchFamily="18" charset="0"/>
                        </a:rPr>
                        <a:t>3</a:t>
                      </a:r>
                      <a:endParaRPr lang="en-GB"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Aft>
                          <a:spcPts val="0"/>
                        </a:spcAft>
                      </a:pPr>
                      <a:r>
                        <a:rPr lang="en-GB" sz="1400" dirty="0">
                          <a:effectLst/>
                          <a:latin typeface="Times New Roman" panose="02020603050405020304" pitchFamily="18" charset="0"/>
                          <a:cs typeface="Times New Roman" panose="02020603050405020304" pitchFamily="18" charset="0"/>
                        </a:rPr>
                        <a:t> </a:t>
                      </a:r>
                    </a:p>
                    <a:p>
                      <a:pPr algn="l">
                        <a:lnSpc>
                          <a:spcPct val="107000"/>
                        </a:lnSpc>
                        <a:spcAft>
                          <a:spcPts val="0"/>
                        </a:spcAft>
                      </a:pPr>
                      <a:r>
                        <a:rPr lang="en-GB" sz="1400" dirty="0">
                          <a:effectLst/>
                          <a:latin typeface="Times New Roman" panose="02020603050405020304" pitchFamily="18" charset="0"/>
                          <a:cs typeface="Times New Roman" panose="02020603050405020304" pitchFamily="18" charset="0"/>
                        </a:rPr>
                        <a:t>.139</a:t>
                      </a:r>
                    </a:p>
                    <a:p>
                      <a:pPr algn="l">
                        <a:lnSpc>
                          <a:spcPct val="107000"/>
                        </a:lnSpc>
                        <a:spcAft>
                          <a:spcPts val="0"/>
                        </a:spcAft>
                      </a:pPr>
                      <a:r>
                        <a:rPr lang="en-GB" sz="1400" dirty="0">
                          <a:effectLst/>
                          <a:latin typeface="Times New Roman" panose="02020603050405020304" pitchFamily="18" charset="0"/>
                          <a:cs typeface="Times New Roman" panose="02020603050405020304" pitchFamily="18" charset="0"/>
                        </a:rPr>
                        <a:t>.000</a:t>
                      </a:r>
                    </a:p>
                    <a:p>
                      <a:pPr algn="l">
                        <a:lnSpc>
                          <a:spcPct val="107000"/>
                        </a:lnSpc>
                        <a:spcAft>
                          <a:spcPts val="0"/>
                        </a:spcAft>
                      </a:pPr>
                      <a:r>
                        <a:rPr lang="en-GB" sz="1400" dirty="0">
                          <a:effectLst/>
                          <a:latin typeface="Times New Roman" panose="02020603050405020304" pitchFamily="18" charset="0"/>
                          <a:cs typeface="Times New Roman" panose="02020603050405020304" pitchFamily="18" charset="0"/>
                        </a:rPr>
                        <a:t>1.000</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14537126"/>
                  </a:ext>
                </a:extLst>
              </a:tr>
            </a:tbl>
          </a:graphicData>
        </a:graphic>
      </p:graphicFrame>
      <p:pic>
        <p:nvPicPr>
          <p:cNvPr id="7" name="Picture 2" descr="Image result for tick">
            <a:extLst>
              <a:ext uri="{FF2B5EF4-FFF2-40B4-BE49-F238E27FC236}">
                <a16:creationId xmlns:a16="http://schemas.microsoft.com/office/drawing/2014/main" id="{AB36292D-57B2-43EA-9A7B-BA1269368D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11" t="9748" b="9138"/>
          <a:stretch/>
        </p:blipFill>
        <p:spPr bwMode="auto">
          <a:xfrm>
            <a:off x="9674087" y="195909"/>
            <a:ext cx="1223550" cy="1049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7659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2">
                                            <p:txEl>
                                              <p:pRg st="0" end="0"/>
                                            </p:txEl>
                                          </p:spTgt>
                                        </p:tgtEl>
                                        <p:attrNameLst>
                                          <p:attrName>style.visibility</p:attrName>
                                        </p:attrNameLst>
                                      </p:cBhvr>
                                      <p:to>
                                        <p:strVal val="visible"/>
                                      </p:to>
                                    </p:set>
                                    <p:anim calcmode="lin" valueType="num">
                                      <p:cBhvr additive="base">
                                        <p:cTn id="22"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9E978-9605-417C-951F-53F4926CFF1A}"/>
              </a:ext>
            </a:extLst>
          </p:cNvPr>
          <p:cNvSpPr>
            <a:spLocks noGrp="1"/>
          </p:cNvSpPr>
          <p:nvPr>
            <p:ph type="title"/>
          </p:nvPr>
        </p:nvSpPr>
        <p:spPr>
          <a:xfrm>
            <a:off x="1336114" y="774527"/>
            <a:ext cx="9610182" cy="601226"/>
          </a:xfrm>
        </p:spPr>
        <p:txBody>
          <a:bodyPr/>
          <a:lstStyle/>
          <a:p>
            <a:r>
              <a:rPr lang="en-US" dirty="0"/>
              <a:t>Conclusions from research findings</a:t>
            </a:r>
          </a:p>
        </p:txBody>
      </p:sp>
      <p:pic>
        <p:nvPicPr>
          <p:cNvPr id="7" name="Graphic 6" descr="Gears icon">
            <a:extLst>
              <a:ext uri="{FF2B5EF4-FFF2-40B4-BE49-F238E27FC236}">
                <a16:creationId xmlns:a16="http://schemas.microsoft.com/office/drawing/2014/main" id="{DA9595F8-50AF-4C85-9BC5-B52646E113F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16904" y="243287"/>
            <a:ext cx="1122450" cy="1122450"/>
          </a:xfrm>
          <a:prstGeom prst="rect">
            <a:avLst/>
          </a:prstGeom>
        </p:spPr>
      </p:pic>
      <p:sp>
        <p:nvSpPr>
          <p:cNvPr id="4" name="Text Placeholder 3">
            <a:extLst>
              <a:ext uri="{FF2B5EF4-FFF2-40B4-BE49-F238E27FC236}">
                <a16:creationId xmlns:a16="http://schemas.microsoft.com/office/drawing/2014/main" id="{4986B87E-83DC-455A-94FE-389658903147}"/>
              </a:ext>
            </a:extLst>
          </p:cNvPr>
          <p:cNvSpPr>
            <a:spLocks noGrp="1"/>
          </p:cNvSpPr>
          <p:nvPr>
            <p:ph type="body" sz="half" idx="2"/>
          </p:nvPr>
        </p:nvSpPr>
        <p:spPr>
          <a:xfrm>
            <a:off x="1126434" y="2303691"/>
            <a:ext cx="9161530" cy="2250618"/>
          </a:xfrm>
        </p:spPr>
        <p:txBody>
          <a:bodyPr>
            <a:normAutofit fontScale="92500"/>
          </a:bodyPr>
          <a:lstStyle/>
          <a:p>
            <a:pPr lvl="1"/>
            <a:r>
              <a:rPr lang="en-GB" sz="1700" dirty="0">
                <a:latin typeface="Times New Roman" panose="02020603050405020304" pitchFamily="18" charset="0"/>
                <a:cs typeface="Times New Roman" panose="02020603050405020304" pitchFamily="18" charset="0"/>
              </a:rPr>
              <a:t>The SPSS results, and the pairwise comparisons show there was very apparent RIF occurring for faces, which was the first major question that the researcher wanted to find out. When delving into the specifics and the sought-after affect criminality had on RIF, the findings clearly show that rehearsed images were far easier to recall during the test phase (generally). Furthermore, non-practiced faces from a practiced category were less well recalled compared to the NRP baseline, thereby showing a RIF effect. This shows the shear impact practice has on memory inhibition, which goes to show that humans cannot simply see a face or maybe even an object once and instantly recognise it when shown it again.</a:t>
            </a:r>
            <a:endParaRPr lang="en-US" sz="17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64098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wipe(down)">
                                      <p:cBhvr>
                                        <p:cTn id="17" dur="580">
                                          <p:stCondLst>
                                            <p:cond delay="0"/>
                                          </p:stCondLst>
                                        </p:cTn>
                                        <p:tgtEl>
                                          <p:spTgt spid="4">
                                            <p:txEl>
                                              <p:pRg st="0" end="0"/>
                                            </p:txEl>
                                          </p:spTgt>
                                        </p:tgtEl>
                                      </p:cBhvr>
                                    </p:animEffect>
                                    <p:anim calcmode="lin" valueType="num">
                                      <p:cBhvr>
                                        <p:cTn id="1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23" dur="26">
                                          <p:stCondLst>
                                            <p:cond delay="650"/>
                                          </p:stCondLst>
                                        </p:cTn>
                                        <p:tgtEl>
                                          <p:spTgt spid="4">
                                            <p:txEl>
                                              <p:pRg st="0" end="0"/>
                                            </p:txEl>
                                          </p:spTgt>
                                        </p:tgtEl>
                                      </p:cBhvr>
                                      <p:to x="100000" y="60000"/>
                                    </p:animScale>
                                    <p:animScale>
                                      <p:cBhvr>
                                        <p:cTn id="24" dur="166" decel="50000">
                                          <p:stCondLst>
                                            <p:cond delay="676"/>
                                          </p:stCondLst>
                                        </p:cTn>
                                        <p:tgtEl>
                                          <p:spTgt spid="4">
                                            <p:txEl>
                                              <p:pRg st="0" end="0"/>
                                            </p:txEl>
                                          </p:spTgt>
                                        </p:tgtEl>
                                      </p:cBhvr>
                                      <p:to x="100000" y="100000"/>
                                    </p:animScale>
                                    <p:animScale>
                                      <p:cBhvr>
                                        <p:cTn id="25" dur="26">
                                          <p:stCondLst>
                                            <p:cond delay="1312"/>
                                          </p:stCondLst>
                                        </p:cTn>
                                        <p:tgtEl>
                                          <p:spTgt spid="4">
                                            <p:txEl>
                                              <p:pRg st="0" end="0"/>
                                            </p:txEl>
                                          </p:spTgt>
                                        </p:tgtEl>
                                      </p:cBhvr>
                                      <p:to x="100000" y="80000"/>
                                    </p:animScale>
                                    <p:animScale>
                                      <p:cBhvr>
                                        <p:cTn id="26" dur="166" decel="50000">
                                          <p:stCondLst>
                                            <p:cond delay="1338"/>
                                          </p:stCondLst>
                                        </p:cTn>
                                        <p:tgtEl>
                                          <p:spTgt spid="4">
                                            <p:txEl>
                                              <p:pRg st="0" end="0"/>
                                            </p:txEl>
                                          </p:spTgt>
                                        </p:tgtEl>
                                      </p:cBhvr>
                                      <p:to x="100000" y="100000"/>
                                    </p:animScale>
                                    <p:animScale>
                                      <p:cBhvr>
                                        <p:cTn id="27" dur="26">
                                          <p:stCondLst>
                                            <p:cond delay="1642"/>
                                          </p:stCondLst>
                                        </p:cTn>
                                        <p:tgtEl>
                                          <p:spTgt spid="4">
                                            <p:txEl>
                                              <p:pRg st="0" end="0"/>
                                            </p:txEl>
                                          </p:spTgt>
                                        </p:tgtEl>
                                      </p:cBhvr>
                                      <p:to x="100000" y="90000"/>
                                    </p:animScale>
                                    <p:animScale>
                                      <p:cBhvr>
                                        <p:cTn id="28" dur="166" decel="50000">
                                          <p:stCondLst>
                                            <p:cond delay="1668"/>
                                          </p:stCondLst>
                                        </p:cTn>
                                        <p:tgtEl>
                                          <p:spTgt spid="4">
                                            <p:txEl>
                                              <p:pRg st="0" end="0"/>
                                            </p:txEl>
                                          </p:spTgt>
                                        </p:tgtEl>
                                      </p:cBhvr>
                                      <p:to x="100000" y="100000"/>
                                    </p:animScale>
                                    <p:animScale>
                                      <p:cBhvr>
                                        <p:cTn id="29" dur="26">
                                          <p:stCondLst>
                                            <p:cond delay="1808"/>
                                          </p:stCondLst>
                                        </p:cTn>
                                        <p:tgtEl>
                                          <p:spTgt spid="4">
                                            <p:txEl>
                                              <p:pRg st="0" end="0"/>
                                            </p:txEl>
                                          </p:spTgt>
                                        </p:tgtEl>
                                      </p:cBhvr>
                                      <p:to x="100000" y="95000"/>
                                    </p:animScale>
                                    <p:animScale>
                                      <p:cBhvr>
                                        <p:cTn id="30" dur="166" decel="50000">
                                          <p:stCondLst>
                                            <p:cond delay="1834"/>
                                          </p:stCondLst>
                                        </p:cTn>
                                        <p:tgtEl>
                                          <p:spTgt spid="4">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F222A-0050-42E6-8C3E-86E3C365C411}"/>
              </a:ext>
            </a:extLst>
          </p:cNvPr>
          <p:cNvSpPr>
            <a:spLocks noGrp="1"/>
          </p:cNvSpPr>
          <p:nvPr>
            <p:ph type="title"/>
          </p:nvPr>
        </p:nvSpPr>
        <p:spPr>
          <a:xfrm>
            <a:off x="1250297" y="778035"/>
            <a:ext cx="9610182" cy="601226"/>
          </a:xfrm>
        </p:spPr>
        <p:txBody>
          <a:bodyPr/>
          <a:lstStyle/>
          <a:p>
            <a:r>
              <a:rPr lang="en-US" dirty="0"/>
              <a:t>Suggestions for further research</a:t>
            </a:r>
          </a:p>
        </p:txBody>
      </p:sp>
      <p:pic>
        <p:nvPicPr>
          <p:cNvPr id="10" name="Graphic 9" descr="Star icon">
            <a:extLst>
              <a:ext uri="{FF2B5EF4-FFF2-40B4-BE49-F238E27FC236}">
                <a16:creationId xmlns:a16="http://schemas.microsoft.com/office/drawing/2014/main" id="{F76D2371-447B-414B-9273-61F2CA39ACA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97703" y="280289"/>
            <a:ext cx="1044000" cy="1044000"/>
          </a:xfrm>
          <a:prstGeom prst="rect">
            <a:avLst/>
          </a:prstGeom>
        </p:spPr>
      </p:pic>
      <p:sp>
        <p:nvSpPr>
          <p:cNvPr id="18" name="Text Placeholder 17">
            <a:extLst>
              <a:ext uri="{FF2B5EF4-FFF2-40B4-BE49-F238E27FC236}">
                <a16:creationId xmlns:a16="http://schemas.microsoft.com/office/drawing/2014/main" id="{E0E3D4DD-2B53-4786-A3E9-3E75D8C50866}"/>
              </a:ext>
            </a:extLst>
          </p:cNvPr>
          <p:cNvSpPr>
            <a:spLocks noGrp="1"/>
          </p:cNvSpPr>
          <p:nvPr>
            <p:ph type="body" sz="quarter" idx="16"/>
          </p:nvPr>
        </p:nvSpPr>
        <p:spPr>
          <a:xfrm>
            <a:off x="1242088" y="2092325"/>
            <a:ext cx="9618391" cy="1336675"/>
          </a:xfrm>
        </p:spPr>
        <p:txBody>
          <a:bodyPr/>
          <a:lstStyle/>
          <a:p>
            <a:pPr marL="0" indent="0">
              <a:buNone/>
            </a:pPr>
            <a:r>
              <a:rPr lang="en-GB" sz="1700" dirty="0">
                <a:latin typeface="Times New Roman" panose="02020603050405020304" pitchFamily="18" charset="0"/>
                <a:cs typeface="Times New Roman" panose="02020603050405020304" pitchFamily="18" charset="0"/>
              </a:rPr>
              <a:t>The lack of variation could be said to negatively affect the results due to the lack of distinguishing features. A randomly gathered population would be very different with ethnicity, gender and piercings etc, unlike this carefully selected array of faces. Future research could incorporate the criminal aspect alongside different baselines (such as fruit). The current study was carried out with only male images of faces (all with no stand-out features), therefore, a new study could incorporate an all-female array of images and then cross compare the studies to see the difference in results for criminality, or alternatively conduct a study with a mixture of both genders. It may be the case that female criminals would be recalled more readily as the statistics surrounding criminality supports males committing more crimes.</a:t>
            </a:r>
          </a:p>
          <a:p>
            <a:pPr marL="0" indent="0">
              <a:buNone/>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229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down)">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nodeType="clickEffect">
                                  <p:stCondLst>
                                    <p:cond delay="0"/>
                                  </p:stCondLst>
                                  <p:childTnLst>
                                    <p:set>
                                      <p:cBhvr>
                                        <p:cTn id="16" dur="1" fill="hold">
                                          <p:stCondLst>
                                            <p:cond delay="0"/>
                                          </p:stCondLst>
                                        </p:cTn>
                                        <p:tgtEl>
                                          <p:spTgt spid="18">
                                            <p:txEl>
                                              <p:pRg st="0" end="0"/>
                                            </p:txEl>
                                          </p:spTgt>
                                        </p:tgtEl>
                                        <p:attrNameLst>
                                          <p:attrName>style.visibility</p:attrName>
                                        </p:attrNameLst>
                                      </p:cBhvr>
                                      <p:to>
                                        <p:strVal val="visible"/>
                                      </p:to>
                                    </p:set>
                                    <p:animEffect transition="in" filter="wipe(down)">
                                      <p:cBhvr>
                                        <p:cTn id="17" dur="580">
                                          <p:stCondLst>
                                            <p:cond delay="0"/>
                                          </p:stCondLst>
                                        </p:cTn>
                                        <p:tgtEl>
                                          <p:spTgt spid="18">
                                            <p:txEl>
                                              <p:pRg st="0" end="0"/>
                                            </p:txEl>
                                          </p:spTgt>
                                        </p:tgtEl>
                                      </p:cBhvr>
                                    </p:animEffect>
                                    <p:anim calcmode="lin" valueType="num">
                                      <p:cBhvr>
                                        <p:cTn id="18" dur="1822" tmFilter="0,0; 0.14,0.36; 0.43,0.73; 0.71,0.91; 1.0,1.0">
                                          <p:stCondLst>
                                            <p:cond delay="0"/>
                                          </p:stCondLst>
                                        </p:cTn>
                                        <p:tgtEl>
                                          <p:spTgt spid="18">
                                            <p:txEl>
                                              <p:pRg st="0" end="0"/>
                                            </p:txEl>
                                          </p:spTgt>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18">
                                            <p:txEl>
                                              <p:pRg st="0" end="0"/>
                                            </p:txEl>
                                          </p:spTgt>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18">
                                            <p:txEl>
                                              <p:pRg st="0" end="0"/>
                                            </p:txEl>
                                          </p:spTgt>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18">
                                            <p:txEl>
                                              <p:pRg st="0" end="0"/>
                                            </p:txEl>
                                          </p:spTgt>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18">
                                            <p:txEl>
                                              <p:pRg st="0" end="0"/>
                                            </p:txEl>
                                          </p:spTgt>
                                        </p:tgtEl>
                                        <p:attrNameLst>
                                          <p:attrName>ppt_y</p:attrName>
                                        </p:attrNameLst>
                                      </p:cBhvr>
                                      <p:tavLst>
                                        <p:tav tm="0" fmla="#ppt_y-sin(pi*$)/81">
                                          <p:val>
                                            <p:fltVal val="0"/>
                                          </p:val>
                                        </p:tav>
                                        <p:tav tm="100000">
                                          <p:val>
                                            <p:fltVal val="1"/>
                                          </p:val>
                                        </p:tav>
                                      </p:tavLst>
                                    </p:anim>
                                    <p:animScale>
                                      <p:cBhvr>
                                        <p:cTn id="23" dur="26">
                                          <p:stCondLst>
                                            <p:cond delay="650"/>
                                          </p:stCondLst>
                                        </p:cTn>
                                        <p:tgtEl>
                                          <p:spTgt spid="18">
                                            <p:txEl>
                                              <p:pRg st="0" end="0"/>
                                            </p:txEl>
                                          </p:spTgt>
                                        </p:tgtEl>
                                      </p:cBhvr>
                                      <p:to x="100000" y="60000"/>
                                    </p:animScale>
                                    <p:animScale>
                                      <p:cBhvr>
                                        <p:cTn id="24" dur="166" decel="50000">
                                          <p:stCondLst>
                                            <p:cond delay="676"/>
                                          </p:stCondLst>
                                        </p:cTn>
                                        <p:tgtEl>
                                          <p:spTgt spid="18">
                                            <p:txEl>
                                              <p:pRg st="0" end="0"/>
                                            </p:txEl>
                                          </p:spTgt>
                                        </p:tgtEl>
                                      </p:cBhvr>
                                      <p:to x="100000" y="100000"/>
                                    </p:animScale>
                                    <p:animScale>
                                      <p:cBhvr>
                                        <p:cTn id="25" dur="26">
                                          <p:stCondLst>
                                            <p:cond delay="1312"/>
                                          </p:stCondLst>
                                        </p:cTn>
                                        <p:tgtEl>
                                          <p:spTgt spid="18">
                                            <p:txEl>
                                              <p:pRg st="0" end="0"/>
                                            </p:txEl>
                                          </p:spTgt>
                                        </p:tgtEl>
                                      </p:cBhvr>
                                      <p:to x="100000" y="80000"/>
                                    </p:animScale>
                                    <p:animScale>
                                      <p:cBhvr>
                                        <p:cTn id="26" dur="166" decel="50000">
                                          <p:stCondLst>
                                            <p:cond delay="1338"/>
                                          </p:stCondLst>
                                        </p:cTn>
                                        <p:tgtEl>
                                          <p:spTgt spid="18">
                                            <p:txEl>
                                              <p:pRg st="0" end="0"/>
                                            </p:txEl>
                                          </p:spTgt>
                                        </p:tgtEl>
                                      </p:cBhvr>
                                      <p:to x="100000" y="100000"/>
                                    </p:animScale>
                                    <p:animScale>
                                      <p:cBhvr>
                                        <p:cTn id="27" dur="26">
                                          <p:stCondLst>
                                            <p:cond delay="1642"/>
                                          </p:stCondLst>
                                        </p:cTn>
                                        <p:tgtEl>
                                          <p:spTgt spid="18">
                                            <p:txEl>
                                              <p:pRg st="0" end="0"/>
                                            </p:txEl>
                                          </p:spTgt>
                                        </p:tgtEl>
                                      </p:cBhvr>
                                      <p:to x="100000" y="90000"/>
                                    </p:animScale>
                                    <p:animScale>
                                      <p:cBhvr>
                                        <p:cTn id="28" dur="166" decel="50000">
                                          <p:stCondLst>
                                            <p:cond delay="1668"/>
                                          </p:stCondLst>
                                        </p:cTn>
                                        <p:tgtEl>
                                          <p:spTgt spid="18">
                                            <p:txEl>
                                              <p:pRg st="0" end="0"/>
                                            </p:txEl>
                                          </p:spTgt>
                                        </p:tgtEl>
                                      </p:cBhvr>
                                      <p:to x="100000" y="100000"/>
                                    </p:animScale>
                                    <p:animScale>
                                      <p:cBhvr>
                                        <p:cTn id="29" dur="26">
                                          <p:stCondLst>
                                            <p:cond delay="1808"/>
                                          </p:stCondLst>
                                        </p:cTn>
                                        <p:tgtEl>
                                          <p:spTgt spid="18">
                                            <p:txEl>
                                              <p:pRg st="0" end="0"/>
                                            </p:txEl>
                                          </p:spTgt>
                                        </p:tgtEl>
                                      </p:cBhvr>
                                      <p:to x="100000" y="95000"/>
                                    </p:animScale>
                                    <p:animScale>
                                      <p:cBhvr>
                                        <p:cTn id="30" dur="166" decel="50000">
                                          <p:stCondLst>
                                            <p:cond delay="1834"/>
                                          </p:stCondLst>
                                        </p:cTn>
                                        <p:tgtEl>
                                          <p:spTgt spid="18">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8ED8C767-9764-4D3C-A02F-CD96EB8C6714}"/>
              </a:ext>
            </a:extLst>
          </p:cNvPr>
          <p:cNvSpPr>
            <a:spLocks noGrp="1"/>
          </p:cNvSpPr>
          <p:nvPr>
            <p:ph type="body" sz="quarter" idx="16"/>
          </p:nvPr>
        </p:nvSpPr>
        <p:spPr>
          <a:xfrm>
            <a:off x="1294363" y="2092325"/>
            <a:ext cx="9618391" cy="1336675"/>
          </a:xfrm>
        </p:spPr>
        <p:txBody>
          <a:bodyPr/>
          <a:lstStyle/>
          <a:p>
            <a:pPr marL="0" indent="0">
              <a:buNone/>
            </a:pPr>
            <a:r>
              <a:rPr lang="en-GB" sz="1700" dirty="0">
                <a:latin typeface="Times New Roman" panose="02020603050405020304" pitchFamily="18" charset="0"/>
                <a:cs typeface="Times New Roman" panose="02020603050405020304" pitchFamily="18" charset="0"/>
              </a:rPr>
              <a:t>When comparing NRP baseline to Rp- categories, this saw participants more likely to remember the NRP baseline images, than those Rp- categories (non practiced images from practiced categories). </a:t>
            </a:r>
          </a:p>
          <a:p>
            <a:pPr marL="0" indent="0">
              <a:buNone/>
            </a:pPr>
            <a:r>
              <a:rPr lang="en-GB" sz="1700" dirty="0">
                <a:latin typeface="Times New Roman" panose="02020603050405020304" pitchFamily="18" charset="0"/>
                <a:cs typeface="Times New Roman" panose="02020603050405020304" pitchFamily="18" charset="0"/>
              </a:rPr>
              <a:t>With regards to the criminal aspect, this received less RIF than the occupation images, which shows criminality does play a part in memory recall (with it perhaps being seen as a more important label to remember). In biological terms, humans are built on survival instincts, and the recognition of what someone may consider a danger, means an individual is more likely to recall this as part of a natural process within the brain of an individual (Winston, L. R., 2011).</a:t>
            </a:r>
          </a:p>
          <a:p>
            <a:endParaRPr lang="en-GB" dirty="0"/>
          </a:p>
        </p:txBody>
      </p:sp>
      <p:sp>
        <p:nvSpPr>
          <p:cNvPr id="9" name="Title 8">
            <a:extLst>
              <a:ext uri="{FF2B5EF4-FFF2-40B4-BE49-F238E27FC236}">
                <a16:creationId xmlns:a16="http://schemas.microsoft.com/office/drawing/2014/main" id="{82E5B4C4-C781-4EE6-8CCB-E8DA4E964C2F}"/>
              </a:ext>
            </a:extLst>
          </p:cNvPr>
          <p:cNvSpPr>
            <a:spLocks noGrp="1"/>
          </p:cNvSpPr>
          <p:nvPr>
            <p:ph type="title"/>
          </p:nvPr>
        </p:nvSpPr>
        <p:spPr/>
        <p:txBody>
          <a:bodyPr/>
          <a:lstStyle/>
          <a:p>
            <a:r>
              <a:rPr lang="en-GB" dirty="0"/>
              <a:t>Researcher Reflections </a:t>
            </a:r>
          </a:p>
        </p:txBody>
      </p:sp>
      <p:pic>
        <p:nvPicPr>
          <p:cNvPr id="1026" name="Picture 2" descr="Image result for reflecting">
            <a:extLst>
              <a:ext uri="{FF2B5EF4-FFF2-40B4-BE49-F238E27FC236}">
                <a16:creationId xmlns:a16="http://schemas.microsoft.com/office/drawing/2014/main" id="{6C1BCF8A-D8F3-462B-A0EC-965E0EA7ED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57993" y="184697"/>
            <a:ext cx="1239644" cy="1239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872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F96FE7A5-0D34-4B3F-8904-12AE9C92A65E}"/>
              </a:ext>
            </a:extLst>
          </p:cNvPr>
          <p:cNvSpPr>
            <a:spLocks noGrp="1"/>
          </p:cNvSpPr>
          <p:nvPr>
            <p:ph type="body" sz="quarter" idx="16"/>
          </p:nvPr>
        </p:nvSpPr>
        <p:spPr>
          <a:xfrm>
            <a:off x="972856" y="1948967"/>
            <a:ext cx="9618391" cy="1336675"/>
          </a:xfrm>
        </p:spPr>
        <p:txBody>
          <a:bodyPr/>
          <a:lstStyle/>
          <a:p>
            <a:pPr marL="457200" lvl="1" indent="0">
              <a:buNone/>
            </a:pPr>
            <a:r>
              <a:rPr lang="en-GB" sz="1700" dirty="0">
                <a:latin typeface="Times New Roman" panose="02020603050405020304" pitchFamily="18" charset="0"/>
                <a:cs typeface="Times New Roman" panose="02020603050405020304" pitchFamily="18" charset="0"/>
              </a:rPr>
              <a:t>When considering the most prominent and important findings within this study its clear to see when comparing them to prior literature that there is a real gap in human understanding of memory recall, and it may not be as simple as previously thought. This needs to be improved upon within further research, in order to gain further insight into promising EWT ventures but also even Dementia and Alzheimer’s research. The way we look at memory and the cues an individual may need to successfully recall an event, object or person could change how long these diseases could be prolonged. Overall, this dissertation project has shown to provide support for prior theories and papers and has also created a new insight into how criminality effects the ability to recall images of faces. This research has contributed to the new field of Recognition induced forgetting of faces which has limited literature thus far, but will undoubtedly grow further in the coming years.</a:t>
            </a:r>
          </a:p>
          <a:p>
            <a:endParaRPr lang="en-GB" dirty="0"/>
          </a:p>
        </p:txBody>
      </p:sp>
      <p:sp>
        <p:nvSpPr>
          <p:cNvPr id="9" name="Title 8">
            <a:extLst>
              <a:ext uri="{FF2B5EF4-FFF2-40B4-BE49-F238E27FC236}">
                <a16:creationId xmlns:a16="http://schemas.microsoft.com/office/drawing/2014/main" id="{7E765721-41D2-4FF9-9E63-29392A840899}"/>
              </a:ext>
            </a:extLst>
          </p:cNvPr>
          <p:cNvSpPr>
            <a:spLocks noGrp="1"/>
          </p:cNvSpPr>
          <p:nvPr>
            <p:ph type="title"/>
          </p:nvPr>
        </p:nvSpPr>
        <p:spPr/>
        <p:txBody>
          <a:bodyPr/>
          <a:lstStyle/>
          <a:p>
            <a:r>
              <a:rPr lang="en-GB" dirty="0"/>
              <a:t>Final thoughts…</a:t>
            </a:r>
          </a:p>
        </p:txBody>
      </p:sp>
      <p:pic>
        <p:nvPicPr>
          <p:cNvPr id="3074" name="Picture 2" descr="Image result for conclusion">
            <a:extLst>
              <a:ext uri="{FF2B5EF4-FFF2-40B4-BE49-F238E27FC236}">
                <a16:creationId xmlns:a16="http://schemas.microsoft.com/office/drawing/2014/main" id="{334936EE-B329-40BE-9233-497654E2AD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0259" y="45566"/>
            <a:ext cx="1357378" cy="1327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1295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anim calcmode="lin" valueType="num">
                                      <p:cBhvr>
                                        <p:cTn id="8" dur="2000" fill="hold"/>
                                        <p:tgtEl>
                                          <p:spTgt spid="9"/>
                                        </p:tgtEl>
                                        <p:attrNameLst>
                                          <p:attrName>ppt_w</p:attrName>
                                        </p:attrNameLst>
                                      </p:cBhvr>
                                      <p:tavLst>
                                        <p:tav tm="0" fmla="#ppt_w*sin(2.5*pi*$)">
                                          <p:val>
                                            <p:fltVal val="0"/>
                                          </p:val>
                                        </p:tav>
                                        <p:tav tm="100000">
                                          <p:val>
                                            <p:fltVal val="1"/>
                                          </p:val>
                                        </p:tav>
                                      </p:tavLst>
                                    </p:anim>
                                    <p:anim calcmode="lin" valueType="num">
                                      <p:cBhvr>
                                        <p:cTn id="9" dur="20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074"/>
                                        </p:tgtEl>
                                        <p:attrNameLst>
                                          <p:attrName>style.visibility</p:attrName>
                                        </p:attrNameLst>
                                      </p:cBhvr>
                                      <p:to>
                                        <p:strVal val="visible"/>
                                      </p:to>
                                    </p:set>
                                    <p:animEffect transition="in" filter="wipe(down)">
                                      <p:cBhvr>
                                        <p:cTn id="14" dur="580">
                                          <p:stCondLst>
                                            <p:cond delay="0"/>
                                          </p:stCondLst>
                                        </p:cTn>
                                        <p:tgtEl>
                                          <p:spTgt spid="3074"/>
                                        </p:tgtEl>
                                      </p:cBhvr>
                                    </p:animEffect>
                                    <p:anim calcmode="lin" valueType="num">
                                      <p:cBhvr>
                                        <p:cTn id="15" dur="1822" tmFilter="0,0; 0.14,0.36; 0.43,0.73; 0.71,0.91; 1.0,1.0">
                                          <p:stCondLst>
                                            <p:cond delay="0"/>
                                          </p:stCondLst>
                                        </p:cTn>
                                        <p:tgtEl>
                                          <p:spTgt spid="3074"/>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074"/>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074"/>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074"/>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074"/>
                                        </p:tgtEl>
                                        <p:attrNameLst>
                                          <p:attrName>ppt_y</p:attrName>
                                        </p:attrNameLst>
                                      </p:cBhvr>
                                      <p:tavLst>
                                        <p:tav tm="0" fmla="#ppt_y-sin(pi*$)/81">
                                          <p:val>
                                            <p:fltVal val="0"/>
                                          </p:val>
                                        </p:tav>
                                        <p:tav tm="100000">
                                          <p:val>
                                            <p:fltVal val="1"/>
                                          </p:val>
                                        </p:tav>
                                      </p:tavLst>
                                    </p:anim>
                                    <p:animScale>
                                      <p:cBhvr>
                                        <p:cTn id="20" dur="26">
                                          <p:stCondLst>
                                            <p:cond delay="650"/>
                                          </p:stCondLst>
                                        </p:cTn>
                                        <p:tgtEl>
                                          <p:spTgt spid="3074"/>
                                        </p:tgtEl>
                                      </p:cBhvr>
                                      <p:to x="100000" y="60000"/>
                                    </p:animScale>
                                    <p:animScale>
                                      <p:cBhvr>
                                        <p:cTn id="21" dur="166" decel="50000">
                                          <p:stCondLst>
                                            <p:cond delay="676"/>
                                          </p:stCondLst>
                                        </p:cTn>
                                        <p:tgtEl>
                                          <p:spTgt spid="3074"/>
                                        </p:tgtEl>
                                      </p:cBhvr>
                                      <p:to x="100000" y="100000"/>
                                    </p:animScale>
                                    <p:animScale>
                                      <p:cBhvr>
                                        <p:cTn id="22" dur="26">
                                          <p:stCondLst>
                                            <p:cond delay="1312"/>
                                          </p:stCondLst>
                                        </p:cTn>
                                        <p:tgtEl>
                                          <p:spTgt spid="3074"/>
                                        </p:tgtEl>
                                      </p:cBhvr>
                                      <p:to x="100000" y="80000"/>
                                    </p:animScale>
                                    <p:animScale>
                                      <p:cBhvr>
                                        <p:cTn id="23" dur="166" decel="50000">
                                          <p:stCondLst>
                                            <p:cond delay="1338"/>
                                          </p:stCondLst>
                                        </p:cTn>
                                        <p:tgtEl>
                                          <p:spTgt spid="3074"/>
                                        </p:tgtEl>
                                      </p:cBhvr>
                                      <p:to x="100000" y="100000"/>
                                    </p:animScale>
                                    <p:animScale>
                                      <p:cBhvr>
                                        <p:cTn id="24" dur="26">
                                          <p:stCondLst>
                                            <p:cond delay="1642"/>
                                          </p:stCondLst>
                                        </p:cTn>
                                        <p:tgtEl>
                                          <p:spTgt spid="3074"/>
                                        </p:tgtEl>
                                      </p:cBhvr>
                                      <p:to x="100000" y="90000"/>
                                    </p:animScale>
                                    <p:animScale>
                                      <p:cBhvr>
                                        <p:cTn id="25" dur="166" decel="50000">
                                          <p:stCondLst>
                                            <p:cond delay="1668"/>
                                          </p:stCondLst>
                                        </p:cTn>
                                        <p:tgtEl>
                                          <p:spTgt spid="3074"/>
                                        </p:tgtEl>
                                      </p:cBhvr>
                                      <p:to x="100000" y="100000"/>
                                    </p:animScale>
                                    <p:animScale>
                                      <p:cBhvr>
                                        <p:cTn id="26" dur="26">
                                          <p:stCondLst>
                                            <p:cond delay="1808"/>
                                          </p:stCondLst>
                                        </p:cTn>
                                        <p:tgtEl>
                                          <p:spTgt spid="3074"/>
                                        </p:tgtEl>
                                      </p:cBhvr>
                                      <p:to x="100000" y="95000"/>
                                    </p:animScale>
                                    <p:animScale>
                                      <p:cBhvr>
                                        <p:cTn id="27" dur="166" decel="50000">
                                          <p:stCondLst>
                                            <p:cond delay="1834"/>
                                          </p:stCondLst>
                                        </p:cTn>
                                        <p:tgtEl>
                                          <p:spTgt spid="3074"/>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randombar(horizontal)">
                                      <p:cBhvr>
                                        <p:cTn id="3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E53A7C7C-C31B-4C3E-8E41-03544BCD4221}"/>
              </a:ext>
            </a:extLst>
          </p:cNvPr>
          <p:cNvSpPr>
            <a:spLocks noGrp="1"/>
          </p:cNvSpPr>
          <p:nvPr>
            <p:ph type="body" sz="quarter" idx="16"/>
          </p:nvPr>
        </p:nvSpPr>
        <p:spPr>
          <a:xfrm>
            <a:off x="1294363" y="1617663"/>
            <a:ext cx="8127934" cy="1336675"/>
          </a:xfrm>
        </p:spPr>
        <p:txBody>
          <a:bodyPr/>
          <a:lstStyle/>
          <a:p>
            <a:pPr marL="360000" indent="-457200">
              <a:buNone/>
            </a:pPr>
            <a:r>
              <a:rPr lang="en-GB" sz="1700" dirty="0">
                <a:latin typeface="Times New Roman" panose="02020603050405020304" pitchFamily="18" charset="0"/>
                <a:cs typeface="Times New Roman" panose="02020603050405020304" pitchFamily="18" charset="0"/>
              </a:rPr>
              <a:t>Anderson, M. C., Bjork, R. A., &amp; Bjork, E. L. (1994). Remembering can cause forgetting: retrieval dynamics in long-term memory. </a:t>
            </a:r>
            <a:r>
              <a:rPr lang="en-GB" sz="1700" i="1" dirty="0">
                <a:latin typeface="Times New Roman" panose="02020603050405020304" pitchFamily="18" charset="0"/>
                <a:cs typeface="Times New Roman" panose="02020603050405020304" pitchFamily="18" charset="0"/>
              </a:rPr>
              <a:t>Journal of Experimental Psychology: Learning, Memory, and Cognition</a:t>
            </a:r>
            <a:r>
              <a:rPr lang="en-GB" sz="1700" dirty="0">
                <a:latin typeface="Times New Roman" panose="02020603050405020304" pitchFamily="18" charset="0"/>
                <a:cs typeface="Times New Roman" panose="02020603050405020304" pitchFamily="18" charset="0"/>
              </a:rPr>
              <a:t>, </a:t>
            </a:r>
            <a:r>
              <a:rPr lang="en-GB" sz="1700" i="1" dirty="0">
                <a:latin typeface="Times New Roman" panose="02020603050405020304" pitchFamily="18" charset="0"/>
                <a:cs typeface="Times New Roman" panose="02020603050405020304" pitchFamily="18" charset="0"/>
              </a:rPr>
              <a:t>20</a:t>
            </a:r>
            <a:r>
              <a:rPr lang="en-GB" sz="1700" dirty="0">
                <a:latin typeface="Times New Roman" panose="02020603050405020304" pitchFamily="18" charset="0"/>
                <a:cs typeface="Times New Roman" panose="02020603050405020304" pitchFamily="18" charset="0"/>
              </a:rPr>
              <a:t>(5), 1063</a:t>
            </a:r>
          </a:p>
          <a:p>
            <a:pPr marL="360000" indent="-457200">
              <a:buNone/>
            </a:pPr>
            <a:r>
              <a:rPr lang="en-GB" sz="1700" dirty="0">
                <a:latin typeface="Times New Roman" panose="02020603050405020304" pitchFamily="18" charset="0"/>
                <a:cs typeface="Times New Roman" panose="02020603050405020304" pitchFamily="18" charset="0"/>
              </a:rPr>
              <a:t>APA (2019). </a:t>
            </a:r>
            <a:r>
              <a:rPr lang="en-GB" sz="1700" i="1" dirty="0">
                <a:latin typeface="Times New Roman" panose="02020603050405020304" pitchFamily="18" charset="0"/>
                <a:cs typeface="Times New Roman" panose="02020603050405020304" pitchFamily="18" charset="0"/>
              </a:rPr>
              <a:t>Publication manual of the American Psychological Association</a:t>
            </a:r>
            <a:r>
              <a:rPr lang="en-GB" sz="1700" dirty="0">
                <a:latin typeface="Times New Roman" panose="02020603050405020304" pitchFamily="18" charset="0"/>
                <a:cs typeface="Times New Roman" panose="02020603050405020304" pitchFamily="18" charset="0"/>
              </a:rPr>
              <a:t> (Seventh Edition). APA: Washington, DC.</a:t>
            </a:r>
          </a:p>
          <a:p>
            <a:pPr marL="360000" indent="-457200">
              <a:buNone/>
            </a:pPr>
            <a:r>
              <a:rPr lang="en-GB" sz="1700" dirty="0">
                <a:latin typeface="Times New Roman" panose="02020603050405020304" pitchFamily="18" charset="0"/>
                <a:cs typeface="Times New Roman" panose="02020603050405020304" pitchFamily="18" charset="0"/>
              </a:rPr>
              <a:t>Fernández-Rey, J., &amp; Redondo, J. (2007). Recognition memory for pictorial stimuli: Biasing effects of stimulus emotionality. </a:t>
            </a:r>
            <a:r>
              <a:rPr lang="en-GB" sz="1700" i="1" dirty="0" err="1">
                <a:latin typeface="Times New Roman" panose="02020603050405020304" pitchFamily="18" charset="0"/>
                <a:cs typeface="Times New Roman" panose="02020603050405020304" pitchFamily="18" charset="0"/>
              </a:rPr>
              <a:t>Psicothema</a:t>
            </a:r>
            <a:r>
              <a:rPr lang="en-GB" sz="1700" dirty="0">
                <a:latin typeface="Times New Roman" panose="02020603050405020304" pitchFamily="18" charset="0"/>
                <a:cs typeface="Times New Roman" panose="02020603050405020304" pitchFamily="18" charset="0"/>
              </a:rPr>
              <a:t>, </a:t>
            </a:r>
            <a:r>
              <a:rPr lang="en-GB" sz="1700" i="1" dirty="0">
                <a:latin typeface="Times New Roman" panose="02020603050405020304" pitchFamily="18" charset="0"/>
                <a:cs typeface="Times New Roman" panose="02020603050405020304" pitchFamily="18" charset="0"/>
              </a:rPr>
              <a:t>19</a:t>
            </a:r>
            <a:r>
              <a:rPr lang="en-GB" sz="1700" dirty="0">
                <a:latin typeface="Times New Roman" panose="02020603050405020304" pitchFamily="18" charset="0"/>
                <a:cs typeface="Times New Roman" panose="02020603050405020304" pitchFamily="18" charset="0"/>
              </a:rPr>
              <a:t>(3), 375-380</a:t>
            </a:r>
          </a:p>
          <a:p>
            <a:pPr marL="360000" indent="-457200">
              <a:buNone/>
            </a:pPr>
            <a:r>
              <a:rPr lang="en-GB" sz="1700" dirty="0">
                <a:latin typeface="Times New Roman" panose="02020603050405020304" pitchFamily="18" charset="0"/>
                <a:cs typeface="Times New Roman" panose="02020603050405020304" pitchFamily="18" charset="0"/>
              </a:rPr>
              <a:t>Rugo, K. F., Tamler, K. N., Woodman, G. F., &amp; Maxcey, A. M. (2017). Recognition-induced forgetting of faces in visual long-term memory. </a:t>
            </a:r>
            <a:r>
              <a:rPr lang="en-GB" sz="1700" i="1" dirty="0">
                <a:latin typeface="Times New Roman" panose="02020603050405020304" pitchFamily="18" charset="0"/>
                <a:cs typeface="Times New Roman" panose="02020603050405020304" pitchFamily="18" charset="0"/>
              </a:rPr>
              <a:t>Attention, perception &amp; psychophysics</a:t>
            </a:r>
            <a:r>
              <a:rPr lang="en-GB" sz="1700" dirty="0">
                <a:latin typeface="Times New Roman" panose="02020603050405020304" pitchFamily="18" charset="0"/>
                <a:cs typeface="Times New Roman" panose="02020603050405020304" pitchFamily="18" charset="0"/>
              </a:rPr>
              <a:t>, 79(7), 1878-1885</a:t>
            </a:r>
          </a:p>
          <a:p>
            <a:pPr marL="0" indent="0">
              <a:buNone/>
            </a:pPr>
            <a:r>
              <a:rPr lang="en-GB" sz="1700" dirty="0">
                <a:latin typeface="Times New Roman" panose="02020603050405020304" pitchFamily="18" charset="0"/>
                <a:cs typeface="Times New Roman" panose="02020603050405020304" pitchFamily="18" charset="0"/>
              </a:rPr>
              <a:t>Winston, L. R. (2011). </a:t>
            </a:r>
            <a:r>
              <a:rPr lang="en-GB" sz="1700" i="1" dirty="0">
                <a:latin typeface="Times New Roman" panose="02020603050405020304" pitchFamily="18" charset="0"/>
                <a:cs typeface="Times New Roman" panose="02020603050405020304" pitchFamily="18" charset="0"/>
              </a:rPr>
              <a:t>Human instinct</a:t>
            </a:r>
            <a:r>
              <a:rPr lang="en-GB" sz="1700" dirty="0">
                <a:latin typeface="Times New Roman" panose="02020603050405020304" pitchFamily="18" charset="0"/>
                <a:cs typeface="Times New Roman" panose="02020603050405020304" pitchFamily="18" charset="0"/>
              </a:rPr>
              <a:t>. Random House.</a:t>
            </a:r>
          </a:p>
          <a:p>
            <a:pPr marL="0" indent="0">
              <a:buNone/>
            </a:pPr>
            <a:endParaRPr lang="en-GB" dirty="0"/>
          </a:p>
        </p:txBody>
      </p:sp>
      <p:sp>
        <p:nvSpPr>
          <p:cNvPr id="9" name="Title 8">
            <a:extLst>
              <a:ext uri="{FF2B5EF4-FFF2-40B4-BE49-F238E27FC236}">
                <a16:creationId xmlns:a16="http://schemas.microsoft.com/office/drawing/2014/main" id="{55E1B85B-6B71-4801-B872-F2D4995146B7}"/>
              </a:ext>
            </a:extLst>
          </p:cNvPr>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315799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 calcmode="lin" valueType="num">
                                      <p:cBhvr additive="base">
                                        <p:cTn id="1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 calcmode="lin" valueType="num">
                                      <p:cBhvr additive="base">
                                        <p:cTn id="16"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8">
                                            <p:txEl>
                                              <p:pRg st="2" end="2"/>
                                            </p:txEl>
                                          </p:spTgt>
                                        </p:tgtEl>
                                        <p:attrNameLst>
                                          <p:attrName>style.visibility</p:attrName>
                                        </p:attrNameLst>
                                      </p:cBhvr>
                                      <p:to>
                                        <p:strVal val="visible"/>
                                      </p:to>
                                    </p:set>
                                    <p:anim calcmode="lin" valueType="num">
                                      <p:cBhvr additive="base">
                                        <p:cTn id="20"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8">
                                            <p:txEl>
                                              <p:pRg st="3" end="3"/>
                                            </p:txEl>
                                          </p:spTgt>
                                        </p:tgtEl>
                                        <p:attrNameLst>
                                          <p:attrName>style.visibility</p:attrName>
                                        </p:attrNameLst>
                                      </p:cBhvr>
                                      <p:to>
                                        <p:strVal val="visible"/>
                                      </p:to>
                                    </p:set>
                                    <p:anim calcmode="lin" valueType="num">
                                      <p:cBhvr additive="base">
                                        <p:cTn id="24"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8">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8">
                                            <p:txEl>
                                              <p:pRg st="4" end="4"/>
                                            </p:txEl>
                                          </p:spTgt>
                                        </p:tgtEl>
                                        <p:attrNameLst>
                                          <p:attrName>style.visibility</p:attrName>
                                        </p:attrNameLst>
                                      </p:cBhvr>
                                      <p:to>
                                        <p:strVal val="visible"/>
                                      </p:to>
                                    </p:set>
                                    <p:anim calcmode="lin" valueType="num">
                                      <p:cBhvr additive="base">
                                        <p:cTn id="28"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5" name="Graphic 4" descr="Brain in head icon&#10;">
            <a:extLst>
              <a:ext uri="{FF2B5EF4-FFF2-40B4-BE49-F238E27FC236}">
                <a16:creationId xmlns:a16="http://schemas.microsoft.com/office/drawing/2014/main" id="{D011E263-3212-4780-A140-E652B108BDC5}"/>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528851" y="4603507"/>
            <a:ext cx="1440000" cy="1440000"/>
          </a:xfrm>
          <a:prstGeom prst="rect">
            <a:avLst/>
          </a:prstGeom>
        </p:spPr>
      </p:pic>
      <p:sp>
        <p:nvSpPr>
          <p:cNvPr id="8" name="Subtitle 7">
            <a:extLst>
              <a:ext uri="{FF2B5EF4-FFF2-40B4-BE49-F238E27FC236}">
                <a16:creationId xmlns:a16="http://schemas.microsoft.com/office/drawing/2014/main" id="{C63005A5-A064-403E-A4A8-E29FCEB0CF9B}"/>
              </a:ext>
            </a:extLst>
          </p:cNvPr>
          <p:cNvSpPr>
            <a:spLocks noGrp="1"/>
          </p:cNvSpPr>
          <p:nvPr>
            <p:ph type="subTitle" idx="1"/>
          </p:nvPr>
        </p:nvSpPr>
        <p:spPr>
          <a:xfrm>
            <a:off x="1663148" y="2462556"/>
            <a:ext cx="8865703" cy="977621"/>
          </a:xfrm>
        </p:spPr>
        <p:txBody>
          <a:bodyPr>
            <a:normAutofit fontScale="92500" lnSpcReduction="10000"/>
          </a:bodyPr>
          <a:lstStyle/>
          <a:p>
            <a:r>
              <a:rPr lang="en-GB" sz="5400" dirty="0"/>
              <a:t>Thankyou for listening</a:t>
            </a:r>
          </a:p>
        </p:txBody>
      </p:sp>
      <p:pic>
        <p:nvPicPr>
          <p:cNvPr id="9" name="Graphic 8" descr="Lightbulb icon">
            <a:extLst>
              <a:ext uri="{FF2B5EF4-FFF2-40B4-BE49-F238E27FC236}">
                <a16:creationId xmlns:a16="http://schemas.microsoft.com/office/drawing/2014/main" id="{FAA0E53C-9709-42EA-8399-92D8B36C643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0" y="193434"/>
            <a:ext cx="1122450" cy="1122450"/>
          </a:xfrm>
          <a:prstGeom prst="rect">
            <a:avLst/>
          </a:prstGeom>
        </p:spPr>
      </p:pic>
    </p:spTree>
    <p:extLst>
      <p:ext uri="{BB962C8B-B14F-4D97-AF65-F5344CB8AC3E}">
        <p14:creationId xmlns:p14="http://schemas.microsoft.com/office/powerpoint/2010/main" val="1676140705"/>
      </p:ext>
    </p:extLst>
  </p:cSld>
  <p:clrMapOvr>
    <a:masterClrMapping/>
  </p:clrMapOvr>
</p:sld>
</file>

<file path=ppt/theme/theme1.xml><?xml version="1.0" encoding="utf-8"?>
<a:theme xmlns:a="http://schemas.openxmlformats.org/drawingml/2006/main" name="Gallery">
  <a:themeElements>
    <a:clrScheme name="Custom 10">
      <a:dk1>
        <a:sysClr val="windowText" lastClr="000000"/>
      </a:dk1>
      <a:lt1>
        <a:sysClr val="window" lastClr="FFFFFF"/>
      </a:lt1>
      <a:dk2>
        <a:srgbClr val="454545"/>
      </a:dk2>
      <a:lt2>
        <a:srgbClr val="DFDBD5"/>
      </a:lt2>
      <a:accent1>
        <a:srgbClr val="B71E42"/>
      </a:accent1>
      <a:accent2>
        <a:srgbClr val="84582C"/>
      </a:accent2>
      <a:accent3>
        <a:srgbClr val="002060"/>
      </a:accent3>
      <a:accent4>
        <a:srgbClr val="586EA6"/>
      </a:accent4>
      <a:accent5>
        <a:srgbClr val="586EA6"/>
      </a:accent5>
      <a:accent6>
        <a:srgbClr val="6892A0"/>
      </a:accent6>
      <a:hlink>
        <a:srgbClr val="B71E42"/>
      </a:hlink>
      <a:folHlink>
        <a:srgbClr val="586EA6"/>
      </a:folHlink>
    </a:clrScheme>
    <a:fontScheme name="Default">
      <a:majorFont>
        <a:latin typeface="Gill Sans MT"/>
        <a:ea typeface=""/>
        <a:cs typeface=""/>
      </a:majorFont>
      <a:minorFont>
        <a:latin typeface="Gill Sans MT"/>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spDef>
      <a:spPr>
        <a:solidFill>
          <a:srgbClr val="B71E42"/>
        </a:solidFill>
        <a:ln>
          <a:noFill/>
        </a:ln>
      </a:spPr>
      <a:bodyPr rtlCol="0" anchor="ctr"/>
      <a:lstStyle>
        <a:defPPr algn="ctr">
          <a:defRPr/>
        </a:defPPr>
      </a:lstStyle>
      <a:style>
        <a:lnRef idx="3">
          <a:schemeClr val="lt1"/>
        </a:lnRef>
        <a:fillRef idx="1">
          <a:schemeClr val="accent1"/>
        </a:fillRef>
        <a:effectRef idx="1">
          <a:schemeClr val="accent1"/>
        </a:effectRef>
        <a:fontRef idx="minor">
          <a:schemeClr val="lt1"/>
        </a:fontRef>
      </a:style>
    </a:spDef>
    <a:lnDef>
      <a:spPr>
        <a:ln w="31750"/>
      </a:spPr>
      <a:bodyPr/>
      <a:lstStyle/>
      <a:style>
        <a:lnRef idx="3">
          <a:schemeClr val="accent1"/>
        </a:lnRef>
        <a:fillRef idx="0">
          <a:schemeClr val="accent1"/>
        </a:fillRef>
        <a:effectRef idx="2">
          <a:schemeClr val="accent1"/>
        </a:effectRef>
        <a:fontRef idx="minor">
          <a:schemeClr val="tx1"/>
        </a:fontRef>
      </a:style>
    </a:lnDef>
  </a:objectDefaults>
  <a:extraClrSchemeLst/>
  <a:extLst>
    <a:ext uri="{05A4C25C-085E-4340-85A3-A5531E510DB2}">
      <thm15:themeFamily xmlns:thm15="http://schemas.microsoft.com/office/thememl/2012/main" name="TF66921596_My invention presentation_AAS_v5" id="{87E5ADC5-22B1-48B6-A377-CC62C9F76903}" vid="{35D6D025-A430-4CAD-B81F-81678F6B39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1DB373-C1A1-4924-9AF2-F04368201509}">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59C8665-7E41-4E8E-957E-307F6F826AF4}">
  <ds:schemaRefs>
    <ds:schemaRef ds:uri="http://schemas.microsoft.com/sharepoint/v3/contenttype/forms"/>
  </ds:schemaRefs>
</ds:datastoreItem>
</file>

<file path=customXml/itemProps3.xml><?xml version="1.0" encoding="utf-8"?>
<ds:datastoreItem xmlns:ds="http://schemas.openxmlformats.org/officeDocument/2006/customXml" ds:itemID="{CFA01955-FFEB-4169-B0BF-D790410D62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1777</Words>
  <Application>Microsoft Office PowerPoint</Application>
  <PresentationFormat>Widescreen</PresentationFormat>
  <Paragraphs>100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Times New Roman</vt:lpstr>
      <vt:lpstr>Gallery</vt:lpstr>
      <vt:lpstr>Sophie JOhnson 1701737 BSc (Hons) psychology</vt:lpstr>
      <vt:lpstr>Study background: Literature &amp; theory</vt:lpstr>
      <vt:lpstr>Study background continued…</vt:lpstr>
      <vt:lpstr>Main Research question and Hypotheses</vt:lpstr>
      <vt:lpstr>methods</vt:lpstr>
      <vt:lpstr>Methods continued</vt:lpstr>
      <vt:lpstr>Results and main findings</vt:lpstr>
      <vt:lpstr>Results and findings continued…</vt:lpstr>
      <vt:lpstr>Conclusions from research findings</vt:lpstr>
      <vt:lpstr>Suggestions for further research</vt:lpstr>
      <vt:lpstr>Researcher Reflections </vt:lpstr>
      <vt:lpstr>Final thoughts…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2020-03-21T15:20:07Z</dcterms:created>
  <dcterms:modified xsi:type="dcterms:W3CDTF">2020-04-22T18:23:25Z</dcterms:modified>
</cp:coreProperties>
</file>