
<file path=[Content_Types].xml><?xml version="1.0" encoding="utf-8"?>
<Types xmlns="http://schemas.openxmlformats.org/package/2006/content-types">
  <Default ContentType="application/vnd.openxmlformats-officedocument.oleObject" Extension="bin"/>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7"/>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Lst>
  <p:sldSz cx="18288000" cy="10287000"/>
  <p:notesSz cx="6858000" cy="9144000"/>
  <p:embeddedFontLst>
    <p:embeddedFont>
      <p:font typeface="Arial MT Pro" charset="1" panose="020B0502020202020204"/>
      <p:regular r:id="rId35"/>
    </p:embeddedFont>
    <p:embeddedFont>
      <p:font typeface="Arial MT Pro Bold" charset="1" panose="020B0802020202020204"/>
      <p:regular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fonts/font35.fntdata" Type="http://schemas.openxmlformats.org/officeDocument/2006/relationships/font"/><Relationship Id="rId36" Target="fonts/font36.fntdata" Type="http://schemas.openxmlformats.org/officeDocument/2006/relationships/font"/><Relationship Id="rId37" Target="notesMasters/notesMaster1.xml" Type="http://schemas.openxmlformats.org/officeDocument/2006/relationships/notesMaster"/><Relationship Id="rId38" Target="theme/theme2.xml" Type="http://schemas.openxmlformats.org/officeDocument/2006/relationships/theme"/><Relationship Id="rId39" Target="notesSlides/notesSlide1.xml" Type="http://schemas.openxmlformats.org/officeDocument/2006/relationships/notesSlide"/><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PISA -Scores of Welsh students in science, reading and maths were below the average of 72 countries and economies taking part in a major study of educational performance.</a:t>
            </a:r>
          </a:p>
          <a:p>
            <a:r>
              <a:rPr lang="en-US"/>
              <a:t>Welsh students also did worse than their counterparts in England, Scotland and Northern Ireland. </a:t>
            </a:r>
          </a:p>
          <a:p>
            <a:r>
              <a:rPr lang="en-US"/>
              <a:t>The Pisa tests are taken by 15-year-olds every three years.</a:t>
            </a:r>
          </a:p>
          <a:p>
            <a:r>
              <a:rPr lang="en-US"/>
              <a:t>This is the fourth time Wales has done worse than the other UK nations.</a:t>
            </a:r>
          </a:p>
          <a:p>
            <a:r>
              <a:rPr lang="en-US"/>
              <a:t>Well-being </a:t>
            </a:r>
          </a:p>
          <a:p>
            <a:r>
              <a:rPr lang="en-US"/>
              <a:t>Time to Change Wales – an alliance of leading Welsh mental health charities – reports that one in ten young people will experience a mental health problem, and</a:t>
            </a:r>
          </a:p>
          <a:p>
            <a:r>
              <a:rPr lang="en-US"/>
              <a:t> </a:t>
            </a:r>
          </a:p>
          <a:p>
            <a:r>
              <a:rPr lang="en-US"/>
              <a:t>WG What we know about children's well-being (2017-18). During secondary school there are dramatic changes in children’s well-being, self-reported health and lifestyles. Whilst at age 11 girls and boys report similar well-being and self-reported health, by aged 16 a gap is evident, with girls reporting lower well-being and worse health. </a:t>
            </a:r>
          </a:p>
          <a:p>
            <a:r>
              <a:rPr lang="en-US"/>
              <a:t/>
            </a:r>
          </a:p>
          <a:p>
            <a:r>
              <a:rPr lang="en-US"/>
              <a:t>£ Investment in terms of money 7 Million investment into CAMHS!</a:t>
            </a:r>
          </a:p>
          <a:p>
            <a:r>
              <a:rPr lang="en-US"/>
              <a:t>But like Kumar said   education is part of the problem…..</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https://www.youtube.com/watch?v=okpg-lVWLbE" TargetMode="External" Type="http://schemas.openxmlformats.org/officeDocument/2006/relationships/video"/></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5.jpeg" Type="http://schemas.openxmlformats.org/officeDocument/2006/relationships/image"/><Relationship Id="rId4" Target="https://www.youtube.com/watch?v=HE5GX3U3BYQ" TargetMode="External" Type="http://schemas.openxmlformats.org/officeDocument/2006/relationships/video"/><Relationship Id="rId5" Target="https://www.youtube.com/watch?v=BFdqvCL2W2k" TargetMode="External" Type="http://schemas.openxmlformats.org/officeDocument/2006/relationships/video"/></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https://www.youtube.com/watch?v=RU5OvA5jsos" TargetMode="External" Type="http://schemas.openxmlformats.org/officeDocument/2006/relationships/video"/></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https://www.youtube.com/watch?v=0tH_t5HDhHc" TargetMode="External" Type="http://schemas.openxmlformats.org/officeDocument/2006/relationships/video"/><Relationship Id="rId4" Target="../media/image9.png" Type="http://schemas.openxmlformats.org/officeDocument/2006/relationships/image"/><Relationship Id="rId5" Target="../media/image10.png" Type="http://schemas.openxmlformats.org/officeDocument/2006/relationships/image"/><Relationship Id="rId6" Target="../media/image11.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https://www.youtube.com/watch?v=1kP02lxpX2E" TargetMode="External" Type="http://schemas.openxmlformats.org/officeDocument/2006/relationships/video"/></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2.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embeddings/oleObject1.bin" Type="http://schemas.openxmlformats.org/officeDocument/2006/relationships/oleObjec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embeddings/oleObject2.bin" Type="http://schemas.openxmlformats.org/officeDocument/2006/relationships/oleObject"/></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https://explore-education-statistics.service.gov.uk/find-statistics/elective-home-education/2025-26-autumn-term" TargetMode="External" Type="http://schemas.openxmlformats.org/officeDocument/2006/relationships/hyperlink"/></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https://www.llyw.cymru/disgyblion-syn-derbyn-addysg-heblaw-yn-yr-ysgol-medi-2022-i-awst-2023-html" TargetMode="External" Type="http://schemas.openxmlformats.org/officeDocument/2006/relationships/hyperlink"/></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https://www.llyw.cymru/disgyblion-syn-derbyn-addysg-heblaw-yn-yr-ysgol-medi-2022-i-awst-2023-html" TargetMode="External" Type="http://schemas.openxmlformats.org/officeDocument/2006/relationships/hyperlink"/><Relationship Id="rId3" Target="https://www.gov.wales/sites/default/files/publications/2023-10/elective-home-education-guidance-oct-2023.pdf" TargetMode="External" Type="http://schemas.openxmlformats.org/officeDocument/2006/relationships/hyperlink"/></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AutoShape 2" id="2"/>
          <p:cNvSpPr/>
          <p:nvPr/>
        </p:nvSpPr>
        <p:spPr>
          <a:xfrm flipV="true">
            <a:off x="11337176" y="6262961"/>
            <a:ext cx="6048000" cy="4037881"/>
          </a:xfrm>
          <a:prstGeom prst="line">
            <a:avLst/>
          </a:prstGeom>
          <a:ln cap="rnd" w="9525">
            <a:solidFill>
              <a:srgbClr val="FFF6D4"/>
            </a:solidFill>
            <a:prstDash val="solid"/>
            <a:headEnd type="none" len="sm" w="sm"/>
            <a:tailEnd type="none" len="sm" w="sm"/>
          </a:ln>
        </p:spPr>
      </p:sp>
      <p:sp>
        <p:nvSpPr>
          <p:cNvPr name="AutoShape 3" id="3"/>
          <p:cNvSpPr/>
          <p:nvPr/>
        </p:nvSpPr>
        <p:spPr>
          <a:xfrm>
            <a:off x="14204992" y="-446"/>
            <a:ext cx="1843088" cy="10301288"/>
          </a:xfrm>
          <a:prstGeom prst="line">
            <a:avLst/>
          </a:prstGeom>
          <a:ln cap="rnd" w="9525">
            <a:solidFill>
              <a:srgbClr val="FFF6D4"/>
            </a:solidFill>
            <a:prstDash val="solid"/>
            <a:headEnd type="none" len="sm" w="sm"/>
            <a:tailEnd type="none" len="sm" w="sm"/>
          </a:ln>
        </p:spPr>
      </p:sp>
      <p:sp>
        <p:nvSpPr>
          <p:cNvPr name="AutoShape 4" id="4"/>
          <p:cNvSpPr/>
          <p:nvPr/>
        </p:nvSpPr>
        <p:spPr>
          <a:xfrm flipV="true">
            <a:off x="11337176" y="6262961"/>
            <a:ext cx="6048000" cy="4037881"/>
          </a:xfrm>
          <a:prstGeom prst="line">
            <a:avLst/>
          </a:prstGeom>
          <a:ln cap="rnd" w="9525">
            <a:solidFill>
              <a:srgbClr val="FFF6D4"/>
            </a:solidFill>
            <a:prstDash val="solid"/>
            <a:headEnd type="none" len="sm" w="sm"/>
            <a:tailEnd type="none" len="sm" w="sm"/>
          </a:ln>
        </p:spPr>
      </p:sp>
      <p:sp>
        <p:nvSpPr>
          <p:cNvPr name="AutoShape 5" id="5"/>
          <p:cNvSpPr/>
          <p:nvPr/>
        </p:nvSpPr>
        <p:spPr>
          <a:xfrm>
            <a:off x="14204992" y="-446"/>
            <a:ext cx="1843088" cy="10301288"/>
          </a:xfrm>
          <a:prstGeom prst="line">
            <a:avLst/>
          </a:prstGeom>
          <a:ln cap="rnd" w="9525">
            <a:solidFill>
              <a:srgbClr val="FFF6D4"/>
            </a:solidFill>
            <a:prstDash val="solid"/>
            <a:headEnd type="none" len="sm" w="sm"/>
            <a:tailEnd type="none" len="sm" w="sm"/>
          </a:ln>
        </p:spPr>
      </p:sp>
      <p:grpSp>
        <p:nvGrpSpPr>
          <p:cNvPr name="Group 6" id="6"/>
          <p:cNvGrpSpPr/>
          <p:nvPr/>
        </p:nvGrpSpPr>
        <p:grpSpPr>
          <a:xfrm rot="0">
            <a:off x="1028700" y="2566670"/>
            <a:ext cx="8740078" cy="4324985"/>
            <a:chOff x="0" y="0"/>
            <a:chExt cx="8286889" cy="4100726"/>
          </a:xfrm>
        </p:grpSpPr>
        <p:sp>
          <p:nvSpPr>
            <p:cNvPr name="Freeform 7" id="7"/>
            <p:cNvSpPr/>
            <p:nvPr/>
          </p:nvSpPr>
          <p:spPr>
            <a:xfrm flipH="false" flipV="false" rot="0">
              <a:off x="0" y="0"/>
              <a:ext cx="8286890" cy="4100726"/>
            </a:xfrm>
            <a:custGeom>
              <a:avLst/>
              <a:gdLst/>
              <a:ahLst/>
              <a:cxnLst/>
              <a:rect r="r" b="b" t="t" l="l"/>
              <a:pathLst>
                <a:path h="4100726" w="8286890">
                  <a:moveTo>
                    <a:pt x="0" y="0"/>
                  </a:moveTo>
                  <a:lnTo>
                    <a:pt x="8286890" y="0"/>
                  </a:lnTo>
                  <a:lnTo>
                    <a:pt x="8286890" y="4100726"/>
                  </a:lnTo>
                  <a:lnTo>
                    <a:pt x="0" y="4100726"/>
                  </a:lnTo>
                  <a:close/>
                </a:path>
              </a:pathLst>
            </a:custGeom>
          </p:spPr>
        </p:sp>
        <p:sp>
          <p:nvSpPr>
            <p:cNvPr name="TextBox 8" id="8"/>
            <p:cNvSpPr txBox="true"/>
            <p:nvPr/>
          </p:nvSpPr>
          <p:spPr>
            <a:xfrm>
              <a:off x="0" y="-104775"/>
              <a:ext cx="8286889" cy="4205501"/>
            </a:xfrm>
            <a:prstGeom prst="rect">
              <a:avLst/>
            </a:prstGeom>
          </p:spPr>
          <p:txBody>
            <a:bodyPr anchor="b" rtlCol="false" tIns="0" lIns="0" bIns="0" rIns="0"/>
            <a:lstStyle/>
            <a:p>
              <a:pPr algn="ctr">
                <a:lnSpc>
                  <a:spcPts val="6599"/>
                </a:lnSpc>
              </a:pPr>
              <a:r>
                <a:rPr lang="en-US" sz="5499">
                  <a:solidFill>
                    <a:srgbClr val="000000"/>
                  </a:solidFill>
                  <a:latin typeface="Arial MT Pro"/>
                  <a:ea typeface="Arial MT Pro"/>
                  <a:cs typeface="Arial MT Pro"/>
                  <a:sym typeface="Arial MT Pro"/>
                </a:rPr>
                <a:t>ECES5020C </a:t>
              </a:r>
            </a:p>
            <a:p>
              <a:pPr algn="ctr">
                <a:lnSpc>
                  <a:spcPts val="6599"/>
                </a:lnSpc>
              </a:pPr>
            </a:p>
            <a:p>
              <a:pPr algn="ctr">
                <a:lnSpc>
                  <a:spcPts val="6599"/>
                </a:lnSpc>
              </a:pPr>
              <a:r>
                <a:rPr lang="en-US" sz="5499">
                  <a:solidFill>
                    <a:srgbClr val="000000"/>
                  </a:solidFill>
                  <a:latin typeface="Arial MT Pro"/>
                  <a:ea typeface="Arial MT Pro"/>
                  <a:cs typeface="Arial MT Pro"/>
                  <a:sym typeface="Arial MT Pro"/>
                </a:rPr>
                <a:t>Addysg ysgolyn y cartref</a:t>
              </a:r>
            </a:p>
            <a:p>
              <a:pPr algn="ctr">
                <a:lnSpc>
                  <a:spcPts val="6599"/>
                </a:lnSpc>
              </a:pPr>
            </a:p>
            <a:p>
              <a:pPr algn="ctr">
                <a:lnSpc>
                  <a:spcPts val="6599"/>
                </a:lnSpc>
              </a:pPr>
              <a:r>
                <a:rPr lang="en-US" sz="5499">
                  <a:solidFill>
                    <a:srgbClr val="000000"/>
                  </a:solidFill>
                  <a:latin typeface="Arial MT Pro"/>
                  <a:ea typeface="Arial MT Pro"/>
                  <a:cs typeface="Arial MT Pro"/>
                  <a:sym typeface="Arial MT Pro"/>
                </a:rPr>
                <a:t>Home-school education </a:t>
              </a:r>
            </a:p>
          </p:txBody>
        </p:sp>
      </p:grpSp>
      <p:grpSp>
        <p:nvGrpSpPr>
          <p:cNvPr name="Group 9" id="9"/>
          <p:cNvGrpSpPr/>
          <p:nvPr/>
        </p:nvGrpSpPr>
        <p:grpSpPr>
          <a:xfrm rot="0">
            <a:off x="1851660" y="565150"/>
            <a:ext cx="7094158" cy="927100"/>
            <a:chOff x="0" y="0"/>
            <a:chExt cx="6726313" cy="879028"/>
          </a:xfrm>
        </p:grpSpPr>
        <p:sp>
          <p:nvSpPr>
            <p:cNvPr name="Freeform 10" id="10"/>
            <p:cNvSpPr/>
            <p:nvPr/>
          </p:nvSpPr>
          <p:spPr>
            <a:xfrm flipH="false" flipV="false" rot="0">
              <a:off x="0" y="0"/>
              <a:ext cx="6726313" cy="879028"/>
            </a:xfrm>
            <a:custGeom>
              <a:avLst/>
              <a:gdLst/>
              <a:ahLst/>
              <a:cxnLst/>
              <a:rect r="r" b="b" t="t" l="l"/>
              <a:pathLst>
                <a:path h="879028" w="6726313">
                  <a:moveTo>
                    <a:pt x="0" y="0"/>
                  </a:moveTo>
                  <a:lnTo>
                    <a:pt x="6726313" y="0"/>
                  </a:lnTo>
                  <a:lnTo>
                    <a:pt x="6726313" y="879028"/>
                  </a:lnTo>
                  <a:lnTo>
                    <a:pt x="0" y="879028"/>
                  </a:lnTo>
                  <a:close/>
                </a:path>
              </a:pathLst>
            </a:custGeom>
          </p:spPr>
        </p:sp>
        <p:sp>
          <p:nvSpPr>
            <p:cNvPr name="TextBox 11" id="11"/>
            <p:cNvSpPr txBox="true"/>
            <p:nvPr/>
          </p:nvSpPr>
          <p:spPr>
            <a:xfrm>
              <a:off x="0" y="-104775"/>
              <a:ext cx="6726313" cy="983803"/>
            </a:xfrm>
            <a:prstGeom prst="rect">
              <a:avLst/>
            </a:prstGeom>
          </p:spPr>
          <p:txBody>
            <a:bodyPr anchor="t" rtlCol="false" tIns="0" lIns="0" bIns="0" rIns="0"/>
            <a:lstStyle/>
            <a:p>
              <a:pPr algn="ctr">
                <a:lnSpc>
                  <a:spcPts val="6000"/>
                </a:lnSpc>
              </a:pPr>
              <a:r>
                <a:rPr lang="en-US" sz="5000">
                  <a:solidFill>
                    <a:srgbClr val="000000"/>
                  </a:solidFill>
                  <a:latin typeface="Arial MT Pro"/>
                  <a:ea typeface="Arial MT Pro"/>
                  <a:cs typeface="Arial MT Pro"/>
                  <a:sym typeface="Arial MT Pro"/>
                </a:rPr>
                <a:t>Sesiwn 2</a:t>
              </a:r>
            </a:p>
          </p:txBody>
        </p:sp>
      </p:grpSp>
      <p:grpSp>
        <p:nvGrpSpPr>
          <p:cNvPr name="Group 12" id="12"/>
          <p:cNvGrpSpPr/>
          <p:nvPr/>
        </p:nvGrpSpPr>
        <p:grpSpPr>
          <a:xfrm rot="0">
            <a:off x="10886492" y="-248206"/>
            <a:ext cx="10783412" cy="10783412"/>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49812" t="0" r="0" b="0"/>
              </a:stretch>
            </a:blipFill>
          </p:spPr>
        </p:sp>
      </p:grpSp>
      <p:sp>
        <p:nvSpPr>
          <p:cNvPr name="TextBox 14" id="14"/>
          <p:cNvSpPr txBox="true"/>
          <p:nvPr/>
        </p:nvSpPr>
        <p:spPr>
          <a:xfrm rot="0">
            <a:off x="2609058" y="8089049"/>
            <a:ext cx="5579363" cy="1169251"/>
          </a:xfrm>
          <a:prstGeom prst="rect">
            <a:avLst/>
          </a:prstGeom>
        </p:spPr>
        <p:txBody>
          <a:bodyPr anchor="t" rtlCol="false" tIns="0" lIns="0" bIns="0" rIns="0">
            <a:spAutoFit/>
          </a:bodyPr>
          <a:lstStyle/>
          <a:p>
            <a:pPr algn="ctr">
              <a:lnSpc>
                <a:spcPts val="4331"/>
              </a:lnSpc>
              <a:spcBef>
                <a:spcPct val="0"/>
              </a:spcBef>
            </a:pPr>
            <a:r>
              <a:rPr lang="en-US" sz="3609">
                <a:solidFill>
                  <a:srgbClr val="000000"/>
                </a:solidFill>
                <a:latin typeface="Arial MT Pro"/>
                <a:ea typeface="Arial MT Pro"/>
                <a:cs typeface="Arial MT Pro"/>
                <a:sym typeface="Arial MT Pro"/>
              </a:rPr>
              <a:t>Ra</a:t>
            </a:r>
            <a:r>
              <a:rPr lang="en-US" sz="3609">
                <a:solidFill>
                  <a:srgbClr val="000000"/>
                </a:solidFill>
                <a:latin typeface="Arial MT Pro"/>
                <a:ea typeface="Arial MT Pro"/>
                <a:cs typeface="Arial MT Pro"/>
                <a:sym typeface="Arial MT Pro"/>
              </a:rPr>
              <a:t>dical neu Chwyldroadol?</a:t>
            </a:r>
          </a:p>
          <a:p>
            <a:pPr algn="ctr">
              <a:lnSpc>
                <a:spcPts val="4331"/>
              </a:lnSpc>
              <a:spcBef>
                <a:spcPct val="0"/>
              </a:spcBef>
            </a:pPr>
            <a:r>
              <a:rPr lang="en-US" sz="3609">
                <a:solidFill>
                  <a:srgbClr val="000000"/>
                </a:solidFill>
                <a:latin typeface="Arial MT Pro"/>
                <a:ea typeface="Arial MT Pro"/>
                <a:cs typeface="Arial MT Pro"/>
                <a:sym typeface="Arial MT Pro"/>
              </a:rPr>
              <a:t> Radical or Revolutionary?</a:t>
            </a: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2595302" y="428953"/>
            <a:ext cx="13097396" cy="2152650"/>
          </a:xfrm>
          <a:prstGeom prst="rect">
            <a:avLst/>
          </a:prstGeom>
        </p:spPr>
        <p:txBody>
          <a:bodyPr anchor="t" rtlCol="false" tIns="0" lIns="0" bIns="0" rIns="0">
            <a:spAutoFit/>
          </a:bodyPr>
          <a:lstStyle/>
          <a:p>
            <a:pPr algn="ctr">
              <a:lnSpc>
                <a:spcPts val="5400"/>
              </a:lnSpc>
              <a:spcBef>
                <a:spcPct val="0"/>
              </a:spcBef>
            </a:pPr>
            <a:r>
              <a:rPr lang="en-US" sz="4500">
                <a:solidFill>
                  <a:srgbClr val="000000"/>
                </a:solidFill>
                <a:latin typeface="Arial MT Pro"/>
                <a:ea typeface="Arial MT Pro"/>
                <a:cs typeface="Arial MT Pro"/>
                <a:sym typeface="Arial MT Pro"/>
              </a:rPr>
              <a:t>Datganiad Cyffredinol o Hawliau Dynol </a:t>
            </a:r>
          </a:p>
          <a:p>
            <a:pPr algn="ctr">
              <a:lnSpc>
                <a:spcPts val="5400"/>
              </a:lnSpc>
              <a:spcBef>
                <a:spcPct val="0"/>
              </a:spcBef>
            </a:pPr>
            <a:r>
              <a:rPr lang="en-US" sz="4500">
                <a:solidFill>
                  <a:srgbClr val="000000"/>
                </a:solidFill>
                <a:latin typeface="Arial MT Pro"/>
                <a:ea typeface="Arial MT Pro"/>
                <a:cs typeface="Arial MT Pro"/>
                <a:sym typeface="Arial MT Pro"/>
              </a:rPr>
              <a:t>Universal Declaration of Human Rights</a:t>
            </a:r>
          </a:p>
          <a:p>
            <a:pPr algn="ctr">
              <a:lnSpc>
                <a:spcPts val="5400"/>
              </a:lnSpc>
              <a:spcBef>
                <a:spcPct val="0"/>
              </a:spcBef>
            </a:pPr>
            <a:r>
              <a:rPr lang="en-US" sz="4500">
                <a:solidFill>
                  <a:srgbClr val="000000"/>
                </a:solidFill>
                <a:latin typeface="Arial MT Pro"/>
                <a:ea typeface="Arial MT Pro"/>
                <a:cs typeface="Arial MT Pro"/>
                <a:sym typeface="Arial MT Pro"/>
              </a:rPr>
              <a:t> Erthygl/Article 26</a:t>
            </a:r>
          </a:p>
        </p:txBody>
      </p:sp>
      <p:sp>
        <p:nvSpPr>
          <p:cNvPr name="TextBox 3" id="3"/>
          <p:cNvSpPr txBox="true"/>
          <p:nvPr/>
        </p:nvSpPr>
        <p:spPr>
          <a:xfrm rot="0">
            <a:off x="709448" y="2812831"/>
            <a:ext cx="16869103" cy="7134225"/>
          </a:xfrm>
          <a:prstGeom prst="rect">
            <a:avLst/>
          </a:prstGeom>
        </p:spPr>
        <p:txBody>
          <a:bodyPr anchor="t" rtlCol="false" tIns="0" lIns="0" bIns="0" rIns="0">
            <a:spAutoFit/>
          </a:bodyPr>
          <a:lstStyle/>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Everyone has the right to education. Education shall be free, at least in the elementary and fundamental stages. Elementary (Primary) education shall be compulsory. Technical and professional education shall be made generally available and higher education shall be equally accessible to all on the basis of merit.</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Education shall be directed to the full development of the human personality and to the strengthening of respect for human rights and fundamental freedoms. It shall promote understanding, tolerance and friendship among all nations, racial or religious groups, and shall further the activities of the United Nations for the maintenance of peace.</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Parents have a prior right to choose the kind of education that shall be given to their children.</a:t>
            </a:r>
          </a:p>
          <a:p>
            <a:pPr algn="r">
              <a:lnSpc>
                <a:spcPts val="4320"/>
              </a:lnSpc>
              <a:spcBef>
                <a:spcPct val="0"/>
              </a:spcBef>
            </a:pPr>
            <a:r>
              <a:rPr lang="en-US" sz="3600">
                <a:solidFill>
                  <a:srgbClr val="000000"/>
                </a:solidFill>
                <a:latin typeface="Arial MT Pro"/>
                <a:ea typeface="Arial MT Pro"/>
                <a:cs typeface="Arial MT Pro"/>
                <a:sym typeface="Arial MT Pro"/>
              </a:rPr>
              <a:t>https://www.unicef.org.uk/what-we-do/un-convention-child-rights/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602551" y="3490691"/>
            <a:ext cx="11301259" cy="3305618"/>
          </a:xfrm>
          <a:custGeom>
            <a:avLst/>
            <a:gdLst/>
            <a:ahLst/>
            <a:cxnLst/>
            <a:rect r="r" b="b" t="t" l="l"/>
            <a:pathLst>
              <a:path h="3305618" w="11301259">
                <a:moveTo>
                  <a:pt x="0" y="0"/>
                </a:moveTo>
                <a:lnTo>
                  <a:pt x="11301259" y="0"/>
                </a:lnTo>
                <a:lnTo>
                  <a:pt x="11301259" y="3305618"/>
                </a:lnTo>
                <a:lnTo>
                  <a:pt x="0" y="3305618"/>
                </a:lnTo>
                <a:lnTo>
                  <a:pt x="0" y="0"/>
                </a:lnTo>
                <a:close/>
              </a:path>
            </a:pathLst>
          </a:custGeom>
          <a:blipFill>
            <a:blip r:embed="rId2"/>
            <a:stretch>
              <a:fillRect l="0" t="0" r="0" b="0"/>
            </a:stretch>
          </a:blipFill>
        </p:spPr>
      </p:sp>
      <p:sp>
        <p:nvSpPr>
          <p:cNvPr name="Freeform 3" id="3"/>
          <p:cNvSpPr/>
          <p:nvPr/>
        </p:nvSpPr>
        <p:spPr>
          <a:xfrm flipH="false" flipV="false" rot="0">
            <a:off x="602551" y="7243984"/>
            <a:ext cx="10356272" cy="1554412"/>
          </a:xfrm>
          <a:custGeom>
            <a:avLst/>
            <a:gdLst/>
            <a:ahLst/>
            <a:cxnLst/>
            <a:rect r="r" b="b" t="t" l="l"/>
            <a:pathLst>
              <a:path h="1554412" w="10356272">
                <a:moveTo>
                  <a:pt x="0" y="0"/>
                </a:moveTo>
                <a:lnTo>
                  <a:pt x="10356272" y="0"/>
                </a:lnTo>
                <a:lnTo>
                  <a:pt x="10356272" y="1554412"/>
                </a:lnTo>
                <a:lnTo>
                  <a:pt x="0" y="1554412"/>
                </a:lnTo>
                <a:lnTo>
                  <a:pt x="0" y="0"/>
                </a:lnTo>
                <a:close/>
              </a:path>
            </a:pathLst>
          </a:custGeom>
          <a:blipFill>
            <a:blip r:embed="rId3"/>
            <a:stretch>
              <a:fillRect l="0" t="0" r="0" b="0"/>
            </a:stretch>
          </a:blipFill>
        </p:spPr>
      </p:sp>
      <p:sp>
        <p:nvSpPr>
          <p:cNvPr name="Freeform 4" id="4"/>
          <p:cNvSpPr/>
          <p:nvPr/>
        </p:nvSpPr>
        <p:spPr>
          <a:xfrm flipH="false" flipV="false" rot="0">
            <a:off x="13055092" y="3848216"/>
            <a:ext cx="4034476" cy="5108984"/>
          </a:xfrm>
          <a:custGeom>
            <a:avLst/>
            <a:gdLst/>
            <a:ahLst/>
            <a:cxnLst/>
            <a:rect r="r" b="b" t="t" l="l"/>
            <a:pathLst>
              <a:path h="5108984" w="4034476">
                <a:moveTo>
                  <a:pt x="0" y="0"/>
                </a:moveTo>
                <a:lnTo>
                  <a:pt x="4034475" y="0"/>
                </a:lnTo>
                <a:lnTo>
                  <a:pt x="4034475" y="5108985"/>
                </a:lnTo>
                <a:lnTo>
                  <a:pt x="0" y="5108985"/>
                </a:lnTo>
                <a:lnTo>
                  <a:pt x="0" y="0"/>
                </a:lnTo>
                <a:close/>
              </a:path>
            </a:pathLst>
          </a:custGeom>
          <a:blipFill>
            <a:blip r:embed="rId4"/>
            <a:stretch>
              <a:fillRect l="0" t="0" r="0" b="0"/>
            </a:stretch>
          </a:blipFill>
        </p:spPr>
      </p:sp>
      <p:sp>
        <p:nvSpPr>
          <p:cNvPr name="TextBox 5" id="5"/>
          <p:cNvSpPr txBox="true"/>
          <p:nvPr/>
        </p:nvSpPr>
        <p:spPr>
          <a:xfrm rot="0">
            <a:off x="3762978" y="453423"/>
            <a:ext cx="10762045" cy="259080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Nid yw ysgol yn statudol…/</a:t>
            </a:r>
          </a:p>
          <a:p>
            <a:pPr algn="ctr">
              <a:lnSpc>
                <a:spcPts val="6599"/>
              </a:lnSpc>
              <a:spcBef>
                <a:spcPct val="0"/>
              </a:spcBef>
            </a:pPr>
            <a:r>
              <a:rPr lang="en-US" sz="5499">
                <a:solidFill>
                  <a:srgbClr val="000000"/>
                </a:solidFill>
                <a:latin typeface="Arial MT Pro"/>
                <a:ea typeface="Arial MT Pro"/>
                <a:cs typeface="Arial MT Pro"/>
                <a:sym typeface="Arial MT Pro"/>
              </a:rPr>
              <a:t> </a:t>
            </a:r>
          </a:p>
          <a:p>
            <a:pPr algn="ctr">
              <a:lnSpc>
                <a:spcPts val="6599"/>
              </a:lnSpc>
              <a:spcBef>
                <a:spcPct val="0"/>
              </a:spcBef>
            </a:pPr>
            <a:r>
              <a:rPr lang="en-US" sz="5499">
                <a:solidFill>
                  <a:srgbClr val="000000"/>
                </a:solidFill>
                <a:latin typeface="Arial MT Pro"/>
                <a:ea typeface="Arial MT Pro"/>
                <a:cs typeface="Arial MT Pro"/>
                <a:sym typeface="Arial MT Pro"/>
              </a:rPr>
              <a:t> </a:t>
            </a:r>
          </a:p>
        </p:txBody>
      </p:sp>
      <p:sp>
        <p:nvSpPr>
          <p:cNvPr name="TextBox 6" id="6"/>
          <p:cNvSpPr txBox="true"/>
          <p:nvPr/>
        </p:nvSpPr>
        <p:spPr>
          <a:xfrm rot="0">
            <a:off x="5232908" y="1282098"/>
            <a:ext cx="7822183"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Hawliau &amp; Chyfrifoldebau</a:t>
            </a:r>
          </a:p>
        </p:txBody>
      </p:sp>
      <p:sp>
        <p:nvSpPr>
          <p:cNvPr name="TextBox 7" id="7"/>
          <p:cNvSpPr txBox="true"/>
          <p:nvPr/>
        </p:nvSpPr>
        <p:spPr>
          <a:xfrm rot="0">
            <a:off x="1426332" y="2463198"/>
            <a:ext cx="15435337" cy="581025"/>
          </a:xfrm>
          <a:prstGeom prst="rect">
            <a:avLst/>
          </a:prstGeom>
        </p:spPr>
        <p:txBody>
          <a:bodyPr anchor="t" rtlCol="false" tIns="0" lIns="0" bIns="0" rIns="0">
            <a:spAutoFit/>
          </a:bodyPr>
          <a:lstStyle/>
          <a:p>
            <a:pPr algn="ctr">
              <a:lnSpc>
                <a:spcPts val="4080"/>
              </a:lnSpc>
              <a:spcBef>
                <a:spcPct val="0"/>
              </a:spcBef>
            </a:pPr>
            <a:r>
              <a:rPr lang="en-US" sz="3400">
                <a:solidFill>
                  <a:srgbClr val="000000"/>
                </a:solidFill>
                <a:latin typeface="Arial MT Pro"/>
                <a:ea typeface="Arial MT Pro"/>
                <a:cs typeface="Arial MT Pro"/>
                <a:sym typeface="Arial MT Pro"/>
              </a:rPr>
              <a:t>Mae erthygl 2 o Protocol 1 o’r Confensiwn Ewropeaidd ar Hawliau Dynol yn nodi:</a:t>
            </a:r>
          </a:p>
        </p:txBody>
      </p:sp>
      <p:sp>
        <p:nvSpPr>
          <p:cNvPr name="TextBox 8" id="8"/>
          <p:cNvSpPr txBox="true"/>
          <p:nvPr/>
        </p:nvSpPr>
        <p:spPr>
          <a:xfrm rot="0">
            <a:off x="12461348" y="3443066"/>
            <a:ext cx="4797952" cy="845871"/>
          </a:xfrm>
          <a:prstGeom prst="rect">
            <a:avLst/>
          </a:prstGeom>
        </p:spPr>
        <p:txBody>
          <a:bodyPr anchor="t" rtlCol="false" tIns="0" lIns="0" bIns="0" rIns="0">
            <a:spAutoFit/>
          </a:bodyPr>
          <a:lstStyle/>
          <a:p>
            <a:pPr algn="ctr">
              <a:lnSpc>
                <a:spcPts val="3163"/>
              </a:lnSpc>
              <a:spcBef>
                <a:spcPct val="0"/>
              </a:spcBef>
            </a:pPr>
            <a:r>
              <a:rPr lang="en-US" sz="2635">
                <a:solidFill>
                  <a:srgbClr val="000000"/>
                </a:solidFill>
                <a:latin typeface="Arial MT Pro"/>
                <a:ea typeface="Arial MT Pro"/>
                <a:cs typeface="Arial MT Pro"/>
                <a:sym typeface="Arial MT Pro"/>
              </a:rPr>
              <a:t>O Adran 7 o Ddeddf Addysg </a:t>
            </a:r>
          </a:p>
          <a:p>
            <a:pPr algn="ctr">
              <a:lnSpc>
                <a:spcPts val="3163"/>
              </a:lnSpc>
              <a:spcBef>
                <a:spcPct val="0"/>
              </a:spcBef>
            </a:pPr>
            <a:r>
              <a:rPr lang="en-US" sz="2635">
                <a:solidFill>
                  <a:srgbClr val="000000"/>
                </a:solidFill>
                <a:latin typeface="Arial MT Pro"/>
                <a:ea typeface="Arial MT Pro"/>
                <a:cs typeface="Arial MT Pro"/>
                <a:sym typeface="Arial MT Pro"/>
              </a:rPr>
              <a:t>1996</a:t>
            </a:r>
          </a:p>
        </p:txBody>
      </p:sp>
      <p:sp>
        <p:nvSpPr>
          <p:cNvPr name="TextBox 9" id="9"/>
          <p:cNvSpPr txBox="true"/>
          <p:nvPr/>
        </p:nvSpPr>
        <p:spPr>
          <a:xfrm rot="0">
            <a:off x="11903810" y="8881001"/>
            <a:ext cx="5355490" cy="678399"/>
          </a:xfrm>
          <a:prstGeom prst="rect">
            <a:avLst/>
          </a:prstGeom>
        </p:spPr>
        <p:txBody>
          <a:bodyPr anchor="t" rtlCol="false" tIns="0" lIns="0" bIns="0" rIns="0">
            <a:spAutoFit/>
          </a:bodyPr>
          <a:lstStyle/>
          <a:p>
            <a:pPr algn="ctr">
              <a:lnSpc>
                <a:spcPts val="4796"/>
              </a:lnSpc>
              <a:spcBef>
                <a:spcPct val="0"/>
              </a:spcBef>
            </a:pPr>
            <a:r>
              <a:rPr lang="en-US" sz="3996">
                <a:solidFill>
                  <a:srgbClr val="000000"/>
                </a:solidFill>
                <a:latin typeface="Arial MT Pro"/>
                <a:ea typeface="Arial MT Pro"/>
                <a:cs typeface="Arial MT Pro"/>
                <a:sym typeface="Arial MT Pro"/>
              </a:rPr>
              <a:t>…..ond mae addysg yn.</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3293604" y="923925"/>
            <a:ext cx="11700793"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Diben Addysg / Purpose of Education</a:t>
            </a:r>
          </a:p>
        </p:txBody>
      </p:sp>
      <p:sp>
        <p:nvSpPr>
          <p:cNvPr name="TextBox 3" id="3"/>
          <p:cNvSpPr txBox="true"/>
          <p:nvPr/>
        </p:nvSpPr>
        <p:spPr>
          <a:xfrm rot="0">
            <a:off x="171010" y="5068230"/>
            <a:ext cx="9334505" cy="4962525"/>
          </a:xfrm>
          <a:prstGeom prst="rect">
            <a:avLst/>
          </a:prstGeom>
        </p:spPr>
        <p:txBody>
          <a:bodyPr anchor="t" rtlCol="false" tIns="0" lIns="0" bIns="0" rIns="0">
            <a:spAutoFit/>
          </a:bodyPr>
          <a:lstStyle/>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I</a:t>
            </a:r>
            <a:r>
              <a:rPr lang="en-US" sz="3600">
                <a:solidFill>
                  <a:srgbClr val="000000"/>
                </a:solidFill>
                <a:latin typeface="Arial MT Pro"/>
                <a:ea typeface="Arial MT Pro"/>
                <a:cs typeface="Arial MT Pro"/>
                <a:sym typeface="Arial MT Pro"/>
              </a:rPr>
              <a:t> baratoi myfyrwyr i gyd-fynd â'r safbwynt neo-liberal presennol o gymdeithas</a:t>
            </a:r>
          </a:p>
          <a:p>
            <a:pPr algn="l">
              <a:lnSpc>
                <a:spcPts val="4320"/>
              </a:lnSpc>
            </a:pP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I gyfreithloni'r farn ddominyddol hon ar gymdeithas a'i strwythurau </a:t>
            </a:r>
          </a:p>
          <a:p>
            <a:pPr algn="l">
              <a:lnSpc>
                <a:spcPts val="4320"/>
              </a:lnSpc>
            </a:pP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Addysg yn cael ei yrru gan berfformiad ac yn dangos ei effeithiolrwydd yn ôl canlyniadau </a:t>
            </a:r>
          </a:p>
        </p:txBody>
      </p:sp>
      <p:sp>
        <p:nvSpPr>
          <p:cNvPr name="TextBox 4" id="4"/>
          <p:cNvSpPr txBox="true"/>
          <p:nvPr/>
        </p:nvSpPr>
        <p:spPr>
          <a:xfrm rot="0">
            <a:off x="9505514" y="5067300"/>
            <a:ext cx="8821496" cy="4962525"/>
          </a:xfrm>
          <a:prstGeom prst="rect">
            <a:avLst/>
          </a:prstGeom>
        </p:spPr>
        <p:txBody>
          <a:bodyPr anchor="t" rtlCol="false" tIns="0" lIns="0" bIns="0" rIns="0">
            <a:spAutoFit/>
          </a:bodyPr>
          <a:lstStyle/>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T</a:t>
            </a:r>
            <a:r>
              <a:rPr lang="en-US" sz="3600">
                <a:solidFill>
                  <a:srgbClr val="000000"/>
                </a:solidFill>
                <a:latin typeface="Arial MT Pro"/>
                <a:ea typeface="Arial MT Pro"/>
                <a:cs typeface="Arial MT Pro"/>
                <a:sym typeface="Arial MT Pro"/>
              </a:rPr>
              <a:t>o prepare students to fit into the existing neoliberal view of society</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T</a:t>
            </a:r>
            <a:r>
              <a:rPr lang="en-US" sz="3600">
                <a:solidFill>
                  <a:srgbClr val="000000"/>
                </a:solidFill>
                <a:latin typeface="Arial MT Pro"/>
                <a:ea typeface="Arial MT Pro"/>
                <a:cs typeface="Arial MT Pro"/>
                <a:sym typeface="Arial MT Pro"/>
              </a:rPr>
              <a:t>o legitimate this dominant view of society and its structures</a:t>
            </a:r>
          </a:p>
          <a:p>
            <a:pPr algn="ctr">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Education is performance driven and demonstrates its effectiveness by results</a:t>
            </a:r>
          </a:p>
        </p:txBody>
      </p:sp>
      <p:pic>
        <p:nvPicPr>
          <p:cNvPr name="Picture 5" id="5"/>
          <p:cNvPicPr>
            <a:picLocks noChangeAspect="true"/>
          </p:cNvPicPr>
          <p:nvPr>
            <a:videoFile r:link="rId3"/>
          </p:nvPr>
        </p:nvPicPr>
        <p:blipFill>
          <a:blip r:embed="rId2"/>
          <a:stretch>
            <a:fillRect/>
          </a:stretch>
        </p:blipFill>
        <p:spPr>
          <a:xfrm rot="0">
            <a:off x="7235858" y="2427945"/>
            <a:ext cx="3816284" cy="2144984"/>
          </a:xfrm>
          <a:prstGeom prst="rect">
            <a:avLst/>
          </a:prstGeom>
        </p:spPr>
      </p:pic>
    </p:spTree>
  </p:cSld>
  <p:clrMapOvr>
    <a:masterClrMapping/>
  </p:clrMapOvr>
</p:sld>
</file>

<file path=ppt/slides/slide5.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3226557" y="923925"/>
            <a:ext cx="11834887"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Sut mae plant a phobl ifanc yn dysgu?</a:t>
            </a:r>
          </a:p>
        </p:txBody>
      </p:sp>
      <p:sp>
        <p:nvSpPr>
          <p:cNvPr name="TextBox 3" id="3"/>
          <p:cNvSpPr txBox="true"/>
          <p:nvPr/>
        </p:nvSpPr>
        <p:spPr>
          <a:xfrm rot="0">
            <a:off x="1028700" y="2667000"/>
            <a:ext cx="16230600" cy="7677150"/>
          </a:xfrm>
          <a:prstGeom prst="rect">
            <a:avLst/>
          </a:prstGeom>
        </p:spPr>
        <p:txBody>
          <a:bodyPr anchor="t" rtlCol="false" tIns="0" lIns="0" bIns="0" rIns="0">
            <a:spAutoFit/>
          </a:bodyPr>
          <a:lstStyle/>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Mae tystiolaeth o niwrowyddoniaeth bod rhan ymlusgiadol ein hymennydd, sy'n eistedd yng nghanol ein hymennydd, pan fydd dan fygythiad, yn cau popeth arall i lawr, mae'n cau'r cortecs rhagarweiniol, y rhannau sy'n dysgu. </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Mae cosb ac arholiadau yn cael eu hystyried yn fygythiadau. </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Rydyn ni'n cymryd ein plant, rydyn ni'n gwneud iddyn nhw gau eu hymennydd i lawr, ac yna rydyn ni'n dweud, "Perfformiwch." </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Beth sy'n digwydd i greadigrwydd yn ein hoes ni? </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Mae angen inni symud y cydbwysedd hwnnw yn ôl o fygythiad i bleser. </a:t>
            </a:r>
          </a:p>
          <a:p>
            <a:pPr algn="l">
              <a:lnSpc>
                <a:spcPts val="4320"/>
              </a:lnSpc>
              <a:spcBef>
                <a:spcPct val="0"/>
              </a:spcBef>
            </a:pPr>
          </a:p>
          <a:p>
            <a:pPr algn="r">
              <a:lnSpc>
                <a:spcPts val="4320"/>
              </a:lnSpc>
              <a:spcBef>
                <a:spcPct val="0"/>
              </a:spcBef>
            </a:pPr>
            <a:r>
              <a:rPr lang="en-US" sz="3600">
                <a:solidFill>
                  <a:srgbClr val="000000"/>
                </a:solidFill>
                <a:latin typeface="Arial MT Pro"/>
                <a:ea typeface="Arial MT Pro"/>
                <a:cs typeface="Arial MT Pro"/>
                <a:sym typeface="Arial MT Pro"/>
              </a:rPr>
              <a:t>Mitra (2013)</a:t>
            </a:r>
          </a:p>
        </p:txBody>
      </p:sp>
    </p:spTree>
  </p:cSld>
  <p:clrMapOvr>
    <a:masterClrMapping/>
  </p:clrMapOvr>
</p:sld>
</file>

<file path=ppt/slides/slide6.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1779671" y="4252912"/>
            <a:ext cx="5004486" cy="1704975"/>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“Children are biologically designed to educate themselves”</a:t>
            </a:r>
          </a:p>
        </p:txBody>
      </p:sp>
      <p:sp>
        <p:nvSpPr>
          <p:cNvPr name="TextBox 3" id="3"/>
          <p:cNvSpPr txBox="true"/>
          <p:nvPr/>
        </p:nvSpPr>
        <p:spPr>
          <a:xfrm rot="0">
            <a:off x="2495922" y="923925"/>
            <a:ext cx="13296156"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Sut mae plant a phobl ifanc yn dysgu?</a:t>
            </a:r>
          </a:p>
          <a:p>
            <a:pPr algn="ctr">
              <a:lnSpc>
                <a:spcPts val="6599"/>
              </a:lnSpc>
              <a:spcBef>
                <a:spcPct val="0"/>
              </a:spcBef>
            </a:pPr>
            <a:r>
              <a:rPr lang="en-US" sz="5499">
                <a:solidFill>
                  <a:srgbClr val="000000"/>
                </a:solidFill>
                <a:latin typeface="Arial MT Pro"/>
                <a:ea typeface="Arial MT Pro"/>
                <a:cs typeface="Arial MT Pro"/>
                <a:sym typeface="Arial MT Pro"/>
              </a:rPr>
              <a:t> How do children and young people learn? </a:t>
            </a:r>
          </a:p>
        </p:txBody>
      </p:sp>
      <p:sp>
        <p:nvSpPr>
          <p:cNvPr name="TextBox 4" id="4"/>
          <p:cNvSpPr txBox="true"/>
          <p:nvPr/>
        </p:nvSpPr>
        <p:spPr>
          <a:xfrm rot="0">
            <a:off x="10821304" y="4252912"/>
            <a:ext cx="4970773" cy="2790825"/>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“If you can light the spark they will learn without the need for assistance, as children are natural learners”</a:t>
            </a:r>
          </a:p>
        </p:txBody>
      </p:sp>
      <p:sp>
        <p:nvSpPr>
          <p:cNvPr name="TextBox 5" id="5"/>
          <p:cNvSpPr txBox="true"/>
          <p:nvPr/>
        </p:nvSpPr>
        <p:spPr>
          <a:xfrm rot="0">
            <a:off x="4281913" y="6370511"/>
            <a:ext cx="2426866"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Gray (2013)</a:t>
            </a:r>
          </a:p>
        </p:txBody>
      </p:sp>
      <p:sp>
        <p:nvSpPr>
          <p:cNvPr name="TextBox 6" id="6"/>
          <p:cNvSpPr txBox="true"/>
          <p:nvPr/>
        </p:nvSpPr>
        <p:spPr>
          <a:xfrm rot="0">
            <a:off x="12417028" y="7181367"/>
            <a:ext cx="3375050"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Robinson (2013)</a:t>
            </a:r>
          </a:p>
        </p:txBody>
      </p:sp>
    </p:spTree>
  </p:cSld>
  <p:clrMapOvr>
    <a:masterClrMapping/>
  </p:clrMapOvr>
</p:sld>
</file>

<file path=ppt/slides/slide7.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13859575" y="2064544"/>
            <a:ext cx="4073967" cy="4000500"/>
          </a:xfrm>
          <a:prstGeom prst="rect">
            <a:avLst/>
          </a:prstGeom>
        </p:spPr>
        <p:txBody>
          <a:bodyPr anchor="t" rtlCol="false" tIns="0" lIns="0" bIns="0" rIns="0">
            <a:spAutoFit/>
          </a:bodyPr>
          <a:lstStyle/>
          <a:p>
            <a:pPr algn="l">
              <a:lnSpc>
                <a:spcPts val="3656"/>
              </a:lnSpc>
              <a:spcBef>
                <a:spcPct val="0"/>
              </a:spcBef>
            </a:pPr>
            <a:r>
              <a:rPr lang="en-US" sz="3047">
                <a:solidFill>
                  <a:srgbClr val="000000"/>
                </a:solidFill>
                <a:latin typeface="Arial MT Pro"/>
                <a:ea typeface="Arial MT Pro"/>
                <a:cs typeface="Arial MT Pro"/>
                <a:sym typeface="Arial MT Pro"/>
              </a:rPr>
              <a:t>“Education systems within capitalist societies are a form of ‘ideological state apparatus’ </a:t>
            </a:r>
          </a:p>
          <a:p>
            <a:pPr algn="l">
              <a:lnSpc>
                <a:spcPts val="3656"/>
              </a:lnSpc>
              <a:spcBef>
                <a:spcPct val="0"/>
              </a:spcBef>
            </a:pPr>
            <a:r>
              <a:rPr lang="en-US" sz="3047">
                <a:solidFill>
                  <a:srgbClr val="000000"/>
                </a:solidFill>
                <a:latin typeface="Arial MT Pro"/>
                <a:ea typeface="Arial MT Pro"/>
                <a:cs typeface="Arial MT Pro"/>
                <a:sym typeface="Arial MT Pro"/>
              </a:rPr>
              <a:t>designed as a means of social control” </a:t>
            </a:r>
          </a:p>
          <a:p>
            <a:pPr algn="r">
              <a:lnSpc>
                <a:spcPts val="2999"/>
              </a:lnSpc>
              <a:spcBef>
                <a:spcPct val="0"/>
              </a:spcBef>
            </a:pPr>
            <a:r>
              <a:rPr lang="en-US" sz="2499">
                <a:solidFill>
                  <a:srgbClr val="000000"/>
                </a:solidFill>
                <a:latin typeface="Arial MT Pro"/>
                <a:ea typeface="Arial MT Pro"/>
                <a:cs typeface="Arial MT Pro"/>
                <a:sym typeface="Arial MT Pro"/>
              </a:rPr>
              <a:t>(Althusser, 1971 cited in Pollard et al, 2008).</a:t>
            </a:r>
          </a:p>
        </p:txBody>
      </p:sp>
      <p:sp>
        <p:nvSpPr>
          <p:cNvPr name="TextBox 3" id="3"/>
          <p:cNvSpPr txBox="true"/>
          <p:nvPr/>
        </p:nvSpPr>
        <p:spPr>
          <a:xfrm rot="0">
            <a:off x="6256555" y="3740944"/>
            <a:ext cx="5774890" cy="2324100"/>
          </a:xfrm>
          <a:prstGeom prst="rect">
            <a:avLst/>
          </a:prstGeom>
        </p:spPr>
        <p:txBody>
          <a:bodyPr anchor="t" rtlCol="false" tIns="0" lIns="0" bIns="0" rIns="0">
            <a:spAutoFit/>
          </a:bodyPr>
          <a:lstStyle/>
          <a:p>
            <a:pPr algn="ctr">
              <a:lnSpc>
                <a:spcPts val="5880"/>
              </a:lnSpc>
              <a:spcBef>
                <a:spcPct val="0"/>
              </a:spcBef>
            </a:pPr>
            <a:r>
              <a:rPr lang="en-US" b="true" sz="4900">
                <a:solidFill>
                  <a:srgbClr val="000000"/>
                </a:solidFill>
                <a:latin typeface="Arial MT Pro Bold"/>
                <a:ea typeface="Arial MT Pro Bold"/>
                <a:cs typeface="Arial MT Pro Bold"/>
                <a:sym typeface="Arial MT Pro Bold"/>
              </a:rPr>
              <a:t>Schools are state mechanisms for control.</a:t>
            </a:r>
          </a:p>
        </p:txBody>
      </p:sp>
      <p:sp>
        <p:nvSpPr>
          <p:cNvPr name="TextBox 4" id="4"/>
          <p:cNvSpPr txBox="true"/>
          <p:nvPr/>
        </p:nvSpPr>
        <p:spPr>
          <a:xfrm rot="0">
            <a:off x="7358619" y="321469"/>
            <a:ext cx="6053250" cy="1800225"/>
          </a:xfrm>
          <a:prstGeom prst="rect">
            <a:avLst/>
          </a:prstGeom>
        </p:spPr>
        <p:txBody>
          <a:bodyPr anchor="t" rtlCol="false" tIns="0" lIns="0" bIns="0" rIns="0">
            <a:spAutoFit/>
          </a:bodyPr>
          <a:lstStyle/>
          <a:p>
            <a:pPr algn="l">
              <a:lnSpc>
                <a:spcPts val="3660"/>
              </a:lnSpc>
              <a:spcBef>
                <a:spcPct val="0"/>
              </a:spcBef>
            </a:pPr>
            <a:r>
              <a:rPr lang="en-US" sz="3050">
                <a:solidFill>
                  <a:srgbClr val="000000"/>
                </a:solidFill>
                <a:latin typeface="Arial MT Pro"/>
                <a:ea typeface="Arial MT Pro"/>
                <a:cs typeface="Arial MT Pro"/>
                <a:sym typeface="Arial MT Pro"/>
              </a:rPr>
              <a:t>“The truth is that schools don't really teach anything except how to obey orders”.</a:t>
            </a:r>
          </a:p>
          <a:p>
            <a:pPr algn="r">
              <a:lnSpc>
                <a:spcPts val="2999"/>
              </a:lnSpc>
              <a:spcBef>
                <a:spcPct val="0"/>
              </a:spcBef>
            </a:pPr>
            <a:r>
              <a:rPr lang="en-US" sz="2499">
                <a:solidFill>
                  <a:srgbClr val="000000"/>
                </a:solidFill>
                <a:latin typeface="Arial MT Pro"/>
                <a:ea typeface="Arial MT Pro"/>
                <a:cs typeface="Arial MT Pro"/>
                <a:sym typeface="Arial MT Pro"/>
              </a:rPr>
              <a:t>Gatto (1990)</a:t>
            </a:r>
          </a:p>
        </p:txBody>
      </p:sp>
      <p:sp>
        <p:nvSpPr>
          <p:cNvPr name="TextBox 5" id="5"/>
          <p:cNvSpPr txBox="true"/>
          <p:nvPr/>
        </p:nvSpPr>
        <p:spPr>
          <a:xfrm rot="0">
            <a:off x="487098" y="311944"/>
            <a:ext cx="5882244" cy="1895475"/>
          </a:xfrm>
          <a:prstGeom prst="rect">
            <a:avLst/>
          </a:prstGeom>
        </p:spPr>
        <p:txBody>
          <a:bodyPr anchor="t" rtlCol="false" tIns="0" lIns="0" bIns="0" rIns="0">
            <a:spAutoFit/>
          </a:bodyPr>
          <a:lstStyle/>
          <a:p>
            <a:pPr algn="l">
              <a:lnSpc>
                <a:spcPts val="3600"/>
              </a:lnSpc>
              <a:spcBef>
                <a:spcPct val="0"/>
              </a:spcBef>
            </a:pPr>
            <a:r>
              <a:rPr lang="en-US" sz="3000">
                <a:solidFill>
                  <a:srgbClr val="000000"/>
                </a:solidFill>
                <a:latin typeface="Arial MT Pro"/>
                <a:ea typeface="Arial MT Pro"/>
                <a:cs typeface="Arial MT Pro"/>
                <a:sym typeface="Arial MT Pro"/>
              </a:rPr>
              <a:t>Bowles and Gintis (1976) argued school processes tend to induce passivity and the acceptance of authority.</a:t>
            </a:r>
          </a:p>
        </p:txBody>
      </p:sp>
      <p:sp>
        <p:nvSpPr>
          <p:cNvPr name="TextBox 6" id="6"/>
          <p:cNvSpPr txBox="true"/>
          <p:nvPr/>
        </p:nvSpPr>
        <p:spPr>
          <a:xfrm rot="0">
            <a:off x="454464" y="2974905"/>
            <a:ext cx="5802091" cy="2809875"/>
          </a:xfrm>
          <a:prstGeom prst="rect">
            <a:avLst/>
          </a:prstGeom>
        </p:spPr>
        <p:txBody>
          <a:bodyPr anchor="t" rtlCol="false" tIns="0" lIns="0" bIns="0" rIns="0">
            <a:spAutoFit/>
          </a:bodyPr>
          <a:lstStyle/>
          <a:p>
            <a:pPr algn="l">
              <a:lnSpc>
                <a:spcPts val="3600"/>
              </a:lnSpc>
              <a:spcBef>
                <a:spcPct val="0"/>
              </a:spcBef>
            </a:pPr>
            <a:r>
              <a:rPr lang="en-US" b="true" sz="3000">
                <a:solidFill>
                  <a:srgbClr val="000000"/>
                </a:solidFill>
                <a:latin typeface="Arial MT Pro Bold"/>
                <a:ea typeface="Arial MT Pro Bold"/>
                <a:cs typeface="Arial MT Pro Bold"/>
                <a:sym typeface="Arial MT Pro Bold"/>
              </a:rPr>
              <a:t>Hegemony</a:t>
            </a:r>
          </a:p>
          <a:p>
            <a:pPr algn="l">
              <a:lnSpc>
                <a:spcPts val="3600"/>
              </a:lnSpc>
              <a:spcBef>
                <a:spcPct val="0"/>
              </a:spcBef>
            </a:pPr>
            <a:r>
              <a:rPr lang="en-US" sz="3000">
                <a:solidFill>
                  <a:srgbClr val="000000"/>
                </a:solidFill>
                <a:latin typeface="Arial MT Pro"/>
                <a:ea typeface="Arial MT Pro"/>
                <a:cs typeface="Arial MT Pro"/>
                <a:sym typeface="Arial MT Pro"/>
              </a:rPr>
              <a:t>Defines the meaning of common sense by making particular ideas seem normal for example:-</a:t>
            </a:r>
          </a:p>
          <a:p>
            <a:pPr algn="l">
              <a:lnSpc>
                <a:spcPts val="3600"/>
              </a:lnSpc>
              <a:spcBef>
                <a:spcPct val="0"/>
              </a:spcBef>
            </a:pPr>
            <a:r>
              <a:rPr lang="en-US" sz="3000">
                <a:solidFill>
                  <a:srgbClr val="000000"/>
                </a:solidFill>
                <a:latin typeface="Arial MT Pro"/>
                <a:ea typeface="Arial MT Pro"/>
                <a:cs typeface="Arial MT Pro"/>
                <a:sym typeface="Arial MT Pro"/>
              </a:rPr>
              <a:t>“That all children should go to school” Hicks</a:t>
            </a:r>
          </a:p>
        </p:txBody>
      </p:sp>
      <p:sp>
        <p:nvSpPr>
          <p:cNvPr name="TextBox 7" id="7"/>
          <p:cNvSpPr txBox="true"/>
          <p:nvPr/>
        </p:nvSpPr>
        <p:spPr>
          <a:xfrm rot="0">
            <a:off x="243549" y="6836569"/>
            <a:ext cx="17800902" cy="3267075"/>
          </a:xfrm>
          <a:prstGeom prst="rect">
            <a:avLst/>
          </a:prstGeom>
        </p:spPr>
        <p:txBody>
          <a:bodyPr anchor="t" rtlCol="false" tIns="0" lIns="0" bIns="0" rIns="0">
            <a:spAutoFit/>
          </a:bodyPr>
          <a:lstStyle/>
          <a:p>
            <a:pPr algn="l">
              <a:lnSpc>
                <a:spcPts val="3600"/>
              </a:lnSpc>
              <a:spcBef>
                <a:spcPct val="0"/>
              </a:spcBef>
            </a:pPr>
            <a:r>
              <a:rPr lang="en-US" sz="3000">
                <a:solidFill>
                  <a:srgbClr val="000000"/>
                </a:solidFill>
                <a:latin typeface="Arial MT Pro"/>
                <a:ea typeface="Arial MT Pro"/>
                <a:cs typeface="Arial MT Pro"/>
                <a:sym typeface="Arial MT Pro"/>
              </a:rPr>
              <a:t>•Emphasis in schools on ‘classroom management’ is more about discipline and less about learning. It’s a way of getting students to conform to society’s expectations. </a:t>
            </a:r>
          </a:p>
          <a:p>
            <a:pPr algn="l">
              <a:lnSpc>
                <a:spcPts val="3600"/>
              </a:lnSpc>
              <a:spcBef>
                <a:spcPct val="0"/>
              </a:spcBef>
            </a:pPr>
            <a:r>
              <a:rPr lang="en-US" sz="3000">
                <a:solidFill>
                  <a:srgbClr val="000000"/>
                </a:solidFill>
                <a:latin typeface="Arial MT Pro"/>
                <a:ea typeface="Arial MT Pro"/>
                <a:cs typeface="Arial MT Pro"/>
                <a:sym typeface="Arial MT Pro"/>
              </a:rPr>
              <a:t>•Curriculum – prescribed knowledge which is the accepted ‘truth’ of a subject</a:t>
            </a:r>
          </a:p>
          <a:p>
            <a:pPr algn="l">
              <a:lnSpc>
                <a:spcPts val="3600"/>
              </a:lnSpc>
              <a:spcBef>
                <a:spcPct val="0"/>
              </a:spcBef>
            </a:pPr>
            <a:r>
              <a:rPr lang="en-US" sz="3000">
                <a:solidFill>
                  <a:srgbClr val="000000"/>
                </a:solidFill>
                <a:latin typeface="Arial MT Pro"/>
                <a:ea typeface="Arial MT Pro"/>
                <a:cs typeface="Arial MT Pro"/>
                <a:sym typeface="Arial MT Pro"/>
              </a:rPr>
              <a:t>•Who decides what should be included? </a:t>
            </a:r>
          </a:p>
          <a:p>
            <a:pPr algn="l">
              <a:lnSpc>
                <a:spcPts val="3600"/>
              </a:lnSpc>
              <a:spcBef>
                <a:spcPct val="0"/>
              </a:spcBef>
            </a:pPr>
            <a:r>
              <a:rPr lang="en-US" sz="3000">
                <a:solidFill>
                  <a:srgbClr val="000000"/>
                </a:solidFill>
                <a:latin typeface="Arial MT Pro"/>
                <a:ea typeface="Arial MT Pro"/>
                <a:cs typeface="Arial MT Pro"/>
                <a:sym typeface="Arial MT Pro"/>
              </a:rPr>
              <a:t>•The ‘hidden curriculum’ – reproducing social conformity?</a:t>
            </a:r>
          </a:p>
          <a:p>
            <a:pPr algn="l">
              <a:lnSpc>
                <a:spcPts val="3600"/>
              </a:lnSpc>
              <a:spcBef>
                <a:spcPct val="0"/>
              </a:spcBef>
            </a:pPr>
            <a:r>
              <a:rPr lang="en-US" sz="3000">
                <a:solidFill>
                  <a:srgbClr val="000000"/>
                </a:solidFill>
                <a:latin typeface="Arial MT Pro"/>
                <a:ea typeface="Arial MT Pro"/>
                <a:cs typeface="Arial MT Pro"/>
                <a:sym typeface="Arial MT Pro"/>
              </a:rPr>
              <a:t>•There is more of a concern about the quantity and quality of work irrespective of purpose.</a:t>
            </a:r>
          </a:p>
          <a:p>
            <a:pPr algn="r">
              <a:lnSpc>
                <a:spcPts val="3600"/>
              </a:lnSpc>
              <a:spcBef>
                <a:spcPct val="0"/>
              </a:spcBef>
            </a:pPr>
            <a:r>
              <a:rPr lang="en-US" sz="3000">
                <a:solidFill>
                  <a:srgbClr val="000000"/>
                </a:solidFill>
                <a:latin typeface="Arial MT Pro"/>
                <a:ea typeface="Arial MT Pro"/>
                <a:cs typeface="Arial MT Pro"/>
                <a:sym typeface="Arial MT Pro"/>
              </a:rPr>
              <a:t>Pollard et al, 2008</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12210195" y="3891840"/>
            <a:ext cx="4002221" cy="2503320"/>
          </a:xfrm>
          <a:custGeom>
            <a:avLst/>
            <a:gdLst/>
            <a:ahLst/>
            <a:cxnLst/>
            <a:rect r="r" b="b" t="t" l="l"/>
            <a:pathLst>
              <a:path h="2503320" w="4002221">
                <a:moveTo>
                  <a:pt x="0" y="0"/>
                </a:moveTo>
                <a:lnTo>
                  <a:pt x="4002222" y="0"/>
                </a:lnTo>
                <a:lnTo>
                  <a:pt x="4002222" y="2503320"/>
                </a:lnTo>
                <a:lnTo>
                  <a:pt x="0" y="2503320"/>
                </a:lnTo>
                <a:lnTo>
                  <a:pt x="0" y="0"/>
                </a:lnTo>
                <a:close/>
              </a:path>
            </a:pathLst>
          </a:custGeom>
          <a:blipFill>
            <a:blip r:embed="rId2"/>
            <a:stretch>
              <a:fillRect l="0" t="0" r="0" b="0"/>
            </a:stretch>
          </a:blipFill>
        </p:spPr>
      </p:sp>
      <p:sp>
        <p:nvSpPr>
          <p:cNvPr name="TextBox 3" id="3"/>
          <p:cNvSpPr txBox="true"/>
          <p:nvPr/>
        </p:nvSpPr>
        <p:spPr>
          <a:xfrm rot="0">
            <a:off x="3585939" y="923925"/>
            <a:ext cx="11116121"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Sugata Mitra &amp; The Hole In the Wall</a:t>
            </a:r>
          </a:p>
        </p:txBody>
      </p:sp>
      <p:sp>
        <p:nvSpPr>
          <p:cNvPr name="TextBox 4" id="4"/>
          <p:cNvSpPr txBox="true"/>
          <p:nvPr/>
        </p:nvSpPr>
        <p:spPr>
          <a:xfrm rot="0">
            <a:off x="1028700" y="4252912"/>
            <a:ext cx="7037655" cy="170497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‘Schools are meant to produce happy, healthy, productive people. Are they actually doing that?’</a:t>
            </a:r>
          </a:p>
        </p:txBody>
      </p:sp>
      <p:sp>
        <p:nvSpPr>
          <p:cNvPr name="TextBox 5" id="5"/>
          <p:cNvSpPr txBox="true"/>
          <p:nvPr/>
        </p:nvSpPr>
        <p:spPr>
          <a:xfrm rot="0">
            <a:off x="3007593" y="6695197"/>
            <a:ext cx="12272814"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Sugata Mitra &amp; The School in the Cloud</a:t>
            </a:r>
          </a:p>
        </p:txBody>
      </p:sp>
      <p:pic>
        <p:nvPicPr>
          <p:cNvPr name="Picture 6" id="6"/>
          <p:cNvPicPr>
            <a:picLocks noChangeAspect="true"/>
          </p:cNvPicPr>
          <p:nvPr>
            <a:videoFile r:link="rId4"/>
          </p:nvPr>
        </p:nvPicPr>
        <p:blipFill>
          <a:blip r:embed="rId3"/>
          <a:stretch>
            <a:fillRect/>
          </a:stretch>
        </p:blipFill>
        <p:spPr>
          <a:xfrm rot="0">
            <a:off x="7409823" y="2102740"/>
            <a:ext cx="3468354" cy="1949426"/>
          </a:xfrm>
          <a:prstGeom prst="rect">
            <a:avLst/>
          </a:prstGeom>
        </p:spPr>
      </p:pic>
      <p:pic>
        <p:nvPicPr>
          <p:cNvPr name="Picture 7" id="7"/>
          <p:cNvPicPr>
            <a:picLocks noChangeAspect="true"/>
          </p:cNvPicPr>
          <p:nvPr>
            <a:videoFile r:link="rId5"/>
          </p:nvPr>
        </p:nvPicPr>
        <p:blipFill>
          <a:blip r:embed="rId3"/>
          <a:stretch>
            <a:fillRect/>
          </a:stretch>
        </p:blipFill>
        <p:spPr>
          <a:xfrm rot="0">
            <a:off x="7111248" y="7628647"/>
            <a:ext cx="4065505" cy="2285061"/>
          </a:xfrm>
          <a:prstGeom prst="rect">
            <a:avLst/>
          </a:prstGeom>
        </p:spPr>
      </p:pic>
    </p:spTree>
  </p:cSld>
  <p:clrMapOvr>
    <a:masterClrMapping/>
  </p:clrMapOvr>
</p:sld>
</file>

<file path=ppt/slides/slide9.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1028700" y="465914"/>
            <a:ext cx="16230600"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“The aim of education should be the promotion of happiness” </a:t>
            </a:r>
          </a:p>
        </p:txBody>
      </p:sp>
      <p:sp>
        <p:nvSpPr>
          <p:cNvPr name="TextBox 3" id="3"/>
          <p:cNvSpPr txBox="true"/>
          <p:nvPr/>
        </p:nvSpPr>
        <p:spPr>
          <a:xfrm rot="0">
            <a:off x="1028700" y="2619375"/>
            <a:ext cx="7377384" cy="7353300"/>
          </a:xfrm>
          <a:prstGeom prst="rect">
            <a:avLst/>
          </a:prstGeom>
        </p:spPr>
        <p:txBody>
          <a:bodyPr anchor="t" rtlCol="false" tIns="0" lIns="0" bIns="0" rIns="0">
            <a:spAutoFit/>
          </a:bodyPr>
          <a:lstStyle/>
          <a:p>
            <a:pPr algn="l" marL="690882" indent="-345441"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William Godwin (1756 - 1836) oedd yr ysgrifennwr cyntaf ‘i roi datganiad clir o egwyddorion anarchaidd’.</a:t>
            </a:r>
          </a:p>
          <a:p>
            <a:pPr algn="l" marL="690882" indent="-345441"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Roedd yn un o'r ysgrifenwyr Saesneg cyntaf i gydnabod bygythiad addysg a reolir gan y wladwriaeth ac i nodi rhinweddau addysg amgen, rydd. </a:t>
            </a:r>
          </a:p>
          <a:p>
            <a:pPr algn="l" marL="690882" indent="-345441"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Yn briod â Mary Wollstonecraft, a ysgrifennodd y clasur ffeministaidd: A Vindication of the Rights of Woman -1792 </a:t>
            </a:r>
          </a:p>
          <a:p>
            <a:pPr algn="l" marL="690882" indent="-345441"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Tad Mary Shelley (awdur Frankenstein - 1818) a thad-yng-nghyfraith y bardd Shelley. </a:t>
            </a:r>
          </a:p>
        </p:txBody>
      </p:sp>
      <p:sp>
        <p:nvSpPr>
          <p:cNvPr name="TextBox 4" id="4"/>
          <p:cNvSpPr txBox="true"/>
          <p:nvPr/>
        </p:nvSpPr>
        <p:spPr>
          <a:xfrm rot="0">
            <a:off x="10061721" y="2619375"/>
            <a:ext cx="7197579" cy="7353300"/>
          </a:xfrm>
          <a:prstGeom prst="rect">
            <a:avLst/>
          </a:prstGeom>
        </p:spPr>
        <p:txBody>
          <a:bodyPr anchor="t" rtlCol="false" tIns="0" lIns="0" bIns="0" rIns="0">
            <a:spAutoFit/>
          </a:bodyPr>
          <a:lstStyle/>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William Godwin (1756 – 1836) was the first writer ‘to give a clear statement of anarchist principles’ </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He was one of the first English-language writers to recognize the threat of state-controlled education and to set out the qualities of an alternative, free, education. </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Married to Mary Wollstonecraft, who wrote the feminist classic: A Vindication of the Rights of Woman -1792</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Father of Mary Shelley (the author of Frankenstein – 1818) and the father-in-law of the poet Shelley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2314456" y="1028700"/>
            <a:ext cx="13659087" cy="8229600"/>
          </a:xfrm>
          <a:custGeom>
            <a:avLst/>
            <a:gdLst/>
            <a:ahLst/>
            <a:cxnLst/>
            <a:rect r="r" b="b" t="t" l="l"/>
            <a:pathLst>
              <a:path h="8229600" w="13659087">
                <a:moveTo>
                  <a:pt x="0" y="0"/>
                </a:moveTo>
                <a:lnTo>
                  <a:pt x="13659088" y="0"/>
                </a:lnTo>
                <a:lnTo>
                  <a:pt x="13659088" y="8229600"/>
                </a:lnTo>
                <a:lnTo>
                  <a:pt x="0" y="8229600"/>
                </a:lnTo>
                <a:lnTo>
                  <a:pt x="0" y="0"/>
                </a:lnTo>
                <a:close/>
              </a:path>
            </a:pathLst>
          </a:custGeom>
          <a:blipFill>
            <a:blip r:embed="rId2"/>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3067273" y="629489"/>
            <a:ext cx="12153454"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Satish Kumar on Alternative Education </a:t>
            </a:r>
          </a:p>
          <a:p>
            <a:pPr algn="ctr">
              <a:lnSpc>
                <a:spcPts val="6599"/>
              </a:lnSpc>
              <a:spcBef>
                <a:spcPct val="0"/>
              </a:spcBef>
            </a:pPr>
            <a:r>
              <a:rPr lang="en-US" sz="5499">
                <a:solidFill>
                  <a:srgbClr val="000000"/>
                </a:solidFill>
                <a:latin typeface="Arial MT Pro"/>
                <a:ea typeface="Arial MT Pro"/>
                <a:cs typeface="Arial MT Pro"/>
                <a:sym typeface="Arial MT Pro"/>
              </a:rPr>
              <a:t>(Addysg Amgen)</a:t>
            </a:r>
          </a:p>
        </p:txBody>
      </p:sp>
      <p:sp>
        <p:nvSpPr>
          <p:cNvPr name="TextBox 3" id="3"/>
          <p:cNvSpPr txBox="true"/>
          <p:nvPr/>
        </p:nvSpPr>
        <p:spPr>
          <a:xfrm rot="0">
            <a:off x="1275889" y="4233536"/>
            <a:ext cx="15736222" cy="5410200"/>
          </a:xfrm>
          <a:prstGeom prst="rect">
            <a:avLst/>
          </a:prstGeom>
        </p:spPr>
        <p:txBody>
          <a:bodyPr anchor="t" rtlCol="false" tIns="0" lIns="0" bIns="0" rIns="0">
            <a:spAutoFit/>
          </a:bodyPr>
          <a:lstStyle/>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Education: derived from educatum or educare means to bring out what is already there</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Education: should not encourage the individual to conform to society or to be negatively harmonious with it, but help him (her) to discover the true values, which come with unbiased investigation and self-awareness. When there is no self-knowledge, self expression becomes self-assertion, with all its aggressive and ambitious conflicts. </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Education: in the true sense, is the understanding of oneself, for it is within each one of us that the whole of existence is gathered.</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Education: is part of the problem and not part of the solution</a:t>
            </a:r>
          </a:p>
          <a:p>
            <a:pPr algn="l" marL="690881" indent="-345440" lvl="1">
              <a:lnSpc>
                <a:spcPts val="3840"/>
              </a:lnSpc>
              <a:spcBef>
                <a:spcPct val="0"/>
              </a:spcBef>
              <a:buFont typeface="Arial"/>
              <a:buChar char="•"/>
            </a:pPr>
            <a:r>
              <a:rPr lang="en-US" sz="3200">
                <a:solidFill>
                  <a:srgbClr val="000000"/>
                </a:solidFill>
                <a:latin typeface="Arial MT Pro"/>
                <a:ea typeface="Arial MT Pro"/>
                <a:cs typeface="Arial MT Pro"/>
                <a:sym typeface="Arial MT Pro"/>
              </a:rPr>
              <a:t>Education: is brain washing CYP to become part of the industrial system</a:t>
            </a:r>
          </a:p>
        </p:txBody>
      </p:sp>
      <p:pic>
        <p:nvPicPr>
          <p:cNvPr name="Picture 4" id="4"/>
          <p:cNvPicPr>
            <a:picLocks noChangeAspect="true"/>
          </p:cNvPicPr>
          <p:nvPr>
            <a:videoFile r:link="rId3"/>
          </p:nvPr>
        </p:nvPicPr>
        <p:blipFill>
          <a:blip r:embed="rId2"/>
          <a:stretch>
            <a:fillRect/>
          </a:stretch>
        </p:blipFill>
        <p:spPr>
          <a:xfrm rot="0">
            <a:off x="13029508" y="1562939"/>
            <a:ext cx="4229792" cy="2377401"/>
          </a:xfrm>
          <a:prstGeom prst="rect">
            <a:avLst/>
          </a:prstGeom>
        </p:spPr>
      </p:pic>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1782120" y="0"/>
            <a:ext cx="14723760" cy="10287000"/>
          </a:xfrm>
          <a:custGeom>
            <a:avLst/>
            <a:gdLst/>
            <a:ahLst/>
            <a:cxnLst/>
            <a:rect r="r" b="b" t="t" l="l"/>
            <a:pathLst>
              <a:path h="10287000" w="14723760">
                <a:moveTo>
                  <a:pt x="0" y="0"/>
                </a:moveTo>
                <a:lnTo>
                  <a:pt x="14723760" y="0"/>
                </a:lnTo>
                <a:lnTo>
                  <a:pt x="14723760" y="10287000"/>
                </a:lnTo>
                <a:lnTo>
                  <a:pt x="0" y="10287000"/>
                </a:lnTo>
                <a:lnTo>
                  <a:pt x="0" y="0"/>
                </a:lnTo>
                <a:close/>
              </a:path>
            </a:pathLst>
          </a:custGeom>
          <a:blipFill>
            <a:blip r:embed="rId2"/>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4547704" y="923925"/>
            <a:ext cx="9192592"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Addysg ddewisol yn y cartref </a:t>
            </a:r>
          </a:p>
          <a:p>
            <a:pPr algn="ctr">
              <a:lnSpc>
                <a:spcPts val="6599"/>
              </a:lnSpc>
              <a:spcBef>
                <a:spcPct val="0"/>
              </a:spcBef>
            </a:pPr>
            <a:r>
              <a:rPr lang="en-US" sz="5499">
                <a:solidFill>
                  <a:srgbClr val="000000"/>
                </a:solidFill>
                <a:latin typeface="Arial MT Pro"/>
                <a:ea typeface="Arial MT Pro"/>
                <a:cs typeface="Arial MT Pro"/>
                <a:sym typeface="Arial MT Pro"/>
              </a:rPr>
              <a:t> Elective home education</a:t>
            </a:r>
          </a:p>
        </p:txBody>
      </p:sp>
      <p:sp>
        <p:nvSpPr>
          <p:cNvPr name="TextBox 3" id="3"/>
          <p:cNvSpPr txBox="true"/>
          <p:nvPr/>
        </p:nvSpPr>
        <p:spPr>
          <a:xfrm rot="0">
            <a:off x="591773" y="3000403"/>
            <a:ext cx="7911861" cy="5505450"/>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Credai Hicks y dylai addysg ganiatau:</a:t>
            </a:r>
          </a:p>
          <a:p>
            <a:pPr algn="ctr">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Gweithlu ~ greu gweithlu cystadleuol byd-eang</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Unigolyn ~ i ddod a’r gorau allan o bob un person</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Byd-eang ~ i ddeall cyd-ddibyniaeth lleol – byd-eang</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Byd gwell ~ cynorthwyo i newid cymdeithas am y gorau</a:t>
            </a:r>
          </a:p>
        </p:txBody>
      </p:sp>
      <p:sp>
        <p:nvSpPr>
          <p:cNvPr name="TextBox 4" id="4"/>
          <p:cNvSpPr txBox="true"/>
          <p:nvPr/>
        </p:nvSpPr>
        <p:spPr>
          <a:xfrm rot="0">
            <a:off x="9144000" y="3000403"/>
            <a:ext cx="8910159" cy="5505450"/>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Hicks believes that education should allow:-</a:t>
            </a:r>
          </a:p>
          <a:p>
            <a:pPr algn="l">
              <a:lnSpc>
                <a:spcPts val="4320"/>
              </a:lnSpc>
              <a:spcBef>
                <a:spcPct val="0"/>
              </a:spcBef>
            </a:pP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Workforce ~ to create a globally competitive workforce</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Individual ~ to bring out the best in every person</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Global ~ to understand local-global interdependence</a:t>
            </a:r>
          </a:p>
          <a:p>
            <a:pPr algn="l" marL="777240" indent="-388620" lvl="1">
              <a:lnSpc>
                <a:spcPts val="4320"/>
              </a:lnSpc>
              <a:spcBef>
                <a:spcPct val="0"/>
              </a:spcBef>
              <a:buFont typeface="Arial"/>
              <a:buChar char="•"/>
            </a:pPr>
            <a:r>
              <a:rPr lang="en-US" sz="3600">
                <a:solidFill>
                  <a:srgbClr val="000000"/>
                </a:solidFill>
                <a:latin typeface="Arial MT Pro"/>
                <a:ea typeface="Arial MT Pro"/>
                <a:cs typeface="Arial MT Pro"/>
                <a:sym typeface="Arial MT Pro"/>
              </a:rPr>
              <a:t>Better world ~ to help change society for the better</a:t>
            </a:r>
          </a:p>
        </p:txBody>
      </p:sp>
      <p:sp>
        <p:nvSpPr>
          <p:cNvPr name="TextBox 5" id="5"/>
          <p:cNvSpPr txBox="true"/>
          <p:nvPr/>
        </p:nvSpPr>
        <p:spPr>
          <a:xfrm rot="0">
            <a:off x="1028700" y="9010329"/>
            <a:ext cx="16230600" cy="438793"/>
          </a:xfrm>
          <a:prstGeom prst="rect">
            <a:avLst/>
          </a:prstGeom>
        </p:spPr>
        <p:txBody>
          <a:bodyPr anchor="t" rtlCol="false" tIns="0" lIns="0" bIns="0" rIns="0">
            <a:spAutoFit/>
          </a:bodyPr>
          <a:lstStyle/>
          <a:p>
            <a:pPr algn="ctr">
              <a:lnSpc>
                <a:spcPts val="3039"/>
              </a:lnSpc>
              <a:spcBef>
                <a:spcPct val="0"/>
              </a:spcBef>
            </a:pPr>
            <a:r>
              <a:rPr lang="en-US" sz="2533">
                <a:solidFill>
                  <a:srgbClr val="000000"/>
                </a:solidFill>
                <a:latin typeface="Arial MT Pro"/>
                <a:ea typeface="Arial MT Pro"/>
                <a:cs typeface="Arial MT Pro"/>
                <a:sym typeface="Arial MT Pro"/>
              </a:rPr>
              <a:t>“We should be helping young people think more critically and creatively about probable and preferable futures” </a:t>
            </a:r>
          </a:p>
        </p:txBody>
      </p:sp>
      <p:sp>
        <p:nvSpPr>
          <p:cNvPr name="TextBox 6" id="6"/>
          <p:cNvSpPr txBox="true"/>
          <p:nvPr/>
        </p:nvSpPr>
        <p:spPr>
          <a:xfrm rot="0">
            <a:off x="15646063" y="9621519"/>
            <a:ext cx="1325091" cy="352425"/>
          </a:xfrm>
          <a:prstGeom prst="rect">
            <a:avLst/>
          </a:prstGeom>
        </p:spPr>
        <p:txBody>
          <a:bodyPr anchor="t" rtlCol="false" tIns="0" lIns="0" bIns="0" rIns="0">
            <a:spAutoFit/>
          </a:bodyPr>
          <a:lstStyle/>
          <a:p>
            <a:pPr algn="ctr">
              <a:lnSpc>
                <a:spcPts val="2400"/>
              </a:lnSpc>
              <a:spcBef>
                <a:spcPct val="0"/>
              </a:spcBef>
            </a:pPr>
            <a:r>
              <a:rPr lang="en-US" sz="2000">
                <a:solidFill>
                  <a:srgbClr val="000000"/>
                </a:solidFill>
                <a:latin typeface="Arial MT Pro"/>
                <a:ea typeface="Arial MT Pro"/>
                <a:cs typeface="Arial MT Pro"/>
                <a:sym typeface="Arial MT Pro"/>
              </a:rPr>
              <a:t>Hicks, 2018</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pic>
        <p:nvPicPr>
          <p:cNvPr name="Picture 2" id="2"/>
          <p:cNvPicPr>
            <a:picLocks noChangeAspect="true"/>
          </p:cNvPicPr>
          <p:nvPr>
            <a:videoFile r:link="rId3"/>
          </p:nvPr>
        </p:nvPicPr>
        <p:blipFill>
          <a:blip r:embed="rId2"/>
          <a:stretch>
            <a:fillRect/>
          </a:stretch>
        </p:blipFill>
        <p:spPr>
          <a:xfrm rot="0">
            <a:off x="6785296" y="3071568"/>
            <a:ext cx="4717409" cy="2651471"/>
          </a:xfrm>
          <a:prstGeom prst="rect">
            <a:avLst/>
          </a:prstGeom>
        </p:spPr>
      </p:pic>
      <p:sp>
        <p:nvSpPr>
          <p:cNvPr name="Freeform 3" id="3"/>
          <p:cNvSpPr/>
          <p:nvPr/>
        </p:nvSpPr>
        <p:spPr>
          <a:xfrm flipH="false" flipV="false" rot="0">
            <a:off x="6785296" y="6217951"/>
            <a:ext cx="4890996" cy="3040349"/>
          </a:xfrm>
          <a:custGeom>
            <a:avLst/>
            <a:gdLst/>
            <a:ahLst/>
            <a:cxnLst/>
            <a:rect r="r" b="b" t="t" l="l"/>
            <a:pathLst>
              <a:path h="3040349" w="4890996">
                <a:moveTo>
                  <a:pt x="0" y="0"/>
                </a:moveTo>
                <a:lnTo>
                  <a:pt x="4890996" y="0"/>
                </a:lnTo>
                <a:lnTo>
                  <a:pt x="4890996" y="3040349"/>
                </a:lnTo>
                <a:lnTo>
                  <a:pt x="0" y="3040349"/>
                </a:lnTo>
                <a:lnTo>
                  <a:pt x="0" y="0"/>
                </a:lnTo>
                <a:close/>
              </a:path>
            </a:pathLst>
          </a:custGeom>
          <a:blipFill>
            <a:blip r:embed="rId4"/>
            <a:stretch>
              <a:fillRect l="0" t="0" r="0" b="0"/>
            </a:stretch>
          </a:blipFill>
        </p:spPr>
      </p:sp>
      <p:sp>
        <p:nvSpPr>
          <p:cNvPr name="Freeform 4" id="4"/>
          <p:cNvSpPr/>
          <p:nvPr/>
        </p:nvSpPr>
        <p:spPr>
          <a:xfrm flipH="false" flipV="false" rot="854296">
            <a:off x="781245" y="2425074"/>
            <a:ext cx="5495442" cy="7039106"/>
          </a:xfrm>
          <a:custGeom>
            <a:avLst/>
            <a:gdLst/>
            <a:ahLst/>
            <a:cxnLst/>
            <a:rect r="r" b="b" t="t" l="l"/>
            <a:pathLst>
              <a:path h="7039106" w="5495442">
                <a:moveTo>
                  <a:pt x="0" y="0"/>
                </a:moveTo>
                <a:lnTo>
                  <a:pt x="5495442" y="0"/>
                </a:lnTo>
                <a:lnTo>
                  <a:pt x="5495442" y="7039106"/>
                </a:lnTo>
                <a:lnTo>
                  <a:pt x="0" y="7039106"/>
                </a:lnTo>
                <a:lnTo>
                  <a:pt x="0" y="0"/>
                </a:lnTo>
                <a:close/>
              </a:path>
            </a:pathLst>
          </a:custGeom>
          <a:blipFill>
            <a:blip r:embed="rId5"/>
            <a:stretch>
              <a:fillRect l="0" t="0" r="0" b="0"/>
            </a:stretch>
          </a:blipFill>
        </p:spPr>
      </p:sp>
      <p:sp>
        <p:nvSpPr>
          <p:cNvPr name="Freeform 5" id="5"/>
          <p:cNvSpPr/>
          <p:nvPr/>
        </p:nvSpPr>
        <p:spPr>
          <a:xfrm flipH="false" flipV="false" rot="-803446">
            <a:off x="12367601" y="2458024"/>
            <a:ext cx="6123153" cy="6688879"/>
          </a:xfrm>
          <a:custGeom>
            <a:avLst/>
            <a:gdLst/>
            <a:ahLst/>
            <a:cxnLst/>
            <a:rect r="r" b="b" t="t" l="l"/>
            <a:pathLst>
              <a:path h="6688879" w="6123153">
                <a:moveTo>
                  <a:pt x="0" y="0"/>
                </a:moveTo>
                <a:lnTo>
                  <a:pt x="6123153" y="0"/>
                </a:lnTo>
                <a:lnTo>
                  <a:pt x="6123153" y="6688879"/>
                </a:lnTo>
                <a:lnTo>
                  <a:pt x="0" y="6688879"/>
                </a:lnTo>
                <a:lnTo>
                  <a:pt x="0" y="0"/>
                </a:lnTo>
                <a:close/>
              </a:path>
            </a:pathLst>
          </a:custGeom>
          <a:blipFill>
            <a:blip r:embed="rId6"/>
            <a:stretch>
              <a:fillRect l="0" t="0" r="0" b="0"/>
            </a:stretch>
          </a:blipFill>
        </p:spPr>
      </p:sp>
      <p:sp>
        <p:nvSpPr>
          <p:cNvPr name="TextBox 6" id="6"/>
          <p:cNvSpPr txBox="true"/>
          <p:nvPr/>
        </p:nvSpPr>
        <p:spPr>
          <a:xfrm rot="0">
            <a:off x="0" y="923925"/>
            <a:ext cx="18288000"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John Holt – tad ‘addysgu adref’ / the ‘father of homeschooling’</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5616699" y="95250"/>
            <a:ext cx="7054602"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 </a:t>
            </a:r>
          </a:p>
          <a:p>
            <a:pPr algn="ctr">
              <a:lnSpc>
                <a:spcPts val="6599"/>
              </a:lnSpc>
              <a:spcBef>
                <a:spcPct val="0"/>
              </a:spcBef>
            </a:pPr>
            <a:r>
              <a:rPr lang="en-US" sz="5499">
                <a:solidFill>
                  <a:srgbClr val="000000"/>
                </a:solidFill>
                <a:latin typeface="Arial MT Pro"/>
                <a:ea typeface="Arial MT Pro"/>
                <a:cs typeface="Arial MT Pro"/>
                <a:sym typeface="Arial MT Pro"/>
              </a:rPr>
              <a:t> ‘The War on Kids……’</a:t>
            </a:r>
          </a:p>
        </p:txBody>
      </p:sp>
      <p:pic>
        <p:nvPicPr>
          <p:cNvPr name="Picture 3" id="3"/>
          <p:cNvPicPr>
            <a:picLocks noChangeAspect="true"/>
          </p:cNvPicPr>
          <p:nvPr>
            <a:videoFile r:link="rId3"/>
          </p:nvPr>
        </p:nvPicPr>
        <p:blipFill>
          <a:blip r:embed="rId2"/>
          <a:stretch>
            <a:fillRect/>
          </a:stretch>
        </p:blipFill>
        <p:spPr>
          <a:xfrm rot="0">
            <a:off x="3653314" y="2057400"/>
            <a:ext cx="10981372" cy="6172200"/>
          </a:xfrm>
          <a:prstGeom prst="rect">
            <a:avLst/>
          </a:prstGeom>
        </p:spPr>
      </p:pic>
    </p:spTree>
  </p:cSld>
  <p:clrMapOvr>
    <a:masterClrMapping/>
  </p:clrMapOvr>
</p:sld>
</file>

<file path=ppt/slides/slide16.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0" y="952500"/>
            <a:ext cx="18288000" cy="27908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Ym mha ffyrdd eraill y gall plant a phobl ifanc dderbyn addysg ar wahân i fynychu ysgol prif-ffrwd? Gelwir hefyd yn EOTAS.</a:t>
            </a:r>
          </a:p>
          <a:p>
            <a:pPr algn="ctr">
              <a:lnSpc>
                <a:spcPts val="4320"/>
              </a:lnSpc>
              <a:spcBef>
                <a:spcPct val="0"/>
              </a:spcBef>
            </a:pPr>
            <a:r>
              <a:rPr lang="en-US" sz="3600">
                <a:solidFill>
                  <a:srgbClr val="000000"/>
                </a:solidFill>
                <a:latin typeface="Arial MT Pro"/>
                <a:ea typeface="Arial MT Pro"/>
                <a:cs typeface="Arial MT Pro"/>
                <a:sym typeface="Arial MT Pro"/>
              </a:rPr>
              <a:t> </a:t>
            </a:r>
          </a:p>
          <a:p>
            <a:pPr algn="ctr">
              <a:lnSpc>
                <a:spcPts val="4320"/>
              </a:lnSpc>
              <a:spcBef>
                <a:spcPct val="0"/>
              </a:spcBef>
            </a:pPr>
            <a:r>
              <a:rPr lang="en-US" sz="3600">
                <a:solidFill>
                  <a:srgbClr val="000000"/>
                </a:solidFill>
                <a:latin typeface="Arial MT Pro"/>
                <a:ea typeface="Arial MT Pro"/>
                <a:cs typeface="Arial MT Pro"/>
                <a:sym typeface="Arial MT Pro"/>
              </a:rPr>
              <a:t> In what other ways can children and young people receive an education other than attending a mainstream school? Sometimes known as EOTAS. </a:t>
            </a:r>
          </a:p>
        </p:txBody>
      </p:sp>
      <p:sp>
        <p:nvSpPr>
          <p:cNvPr name="TextBox 3" id="3"/>
          <p:cNvSpPr txBox="true"/>
          <p:nvPr/>
        </p:nvSpPr>
        <p:spPr>
          <a:xfrm rot="0">
            <a:off x="1028700" y="4740149"/>
            <a:ext cx="7558832" cy="3876675"/>
          </a:xfrm>
          <a:prstGeom prst="rect">
            <a:avLst/>
          </a:prstGeom>
        </p:spPr>
        <p:txBody>
          <a:bodyPr anchor="t" rtlCol="false" tIns="0" lIns="0" bIns="0" rIns="0">
            <a:spAutoFit/>
          </a:bodyPr>
          <a:lstStyle/>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Steiner (Waldorf)</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Montessori</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Small Schools</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Ysgolion Stiwdio / Studio Schools</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Summerhill</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Coedwig/Glan Môr/Mwdlyd</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Forest/Beach/Muddy</a:t>
            </a:r>
          </a:p>
        </p:txBody>
      </p:sp>
      <p:sp>
        <p:nvSpPr>
          <p:cNvPr name="TextBox 4" id="4"/>
          <p:cNvSpPr txBox="true"/>
          <p:nvPr/>
        </p:nvSpPr>
        <p:spPr>
          <a:xfrm rot="0">
            <a:off x="10040498" y="4252912"/>
            <a:ext cx="7218802" cy="5505450"/>
          </a:xfrm>
          <a:prstGeom prst="rect">
            <a:avLst/>
          </a:prstGeom>
        </p:spPr>
        <p:txBody>
          <a:bodyPr anchor="t" rtlCol="false" tIns="0" lIns="0" bIns="0" rIns="0">
            <a:spAutoFit/>
          </a:bodyPr>
          <a:lstStyle/>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Siarter (UDA) / Charter (USA)</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Hojskøle: Addysg Amgen/Alternative Ed</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Dysgu yn y cartref (Elective Home Education)</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SOLE (Self-Organising Learning Environments, Mitra)</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Ysgol Ddemocrataidd / Democratic School</a:t>
            </a:r>
          </a:p>
          <a:p>
            <a:pPr algn="l" marL="777240" indent="-388620" lvl="1">
              <a:lnSpc>
                <a:spcPts val="4320"/>
              </a:lnSpc>
              <a:buFont typeface="Arial"/>
              <a:buChar char="•"/>
            </a:pPr>
            <a:r>
              <a:rPr lang="en-US" sz="3600">
                <a:solidFill>
                  <a:srgbClr val="000000"/>
                </a:solidFill>
                <a:latin typeface="Arial MT Pro"/>
                <a:ea typeface="Arial MT Pro"/>
                <a:cs typeface="Arial MT Pro"/>
                <a:sym typeface="Arial MT Pro"/>
              </a:rPr>
              <a:t>Addysg ‘Flexi’ Schooling</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5147787" y="3293952"/>
            <a:ext cx="7992427" cy="5964348"/>
          </a:xfrm>
          <a:custGeom>
            <a:avLst/>
            <a:gdLst/>
            <a:ahLst/>
            <a:cxnLst/>
            <a:rect r="r" b="b" t="t" l="l"/>
            <a:pathLst>
              <a:path h="5964348" w="7992427">
                <a:moveTo>
                  <a:pt x="0" y="0"/>
                </a:moveTo>
                <a:lnTo>
                  <a:pt x="7992426" y="0"/>
                </a:lnTo>
                <a:lnTo>
                  <a:pt x="7992426" y="5964348"/>
                </a:lnTo>
                <a:lnTo>
                  <a:pt x="0" y="5964348"/>
                </a:lnTo>
                <a:lnTo>
                  <a:pt x="0" y="0"/>
                </a:lnTo>
                <a:close/>
              </a:path>
            </a:pathLst>
          </a:custGeom>
          <a:blipFill>
            <a:blip r:embed="rId3"/>
            <a:stretch>
              <a:fillRect l="0" t="0" r="0" b="0"/>
            </a:stretch>
          </a:blipFill>
        </p:spPr>
      </p:sp>
      <p:sp>
        <p:nvSpPr>
          <p:cNvPr name="TextBox 3" id="3"/>
          <p:cNvSpPr txBox="true"/>
          <p:nvPr/>
        </p:nvSpPr>
        <p:spPr>
          <a:xfrm rot="0">
            <a:off x="3964856" y="923925"/>
            <a:ext cx="10358289" cy="1762125"/>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Beth sy’n digwydd yng Nghymru?</a:t>
            </a:r>
          </a:p>
          <a:p>
            <a:pPr algn="ctr">
              <a:lnSpc>
                <a:spcPts val="6599"/>
              </a:lnSpc>
              <a:spcBef>
                <a:spcPct val="0"/>
              </a:spcBef>
            </a:pPr>
            <a:r>
              <a:rPr lang="en-US" sz="5499">
                <a:solidFill>
                  <a:srgbClr val="000000"/>
                </a:solidFill>
                <a:latin typeface="Arial MT Pro"/>
                <a:ea typeface="Arial MT Pro"/>
                <a:cs typeface="Arial MT Pro"/>
                <a:sym typeface="Arial MT Pro"/>
              </a:rPr>
              <a:t> What's happening in Wales?</a:t>
            </a:r>
          </a:p>
        </p:txBody>
      </p:sp>
    </p:spTree>
  </p:cSld>
  <p:clrMapOvr>
    <a:masterClrMapping/>
  </p:clrMapOvr>
</p:sld>
</file>

<file path=ppt/slides/slide18.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5254563" y="923925"/>
            <a:ext cx="7778874"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Elective Home Education</a:t>
            </a:r>
          </a:p>
        </p:txBody>
      </p:sp>
      <p:sp>
        <p:nvSpPr>
          <p:cNvPr name="TextBox 3" id="3"/>
          <p:cNvSpPr txBox="true"/>
          <p:nvPr/>
        </p:nvSpPr>
        <p:spPr>
          <a:xfrm rot="0">
            <a:off x="2697170" y="923925"/>
            <a:ext cx="1436117"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EHE</a:t>
            </a:r>
          </a:p>
        </p:txBody>
      </p:sp>
      <p:sp>
        <p:nvSpPr>
          <p:cNvPr name="TextBox 4" id="4"/>
          <p:cNvSpPr txBox="true"/>
          <p:nvPr/>
        </p:nvSpPr>
        <p:spPr>
          <a:xfrm rot="0">
            <a:off x="2085710" y="4238625"/>
            <a:ext cx="4095155" cy="1162050"/>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•Dysgu Adref</a:t>
            </a:r>
          </a:p>
          <a:p>
            <a:pPr algn="ctr">
              <a:lnSpc>
                <a:spcPts val="4320"/>
              </a:lnSpc>
              <a:spcBef>
                <a:spcPct val="0"/>
              </a:spcBef>
            </a:pPr>
            <a:r>
              <a:rPr lang="en-US" sz="3600">
                <a:solidFill>
                  <a:srgbClr val="000000"/>
                </a:solidFill>
                <a:latin typeface="Arial MT Pro"/>
                <a:ea typeface="Arial MT Pro"/>
                <a:cs typeface="Arial MT Pro"/>
                <a:sym typeface="Arial MT Pro"/>
              </a:rPr>
              <a:t>•Addysg yn y cartref</a:t>
            </a:r>
          </a:p>
        </p:txBody>
      </p:sp>
      <p:sp>
        <p:nvSpPr>
          <p:cNvPr name="TextBox 5" id="5"/>
          <p:cNvSpPr txBox="true"/>
          <p:nvPr/>
        </p:nvSpPr>
        <p:spPr>
          <a:xfrm rot="0">
            <a:off x="10598832" y="3152775"/>
            <a:ext cx="4869210" cy="4419600"/>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also known as:-</a:t>
            </a:r>
          </a:p>
          <a:p>
            <a:pPr algn="l">
              <a:lnSpc>
                <a:spcPts val="4320"/>
              </a:lnSpc>
              <a:spcBef>
                <a:spcPct val="0"/>
              </a:spcBef>
            </a:pPr>
            <a:r>
              <a:rPr lang="en-US" sz="3600">
                <a:solidFill>
                  <a:srgbClr val="000000"/>
                </a:solidFill>
                <a:latin typeface="Arial MT Pro"/>
                <a:ea typeface="Arial MT Pro"/>
                <a:cs typeface="Arial MT Pro"/>
                <a:sym typeface="Arial MT Pro"/>
              </a:rPr>
              <a:t>•Home schooling</a:t>
            </a:r>
          </a:p>
          <a:p>
            <a:pPr algn="l">
              <a:lnSpc>
                <a:spcPts val="4320"/>
              </a:lnSpc>
              <a:spcBef>
                <a:spcPct val="0"/>
              </a:spcBef>
            </a:pPr>
            <a:r>
              <a:rPr lang="en-US" sz="3600">
                <a:solidFill>
                  <a:srgbClr val="000000"/>
                </a:solidFill>
                <a:latin typeface="Arial MT Pro"/>
                <a:ea typeface="Arial MT Pro"/>
                <a:cs typeface="Arial MT Pro"/>
                <a:sym typeface="Arial MT Pro"/>
              </a:rPr>
              <a:t>•Home education</a:t>
            </a:r>
          </a:p>
          <a:p>
            <a:pPr algn="l">
              <a:lnSpc>
                <a:spcPts val="4320"/>
              </a:lnSpc>
              <a:spcBef>
                <a:spcPct val="0"/>
              </a:spcBef>
            </a:pPr>
            <a:r>
              <a:rPr lang="en-US" sz="3600">
                <a:solidFill>
                  <a:srgbClr val="000000"/>
                </a:solidFill>
                <a:latin typeface="Arial MT Pro"/>
                <a:ea typeface="Arial MT Pro"/>
                <a:cs typeface="Arial MT Pro"/>
                <a:sym typeface="Arial MT Pro"/>
              </a:rPr>
              <a:t>•Home educating</a:t>
            </a:r>
          </a:p>
          <a:p>
            <a:pPr algn="l">
              <a:lnSpc>
                <a:spcPts val="4320"/>
              </a:lnSpc>
              <a:spcBef>
                <a:spcPct val="0"/>
              </a:spcBef>
            </a:pPr>
            <a:r>
              <a:rPr lang="en-US" sz="3600">
                <a:solidFill>
                  <a:srgbClr val="000000"/>
                </a:solidFill>
                <a:latin typeface="Arial MT Pro"/>
                <a:ea typeface="Arial MT Pro"/>
                <a:cs typeface="Arial MT Pro"/>
                <a:sym typeface="Arial MT Pro"/>
              </a:rPr>
              <a:t>•De-schooling</a:t>
            </a:r>
          </a:p>
          <a:p>
            <a:pPr algn="l">
              <a:lnSpc>
                <a:spcPts val="4320"/>
              </a:lnSpc>
              <a:spcBef>
                <a:spcPct val="0"/>
              </a:spcBef>
            </a:pPr>
            <a:r>
              <a:rPr lang="en-US" sz="3600">
                <a:solidFill>
                  <a:srgbClr val="000000"/>
                </a:solidFill>
                <a:latin typeface="Arial MT Pro"/>
                <a:ea typeface="Arial MT Pro"/>
                <a:cs typeface="Arial MT Pro"/>
                <a:sym typeface="Arial MT Pro"/>
              </a:rPr>
              <a:t>•Unschooled</a:t>
            </a:r>
          </a:p>
          <a:p>
            <a:pPr algn="l">
              <a:lnSpc>
                <a:spcPts val="4320"/>
              </a:lnSpc>
              <a:spcBef>
                <a:spcPct val="0"/>
              </a:spcBef>
            </a:pPr>
            <a:r>
              <a:rPr lang="en-US" sz="3600">
                <a:solidFill>
                  <a:srgbClr val="000000"/>
                </a:solidFill>
                <a:latin typeface="Arial MT Pro"/>
                <a:ea typeface="Arial MT Pro"/>
                <a:cs typeface="Arial MT Pro"/>
                <a:sym typeface="Arial MT Pro"/>
              </a:rPr>
              <a:t>•Home based education</a:t>
            </a:r>
          </a:p>
          <a:p>
            <a:pPr algn="l">
              <a:lnSpc>
                <a:spcPts val="4320"/>
              </a:lnSpc>
              <a:spcBef>
                <a:spcPct val="0"/>
              </a:spcBef>
            </a:pPr>
            <a:r>
              <a:rPr lang="en-US" sz="3600">
                <a:solidFill>
                  <a:srgbClr val="000000"/>
                </a:solidFill>
                <a:latin typeface="Arial MT Pro"/>
                <a:ea typeface="Arial MT Pro"/>
                <a:cs typeface="Arial MT Pro"/>
                <a:sym typeface="Arial MT Pro"/>
              </a:rPr>
              <a:t>•Home based learning</a:t>
            </a:r>
          </a:p>
        </p:txBody>
      </p:sp>
      <p:sp>
        <p:nvSpPr>
          <p:cNvPr name="TextBox 6" id="6"/>
          <p:cNvSpPr txBox="true"/>
          <p:nvPr/>
        </p:nvSpPr>
        <p:spPr>
          <a:xfrm rot="0">
            <a:off x="10598832" y="8058989"/>
            <a:ext cx="5290320"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•And many more…….</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1193787" y="283932"/>
            <a:ext cx="15900426" cy="9719135"/>
          </a:xfrm>
          <a:custGeom>
            <a:avLst/>
            <a:gdLst/>
            <a:ahLst/>
            <a:cxnLst/>
            <a:rect r="r" b="b" t="t" l="l"/>
            <a:pathLst>
              <a:path h="9719135" w="15900426">
                <a:moveTo>
                  <a:pt x="0" y="0"/>
                </a:moveTo>
                <a:lnTo>
                  <a:pt x="15900426" y="0"/>
                </a:lnTo>
                <a:lnTo>
                  <a:pt x="15900426" y="9719136"/>
                </a:lnTo>
                <a:lnTo>
                  <a:pt x="0" y="9719136"/>
                </a:lnTo>
                <a:lnTo>
                  <a:pt x="0" y="0"/>
                </a:lnTo>
                <a:close/>
              </a:path>
            </a:pathLst>
          </a:custGeom>
          <a:blipFill>
            <a:blip r:embed="rId2"/>
            <a:stretch>
              <a:fillRect l="0" t="0" r="0" b="0"/>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815767" y="542151"/>
            <a:ext cx="16656467" cy="9202698"/>
          </a:xfrm>
          <a:custGeom>
            <a:avLst/>
            <a:gdLst/>
            <a:ahLst/>
            <a:cxnLst/>
            <a:rect r="r" b="b" t="t" l="l"/>
            <a:pathLst>
              <a:path h="9202698" w="16656467">
                <a:moveTo>
                  <a:pt x="0" y="0"/>
                </a:moveTo>
                <a:lnTo>
                  <a:pt x="16656466" y="0"/>
                </a:lnTo>
                <a:lnTo>
                  <a:pt x="16656466" y="9202698"/>
                </a:lnTo>
                <a:lnTo>
                  <a:pt x="0" y="9202698"/>
                </a:lnTo>
                <a:lnTo>
                  <a:pt x="0" y="0"/>
                </a:lnTo>
                <a:close/>
              </a:path>
            </a:pathLst>
          </a:custGeom>
          <a:blipFill>
            <a:blip r:embed="rId2"/>
            <a:stretch>
              <a:fillRect l="0" t="0" r="0" b="0"/>
            </a:stretch>
          </a:blipFill>
        </p:spPr>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6064600" y="3971925"/>
            <a:ext cx="6158800" cy="3457572"/>
          </a:xfrm>
          <a:custGeom>
            <a:avLst/>
            <a:gdLst/>
            <a:ahLst/>
            <a:cxnLst/>
            <a:rect r="r" b="b" t="t" l="l"/>
            <a:pathLst>
              <a:path h="3457572" w="6158800">
                <a:moveTo>
                  <a:pt x="0" y="0"/>
                </a:moveTo>
                <a:lnTo>
                  <a:pt x="6158800" y="0"/>
                </a:lnTo>
                <a:lnTo>
                  <a:pt x="6158800" y="3457572"/>
                </a:lnTo>
                <a:lnTo>
                  <a:pt x="0" y="3457572"/>
                </a:lnTo>
                <a:lnTo>
                  <a:pt x="0" y="0"/>
                </a:lnTo>
                <a:close/>
              </a:path>
            </a:pathLst>
          </a:custGeom>
          <a:blipFill>
            <a:blip r:embed="rId2"/>
            <a:stretch>
              <a:fillRect l="0" t="0" r="0" b="0"/>
            </a:stretch>
          </a:blipFill>
        </p:spPr>
      </p:sp>
      <p:sp>
        <p:nvSpPr>
          <p:cNvPr name="TextBox 3" id="3"/>
          <p:cNvSpPr txBox="true"/>
          <p:nvPr/>
        </p:nvSpPr>
        <p:spPr>
          <a:xfrm rot="0">
            <a:off x="1455677" y="619248"/>
            <a:ext cx="15376646" cy="259080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One of the most impressive things about home education is that in most cases learning is based on the child’s intrinsic motivation to learn.</a:t>
            </a:r>
          </a:p>
        </p:txBody>
      </p:sp>
      <p:sp>
        <p:nvSpPr>
          <p:cNvPr name="TextBox 4" id="4"/>
          <p:cNvSpPr txBox="true"/>
          <p:nvPr/>
        </p:nvSpPr>
        <p:spPr>
          <a:xfrm rot="0">
            <a:off x="14721760" y="3448050"/>
            <a:ext cx="2047131" cy="523875"/>
          </a:xfrm>
          <a:prstGeom prst="rect">
            <a:avLst/>
          </a:prstGeom>
        </p:spPr>
        <p:txBody>
          <a:bodyPr anchor="t" rtlCol="false" tIns="0" lIns="0" bIns="0" rIns="0">
            <a:spAutoFit/>
          </a:bodyPr>
          <a:lstStyle/>
          <a:p>
            <a:pPr algn="ctr">
              <a:lnSpc>
                <a:spcPts val="3600"/>
              </a:lnSpc>
              <a:spcBef>
                <a:spcPct val="0"/>
              </a:spcBef>
            </a:pPr>
            <a:r>
              <a:rPr lang="en-US" sz="3000">
                <a:solidFill>
                  <a:srgbClr val="000000"/>
                </a:solidFill>
                <a:latin typeface="Arial MT Pro"/>
                <a:ea typeface="Arial MT Pro"/>
                <a:cs typeface="Arial MT Pro"/>
                <a:sym typeface="Arial MT Pro"/>
              </a:rPr>
              <a:t>Riley (2016)</a:t>
            </a:r>
          </a:p>
        </p:txBody>
      </p:sp>
      <p:sp>
        <p:nvSpPr>
          <p:cNvPr name="TextBox 5" id="5"/>
          <p:cNvSpPr txBox="true"/>
          <p:nvPr/>
        </p:nvSpPr>
        <p:spPr>
          <a:xfrm rot="0">
            <a:off x="6285570" y="8115297"/>
            <a:ext cx="5716860" cy="170497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Cymhwysedd / Competence</a:t>
            </a:r>
          </a:p>
          <a:p>
            <a:pPr algn="ctr">
              <a:lnSpc>
                <a:spcPts val="4320"/>
              </a:lnSpc>
              <a:spcBef>
                <a:spcPct val="0"/>
              </a:spcBef>
            </a:pPr>
            <a:r>
              <a:rPr lang="en-US" sz="3600">
                <a:solidFill>
                  <a:srgbClr val="000000"/>
                </a:solidFill>
                <a:latin typeface="Arial MT Pro"/>
                <a:ea typeface="Arial MT Pro"/>
                <a:cs typeface="Arial MT Pro"/>
                <a:sym typeface="Arial MT Pro"/>
              </a:rPr>
              <a:t>Hunan-reolaeth / Autonomy</a:t>
            </a:r>
          </a:p>
          <a:p>
            <a:pPr algn="ctr">
              <a:lnSpc>
                <a:spcPts val="4320"/>
              </a:lnSpc>
              <a:spcBef>
                <a:spcPct val="0"/>
              </a:spcBef>
            </a:pPr>
            <a:r>
              <a:rPr lang="en-US" sz="3600">
                <a:solidFill>
                  <a:srgbClr val="000000"/>
                </a:solidFill>
                <a:latin typeface="Arial MT Pro"/>
                <a:ea typeface="Arial MT Pro"/>
                <a:cs typeface="Arial MT Pro"/>
                <a:sym typeface="Arial MT Pro"/>
              </a:rPr>
              <a:t>Perthnasedd / Relatedness</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graphicFrame>
        <p:nvGraphicFramePr>
          <p:cNvPr name="Object 2" id="2"/>
          <p:cNvGraphicFramePr/>
          <p:nvPr/>
        </p:nvGraphicFramePr>
        <p:xfrm>
          <a:off x="2364581" y="2116365"/>
          <a:ext cx="13558838" cy="7543800"/>
        </p:xfrm>
        <a:graphic>
          <a:graphicData uri="http://schemas.openxmlformats.org/presentationml/2006/ole">
            <p:oleObj imgW="16268700" imgH="10248900" r:id="rId3" progId="Excel.Sheet.12" name="Worksheet">
              <p:embed/>
              <p:pic>
                <p:nvPicPr>
                  <p:cNvPr name="" id="0"/>
                  <p:cNvPicPr/>
                  <p:nvPr/>
                </p:nvPicPr>
                <p:blipFill>
                  <a:blip r:embed="rId2"/>
                  <a:stretch>
                    <a:fillRect/>
                  </a:stretch>
                </p:blipFill>
                <p:spPr>
                  <a:xfrm>
                    <a:off x="1270000" y="1270000"/>
                    <a:ext cx="1270000" cy="1270000"/>
                  </a:xfrm>
                  <a:prstGeom prst="rect"/>
                </p:spPr>
              </p:pic>
            </p:oleObj>
          </a:graphicData>
        </a:graphic>
      </p:graphicFrame>
      <p:sp>
        <p:nvSpPr>
          <p:cNvPr name="TextBox 3" id="3"/>
          <p:cNvSpPr txBox="true"/>
          <p:nvPr/>
        </p:nvSpPr>
        <p:spPr>
          <a:xfrm rot="0">
            <a:off x="3138190" y="923925"/>
            <a:ext cx="12011620"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Data Addysgu yn y Cartref / EHE Data</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graphicFrame>
        <p:nvGraphicFramePr>
          <p:cNvPr name="Object 2" id="2"/>
          <p:cNvGraphicFramePr/>
          <p:nvPr/>
        </p:nvGraphicFramePr>
        <p:xfrm>
          <a:off x="2600142" y="1716708"/>
          <a:ext cx="13087715" cy="8229600"/>
        </p:xfrm>
        <a:graphic>
          <a:graphicData uri="http://schemas.openxmlformats.org/presentationml/2006/ole">
            <p:oleObj imgW="15697200" imgH="10845800" r:id="rId3" progId="Excel.Sheet.12" name="Worksheet">
              <p:embed/>
              <p:pic>
                <p:nvPicPr>
                  <p:cNvPr name="" id="0"/>
                  <p:cNvPicPr/>
                  <p:nvPr/>
                </p:nvPicPr>
                <p:blipFill>
                  <a:blip r:embed="rId2"/>
                  <a:stretch>
                    <a:fillRect/>
                  </a:stretch>
                </p:blipFill>
                <p:spPr>
                  <a:xfrm>
                    <a:off x="1270000" y="1270000"/>
                    <a:ext cx="1270000" cy="1270000"/>
                  </a:xfrm>
                  <a:prstGeom prst="rect"/>
                </p:spPr>
              </p:pic>
            </p:oleObj>
          </a:graphicData>
        </a:graphic>
      </p:graphicFrame>
      <p:sp>
        <p:nvSpPr>
          <p:cNvPr name="TextBox 3" id="3"/>
          <p:cNvSpPr txBox="true"/>
          <p:nvPr/>
        </p:nvSpPr>
        <p:spPr>
          <a:xfrm rot="0">
            <a:off x="3138190" y="509587"/>
            <a:ext cx="12011620"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Data Addysgu yn y Cartref / EHE Data</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2486174" y="923925"/>
            <a:ext cx="13315652" cy="933450"/>
          </a:xfrm>
          <a:prstGeom prst="rect">
            <a:avLst/>
          </a:prstGeom>
        </p:spPr>
        <p:txBody>
          <a:bodyPr anchor="t" rtlCol="false" tIns="0" lIns="0" bIns="0" rIns="0">
            <a:spAutoFit/>
          </a:bodyPr>
          <a:lstStyle/>
          <a:p>
            <a:pPr algn="ctr">
              <a:lnSpc>
                <a:spcPts val="6599"/>
              </a:lnSpc>
              <a:spcBef>
                <a:spcPct val="0"/>
              </a:spcBef>
            </a:pPr>
            <a:r>
              <a:rPr lang="en-US" sz="5499">
                <a:solidFill>
                  <a:srgbClr val="000000"/>
                </a:solidFill>
                <a:latin typeface="Arial MT Pro"/>
                <a:ea typeface="Arial MT Pro"/>
                <a:cs typeface="Arial MT Pro"/>
                <a:sym typeface="Arial MT Pro"/>
              </a:rPr>
              <a:t>Beth yw’r data diweddaraf ar gyfer Cymru?</a:t>
            </a:r>
          </a:p>
        </p:txBody>
      </p:sp>
      <p:sp>
        <p:nvSpPr>
          <p:cNvPr name="TextBox 3" id="3"/>
          <p:cNvSpPr txBox="true"/>
          <p:nvPr/>
        </p:nvSpPr>
        <p:spPr>
          <a:xfrm rot="0">
            <a:off x="7460849" y="3803997"/>
            <a:ext cx="6712223"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What’s the latest data for Wales?</a:t>
            </a:r>
          </a:p>
        </p:txBody>
      </p:sp>
      <p:sp>
        <p:nvSpPr>
          <p:cNvPr name="TextBox 4" id="4"/>
          <p:cNvSpPr txBox="true"/>
          <p:nvPr/>
        </p:nvSpPr>
        <p:spPr>
          <a:xfrm rot="0">
            <a:off x="9361144" y="6854796"/>
            <a:ext cx="8494854" cy="2790825"/>
          </a:xfrm>
          <a:prstGeom prst="rect">
            <a:avLst/>
          </a:prstGeom>
        </p:spPr>
        <p:txBody>
          <a:bodyPr anchor="t" rtlCol="false" tIns="0" lIns="0" bIns="0" rIns="0">
            <a:spAutoFit/>
          </a:bodyPr>
          <a:lstStyle/>
          <a:p>
            <a:pPr algn="ctr">
              <a:lnSpc>
                <a:spcPts val="4320"/>
              </a:lnSpc>
            </a:pPr>
            <a:r>
              <a:rPr lang="en-US" sz="3600" u="sng">
                <a:solidFill>
                  <a:srgbClr val="000000"/>
                </a:solidFill>
                <a:latin typeface="Arial MT Pro"/>
                <a:ea typeface="Arial MT Pro"/>
                <a:cs typeface="Arial MT Pro"/>
                <a:sym typeface="Arial MT Pro"/>
                <a:hlinkClick r:id="rId2" tooltip="https://explore-education-statistics.service.gov.uk/find-statistics/elective-home-education/2025-26-autumn-term"/>
              </a:rPr>
              <a:t>https://explore-education-statistics.service.gov.uk/find-statistics/elective-home-education/2025-26-autumn-term</a:t>
            </a:r>
          </a:p>
          <a:p>
            <a:pPr algn="ctr">
              <a:lnSpc>
                <a:spcPts val="4320"/>
              </a:lnSpc>
              <a:spcBef>
                <a:spcPct val="0"/>
              </a:spcBef>
            </a:pPr>
          </a:p>
        </p:txBody>
      </p:sp>
      <p:sp>
        <p:nvSpPr>
          <p:cNvPr name="TextBox 5" id="5"/>
          <p:cNvSpPr txBox="true"/>
          <p:nvPr/>
        </p:nvSpPr>
        <p:spPr>
          <a:xfrm rot="0">
            <a:off x="1133522" y="7669183"/>
            <a:ext cx="7134671"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What’s the latest data for England?</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1028700" y="952500"/>
            <a:ext cx="16230600" cy="7677150"/>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Ym mlwyddyn academaidd 2022/23 roedd yn hysbys bod 5,330 o blant yn derbyn addysg ddewisol yn y cartref yng Nghymru.</a:t>
            </a:r>
          </a:p>
          <a:p>
            <a:pPr algn="l">
              <a:lnSpc>
                <a:spcPts val="4320"/>
              </a:lnSpc>
              <a:spcBef>
                <a:spcPct val="0"/>
              </a:spcBef>
            </a:pPr>
            <a:r>
              <a:rPr lang="en-US" sz="3600">
                <a:solidFill>
                  <a:srgbClr val="000000"/>
                </a:solidFill>
                <a:latin typeface="Arial MT Pro"/>
                <a:ea typeface="Arial MT Pro"/>
                <a:cs typeface="Arial MT Pro"/>
                <a:sym typeface="Arial MT Pro"/>
              </a:rPr>
              <a:t>Cyfradd y disgyblion sy'n cael eu haddysgu fel cartref dewisol ar 2022/23 yw 11.1 o bob 1,000 o ddisgyblion, cynnydd o 1.6 o bob 1,000 o ddisgyblion yn 2009/10, ac mae'r gyfradd wedi cynyddu bob blwyddyn ers hynny. Cynyddodd y gyfradd ym mhob awdurdod lleol.</a:t>
            </a:r>
          </a:p>
          <a:p>
            <a:pPr algn="l">
              <a:lnSpc>
                <a:spcPts val="4320"/>
              </a:lnSpc>
              <a:spcBef>
                <a:spcPct val="0"/>
              </a:spcBef>
            </a:pPr>
          </a:p>
          <a:p>
            <a:pPr algn="l">
              <a:lnSpc>
                <a:spcPts val="4320"/>
              </a:lnSpc>
              <a:spcBef>
                <a:spcPct val="0"/>
              </a:spcBef>
            </a:pPr>
            <a:r>
              <a:rPr lang="en-US" sz="3600">
                <a:solidFill>
                  <a:srgbClr val="000000"/>
                </a:solidFill>
                <a:latin typeface="Arial MT Pro"/>
                <a:ea typeface="Arial MT Pro"/>
                <a:cs typeface="Arial MT Pro"/>
                <a:sym typeface="Arial MT Pro"/>
              </a:rPr>
              <a:t>Sir Gaerfyrddin oedd â'r gyfradd uchaf, sef 26.1 o bob 1,000 o ddisgyblion. Ceredigion oedd a’r gyfradd uchaf o blant sy'n cael eu haddysgu gartref ers 2009/10 ar gyfer merched a bechgyn.</a:t>
            </a:r>
          </a:p>
          <a:p>
            <a:pPr algn="l">
              <a:lnSpc>
                <a:spcPts val="4320"/>
              </a:lnSpc>
              <a:spcBef>
                <a:spcPct val="0"/>
              </a:spcBef>
            </a:pPr>
          </a:p>
          <a:p>
            <a:pPr algn="l">
              <a:lnSpc>
                <a:spcPts val="4320"/>
              </a:lnSpc>
              <a:spcBef>
                <a:spcPct val="0"/>
              </a:spcBef>
            </a:pPr>
            <a:r>
              <a:rPr lang="en-US" sz="3600">
                <a:solidFill>
                  <a:srgbClr val="000000"/>
                </a:solidFill>
                <a:latin typeface="Arial MT Pro"/>
                <a:ea typeface="Arial MT Pro"/>
                <a:cs typeface="Arial MT Pro"/>
                <a:sym typeface="Arial MT Pro"/>
              </a:rPr>
              <a:t>Yn 2022/23 mae'r gyfradd yn Sir Gaerfyrddin wedi cyrraedd:</a:t>
            </a:r>
          </a:p>
          <a:p>
            <a:pPr algn="l">
              <a:lnSpc>
                <a:spcPts val="4320"/>
              </a:lnSpc>
              <a:spcBef>
                <a:spcPct val="0"/>
              </a:spcBef>
            </a:pPr>
            <a:r>
              <a:rPr lang="en-US" sz="3600">
                <a:solidFill>
                  <a:srgbClr val="000000"/>
                </a:solidFill>
                <a:latin typeface="Arial MT Pro"/>
                <a:ea typeface="Arial MT Pro"/>
                <a:cs typeface="Arial MT Pro"/>
                <a:sym typeface="Arial MT Pro"/>
              </a:rPr>
              <a:t>•27.8 o bob 1,000 o fenywod</a:t>
            </a:r>
          </a:p>
          <a:p>
            <a:pPr algn="l">
              <a:lnSpc>
                <a:spcPts val="4320"/>
              </a:lnSpc>
              <a:spcBef>
                <a:spcPct val="0"/>
              </a:spcBef>
            </a:pPr>
            <a:r>
              <a:rPr lang="en-US" sz="3600">
                <a:solidFill>
                  <a:srgbClr val="000000"/>
                </a:solidFill>
                <a:latin typeface="Arial MT Pro"/>
                <a:ea typeface="Arial MT Pro"/>
                <a:cs typeface="Arial MT Pro"/>
                <a:sym typeface="Arial MT Pro"/>
              </a:rPr>
              <a:t>•24.4 o bob 1,000 o wrywod</a:t>
            </a:r>
          </a:p>
        </p:txBody>
      </p:sp>
      <p:sp>
        <p:nvSpPr>
          <p:cNvPr name="TextBox 3" id="3"/>
          <p:cNvSpPr txBox="true"/>
          <p:nvPr/>
        </p:nvSpPr>
        <p:spPr>
          <a:xfrm rot="0">
            <a:off x="0" y="8867250"/>
            <a:ext cx="17799427" cy="1162050"/>
          </a:xfrm>
          <a:prstGeom prst="rect">
            <a:avLst/>
          </a:prstGeom>
        </p:spPr>
        <p:txBody>
          <a:bodyPr anchor="t" rtlCol="false" tIns="0" lIns="0" bIns="0" rIns="0">
            <a:spAutoFit/>
          </a:bodyPr>
          <a:lstStyle/>
          <a:p>
            <a:pPr algn="ctr">
              <a:lnSpc>
                <a:spcPts val="4320"/>
              </a:lnSpc>
              <a:spcBef>
                <a:spcPct val="0"/>
              </a:spcBef>
            </a:pPr>
            <a:r>
              <a:rPr lang="en-US" sz="3600" u="sng">
                <a:solidFill>
                  <a:srgbClr val="000000"/>
                </a:solidFill>
                <a:latin typeface="Arial MT Pro"/>
                <a:ea typeface="Arial MT Pro"/>
                <a:cs typeface="Arial MT Pro"/>
                <a:sym typeface="Arial MT Pro"/>
                <a:hlinkClick r:id="rId2" tooltip="https://www.llyw.cymru/disgyblion-syn-derbyn-addysg-heblaw-yn-yr-ysgol-medi-2022-i-awst-2023-html"/>
              </a:rPr>
              <a:t>Disgyblion sy'n derbyn addysg heblaw yn yr ysgol: Medi 2022 i Awst 2023 [HTML] | LLYW.CYMRU</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1460763" y="514350"/>
            <a:ext cx="15366473" cy="9258300"/>
          </a:xfrm>
          <a:custGeom>
            <a:avLst/>
            <a:gdLst/>
            <a:ahLst/>
            <a:cxnLst/>
            <a:rect r="r" b="b" t="t" l="l"/>
            <a:pathLst>
              <a:path h="9258300" w="15366473">
                <a:moveTo>
                  <a:pt x="0" y="0"/>
                </a:moveTo>
                <a:lnTo>
                  <a:pt x="15366474" y="0"/>
                </a:lnTo>
                <a:lnTo>
                  <a:pt x="15366474" y="9258300"/>
                </a:lnTo>
                <a:lnTo>
                  <a:pt x="0" y="9258300"/>
                </a:lnTo>
                <a:lnTo>
                  <a:pt x="0" y="0"/>
                </a:lnTo>
                <a:close/>
              </a:path>
            </a:pathLst>
          </a:custGeom>
          <a:blipFill>
            <a:blip r:embed="rId2"/>
            <a:stretch>
              <a:fillRect l="0" t="0" r="0" b="0"/>
            </a:stretch>
          </a:blipFill>
        </p:spPr>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3491641"/>
            <a:ext cx="8530561" cy="5766659"/>
          </a:xfrm>
          <a:custGeom>
            <a:avLst/>
            <a:gdLst/>
            <a:ahLst/>
            <a:cxnLst/>
            <a:rect r="r" b="b" t="t" l="l"/>
            <a:pathLst>
              <a:path h="5766659" w="8530561">
                <a:moveTo>
                  <a:pt x="0" y="0"/>
                </a:moveTo>
                <a:lnTo>
                  <a:pt x="8530561" y="0"/>
                </a:lnTo>
                <a:lnTo>
                  <a:pt x="8530561" y="5766659"/>
                </a:lnTo>
                <a:lnTo>
                  <a:pt x="0" y="5766659"/>
                </a:lnTo>
                <a:lnTo>
                  <a:pt x="0" y="0"/>
                </a:lnTo>
                <a:close/>
              </a:path>
            </a:pathLst>
          </a:custGeom>
          <a:blipFill>
            <a:blip r:embed="rId2"/>
            <a:stretch>
              <a:fillRect l="0" t="0" r="0" b="0"/>
            </a:stretch>
          </a:blipFill>
        </p:spPr>
      </p:sp>
      <p:sp>
        <p:nvSpPr>
          <p:cNvPr name="Freeform 3" id="3"/>
          <p:cNvSpPr/>
          <p:nvPr/>
        </p:nvSpPr>
        <p:spPr>
          <a:xfrm flipH="false" flipV="false" rot="0">
            <a:off x="10640210" y="1965021"/>
            <a:ext cx="6945214" cy="7994491"/>
          </a:xfrm>
          <a:custGeom>
            <a:avLst/>
            <a:gdLst/>
            <a:ahLst/>
            <a:cxnLst/>
            <a:rect r="r" b="b" t="t" l="l"/>
            <a:pathLst>
              <a:path h="7994491" w="6945214">
                <a:moveTo>
                  <a:pt x="0" y="0"/>
                </a:moveTo>
                <a:lnTo>
                  <a:pt x="6945215" y="0"/>
                </a:lnTo>
                <a:lnTo>
                  <a:pt x="6945215" y="7994491"/>
                </a:lnTo>
                <a:lnTo>
                  <a:pt x="0" y="7994491"/>
                </a:lnTo>
                <a:lnTo>
                  <a:pt x="0" y="0"/>
                </a:lnTo>
                <a:close/>
              </a:path>
            </a:pathLst>
          </a:custGeom>
          <a:blipFill>
            <a:blip r:embed="rId3"/>
            <a:stretch>
              <a:fillRect l="0" t="0" r="0" b="0"/>
            </a:stretch>
          </a:blipFill>
        </p:spPr>
      </p:sp>
      <p:sp>
        <p:nvSpPr>
          <p:cNvPr name="TextBox 4" id="4"/>
          <p:cNvSpPr txBox="true"/>
          <p:nvPr/>
        </p:nvSpPr>
        <p:spPr>
          <a:xfrm rot="0">
            <a:off x="5677272" y="409575"/>
            <a:ext cx="6933456"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DATA-Beth mae’n dweud wrthym?</a:t>
            </a:r>
          </a:p>
        </p:txBody>
      </p:sp>
      <p:sp>
        <p:nvSpPr>
          <p:cNvPr name="TextBox 5" id="5"/>
          <p:cNvSpPr txBox="true"/>
          <p:nvPr/>
        </p:nvSpPr>
        <p:spPr>
          <a:xfrm rot="0">
            <a:off x="6225183" y="952500"/>
            <a:ext cx="5837634"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DATA-What is this telling us?</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5495479" y="952500"/>
            <a:ext cx="7297043" cy="619125"/>
          </a:xfrm>
          <a:prstGeom prst="rect">
            <a:avLst/>
          </a:prstGeom>
        </p:spPr>
        <p:txBody>
          <a:bodyPr anchor="t" rtlCol="false" tIns="0" lIns="0" bIns="0" rIns="0">
            <a:spAutoFit/>
          </a:bodyPr>
          <a:lstStyle/>
          <a:p>
            <a:pPr algn="ctr">
              <a:lnSpc>
                <a:spcPts val="4320"/>
              </a:lnSpc>
              <a:spcBef>
                <a:spcPct val="0"/>
              </a:spcBef>
            </a:pPr>
            <a:r>
              <a:rPr lang="en-US" sz="3600">
                <a:solidFill>
                  <a:srgbClr val="000000"/>
                </a:solidFill>
                <a:latin typeface="Arial MT Pro"/>
                <a:ea typeface="Arial MT Pro"/>
                <a:cs typeface="Arial MT Pro"/>
                <a:sym typeface="Arial MT Pro"/>
              </a:rPr>
              <a:t>Darllen Pellach / Further reading…..</a:t>
            </a:r>
          </a:p>
        </p:txBody>
      </p:sp>
      <p:sp>
        <p:nvSpPr>
          <p:cNvPr name="TextBox 3" id="3"/>
          <p:cNvSpPr txBox="true"/>
          <p:nvPr/>
        </p:nvSpPr>
        <p:spPr>
          <a:xfrm rot="0">
            <a:off x="1028700" y="3275733"/>
            <a:ext cx="6274427" cy="4419600"/>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•Hern (1996) Deschooling Our Lives</a:t>
            </a:r>
          </a:p>
          <a:p>
            <a:pPr algn="l">
              <a:lnSpc>
                <a:spcPts val="4320"/>
              </a:lnSpc>
              <a:spcBef>
                <a:spcPct val="0"/>
              </a:spcBef>
            </a:pPr>
            <a:r>
              <a:rPr lang="en-US" sz="3600">
                <a:solidFill>
                  <a:srgbClr val="000000"/>
                </a:solidFill>
                <a:latin typeface="Arial MT Pro"/>
                <a:ea typeface="Arial MT Pro"/>
                <a:cs typeface="Arial MT Pro"/>
                <a:sym typeface="Arial MT Pro"/>
              </a:rPr>
              <a:t>•Gribble (1998) Real Education: Varieties of Freedom</a:t>
            </a:r>
          </a:p>
          <a:p>
            <a:pPr algn="l">
              <a:lnSpc>
                <a:spcPts val="4320"/>
              </a:lnSpc>
              <a:spcBef>
                <a:spcPct val="0"/>
              </a:spcBef>
            </a:pPr>
            <a:r>
              <a:rPr lang="en-US" sz="3600">
                <a:solidFill>
                  <a:srgbClr val="000000"/>
                </a:solidFill>
                <a:latin typeface="Arial MT Pro"/>
                <a:ea typeface="Arial MT Pro"/>
                <a:cs typeface="Arial MT Pro"/>
                <a:sym typeface="Arial MT Pro"/>
              </a:rPr>
              <a:t>•Carnie (2003) Alternative Approaches to Education</a:t>
            </a:r>
          </a:p>
          <a:p>
            <a:pPr algn="l">
              <a:lnSpc>
                <a:spcPts val="4320"/>
              </a:lnSpc>
              <a:spcBef>
                <a:spcPct val="0"/>
              </a:spcBef>
            </a:pPr>
            <a:r>
              <a:rPr lang="en-US" sz="3600">
                <a:solidFill>
                  <a:srgbClr val="000000"/>
                </a:solidFill>
                <a:latin typeface="Arial MT Pro"/>
                <a:ea typeface="Arial MT Pro"/>
                <a:cs typeface="Arial MT Pro"/>
                <a:sym typeface="Arial MT Pro"/>
              </a:rPr>
              <a:t>•Education Otherwise</a:t>
            </a:r>
          </a:p>
        </p:txBody>
      </p:sp>
      <p:sp>
        <p:nvSpPr>
          <p:cNvPr name="TextBox 4" id="4"/>
          <p:cNvSpPr txBox="true"/>
          <p:nvPr/>
        </p:nvSpPr>
        <p:spPr>
          <a:xfrm rot="0">
            <a:off x="10094452" y="4361583"/>
            <a:ext cx="7734850" cy="2247900"/>
          </a:xfrm>
          <a:prstGeom prst="rect">
            <a:avLst/>
          </a:prstGeom>
        </p:spPr>
        <p:txBody>
          <a:bodyPr anchor="t" rtlCol="false" tIns="0" lIns="0" bIns="0" rIns="0">
            <a:spAutoFit/>
          </a:bodyPr>
          <a:lstStyle/>
          <a:p>
            <a:pPr algn="l">
              <a:lnSpc>
                <a:spcPts val="4320"/>
              </a:lnSpc>
              <a:spcBef>
                <a:spcPct val="0"/>
              </a:spcBef>
            </a:pPr>
            <a:r>
              <a:rPr lang="en-US" sz="3600">
                <a:solidFill>
                  <a:srgbClr val="000000"/>
                </a:solidFill>
                <a:latin typeface="Arial MT Pro"/>
                <a:ea typeface="Arial MT Pro"/>
                <a:cs typeface="Arial MT Pro"/>
                <a:sym typeface="Arial MT Pro"/>
              </a:rPr>
              <a:t>What is education worth if it does not include discussion of moral and ethical dilemmas as one of its central concerns? Hicks (2004)</a:t>
            </a:r>
          </a:p>
        </p:txBody>
      </p:sp>
      <p:sp>
        <p:nvSpPr>
          <p:cNvPr name="TextBox 5" id="5"/>
          <p:cNvSpPr txBox="true"/>
          <p:nvPr/>
        </p:nvSpPr>
        <p:spPr>
          <a:xfrm rot="0">
            <a:off x="10610168" y="7265815"/>
            <a:ext cx="6649132" cy="2247900"/>
          </a:xfrm>
          <a:prstGeom prst="rect">
            <a:avLst/>
          </a:prstGeom>
        </p:spPr>
        <p:txBody>
          <a:bodyPr anchor="t" rtlCol="false" tIns="0" lIns="0" bIns="0" rIns="0">
            <a:spAutoFit/>
          </a:bodyPr>
          <a:lstStyle/>
          <a:p>
            <a:pPr algn="ctr">
              <a:lnSpc>
                <a:spcPts val="4320"/>
              </a:lnSpc>
              <a:spcBef>
                <a:spcPct val="0"/>
              </a:spcBef>
            </a:pPr>
            <a:r>
              <a:rPr lang="en-US" sz="3600" u="sng">
                <a:solidFill>
                  <a:srgbClr val="000000"/>
                </a:solidFill>
                <a:latin typeface="Arial MT Pro"/>
                <a:ea typeface="Arial MT Pro"/>
                <a:cs typeface="Arial MT Pro"/>
                <a:sym typeface="Arial MT Pro"/>
                <a:hlinkClick r:id="rId2" tooltip="https://www.llyw.cymru/disgyblion-syn-derbyn-addysg-heblaw-yn-yr-ysgol-medi-2022-i-awst-2023-html"/>
              </a:rPr>
              <a:t>Disgyblion sy'n derbyn addysg heblaw yn yr ysgol: Medi 2022 i Awst 2023 [HTML] | LLYW.CYMRU</a:t>
            </a:r>
          </a:p>
        </p:txBody>
      </p:sp>
      <p:sp>
        <p:nvSpPr>
          <p:cNvPr name="TextBox 6" id="6"/>
          <p:cNvSpPr txBox="true"/>
          <p:nvPr/>
        </p:nvSpPr>
        <p:spPr>
          <a:xfrm rot="0">
            <a:off x="806032" y="8639175"/>
            <a:ext cx="7175897" cy="619125"/>
          </a:xfrm>
          <a:prstGeom prst="rect">
            <a:avLst/>
          </a:prstGeom>
        </p:spPr>
        <p:txBody>
          <a:bodyPr anchor="t" rtlCol="false" tIns="0" lIns="0" bIns="0" rIns="0">
            <a:spAutoFit/>
          </a:bodyPr>
          <a:lstStyle/>
          <a:p>
            <a:pPr algn="ctr">
              <a:lnSpc>
                <a:spcPts val="4320"/>
              </a:lnSpc>
              <a:spcBef>
                <a:spcPct val="0"/>
              </a:spcBef>
            </a:pPr>
            <a:r>
              <a:rPr lang="en-US" sz="3600" u="sng">
                <a:solidFill>
                  <a:srgbClr val="000000"/>
                </a:solidFill>
                <a:latin typeface="Arial MT Pro"/>
                <a:ea typeface="Arial MT Pro"/>
                <a:cs typeface="Arial MT Pro"/>
                <a:sym typeface="Arial MT Pro"/>
                <a:hlinkClick r:id="rId3" tooltip="https://www.gov.wales/sites/default/files/publications/2023-10/elective-home-education-guidance-oct-2023.pdf"/>
              </a:rPr>
              <a:t>Elective Home Education Guidance</a:t>
            </a:r>
          </a:p>
        </p:txBody>
      </p:sp>
    </p:spTree>
  </p:cSld>
  <p:clrMapOvr>
    <a:masterClrMapping/>
  </p:clrMapOvr>
</p:sld>
</file>

<file path=ppt/slides/slide29.xml><?xml version="1.0" encoding="utf-8"?>
<p:sld xmlns:p="http://schemas.openxmlformats.org/presentationml/2006/main" xmlns:a="http://schemas.openxmlformats.org/drawingml/2006/main">
  <p:cSld>
    <p:bg>
      <p:bgPr>
        <a:solidFill>
          <a:srgbClr val="FFF6D4"/>
        </a:solidFill>
      </p:bgPr>
    </p:bg>
    <p:spTree>
      <p:nvGrpSpPr>
        <p:cNvPr id="1" name=""/>
        <p:cNvGrpSpPr/>
        <p:nvPr/>
      </p:nvGrpSpPr>
      <p:grpSpPr>
        <a:xfrm>
          <a:off x="0" y="0"/>
          <a:ext cx="0" cy="0"/>
          <a:chOff x="0" y="0"/>
          <a:chExt cx="0" cy="0"/>
        </a:xfrm>
      </p:grpSpPr>
      <p:sp>
        <p:nvSpPr>
          <p:cNvPr name="TextBox 2" id="2"/>
          <p:cNvSpPr txBox="true"/>
          <p:nvPr/>
        </p:nvSpPr>
        <p:spPr>
          <a:xfrm rot="0">
            <a:off x="0" y="123825"/>
            <a:ext cx="18288000" cy="9991725"/>
          </a:xfrm>
          <a:prstGeom prst="rect">
            <a:avLst/>
          </a:prstGeom>
        </p:spPr>
        <p:txBody>
          <a:bodyPr anchor="t" rtlCol="false" tIns="0" lIns="0" bIns="0" rIns="0">
            <a:spAutoFit/>
          </a:bodyPr>
          <a:lstStyle/>
          <a:p>
            <a:pPr algn="l">
              <a:lnSpc>
                <a:spcPts val="2760"/>
              </a:lnSpc>
              <a:spcBef>
                <a:spcPct val="0"/>
              </a:spcBef>
            </a:pPr>
            <a:r>
              <a:rPr lang="en-US" sz="2300">
                <a:solidFill>
                  <a:srgbClr val="000000"/>
                </a:solidFill>
                <a:latin typeface="Arial MT Pro"/>
                <a:ea typeface="Arial MT Pro"/>
                <a:cs typeface="Arial MT Pro"/>
                <a:sym typeface="Arial MT Pro"/>
              </a:rPr>
              <a:t>Watson, D. (ed.) (2012) Children’s Social and Emotional Wellbeing in Schools, Bristol: Policy Press. </a:t>
            </a:r>
          </a:p>
          <a:p>
            <a:pPr algn="l">
              <a:lnSpc>
                <a:spcPts val="2760"/>
              </a:lnSpc>
              <a:spcBef>
                <a:spcPct val="0"/>
              </a:spcBef>
            </a:pPr>
            <a:r>
              <a:rPr lang="en-US" sz="2300">
                <a:solidFill>
                  <a:srgbClr val="000000"/>
                </a:solidFill>
                <a:latin typeface="Arial MT Pro"/>
                <a:ea typeface="Arial MT Pro"/>
                <a:cs typeface="Arial MT Pro"/>
                <a:sym typeface="Arial MT Pro"/>
              </a:rPr>
              <a:t>Negroponte, N (2014) A 30 year history of the future [video]. Available at: https://www.ted.com (Accessed: 9 March 2019). </a:t>
            </a:r>
          </a:p>
          <a:p>
            <a:pPr algn="l">
              <a:lnSpc>
                <a:spcPts val="2760"/>
              </a:lnSpc>
              <a:spcBef>
                <a:spcPct val="0"/>
              </a:spcBef>
            </a:pPr>
            <a:r>
              <a:rPr lang="en-US" sz="2300">
                <a:solidFill>
                  <a:srgbClr val="000000"/>
                </a:solidFill>
                <a:latin typeface="Arial MT Pro"/>
                <a:ea typeface="Arial MT Pro"/>
                <a:cs typeface="Arial MT Pro"/>
                <a:sym typeface="Arial MT Pro"/>
              </a:rPr>
              <a:t>Mitra, S (2013) Build a school in the cloud. [video] Available at: https://www.ted.com/talks (Accessed: 9 March 2019).</a:t>
            </a:r>
          </a:p>
          <a:p>
            <a:pPr algn="l">
              <a:lnSpc>
                <a:spcPts val="2760"/>
              </a:lnSpc>
              <a:spcBef>
                <a:spcPct val="0"/>
              </a:spcBef>
            </a:pPr>
            <a:r>
              <a:rPr lang="en-US" sz="2300">
                <a:solidFill>
                  <a:srgbClr val="000000"/>
                </a:solidFill>
                <a:latin typeface="Arial MT Pro"/>
                <a:ea typeface="Arial MT Pro"/>
                <a:cs typeface="Arial MT Pro"/>
                <a:sym typeface="Arial MT Pro"/>
              </a:rPr>
              <a:t>Negroponte, N (2006) One laptop per child [video]. Available at: https://www.ted.com (Accessed: 9 March 2019).</a:t>
            </a:r>
          </a:p>
          <a:p>
            <a:pPr algn="l">
              <a:lnSpc>
                <a:spcPts val="2760"/>
              </a:lnSpc>
              <a:spcBef>
                <a:spcPct val="0"/>
              </a:spcBef>
            </a:pPr>
            <a:r>
              <a:rPr lang="en-US" sz="2300">
                <a:solidFill>
                  <a:srgbClr val="000000"/>
                </a:solidFill>
                <a:latin typeface="Arial MT Pro"/>
                <a:ea typeface="Arial MT Pro"/>
                <a:cs typeface="Arial MT Pro"/>
                <a:sym typeface="Arial MT Pro"/>
              </a:rPr>
              <a:t>Mulgan, G (2011) A short intro to the Studio School [video]. Available at: https://www.ted.com (Accessed: 10 March 2019).</a:t>
            </a:r>
          </a:p>
          <a:p>
            <a:pPr algn="l">
              <a:lnSpc>
                <a:spcPts val="2760"/>
              </a:lnSpc>
              <a:spcBef>
                <a:spcPct val="0"/>
              </a:spcBef>
            </a:pPr>
            <a:r>
              <a:rPr lang="en-US" sz="2300">
                <a:solidFill>
                  <a:srgbClr val="000000"/>
                </a:solidFill>
                <a:latin typeface="Arial MT Pro"/>
                <a:ea typeface="Arial MT Pro"/>
                <a:cs typeface="Arial MT Pro"/>
                <a:sym typeface="Arial MT Pro"/>
              </a:rPr>
              <a:t>Montessori Society AMI (UK) - Montessori Education Available st: https://www.montessorisociety.org.uk (Accessed: 11 March 2019).</a:t>
            </a:r>
          </a:p>
          <a:p>
            <a:pPr algn="l">
              <a:lnSpc>
                <a:spcPts val="2760"/>
              </a:lnSpc>
              <a:spcBef>
                <a:spcPct val="0"/>
              </a:spcBef>
            </a:pPr>
            <a:r>
              <a:rPr lang="en-US" sz="2300">
                <a:solidFill>
                  <a:srgbClr val="000000"/>
                </a:solidFill>
                <a:latin typeface="Arial MT Pro"/>
                <a:ea typeface="Arial MT Pro"/>
                <a:cs typeface="Arial MT Pro"/>
                <a:sym typeface="Arial MT Pro"/>
              </a:rPr>
              <a:t>Steiner Waldorf School Fellowship (2018) What is Steiner Education? Available at: https://www.steinerwaldorf.org (Accessed: 11 March 2019).</a:t>
            </a:r>
          </a:p>
          <a:p>
            <a:pPr algn="l">
              <a:lnSpc>
                <a:spcPts val="2760"/>
              </a:lnSpc>
              <a:spcBef>
                <a:spcPct val="0"/>
              </a:spcBef>
            </a:pPr>
            <a:r>
              <a:rPr lang="en-US" sz="2300">
                <a:solidFill>
                  <a:srgbClr val="000000"/>
                </a:solidFill>
                <a:latin typeface="Arial MT Pro"/>
                <a:ea typeface="Arial MT Pro"/>
                <a:cs typeface="Arial MT Pro"/>
                <a:sym typeface="Arial MT Pro"/>
              </a:rPr>
              <a:t>Hume, C (2016) PISA: Wales still worst in UK world education tests. Available at: https://www.bbc.co.uk/news/uk-wales-38208738 (Accessed: 12 March 2019).</a:t>
            </a:r>
          </a:p>
          <a:p>
            <a:pPr algn="l">
              <a:lnSpc>
                <a:spcPts val="2760"/>
              </a:lnSpc>
              <a:spcBef>
                <a:spcPct val="0"/>
              </a:spcBef>
            </a:pPr>
            <a:r>
              <a:rPr lang="en-US" sz="2300">
                <a:solidFill>
                  <a:srgbClr val="000000"/>
                </a:solidFill>
                <a:latin typeface="Arial MT Pro"/>
                <a:ea typeface="Arial MT Pro"/>
                <a:cs typeface="Arial MT Pro"/>
                <a:sym typeface="Arial MT Pro"/>
              </a:rPr>
              <a:t>Time to Change Wales, Myths and Facts, Available at: https://www.timetochangewales.org.uk (Accessed: 12 March 2019). </a:t>
            </a:r>
          </a:p>
          <a:p>
            <a:pPr algn="l">
              <a:lnSpc>
                <a:spcPts val="2760"/>
              </a:lnSpc>
              <a:spcBef>
                <a:spcPct val="0"/>
              </a:spcBef>
            </a:pPr>
            <a:r>
              <a:rPr lang="en-US" sz="2300">
                <a:solidFill>
                  <a:srgbClr val="000000"/>
                </a:solidFill>
                <a:latin typeface="Arial MT Pro"/>
                <a:ea typeface="Arial MT Pro"/>
                <a:cs typeface="Arial MT Pro"/>
                <a:sym typeface="Arial MT Pro"/>
              </a:rPr>
              <a:t>WG (2018) Well-being of Wales 2017-18: What do we know about children’s well-being? Available at: https://gov.wales/ (Accessed: 12 March 2019). </a:t>
            </a:r>
          </a:p>
          <a:p>
            <a:pPr algn="l">
              <a:lnSpc>
                <a:spcPts val="2760"/>
              </a:lnSpc>
              <a:spcBef>
                <a:spcPct val="0"/>
              </a:spcBef>
            </a:pPr>
            <a:r>
              <a:rPr lang="en-US" sz="2300">
                <a:solidFill>
                  <a:srgbClr val="000000"/>
                </a:solidFill>
                <a:latin typeface="Arial MT Pro"/>
                <a:ea typeface="Arial MT Pro"/>
                <a:cs typeface="Arial MT Pro"/>
                <a:sym typeface="Arial MT Pro"/>
              </a:rPr>
              <a:t>Smith, M. K. (1998) ‘William Goodwin and informal education’, the encyclopaedia of informal education. Available at: www.infed.org/thinkers/et-good.htm. (Accessed: 12 March 2019).</a:t>
            </a:r>
          </a:p>
          <a:p>
            <a:pPr algn="l">
              <a:lnSpc>
                <a:spcPts val="2760"/>
              </a:lnSpc>
              <a:spcBef>
                <a:spcPct val="0"/>
              </a:spcBef>
            </a:pPr>
            <a:r>
              <a:rPr lang="en-US" sz="2300">
                <a:solidFill>
                  <a:srgbClr val="000000"/>
                </a:solidFill>
                <a:latin typeface="Arial MT Pro"/>
                <a:ea typeface="Arial MT Pro"/>
                <a:cs typeface="Arial MT Pro"/>
                <a:sym typeface="Arial MT Pro"/>
              </a:rPr>
              <a:t>UNICEF (n.d.) What is the UNCRC? Available at: https://www.unicef.org.uk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WG (2017) Home education Non-statutory Guidance for local authority. Available at: https://beta.gov.wales/elective-home-education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Education Act 1996 Chapter 1. Available at: https://www.legislation.gov.uk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War on Kids (2009) Cevin Soling [documentary] https://www.youtube.com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Robinson, K (2013) How to escape education death valley. [video] TED.com. April 2013. Available at: https://www.ted.com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Fielding, M (2008) Personalisation, Education, Democracy and the market. Soundings Issue 38 spring pp 56-69.</a:t>
            </a:r>
          </a:p>
          <a:p>
            <a:pPr algn="l">
              <a:lnSpc>
                <a:spcPts val="2760"/>
              </a:lnSpc>
              <a:spcBef>
                <a:spcPct val="0"/>
              </a:spcBef>
            </a:pPr>
            <a:r>
              <a:rPr lang="en-US" sz="2300">
                <a:solidFill>
                  <a:srgbClr val="000000"/>
                </a:solidFill>
                <a:latin typeface="Arial MT Pro"/>
                <a:ea typeface="Arial MT Pro"/>
                <a:cs typeface="Arial MT Pro"/>
                <a:sym typeface="Arial MT Pro"/>
              </a:rPr>
              <a:t>Fielding, M., &amp; Moss, P. (2011) Radical education and the common school: A democratic alternative. London, UK: Routledge.</a:t>
            </a:r>
          </a:p>
          <a:p>
            <a:pPr algn="l">
              <a:lnSpc>
                <a:spcPts val="2760"/>
              </a:lnSpc>
              <a:spcBef>
                <a:spcPct val="0"/>
              </a:spcBef>
            </a:pPr>
            <a:r>
              <a:rPr lang="en-US" sz="2300">
                <a:solidFill>
                  <a:srgbClr val="000000"/>
                </a:solidFill>
                <a:latin typeface="Arial MT Pro"/>
                <a:ea typeface="Arial MT Pro"/>
                <a:cs typeface="Arial MT Pro"/>
                <a:sym typeface="Arial MT Pro"/>
              </a:rPr>
              <a:t>Freire, P (1992). Pedagogy of hope: Reliving pedagogy of the oppressed. London: Continuum.</a:t>
            </a:r>
          </a:p>
          <a:p>
            <a:pPr algn="l">
              <a:lnSpc>
                <a:spcPts val="2760"/>
              </a:lnSpc>
              <a:spcBef>
                <a:spcPct val="0"/>
              </a:spcBef>
            </a:pPr>
            <a:r>
              <a:rPr lang="en-US" sz="2300">
                <a:solidFill>
                  <a:srgbClr val="000000"/>
                </a:solidFill>
                <a:latin typeface="Arial MT Pro"/>
                <a:ea typeface="Arial MT Pro"/>
                <a:cs typeface="Arial MT Pro"/>
                <a:sym typeface="Arial MT Pro"/>
              </a:rPr>
              <a:t>Riley, G (2016) The role of self-determination theory and cognitive evaluation theory in home education. Cogent Education, 3 (1), 1163651</a:t>
            </a:r>
          </a:p>
          <a:p>
            <a:pPr algn="l">
              <a:lnSpc>
                <a:spcPts val="2760"/>
              </a:lnSpc>
              <a:spcBef>
                <a:spcPct val="0"/>
              </a:spcBef>
            </a:pPr>
            <a:r>
              <a:rPr lang="en-US" sz="2300">
                <a:solidFill>
                  <a:srgbClr val="000000"/>
                </a:solidFill>
                <a:latin typeface="Arial MT Pro"/>
                <a:ea typeface="Arial MT Pro"/>
                <a:cs typeface="Arial MT Pro"/>
                <a:sym typeface="Arial MT Pro"/>
              </a:rPr>
              <a:t>Hicks, D (2012) The future only arrives when things look dangerous: Reflections on futures education in the UK Available at: www.teaching4abetterworld.co.uk (Accessed: 16 March 2019).</a:t>
            </a:r>
          </a:p>
          <a:p>
            <a:pPr algn="l">
              <a:lnSpc>
                <a:spcPts val="2760"/>
              </a:lnSpc>
              <a:spcBef>
                <a:spcPct val="0"/>
              </a:spcBef>
            </a:pPr>
            <a:r>
              <a:rPr lang="en-US" sz="2300">
                <a:solidFill>
                  <a:srgbClr val="000000"/>
                </a:solidFill>
                <a:latin typeface="Arial MT Pro"/>
                <a:ea typeface="Arial MT Pro"/>
                <a:cs typeface="Arial MT Pro"/>
                <a:sym typeface="Arial MT Pro"/>
              </a:rPr>
              <a:t>Askew, S. &amp; Carnell, E. (1998) Transforming Learning: Individual and global change. London: Cassell.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DAHCtAYcUys</dc:identifier>
  <dcterms:modified xsi:type="dcterms:W3CDTF">2011-08-01T06:04:30Z</dcterms:modified>
  <cp:revision>1</cp:revision>
  <dc:title>Blue and White Simple Cute Illustrative Project Presentation</dc:title>
</cp:coreProperties>
</file>