
<file path=[Content_Types].xml><?xml version="1.0" encoding="utf-8"?>
<Types xmlns="http://schemas.openxmlformats.org/package/2006/content-types">
  <Default Extension="bin" ContentType="application/vnd.openxmlformats-officedocument.oleObject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9" r:id="rId4"/>
    <p:sldId id="265" r:id="rId5"/>
    <p:sldId id="266" r:id="rId6"/>
    <p:sldId id="267" r:id="rId7"/>
    <p:sldId id="268" r:id="rId8"/>
    <p:sldId id="269" r:id="rId9"/>
    <p:sldId id="270" r:id="rId10"/>
    <p:sldId id="261" r:id="rId11"/>
    <p:sldId id="260" r:id="rId12"/>
    <p:sldId id="262" r:id="rId13"/>
    <p:sldId id="263" r:id="rId14"/>
    <p:sldId id="271" r:id="rId15"/>
    <p:sldId id="274" r:id="rId16"/>
    <p:sldId id="275" r:id="rId17"/>
    <p:sldId id="272" r:id="rId18"/>
    <p:sldId id="27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62" d="100"/>
          <a:sy n="62" d="100"/>
        </p:scale>
        <p:origin x="79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F1A18C-DBE7-4E05-8DBD-911076DBC372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CA65D4-D167-40A9-B410-8DC2D6A561E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821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CA65D4-D167-40A9-B410-8DC2D6A561E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154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FCA65D4-D167-40A9-B410-8DC2D6A561E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279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8A3908-016C-4D0E-AF7E-02DF275A1C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564C531-D49B-4239-BA28-9DEAB18760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E204CC-72F5-456A-8D82-12E07BB99D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29461-8CC3-438F-9477-B6F4722C1A2A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40F94B-F0C7-4E1D-A076-F204FFD49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1EE79E-5F76-4020-8CCF-74613871D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4B76-9E34-46B5-B741-E23ECA171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5672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77F7E-ED42-4912-BFD2-BCD613FD4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7929D-20E6-4A53-B4CB-5A498690DF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949D1B-C579-4241-B012-EDBE0B138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29461-8CC3-438F-9477-B6F4722C1A2A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D451C2-FDFA-48DE-98CF-3F880096E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C8C83F-0636-41B2-A66F-4B8B72769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4B76-9E34-46B5-B741-E23ECA171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59068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7D732A-E8F1-4362-A233-251930EE0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C5BE50-1976-45B8-9D88-7DCB160606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A6591C-1451-4FD8-8A6A-EA9533A8BB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29461-8CC3-438F-9477-B6F4722C1A2A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24277A-4899-4DD0-A219-7635977A92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9C93D7-618A-4737-A2BC-0A118E1E3C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4B76-9E34-46B5-B741-E23ECA171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27725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7E8C35-8527-42A3-9BC1-6F6BED244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79D5A3-7854-4886-BAE9-3EE9168E06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040BC5-0543-4E37-B68D-220165F9CC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AEAA2B-5E52-4AC9-BDEC-9EC2DD4C9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29461-8CC3-438F-9477-B6F4722C1A2A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F924BC-FCD4-4B21-85E3-7C645BE99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09FC8F-D7AC-4A73-AE0A-CEEE3AFDF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4B76-9E34-46B5-B741-E23ECA171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511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4D2F99-BFD5-45E3-9CF4-C8B18BFFB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689366-F861-4B24-8E98-681AF2478F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DEC31E-3E48-459B-9768-973182E4A4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173926E-C4F1-4BFC-9EC2-1756A0FEFA3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91C700F-C54A-4B6F-BCD8-268491F8A3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ABFC7D-BC1F-4649-AFDA-FB4CB4BC0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29461-8CC3-438F-9477-B6F4722C1A2A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3609631-114E-4A37-8AEC-6A7E653674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BA15C0-F79A-45BF-A75F-CF8FFD981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4B76-9E34-46B5-B741-E23ECA171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3908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FD386-53D8-46C7-927A-BD7F33D84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9372C20-E08D-48F0-A4B9-C9A6E433E5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29461-8CC3-438F-9477-B6F4722C1A2A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2A4C4B-3B31-4330-8F09-74871473CE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8A04B9-12D5-4F14-B7EC-BE1D8A6BC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4B76-9E34-46B5-B741-E23ECA171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796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9076AE-FDDE-4C27-AB89-CD0717163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29461-8CC3-438F-9477-B6F4722C1A2A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6A701C-1194-413A-A623-B50E1876A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886D57-EB8F-4622-AA91-43F1D0593D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4B76-9E34-46B5-B741-E23ECA171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782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4984DA-CFB8-417F-83D8-0D050AA63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007AAA-238C-475B-A39E-DB91BEBAF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0E314-728B-43B8-94D1-F2EEE6112C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A40AE2-84AA-496B-A67B-89646BD77C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29461-8CC3-438F-9477-B6F4722C1A2A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304A6F-BC34-41EB-962F-C59E365B4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AE8E90-52F7-46E8-BCE0-DA388121B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4B76-9E34-46B5-B741-E23ECA171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195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6C9BAD-2763-47F0-B466-29FAAF8A6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90C7399-44A5-4A6A-849E-146BEAED6E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DB84A7-1FA5-4A4E-80E0-78EF7C3AE8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7E29520-49B6-4BC5-8B68-E7EA938852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29461-8CC3-438F-9477-B6F4722C1A2A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0637A1-DA37-41B0-8751-3EF3238FD3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AB3AE1-26D5-4FD1-84C0-531CBA323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4B76-9E34-46B5-B741-E23ECA171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922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B82314-7FB6-49D7-A449-FE1CA62335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437625-6CF9-4C3F-BE40-FF00403E0C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20B2F6-C429-4E04-9488-449437DDC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29461-8CC3-438F-9477-B6F4722C1A2A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B1FEBF-FE7F-47F0-B3A4-EB09F8B5D9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B77368-6A40-4DAF-BD2A-923E36E5B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4B76-9E34-46B5-B741-E23ECA171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544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C96C19-7E19-4DE3-8726-68A7E57397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2079C5-538D-4E31-A8B9-AE23269609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195444-367C-4A87-849B-119D7C99E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F29461-8CC3-438F-9477-B6F4722C1A2A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E3B36F-D0EA-422F-BA8E-35E4C6E2E1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07925-A6AF-4FD8-9EF5-062E675F2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14B76-9E34-46B5-B741-E23ECA171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83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54D8E55-CC9B-492B-B05E-E9BBE518B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7FB1F0-FEEB-4BF3-A2FD-612ED9501E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9D573F-7C30-4CC6-80D3-E45EC87AB96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F29461-8CC3-438F-9477-B6F4722C1A2A}" type="datetimeFigureOut">
              <a:rPr lang="en-GB" smtClean="0"/>
              <a:t>14/10/2019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3283A0-A762-4321-8683-F8E60B425A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A65B74-1509-42A4-B092-8178BCC288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14B76-9E34-46B5-B741-E23ECA1716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77068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445087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ommunities.qld.gov.au/childsafety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hyperlink" Target="https://www.publicdomainpictures.net/en/view-image.php?image=272892&amp;picture=stop-the-abuse" TargetMode="External"/><Relationship Id="rId7" Type="http://schemas.openxmlformats.org/officeDocument/2006/relationships/hyperlink" Target="https://standupforzoraya.wordpress.com/2015/10/31/warning-signs-of-alienating-behaviours-exhibited-by-child-2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hyperlink" Target="https://whatislove-2010.blogspot.com/2011/12/end-child-abuse.html" TargetMode="External"/><Relationship Id="rId10" Type="http://schemas.openxmlformats.org/officeDocument/2006/relationships/hyperlink" Target="https://creativecommons.org/licenses/by-sa/3.0/" TargetMode="External"/><Relationship Id="rId4" Type="http://schemas.openxmlformats.org/officeDocument/2006/relationships/image" Target="../media/image5.jpg"/><Relationship Id="rId9" Type="http://schemas.openxmlformats.org/officeDocument/2006/relationships/hyperlink" Target="https://notinmyworld.org/2015/03/18/child-abuse-14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enzi.org/videos/yt-BW8cSbAJBDY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ithkashmir.org/2017/03/23/notes-on-child-sexual-abuse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www.childandfamilyblog.com/social-emotional-learning/children-depressed-mothers-school/" TargetMode="Externa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notinmyworld.org/2014/12/14/child-abuse-46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3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insurance-family-protection-people-1991213/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Question_mark_blue.pn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spanish4kiddos.com/multicultural-classroom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insurance-family-protection-people-1991213/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verydayaffirmations.org/p/affirmative-words.html" TargetMode="Externa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5A9183-F5A8-4F2C-964A-E3E429F6E3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237" y="914400"/>
            <a:ext cx="3657600" cy="2887579"/>
          </a:xfrm>
        </p:spPr>
        <p:txBody>
          <a:bodyPr>
            <a:normAutofit/>
          </a:bodyPr>
          <a:lstStyle/>
          <a:p>
            <a:r>
              <a:rPr lang="en-GB" sz="48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Child Protection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0B1F5540-449D-4D07-825E-0360DF24EC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90196" y="492573"/>
            <a:ext cx="5880796" cy="588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95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73D2CC-014B-4B6A-853D-90565DFF0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Objectives of the session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B07B7-4AE8-42C2-A5A6-C839955C48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30000"/>
              </a:lnSpc>
              <a:spcBef>
                <a:spcPct val="50000"/>
              </a:spcBef>
              <a:buFontTx/>
              <a:buNone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the end of this session, you should be able to: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Give a definition of child abuse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Name and describe different types of abuse 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Identify common signs of abuse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Understand what to do in case of suspected abuse </a:t>
            </a:r>
          </a:p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Identify situations when you might be vulnerable.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1414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persons face&#10;&#10;Description automatically generated">
            <a:extLst>
              <a:ext uri="{FF2B5EF4-FFF2-40B4-BE49-F238E27FC236}">
                <a16:creationId xmlns:a16="http://schemas.microsoft.com/office/drawing/2014/main" id="{0AFDE94C-D370-4E90-B2CD-DBD4ACBF7D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176" b="10285"/>
          <a:stretch/>
        </p:blipFill>
        <p:spPr>
          <a:xfrm>
            <a:off x="-1" y="10"/>
            <a:ext cx="12192001" cy="4013189"/>
          </a:xfrm>
          <a:prstGeom prst="rect">
            <a:avLst/>
          </a:prstGeom>
        </p:spPr>
      </p:pic>
      <p:pic>
        <p:nvPicPr>
          <p:cNvPr id="13" name="Picture 9">
            <a:extLst>
              <a:ext uri="{FF2B5EF4-FFF2-40B4-BE49-F238E27FC236}">
                <a16:creationId xmlns:a16="http://schemas.microsoft.com/office/drawing/2014/main" id="{EE09A529-E47C-4634-BB98-0A9526C372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569C1A01-6FB5-43CE-ADCC-936728ACAC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56267" y="4388303"/>
            <a:ext cx="824089" cy="702986"/>
          </a:xfrm>
          <a:prstGeom prst="ellips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DF4C1E-B45A-4594-AF13-7DCB19D02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998" y="4551037"/>
            <a:ext cx="5021782" cy="1509931"/>
          </a:xfrm>
        </p:spPr>
        <p:txBody>
          <a:bodyPr>
            <a:normAutofit/>
          </a:bodyPr>
          <a:lstStyle/>
          <a:p>
            <a:r>
              <a:rPr lang="en-GB" altLang="en-US" sz="40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Legislation and Child Protection</a:t>
            </a:r>
            <a:endParaRPr lang="en-GB" sz="4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669252-9022-4AC2-B04D-263463978B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0247" y="4206240"/>
            <a:ext cx="4926411" cy="2458719"/>
          </a:xfrm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Children's Act 1989</a:t>
            </a:r>
            <a:r>
              <a:rPr lang="en-GB" alt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“All children, regardless of gender, racial origin, religious belief and sexual identity have a right to be protected from abuse.” 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0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Article 6 UNCRC state that All children </a:t>
            </a:r>
          </a:p>
          <a:p>
            <a:pPr>
              <a:spcBef>
                <a:spcPct val="0"/>
              </a:spcBef>
            </a:pPr>
            <a:r>
              <a:rPr lang="en-GB" alt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have a right to life</a:t>
            </a:r>
          </a:p>
          <a:p>
            <a:endParaRPr lang="en-GB" sz="1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471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FA3EE-F8C7-4EA7-825F-D4C0C2BE5A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There are 4 different types of abuse:</a:t>
            </a:r>
            <a:b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FBFB8E-3861-403B-BA1A-E9E31C610B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057015"/>
          </a:xfrm>
        </p:spPr>
        <p:txBody>
          <a:bodyPr/>
          <a:lstStyle/>
          <a:p>
            <a:pPr>
              <a:spcBef>
                <a:spcPct val="50000"/>
              </a:spcBef>
            </a:pPr>
            <a: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Physical abuse</a:t>
            </a:r>
          </a:p>
          <a:p>
            <a:pPr>
              <a:spcBef>
                <a:spcPct val="50000"/>
              </a:spcBef>
            </a:pPr>
            <a: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Emotional abuse</a:t>
            </a:r>
          </a:p>
          <a:p>
            <a:pPr>
              <a:spcBef>
                <a:spcPct val="50000"/>
              </a:spcBef>
            </a:pPr>
            <a: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Sexual abuse</a:t>
            </a:r>
          </a:p>
          <a:p>
            <a:pPr>
              <a:spcBef>
                <a:spcPct val="50000"/>
              </a:spcBef>
            </a:pPr>
            <a: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Neglect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 descr="A picture containing handwear, clothing&#10;&#10;Description automatically generated">
            <a:extLst>
              <a:ext uri="{FF2B5EF4-FFF2-40B4-BE49-F238E27FC236}">
                <a16:creationId xmlns:a16="http://schemas.microsoft.com/office/drawing/2014/main" id="{5FE5DAA1-2C20-44A2-A7B2-45A0743D3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467600" y="1259840"/>
            <a:ext cx="3771900" cy="2326640"/>
          </a:xfrm>
          <a:prstGeom prst="rect">
            <a:avLst/>
          </a:prstGeom>
        </p:spPr>
      </p:pic>
      <p:pic>
        <p:nvPicPr>
          <p:cNvPr id="7" name="Picture 6" descr="A person wearing a hat&#10;&#10;Description automatically generated">
            <a:extLst>
              <a:ext uri="{FF2B5EF4-FFF2-40B4-BE49-F238E27FC236}">
                <a16:creationId xmlns:a16="http://schemas.microsoft.com/office/drawing/2014/main" id="{BCDCA822-AD91-4D16-BFFB-1B1939C8B2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8199120" y="4033520"/>
            <a:ext cx="3684270" cy="2459355"/>
          </a:xfrm>
          <a:prstGeom prst="rect">
            <a:avLst/>
          </a:prstGeom>
        </p:spPr>
      </p:pic>
      <p:pic>
        <p:nvPicPr>
          <p:cNvPr id="11" name="Picture 10" descr="A picture containing person, woman, indoor&#10;&#10;Description automatically generated">
            <a:extLst>
              <a:ext uri="{FF2B5EF4-FFF2-40B4-BE49-F238E27FC236}">
                <a16:creationId xmlns:a16="http://schemas.microsoft.com/office/drawing/2014/main" id="{D63538BD-DC6E-4555-9A93-B9586DA7AE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86884" y="4592321"/>
            <a:ext cx="7582646" cy="2041730"/>
          </a:xfrm>
          <a:prstGeom prst="rect">
            <a:avLst/>
          </a:prstGeom>
        </p:spPr>
      </p:pic>
      <p:pic>
        <p:nvPicPr>
          <p:cNvPr id="14" name="Picture 13" descr="A close up of a person&#10;&#10;Description automatically generated">
            <a:extLst>
              <a:ext uri="{FF2B5EF4-FFF2-40B4-BE49-F238E27FC236}">
                <a16:creationId xmlns:a16="http://schemas.microsoft.com/office/drawing/2014/main" id="{CCB14B26-17F0-4C84-9B03-CC8735EB95E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3921760" y="1808480"/>
            <a:ext cx="3431540" cy="232664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2D0D4A3-19B0-460B-A511-581C6A9E3F62}"/>
              </a:ext>
            </a:extLst>
          </p:cNvPr>
          <p:cNvSpPr txBox="1"/>
          <p:nvPr/>
        </p:nvSpPr>
        <p:spPr>
          <a:xfrm>
            <a:off x="3921760" y="5810250"/>
            <a:ext cx="343154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9" tooltip="https://notinmyworld.org/2015/03/18/child-abuse-140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10" tooltip="https://creativecommons.org/licenses/by-sa/3.0/"/>
              </a:rPr>
              <a:t>CC BY-SA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14982794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18A39-CF53-45D7-A0A2-88F92A4D17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ABUSE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1ED9FD-E064-4436-948C-3B1FDA9017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Hitting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Shaking 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Throwing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Poisoning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Burning &amp; scalding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Drowning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Suffocating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Fabricated &amp; Induced Illness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close up of a boy&#10;&#10;Description generated with high confidence">
            <a:extLst>
              <a:ext uri="{FF2B5EF4-FFF2-40B4-BE49-F238E27FC236}">
                <a16:creationId xmlns:a16="http://schemas.microsoft.com/office/drawing/2014/main" id="{51E90057-F99E-499B-85CB-621371D256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662310" y="1902655"/>
            <a:ext cx="4147930" cy="3791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00952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DF2B6-E398-4BC4-9929-BF909CBB4E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Signs of Physical Abuse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E7B303-9104-4683-A16F-CDCE5E78C7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Bruising</a:t>
            </a:r>
          </a:p>
        </p:txBody>
      </p:sp>
      <p:pic>
        <p:nvPicPr>
          <p:cNvPr id="4" name="Content Placeholder 4" descr="A close up of a girl&#10;&#10;Description generated with high confidence">
            <a:extLst>
              <a:ext uri="{FF2B5EF4-FFF2-40B4-BE49-F238E27FC236}">
                <a16:creationId xmlns:a16="http://schemas.microsoft.com/office/drawing/2014/main" id="{B133049E-5EB6-4483-9BE8-B42FE2C7F82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/>
        </p:blipFill>
        <p:spPr>
          <a:xfrm>
            <a:off x="839788" y="2894889"/>
            <a:ext cx="5157787" cy="2904960"/>
          </a:xfrm>
          <a:prstGeom prst="rect">
            <a:avLst/>
          </a:prstGeom>
          <a:effectLst/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5CE1BF9-7EBE-4EDA-88FE-CC27AEA3C5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469204"/>
            <a:ext cx="5183188" cy="1035871"/>
          </a:xfrm>
        </p:spPr>
        <p:txBody>
          <a:bodyPr>
            <a:noAutofit/>
          </a:bodyPr>
          <a:lstStyle/>
          <a:p>
            <a:r>
              <a:rPr lang="en-GB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Social Isolation or Withdrawal</a:t>
            </a:r>
          </a:p>
        </p:txBody>
      </p:sp>
      <p:pic>
        <p:nvPicPr>
          <p:cNvPr id="8" name="Content Placeholder 7" descr="A person wearing a dress shirt and tie&#10;&#10;Description automatically generated">
            <a:extLst>
              <a:ext uri="{FF2B5EF4-FFF2-40B4-BE49-F238E27FC236}">
                <a16:creationId xmlns:a16="http://schemas.microsoft.com/office/drawing/2014/main" id="{5E8754FA-AB88-45D8-B679-59FA7EEEACD6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382544" y="2894888"/>
            <a:ext cx="4762500" cy="2904961"/>
          </a:xfrm>
        </p:spPr>
      </p:pic>
    </p:spTree>
    <p:extLst>
      <p:ext uri="{BB962C8B-B14F-4D97-AF65-F5344CB8AC3E}">
        <p14:creationId xmlns:p14="http://schemas.microsoft.com/office/powerpoint/2010/main" val="500573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CC2D28-5EF8-42D9-A14C-8942B2C855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EMOTIONAL ABUSE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7EFC54-650C-4018-A0DE-CA66C76BF3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Persistent emotional ill-treatment </a:t>
            </a:r>
          </a:p>
          <a:p>
            <a:pPr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child, which causes severe and</a:t>
            </a:r>
          </a:p>
          <a:p>
            <a:pPr>
              <a:buNone/>
            </a:pPr>
            <a:r>
              <a:rPr lang="en-US" alt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persistent damage to his/her emotional  development.  </a:t>
            </a:r>
          </a:p>
          <a:p>
            <a:pPr>
              <a:buNone/>
            </a:pPr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may involve: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conveying to children they are worthless, unloved or inadequate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conveying to children that they are valued only so far as they meet the needs of another person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inappropriate expectations for their age or development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causing children to feel frightened or in danger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exploitation or corruption of children</a:t>
            </a:r>
          </a:p>
          <a:p>
            <a:pPr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</a:p>
          <a:p>
            <a:endParaRPr lang="en-GB" dirty="0"/>
          </a:p>
        </p:txBody>
      </p:sp>
      <p:pic>
        <p:nvPicPr>
          <p:cNvPr id="4" name="Picture 8" descr="child without care">
            <a:extLst>
              <a:ext uri="{FF2B5EF4-FFF2-40B4-BE49-F238E27FC236}">
                <a16:creationId xmlns:a16="http://schemas.microsoft.com/office/drawing/2014/main" id="{A4F6FD35-C37C-489F-8BCA-A66A58FFC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79840" y="365125"/>
            <a:ext cx="2656840" cy="261175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50055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6F5FB5-6190-41EE-AB77-5A9B71F63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NEGLECT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292AD9-4555-4D91-B24F-F7DB37686A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381000" indent="-381000">
              <a:buFontTx/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Persistent failure to meet a child’s</a:t>
            </a:r>
          </a:p>
          <a:p>
            <a:pPr marL="381000" indent="-381000">
              <a:buFontTx/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and/or psychological needs, </a:t>
            </a:r>
          </a:p>
          <a:p>
            <a:pPr marL="381000" indent="-381000">
              <a:buFontTx/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likely to result in the serious </a:t>
            </a:r>
          </a:p>
          <a:p>
            <a:pPr marL="381000" indent="-381000">
              <a:buFontTx/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impairment of a child’s health</a:t>
            </a:r>
          </a:p>
          <a:p>
            <a:pPr marL="381000" indent="-381000">
              <a:buFontTx/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development. </a:t>
            </a:r>
          </a:p>
          <a:p>
            <a:pPr marL="381000" indent="-381000">
              <a:buFontTx/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marL="381000" indent="-381000"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may involve </a:t>
            </a:r>
          </a:p>
          <a:p>
            <a:pPr marL="381000" indent="-38100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parent or carer failing to provide adequate food, shelter and clothing</a:t>
            </a:r>
          </a:p>
          <a:p>
            <a:pPr marL="381000" indent="-38100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failing to protect a child from physical harm or danger</a:t>
            </a:r>
          </a:p>
          <a:p>
            <a:pPr marL="381000" indent="-38100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to ensure access to appropriate medical care or treatment</a:t>
            </a:r>
          </a:p>
          <a:p>
            <a:pPr marL="381000" indent="-38100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unresponsiveness to a child’s basic emotional needs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A picture containing floor, indoor, blue&#10;&#10;Description generated with very high confidence">
            <a:extLst>
              <a:ext uri="{FF2B5EF4-FFF2-40B4-BE49-F238E27FC236}">
                <a16:creationId xmlns:a16="http://schemas.microsoft.com/office/drawing/2014/main" id="{060127B2-61F3-4CE2-BAA4-93222FD3BD2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3341" r="10165"/>
          <a:stretch/>
        </p:blipFill>
        <p:spPr>
          <a:xfrm>
            <a:off x="7858950" y="914400"/>
            <a:ext cx="3174809" cy="3086894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47871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65298E-4F37-474E-8E93-29E9FE7F8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SEXUAL ABUSE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B32A34-02B0-4E1F-A4D7-53965D6AED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25600"/>
            <a:ext cx="10515600" cy="4551363"/>
          </a:xfrm>
        </p:spPr>
        <p:txBody>
          <a:bodyPr>
            <a:normAutofit fontScale="92500" lnSpcReduction="20000"/>
          </a:bodyPr>
          <a:lstStyle/>
          <a:p>
            <a:pPr>
              <a:buFontTx/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Forcing or enticing a child or</a:t>
            </a:r>
          </a:p>
          <a:p>
            <a:pPr>
              <a:buFontTx/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young person to take part in </a:t>
            </a:r>
          </a:p>
          <a:p>
            <a:pPr>
              <a:buFontTx/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sexual activities, whether or</a:t>
            </a:r>
          </a:p>
          <a:p>
            <a:pPr>
              <a:buFontTx/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the child is aware of what</a:t>
            </a:r>
          </a:p>
          <a:p>
            <a:pPr>
              <a:buFontTx/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happening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pPr>
              <a:buFontTx/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Activities include:-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contact, including penetrative and non-penetrative acts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involving children looking at or in the production of pornographic material 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watching sexual activities</a:t>
            </a:r>
          </a:p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encouraging children to behave in sexually inappropriate ways</a:t>
            </a:r>
          </a:p>
          <a:p>
            <a:endParaRPr lang="en-GB" dirty="0"/>
          </a:p>
        </p:txBody>
      </p:sp>
      <p:graphicFrame>
        <p:nvGraphicFramePr>
          <p:cNvPr id="4" name="Object 4">
            <a:extLst>
              <a:ext uri="{FF2B5EF4-FFF2-40B4-BE49-F238E27FC236}">
                <a16:creationId xmlns:a16="http://schemas.microsoft.com/office/drawing/2014/main" id="{48AD9E70-36F7-4DA0-8C17-F1986165B84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39880826"/>
              </p:ext>
            </p:extLst>
          </p:nvPr>
        </p:nvGraphicFramePr>
        <p:xfrm>
          <a:off x="9067271" y="236009"/>
          <a:ext cx="2624137" cy="3340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Document" r:id="rId3" imgW="4457700" imgH="5676900" progId="Word.Document.8">
                  <p:embed/>
                </p:oleObj>
              </mc:Choice>
              <mc:Fallback>
                <p:oleObj name="Document" r:id="rId3" imgW="4457700" imgH="5676900" progId="Word.Document.8">
                  <p:embed/>
                  <p:pic>
                    <p:nvPicPr>
                      <p:cNvPr id="47108" name="Object 4">
                        <a:extLst>
                          <a:ext uri="{FF2B5EF4-FFF2-40B4-BE49-F238E27FC236}">
                            <a16:creationId xmlns:a16="http://schemas.microsoft.com/office/drawing/2014/main" id="{DD612509-D1B4-4825-903A-FA70BA60A94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67271" y="236009"/>
                        <a:ext cx="2624137" cy="3340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1801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6AEC9-A4CF-44D5-90D8-B2B97033B0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Child Protection</a:t>
            </a:r>
            <a:br>
              <a:rPr lang="en-US" altLang="en-US" dirty="0"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9CAB8-AB4F-470A-9DB7-68076DADB4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24000"/>
            <a:ext cx="3797807" cy="4652963"/>
          </a:xfrm>
        </p:spPr>
        <p:txBody>
          <a:bodyPr>
            <a:noAutofit/>
          </a:bodyPr>
          <a:lstStyle/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Child Protection Policies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Anti Bullying Policies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Attendance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Health &amp; Safety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Whistle Blowing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Staff Training 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Curriculum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Safe Recruitment &amp; Selection</a:t>
            </a:r>
          </a:p>
          <a:p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Managing Allegations Against Staff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F3C3285-8437-44AC-A1F9-AD29A71698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370" r="1" b="1"/>
          <a:stretch/>
        </p:blipFill>
        <p:spPr>
          <a:xfrm>
            <a:off x="5120640" y="1524001"/>
            <a:ext cx="6233160" cy="4652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404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0FBA8-CAEA-436E-8599-35F08723E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93614"/>
            <a:ext cx="10515600" cy="979136"/>
          </a:xfrm>
        </p:spPr>
        <p:txBody>
          <a:bodyPr>
            <a:normAutofit fontScale="90000"/>
          </a:bodyPr>
          <a:lstStyle/>
          <a:p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be done by a setting to protect children?  </a:t>
            </a:r>
            <a:b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GB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20923F-AF9D-40F0-93A4-273946C473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with a person sitting next to you and suggest one example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61C8F0E-5B72-4D07-BDE4-52F5847689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744719" y="3007359"/>
            <a:ext cx="3180081" cy="3020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068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3259C1E-B5EC-4D5A-837E-8C9FD2DAF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3452117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altLang="en-US" sz="3200" b="1" kern="1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WHY DO THINGS GO WRONG?</a:t>
            </a:r>
            <a:br>
              <a:rPr lang="en-US" altLang="en-US" sz="3200" b="1" kern="1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3200" b="1" kern="1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our personal values and beliefs about child abuse</a:t>
            </a:r>
            <a:br>
              <a:rPr lang="en-US" altLang="en-US" sz="2800" b="1" kern="12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800" kern="1200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 group of people posing for the camera&#10;&#10;Description automatically generated">
            <a:extLst>
              <a:ext uri="{FF2B5EF4-FFF2-40B4-BE49-F238E27FC236}">
                <a16:creationId xmlns:a16="http://schemas.microsoft.com/office/drawing/2014/main" id="{52036F0D-F5DF-4BE9-BF3B-B0032BD726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5234510" y="492573"/>
            <a:ext cx="6392169" cy="588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2664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FFAA0-C9FF-415C-ADC9-774F85A2E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do things go wrong?</a:t>
            </a:r>
            <a:b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B2C2DB-6B68-4AC0-8E70-B888A7A57A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biggest barrier to diagnosis is the existence of emotional blocks in the minds of professionals. 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can be so powerful that they prevent diagnosis even being considered in quite obvious cases. 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those working with children should be warned that </a:t>
            </a:r>
            <a:r>
              <a:rPr lang="en-GB" altLang="en-US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overwhelming impulse on confronting their first case is to cover it up.’</a:t>
            </a:r>
            <a:r>
              <a:rPr lang="en-GB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(????!!!!!!!!)</a:t>
            </a:r>
          </a:p>
          <a:p>
            <a:pPr>
              <a:spcBef>
                <a:spcPct val="50000"/>
              </a:spcBef>
              <a:buFontTx/>
              <a:buNone/>
            </a:pPr>
            <a:endParaRPr lang="en-GB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  <a:buFontTx/>
              <a:buNone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British Medical Journal (1999)</a:t>
            </a:r>
            <a:endParaRPr lang="en-GB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71486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D90D8-3DD2-4CC8-9C60-CAC6150992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situations when you might be vulnerable within your </a:t>
            </a:r>
            <a: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workplace setting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123A3-AEE5-4065-AC20-E0C56637A8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you are likely to be alone with a child</a:t>
            </a:r>
          </a:p>
          <a:p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administering first aid</a:t>
            </a:r>
          </a:p>
          <a:p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restraining a child</a:t>
            </a:r>
          </a:p>
          <a:p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a child wants affection</a:t>
            </a:r>
          </a:p>
          <a:p>
            <a:r>
              <a:rPr lang="en-GB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providing intimate care or a service that involves touching children, such as dealing with incontinence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88824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5F38BD-034E-4BAF-A372-1F8BDCEA74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Serious Case Reviews - Statistics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A3E8D4-8CE4-4547-B5DB-4C130401C0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to 2018 to 2019 the NSPCC (2019) have reported 136 serious case reviews within the UK.</a:t>
            </a:r>
          </a:p>
          <a:p>
            <a:pPr marL="0" indent="0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Discuss: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what areas are the government and agencies failing?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are serious case reviews highlighting the same failings time and time again?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needs to be done?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the recommendations achievable within our current economic climate?</a:t>
            </a: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69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AB1F9D-37C1-44ED-9F76-E4B3032491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B8DA3B-AC63-46FC-A33F-B03082469A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 in your groups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we need to look at how society regards a child?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Introduce more policy and legislation?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Tighten security measures?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Punishments for the perpetrators needs to be harsher.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Educate?</a:t>
            </a:r>
          </a:p>
          <a:p>
            <a:pPr marL="0" indent="0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844525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6E45C-EB77-41FC-A80A-C4049F842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28AEE-F2F7-4B31-B732-E533951887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GOV.UK, (2019) Child Protection. Available at: www.teachernet.gov.uk/childprotection. (Accessed 14</a:t>
            </a:r>
            <a:r>
              <a:rPr lang="en-GB" altLang="en-US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2019)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GOV.UK, (2019) </a:t>
            </a:r>
            <a:r>
              <a:rPr lang="en-GB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DfE Services and Information</a:t>
            </a: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at:https://www.gov.uk/government/organisations/departmentfor-education (Accessed 14</a:t>
            </a:r>
            <a:r>
              <a:rPr lang="en-GB" altLang="en-US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2019).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NSPCC, (2019) </a:t>
            </a:r>
            <a:r>
              <a:rPr lang="en-GB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Safeguarding Children. </a:t>
            </a: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https://learning.nspcc.org.uk/safeguarding-child-protection/ (Accessed 14</a:t>
            </a:r>
            <a:r>
              <a:rPr lang="en-GB" altLang="en-US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2019).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NSPCC, (2019) </a:t>
            </a:r>
            <a:r>
              <a:rPr lang="en-GB" alt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case review repository</a:t>
            </a: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https://learning.nspcc.org.uk/case-reviews/national-case-review-repository/ (Accessed 14</a:t>
            </a:r>
            <a:r>
              <a:rPr lang="en-GB" altLang="en-US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GB" alt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October 2019)</a:t>
            </a:r>
          </a:p>
          <a:p>
            <a:pPr>
              <a:spcBef>
                <a:spcPct val="0"/>
              </a:spcBef>
              <a:buFontTx/>
              <a:buNone/>
            </a:pPr>
            <a:endParaRPr lang="en-GB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GB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785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03F668-E78C-4B98-A89F-5AD2F73162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47226"/>
          </a:xfrm>
        </p:spPr>
        <p:txBody>
          <a:bodyPr>
            <a:normAutofit/>
          </a:bodyPr>
          <a:lstStyle/>
          <a:p>
            <a:r>
              <a:rPr lang="en-GB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Quote</a:t>
            </a:r>
          </a:p>
        </p:txBody>
      </p:sp>
      <p:pic>
        <p:nvPicPr>
          <p:cNvPr id="5" name="Content Placeholder 4" descr="A picture containing drawing&#10;&#10;Description automatically generated">
            <a:extLst>
              <a:ext uri="{FF2B5EF4-FFF2-40B4-BE49-F238E27FC236}">
                <a16:creationId xmlns:a16="http://schemas.microsoft.com/office/drawing/2014/main" id="{AE8B21E0-6B7C-4416-A9CD-FFE9C2DC77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133619" y="788739"/>
            <a:ext cx="6585734" cy="2969231"/>
          </a:xfrm>
        </p:spPr>
      </p:pic>
      <p:pic>
        <p:nvPicPr>
          <p:cNvPr id="7" name="Picture 6" descr="A picture containing food&#10;&#10;Description automatically generated">
            <a:extLst>
              <a:ext uri="{FF2B5EF4-FFF2-40B4-BE49-F238E27FC236}">
                <a16:creationId xmlns:a16="http://schemas.microsoft.com/office/drawing/2014/main" id="{432DC56E-250C-4E96-8029-B5BAF48B729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133618" y="4181583"/>
            <a:ext cx="6585735" cy="2311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4995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773</Words>
  <Application>Microsoft Office PowerPoint</Application>
  <PresentationFormat>Widescreen</PresentationFormat>
  <Paragraphs>120</Paragraphs>
  <Slides>18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Comic Sans MS</vt:lpstr>
      <vt:lpstr>Times New Roman</vt:lpstr>
      <vt:lpstr>Office Theme</vt:lpstr>
      <vt:lpstr>Document</vt:lpstr>
      <vt:lpstr>Child Protection</vt:lpstr>
      <vt:lpstr>Objectives of the session</vt:lpstr>
      <vt:lpstr>Legislation and Child Protection</vt:lpstr>
      <vt:lpstr>There are 4 different types of abuse: </vt:lpstr>
      <vt:lpstr>PHYSICAL ABUSE</vt:lpstr>
      <vt:lpstr>Signs of Physical Abuse</vt:lpstr>
      <vt:lpstr>EMOTIONAL ABUSE</vt:lpstr>
      <vt:lpstr>NEGLECT</vt:lpstr>
      <vt:lpstr>SEXUAL ABUSE</vt:lpstr>
      <vt:lpstr>Child Protection </vt:lpstr>
      <vt:lpstr>What can be done by a setting to protect children?    </vt:lpstr>
      <vt:lpstr>WHY DO THINGS GO WRONG? Understanding our personal values and beliefs about child abuse </vt:lpstr>
      <vt:lpstr>Why do things go wrong? </vt:lpstr>
      <vt:lpstr>Identify situations when you might be vulnerable within your workplace setting</vt:lpstr>
      <vt:lpstr>Serious Case Reviews - Statistics</vt:lpstr>
      <vt:lpstr>Activity</vt:lpstr>
      <vt:lpstr>References</vt:lpstr>
      <vt:lpstr>Quote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 Protection</dc:title>
  <dc:creator>Joanna</dc:creator>
  <cp:lastModifiedBy>Joanna</cp:lastModifiedBy>
  <cp:revision>19</cp:revision>
  <dcterms:created xsi:type="dcterms:W3CDTF">2019-09-17T21:28:23Z</dcterms:created>
  <dcterms:modified xsi:type="dcterms:W3CDTF">2019-10-14T22:44:09Z</dcterms:modified>
</cp:coreProperties>
</file>