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2.jpg" ContentType="image/jpe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69" r:id="rId15"/>
    <p:sldId id="270" r:id="rId16"/>
    <p:sldId id="271" r:id="rId17"/>
    <p:sldId id="272" r:id="rId18"/>
    <p:sldId id="274" r:id="rId19"/>
    <p:sldId id="273" r:id="rId20"/>
    <p:sldId id="275"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115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8CBC58-262D-40E0-AB4A-1883349953D9}"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17E89-B142-4952-B692-02B2E2C9881B}" type="slidenum">
              <a:rPr lang="en-GB" smtClean="0"/>
              <a:t>‹#›</a:t>
            </a:fld>
            <a:endParaRPr lang="en-GB"/>
          </a:p>
        </p:txBody>
      </p:sp>
    </p:spTree>
    <p:extLst>
      <p:ext uri="{BB962C8B-B14F-4D97-AF65-F5344CB8AC3E}">
        <p14:creationId xmlns:p14="http://schemas.microsoft.com/office/powerpoint/2010/main" val="4125057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8CBC58-262D-40E0-AB4A-1883349953D9}"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17E89-B142-4952-B692-02B2E2C9881B}" type="slidenum">
              <a:rPr lang="en-GB" smtClean="0"/>
              <a:t>‹#›</a:t>
            </a:fld>
            <a:endParaRPr lang="en-GB"/>
          </a:p>
        </p:txBody>
      </p:sp>
    </p:spTree>
    <p:extLst>
      <p:ext uri="{BB962C8B-B14F-4D97-AF65-F5344CB8AC3E}">
        <p14:creationId xmlns:p14="http://schemas.microsoft.com/office/powerpoint/2010/main" val="1901562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8CBC58-262D-40E0-AB4A-1883349953D9}"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17E89-B142-4952-B692-02B2E2C9881B}" type="slidenum">
              <a:rPr lang="en-GB" smtClean="0"/>
              <a:t>‹#›</a:t>
            </a:fld>
            <a:endParaRPr lang="en-GB"/>
          </a:p>
        </p:txBody>
      </p:sp>
    </p:spTree>
    <p:extLst>
      <p:ext uri="{BB962C8B-B14F-4D97-AF65-F5344CB8AC3E}">
        <p14:creationId xmlns:p14="http://schemas.microsoft.com/office/powerpoint/2010/main" val="1456817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78CBC58-262D-40E0-AB4A-1883349953D9}"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517E89-B142-4952-B692-02B2E2C9881B}" type="slidenum">
              <a:rPr lang="en-GB" smtClean="0"/>
              <a:t>‹#›</a:t>
            </a:fld>
            <a:endParaRPr lang="en-GB"/>
          </a:p>
        </p:txBody>
      </p:sp>
    </p:spTree>
    <p:extLst>
      <p:ext uri="{BB962C8B-B14F-4D97-AF65-F5344CB8AC3E}">
        <p14:creationId xmlns:p14="http://schemas.microsoft.com/office/powerpoint/2010/main" val="1232484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78CBC58-262D-40E0-AB4A-1883349953D9}" type="datetimeFigureOut">
              <a:rPr lang="en-GB" smtClean="0"/>
              <a:t>18/03/2020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517E89-B142-4952-B692-02B2E2C9881B}" type="slidenum">
              <a:rPr lang="en-GB" smtClean="0"/>
              <a:t>‹#›</a:t>
            </a:fld>
            <a:endParaRPr lang="en-GB"/>
          </a:p>
        </p:txBody>
      </p:sp>
    </p:spTree>
    <p:extLst>
      <p:ext uri="{BB962C8B-B14F-4D97-AF65-F5344CB8AC3E}">
        <p14:creationId xmlns:p14="http://schemas.microsoft.com/office/powerpoint/2010/main" val="539813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8CBC58-262D-40E0-AB4A-1883349953D9}" type="datetimeFigureOut">
              <a:rPr lang="en-GB" smtClean="0"/>
              <a:t>18/03/2020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517E89-B142-4952-B692-02B2E2C9881B}" type="slidenum">
              <a:rPr lang="en-GB" smtClean="0"/>
              <a:t>‹#›</a:t>
            </a:fld>
            <a:endParaRPr lang="en-GB"/>
          </a:p>
        </p:txBody>
      </p:sp>
    </p:spTree>
    <p:extLst>
      <p:ext uri="{BB962C8B-B14F-4D97-AF65-F5344CB8AC3E}">
        <p14:creationId xmlns:p14="http://schemas.microsoft.com/office/powerpoint/2010/main" val="3186625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8CBC58-262D-40E0-AB4A-1883349953D9}" type="datetimeFigureOut">
              <a:rPr lang="en-GB" smtClean="0"/>
              <a:t>18/03/2020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517E89-B142-4952-B692-02B2E2C9881B}" type="slidenum">
              <a:rPr lang="en-GB" smtClean="0"/>
              <a:t>‹#›</a:t>
            </a:fld>
            <a:endParaRPr lang="en-GB"/>
          </a:p>
        </p:txBody>
      </p:sp>
    </p:spTree>
    <p:extLst>
      <p:ext uri="{BB962C8B-B14F-4D97-AF65-F5344CB8AC3E}">
        <p14:creationId xmlns:p14="http://schemas.microsoft.com/office/powerpoint/2010/main" val="3416520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8CBC58-262D-40E0-AB4A-1883349953D9}"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517E89-B142-4952-B692-02B2E2C9881B}" type="slidenum">
              <a:rPr lang="en-GB" smtClean="0"/>
              <a:t>‹#›</a:t>
            </a:fld>
            <a:endParaRPr lang="en-GB"/>
          </a:p>
        </p:txBody>
      </p:sp>
    </p:spTree>
    <p:extLst>
      <p:ext uri="{BB962C8B-B14F-4D97-AF65-F5344CB8AC3E}">
        <p14:creationId xmlns:p14="http://schemas.microsoft.com/office/powerpoint/2010/main" val="1829408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8CBC58-262D-40E0-AB4A-1883349953D9}"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517E89-B142-4952-B692-02B2E2C9881B}" type="slidenum">
              <a:rPr lang="en-GB" smtClean="0"/>
              <a:t>‹#›</a:t>
            </a:fld>
            <a:endParaRPr lang="en-GB"/>
          </a:p>
        </p:txBody>
      </p:sp>
    </p:spTree>
    <p:extLst>
      <p:ext uri="{BB962C8B-B14F-4D97-AF65-F5344CB8AC3E}">
        <p14:creationId xmlns:p14="http://schemas.microsoft.com/office/powerpoint/2010/main" val="2905336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8CBC58-262D-40E0-AB4A-1883349953D9}"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17E89-B142-4952-B692-02B2E2C9881B}" type="slidenum">
              <a:rPr lang="en-GB" smtClean="0"/>
              <a:t>‹#›</a:t>
            </a:fld>
            <a:endParaRPr lang="en-GB"/>
          </a:p>
        </p:txBody>
      </p:sp>
    </p:spTree>
    <p:extLst>
      <p:ext uri="{BB962C8B-B14F-4D97-AF65-F5344CB8AC3E}">
        <p14:creationId xmlns:p14="http://schemas.microsoft.com/office/powerpoint/2010/main" val="3043726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8CBC58-262D-40E0-AB4A-1883349953D9}"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17E89-B142-4952-B692-02B2E2C9881B}" type="slidenum">
              <a:rPr lang="en-GB" smtClean="0"/>
              <a:t>‹#›</a:t>
            </a:fld>
            <a:endParaRPr lang="en-GB"/>
          </a:p>
        </p:txBody>
      </p:sp>
    </p:spTree>
    <p:extLst>
      <p:ext uri="{BB962C8B-B14F-4D97-AF65-F5344CB8AC3E}">
        <p14:creationId xmlns:p14="http://schemas.microsoft.com/office/powerpoint/2010/main" val="1135865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8CBC58-262D-40E0-AB4A-1883349953D9}" type="datetimeFigureOut">
              <a:rPr lang="en-GB" smtClean="0"/>
              <a:t>18/03/2020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517E89-B142-4952-B692-02B2E2C9881B}" type="slidenum">
              <a:rPr lang="en-GB" smtClean="0"/>
              <a:t>‹#›</a:t>
            </a:fld>
            <a:endParaRPr lang="en-GB"/>
          </a:p>
        </p:txBody>
      </p:sp>
    </p:spTree>
    <p:extLst>
      <p:ext uri="{BB962C8B-B14F-4D97-AF65-F5344CB8AC3E}">
        <p14:creationId xmlns:p14="http://schemas.microsoft.com/office/powerpoint/2010/main" val="5878573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Integrated Marketing Communications</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018233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lstStyle/>
          <a:p>
            <a:r>
              <a:rPr lang="en-GB" dirty="0"/>
              <a:t>Communication can be viewed as a transmission of information, also a sharing of meaning.</a:t>
            </a:r>
          </a:p>
        </p:txBody>
      </p:sp>
    </p:spTree>
    <p:extLst>
      <p:ext uri="{BB962C8B-B14F-4D97-AF65-F5344CB8AC3E}">
        <p14:creationId xmlns:p14="http://schemas.microsoft.com/office/powerpoint/2010/main" val="2939160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Communication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196" y="1877410"/>
            <a:ext cx="8479268" cy="3647685"/>
          </a:xfrm>
        </p:spPr>
      </p:pic>
    </p:spTree>
    <p:extLst>
      <p:ext uri="{BB962C8B-B14F-4D97-AF65-F5344CB8AC3E}">
        <p14:creationId xmlns:p14="http://schemas.microsoft.com/office/powerpoint/2010/main" val="1440210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Advertising</a:t>
            </a:r>
          </a:p>
        </p:txBody>
      </p:sp>
      <p:sp>
        <p:nvSpPr>
          <p:cNvPr id="3" name="Content Placeholder 2"/>
          <p:cNvSpPr>
            <a:spLocks noGrp="1"/>
          </p:cNvSpPr>
          <p:nvPr>
            <p:ph idx="1"/>
          </p:nvPr>
        </p:nvSpPr>
        <p:spPr/>
        <p:txBody>
          <a:bodyPr/>
          <a:lstStyle/>
          <a:p>
            <a:r>
              <a:rPr lang="en-GB" dirty="0"/>
              <a:t>Advertising is a means of communication with the users of a product or service. Advertisements are messages paid for by those who send them and are intended to inform or influence people who receive them, as defined by the Advertising Association of the UK.</a:t>
            </a:r>
          </a:p>
        </p:txBody>
      </p:sp>
    </p:spTree>
    <p:extLst>
      <p:ext uri="{BB962C8B-B14F-4D97-AF65-F5344CB8AC3E}">
        <p14:creationId xmlns:p14="http://schemas.microsoft.com/office/powerpoint/2010/main" val="979708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Newspapers</a:t>
            </a:r>
          </a:p>
          <a:p>
            <a:endParaRPr lang="en-GB" dirty="0"/>
          </a:p>
          <a:p>
            <a:endParaRPr lang="en-GB" dirty="0"/>
          </a:p>
          <a:p>
            <a:endParaRPr lang="en-GB" dirty="0"/>
          </a:p>
          <a:p>
            <a:r>
              <a:rPr lang="en-GB" dirty="0"/>
              <a:t>Magazines </a:t>
            </a:r>
          </a:p>
        </p:txBody>
      </p:sp>
    </p:spTree>
    <p:extLst>
      <p:ext uri="{BB962C8B-B14F-4D97-AF65-F5344CB8AC3E}">
        <p14:creationId xmlns:p14="http://schemas.microsoft.com/office/powerpoint/2010/main" val="669521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Television</a:t>
            </a:r>
          </a:p>
          <a:p>
            <a:endParaRPr lang="en-GB" dirty="0"/>
          </a:p>
          <a:p>
            <a:endParaRPr lang="en-GB" dirty="0"/>
          </a:p>
          <a:p>
            <a:r>
              <a:rPr lang="en-GB" dirty="0"/>
              <a:t>Radio</a:t>
            </a:r>
          </a:p>
        </p:txBody>
      </p:sp>
    </p:spTree>
    <p:extLst>
      <p:ext uri="{BB962C8B-B14F-4D97-AF65-F5344CB8AC3E}">
        <p14:creationId xmlns:p14="http://schemas.microsoft.com/office/powerpoint/2010/main" val="4086917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Cinema</a:t>
            </a:r>
          </a:p>
          <a:p>
            <a:endParaRPr lang="en-GB" dirty="0"/>
          </a:p>
          <a:p>
            <a:endParaRPr lang="en-GB" dirty="0"/>
          </a:p>
          <a:p>
            <a:r>
              <a:rPr lang="en-GB" dirty="0"/>
              <a:t>Outdoor</a:t>
            </a:r>
          </a:p>
        </p:txBody>
      </p:sp>
    </p:spTree>
    <p:extLst>
      <p:ext uri="{BB962C8B-B14F-4D97-AF65-F5344CB8AC3E}">
        <p14:creationId xmlns:p14="http://schemas.microsoft.com/office/powerpoint/2010/main" val="2436078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p:txBody>
          <a:bodyPr/>
          <a:lstStyle/>
          <a:p>
            <a:r>
              <a:rPr lang="en-GB" dirty="0"/>
              <a:t>What is the difference between advertising and sales promotion?</a:t>
            </a:r>
          </a:p>
        </p:txBody>
      </p:sp>
    </p:spTree>
    <p:extLst>
      <p:ext uri="{BB962C8B-B14F-4D97-AF65-F5344CB8AC3E}">
        <p14:creationId xmlns:p14="http://schemas.microsoft.com/office/powerpoint/2010/main" val="4197840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Sales Promotion</a:t>
            </a:r>
          </a:p>
        </p:txBody>
      </p:sp>
      <p:sp>
        <p:nvSpPr>
          <p:cNvPr id="3" name="Content Placeholder 2"/>
          <p:cNvSpPr>
            <a:spLocks noGrp="1"/>
          </p:cNvSpPr>
          <p:nvPr>
            <p:ph idx="1"/>
          </p:nvPr>
        </p:nvSpPr>
        <p:spPr/>
        <p:txBody>
          <a:bodyPr/>
          <a:lstStyle/>
          <a:p>
            <a:r>
              <a:rPr lang="en-GB" b="1" dirty="0"/>
              <a:t>Sales promotion</a:t>
            </a:r>
            <a:r>
              <a:rPr lang="en-GB" dirty="0"/>
              <a:t> is one level or type of marketing aimed either at the consumer or at the distribution channel (in the form of sales-incentives). It is used to introduce new product, clear out inventories, and to lift </a:t>
            </a:r>
            <a:r>
              <a:rPr lang="en-GB" b="1" dirty="0"/>
              <a:t>sales</a:t>
            </a:r>
            <a:r>
              <a:rPr lang="en-GB" dirty="0"/>
              <a:t> temporarily.</a:t>
            </a:r>
          </a:p>
        </p:txBody>
      </p:sp>
    </p:spTree>
    <p:extLst>
      <p:ext uri="{BB962C8B-B14F-4D97-AF65-F5344CB8AC3E}">
        <p14:creationId xmlns:p14="http://schemas.microsoft.com/office/powerpoint/2010/main" val="4270913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Push and Pull Strategy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696" y="1340768"/>
            <a:ext cx="5540017" cy="4983524"/>
          </a:xfrm>
        </p:spPr>
      </p:pic>
    </p:spTree>
    <p:extLst>
      <p:ext uri="{BB962C8B-B14F-4D97-AF65-F5344CB8AC3E}">
        <p14:creationId xmlns:p14="http://schemas.microsoft.com/office/powerpoint/2010/main" val="671991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92500" lnSpcReduction="20000"/>
          </a:bodyPr>
          <a:lstStyle/>
          <a:p>
            <a:r>
              <a:rPr lang="en-GB" dirty="0"/>
              <a:t>Public Relations is about reputation - the result of what you do, what you say and what others say about you.</a:t>
            </a:r>
            <a:br>
              <a:rPr lang="en-GB" dirty="0"/>
            </a:br>
            <a:br>
              <a:rPr lang="en-GB" dirty="0"/>
            </a:b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p>
        </p:txBody>
      </p:sp>
    </p:spTree>
    <p:extLst>
      <p:ext uri="{BB962C8B-B14F-4D97-AF65-F5344CB8AC3E}">
        <p14:creationId xmlns:p14="http://schemas.microsoft.com/office/powerpoint/2010/main" val="1749628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70000" lnSpcReduction="20000"/>
          </a:bodyPr>
          <a:lstStyle/>
          <a:p>
            <a:r>
              <a:rPr lang="en-GB" dirty="0"/>
              <a:t>Every organisation, no matter how large or small, ultimately depends on its reputation for survival and success.</a:t>
            </a:r>
          </a:p>
          <a:p>
            <a:r>
              <a:rPr lang="en-GB" dirty="0"/>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r>
              <a:rPr lang="en-GB" dirty="0"/>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p>
          <a:p>
            <a:endParaRPr lang="en-GB" dirty="0"/>
          </a:p>
        </p:txBody>
      </p:sp>
    </p:spTree>
    <p:extLst>
      <p:ext uri="{BB962C8B-B14F-4D97-AF65-F5344CB8AC3E}">
        <p14:creationId xmlns:p14="http://schemas.microsoft.com/office/powerpoint/2010/main" val="2339455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Publicity</a:t>
            </a:r>
          </a:p>
        </p:txBody>
      </p:sp>
      <p:sp>
        <p:nvSpPr>
          <p:cNvPr id="3" name="Content Placeholder 2"/>
          <p:cNvSpPr>
            <a:spLocks noGrp="1"/>
          </p:cNvSpPr>
          <p:nvPr>
            <p:ph idx="1"/>
          </p:nvPr>
        </p:nvSpPr>
        <p:spPr/>
        <p:txBody>
          <a:bodyPr/>
          <a:lstStyle/>
          <a:p>
            <a:r>
              <a:rPr lang="en-GB" dirty="0"/>
              <a:t>Something that attracts the attention of the </a:t>
            </a:r>
            <a:r>
              <a:rPr lang="en-GB" dirty="0" err="1"/>
              <a:t>public.Attention</a:t>
            </a:r>
            <a:r>
              <a:rPr lang="en-GB" dirty="0"/>
              <a:t> that is given to someone or something by newspapers, magazines, television news programs, etc.</a:t>
            </a:r>
          </a:p>
        </p:txBody>
      </p:sp>
    </p:spTree>
    <p:extLst>
      <p:ext uri="{BB962C8B-B14F-4D97-AF65-F5344CB8AC3E}">
        <p14:creationId xmlns:p14="http://schemas.microsoft.com/office/powerpoint/2010/main" val="1363653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Sponsorship</a:t>
            </a:r>
          </a:p>
        </p:txBody>
      </p:sp>
      <p:sp>
        <p:nvSpPr>
          <p:cNvPr id="3" name="Content Placeholder 2"/>
          <p:cNvSpPr>
            <a:spLocks noGrp="1"/>
          </p:cNvSpPr>
          <p:nvPr>
            <p:ph idx="1"/>
          </p:nvPr>
        </p:nvSpPr>
        <p:spPr/>
        <p:txBody>
          <a:bodyPr/>
          <a:lstStyle/>
          <a:p>
            <a:r>
              <a:rPr lang="en-GB" b="1" dirty="0"/>
              <a:t>Sponsorship</a:t>
            </a:r>
            <a:r>
              <a:rPr lang="en-GB" dirty="0"/>
              <a:t> is a specialised kind of public relations and increasingly popular, particularly with larger businesses. A business will sponsor an event, team or individual in order to build brand awareness. A secondary objective might be to emphasise social or ethical credentials, but most sponsorship really does have a commercial objective at heart.</a:t>
            </a:r>
          </a:p>
        </p:txBody>
      </p:sp>
    </p:spTree>
    <p:extLst>
      <p:ext uri="{BB962C8B-B14F-4D97-AF65-F5344CB8AC3E}">
        <p14:creationId xmlns:p14="http://schemas.microsoft.com/office/powerpoint/2010/main" val="3473913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Marketing</a:t>
            </a:r>
          </a:p>
        </p:txBody>
      </p:sp>
      <p:sp>
        <p:nvSpPr>
          <p:cNvPr id="3" name="Content Placeholder 2"/>
          <p:cNvSpPr>
            <a:spLocks noGrp="1"/>
          </p:cNvSpPr>
          <p:nvPr>
            <p:ph idx="1"/>
          </p:nvPr>
        </p:nvSpPr>
        <p:spPr/>
        <p:txBody>
          <a:bodyPr/>
          <a:lstStyle/>
          <a:p>
            <a:r>
              <a:rPr lang="en-GB" b="1" dirty="0"/>
              <a:t>Direct marketing</a:t>
            </a:r>
            <a:r>
              <a:rPr lang="en-GB" dirty="0"/>
              <a:t> is a form of promotion where organizations communicate directly to customers through a variety of media including mobile phone text messaging, email, websites, online adverts, database </a:t>
            </a:r>
            <a:r>
              <a:rPr lang="en-GB" b="1" dirty="0"/>
              <a:t>marketing</a:t>
            </a:r>
            <a:r>
              <a:rPr lang="en-GB" dirty="0"/>
              <a:t>, fliers, </a:t>
            </a:r>
            <a:r>
              <a:rPr lang="en-GB" dirty="0" err="1"/>
              <a:t>catalog</a:t>
            </a:r>
            <a:r>
              <a:rPr lang="en-GB" dirty="0"/>
              <a:t> distribution and promotional letters.</a:t>
            </a:r>
          </a:p>
        </p:txBody>
      </p:sp>
    </p:spTree>
    <p:extLst>
      <p:ext uri="{BB962C8B-B14F-4D97-AF65-F5344CB8AC3E}">
        <p14:creationId xmlns:p14="http://schemas.microsoft.com/office/powerpoint/2010/main" val="22717790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Marketing</a:t>
            </a:r>
          </a:p>
        </p:txBody>
      </p:sp>
      <p:sp>
        <p:nvSpPr>
          <p:cNvPr id="3" name="Content Placeholder 2"/>
          <p:cNvSpPr>
            <a:spLocks noGrp="1"/>
          </p:cNvSpPr>
          <p:nvPr>
            <p:ph idx="1"/>
          </p:nvPr>
        </p:nvSpPr>
        <p:spPr/>
        <p:txBody>
          <a:bodyPr/>
          <a:lstStyle/>
          <a:p>
            <a:r>
              <a:rPr lang="en-GB" dirty="0"/>
              <a:t>Digital marketing refers to advertising delivered through digital channels such as search engines, websites, social media, email, and mobile apps.</a:t>
            </a:r>
          </a:p>
        </p:txBody>
      </p:sp>
    </p:spTree>
    <p:extLst>
      <p:ext uri="{BB962C8B-B14F-4D97-AF65-F5344CB8AC3E}">
        <p14:creationId xmlns:p14="http://schemas.microsoft.com/office/powerpoint/2010/main" val="1404285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sp>
        <p:nvSpPr>
          <p:cNvPr id="3" name="Content Placeholder 2"/>
          <p:cNvSpPr>
            <a:spLocks noGrp="1"/>
          </p:cNvSpPr>
          <p:nvPr>
            <p:ph idx="1"/>
          </p:nvPr>
        </p:nvSpPr>
        <p:spPr/>
        <p:txBody>
          <a:bodyPr/>
          <a:lstStyle/>
          <a:p>
            <a:r>
              <a:rPr lang="en-GB" dirty="0"/>
              <a:t>Integrated Marketing Communications ensures that all forms of communication and messages are carefully linked together. At its most basic level, Integrated Marketing Communications, or IMC, means integrating all the promotional tools, so that they work together in harmony.</a:t>
            </a:r>
          </a:p>
        </p:txBody>
      </p:sp>
    </p:spTree>
    <p:extLst>
      <p:ext uri="{BB962C8B-B14F-4D97-AF65-F5344CB8AC3E}">
        <p14:creationId xmlns:p14="http://schemas.microsoft.com/office/powerpoint/2010/main" val="19381642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07810"/>
            <a:ext cx="8229600" cy="4310742"/>
          </a:xfrm>
        </p:spPr>
      </p:pic>
    </p:spTree>
    <p:extLst>
      <p:ext uri="{BB962C8B-B14F-4D97-AF65-F5344CB8AC3E}">
        <p14:creationId xmlns:p14="http://schemas.microsoft.com/office/powerpoint/2010/main" val="280126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stages in an IMC Campaign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5576" y="1412776"/>
            <a:ext cx="6984776" cy="4847435"/>
          </a:xfrm>
        </p:spPr>
      </p:pic>
    </p:spTree>
    <p:extLst>
      <p:ext uri="{BB962C8B-B14F-4D97-AF65-F5344CB8AC3E}">
        <p14:creationId xmlns:p14="http://schemas.microsoft.com/office/powerpoint/2010/main" val="7356597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Work</a:t>
            </a:r>
          </a:p>
        </p:txBody>
      </p:sp>
      <p:sp>
        <p:nvSpPr>
          <p:cNvPr id="3" name="Content Placeholder 2"/>
          <p:cNvSpPr>
            <a:spLocks noGrp="1"/>
          </p:cNvSpPr>
          <p:nvPr>
            <p:ph idx="1"/>
          </p:nvPr>
        </p:nvSpPr>
        <p:spPr/>
        <p:txBody>
          <a:bodyPr>
            <a:normAutofit fontScale="85000" lnSpcReduction="20000"/>
          </a:bodyPr>
          <a:lstStyle/>
          <a:p>
            <a:pPr marL="0" indent="0">
              <a:buNone/>
            </a:pPr>
            <a:r>
              <a:rPr lang="en-GB" b="1" u="sng" dirty="0"/>
              <a:t>Design IMC campaigns for these products</a:t>
            </a:r>
            <a:endParaRPr lang="en-GB" dirty="0"/>
          </a:p>
          <a:p>
            <a:pPr lvl="0">
              <a:buFont typeface="Wingdings" panose="05000000000000000000" pitchFamily="2" charset="2"/>
              <a:buChar char="q"/>
            </a:pPr>
            <a:r>
              <a:rPr lang="en-GB" dirty="0"/>
              <a:t>A small ice cream retail chain selling premium products.</a:t>
            </a:r>
          </a:p>
          <a:p>
            <a:pPr marL="0" indent="0">
              <a:buNone/>
            </a:pPr>
            <a:r>
              <a:rPr lang="en-GB" dirty="0"/>
              <a:t> </a:t>
            </a:r>
          </a:p>
          <a:p>
            <a:pPr>
              <a:buFont typeface="Wingdings" panose="05000000000000000000" pitchFamily="2" charset="2"/>
              <a:buChar char="q"/>
            </a:pPr>
            <a:r>
              <a:rPr lang="en-GB" dirty="0"/>
              <a:t>A large home-appliance company selling such major      units as refrigerators, stoves, washing machines and dryers.</a:t>
            </a:r>
          </a:p>
          <a:p>
            <a:pPr marL="0" lvl="0" indent="0">
              <a:buNone/>
            </a:pPr>
            <a:endParaRPr lang="en-GB" dirty="0"/>
          </a:p>
          <a:p>
            <a:pPr>
              <a:buFont typeface="Wingdings" panose="05000000000000000000" pitchFamily="2" charset="2"/>
              <a:buChar char="q"/>
            </a:pPr>
            <a:r>
              <a:rPr lang="en-GB" dirty="0"/>
              <a:t> A laundry detergent firm selling several brands of such a product</a:t>
            </a:r>
          </a:p>
          <a:p>
            <a:pPr marL="0" indent="0">
              <a:buNone/>
            </a:pPr>
            <a:r>
              <a:rPr lang="en-GB" dirty="0"/>
              <a:t> </a:t>
            </a:r>
          </a:p>
          <a:p>
            <a:endParaRPr lang="en-GB" dirty="0"/>
          </a:p>
        </p:txBody>
      </p:sp>
    </p:spTree>
    <p:extLst>
      <p:ext uri="{BB962C8B-B14F-4D97-AF65-F5344CB8AC3E}">
        <p14:creationId xmlns:p14="http://schemas.microsoft.com/office/powerpoint/2010/main" val="26569997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98</TotalTime>
  <Words>609</Words>
  <Application>Microsoft Office PowerPoint</Application>
  <PresentationFormat>On-screen Show (4:3)</PresentationFormat>
  <Paragraphs>53</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Wingdings</vt:lpstr>
      <vt:lpstr>Office Theme</vt:lpstr>
      <vt:lpstr>Integrated Marketing Communications</vt:lpstr>
      <vt:lpstr>Communication</vt:lpstr>
      <vt:lpstr>A Communication Model</vt:lpstr>
      <vt:lpstr>Advertising</vt:lpstr>
      <vt:lpstr>Media</vt:lpstr>
      <vt:lpstr>Media</vt:lpstr>
      <vt:lpstr>Media</vt:lpstr>
      <vt:lpstr>Question</vt:lpstr>
      <vt:lpstr>Sales Promotion</vt:lpstr>
      <vt:lpstr>Push and Pull Strategy</vt:lpstr>
      <vt:lpstr>Public Relations</vt:lpstr>
      <vt:lpstr>Public Relations</vt:lpstr>
      <vt:lpstr>Publicity</vt:lpstr>
      <vt:lpstr>Sponsorship</vt:lpstr>
      <vt:lpstr>Direct Marketing</vt:lpstr>
      <vt:lpstr>Digital Marketing</vt:lpstr>
      <vt:lpstr>Integrated Marketing Communications</vt:lpstr>
      <vt:lpstr>Integrated Marketing Communications</vt:lpstr>
      <vt:lpstr>The stages in an IMC Campaign</vt:lpstr>
      <vt:lpstr>Group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Integrated Marketing Communications</dc:title>
  <dc:creator>Balan</dc:creator>
  <cp:lastModifiedBy>Tushara Balendran</cp:lastModifiedBy>
  <cp:revision>13</cp:revision>
  <dcterms:created xsi:type="dcterms:W3CDTF">2018-04-12T09:09:05Z</dcterms:created>
  <dcterms:modified xsi:type="dcterms:W3CDTF">2020-03-18T12:20:35Z</dcterms:modified>
</cp:coreProperties>
</file>