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56" r:id="rId2"/>
    <p:sldId id="257" r:id="rId3"/>
    <p:sldId id="259" r:id="rId4"/>
    <p:sldId id="258" r:id="rId5"/>
    <p:sldId id="263" r:id="rId6"/>
    <p:sldId id="261" r:id="rId7"/>
    <p:sldId id="262" r:id="rId8"/>
    <p:sldId id="264" r:id="rId9"/>
    <p:sldId id="266" r:id="rId10"/>
    <p:sldId id="260" r:id="rId11"/>
    <p:sldId id="265" r:id="rId12"/>
    <p:sldId id="267" r:id="rId13"/>
    <p:sldId id="268" r:id="rId14"/>
    <p:sldId id="269" r:id="rId15"/>
    <p:sldId id="270" r:id="rId16"/>
    <p:sldId id="271" r:id="rId17"/>
    <p:sldId id="277" r:id="rId18"/>
    <p:sldId id="272" r:id="rId19"/>
    <p:sldId id="273" r:id="rId20"/>
    <p:sldId id="274" r:id="rId21"/>
    <p:sldId id="275" r:id="rId22"/>
    <p:sldId id="283" r:id="rId23"/>
    <p:sldId id="276" r:id="rId24"/>
    <p:sldId id="284"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3955" autoAdjust="0"/>
  </p:normalViewPr>
  <p:slideViewPr>
    <p:cSldViewPr snapToGrid="0">
      <p:cViewPr varScale="1">
        <p:scale>
          <a:sx n="67" d="100"/>
          <a:sy n="67" d="100"/>
        </p:scale>
        <p:origin x="66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025CCC-320A-4580-9253-83D8B840C8DD}" type="datetimeFigureOut">
              <a:rPr lang="en-GB" smtClean="0"/>
              <a:t>19/04/2021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A1D993-7C28-40ED-9CC2-ACEBBBC203CB}" type="slidenum">
              <a:rPr lang="en-GB" smtClean="0"/>
              <a:t>‹#›</a:t>
            </a:fld>
            <a:endParaRPr lang="en-GB"/>
          </a:p>
        </p:txBody>
      </p:sp>
    </p:spTree>
    <p:extLst>
      <p:ext uri="{BB962C8B-B14F-4D97-AF65-F5344CB8AC3E}">
        <p14:creationId xmlns:p14="http://schemas.microsoft.com/office/powerpoint/2010/main" val="3513616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n.wikipedia.org/wiki/Latin_language"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en.wikipedia.org/wiki/Exoteric" TargetMode="External"/><Relationship Id="rId5" Type="http://schemas.openxmlformats.org/officeDocument/2006/relationships/hyperlink" Target="https://en.wikipedia.org/wiki/Esoteric" TargetMode="External"/><Relationship Id="rId4" Type="http://schemas.openxmlformats.org/officeDocument/2006/relationships/hyperlink" Target="https://en.wikipedia.org/wiki/Perennial_philosophy#cite_note-1"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 </a:t>
            </a:r>
            <a:r>
              <a:rPr lang="en-GB" dirty="0" err="1" smtClean="0"/>
              <a:t>leganto</a:t>
            </a:r>
            <a:r>
              <a:rPr lang="en-GB" dirty="0" smtClean="0"/>
              <a:t> list here?</a:t>
            </a:r>
            <a:endParaRPr lang="en-GB" dirty="0"/>
          </a:p>
        </p:txBody>
      </p:sp>
      <p:sp>
        <p:nvSpPr>
          <p:cNvPr id="4" name="Slide Number Placeholder 3"/>
          <p:cNvSpPr>
            <a:spLocks noGrp="1"/>
          </p:cNvSpPr>
          <p:nvPr>
            <p:ph type="sldNum" sz="quarter" idx="10"/>
          </p:nvPr>
        </p:nvSpPr>
        <p:spPr/>
        <p:txBody>
          <a:bodyPr/>
          <a:lstStyle/>
          <a:p>
            <a:fld id="{FDA1D993-7C28-40ED-9CC2-ACEBBBC203CB}" type="slidenum">
              <a:rPr lang="en-GB" smtClean="0"/>
              <a:t>8</a:t>
            </a:fld>
            <a:endParaRPr lang="en-GB"/>
          </a:p>
        </p:txBody>
      </p:sp>
    </p:spTree>
    <p:extLst>
      <p:ext uri="{BB962C8B-B14F-4D97-AF65-F5344CB8AC3E}">
        <p14:creationId xmlns:p14="http://schemas.microsoft.com/office/powerpoint/2010/main" val="57947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 to this a lot</a:t>
            </a:r>
          </a:p>
          <a:p>
            <a:endParaRPr lang="en-GB" dirty="0"/>
          </a:p>
        </p:txBody>
      </p:sp>
      <p:sp>
        <p:nvSpPr>
          <p:cNvPr id="4" name="Slide Number Placeholder 3"/>
          <p:cNvSpPr>
            <a:spLocks noGrp="1"/>
          </p:cNvSpPr>
          <p:nvPr>
            <p:ph type="sldNum" sz="quarter" idx="10"/>
          </p:nvPr>
        </p:nvSpPr>
        <p:spPr/>
        <p:txBody>
          <a:bodyPr/>
          <a:lstStyle/>
          <a:p>
            <a:fld id="{FDA1D993-7C28-40ED-9CC2-ACEBBBC203CB}" type="slidenum">
              <a:rPr lang="en-GB" smtClean="0"/>
              <a:t>13</a:t>
            </a:fld>
            <a:endParaRPr lang="en-GB"/>
          </a:p>
        </p:txBody>
      </p:sp>
    </p:spTree>
    <p:extLst>
      <p:ext uri="{BB962C8B-B14F-4D97-AF65-F5344CB8AC3E}">
        <p14:creationId xmlns:p14="http://schemas.microsoft.com/office/powerpoint/2010/main" val="480937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Make this a proper timeline Image</a:t>
            </a:r>
            <a:endParaRPr lang="en-GB" dirty="0"/>
          </a:p>
        </p:txBody>
      </p:sp>
      <p:sp>
        <p:nvSpPr>
          <p:cNvPr id="4" name="Slide Number Placeholder 3"/>
          <p:cNvSpPr>
            <a:spLocks noGrp="1"/>
          </p:cNvSpPr>
          <p:nvPr>
            <p:ph type="sldNum" sz="quarter" idx="10"/>
          </p:nvPr>
        </p:nvSpPr>
        <p:spPr/>
        <p:txBody>
          <a:bodyPr/>
          <a:lstStyle/>
          <a:p>
            <a:fld id="{FDA1D993-7C28-40ED-9CC2-ACEBBBC203CB}" type="slidenum">
              <a:rPr lang="en-GB" smtClean="0"/>
              <a:t>14</a:t>
            </a:fld>
            <a:endParaRPr lang="en-GB"/>
          </a:p>
        </p:txBody>
      </p:sp>
    </p:spTree>
    <p:extLst>
      <p:ext uri="{BB962C8B-B14F-4D97-AF65-F5344CB8AC3E}">
        <p14:creationId xmlns:p14="http://schemas.microsoft.com/office/powerpoint/2010/main" val="960587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Epistemology</a:t>
            </a:r>
          </a:p>
          <a:p>
            <a:r>
              <a:rPr lang="en-GB" sz="1200" b="0" i="0" kern="1200" dirty="0" smtClean="0">
                <a:solidFill>
                  <a:schemeClr val="tx1"/>
                </a:solidFill>
                <a:effectLst/>
                <a:latin typeface="+mn-lt"/>
                <a:ea typeface="+mn-ea"/>
                <a:cs typeface="+mn-cs"/>
              </a:rPr>
              <a:t>Another major component of Philosophy is Epistemology. Going back into history, this term originated from the Greek word episteme which literally means knowledge, and the other half of the word ‘logy means ‘the study of’. Basically it is about the study of knowledge. What can we know? A fundamental question concerning Epistemology is, what is knowledge? It also asks questions like, can knowledge ever be absolute? Is there a limit for humans to know certain things? If we are living in a world of simulation, how can we know it? These are some of the essential questions Epistemology seeks answers for.</a:t>
            </a:r>
          </a:p>
          <a:p>
            <a:endParaRPr lang="en-GB" dirty="0" smtClean="0"/>
          </a:p>
          <a:p>
            <a:r>
              <a:rPr lang="en-GB" sz="1200" b="1" i="0" kern="1200" dirty="0" smtClean="0">
                <a:solidFill>
                  <a:schemeClr val="tx1"/>
                </a:solidFill>
                <a:effectLst/>
                <a:latin typeface="+mn-lt"/>
                <a:ea typeface="+mn-ea"/>
                <a:cs typeface="+mn-cs"/>
              </a:rPr>
              <a:t>Political Philosophy</a:t>
            </a:r>
          </a:p>
          <a:p>
            <a:r>
              <a:rPr lang="en-GB" sz="1200" b="0" i="0" kern="1200" dirty="0" smtClean="0">
                <a:solidFill>
                  <a:schemeClr val="tx1"/>
                </a:solidFill>
                <a:effectLst/>
                <a:latin typeface="+mn-lt"/>
                <a:ea typeface="+mn-ea"/>
                <a:cs typeface="+mn-cs"/>
              </a:rPr>
              <a:t>Combining the two fields of Politics and Philosophy, Political Philosophy studies political government, laws, liberty, justice, rights, authority, political states and systems, ethics, and more. It explores the concepts of why we need governments, the role of played by governments, what are its constituents, amongst others.</a:t>
            </a:r>
          </a:p>
          <a:p>
            <a:endParaRPr lang="en-GB" dirty="0" smtClean="0"/>
          </a:p>
          <a:p>
            <a:endParaRPr lang="en-GB" dirty="0" smtClean="0"/>
          </a:p>
          <a:p>
            <a:r>
              <a:rPr lang="en-GB" sz="1200" b="1" i="0" kern="1200" dirty="0" smtClean="0">
                <a:solidFill>
                  <a:schemeClr val="tx1"/>
                </a:solidFill>
                <a:effectLst/>
                <a:latin typeface="+mn-lt"/>
                <a:ea typeface="+mn-ea"/>
                <a:cs typeface="+mn-cs"/>
              </a:rPr>
              <a:t>Ethics Moral Philosophy</a:t>
            </a:r>
          </a:p>
          <a:p>
            <a:r>
              <a:rPr lang="en-GB" sz="1200" b="0" i="0" kern="1200" dirty="0" smtClean="0">
                <a:solidFill>
                  <a:schemeClr val="tx1"/>
                </a:solidFill>
                <a:effectLst/>
                <a:latin typeface="+mn-lt"/>
                <a:ea typeface="+mn-ea"/>
                <a:cs typeface="+mn-cs"/>
              </a:rPr>
              <a:t>Everyone in their day to day life tries to conduct themselves according to some established ethical norms. This philosophical concept has different applications in a person’s real life. For instance, there are certain organizations that have ethical committees which lay down rules of behaviour for its employees. Ethics is concerned with the definition of right and wrong. It elucidates schools of thought that instruct us how to act in a given situation, which has always been a matter of contention between philosophers. Every philosopher has defined it according to their own subjective understanding.</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Metaphysics Philosophy of mind</a:t>
            </a:r>
          </a:p>
          <a:p>
            <a:r>
              <a:rPr lang="en-GB" sz="1200" b="0" i="0" kern="1200" dirty="0" smtClean="0">
                <a:solidFill>
                  <a:schemeClr val="tx1"/>
                </a:solidFill>
                <a:effectLst/>
                <a:latin typeface="+mn-lt"/>
                <a:ea typeface="+mn-ea"/>
                <a:cs typeface="+mn-cs"/>
              </a:rPr>
              <a:t>Metaphysics has been a primary area of philosophical debate. It is mainly concerned with explaining the nature of being and the world. Traditionally, it has two different study areas, including Cosmology and Ontology. Cosmology is focused on understanding the origin, evolution, and the eventual fate of the universe, which include laws that keep it in perfect order. On the other hand, Ontology investigates various types of things that exist and their relationship with each other. Much before the discovery of modern science, all the science-related questions were asked as a part of Metaphysics.</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Aesthetics</a:t>
            </a:r>
          </a:p>
          <a:p>
            <a:r>
              <a:rPr lang="en-GB" sz="1200" b="0" i="0" kern="1200" dirty="0" smtClean="0">
                <a:solidFill>
                  <a:schemeClr val="tx1"/>
                </a:solidFill>
                <a:effectLst/>
                <a:latin typeface="+mn-lt"/>
                <a:ea typeface="+mn-ea"/>
                <a:cs typeface="+mn-cs"/>
              </a:rPr>
              <a:t>Every person defines beauty as per his or her own perspectives. This philosophical subject is wholly devoted to defining the different aspects of beauty, even its contours. How do we find something beautiful? Is beauty always subjective or can it be objective too? Can everyone find a thing beautiful? It also examines individual taste and attempts to provide answers about these things in a scientific manner. Aesthetic Philosophy’s primary topic of investigation is beauty and art. It is often debated inside its classrooms. It also talks about performing arts like music.</a:t>
            </a: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Philosophy</a:t>
            </a:r>
            <a:r>
              <a:rPr lang="en-GB" sz="1200" b="0" i="0" kern="1200" dirty="0" smtClean="0">
                <a:solidFill>
                  <a:schemeClr val="tx1"/>
                </a:solidFill>
                <a:effectLst/>
                <a:latin typeface="+mn-lt"/>
                <a:ea typeface="+mn-ea"/>
                <a:cs typeface="+mn-cs"/>
              </a:rPr>
              <a:t> of </a:t>
            </a:r>
            <a:r>
              <a:rPr lang="en-GB" sz="1200" b="1" i="0" kern="1200" dirty="0" smtClean="0">
                <a:solidFill>
                  <a:schemeClr val="tx1"/>
                </a:solidFill>
                <a:effectLst/>
                <a:latin typeface="+mn-lt"/>
                <a:ea typeface="+mn-ea"/>
                <a:cs typeface="+mn-cs"/>
              </a:rPr>
              <a:t>religion</a:t>
            </a:r>
            <a:r>
              <a:rPr lang="en-GB" sz="1200" b="0" i="0" kern="1200" dirty="0" smtClean="0">
                <a:solidFill>
                  <a:schemeClr val="tx1"/>
                </a:solidFill>
                <a:effectLst/>
                <a:latin typeface="+mn-lt"/>
                <a:ea typeface="+mn-ea"/>
                <a:cs typeface="+mn-cs"/>
              </a:rPr>
              <a:t> is the </a:t>
            </a:r>
            <a:r>
              <a:rPr lang="en-GB" sz="1200" b="1" i="0" kern="1200" dirty="0" smtClean="0">
                <a:solidFill>
                  <a:schemeClr val="tx1"/>
                </a:solidFill>
                <a:effectLst/>
                <a:latin typeface="+mn-lt"/>
                <a:ea typeface="+mn-ea"/>
                <a:cs typeface="+mn-cs"/>
              </a:rPr>
              <a:t>philosophical</a:t>
            </a:r>
            <a:r>
              <a:rPr lang="en-GB" sz="1200" b="0" i="0" kern="1200" dirty="0" smtClean="0">
                <a:solidFill>
                  <a:schemeClr val="tx1"/>
                </a:solidFill>
                <a:effectLst/>
                <a:latin typeface="+mn-lt"/>
                <a:ea typeface="+mn-ea"/>
                <a:cs typeface="+mn-cs"/>
              </a:rPr>
              <a:t> study of the meaning and nature of </a:t>
            </a:r>
            <a:r>
              <a:rPr lang="en-GB" sz="1200" b="1" i="0" kern="1200" dirty="0" smtClean="0">
                <a:solidFill>
                  <a:schemeClr val="tx1"/>
                </a:solidFill>
                <a:effectLst/>
                <a:latin typeface="+mn-lt"/>
                <a:ea typeface="+mn-ea"/>
                <a:cs typeface="+mn-cs"/>
              </a:rPr>
              <a:t>religion</a:t>
            </a:r>
            <a:r>
              <a:rPr lang="en-GB" sz="1200" b="0" i="0" kern="1200" dirty="0" smtClean="0">
                <a:solidFill>
                  <a:schemeClr val="tx1"/>
                </a:solidFill>
                <a:effectLst/>
                <a:latin typeface="+mn-lt"/>
                <a:ea typeface="+mn-ea"/>
                <a:cs typeface="+mn-cs"/>
              </a:rPr>
              <a:t>. It includes the analyses of </a:t>
            </a:r>
            <a:r>
              <a:rPr lang="en-GB" sz="1200" b="1" i="0" kern="1200" dirty="0" smtClean="0">
                <a:solidFill>
                  <a:schemeClr val="tx1"/>
                </a:solidFill>
                <a:effectLst/>
                <a:latin typeface="+mn-lt"/>
                <a:ea typeface="+mn-ea"/>
                <a:cs typeface="+mn-cs"/>
              </a:rPr>
              <a:t>religious</a:t>
            </a:r>
            <a:r>
              <a:rPr lang="en-GB" sz="1200" b="0" i="0" kern="1200" dirty="0" smtClean="0">
                <a:solidFill>
                  <a:schemeClr val="tx1"/>
                </a:solidFill>
                <a:effectLst/>
                <a:latin typeface="+mn-lt"/>
                <a:ea typeface="+mn-ea"/>
                <a:cs typeface="+mn-cs"/>
              </a:rPr>
              <a:t> concepts, </a:t>
            </a:r>
            <a:r>
              <a:rPr lang="en-GB" sz="1200" b="1" i="0" kern="1200" dirty="0" smtClean="0">
                <a:solidFill>
                  <a:schemeClr val="tx1"/>
                </a:solidFill>
                <a:effectLst/>
                <a:latin typeface="+mn-lt"/>
                <a:ea typeface="+mn-ea"/>
                <a:cs typeface="+mn-cs"/>
              </a:rPr>
              <a:t>beliefs</a:t>
            </a:r>
            <a:r>
              <a:rPr lang="en-GB" sz="1200" b="0" i="0" kern="1200" dirty="0" smtClean="0">
                <a:solidFill>
                  <a:schemeClr val="tx1"/>
                </a:solidFill>
                <a:effectLst/>
                <a:latin typeface="+mn-lt"/>
                <a:ea typeface="+mn-ea"/>
                <a:cs typeface="+mn-cs"/>
              </a:rPr>
              <a:t>, terms, arguments, and practices of </a:t>
            </a:r>
            <a:r>
              <a:rPr lang="en-GB" sz="1200" b="1" i="0" kern="1200" dirty="0" smtClean="0">
                <a:solidFill>
                  <a:schemeClr val="tx1"/>
                </a:solidFill>
                <a:effectLst/>
                <a:latin typeface="+mn-lt"/>
                <a:ea typeface="+mn-ea"/>
                <a:cs typeface="+mn-cs"/>
              </a:rPr>
              <a:t>religious</a:t>
            </a:r>
            <a:r>
              <a:rPr lang="en-GB" sz="1200" b="0" i="0" kern="1200" dirty="0" smtClean="0">
                <a:solidFill>
                  <a:schemeClr val="tx1"/>
                </a:solidFill>
                <a:effectLst/>
                <a:latin typeface="+mn-lt"/>
                <a:ea typeface="+mn-ea"/>
                <a:cs typeface="+mn-cs"/>
              </a:rPr>
              <a:t> adherents. The scope of much of the work done in </a:t>
            </a:r>
            <a:r>
              <a:rPr lang="en-GB" sz="1200" b="1" i="0" kern="1200" dirty="0" smtClean="0">
                <a:solidFill>
                  <a:schemeClr val="tx1"/>
                </a:solidFill>
                <a:effectLst/>
                <a:latin typeface="+mn-lt"/>
                <a:ea typeface="+mn-ea"/>
                <a:cs typeface="+mn-cs"/>
              </a:rPr>
              <a:t>philosophy</a:t>
            </a:r>
            <a:r>
              <a:rPr lang="en-GB" sz="1200" b="0" i="0" kern="1200" dirty="0" smtClean="0">
                <a:solidFill>
                  <a:schemeClr val="tx1"/>
                </a:solidFill>
                <a:effectLst/>
                <a:latin typeface="+mn-lt"/>
                <a:ea typeface="+mn-ea"/>
                <a:cs typeface="+mn-cs"/>
              </a:rPr>
              <a:t> of </a:t>
            </a:r>
            <a:r>
              <a:rPr lang="en-GB" sz="1200" b="1" i="0" kern="1200" dirty="0" smtClean="0">
                <a:solidFill>
                  <a:schemeClr val="tx1"/>
                </a:solidFill>
                <a:effectLst/>
                <a:latin typeface="+mn-lt"/>
                <a:ea typeface="+mn-ea"/>
                <a:cs typeface="+mn-cs"/>
              </a:rPr>
              <a:t>religion</a:t>
            </a:r>
            <a:r>
              <a:rPr lang="en-GB" sz="1200" b="0" i="0" kern="1200" dirty="0" smtClean="0">
                <a:solidFill>
                  <a:schemeClr val="tx1"/>
                </a:solidFill>
                <a:effectLst/>
                <a:latin typeface="+mn-lt"/>
                <a:ea typeface="+mn-ea"/>
                <a:cs typeface="+mn-cs"/>
              </a:rPr>
              <a:t> has been limited to the various theistic </a:t>
            </a:r>
            <a:r>
              <a:rPr lang="en-GB" sz="1200" b="1" i="0" kern="1200" dirty="0" smtClean="0">
                <a:solidFill>
                  <a:schemeClr val="tx1"/>
                </a:solidFill>
                <a:effectLst/>
                <a:latin typeface="+mn-lt"/>
                <a:ea typeface="+mn-ea"/>
                <a:cs typeface="+mn-cs"/>
              </a:rPr>
              <a:t>religions</a:t>
            </a:r>
            <a:r>
              <a:rPr lang="en-GB" sz="1200" b="0" i="0" kern="1200" dirty="0" smtClean="0">
                <a:solidFill>
                  <a:schemeClr val="tx1"/>
                </a:solidFill>
                <a:effectLst/>
                <a:latin typeface="+mn-lt"/>
                <a:ea typeface="+mn-ea"/>
                <a:cs typeface="+mn-cs"/>
              </a:rPr>
              <a:t>.</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Aesthetics</a:t>
            </a:r>
            <a:r>
              <a:rPr lang="en-GB" sz="1200" b="0" i="0" kern="1200" dirty="0" smtClean="0">
                <a:solidFill>
                  <a:schemeClr val="tx1"/>
                </a:solidFill>
                <a:effectLst/>
                <a:latin typeface="+mn-lt"/>
                <a:ea typeface="+mn-ea"/>
                <a:cs typeface="+mn-cs"/>
              </a:rPr>
              <a:t> is the branch of </a:t>
            </a:r>
            <a:r>
              <a:rPr lang="en-GB" sz="1200" b="1" i="0" kern="1200" dirty="0" smtClean="0">
                <a:solidFill>
                  <a:schemeClr val="tx1"/>
                </a:solidFill>
                <a:effectLst/>
                <a:latin typeface="+mn-lt"/>
                <a:ea typeface="+mn-ea"/>
                <a:cs typeface="+mn-cs"/>
              </a:rPr>
              <a:t>philosophy</a:t>
            </a:r>
            <a:r>
              <a:rPr lang="en-GB" sz="1200" b="0" i="0" kern="1200" dirty="0" smtClean="0">
                <a:solidFill>
                  <a:schemeClr val="tx1"/>
                </a:solidFill>
                <a:effectLst/>
                <a:latin typeface="+mn-lt"/>
                <a:ea typeface="+mn-ea"/>
                <a:cs typeface="+mn-cs"/>
              </a:rPr>
              <a:t> concerned with the nature and appreciation of art, beauty and good taste. It has also been defined as "critical reflection on art, culture and nature". ... Along with Ethics, </a:t>
            </a:r>
            <a:r>
              <a:rPr lang="en-GB" sz="1200" b="1" i="0" kern="1200" dirty="0" smtClean="0">
                <a:solidFill>
                  <a:schemeClr val="tx1"/>
                </a:solidFill>
                <a:effectLst/>
                <a:latin typeface="+mn-lt"/>
                <a:ea typeface="+mn-ea"/>
                <a:cs typeface="+mn-cs"/>
              </a:rPr>
              <a:t>aesthetics</a:t>
            </a:r>
            <a:r>
              <a:rPr lang="en-GB" sz="1200" b="0" i="0" kern="1200" dirty="0" smtClean="0">
                <a:solidFill>
                  <a:schemeClr val="tx1"/>
                </a:solidFill>
                <a:effectLst/>
                <a:latin typeface="+mn-lt"/>
                <a:ea typeface="+mn-ea"/>
                <a:cs typeface="+mn-cs"/>
              </a:rPr>
              <a:t> is part of axiology (the study of values and value judgments).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Axiology</a:t>
            </a:r>
          </a:p>
          <a:p>
            <a:r>
              <a:rPr lang="en-GB" sz="1200" b="0" i="0" kern="1200" dirty="0" smtClean="0">
                <a:solidFill>
                  <a:schemeClr val="tx1"/>
                </a:solidFill>
                <a:effectLst/>
                <a:latin typeface="+mn-lt"/>
                <a:ea typeface="+mn-ea"/>
                <a:cs typeface="+mn-cs"/>
              </a:rPr>
              <a:t>Metaphysics</a:t>
            </a:r>
          </a:p>
          <a:p>
            <a:r>
              <a:rPr lang="en-GB" sz="1200" b="0" i="0" kern="1200" dirty="0" smtClean="0">
                <a:solidFill>
                  <a:schemeClr val="tx1"/>
                </a:solidFill>
                <a:effectLst/>
                <a:latin typeface="+mn-lt"/>
                <a:ea typeface="+mn-ea"/>
                <a:cs typeface="+mn-cs"/>
              </a:rPr>
              <a:t>Epistemology</a:t>
            </a:r>
          </a:p>
          <a:p>
            <a:r>
              <a:rPr lang="en-GB" sz="1200" b="0" i="0" kern="1200" dirty="0" smtClean="0">
                <a:solidFill>
                  <a:schemeClr val="tx1"/>
                </a:solidFill>
                <a:effectLst/>
                <a:latin typeface="+mn-lt"/>
                <a:ea typeface="+mn-ea"/>
                <a:cs typeface="+mn-cs"/>
              </a:rPr>
              <a:t>Ethics</a:t>
            </a:r>
          </a:p>
          <a:p>
            <a:r>
              <a:rPr lang="en-GB" sz="1200" b="0" i="0" kern="1200" dirty="0" smtClean="0">
                <a:solidFill>
                  <a:schemeClr val="tx1"/>
                </a:solidFill>
                <a:effectLst/>
                <a:latin typeface="+mn-lt"/>
                <a:ea typeface="+mn-ea"/>
                <a:cs typeface="+mn-cs"/>
              </a:rPr>
              <a:t>Aesthetics</a:t>
            </a:r>
          </a:p>
          <a:p>
            <a:r>
              <a:rPr lang="en-GB" sz="1200" b="0" i="0" kern="1200" dirty="0" smtClean="0">
                <a:solidFill>
                  <a:schemeClr val="tx1"/>
                </a:solidFill>
                <a:effectLst/>
                <a:latin typeface="+mn-lt"/>
                <a:ea typeface="+mn-ea"/>
                <a:cs typeface="+mn-cs"/>
              </a:rPr>
              <a:t>Logic</a:t>
            </a:r>
          </a:p>
          <a:p>
            <a:r>
              <a:rPr lang="en-GB" sz="1200" b="0" i="0" kern="1200" dirty="0" smtClean="0">
                <a:solidFill>
                  <a:schemeClr val="tx1"/>
                </a:solidFill>
                <a:effectLst/>
                <a:latin typeface="+mn-lt"/>
                <a:ea typeface="+mn-ea"/>
                <a:cs typeface="+mn-cs"/>
              </a:rPr>
              <a:t>Political Philosophy</a:t>
            </a:r>
          </a:p>
          <a:p>
            <a:endParaRPr lang="en-GB" dirty="0"/>
          </a:p>
        </p:txBody>
      </p:sp>
      <p:sp>
        <p:nvSpPr>
          <p:cNvPr id="4" name="Slide Number Placeholder 3"/>
          <p:cNvSpPr>
            <a:spLocks noGrp="1"/>
          </p:cNvSpPr>
          <p:nvPr>
            <p:ph type="sldNum" sz="quarter" idx="10"/>
          </p:nvPr>
        </p:nvSpPr>
        <p:spPr/>
        <p:txBody>
          <a:bodyPr/>
          <a:lstStyle/>
          <a:p>
            <a:fld id="{FDA1D993-7C28-40ED-9CC2-ACEBBBC203CB}" type="slidenum">
              <a:rPr lang="en-GB" smtClean="0"/>
              <a:t>15</a:t>
            </a:fld>
            <a:endParaRPr lang="en-GB"/>
          </a:p>
        </p:txBody>
      </p:sp>
    </p:spTree>
    <p:extLst>
      <p:ext uri="{BB962C8B-B14F-4D97-AF65-F5344CB8AC3E}">
        <p14:creationId xmlns:p14="http://schemas.microsoft.com/office/powerpoint/2010/main" val="665052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Edmund Lee </a:t>
            </a:r>
            <a:r>
              <a:rPr lang="en-GB" sz="1200" b="0" i="0" kern="1200" dirty="0" err="1" smtClean="0">
                <a:solidFill>
                  <a:schemeClr val="tx1"/>
                </a:solidFill>
                <a:effectLst/>
                <a:latin typeface="+mn-lt"/>
                <a:ea typeface="+mn-ea"/>
                <a:cs typeface="+mn-cs"/>
              </a:rPr>
              <a:t>Gettier</a:t>
            </a:r>
            <a:r>
              <a:rPr lang="en-GB" sz="1200" b="0" i="0" kern="1200" dirty="0" smtClean="0">
                <a:solidFill>
                  <a:schemeClr val="tx1"/>
                </a:solidFill>
                <a:effectLst/>
                <a:latin typeface="+mn-lt"/>
                <a:ea typeface="+mn-ea"/>
                <a:cs typeface="+mn-cs"/>
              </a:rPr>
              <a:t> III was an American philosopher and Professor Emeritus at the University of Massachusetts Amherst.</a:t>
            </a:r>
            <a:endParaRPr lang="en-GB" dirty="0"/>
          </a:p>
        </p:txBody>
      </p:sp>
      <p:sp>
        <p:nvSpPr>
          <p:cNvPr id="4" name="Slide Number Placeholder 3"/>
          <p:cNvSpPr>
            <a:spLocks noGrp="1"/>
          </p:cNvSpPr>
          <p:nvPr>
            <p:ph type="sldNum" sz="quarter" idx="10"/>
          </p:nvPr>
        </p:nvSpPr>
        <p:spPr/>
        <p:txBody>
          <a:bodyPr/>
          <a:lstStyle/>
          <a:p>
            <a:fld id="{FDA1D993-7C28-40ED-9CC2-ACEBBBC203CB}" type="slidenum">
              <a:rPr lang="en-GB" smtClean="0"/>
              <a:t>16</a:t>
            </a:fld>
            <a:endParaRPr lang="en-GB"/>
          </a:p>
        </p:txBody>
      </p:sp>
    </p:spTree>
    <p:extLst>
      <p:ext uri="{BB962C8B-B14F-4D97-AF65-F5344CB8AC3E}">
        <p14:creationId xmlns:p14="http://schemas.microsoft.com/office/powerpoint/2010/main" val="363683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other areas can this be applied to?</a:t>
            </a:r>
            <a:endParaRPr lang="en-GB" dirty="0"/>
          </a:p>
        </p:txBody>
      </p:sp>
      <p:sp>
        <p:nvSpPr>
          <p:cNvPr id="4" name="Slide Number Placeholder 3"/>
          <p:cNvSpPr>
            <a:spLocks noGrp="1"/>
          </p:cNvSpPr>
          <p:nvPr>
            <p:ph type="sldNum" sz="quarter" idx="10"/>
          </p:nvPr>
        </p:nvSpPr>
        <p:spPr/>
        <p:txBody>
          <a:bodyPr/>
          <a:lstStyle/>
          <a:p>
            <a:fld id="{FDA1D993-7C28-40ED-9CC2-ACEBBBC203CB}" type="slidenum">
              <a:rPr lang="en-GB" smtClean="0"/>
              <a:t>17</a:t>
            </a:fld>
            <a:endParaRPr lang="en-GB"/>
          </a:p>
        </p:txBody>
      </p:sp>
    </p:spTree>
    <p:extLst>
      <p:ext uri="{BB962C8B-B14F-4D97-AF65-F5344CB8AC3E}">
        <p14:creationId xmlns:p14="http://schemas.microsoft.com/office/powerpoint/2010/main" val="3233031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Essentialism: </a:t>
            </a:r>
          </a:p>
          <a:p>
            <a:r>
              <a:rPr lang="en-GB" sz="1200" b="0" i="0" kern="1200" dirty="0" smtClean="0">
                <a:solidFill>
                  <a:schemeClr val="tx1"/>
                </a:solidFill>
                <a:effectLst/>
                <a:latin typeface="+mn-lt"/>
                <a:ea typeface="+mn-ea"/>
                <a:cs typeface="+mn-cs"/>
              </a:rPr>
              <a:t>a belief that things have a set of characteristics which make them what they are, and that the task of science and philosophy is their discovery and expression; the doctrine that essence is prior to existence.</a:t>
            </a:r>
          </a:p>
          <a:p>
            <a:r>
              <a:rPr lang="en-GB" sz="1200" b="0" i="0" kern="1200" dirty="0" smtClean="0">
                <a:solidFill>
                  <a:schemeClr val="tx1"/>
                </a:solidFill>
                <a:effectLst/>
                <a:latin typeface="+mn-lt"/>
                <a:ea typeface="+mn-ea"/>
                <a:cs typeface="+mn-cs"/>
              </a:rPr>
              <a:t>the view that all children should be taught on traditional lines the ideas and methods regarded as essential to the prevalent culture.</a:t>
            </a:r>
          </a:p>
          <a:p>
            <a:r>
              <a:rPr lang="en-GB" sz="1200" b="0" i="0" kern="1200" dirty="0" smtClean="0">
                <a:solidFill>
                  <a:schemeClr val="tx1"/>
                </a:solidFill>
                <a:effectLst/>
                <a:latin typeface="+mn-lt"/>
                <a:ea typeface="+mn-ea"/>
                <a:cs typeface="+mn-cs"/>
              </a:rPr>
              <a:t>the view that categories of people, such as women and men, or heterosexuals and gay people, or members of ethnic groups, have intrinsically different and characteristic natures or dispositions.</a:t>
            </a:r>
          </a:p>
          <a:p>
            <a:endParaRPr lang="en-GB" sz="1200" b="0" i="0" kern="1200" dirty="0" smtClean="0">
              <a:solidFill>
                <a:schemeClr val="tx1"/>
              </a:solidFill>
              <a:effectLst/>
              <a:latin typeface="+mn-lt"/>
              <a:ea typeface="+mn-ea"/>
              <a:cs typeface="+mn-cs"/>
            </a:endParaRPr>
          </a:p>
          <a:p>
            <a:r>
              <a:rPr lang="en-GB" sz="1200" b="0" i="0" kern="1200" dirty="0" err="1" smtClean="0">
                <a:solidFill>
                  <a:schemeClr val="tx1"/>
                </a:solidFill>
                <a:effectLst/>
                <a:latin typeface="+mn-lt"/>
                <a:ea typeface="+mn-ea"/>
                <a:cs typeface="+mn-cs"/>
              </a:rPr>
              <a:t>Perennialism</a:t>
            </a:r>
            <a:r>
              <a:rPr lang="en-GB" sz="1200" b="0" i="0" kern="1200" dirty="0" smtClean="0">
                <a:solidFill>
                  <a:schemeClr val="tx1"/>
                </a:solidFill>
                <a:effectLst/>
                <a:latin typeface="+mn-lt"/>
                <a:ea typeface="+mn-ea"/>
                <a:cs typeface="+mn-cs"/>
              </a:rPr>
              <a:t>: </a:t>
            </a:r>
          </a:p>
          <a:p>
            <a:r>
              <a:rPr lang="en-GB" sz="1200" b="0" i="0" kern="1200" dirty="0" smtClean="0">
                <a:solidFill>
                  <a:schemeClr val="tx1"/>
                </a:solidFill>
                <a:effectLst/>
                <a:latin typeface="+mn-lt"/>
                <a:ea typeface="+mn-ea"/>
                <a:cs typeface="+mn-cs"/>
              </a:rPr>
              <a:t>The </a:t>
            </a:r>
            <a:r>
              <a:rPr lang="en-GB" sz="1200" b="1" i="0" kern="1200" dirty="0" smtClean="0">
                <a:solidFill>
                  <a:schemeClr val="tx1"/>
                </a:solidFill>
                <a:effectLst/>
                <a:latin typeface="+mn-lt"/>
                <a:ea typeface="+mn-ea"/>
                <a:cs typeface="+mn-cs"/>
              </a:rPr>
              <a:t>perennial philosophy</a:t>
            </a:r>
            <a:r>
              <a:rPr lang="en-GB" sz="1200" b="0" i="0" kern="1200" dirty="0" smtClean="0">
                <a:solidFill>
                  <a:schemeClr val="tx1"/>
                </a:solidFill>
                <a:effectLst/>
                <a:latin typeface="+mn-lt"/>
                <a:ea typeface="+mn-ea"/>
                <a:cs typeface="+mn-cs"/>
              </a:rPr>
              <a:t> (</a:t>
            </a:r>
            <a:r>
              <a:rPr lang="en-GB" sz="1200" b="0" i="0" u="none" strike="noStrike" kern="1200" dirty="0" smtClean="0">
                <a:solidFill>
                  <a:schemeClr val="tx1"/>
                </a:solidFill>
                <a:effectLst/>
                <a:latin typeface="+mn-lt"/>
                <a:ea typeface="+mn-ea"/>
                <a:cs typeface="+mn-cs"/>
                <a:hlinkClick r:id="rId3" tooltip="Latin language"/>
              </a:rPr>
              <a:t>Latin</a:t>
            </a:r>
            <a:r>
              <a:rPr lang="en-GB" sz="1200" b="0" i="0" kern="1200" dirty="0" smtClean="0">
                <a:solidFill>
                  <a:schemeClr val="tx1"/>
                </a:solidFill>
                <a:effectLst/>
                <a:latin typeface="+mn-lt"/>
                <a:ea typeface="+mn-ea"/>
                <a:cs typeface="+mn-cs"/>
              </a:rPr>
              <a:t>: </a:t>
            </a:r>
            <a:r>
              <a:rPr lang="en-GB" sz="1200" b="0" i="1" kern="1200" dirty="0" err="1" smtClean="0">
                <a:solidFill>
                  <a:schemeClr val="tx1"/>
                </a:solidFill>
                <a:effectLst/>
                <a:latin typeface="+mn-lt"/>
                <a:ea typeface="+mn-ea"/>
                <a:cs typeface="+mn-cs"/>
              </a:rPr>
              <a:t>philosophia</a:t>
            </a:r>
            <a:r>
              <a:rPr lang="en-GB" sz="1200" b="0" i="1" kern="1200" dirty="0" smtClean="0">
                <a:solidFill>
                  <a:schemeClr val="tx1"/>
                </a:solidFill>
                <a:effectLst/>
                <a:latin typeface="+mn-lt"/>
                <a:ea typeface="+mn-ea"/>
                <a:cs typeface="+mn-cs"/>
              </a:rPr>
              <a:t> </a:t>
            </a:r>
            <a:r>
              <a:rPr lang="en-GB" sz="1200" b="0" i="1" kern="1200" dirty="0" err="1" smtClean="0">
                <a:solidFill>
                  <a:schemeClr val="tx1"/>
                </a:solidFill>
                <a:effectLst/>
                <a:latin typeface="+mn-lt"/>
                <a:ea typeface="+mn-ea"/>
                <a:cs typeface="+mn-cs"/>
              </a:rPr>
              <a:t>perennis</a:t>
            </a:r>
            <a:r>
              <a:rPr lang="en-GB" sz="1200" b="0" i="0" kern="1200" dirty="0" smtClean="0">
                <a:solidFill>
                  <a:schemeClr val="tx1"/>
                </a:solidFill>
                <a:effectLst/>
                <a:latin typeface="+mn-lt"/>
                <a:ea typeface="+mn-ea"/>
                <a:cs typeface="+mn-cs"/>
              </a:rPr>
              <a:t>),</a:t>
            </a:r>
            <a:r>
              <a:rPr lang="en-GB" sz="1200" b="0" i="0" u="none" strike="noStrike" kern="1200" baseline="30000" dirty="0" smtClean="0">
                <a:solidFill>
                  <a:schemeClr val="tx1"/>
                </a:solidFill>
                <a:effectLst/>
                <a:latin typeface="+mn-lt"/>
                <a:ea typeface="+mn-ea"/>
                <a:cs typeface="+mn-cs"/>
                <a:hlinkClick r:id="rId4"/>
              </a:rPr>
              <a:t>[note 1]</a:t>
            </a:r>
            <a:r>
              <a:rPr lang="en-GB" sz="1200" b="0" i="0" kern="1200" dirty="0" smtClean="0">
                <a:solidFill>
                  <a:schemeClr val="tx1"/>
                </a:solidFill>
                <a:effectLst/>
                <a:latin typeface="+mn-lt"/>
                <a:ea typeface="+mn-ea"/>
                <a:cs typeface="+mn-cs"/>
              </a:rPr>
              <a:t> also referred to as </a:t>
            </a:r>
            <a:r>
              <a:rPr lang="en-GB" sz="1200" b="1" i="0" kern="1200" dirty="0" err="1" smtClean="0">
                <a:solidFill>
                  <a:schemeClr val="tx1"/>
                </a:solidFill>
                <a:effectLst/>
                <a:latin typeface="+mn-lt"/>
                <a:ea typeface="+mn-ea"/>
                <a:cs typeface="+mn-cs"/>
              </a:rPr>
              <a:t>perennialism</a:t>
            </a:r>
            <a:r>
              <a:rPr lang="en-GB" sz="1200" b="0" i="0" kern="1200" dirty="0" smtClean="0">
                <a:solidFill>
                  <a:schemeClr val="tx1"/>
                </a:solidFill>
                <a:effectLst/>
                <a:latin typeface="+mn-lt"/>
                <a:ea typeface="+mn-ea"/>
                <a:cs typeface="+mn-cs"/>
              </a:rPr>
              <a:t> and </a:t>
            </a:r>
            <a:r>
              <a:rPr lang="en-GB" sz="1200" b="1" i="0" kern="1200" dirty="0" smtClean="0">
                <a:solidFill>
                  <a:schemeClr val="tx1"/>
                </a:solidFill>
                <a:effectLst/>
                <a:latin typeface="+mn-lt"/>
                <a:ea typeface="+mn-ea"/>
                <a:cs typeface="+mn-cs"/>
              </a:rPr>
              <a:t>perennial wisdom</a:t>
            </a:r>
            <a:r>
              <a:rPr lang="en-GB" sz="1200" b="0" i="0" kern="1200" dirty="0" smtClean="0">
                <a:solidFill>
                  <a:schemeClr val="tx1"/>
                </a:solidFill>
                <a:effectLst/>
                <a:latin typeface="+mn-lt"/>
                <a:ea typeface="+mn-ea"/>
                <a:cs typeface="+mn-cs"/>
              </a:rPr>
              <a:t>, is a perspective in philosophy and spirituality that views all of the world's religious traditions as sharing a single, metaphysical truth or origin from which all </a:t>
            </a:r>
            <a:r>
              <a:rPr lang="en-GB" sz="1200" b="0" i="0" u="none" strike="noStrike" kern="1200" dirty="0" smtClean="0">
                <a:solidFill>
                  <a:schemeClr val="tx1"/>
                </a:solidFill>
                <a:effectLst/>
                <a:latin typeface="+mn-lt"/>
                <a:ea typeface="+mn-ea"/>
                <a:cs typeface="+mn-cs"/>
                <a:hlinkClick r:id="rId5" tooltip="Esoteric"/>
              </a:rPr>
              <a:t>esoteric</a:t>
            </a:r>
            <a:r>
              <a:rPr lang="en-GB" sz="1200" b="0" i="0" kern="1200" dirty="0" smtClean="0">
                <a:solidFill>
                  <a:schemeClr val="tx1"/>
                </a:solidFill>
                <a:effectLst/>
                <a:latin typeface="+mn-lt"/>
                <a:ea typeface="+mn-ea"/>
                <a:cs typeface="+mn-cs"/>
              </a:rPr>
              <a:t> and </a:t>
            </a:r>
            <a:r>
              <a:rPr lang="en-GB" sz="1200" b="0" i="0" u="none" strike="noStrike" kern="1200" dirty="0" smtClean="0">
                <a:solidFill>
                  <a:schemeClr val="tx1"/>
                </a:solidFill>
                <a:effectLst/>
                <a:latin typeface="+mn-lt"/>
                <a:ea typeface="+mn-ea"/>
                <a:cs typeface="+mn-cs"/>
                <a:hlinkClick r:id="rId6" tooltip="Exoteric"/>
              </a:rPr>
              <a:t>exoteric</a:t>
            </a:r>
            <a:r>
              <a:rPr lang="en-GB" sz="1200" b="0" i="0" kern="1200" dirty="0" smtClean="0">
                <a:solidFill>
                  <a:schemeClr val="tx1"/>
                </a:solidFill>
                <a:effectLst/>
                <a:latin typeface="+mn-lt"/>
                <a:ea typeface="+mn-ea"/>
                <a:cs typeface="+mn-cs"/>
              </a:rPr>
              <a:t> knowledge and doctrine has grown.</a:t>
            </a: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DA1D993-7C28-40ED-9CC2-ACEBBBC203CB}" type="slidenum">
              <a:rPr lang="en-GB" smtClean="0"/>
              <a:t>19</a:t>
            </a:fld>
            <a:endParaRPr lang="en-GB"/>
          </a:p>
        </p:txBody>
      </p:sp>
    </p:spTree>
    <p:extLst>
      <p:ext uri="{BB962C8B-B14F-4D97-AF65-F5344CB8AC3E}">
        <p14:creationId xmlns:p14="http://schemas.microsoft.com/office/powerpoint/2010/main" val="30169484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Powerful learners are curious</a:t>
            </a:r>
            <a:r>
              <a:rPr lang="en-GB" sz="1200" b="0" i="0" kern="1200" dirty="0" smtClean="0">
                <a:solidFill>
                  <a:schemeClr val="tx1"/>
                </a:solidFill>
                <a:effectLst/>
                <a:latin typeface="+mn-lt"/>
                <a:ea typeface="+mn-ea"/>
                <a:cs typeface="+mn-cs"/>
              </a:rPr>
              <a:t>. They are born curious and are drawn to learning. They wonder about things, and know how to ask productive questions. They enjoy the process of wondering and questioning. Curious people, however, can be demanding and </a:t>
            </a:r>
            <a:r>
              <a:rPr lang="en-GB" sz="1200" b="0" i="0" kern="1200" dirty="0" err="1" smtClean="0">
                <a:solidFill>
                  <a:schemeClr val="tx1"/>
                </a:solidFill>
                <a:effectLst/>
                <a:latin typeface="+mn-lt"/>
                <a:ea typeface="+mn-ea"/>
                <a:cs typeface="+mn-cs"/>
              </a:rPr>
              <a:t>skeptical</a:t>
            </a:r>
            <a:r>
              <a:rPr lang="en-GB" sz="1200" b="0" i="0" kern="1200" dirty="0" smtClean="0">
                <a:solidFill>
                  <a:schemeClr val="tx1"/>
                </a:solidFill>
                <a:effectLst/>
                <a:latin typeface="+mn-lt"/>
                <a:ea typeface="+mn-ea"/>
                <a:cs typeface="+mn-cs"/>
              </a:rPr>
              <a:t> of what they're told.</a:t>
            </a:r>
            <a:r>
              <a:rPr lang="en-GB" dirty="0" smtClean="0"/>
              <a:t/>
            </a:r>
            <a:br>
              <a:rPr lang="en-GB" dirty="0" smtClean="0"/>
            </a:br>
            <a:r>
              <a:rPr lang="en-GB" dirty="0" smtClean="0"/>
              <a:t/>
            </a:r>
            <a:br>
              <a:rPr lang="en-GB" dirty="0" smtClean="0"/>
            </a:br>
            <a:r>
              <a:rPr lang="en-GB" sz="1200" b="1" i="0" kern="1200" dirty="0" smtClean="0">
                <a:solidFill>
                  <a:schemeClr val="tx1"/>
                </a:solidFill>
                <a:effectLst/>
                <a:latin typeface="+mn-lt"/>
                <a:ea typeface="+mn-ea"/>
                <a:cs typeface="+mn-cs"/>
              </a:rPr>
              <a:t>2 Confidant learners have courage</a:t>
            </a:r>
            <a:r>
              <a:rPr lang="en-GB" sz="1200" b="0" i="0" kern="1200" dirty="0" smtClean="0">
                <a:solidFill>
                  <a:schemeClr val="tx1"/>
                </a:solidFill>
                <a:effectLst/>
                <a:latin typeface="+mn-lt"/>
                <a:ea typeface="+mn-ea"/>
                <a:cs typeface="+mn-cs"/>
              </a:rPr>
              <a:t>. They are not afraid of uncertainty and complexity. They have the confidence to say, 'I don't know?' - which is always a precursor to, 'lets find out'. They are willing to take risks and try new things. They 'stick' with things and 'bounce back' when things go wrong. They also know when to give up. They have 'mental toughness' or resilience.</a:t>
            </a:r>
            <a:r>
              <a:rPr lang="en-GB" dirty="0" smtClean="0"/>
              <a:t/>
            </a:r>
            <a:br>
              <a:rPr lang="en-GB" dirty="0" smtClean="0"/>
            </a:br>
            <a:r>
              <a:rPr lang="en-GB" dirty="0" smtClean="0"/>
              <a:t/>
            </a:r>
            <a:br>
              <a:rPr lang="en-GB" dirty="0" smtClean="0"/>
            </a:br>
            <a:r>
              <a:rPr lang="en-GB" sz="1200" b="1" i="0" kern="1200" dirty="0" smtClean="0">
                <a:solidFill>
                  <a:schemeClr val="tx1"/>
                </a:solidFill>
                <a:effectLst/>
                <a:latin typeface="+mn-lt"/>
                <a:ea typeface="+mn-ea"/>
                <a:cs typeface="+mn-cs"/>
              </a:rPr>
              <a:t>3 Powerful learners are good at exploration and investigation</a:t>
            </a:r>
            <a:r>
              <a:rPr lang="en-GB" sz="1200" b="0" i="0" kern="1200" dirty="0" smtClean="0">
                <a:solidFill>
                  <a:schemeClr val="tx1"/>
                </a:solidFill>
                <a:effectLst/>
                <a:latin typeface="+mn-lt"/>
                <a:ea typeface="+mn-ea"/>
                <a:cs typeface="+mn-cs"/>
              </a:rPr>
              <a:t> they like finding out and are good at seeking and gathering information. They take the time to attend carefully and do not jump to conclusions. They are good at 'sifting' ideas and trust their ability to tell 'good evidence'.</a:t>
            </a:r>
            <a:r>
              <a:rPr lang="en-GB" dirty="0" smtClean="0"/>
              <a:t/>
            </a:r>
            <a:br>
              <a:rPr lang="en-GB" dirty="0" smtClean="0"/>
            </a:br>
            <a:r>
              <a:rPr lang="en-GB" dirty="0" smtClean="0"/>
              <a:t/>
            </a:r>
            <a:br>
              <a:rPr lang="en-GB" dirty="0" smtClean="0"/>
            </a:br>
            <a:r>
              <a:rPr lang="en-GB" sz="1200" b="1" i="0" kern="1200" dirty="0" smtClean="0">
                <a:solidFill>
                  <a:schemeClr val="tx1"/>
                </a:solidFill>
                <a:effectLst/>
                <a:latin typeface="+mn-lt"/>
                <a:ea typeface="+mn-ea"/>
                <a:cs typeface="+mn-cs"/>
              </a:rPr>
              <a:t>4 Powerful learners requires experimentation</a:t>
            </a:r>
            <a:r>
              <a:rPr lang="en-GB" sz="1200" b="0" i="0" kern="1200" dirty="0" smtClean="0">
                <a:solidFill>
                  <a:schemeClr val="tx1"/>
                </a:solidFill>
                <a:effectLst/>
                <a:latin typeface="+mn-lt"/>
                <a:ea typeface="+mn-ea"/>
                <a:cs typeface="+mn-cs"/>
              </a:rPr>
              <a:t>. This is the virtue of trying things out to see if it works, or just to see what happens. They make mistakes, keeping what works for 'next time'. They like adjusting things, enjoy admiring their work in progress, and seeing how they can continually improve things. They say, 'lets try'...and, 'what if?' And they also know the importance of practice.</a:t>
            </a:r>
            <a:r>
              <a:rPr lang="en-GB" dirty="0" smtClean="0"/>
              <a:t/>
            </a:r>
            <a:br>
              <a:rPr lang="en-GB" dirty="0" smtClean="0"/>
            </a:br>
            <a:r>
              <a:rPr lang="en-GB" dirty="0" smtClean="0"/>
              <a:t/>
            </a:r>
            <a:br>
              <a:rPr lang="en-GB" dirty="0" smtClean="0"/>
            </a:br>
            <a:r>
              <a:rPr lang="en-GB" sz="1200" b="1" i="0" kern="1200" dirty="0" smtClean="0">
                <a:solidFill>
                  <a:schemeClr val="tx1"/>
                </a:solidFill>
                <a:effectLst/>
                <a:latin typeface="+mn-lt"/>
                <a:ea typeface="+mn-ea"/>
                <a:cs typeface="+mn-cs"/>
              </a:rPr>
              <a:t>5 Powerful learners have imagination</a:t>
            </a:r>
            <a:r>
              <a:rPr lang="en-GB" sz="1200" b="0" i="0" kern="1200" dirty="0" smtClean="0">
                <a:solidFill>
                  <a:schemeClr val="tx1"/>
                </a:solidFill>
                <a:effectLst/>
                <a:latin typeface="+mn-lt"/>
                <a:ea typeface="+mn-ea"/>
                <a:cs typeface="+mn-cs"/>
              </a:rPr>
              <a:t>. They know how to use their 'inner world' to explore possibilities. They know how to make use of 'mental rehearsals' of how they might </a:t>
            </a:r>
            <a:r>
              <a:rPr lang="en-GB" sz="1200" b="0" i="0" kern="1200" dirty="0" err="1" smtClean="0">
                <a:solidFill>
                  <a:schemeClr val="tx1"/>
                </a:solidFill>
                <a:effectLst/>
                <a:latin typeface="+mn-lt"/>
                <a:ea typeface="+mn-ea"/>
                <a:cs typeface="+mn-cs"/>
              </a:rPr>
              <a:t>act.They</a:t>
            </a:r>
            <a:r>
              <a:rPr lang="en-GB" sz="1200" b="0" i="0" kern="1200" dirty="0" smtClean="0">
                <a:solidFill>
                  <a:schemeClr val="tx1"/>
                </a:solidFill>
                <a:effectLst/>
                <a:latin typeface="+mn-lt"/>
                <a:ea typeface="+mn-ea"/>
                <a:cs typeface="+mn-cs"/>
              </a:rPr>
              <a:t> also know how to relax and let idea come to them, finding links and connections ; they have a good feeling of 'rightness'.</a:t>
            </a:r>
            <a:r>
              <a:rPr lang="en-GB" dirty="0" smtClean="0"/>
              <a:t/>
            </a:r>
            <a:br>
              <a:rPr lang="en-GB" dirty="0" smtClean="0"/>
            </a:br>
            <a:r>
              <a:rPr lang="en-GB" dirty="0" smtClean="0"/>
              <a:t/>
            </a:r>
            <a:br>
              <a:rPr lang="en-GB" dirty="0" smtClean="0"/>
            </a:br>
            <a:r>
              <a:rPr lang="en-GB" sz="1200" b="1" i="0" kern="1200" dirty="0" smtClean="0">
                <a:solidFill>
                  <a:schemeClr val="tx1"/>
                </a:solidFill>
                <a:effectLst/>
                <a:latin typeface="+mn-lt"/>
                <a:ea typeface="+mn-ea"/>
                <a:cs typeface="+mn-cs"/>
              </a:rPr>
              <a:t>6 The creativity of imagination needs to yoked to discipline</a:t>
            </a:r>
            <a:r>
              <a:rPr lang="en-GB" sz="1200" b="0" i="0" kern="1200" dirty="0" smtClean="0">
                <a:solidFill>
                  <a:schemeClr val="tx1"/>
                </a:solidFill>
                <a:effectLst/>
                <a:latin typeface="+mn-lt"/>
                <a:ea typeface="+mn-ea"/>
                <a:cs typeface="+mn-cs"/>
              </a:rPr>
              <a:t>. They have the ability to think carefully, rigorously and methodically. They are good at 'hard thinking' and ask, 'how come'? They are good at creating explanations, making plans, crafting ideas, and making predictions based on their evidence. They are also open to serendipity and to changing their minds if necessary.</a:t>
            </a:r>
            <a:r>
              <a:rPr lang="en-GB" dirty="0" smtClean="0"/>
              <a:t/>
            </a:r>
            <a:br>
              <a:rPr lang="en-GB" dirty="0" smtClean="0"/>
            </a:br>
            <a:r>
              <a:rPr lang="en-GB" dirty="0" smtClean="0"/>
              <a:t/>
            </a:r>
            <a:br>
              <a:rPr lang="en-GB" dirty="0" smtClean="0"/>
            </a:br>
            <a:r>
              <a:rPr lang="en-GB" sz="1200" b="1" i="0" kern="1200" dirty="0" smtClean="0">
                <a:solidFill>
                  <a:schemeClr val="tx1"/>
                </a:solidFill>
                <a:effectLst/>
                <a:latin typeface="+mn-lt"/>
                <a:ea typeface="+mn-ea"/>
                <a:cs typeface="+mn-cs"/>
              </a:rPr>
              <a:t>7 Powerful learners know the virtue of sociability</a:t>
            </a:r>
            <a:r>
              <a:rPr lang="en-GB" sz="1200" b="0" i="0" kern="1200" dirty="0" smtClean="0">
                <a:solidFill>
                  <a:schemeClr val="tx1"/>
                </a:solidFill>
                <a:effectLst/>
                <a:latin typeface="+mn-lt"/>
                <a:ea typeface="+mn-ea"/>
                <a:cs typeface="+mn-cs"/>
              </a:rPr>
              <a:t>. They are happy collaborating and sharing their ideas and resources. They are good members of groups able to help groups solve problems. They are able to both give their views, receive feedback, and listen respectfully to others.</a:t>
            </a:r>
            <a:r>
              <a:rPr lang="en-GB" dirty="0" smtClean="0"/>
              <a:t/>
            </a:r>
            <a:br>
              <a:rPr lang="en-GB" dirty="0" smtClean="0"/>
            </a:br>
            <a:r>
              <a:rPr lang="en-GB" dirty="0" smtClean="0"/>
              <a:t/>
            </a:r>
            <a:br>
              <a:rPr lang="en-GB" dirty="0" smtClean="0"/>
            </a:br>
            <a:r>
              <a:rPr lang="en-GB" sz="1200" b="1" i="0" kern="1200" dirty="0" smtClean="0">
                <a:solidFill>
                  <a:schemeClr val="tx1"/>
                </a:solidFill>
                <a:effectLst/>
                <a:latin typeface="+mn-lt"/>
                <a:ea typeface="+mn-ea"/>
                <a:cs typeface="+mn-cs"/>
              </a:rPr>
              <a:t>8 Powerful learners are reflective</a:t>
            </a:r>
            <a:r>
              <a:rPr lang="en-GB" sz="1200" b="0" i="0" kern="1200" dirty="0" smtClean="0">
                <a:solidFill>
                  <a:schemeClr val="tx1"/>
                </a:solidFill>
                <a:effectLst/>
                <a:latin typeface="+mn-lt"/>
                <a:ea typeface="+mn-ea"/>
                <a:cs typeface="+mn-cs"/>
              </a:rPr>
              <a:t>. They are able to step back and take stock of progress. They are able to mull over their actions and consider how they might have done things differently. Good learners are self aware, able to contemplate their actions to continually 'grow their learning power'.</a:t>
            </a:r>
            <a:r>
              <a:rPr lang="en-GB" dirty="0" smtClean="0"/>
              <a:t/>
            </a:r>
            <a:br>
              <a:rPr lang="en-GB" dirty="0" smtClean="0"/>
            </a:br>
            <a:r>
              <a:rPr lang="en-GB" dirty="0" smtClean="0"/>
              <a:t/>
            </a:r>
            <a:br>
              <a:rPr lang="en-GB" dirty="0" smtClean="0"/>
            </a:br>
            <a:r>
              <a:rPr lang="en-GB" sz="1200" b="0" i="0" kern="1200" dirty="0" smtClean="0">
                <a:solidFill>
                  <a:schemeClr val="tx1"/>
                </a:solidFill>
                <a:effectLst/>
                <a:latin typeface="+mn-lt"/>
                <a:ea typeface="+mn-ea"/>
                <a:cs typeface="+mn-cs"/>
              </a:rPr>
              <a:t>Claxton believes that his 'magnificent eight' are both specific enough, and general enough, to cover most of the positive learning behaviours ( 'key competencies') we need to encourage, both as teachers and parents.</a:t>
            </a:r>
            <a:endParaRPr lang="en-GB" dirty="0"/>
          </a:p>
        </p:txBody>
      </p:sp>
      <p:sp>
        <p:nvSpPr>
          <p:cNvPr id="4" name="Slide Number Placeholder 3"/>
          <p:cNvSpPr>
            <a:spLocks noGrp="1"/>
          </p:cNvSpPr>
          <p:nvPr>
            <p:ph type="sldNum" sz="quarter" idx="10"/>
          </p:nvPr>
        </p:nvSpPr>
        <p:spPr/>
        <p:txBody>
          <a:bodyPr/>
          <a:lstStyle/>
          <a:p>
            <a:fld id="{FDA1D993-7C28-40ED-9CC2-ACEBBBC203CB}" type="slidenum">
              <a:rPr lang="en-GB" smtClean="0"/>
              <a:t>22</a:t>
            </a:fld>
            <a:endParaRPr lang="en-GB"/>
          </a:p>
        </p:txBody>
      </p:sp>
    </p:spTree>
    <p:extLst>
      <p:ext uri="{BB962C8B-B14F-4D97-AF65-F5344CB8AC3E}">
        <p14:creationId xmlns:p14="http://schemas.microsoft.com/office/powerpoint/2010/main" val="4280891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9053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02891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57728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42219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19/04/2021</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9658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19/04/2021</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08612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19/04/2021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55469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86934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78359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67745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92068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331640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04680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54761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591421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92929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19/04/2021</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79245144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e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Session 1</a:t>
            </a:r>
            <a:endParaRPr lang="en-GB" dirty="0"/>
          </a:p>
        </p:txBody>
      </p:sp>
      <p:sp>
        <p:nvSpPr>
          <p:cNvPr id="3" name="Subtitle 2"/>
          <p:cNvSpPr>
            <a:spLocks noGrp="1"/>
          </p:cNvSpPr>
          <p:nvPr>
            <p:ph type="subTitle" idx="1"/>
          </p:nvPr>
        </p:nvSpPr>
        <p:spPr/>
        <p:txBody>
          <a:bodyPr/>
          <a:lstStyle/>
          <a:p>
            <a:r>
              <a:rPr lang="en-GB" dirty="0" smtClean="0"/>
              <a:t>Introduction and the assignments.</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session</a:t>
            </a:r>
            <a:endParaRPr lang="en-GB" dirty="0"/>
          </a:p>
        </p:txBody>
      </p:sp>
      <p:sp>
        <p:nvSpPr>
          <p:cNvPr id="3" name="Content Placeholder 2"/>
          <p:cNvSpPr>
            <a:spLocks noGrp="1"/>
          </p:cNvSpPr>
          <p:nvPr>
            <p:ph idx="1"/>
          </p:nvPr>
        </p:nvSpPr>
        <p:spPr/>
        <p:txBody>
          <a:bodyPr/>
          <a:lstStyle/>
          <a:p>
            <a:r>
              <a:rPr lang="en-GB" dirty="0" smtClean="0"/>
              <a:t>To </a:t>
            </a:r>
            <a:r>
              <a:rPr lang="en-GB" dirty="0"/>
              <a:t>provide an outline of the structure and nature of the </a:t>
            </a:r>
            <a:r>
              <a:rPr lang="en-GB" dirty="0" smtClean="0"/>
              <a:t>module</a:t>
            </a:r>
          </a:p>
          <a:p>
            <a:pPr marL="0" indent="0">
              <a:buNone/>
            </a:pPr>
            <a:endParaRPr lang="en-GB" dirty="0"/>
          </a:p>
          <a:p>
            <a:r>
              <a:rPr lang="en-GB" dirty="0"/>
              <a:t>To introduce you to the study of education from a philosophical </a:t>
            </a:r>
            <a:r>
              <a:rPr lang="en-GB" dirty="0" smtClean="0"/>
              <a:t>perspective</a:t>
            </a:r>
          </a:p>
          <a:p>
            <a:pPr marL="0" indent="0">
              <a:buNone/>
            </a:pPr>
            <a:endParaRPr lang="en-GB" dirty="0"/>
          </a:p>
          <a:p>
            <a:r>
              <a:rPr lang="en-GB" dirty="0"/>
              <a:t>To  identify key philosophical themes within education</a:t>
            </a:r>
          </a:p>
          <a:p>
            <a:endParaRPr lang="en-GB" dirty="0"/>
          </a:p>
          <a:p>
            <a:endParaRPr lang="en-GB" dirty="0"/>
          </a:p>
        </p:txBody>
      </p:sp>
    </p:spTree>
    <p:extLst>
      <p:ext uri="{BB962C8B-B14F-4D97-AF65-F5344CB8AC3E}">
        <p14:creationId xmlns:p14="http://schemas.microsoft.com/office/powerpoint/2010/main" val="688672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Aims</a:t>
            </a:r>
            <a:endParaRPr lang="en-GB" dirty="0"/>
          </a:p>
        </p:txBody>
      </p:sp>
      <p:sp>
        <p:nvSpPr>
          <p:cNvPr id="3" name="Content Placeholder 2"/>
          <p:cNvSpPr>
            <a:spLocks noGrp="1"/>
          </p:cNvSpPr>
          <p:nvPr>
            <p:ph idx="1"/>
          </p:nvPr>
        </p:nvSpPr>
        <p:spPr/>
        <p:txBody>
          <a:bodyPr/>
          <a:lstStyle/>
          <a:p>
            <a:pPr fontAlgn="base"/>
            <a:r>
              <a:rPr lang="en-GB" dirty="0"/>
              <a:t>Introduce students to the contributions of significant philosophers to our understanding of education </a:t>
            </a:r>
          </a:p>
          <a:p>
            <a:pPr fontAlgn="base"/>
            <a:r>
              <a:rPr lang="en-GB" dirty="0"/>
              <a:t>Consider the relationship between philosophical ways of thinking and the way we perceive education, learning and teaching today </a:t>
            </a:r>
          </a:p>
          <a:p>
            <a:endParaRPr lang="en-GB" dirty="0"/>
          </a:p>
        </p:txBody>
      </p:sp>
    </p:spTree>
    <p:extLst>
      <p:ext uri="{BB962C8B-B14F-4D97-AF65-F5344CB8AC3E}">
        <p14:creationId xmlns:p14="http://schemas.microsoft.com/office/powerpoint/2010/main" val="1984939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outcome</a:t>
            </a:r>
            <a:endParaRPr lang="en-GB" dirty="0"/>
          </a:p>
        </p:txBody>
      </p:sp>
      <p:sp>
        <p:nvSpPr>
          <p:cNvPr id="3" name="Content Placeholder 2"/>
          <p:cNvSpPr>
            <a:spLocks noGrp="1"/>
          </p:cNvSpPr>
          <p:nvPr>
            <p:ph idx="1"/>
          </p:nvPr>
        </p:nvSpPr>
        <p:spPr/>
        <p:txBody>
          <a:bodyPr>
            <a:normAutofit lnSpcReduction="10000"/>
          </a:bodyPr>
          <a:lstStyle/>
          <a:p>
            <a:pPr fontAlgn="base"/>
            <a:r>
              <a:rPr lang="en-GB" dirty="0"/>
              <a:t>Upon the successful completion of this module, the student should be able to demonstrate the ability to: </a:t>
            </a:r>
          </a:p>
          <a:p>
            <a:pPr marL="0" indent="0" fontAlgn="base">
              <a:buNone/>
            </a:pPr>
            <a:endParaRPr lang="en-GB" dirty="0"/>
          </a:p>
          <a:p>
            <a:pPr lvl="1" fontAlgn="base"/>
            <a:r>
              <a:rPr lang="en-GB" dirty="0"/>
              <a:t>Outline and reflect on philosophical concepts and their value to educational theory and practice (e.g. freedom, knowledge, truth, morality, democracy, power, justice </a:t>
            </a:r>
          </a:p>
          <a:p>
            <a:pPr lvl="1" fontAlgn="base"/>
            <a:r>
              <a:rPr lang="en-GB" dirty="0"/>
              <a:t>Outline and critically evaluate philosophical perspectives on the nature of education and educational methods </a:t>
            </a:r>
          </a:p>
          <a:p>
            <a:pPr lvl="1" fontAlgn="base"/>
            <a:r>
              <a:rPr lang="en-GB" dirty="0"/>
              <a:t>Present original philosophical thinking on an aspect of education in a variety of manners </a:t>
            </a:r>
          </a:p>
          <a:p>
            <a:pPr lvl="1" fontAlgn="base"/>
            <a:r>
              <a:rPr lang="en-GB" dirty="0"/>
              <a:t>To organise their knowledge and learning through the use of a range of information sources, including ICT and present their work at the appropriate level </a:t>
            </a:r>
          </a:p>
          <a:p>
            <a:endParaRPr lang="en-GB" dirty="0"/>
          </a:p>
        </p:txBody>
      </p:sp>
    </p:spTree>
    <p:extLst>
      <p:ext uri="{BB962C8B-B14F-4D97-AF65-F5344CB8AC3E}">
        <p14:creationId xmlns:p14="http://schemas.microsoft.com/office/powerpoint/2010/main" val="1855226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Timetable</a:t>
            </a:r>
            <a:endParaRPr lang="en-GB" dirty="0"/>
          </a:p>
        </p:txBody>
      </p:sp>
      <p:sp>
        <p:nvSpPr>
          <p:cNvPr id="4" name="Text Placeholder 3"/>
          <p:cNvSpPr>
            <a:spLocks noGrp="1"/>
          </p:cNvSpPr>
          <p:nvPr>
            <p:ph type="body" idx="1"/>
          </p:nvPr>
        </p:nvSpPr>
        <p:spPr/>
        <p:txBody>
          <a:bodyPr/>
          <a:lstStyle/>
          <a:p>
            <a:r>
              <a:rPr lang="en-GB" dirty="0" smtClean="0"/>
              <a:t>Refer to Handbook</a:t>
            </a:r>
            <a:endParaRPr lang="en-GB" dirty="0"/>
          </a:p>
        </p:txBody>
      </p:sp>
    </p:spTree>
    <p:extLst>
      <p:ext uri="{BB962C8B-B14F-4D97-AF65-F5344CB8AC3E}">
        <p14:creationId xmlns:p14="http://schemas.microsoft.com/office/powerpoint/2010/main" val="266580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1</a:t>
            </a:r>
            <a:endParaRPr lang="en-GB" dirty="0"/>
          </a:p>
        </p:txBody>
      </p:sp>
      <p:sp>
        <p:nvSpPr>
          <p:cNvPr id="3" name="Content Placeholder 2"/>
          <p:cNvSpPr>
            <a:spLocks noGrp="1"/>
          </p:cNvSpPr>
          <p:nvPr>
            <p:ph idx="1"/>
          </p:nvPr>
        </p:nvSpPr>
        <p:spPr/>
        <p:txBody>
          <a:bodyPr>
            <a:normAutofit fontScale="85000" lnSpcReduction="20000"/>
          </a:bodyPr>
          <a:lstStyle/>
          <a:p>
            <a:pPr fontAlgn="base"/>
            <a:r>
              <a:rPr lang="en-GB" dirty="0"/>
              <a:t>Group presentation (8 minutes per student) </a:t>
            </a:r>
          </a:p>
          <a:p>
            <a:pPr marL="0" indent="0" fontAlgn="base">
              <a:buNone/>
            </a:pPr>
            <a:endParaRPr lang="en-GB" dirty="0"/>
          </a:p>
          <a:p>
            <a:pPr fontAlgn="base"/>
            <a:r>
              <a:rPr lang="en-GB" dirty="0"/>
              <a:t>In groups produce and deliver a presentation that critically evaluates </a:t>
            </a:r>
            <a:r>
              <a:rPr lang="en-GB" u="sng" dirty="0"/>
              <a:t>one</a:t>
            </a:r>
            <a:r>
              <a:rPr lang="en-GB" dirty="0"/>
              <a:t> of the following concepts in terms of how it relates to educational philosophy and practice. </a:t>
            </a:r>
          </a:p>
          <a:p>
            <a:pPr lvl="1" fontAlgn="base"/>
            <a:r>
              <a:rPr lang="en-GB" dirty="0"/>
              <a:t>1. Morality and ethics </a:t>
            </a:r>
          </a:p>
          <a:p>
            <a:pPr lvl="1" fontAlgn="base"/>
            <a:r>
              <a:rPr lang="en-GB" dirty="0"/>
              <a:t>2. Experiential learning </a:t>
            </a:r>
          </a:p>
          <a:p>
            <a:pPr lvl="1" fontAlgn="base"/>
            <a:r>
              <a:rPr lang="en-GB" dirty="0"/>
              <a:t>3. Knowledge and the curriculum </a:t>
            </a:r>
          </a:p>
          <a:p>
            <a:pPr lvl="1" fontAlgn="base"/>
            <a:r>
              <a:rPr lang="en-GB" dirty="0"/>
              <a:t>4. Self-determinism </a:t>
            </a:r>
          </a:p>
          <a:p>
            <a:pPr lvl="1" fontAlgn="base"/>
            <a:r>
              <a:rPr lang="en-GB" dirty="0"/>
              <a:t>5. Teaching and the role of the teacher </a:t>
            </a:r>
          </a:p>
          <a:p>
            <a:pPr marL="0" indent="0" fontAlgn="base">
              <a:buNone/>
            </a:pPr>
            <a:endParaRPr lang="en-GB" dirty="0"/>
          </a:p>
          <a:p>
            <a:pPr fontAlgn="base"/>
            <a:r>
              <a:rPr lang="en-GB" dirty="0"/>
              <a:t>Be prepared to defend your views from wider critique from the group. Presentations should be expected to last 8 minutes per group member and should incorporate time and opportunity for discussion with the wider group. </a:t>
            </a:r>
          </a:p>
          <a:p>
            <a:endParaRPr lang="en-GB" dirty="0"/>
          </a:p>
        </p:txBody>
      </p:sp>
    </p:spTree>
    <p:extLst>
      <p:ext uri="{BB962C8B-B14F-4D97-AF65-F5344CB8AC3E}">
        <p14:creationId xmlns:p14="http://schemas.microsoft.com/office/powerpoint/2010/main" val="2506000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2</a:t>
            </a:r>
            <a:endParaRPr lang="en-GB" dirty="0"/>
          </a:p>
        </p:txBody>
      </p:sp>
      <p:sp>
        <p:nvSpPr>
          <p:cNvPr id="3" name="Content Placeholder 2"/>
          <p:cNvSpPr>
            <a:spLocks noGrp="1"/>
          </p:cNvSpPr>
          <p:nvPr>
            <p:ph idx="1"/>
          </p:nvPr>
        </p:nvSpPr>
        <p:spPr/>
        <p:txBody>
          <a:bodyPr>
            <a:normAutofit fontScale="92500" lnSpcReduction="20000"/>
          </a:bodyPr>
          <a:lstStyle/>
          <a:p>
            <a:pPr fontAlgn="base"/>
            <a:r>
              <a:rPr lang="en-GB" dirty="0"/>
              <a:t>Essay (3000 words)  </a:t>
            </a:r>
          </a:p>
          <a:p>
            <a:pPr fontAlgn="base"/>
            <a:r>
              <a:rPr lang="en-GB" dirty="0"/>
              <a:t>Critically evaluate the work of one or more of the following educational philosophers in terms of their contribution to our understanding or practice of education and their continued relevance in education today. You may wish to focus on one example of their published works or comment more widely on their broader philosophy.  </a:t>
            </a:r>
          </a:p>
          <a:p>
            <a:pPr fontAlgn="base"/>
            <a:r>
              <a:rPr lang="en-GB" dirty="0"/>
              <a:t>Choose from the following: </a:t>
            </a:r>
          </a:p>
          <a:p>
            <a:pPr lvl="1" fontAlgn="base"/>
            <a:r>
              <a:rPr lang="en-GB" dirty="0"/>
              <a:t>John Dewey </a:t>
            </a:r>
          </a:p>
          <a:p>
            <a:pPr lvl="1" fontAlgn="base"/>
            <a:r>
              <a:rPr lang="en-GB" dirty="0"/>
              <a:t>Maria Montessori </a:t>
            </a:r>
          </a:p>
          <a:p>
            <a:pPr lvl="1" fontAlgn="base"/>
            <a:r>
              <a:rPr lang="en-GB" dirty="0"/>
              <a:t>Rudolph Steiner </a:t>
            </a:r>
          </a:p>
          <a:p>
            <a:pPr lvl="1" fontAlgn="base"/>
            <a:r>
              <a:rPr lang="en-GB" dirty="0"/>
              <a:t>Paulo Freire </a:t>
            </a:r>
          </a:p>
          <a:p>
            <a:pPr lvl="1" fontAlgn="base"/>
            <a:r>
              <a:rPr lang="en-GB" dirty="0"/>
              <a:t>John Holt </a:t>
            </a:r>
          </a:p>
          <a:p>
            <a:pPr lvl="1" fontAlgn="base"/>
            <a:r>
              <a:rPr lang="en-GB" dirty="0"/>
              <a:t>Aristotle </a:t>
            </a:r>
          </a:p>
          <a:p>
            <a:endParaRPr lang="en-GB" dirty="0"/>
          </a:p>
        </p:txBody>
      </p:sp>
    </p:spTree>
    <p:extLst>
      <p:ext uri="{BB962C8B-B14F-4D97-AF65-F5344CB8AC3E}">
        <p14:creationId xmlns:p14="http://schemas.microsoft.com/office/powerpoint/2010/main" val="3166939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Reading list</a:t>
            </a:r>
            <a:endParaRPr lang="en-GB" dirty="0"/>
          </a:p>
        </p:txBody>
      </p:sp>
      <p:sp>
        <p:nvSpPr>
          <p:cNvPr id="5" name="Text Placeholder 4"/>
          <p:cNvSpPr>
            <a:spLocks noGrp="1"/>
          </p:cNvSpPr>
          <p:nvPr>
            <p:ph type="body" idx="1"/>
          </p:nvPr>
        </p:nvSpPr>
        <p:spPr/>
        <p:txBody>
          <a:bodyPr/>
          <a:lstStyle/>
          <a:p>
            <a:r>
              <a:rPr lang="en-GB" dirty="0" smtClean="0"/>
              <a:t>Refer to Handbook</a:t>
            </a:r>
            <a:endParaRPr lang="en-GB" dirty="0"/>
          </a:p>
        </p:txBody>
      </p:sp>
    </p:spTree>
    <p:extLst>
      <p:ext uri="{BB962C8B-B14F-4D97-AF65-F5344CB8AC3E}">
        <p14:creationId xmlns:p14="http://schemas.microsoft.com/office/powerpoint/2010/main" val="1698221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areas of discussion</a:t>
            </a:r>
            <a:endParaRPr lang="en-GB" dirty="0"/>
          </a:p>
        </p:txBody>
      </p:sp>
      <p:sp>
        <p:nvSpPr>
          <p:cNvPr id="3" name="Content Placeholder 2"/>
          <p:cNvSpPr>
            <a:spLocks noGrp="1"/>
          </p:cNvSpPr>
          <p:nvPr>
            <p:ph idx="1"/>
          </p:nvPr>
        </p:nvSpPr>
        <p:spPr/>
        <p:txBody>
          <a:bodyPr/>
          <a:lstStyle/>
          <a:p>
            <a:r>
              <a:rPr lang="en-GB" dirty="0" smtClean="0"/>
              <a:t>Thinking </a:t>
            </a:r>
            <a:r>
              <a:rPr lang="en-GB" dirty="0"/>
              <a:t>philosophically about </a:t>
            </a:r>
            <a:r>
              <a:rPr lang="en-GB" dirty="0" smtClean="0"/>
              <a:t>education</a:t>
            </a:r>
          </a:p>
          <a:p>
            <a:endParaRPr lang="en-GB" dirty="0"/>
          </a:p>
          <a:p>
            <a:r>
              <a:rPr lang="en-GB" dirty="0" smtClean="0"/>
              <a:t>Policy </a:t>
            </a:r>
            <a:r>
              <a:rPr lang="en-GB" dirty="0"/>
              <a:t>&amp; </a:t>
            </a:r>
            <a:r>
              <a:rPr lang="en-GB" dirty="0" smtClean="0"/>
              <a:t>practice</a:t>
            </a:r>
          </a:p>
          <a:p>
            <a:endParaRPr lang="en-GB" dirty="0"/>
          </a:p>
          <a:p>
            <a:r>
              <a:rPr lang="en-GB" dirty="0" smtClean="0"/>
              <a:t>The </a:t>
            </a:r>
            <a:r>
              <a:rPr lang="en-GB" dirty="0"/>
              <a:t>aims of </a:t>
            </a:r>
            <a:r>
              <a:rPr lang="en-GB" dirty="0" smtClean="0"/>
              <a:t>education</a:t>
            </a:r>
          </a:p>
          <a:p>
            <a:endParaRPr lang="en-GB" dirty="0"/>
          </a:p>
          <a:p>
            <a:r>
              <a:rPr lang="en-GB" dirty="0" smtClean="0"/>
              <a:t>Society </a:t>
            </a:r>
            <a:r>
              <a:rPr lang="en-GB" dirty="0"/>
              <a:t>or the </a:t>
            </a:r>
            <a:r>
              <a:rPr lang="en-GB" dirty="0" smtClean="0"/>
              <a:t>individual</a:t>
            </a:r>
          </a:p>
          <a:p>
            <a:endParaRPr lang="en-GB" dirty="0"/>
          </a:p>
          <a:p>
            <a:r>
              <a:rPr lang="en-GB" dirty="0" smtClean="0"/>
              <a:t>Teaching</a:t>
            </a:r>
            <a:r>
              <a:rPr lang="en-GB" dirty="0"/>
              <a:t>, morality and virtue</a:t>
            </a:r>
          </a:p>
        </p:txBody>
      </p:sp>
      <p:pic>
        <p:nvPicPr>
          <p:cNvPr id="4" name="Picture 3"/>
          <p:cNvPicPr>
            <a:picLocks noChangeAspect="1"/>
          </p:cNvPicPr>
          <p:nvPr/>
        </p:nvPicPr>
        <p:blipFill>
          <a:blip r:embed="rId2"/>
          <a:stretch>
            <a:fillRect/>
          </a:stretch>
        </p:blipFill>
        <p:spPr>
          <a:xfrm>
            <a:off x="6957738" y="2803358"/>
            <a:ext cx="4546874" cy="3200400"/>
          </a:xfrm>
          <a:prstGeom prst="rect">
            <a:avLst/>
          </a:prstGeom>
        </p:spPr>
      </p:pic>
    </p:spTree>
    <p:extLst>
      <p:ext uri="{BB962C8B-B14F-4D97-AF65-F5344CB8AC3E}">
        <p14:creationId xmlns:p14="http://schemas.microsoft.com/office/powerpoint/2010/main" val="3190996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Make </a:t>
            </a:r>
            <a:r>
              <a:rPr lang="en-GB" dirty="0"/>
              <a:t>some notes as to what you think is important in education. </a:t>
            </a:r>
            <a:endParaRPr lang="en-GB" dirty="0" smtClean="0"/>
          </a:p>
          <a:p>
            <a:r>
              <a:rPr lang="en-GB" dirty="0" smtClean="0"/>
              <a:t>Think about: </a:t>
            </a:r>
          </a:p>
          <a:p>
            <a:pPr lvl="1"/>
            <a:r>
              <a:rPr lang="en-GB" dirty="0" smtClean="0"/>
              <a:t>What </a:t>
            </a:r>
            <a:r>
              <a:rPr lang="en-GB" dirty="0"/>
              <a:t>we teach, </a:t>
            </a:r>
            <a:endParaRPr lang="en-GB" dirty="0" smtClean="0"/>
          </a:p>
          <a:p>
            <a:pPr lvl="1"/>
            <a:r>
              <a:rPr lang="en-GB" dirty="0" smtClean="0"/>
              <a:t>Why </a:t>
            </a:r>
            <a:r>
              <a:rPr lang="en-GB" dirty="0"/>
              <a:t>we teach, </a:t>
            </a:r>
            <a:endParaRPr lang="en-GB" dirty="0" smtClean="0"/>
          </a:p>
          <a:p>
            <a:pPr lvl="1"/>
            <a:r>
              <a:rPr lang="en-GB" dirty="0" smtClean="0"/>
              <a:t>Where </a:t>
            </a:r>
            <a:r>
              <a:rPr lang="en-GB" dirty="0"/>
              <a:t>we </a:t>
            </a:r>
            <a:r>
              <a:rPr lang="en-GB" dirty="0" smtClean="0"/>
              <a:t>teach</a:t>
            </a:r>
          </a:p>
          <a:p>
            <a:pPr lvl="1"/>
            <a:r>
              <a:rPr lang="en-GB" dirty="0" smtClean="0"/>
              <a:t>How we teach </a:t>
            </a:r>
          </a:p>
          <a:p>
            <a:pPr lvl="1"/>
            <a:r>
              <a:rPr lang="en-GB" dirty="0" smtClean="0"/>
              <a:t>What </a:t>
            </a:r>
            <a:r>
              <a:rPr lang="en-GB" dirty="0"/>
              <a:t>matters to you</a:t>
            </a:r>
            <a:r>
              <a:rPr lang="en-GB" dirty="0" smtClean="0"/>
              <a:t>?</a:t>
            </a:r>
          </a:p>
          <a:p>
            <a:endParaRPr lang="en-GB" dirty="0"/>
          </a:p>
          <a:p>
            <a:r>
              <a:rPr lang="en-GB" dirty="0" smtClean="0"/>
              <a:t>Why </a:t>
            </a:r>
            <a:r>
              <a:rPr lang="en-GB" dirty="0"/>
              <a:t>do we need to study the philosophy of education? How might this help us as educators? </a:t>
            </a:r>
            <a:endParaRPr lang="en-GB" dirty="0" smtClean="0"/>
          </a:p>
          <a:p>
            <a:endParaRPr lang="en-GB" dirty="0"/>
          </a:p>
          <a:p>
            <a:r>
              <a:rPr lang="en-GB" dirty="0" smtClean="0"/>
              <a:t>Discuss as a group.</a:t>
            </a:r>
            <a:endParaRPr lang="en-GB" dirty="0"/>
          </a:p>
          <a:p>
            <a:endParaRPr lang="en-GB" dirty="0"/>
          </a:p>
        </p:txBody>
      </p:sp>
    </p:spTree>
    <p:extLst>
      <p:ext uri="{BB962C8B-B14F-4D97-AF65-F5344CB8AC3E}">
        <p14:creationId xmlns:p14="http://schemas.microsoft.com/office/powerpoint/2010/main" val="1567972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thoughts</a:t>
            </a:r>
            <a:endParaRPr lang="en-GB" dirty="0"/>
          </a:p>
        </p:txBody>
      </p:sp>
      <p:sp>
        <p:nvSpPr>
          <p:cNvPr id="3" name="Content Placeholder 2"/>
          <p:cNvSpPr>
            <a:spLocks noGrp="1"/>
          </p:cNvSpPr>
          <p:nvPr>
            <p:ph idx="1"/>
          </p:nvPr>
        </p:nvSpPr>
        <p:spPr/>
        <p:txBody>
          <a:bodyPr/>
          <a:lstStyle/>
          <a:p>
            <a:endParaRPr lang="en-GB" dirty="0"/>
          </a:p>
          <a:p>
            <a:r>
              <a:rPr lang="en-GB" dirty="0"/>
              <a:t>Philosophy comes from the Greek ‘</a:t>
            </a:r>
            <a:r>
              <a:rPr lang="en-GB" i="1" dirty="0" err="1"/>
              <a:t>philo</a:t>
            </a:r>
            <a:r>
              <a:rPr lang="en-GB" dirty="0"/>
              <a:t>’ (love of) and ‘</a:t>
            </a:r>
            <a:r>
              <a:rPr lang="en-GB" i="1" dirty="0" err="1"/>
              <a:t>sophia</a:t>
            </a:r>
            <a:r>
              <a:rPr lang="en-GB" dirty="0"/>
              <a:t>’ (wisdom</a:t>
            </a:r>
            <a:r>
              <a:rPr lang="en-GB" dirty="0" smtClean="0"/>
              <a:t>)</a:t>
            </a:r>
          </a:p>
          <a:p>
            <a:endParaRPr lang="en-GB" dirty="0"/>
          </a:p>
          <a:p>
            <a:r>
              <a:rPr lang="en-GB" dirty="0" smtClean="0"/>
              <a:t>‘</a:t>
            </a:r>
            <a:r>
              <a:rPr lang="en-GB" dirty="0"/>
              <a:t>Philosophy begins in wonder’ (Socrates</a:t>
            </a:r>
            <a:r>
              <a:rPr lang="en-GB" dirty="0" smtClean="0"/>
              <a:t>)</a:t>
            </a:r>
          </a:p>
          <a:p>
            <a:endParaRPr lang="en-GB" dirty="0"/>
          </a:p>
          <a:p>
            <a:r>
              <a:rPr lang="en-GB" dirty="0" smtClean="0"/>
              <a:t>‘</a:t>
            </a:r>
            <a:r>
              <a:rPr lang="en-GB" dirty="0"/>
              <a:t>Philosophy is not a theory but an activity’ (Wittgenstein) </a:t>
            </a:r>
            <a:endParaRPr lang="en-GB" dirty="0" smtClean="0"/>
          </a:p>
          <a:p>
            <a:endParaRPr lang="en-GB" dirty="0"/>
          </a:p>
          <a:p>
            <a:r>
              <a:rPr lang="en-GB" dirty="0" smtClean="0"/>
              <a:t>What do you think about these two statements?</a:t>
            </a:r>
          </a:p>
          <a:p>
            <a:endParaRPr lang="en-GB" dirty="0"/>
          </a:p>
        </p:txBody>
      </p:sp>
    </p:spTree>
    <p:extLst>
      <p:ext uri="{BB962C8B-B14F-4D97-AF65-F5344CB8AC3E}">
        <p14:creationId xmlns:p14="http://schemas.microsoft.com/office/powerpoint/2010/main" val="903610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initial philosophical questions</a:t>
            </a:r>
            <a:endParaRPr lang="en-GB" dirty="0"/>
          </a:p>
        </p:txBody>
      </p:sp>
      <p:sp>
        <p:nvSpPr>
          <p:cNvPr id="3" name="Content Placeholder 2"/>
          <p:cNvSpPr>
            <a:spLocks noGrp="1"/>
          </p:cNvSpPr>
          <p:nvPr>
            <p:ph idx="1"/>
          </p:nvPr>
        </p:nvSpPr>
        <p:spPr>
          <a:xfrm>
            <a:off x="2589212" y="2133600"/>
            <a:ext cx="5014746" cy="3777622"/>
          </a:xfrm>
        </p:spPr>
        <p:txBody>
          <a:bodyPr/>
          <a:lstStyle/>
          <a:p>
            <a:r>
              <a:rPr lang="en-GB" dirty="0" smtClean="0"/>
              <a:t>Does </a:t>
            </a:r>
            <a:r>
              <a:rPr lang="en-GB" dirty="0"/>
              <a:t>an individual have a ‘right’ to education?</a:t>
            </a:r>
          </a:p>
          <a:p>
            <a:r>
              <a:rPr lang="en-GB" dirty="0" smtClean="0"/>
              <a:t>What </a:t>
            </a:r>
            <a:r>
              <a:rPr lang="en-GB" dirty="0"/>
              <a:t>does it mean to be an ‘educated’ person?</a:t>
            </a:r>
          </a:p>
          <a:p>
            <a:r>
              <a:rPr lang="en-GB" dirty="0" smtClean="0"/>
              <a:t>Should </a:t>
            </a:r>
            <a:r>
              <a:rPr lang="en-GB" dirty="0"/>
              <a:t>schooling be compulsory?</a:t>
            </a:r>
          </a:p>
          <a:p>
            <a:r>
              <a:rPr lang="en-GB" dirty="0" smtClean="0"/>
              <a:t>Should </a:t>
            </a:r>
            <a:r>
              <a:rPr lang="en-GB" dirty="0"/>
              <a:t>the aims of education be universal or allow for differentiation?</a:t>
            </a:r>
          </a:p>
          <a:p>
            <a:r>
              <a:rPr lang="en-GB" dirty="0" smtClean="0"/>
              <a:t>How </a:t>
            </a:r>
            <a:r>
              <a:rPr lang="en-GB" dirty="0"/>
              <a:t>is knowledge constructed? Is it objective reality or a social construction?</a:t>
            </a:r>
          </a:p>
        </p:txBody>
      </p:sp>
      <p:pic>
        <p:nvPicPr>
          <p:cNvPr id="4" name="Picture 3"/>
          <p:cNvPicPr>
            <a:picLocks noChangeAspect="1"/>
          </p:cNvPicPr>
          <p:nvPr/>
        </p:nvPicPr>
        <p:blipFill>
          <a:blip r:embed="rId2"/>
          <a:stretch>
            <a:fillRect/>
          </a:stretch>
        </p:blipFill>
        <p:spPr>
          <a:xfrm>
            <a:off x="7663228" y="2133601"/>
            <a:ext cx="3314470" cy="3264566"/>
          </a:xfrm>
          <a:prstGeom prst="rect">
            <a:avLst/>
          </a:prstGeom>
        </p:spPr>
      </p:pic>
    </p:spTree>
    <p:extLst>
      <p:ext uri="{BB962C8B-B14F-4D97-AF65-F5344CB8AC3E}">
        <p14:creationId xmlns:p14="http://schemas.microsoft.com/office/powerpoint/2010/main" val="944155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brief history of Philosophy</a:t>
            </a:r>
            <a:endParaRPr lang="en-GB" dirty="0"/>
          </a:p>
        </p:txBody>
      </p:sp>
      <p:sp>
        <p:nvSpPr>
          <p:cNvPr id="3" name="Content Placeholder 2"/>
          <p:cNvSpPr>
            <a:spLocks noGrp="1"/>
          </p:cNvSpPr>
          <p:nvPr>
            <p:ph idx="1"/>
          </p:nvPr>
        </p:nvSpPr>
        <p:spPr/>
        <p:txBody>
          <a:bodyPr/>
          <a:lstStyle/>
          <a:p>
            <a:endParaRPr lang="en-GB" dirty="0"/>
          </a:p>
          <a:p>
            <a:r>
              <a:rPr lang="en-GB" dirty="0"/>
              <a:t>‘Western philosophy’ –Ancient Greece around 2500 years ago</a:t>
            </a:r>
          </a:p>
          <a:p>
            <a:endParaRPr lang="en-GB" dirty="0"/>
          </a:p>
          <a:p>
            <a:r>
              <a:rPr lang="en-GB" dirty="0" smtClean="0"/>
              <a:t>Eastern </a:t>
            </a:r>
            <a:r>
              <a:rPr lang="en-GB" dirty="0"/>
              <a:t>philosophy </a:t>
            </a:r>
          </a:p>
        </p:txBody>
      </p:sp>
    </p:spTree>
    <p:extLst>
      <p:ext uri="{BB962C8B-B14F-4D97-AF65-F5344CB8AC3E}">
        <p14:creationId xmlns:p14="http://schemas.microsoft.com/office/powerpoint/2010/main" val="3038363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Timeline</a:t>
            </a:r>
            <a:endParaRPr lang="en-GB" dirty="0"/>
          </a:p>
        </p:txBody>
      </p:sp>
      <p:sp>
        <p:nvSpPr>
          <p:cNvPr id="3" name="Content Placeholder 2"/>
          <p:cNvSpPr>
            <a:spLocks noGrp="1"/>
          </p:cNvSpPr>
          <p:nvPr>
            <p:ph idx="1"/>
          </p:nvPr>
        </p:nvSpPr>
        <p:spPr/>
        <p:txBody>
          <a:bodyPr>
            <a:normAutofit fontScale="70000" lnSpcReduction="20000"/>
          </a:bodyPr>
          <a:lstStyle/>
          <a:p>
            <a:r>
              <a:rPr lang="en-GB" dirty="0"/>
              <a:t>A TIMELINE</a:t>
            </a:r>
          </a:p>
          <a:p>
            <a:r>
              <a:rPr lang="en-GB" dirty="0"/>
              <a:t>Fall of Roman Empire</a:t>
            </a:r>
          </a:p>
          <a:p>
            <a:r>
              <a:rPr lang="en-GB" dirty="0"/>
              <a:t>AD 476</a:t>
            </a:r>
          </a:p>
          <a:p>
            <a:r>
              <a:rPr lang="en-GB" dirty="0"/>
              <a:t>15thcentury</a:t>
            </a:r>
          </a:p>
          <a:p>
            <a:r>
              <a:rPr lang="en-GB" dirty="0"/>
              <a:t>Darkness</a:t>
            </a:r>
          </a:p>
          <a:p>
            <a:r>
              <a:rPr lang="en-GB" dirty="0"/>
              <a:t>17thcentury</a:t>
            </a:r>
          </a:p>
          <a:p>
            <a:r>
              <a:rPr lang="en-GB" dirty="0"/>
              <a:t>Renaissance</a:t>
            </a:r>
          </a:p>
          <a:p>
            <a:r>
              <a:rPr lang="en-GB" dirty="0"/>
              <a:t>Scientific revolution</a:t>
            </a:r>
          </a:p>
          <a:p>
            <a:r>
              <a:rPr lang="en-GB" dirty="0"/>
              <a:t>18thcentury</a:t>
            </a:r>
          </a:p>
          <a:p>
            <a:r>
              <a:rPr lang="en-GB" dirty="0"/>
              <a:t>Enlightenment </a:t>
            </a:r>
          </a:p>
          <a:p>
            <a:r>
              <a:rPr lang="en-GB" dirty="0"/>
              <a:t>‘Intellectual Revolution’</a:t>
            </a:r>
          </a:p>
          <a:p>
            <a:r>
              <a:rPr lang="en-GB" dirty="0"/>
              <a:t>19thcentury</a:t>
            </a:r>
          </a:p>
          <a:p>
            <a:r>
              <a:rPr lang="en-GB" dirty="0"/>
              <a:t>Political upheaval</a:t>
            </a:r>
          </a:p>
        </p:txBody>
      </p:sp>
    </p:spTree>
    <p:extLst>
      <p:ext uri="{BB962C8B-B14F-4D97-AF65-F5344CB8AC3E}">
        <p14:creationId xmlns:p14="http://schemas.microsoft.com/office/powerpoint/2010/main" val="335070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branches of </a:t>
            </a:r>
            <a:r>
              <a:rPr lang="en-GB" dirty="0"/>
              <a:t>p</a:t>
            </a:r>
            <a:r>
              <a:rPr lang="en-GB" dirty="0" smtClean="0"/>
              <a:t>hilosophical enquiry</a:t>
            </a:r>
            <a:endParaRPr lang="en-GB" dirty="0"/>
          </a:p>
        </p:txBody>
      </p:sp>
      <p:sp>
        <p:nvSpPr>
          <p:cNvPr id="3" name="Content Placeholder 2"/>
          <p:cNvSpPr>
            <a:spLocks noGrp="1"/>
          </p:cNvSpPr>
          <p:nvPr>
            <p:ph idx="1"/>
          </p:nvPr>
        </p:nvSpPr>
        <p:spPr/>
        <p:txBody>
          <a:bodyPr/>
          <a:lstStyle/>
          <a:p>
            <a:endParaRPr lang="en-GB" dirty="0"/>
          </a:p>
          <a:p>
            <a:r>
              <a:rPr lang="en-GB" dirty="0"/>
              <a:t>Moral philosophy </a:t>
            </a:r>
          </a:p>
          <a:p>
            <a:r>
              <a:rPr lang="en-GB" dirty="0" smtClean="0"/>
              <a:t>Epistemology </a:t>
            </a:r>
            <a:r>
              <a:rPr lang="en-GB" dirty="0"/>
              <a:t>or philosophy of knowledge</a:t>
            </a:r>
          </a:p>
          <a:p>
            <a:r>
              <a:rPr lang="en-GB" dirty="0" smtClean="0"/>
              <a:t>Political </a:t>
            </a:r>
            <a:r>
              <a:rPr lang="en-GB" dirty="0"/>
              <a:t>philosophy</a:t>
            </a:r>
          </a:p>
          <a:p>
            <a:r>
              <a:rPr lang="en-GB" dirty="0" smtClean="0"/>
              <a:t>Philosophy </a:t>
            </a:r>
            <a:r>
              <a:rPr lang="en-GB" dirty="0"/>
              <a:t>of mind</a:t>
            </a:r>
          </a:p>
          <a:p>
            <a:r>
              <a:rPr lang="en-GB" dirty="0" smtClean="0"/>
              <a:t>Religious </a:t>
            </a:r>
            <a:r>
              <a:rPr lang="en-GB" dirty="0"/>
              <a:t>philosophy</a:t>
            </a:r>
          </a:p>
          <a:p>
            <a:r>
              <a:rPr lang="en-GB" dirty="0" smtClean="0"/>
              <a:t>Aesthetics</a:t>
            </a:r>
            <a:endParaRPr lang="en-GB" dirty="0"/>
          </a:p>
        </p:txBody>
      </p:sp>
    </p:spTree>
    <p:extLst>
      <p:ext uri="{BB962C8B-B14F-4D97-AF65-F5344CB8AC3E}">
        <p14:creationId xmlns:p14="http://schemas.microsoft.com/office/powerpoint/2010/main" val="20425658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Philosophical question – </a:t>
            </a:r>
            <a:br>
              <a:rPr lang="en-GB" dirty="0" smtClean="0"/>
            </a:br>
            <a:r>
              <a:rPr lang="en-GB" dirty="0" smtClean="0"/>
              <a:t>The cow in the field – Edmund </a:t>
            </a:r>
            <a:r>
              <a:rPr lang="en-GB" dirty="0" err="1" smtClean="0"/>
              <a:t>Gettier</a:t>
            </a:r>
            <a:endParaRPr lang="en-GB" dirty="0"/>
          </a:p>
        </p:txBody>
      </p:sp>
      <p:sp>
        <p:nvSpPr>
          <p:cNvPr id="3" name="Content Placeholder 2"/>
          <p:cNvSpPr>
            <a:spLocks noGrp="1"/>
          </p:cNvSpPr>
          <p:nvPr>
            <p:ph idx="1"/>
          </p:nvPr>
        </p:nvSpPr>
        <p:spPr/>
        <p:txBody>
          <a:bodyPr/>
          <a:lstStyle/>
          <a:p>
            <a:pPr marL="0" indent="0">
              <a:buNone/>
            </a:pPr>
            <a:r>
              <a:rPr lang="en-GB" dirty="0"/>
              <a:t>A farmer worries his prize cow has wandered off until the milkman tells him he’s seen it wandering in a nearby field. Farmer goes to check and sees a familiar black and white shape of a cow and is happy his cow is there.</a:t>
            </a:r>
          </a:p>
          <a:p>
            <a:pPr marL="0" indent="0">
              <a:buNone/>
            </a:pPr>
            <a:r>
              <a:rPr lang="en-GB" dirty="0"/>
              <a:t>Later the milkman goes back to double check and notices the cow is hidden behind some bushes. There is also a large black and white piece of paper stuck between the trees which is obviously what the farmer saw.</a:t>
            </a:r>
          </a:p>
          <a:p>
            <a:endParaRPr lang="en-GB" dirty="0" smtClean="0"/>
          </a:p>
          <a:p>
            <a:r>
              <a:rPr lang="en-GB" dirty="0" smtClean="0"/>
              <a:t>The </a:t>
            </a:r>
            <a:r>
              <a:rPr lang="en-GB" dirty="0"/>
              <a:t>question is, even though the cow was in </a:t>
            </a:r>
            <a:r>
              <a:rPr lang="en-GB" dirty="0" smtClean="0"/>
              <a:t>the </a:t>
            </a:r>
            <a:r>
              <a:rPr lang="en-GB" dirty="0"/>
              <a:t>field, was the farmer correct when </a:t>
            </a:r>
            <a:r>
              <a:rPr lang="en-GB" dirty="0" smtClean="0"/>
              <a:t>he said </a:t>
            </a:r>
            <a:r>
              <a:rPr lang="en-GB" dirty="0"/>
              <a:t>he knew it was there?</a:t>
            </a:r>
          </a:p>
        </p:txBody>
      </p:sp>
    </p:spTree>
    <p:extLst>
      <p:ext uri="{BB962C8B-B14F-4D97-AF65-F5344CB8AC3E}">
        <p14:creationId xmlns:p14="http://schemas.microsoft.com/office/powerpoint/2010/main" val="2082291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Test assumptions and never assume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917031" y="1596976"/>
            <a:ext cx="3665622" cy="4850870"/>
          </a:xfrm>
          <a:prstGeom prst="rect">
            <a:avLst/>
          </a:prstGeom>
        </p:spPr>
      </p:pic>
      <p:pic>
        <p:nvPicPr>
          <p:cNvPr id="5" name="Picture 4"/>
          <p:cNvPicPr>
            <a:picLocks noChangeAspect="1"/>
          </p:cNvPicPr>
          <p:nvPr/>
        </p:nvPicPr>
        <p:blipFill>
          <a:blip r:embed="rId4"/>
          <a:stretch>
            <a:fillRect/>
          </a:stretch>
        </p:blipFill>
        <p:spPr>
          <a:xfrm>
            <a:off x="6837945" y="1596976"/>
            <a:ext cx="3593434" cy="4697562"/>
          </a:xfrm>
          <a:prstGeom prst="rect">
            <a:avLst/>
          </a:prstGeom>
        </p:spPr>
      </p:pic>
    </p:spTree>
    <p:extLst>
      <p:ext uri="{BB962C8B-B14F-4D97-AF65-F5344CB8AC3E}">
        <p14:creationId xmlns:p14="http://schemas.microsoft.com/office/powerpoint/2010/main" val="2553990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and Practice</a:t>
            </a:r>
            <a:endParaRPr lang="en-GB" dirty="0"/>
          </a:p>
        </p:txBody>
      </p:sp>
      <p:sp>
        <p:nvSpPr>
          <p:cNvPr id="3" name="Content Placeholder 2"/>
          <p:cNvSpPr>
            <a:spLocks noGrp="1"/>
          </p:cNvSpPr>
          <p:nvPr>
            <p:ph idx="1"/>
          </p:nvPr>
        </p:nvSpPr>
        <p:spPr/>
        <p:txBody>
          <a:bodyPr/>
          <a:lstStyle/>
          <a:p>
            <a:endParaRPr lang="en-GB" dirty="0"/>
          </a:p>
          <a:p>
            <a:r>
              <a:rPr lang="en-GB" dirty="0"/>
              <a:t>Philosophy of education is an applied discipline</a:t>
            </a:r>
          </a:p>
          <a:p>
            <a:r>
              <a:rPr lang="en-GB" dirty="0" smtClean="0"/>
              <a:t>Philosophy </a:t>
            </a:r>
            <a:r>
              <a:rPr lang="en-GB" dirty="0"/>
              <a:t>and philosophers add to our understanding of education</a:t>
            </a:r>
          </a:p>
          <a:p>
            <a:r>
              <a:rPr lang="en-GB" dirty="0" smtClean="0"/>
              <a:t>Some </a:t>
            </a:r>
            <a:r>
              <a:rPr lang="en-GB" dirty="0"/>
              <a:t>have specific interest in education others engage in debates on education –some key theorists were teachers themselves</a:t>
            </a:r>
          </a:p>
          <a:p>
            <a:r>
              <a:rPr lang="en-GB" dirty="0" smtClean="0"/>
              <a:t>Practising </a:t>
            </a:r>
            <a:r>
              <a:rPr lang="en-GB" dirty="0"/>
              <a:t>professionals are a key element of the philosophy of education –asking questions, debating etc.</a:t>
            </a:r>
          </a:p>
          <a:p>
            <a:r>
              <a:rPr lang="en-GB" dirty="0" smtClean="0"/>
              <a:t>Conversation </a:t>
            </a:r>
            <a:r>
              <a:rPr lang="en-GB" dirty="0"/>
              <a:t>is key</a:t>
            </a:r>
          </a:p>
        </p:txBody>
      </p:sp>
    </p:spTree>
    <p:extLst>
      <p:ext uri="{BB962C8B-B14F-4D97-AF65-F5344CB8AC3E}">
        <p14:creationId xmlns:p14="http://schemas.microsoft.com/office/powerpoint/2010/main" val="4015745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Aims of Education</a:t>
            </a:r>
            <a:endParaRPr lang="en-GB" dirty="0"/>
          </a:p>
        </p:txBody>
      </p:sp>
      <p:sp>
        <p:nvSpPr>
          <p:cNvPr id="3" name="Content Placeholder 2"/>
          <p:cNvSpPr>
            <a:spLocks noGrp="1"/>
          </p:cNvSpPr>
          <p:nvPr>
            <p:ph idx="1"/>
          </p:nvPr>
        </p:nvSpPr>
        <p:spPr>
          <a:xfrm>
            <a:off x="2589212" y="2133600"/>
            <a:ext cx="5664451" cy="3777622"/>
          </a:xfrm>
        </p:spPr>
        <p:txBody>
          <a:bodyPr/>
          <a:lstStyle/>
          <a:p>
            <a:r>
              <a:rPr lang="en-GB" dirty="0"/>
              <a:t>Education as conservation:</a:t>
            </a:r>
          </a:p>
          <a:p>
            <a:pPr lvl="1"/>
            <a:r>
              <a:rPr lang="en-GB" dirty="0" smtClean="0"/>
              <a:t>Transmitting </a:t>
            </a:r>
            <a:r>
              <a:rPr lang="en-GB" dirty="0"/>
              <a:t>culture (essentialism)</a:t>
            </a:r>
          </a:p>
          <a:p>
            <a:pPr lvl="1"/>
            <a:r>
              <a:rPr lang="en-GB" dirty="0" smtClean="0"/>
              <a:t>Encouraging </a:t>
            </a:r>
            <a:r>
              <a:rPr lang="en-GB" dirty="0"/>
              <a:t>learners to grasp external and universal </a:t>
            </a:r>
            <a:r>
              <a:rPr lang="en-GB" dirty="0" smtClean="0"/>
              <a:t>truths (</a:t>
            </a:r>
            <a:r>
              <a:rPr lang="en-GB" dirty="0" err="1" smtClean="0"/>
              <a:t>perennialism</a:t>
            </a:r>
            <a:r>
              <a:rPr lang="en-GB" dirty="0"/>
              <a:t>)</a:t>
            </a:r>
          </a:p>
          <a:p>
            <a:endParaRPr lang="en-GB" dirty="0" smtClean="0"/>
          </a:p>
          <a:p>
            <a:r>
              <a:rPr lang="en-GB" dirty="0" smtClean="0"/>
              <a:t>Education </a:t>
            </a:r>
            <a:r>
              <a:rPr lang="en-GB" dirty="0"/>
              <a:t>as change -progressivism</a:t>
            </a:r>
          </a:p>
        </p:txBody>
      </p:sp>
      <p:pic>
        <p:nvPicPr>
          <p:cNvPr id="4" name="Picture 3"/>
          <p:cNvPicPr>
            <a:picLocks noChangeAspect="1"/>
          </p:cNvPicPr>
          <p:nvPr/>
        </p:nvPicPr>
        <p:blipFill>
          <a:blip r:embed="rId3"/>
          <a:stretch>
            <a:fillRect/>
          </a:stretch>
        </p:blipFill>
        <p:spPr>
          <a:xfrm>
            <a:off x="8253663" y="1698024"/>
            <a:ext cx="3112170" cy="4400416"/>
          </a:xfrm>
          <a:prstGeom prst="rect">
            <a:avLst/>
          </a:prstGeom>
        </p:spPr>
      </p:pic>
    </p:spTree>
    <p:extLst>
      <p:ext uri="{BB962C8B-B14F-4D97-AF65-F5344CB8AC3E}">
        <p14:creationId xmlns:p14="http://schemas.microsoft.com/office/powerpoint/2010/main" val="1566476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 or the individual?</a:t>
            </a:r>
            <a:endParaRPr lang="en-GB" dirty="0"/>
          </a:p>
        </p:txBody>
      </p:sp>
      <p:sp>
        <p:nvSpPr>
          <p:cNvPr id="3" name="Content Placeholder 2"/>
          <p:cNvSpPr>
            <a:spLocks noGrp="1"/>
          </p:cNvSpPr>
          <p:nvPr>
            <p:ph idx="1"/>
          </p:nvPr>
        </p:nvSpPr>
        <p:spPr/>
        <p:txBody>
          <a:bodyPr/>
          <a:lstStyle/>
          <a:p>
            <a:endParaRPr lang="en-GB" dirty="0"/>
          </a:p>
          <a:p>
            <a:r>
              <a:rPr lang="en-GB" dirty="0"/>
              <a:t>Key question: should education work for the individual or society?</a:t>
            </a:r>
          </a:p>
          <a:p>
            <a:r>
              <a:rPr lang="en-GB" dirty="0" smtClean="0"/>
              <a:t>Traditionally </a:t>
            </a:r>
            <a:r>
              <a:rPr lang="en-GB" dirty="0"/>
              <a:t>a strong inclination to elevate needs of society above needs of individual</a:t>
            </a:r>
          </a:p>
          <a:p>
            <a:r>
              <a:rPr lang="en-GB" dirty="0" smtClean="0"/>
              <a:t>Economic </a:t>
            </a:r>
            <a:r>
              <a:rPr lang="en-GB" dirty="0"/>
              <a:t>purpose of education</a:t>
            </a:r>
          </a:p>
          <a:p>
            <a:r>
              <a:rPr lang="en-GB" dirty="0" smtClean="0"/>
              <a:t>Child </a:t>
            </a:r>
            <a:r>
              <a:rPr lang="en-GB" dirty="0"/>
              <a:t>centred ideas of education</a:t>
            </a:r>
          </a:p>
          <a:p>
            <a:endParaRPr lang="en-GB" dirty="0"/>
          </a:p>
        </p:txBody>
      </p:sp>
    </p:spTree>
    <p:extLst>
      <p:ext uri="{BB962C8B-B14F-4D97-AF65-F5344CB8AC3E}">
        <p14:creationId xmlns:p14="http://schemas.microsoft.com/office/powerpoint/2010/main" val="8916908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Teaching, Morality and Virtue</a:t>
            </a:r>
            <a:endParaRPr lang="en-GB" dirty="0"/>
          </a:p>
        </p:txBody>
      </p:sp>
      <p:sp>
        <p:nvSpPr>
          <p:cNvPr id="3" name="Content Placeholder 2"/>
          <p:cNvSpPr>
            <a:spLocks noGrp="1"/>
          </p:cNvSpPr>
          <p:nvPr>
            <p:ph idx="1"/>
          </p:nvPr>
        </p:nvSpPr>
        <p:spPr/>
        <p:txBody>
          <a:bodyPr/>
          <a:lstStyle/>
          <a:p>
            <a:endParaRPr lang="en-GB" dirty="0"/>
          </a:p>
          <a:p>
            <a:r>
              <a:rPr lang="en-GB" dirty="0" smtClean="0"/>
              <a:t>20thcentury </a:t>
            </a:r>
            <a:r>
              <a:rPr lang="en-GB" dirty="0"/>
              <a:t>emphasis on standards, efficiency and intellectual development</a:t>
            </a:r>
          </a:p>
          <a:p>
            <a:r>
              <a:rPr lang="en-GB" dirty="0" smtClean="0"/>
              <a:t>What </a:t>
            </a:r>
            <a:r>
              <a:rPr lang="en-GB" dirty="0"/>
              <a:t>is moral education?</a:t>
            </a:r>
          </a:p>
          <a:p>
            <a:pPr lvl="1"/>
            <a:r>
              <a:rPr lang="en-GB" dirty="0" smtClean="0"/>
              <a:t>Instruction </a:t>
            </a:r>
            <a:r>
              <a:rPr lang="en-GB" dirty="0"/>
              <a:t>in specific moral rules </a:t>
            </a:r>
          </a:p>
          <a:p>
            <a:pPr lvl="1"/>
            <a:r>
              <a:rPr lang="en-GB" dirty="0" smtClean="0"/>
              <a:t>Teaching </a:t>
            </a:r>
            <a:r>
              <a:rPr lang="en-GB" dirty="0"/>
              <a:t>children to think morally in different situations</a:t>
            </a:r>
          </a:p>
          <a:p>
            <a:pPr lvl="1"/>
            <a:r>
              <a:rPr lang="en-GB" dirty="0" smtClean="0"/>
              <a:t>Developing </a:t>
            </a:r>
            <a:r>
              <a:rPr lang="en-GB" dirty="0"/>
              <a:t>in children the qualities of a ‘good’ person</a:t>
            </a:r>
          </a:p>
          <a:p>
            <a:endParaRPr lang="en-GB" dirty="0"/>
          </a:p>
        </p:txBody>
      </p:sp>
    </p:spTree>
    <p:extLst>
      <p:ext uri="{BB962C8B-B14F-4D97-AF65-F5344CB8AC3E}">
        <p14:creationId xmlns:p14="http://schemas.microsoft.com/office/powerpoint/2010/main" val="22115737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Claxton (2008) The ‘Big 8’</a:t>
            </a:r>
            <a:endParaRPr lang="en-GB" dirty="0"/>
          </a:p>
        </p:txBody>
      </p:sp>
      <p:sp>
        <p:nvSpPr>
          <p:cNvPr id="3" name="Content Placeholder 2"/>
          <p:cNvSpPr>
            <a:spLocks noGrp="1"/>
          </p:cNvSpPr>
          <p:nvPr>
            <p:ph idx="1"/>
          </p:nvPr>
        </p:nvSpPr>
        <p:spPr/>
        <p:txBody>
          <a:bodyPr/>
          <a:lstStyle/>
          <a:p>
            <a:endParaRPr lang="en-GB" dirty="0"/>
          </a:p>
          <a:p>
            <a:pPr>
              <a:buFont typeface="+mj-lt"/>
              <a:buAutoNum type="arabicPeriod"/>
            </a:pPr>
            <a:r>
              <a:rPr lang="en-GB" dirty="0"/>
              <a:t>Curiosity</a:t>
            </a:r>
          </a:p>
          <a:p>
            <a:pPr>
              <a:buFont typeface="+mj-lt"/>
              <a:buAutoNum type="arabicPeriod"/>
            </a:pPr>
            <a:r>
              <a:rPr lang="en-GB" dirty="0" smtClean="0"/>
              <a:t>Courage</a:t>
            </a:r>
            <a:endParaRPr lang="en-GB" dirty="0"/>
          </a:p>
          <a:p>
            <a:pPr>
              <a:buFont typeface="+mj-lt"/>
              <a:buAutoNum type="arabicPeriod"/>
            </a:pPr>
            <a:r>
              <a:rPr lang="en-GB" dirty="0" smtClean="0"/>
              <a:t>Exploration</a:t>
            </a:r>
            <a:endParaRPr lang="en-GB" dirty="0"/>
          </a:p>
          <a:p>
            <a:pPr>
              <a:buFont typeface="+mj-lt"/>
              <a:buAutoNum type="arabicPeriod"/>
            </a:pPr>
            <a:r>
              <a:rPr lang="en-GB" dirty="0" smtClean="0"/>
              <a:t>Experimentation</a:t>
            </a:r>
            <a:endParaRPr lang="en-GB" dirty="0"/>
          </a:p>
          <a:p>
            <a:pPr>
              <a:buFont typeface="+mj-lt"/>
              <a:buAutoNum type="arabicPeriod"/>
            </a:pPr>
            <a:r>
              <a:rPr lang="en-GB" dirty="0" smtClean="0"/>
              <a:t>Imagination</a:t>
            </a:r>
            <a:endParaRPr lang="en-GB" dirty="0"/>
          </a:p>
          <a:p>
            <a:pPr>
              <a:buFont typeface="+mj-lt"/>
              <a:buAutoNum type="arabicPeriod"/>
            </a:pPr>
            <a:r>
              <a:rPr lang="en-GB" dirty="0" smtClean="0"/>
              <a:t>Discipline</a:t>
            </a:r>
            <a:endParaRPr lang="en-GB" dirty="0"/>
          </a:p>
          <a:p>
            <a:pPr>
              <a:buFont typeface="+mj-lt"/>
              <a:buAutoNum type="arabicPeriod"/>
            </a:pPr>
            <a:r>
              <a:rPr lang="en-GB" dirty="0" smtClean="0"/>
              <a:t>Sociability</a:t>
            </a:r>
            <a:endParaRPr lang="en-GB" dirty="0"/>
          </a:p>
          <a:p>
            <a:pPr>
              <a:buFont typeface="+mj-lt"/>
              <a:buAutoNum type="arabicPeriod"/>
            </a:pPr>
            <a:r>
              <a:rPr lang="en-GB" dirty="0" smtClean="0"/>
              <a:t>Thoughtfulness </a:t>
            </a:r>
            <a:endParaRPr lang="en-GB" dirty="0"/>
          </a:p>
        </p:txBody>
      </p:sp>
      <p:pic>
        <p:nvPicPr>
          <p:cNvPr id="4" name="Picture 3"/>
          <p:cNvPicPr>
            <a:picLocks noChangeAspect="1"/>
          </p:cNvPicPr>
          <p:nvPr/>
        </p:nvPicPr>
        <p:blipFill>
          <a:blip r:embed="rId3"/>
          <a:stretch>
            <a:fillRect/>
          </a:stretch>
        </p:blipFill>
        <p:spPr>
          <a:xfrm>
            <a:off x="6922169" y="1899036"/>
            <a:ext cx="4195012" cy="4246750"/>
          </a:xfrm>
          <a:prstGeom prst="rect">
            <a:avLst/>
          </a:prstGeom>
        </p:spPr>
      </p:pic>
    </p:spTree>
    <p:extLst>
      <p:ext uri="{BB962C8B-B14F-4D97-AF65-F5344CB8AC3E}">
        <p14:creationId xmlns:p14="http://schemas.microsoft.com/office/powerpoint/2010/main" val="518665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Philosophy of education in the 21</a:t>
            </a:r>
            <a:r>
              <a:rPr lang="en-GB" baseline="30000" dirty="0" smtClean="0"/>
              <a:t>st</a:t>
            </a:r>
            <a:r>
              <a:rPr lang="en-GB" dirty="0" smtClean="0"/>
              <a:t> Century</a:t>
            </a:r>
            <a:endParaRPr lang="en-GB" dirty="0"/>
          </a:p>
        </p:txBody>
      </p:sp>
      <p:sp>
        <p:nvSpPr>
          <p:cNvPr id="3" name="Content Placeholder 2"/>
          <p:cNvSpPr>
            <a:spLocks noGrp="1"/>
          </p:cNvSpPr>
          <p:nvPr>
            <p:ph idx="1"/>
          </p:nvPr>
        </p:nvSpPr>
        <p:spPr/>
        <p:txBody>
          <a:bodyPr/>
          <a:lstStyle/>
          <a:p>
            <a:endParaRPr lang="en-GB" dirty="0"/>
          </a:p>
          <a:p>
            <a:r>
              <a:rPr lang="en-GB" dirty="0" smtClean="0"/>
              <a:t>What </a:t>
            </a:r>
            <a:r>
              <a:rPr lang="en-GB" dirty="0"/>
              <a:t>are the issues affecting social life in 21stcentury?</a:t>
            </a:r>
          </a:p>
          <a:p>
            <a:r>
              <a:rPr lang="en-GB" dirty="0" smtClean="0"/>
              <a:t>What </a:t>
            </a:r>
            <a:r>
              <a:rPr lang="en-GB" dirty="0"/>
              <a:t>do you think should be the main priorities for schools and teachers in the modern era?</a:t>
            </a:r>
          </a:p>
          <a:p>
            <a:r>
              <a:rPr lang="en-GB" dirty="0" smtClean="0"/>
              <a:t>What </a:t>
            </a:r>
            <a:r>
              <a:rPr lang="en-GB" dirty="0"/>
              <a:t>skills, qualities and knowledge should young people possess now when they leave education?</a:t>
            </a:r>
          </a:p>
          <a:p>
            <a:r>
              <a:rPr lang="en-GB" dirty="0" smtClean="0"/>
              <a:t>How </a:t>
            </a:r>
            <a:r>
              <a:rPr lang="en-GB" dirty="0"/>
              <a:t>would you change schooling within the UK to help try and develop these qualities?</a:t>
            </a:r>
          </a:p>
          <a:p>
            <a:r>
              <a:rPr lang="en-GB" dirty="0" smtClean="0"/>
              <a:t>What </a:t>
            </a:r>
            <a:r>
              <a:rPr lang="en-GB" dirty="0"/>
              <a:t>role (if any) do you think philosophy should have in the 21stcentury curriculum?</a:t>
            </a:r>
          </a:p>
          <a:p>
            <a:endParaRPr lang="en-GB" dirty="0"/>
          </a:p>
        </p:txBody>
      </p:sp>
    </p:spTree>
    <p:extLst>
      <p:ext uri="{BB962C8B-B14F-4D97-AF65-F5344CB8AC3E}">
        <p14:creationId xmlns:p14="http://schemas.microsoft.com/office/powerpoint/2010/main" val="3920396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Asynchronous Task</a:t>
            </a:r>
            <a:endParaRPr lang="en-GB" dirty="0"/>
          </a:p>
        </p:txBody>
      </p:sp>
      <p:sp>
        <p:nvSpPr>
          <p:cNvPr id="3" name="Content Placeholder 2"/>
          <p:cNvSpPr>
            <a:spLocks noGrp="1"/>
          </p:cNvSpPr>
          <p:nvPr>
            <p:ph idx="1"/>
          </p:nvPr>
        </p:nvSpPr>
        <p:spPr/>
        <p:txBody>
          <a:bodyPr/>
          <a:lstStyle/>
          <a:p>
            <a:r>
              <a:rPr lang="en-GB" dirty="0" smtClean="0"/>
              <a:t>Consider the assignments, do you have any questions or concerns.</a:t>
            </a:r>
          </a:p>
          <a:p>
            <a:endParaRPr lang="en-GB" dirty="0"/>
          </a:p>
          <a:p>
            <a:r>
              <a:rPr lang="en-GB" dirty="0" smtClean="0"/>
              <a:t>Discuss with your group what will the focus be for your presentation make notes and share your responsibilities out.</a:t>
            </a:r>
          </a:p>
          <a:p>
            <a:endParaRPr lang="en-GB" dirty="0"/>
          </a:p>
          <a:p>
            <a:r>
              <a:rPr lang="en-GB" dirty="0" smtClean="0"/>
              <a:t>Consider the essay, who will you focus on. Start gathering resources.</a:t>
            </a:r>
          </a:p>
          <a:p>
            <a:endParaRPr lang="en-GB" dirty="0"/>
          </a:p>
          <a:p>
            <a:endParaRPr lang="en-GB" dirty="0" smtClean="0"/>
          </a:p>
        </p:txBody>
      </p:sp>
    </p:spTree>
    <p:extLst>
      <p:ext uri="{BB962C8B-B14F-4D97-AF65-F5344CB8AC3E}">
        <p14:creationId xmlns:p14="http://schemas.microsoft.com/office/powerpoint/2010/main" val="21082696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79</TotalTime>
  <Words>2518</Words>
  <Application>Microsoft Office PowerPoint</Application>
  <PresentationFormat>Widescreen</PresentationFormat>
  <Paragraphs>212</Paragraphs>
  <Slides>24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 3</vt:lpstr>
      <vt:lpstr>Wisp</vt:lpstr>
      <vt:lpstr>Session 1</vt:lpstr>
      <vt:lpstr>Aims of the session</vt:lpstr>
      <vt:lpstr>Module Aims</vt:lpstr>
      <vt:lpstr>Module outcome</vt:lpstr>
      <vt:lpstr>Timetable</vt:lpstr>
      <vt:lpstr>Assignment 1</vt:lpstr>
      <vt:lpstr>Assignment 2</vt:lpstr>
      <vt:lpstr>Reading list</vt:lpstr>
      <vt:lpstr>Main areas of discussion</vt:lpstr>
      <vt:lpstr>Task</vt:lpstr>
      <vt:lpstr>Initial thoughts</vt:lpstr>
      <vt:lpstr>Some initial philosophical questions</vt:lpstr>
      <vt:lpstr>A brief history of Philosophy</vt:lpstr>
      <vt:lpstr>A Timeline</vt:lpstr>
      <vt:lpstr>Main branches of philosophical enquiry</vt:lpstr>
      <vt:lpstr>Philosophical question –  The cow in the field – Edmund Gettier</vt:lpstr>
      <vt:lpstr>Test assumptions and never assume</vt:lpstr>
      <vt:lpstr>Policy and Practice</vt:lpstr>
      <vt:lpstr>The Aims of Education</vt:lpstr>
      <vt:lpstr>Society or the individual?</vt:lpstr>
      <vt:lpstr>Teaching, Morality and Virtue</vt:lpstr>
      <vt:lpstr>Claxton (2008) The ‘Big 8’</vt:lpstr>
      <vt:lpstr>Philosophy of education in the 21st Century</vt:lpstr>
      <vt:lpstr>Asynchronous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10</cp:revision>
  <dcterms:created xsi:type="dcterms:W3CDTF">2021-03-18T11:34:27Z</dcterms:created>
  <dcterms:modified xsi:type="dcterms:W3CDTF">2021-04-19T07:50:14Z</dcterms:modified>
</cp:coreProperties>
</file>