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87" r:id="rId2"/>
    <p:sldId id="292" r:id="rId3"/>
    <p:sldId id="266" r:id="rId4"/>
    <p:sldId id="267" r:id="rId5"/>
    <p:sldId id="268" r:id="rId6"/>
    <p:sldId id="289" r:id="rId7"/>
    <p:sldId id="269" r:id="rId8"/>
    <p:sldId id="288" r:id="rId9"/>
    <p:sldId id="256" r:id="rId10"/>
    <p:sldId id="290" r:id="rId11"/>
    <p:sldId id="294" r:id="rId12"/>
    <p:sldId id="291" r:id="rId13"/>
    <p:sldId id="29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B3B65DA-23D9-363E-C4C6-D73094E01EBA}"/>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ea typeface="新細明體" pitchFamily="18"/>
              </a:defRPr>
            </a:lvl1pPr>
          </a:lstStyle>
          <a:p>
            <a:pPr lvl="0"/>
            <a:endParaRPr lang="en-US"/>
          </a:p>
        </p:txBody>
      </p:sp>
      <p:sp>
        <p:nvSpPr>
          <p:cNvPr id="3" name="Date Placeholder 2">
            <a:extLst>
              <a:ext uri="{FF2B5EF4-FFF2-40B4-BE49-F238E27FC236}">
                <a16:creationId xmlns:a16="http://schemas.microsoft.com/office/drawing/2014/main" id="{3953F8AE-D8E8-0EA4-365F-C49575F4241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ea typeface="新細明體" pitchFamily="18"/>
              </a:defRPr>
            </a:lvl1pPr>
          </a:lstStyle>
          <a:p>
            <a:pPr lvl="0"/>
            <a:fld id="{2285C8A2-C316-4728-8DBC-3F3161EC32FA}" type="datetime1">
              <a:rPr lang="en-US"/>
              <a:pPr lvl="0"/>
              <a:t>11/12/2024</a:t>
            </a:fld>
            <a:endParaRPr lang="en-US"/>
          </a:p>
        </p:txBody>
      </p:sp>
      <p:sp>
        <p:nvSpPr>
          <p:cNvPr id="4" name="Slide Image Placeholder 3">
            <a:extLst>
              <a:ext uri="{FF2B5EF4-FFF2-40B4-BE49-F238E27FC236}">
                <a16:creationId xmlns:a16="http://schemas.microsoft.com/office/drawing/2014/main" id="{FC874BF2-2FCA-B3D1-216C-1636BE6B581D}"/>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EF8E9234-E043-B3C7-D6D6-05CD62C8F8CE}"/>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0F566682-9693-28D5-DA7B-E5C127D5B0D4}"/>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ea typeface="新細明體" pitchFamily="18"/>
              </a:defRPr>
            </a:lvl1pPr>
          </a:lstStyle>
          <a:p>
            <a:pPr lvl="0"/>
            <a:endParaRPr lang="en-US"/>
          </a:p>
        </p:txBody>
      </p:sp>
      <p:sp>
        <p:nvSpPr>
          <p:cNvPr id="7" name="Slide Number Placeholder 6">
            <a:extLst>
              <a:ext uri="{FF2B5EF4-FFF2-40B4-BE49-F238E27FC236}">
                <a16:creationId xmlns:a16="http://schemas.microsoft.com/office/drawing/2014/main" id="{15A7FEB3-BBE2-D90F-D6E2-59ABF4EFDFA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ea typeface="新細明體" pitchFamily="18"/>
              </a:defRPr>
            </a:lvl1pPr>
          </a:lstStyle>
          <a:p>
            <a:pPr lvl="0"/>
            <a:fld id="{57042231-F19D-4D9D-862C-86DA37408EAE}" type="slidenum">
              <a:t>‹#›</a:t>
            </a:fld>
            <a:endParaRPr lang="en-US"/>
          </a:p>
        </p:txBody>
      </p:sp>
    </p:spTree>
    <p:extLst>
      <p:ext uri="{BB962C8B-B14F-4D97-AF65-F5344CB8AC3E}">
        <p14:creationId xmlns:p14="http://schemas.microsoft.com/office/powerpoint/2010/main" val="201126375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ea typeface="新細明體" pitchFamily="18"/>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ea typeface="新細明體" pitchFamily="18"/>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ea typeface="新細明體" pitchFamily="18"/>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ea typeface="新細明體" pitchFamily="18"/>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ea typeface="新細明體" pitchFamily="18"/>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A4FC62-52A5-4C6F-1C64-6E03372A5E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1D0CFD-A0A2-8B21-DC3B-60CBA32D317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33F9D21-0979-4B78-3A63-D3C9947B0A3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A7E09A9-7058-42A7-ADFA-EFFF41FED39A}" type="slidenum">
              <a:t>3</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2C4B43-EF93-CC71-F94E-AD681C5028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670BBF-191F-6DF1-2E54-62D1E3127883}"/>
              </a:ext>
            </a:extLst>
          </p:cNvPr>
          <p:cNvSpPr txBox="1">
            <a:spLocks noGrp="1"/>
          </p:cNvSpPr>
          <p:nvPr>
            <p:ph type="body" sz="quarter" idx="1"/>
          </p:nvPr>
        </p:nvSpPr>
        <p:spPr/>
        <p:txBody>
          <a:bodyPr/>
          <a:lstStyle/>
          <a:p>
            <a:pPr lvl="0"/>
            <a:r>
              <a:rPr lang="en-US"/>
              <a:t>Note:</a:t>
            </a:r>
          </a:p>
          <a:p>
            <a:pPr lvl="0"/>
            <a:r>
              <a:rPr lang="en-US"/>
              <a:t>Empathize the integrity core value. </a:t>
            </a:r>
            <a:endParaRPr lang="en-GB"/>
          </a:p>
        </p:txBody>
      </p:sp>
      <p:sp>
        <p:nvSpPr>
          <p:cNvPr id="4" name="Slide Number Placeholder 3">
            <a:extLst>
              <a:ext uri="{FF2B5EF4-FFF2-40B4-BE49-F238E27FC236}">
                <a16:creationId xmlns:a16="http://schemas.microsoft.com/office/drawing/2014/main" id="{5B1F752E-5E6C-2CED-8E1C-0428DE0AC78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BB7A682-C08E-4BD6-89EC-5097BE880F66}" type="slidenum">
              <a:t>4</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09715C-7ACD-B93A-7A32-C8E2DE7B7C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A81AB8-2552-3766-559E-A64C651E454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B208AC8-A422-61F0-169C-70D6357907C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6E567AB-5792-4ECA-9806-07D3AE9E39F4}" type="slidenum">
              <a:t>5</a:t>
            </a:fld>
            <a:endParaRPr lang="en-US"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F6783-8EB5-079F-A11F-85456DACF256}"/>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89F3D1C0-DD88-EF77-C149-16852A2FF7B6}"/>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EDF0F854-7DF8-9C29-B005-ACB40A8D633F}"/>
              </a:ext>
            </a:extLst>
          </p:cNvPr>
          <p:cNvSpPr txBox="1">
            <a:spLocks noGrp="1"/>
          </p:cNvSpPr>
          <p:nvPr>
            <p:ph type="dt" sz="half" idx="7"/>
          </p:nvPr>
        </p:nvSpPr>
        <p:spPr/>
        <p:txBody>
          <a:bodyPr/>
          <a:lstStyle>
            <a:lvl1pPr>
              <a:defRPr/>
            </a:lvl1pPr>
          </a:lstStyle>
          <a:p>
            <a:pPr lvl="0"/>
            <a:fld id="{EF513462-FC98-45B5-B462-E89293DE2B4C}" type="datetime1">
              <a:rPr lang="en-US"/>
              <a:pPr lvl="0"/>
              <a:t>11/12/2024</a:t>
            </a:fld>
            <a:endParaRPr lang="en-US"/>
          </a:p>
        </p:txBody>
      </p:sp>
      <p:sp>
        <p:nvSpPr>
          <p:cNvPr id="5" name="Footer Placeholder 4">
            <a:extLst>
              <a:ext uri="{FF2B5EF4-FFF2-40B4-BE49-F238E27FC236}">
                <a16:creationId xmlns:a16="http://schemas.microsoft.com/office/drawing/2014/main" id="{CB250348-8D6E-79D0-8148-659C4F580EF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8708EE1-B133-7030-F18D-7D9E25D0DD06}"/>
              </a:ext>
            </a:extLst>
          </p:cNvPr>
          <p:cNvSpPr txBox="1">
            <a:spLocks noGrp="1"/>
          </p:cNvSpPr>
          <p:nvPr>
            <p:ph type="sldNum" sz="quarter" idx="8"/>
          </p:nvPr>
        </p:nvSpPr>
        <p:spPr/>
        <p:txBody>
          <a:bodyPr/>
          <a:lstStyle>
            <a:lvl1pPr>
              <a:defRPr/>
            </a:lvl1pPr>
          </a:lstStyle>
          <a:p>
            <a:pPr lvl="0"/>
            <a:fld id="{4BD92621-5AB5-493F-9165-60DF2689439B}" type="slidenum">
              <a:t>‹#›</a:t>
            </a:fld>
            <a:endParaRPr lang="en-US"/>
          </a:p>
        </p:txBody>
      </p:sp>
    </p:spTree>
    <p:extLst>
      <p:ext uri="{BB962C8B-B14F-4D97-AF65-F5344CB8AC3E}">
        <p14:creationId xmlns:p14="http://schemas.microsoft.com/office/powerpoint/2010/main" val="107539872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97070-5DC8-E2E4-19E9-6C7C9DB45CF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C085099-81C2-76CF-F50D-4F5C0A03A0A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72E6AC-6276-F400-6BFB-89A99145C595}"/>
              </a:ext>
            </a:extLst>
          </p:cNvPr>
          <p:cNvSpPr txBox="1">
            <a:spLocks noGrp="1"/>
          </p:cNvSpPr>
          <p:nvPr>
            <p:ph type="dt" sz="half" idx="7"/>
          </p:nvPr>
        </p:nvSpPr>
        <p:spPr/>
        <p:txBody>
          <a:bodyPr/>
          <a:lstStyle>
            <a:lvl1pPr>
              <a:defRPr/>
            </a:lvl1pPr>
          </a:lstStyle>
          <a:p>
            <a:pPr lvl="0"/>
            <a:fld id="{4436F280-7800-441C-A74D-CD5895D43D09}" type="datetime1">
              <a:rPr lang="en-US"/>
              <a:pPr lvl="0"/>
              <a:t>11/12/2024</a:t>
            </a:fld>
            <a:endParaRPr lang="en-US"/>
          </a:p>
        </p:txBody>
      </p:sp>
      <p:sp>
        <p:nvSpPr>
          <p:cNvPr id="5" name="Footer Placeholder 4">
            <a:extLst>
              <a:ext uri="{FF2B5EF4-FFF2-40B4-BE49-F238E27FC236}">
                <a16:creationId xmlns:a16="http://schemas.microsoft.com/office/drawing/2014/main" id="{14903993-708B-5CC5-CF52-E10A1DFED06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FA068B5-5B44-C353-7924-12EBE8FB5CCD}"/>
              </a:ext>
            </a:extLst>
          </p:cNvPr>
          <p:cNvSpPr txBox="1">
            <a:spLocks noGrp="1"/>
          </p:cNvSpPr>
          <p:nvPr>
            <p:ph type="sldNum" sz="quarter" idx="8"/>
          </p:nvPr>
        </p:nvSpPr>
        <p:spPr/>
        <p:txBody>
          <a:bodyPr/>
          <a:lstStyle>
            <a:lvl1pPr>
              <a:defRPr/>
            </a:lvl1pPr>
          </a:lstStyle>
          <a:p>
            <a:pPr lvl="0"/>
            <a:fld id="{9EF70077-6D17-40E1-B0DE-4FA03D5ED929}" type="slidenum">
              <a:t>‹#›</a:t>
            </a:fld>
            <a:endParaRPr lang="en-US"/>
          </a:p>
        </p:txBody>
      </p:sp>
    </p:spTree>
    <p:extLst>
      <p:ext uri="{BB962C8B-B14F-4D97-AF65-F5344CB8AC3E}">
        <p14:creationId xmlns:p14="http://schemas.microsoft.com/office/powerpoint/2010/main" val="295703097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4E154-7953-0013-0C88-2D4C0D33F646}"/>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D64CF510-24B4-BF58-BCEE-DA424423226F}"/>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F81F16A2-D6FD-F456-DC17-60D7F2F2E996}"/>
              </a:ext>
            </a:extLst>
          </p:cNvPr>
          <p:cNvSpPr txBox="1">
            <a:spLocks noGrp="1"/>
          </p:cNvSpPr>
          <p:nvPr>
            <p:ph type="dt" sz="half" idx="7"/>
          </p:nvPr>
        </p:nvSpPr>
        <p:spPr/>
        <p:txBody>
          <a:bodyPr/>
          <a:lstStyle>
            <a:lvl1pPr>
              <a:defRPr/>
            </a:lvl1pPr>
          </a:lstStyle>
          <a:p>
            <a:pPr lvl="0"/>
            <a:fld id="{A94F4DCC-BB1F-44BD-8055-AD56C1DFD86D}" type="datetime1">
              <a:rPr lang="en-US"/>
              <a:pPr lvl="0"/>
              <a:t>11/12/2024</a:t>
            </a:fld>
            <a:endParaRPr lang="en-US"/>
          </a:p>
        </p:txBody>
      </p:sp>
      <p:sp>
        <p:nvSpPr>
          <p:cNvPr id="5" name="Footer Placeholder 4">
            <a:extLst>
              <a:ext uri="{FF2B5EF4-FFF2-40B4-BE49-F238E27FC236}">
                <a16:creationId xmlns:a16="http://schemas.microsoft.com/office/drawing/2014/main" id="{DC868ED0-82B7-37B7-34E2-CA0BBA1781E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255338D-3D09-028A-5DEC-51B5078398C6}"/>
              </a:ext>
            </a:extLst>
          </p:cNvPr>
          <p:cNvSpPr txBox="1">
            <a:spLocks noGrp="1"/>
          </p:cNvSpPr>
          <p:nvPr>
            <p:ph type="sldNum" sz="quarter" idx="8"/>
          </p:nvPr>
        </p:nvSpPr>
        <p:spPr/>
        <p:txBody>
          <a:bodyPr/>
          <a:lstStyle>
            <a:lvl1pPr>
              <a:defRPr/>
            </a:lvl1pPr>
          </a:lstStyle>
          <a:p>
            <a:pPr lvl="0"/>
            <a:fld id="{7839EF34-E2EC-49C8-A0D3-DD8532B95C87}" type="slidenum">
              <a:t>‹#›</a:t>
            </a:fld>
            <a:endParaRPr lang="en-US"/>
          </a:p>
        </p:txBody>
      </p:sp>
    </p:spTree>
    <p:extLst>
      <p:ext uri="{BB962C8B-B14F-4D97-AF65-F5344CB8AC3E}">
        <p14:creationId xmlns:p14="http://schemas.microsoft.com/office/powerpoint/2010/main" val="1881689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6EBC6-6EA9-1AEE-4E3C-F289B79B2DE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7814D43-B7A4-95DA-C381-2891AF4B332E}"/>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AD4DA41-4564-88A7-BDA1-1199B0976B4E}"/>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F33EC17-E3EB-8F0C-5B41-01F68B1242D4}"/>
              </a:ext>
            </a:extLst>
          </p:cNvPr>
          <p:cNvSpPr txBox="1">
            <a:spLocks noGrp="1"/>
          </p:cNvSpPr>
          <p:nvPr>
            <p:ph type="dt" sz="half" idx="7"/>
          </p:nvPr>
        </p:nvSpPr>
        <p:spPr/>
        <p:txBody>
          <a:bodyPr/>
          <a:lstStyle>
            <a:lvl1pPr>
              <a:defRPr/>
            </a:lvl1pPr>
          </a:lstStyle>
          <a:p>
            <a:pPr lvl="0"/>
            <a:fld id="{1CA573D0-70C8-4A4A-B706-591C5736EF6E}" type="datetime1">
              <a:rPr lang="en-US"/>
              <a:pPr lvl="0"/>
              <a:t>11/12/2024</a:t>
            </a:fld>
            <a:endParaRPr lang="en-US"/>
          </a:p>
        </p:txBody>
      </p:sp>
      <p:sp>
        <p:nvSpPr>
          <p:cNvPr id="6" name="Footer Placeholder 5">
            <a:extLst>
              <a:ext uri="{FF2B5EF4-FFF2-40B4-BE49-F238E27FC236}">
                <a16:creationId xmlns:a16="http://schemas.microsoft.com/office/drawing/2014/main" id="{6FB85FAC-4968-927C-9B6B-917B27F3E30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EBC2B46-08FE-18C5-767B-DE380BFD6E0B}"/>
              </a:ext>
            </a:extLst>
          </p:cNvPr>
          <p:cNvSpPr txBox="1">
            <a:spLocks noGrp="1"/>
          </p:cNvSpPr>
          <p:nvPr>
            <p:ph type="sldNum" sz="quarter" idx="8"/>
          </p:nvPr>
        </p:nvSpPr>
        <p:spPr/>
        <p:txBody>
          <a:bodyPr/>
          <a:lstStyle>
            <a:lvl1pPr>
              <a:defRPr/>
            </a:lvl1pPr>
          </a:lstStyle>
          <a:p>
            <a:pPr lvl="0"/>
            <a:fld id="{7DE3B49A-0993-49C6-93E3-D3BA15FD3A0B}" type="slidenum">
              <a:t>‹#›</a:t>
            </a:fld>
            <a:endParaRPr lang="en-US"/>
          </a:p>
        </p:txBody>
      </p:sp>
    </p:spTree>
    <p:extLst>
      <p:ext uri="{BB962C8B-B14F-4D97-AF65-F5344CB8AC3E}">
        <p14:creationId xmlns:p14="http://schemas.microsoft.com/office/powerpoint/2010/main" val="780343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2A16A-AB22-1B41-4391-0DA353B0D371}"/>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5774865-99FF-E0A1-B020-B7DA5E4E2614}"/>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A7396083-3F66-B478-6650-08B2A2E77F49}"/>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9D0F0A5-F67C-0BAF-8809-39CE04CE4491}"/>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37C94414-809D-F6CA-1BB6-5B0FFBD2ABA4}"/>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44515DA-2664-2CCF-EF1E-165D821B62E9}"/>
              </a:ext>
            </a:extLst>
          </p:cNvPr>
          <p:cNvSpPr txBox="1">
            <a:spLocks noGrp="1"/>
          </p:cNvSpPr>
          <p:nvPr>
            <p:ph type="dt" sz="half" idx="7"/>
          </p:nvPr>
        </p:nvSpPr>
        <p:spPr/>
        <p:txBody>
          <a:bodyPr/>
          <a:lstStyle>
            <a:lvl1pPr>
              <a:defRPr/>
            </a:lvl1pPr>
          </a:lstStyle>
          <a:p>
            <a:pPr lvl="0"/>
            <a:fld id="{BBC55C76-95F8-4494-B36C-84F6BA1C5931}" type="datetime1">
              <a:rPr lang="en-US"/>
              <a:pPr lvl="0"/>
              <a:t>11/12/2024</a:t>
            </a:fld>
            <a:endParaRPr lang="en-US"/>
          </a:p>
        </p:txBody>
      </p:sp>
      <p:sp>
        <p:nvSpPr>
          <p:cNvPr id="8" name="Footer Placeholder 7">
            <a:extLst>
              <a:ext uri="{FF2B5EF4-FFF2-40B4-BE49-F238E27FC236}">
                <a16:creationId xmlns:a16="http://schemas.microsoft.com/office/drawing/2014/main" id="{E709C92D-9F9B-35A8-FBE9-2D6008EFC777}"/>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04926D5D-BED7-6B32-DE44-15C8F607A48E}"/>
              </a:ext>
            </a:extLst>
          </p:cNvPr>
          <p:cNvSpPr txBox="1">
            <a:spLocks noGrp="1"/>
          </p:cNvSpPr>
          <p:nvPr>
            <p:ph type="sldNum" sz="quarter" idx="8"/>
          </p:nvPr>
        </p:nvSpPr>
        <p:spPr/>
        <p:txBody>
          <a:bodyPr/>
          <a:lstStyle>
            <a:lvl1pPr>
              <a:defRPr/>
            </a:lvl1pPr>
          </a:lstStyle>
          <a:p>
            <a:pPr lvl="0"/>
            <a:fld id="{4AC14C08-7A99-49A3-9EDB-FAFFF601960B}" type="slidenum">
              <a:t>‹#›</a:t>
            </a:fld>
            <a:endParaRPr lang="en-US"/>
          </a:p>
        </p:txBody>
      </p:sp>
    </p:spTree>
    <p:extLst>
      <p:ext uri="{BB962C8B-B14F-4D97-AF65-F5344CB8AC3E}">
        <p14:creationId xmlns:p14="http://schemas.microsoft.com/office/powerpoint/2010/main" val="3276660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F3BD9-EC6D-61C5-3598-16329859F66E}"/>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9AAA968-0328-CB49-2CD7-CCEAB8C70683}"/>
              </a:ext>
            </a:extLst>
          </p:cNvPr>
          <p:cNvSpPr txBox="1">
            <a:spLocks noGrp="1"/>
          </p:cNvSpPr>
          <p:nvPr>
            <p:ph type="dt" sz="half" idx="7"/>
          </p:nvPr>
        </p:nvSpPr>
        <p:spPr/>
        <p:txBody>
          <a:bodyPr/>
          <a:lstStyle>
            <a:lvl1pPr>
              <a:defRPr/>
            </a:lvl1pPr>
          </a:lstStyle>
          <a:p>
            <a:pPr lvl="0"/>
            <a:fld id="{941883BC-E62C-4910-93D0-02057957DDCE}" type="datetime1">
              <a:rPr lang="en-US"/>
              <a:pPr lvl="0"/>
              <a:t>11/12/2024</a:t>
            </a:fld>
            <a:endParaRPr lang="en-US"/>
          </a:p>
        </p:txBody>
      </p:sp>
      <p:sp>
        <p:nvSpPr>
          <p:cNvPr id="4" name="Footer Placeholder 3">
            <a:extLst>
              <a:ext uri="{FF2B5EF4-FFF2-40B4-BE49-F238E27FC236}">
                <a16:creationId xmlns:a16="http://schemas.microsoft.com/office/drawing/2014/main" id="{5EC609C8-A522-998D-B55F-617FF24FA804}"/>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0BEA59C8-2B4D-E06F-1FCE-4FDB5C42C92E}"/>
              </a:ext>
            </a:extLst>
          </p:cNvPr>
          <p:cNvSpPr txBox="1">
            <a:spLocks noGrp="1"/>
          </p:cNvSpPr>
          <p:nvPr>
            <p:ph type="sldNum" sz="quarter" idx="8"/>
          </p:nvPr>
        </p:nvSpPr>
        <p:spPr/>
        <p:txBody>
          <a:bodyPr/>
          <a:lstStyle>
            <a:lvl1pPr>
              <a:defRPr/>
            </a:lvl1pPr>
          </a:lstStyle>
          <a:p>
            <a:pPr lvl="0"/>
            <a:fld id="{31961FBF-D642-452F-A3A6-9812D3E0C9E9}" type="slidenum">
              <a:t>‹#›</a:t>
            </a:fld>
            <a:endParaRPr lang="en-US"/>
          </a:p>
        </p:txBody>
      </p:sp>
    </p:spTree>
    <p:extLst>
      <p:ext uri="{BB962C8B-B14F-4D97-AF65-F5344CB8AC3E}">
        <p14:creationId xmlns:p14="http://schemas.microsoft.com/office/powerpoint/2010/main" val="2801942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5CD798-C66F-91B6-81A8-7DAD34063439}"/>
              </a:ext>
            </a:extLst>
          </p:cNvPr>
          <p:cNvSpPr txBox="1">
            <a:spLocks noGrp="1"/>
          </p:cNvSpPr>
          <p:nvPr>
            <p:ph type="dt" sz="half" idx="7"/>
          </p:nvPr>
        </p:nvSpPr>
        <p:spPr/>
        <p:txBody>
          <a:bodyPr/>
          <a:lstStyle>
            <a:lvl1pPr>
              <a:defRPr/>
            </a:lvl1pPr>
          </a:lstStyle>
          <a:p>
            <a:pPr lvl="0"/>
            <a:fld id="{C2930A18-48BE-403F-9E55-AC3C471D32B4}" type="datetime1">
              <a:rPr lang="en-US"/>
              <a:pPr lvl="0"/>
              <a:t>11/12/2024</a:t>
            </a:fld>
            <a:endParaRPr lang="en-US"/>
          </a:p>
        </p:txBody>
      </p:sp>
      <p:sp>
        <p:nvSpPr>
          <p:cNvPr id="3" name="Footer Placeholder 2">
            <a:extLst>
              <a:ext uri="{FF2B5EF4-FFF2-40B4-BE49-F238E27FC236}">
                <a16:creationId xmlns:a16="http://schemas.microsoft.com/office/drawing/2014/main" id="{DDE10E40-EBE3-0BBF-DCBF-FC6D7A332E7C}"/>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143489DE-0B1F-73BF-A059-8AA4532DE899}"/>
              </a:ext>
            </a:extLst>
          </p:cNvPr>
          <p:cNvSpPr txBox="1">
            <a:spLocks noGrp="1"/>
          </p:cNvSpPr>
          <p:nvPr>
            <p:ph type="sldNum" sz="quarter" idx="8"/>
          </p:nvPr>
        </p:nvSpPr>
        <p:spPr/>
        <p:txBody>
          <a:bodyPr/>
          <a:lstStyle>
            <a:lvl1pPr>
              <a:defRPr/>
            </a:lvl1pPr>
          </a:lstStyle>
          <a:p>
            <a:pPr lvl="0"/>
            <a:fld id="{A8BB3447-5F9E-4253-BCBE-582DAE5002C1}" type="slidenum">
              <a:t>‹#›</a:t>
            </a:fld>
            <a:endParaRPr lang="en-US"/>
          </a:p>
        </p:txBody>
      </p:sp>
    </p:spTree>
    <p:extLst>
      <p:ext uri="{BB962C8B-B14F-4D97-AF65-F5344CB8AC3E}">
        <p14:creationId xmlns:p14="http://schemas.microsoft.com/office/powerpoint/2010/main" val="3185637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50144-2684-204E-4984-343F5D5389D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0198FDB6-D41B-55D1-FC03-403B211754A8}"/>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764F59-BE9D-6555-94F0-6AC5E461194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044C095-71C9-C217-32FB-E25739AB3946}"/>
              </a:ext>
            </a:extLst>
          </p:cNvPr>
          <p:cNvSpPr txBox="1">
            <a:spLocks noGrp="1"/>
          </p:cNvSpPr>
          <p:nvPr>
            <p:ph type="dt" sz="half" idx="7"/>
          </p:nvPr>
        </p:nvSpPr>
        <p:spPr/>
        <p:txBody>
          <a:bodyPr/>
          <a:lstStyle>
            <a:lvl1pPr>
              <a:defRPr/>
            </a:lvl1pPr>
          </a:lstStyle>
          <a:p>
            <a:pPr lvl="0"/>
            <a:fld id="{85E043B8-DE1F-440C-8FD6-0A438B674F51}" type="datetime1">
              <a:rPr lang="en-US"/>
              <a:pPr lvl="0"/>
              <a:t>11/12/2024</a:t>
            </a:fld>
            <a:endParaRPr lang="en-US"/>
          </a:p>
        </p:txBody>
      </p:sp>
      <p:sp>
        <p:nvSpPr>
          <p:cNvPr id="6" name="Footer Placeholder 5">
            <a:extLst>
              <a:ext uri="{FF2B5EF4-FFF2-40B4-BE49-F238E27FC236}">
                <a16:creationId xmlns:a16="http://schemas.microsoft.com/office/drawing/2014/main" id="{D66D93FE-AAB0-6B5F-0ED3-41E97F9E5A7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17BC5A4A-D3AC-24DD-8B99-9A6555232AAF}"/>
              </a:ext>
            </a:extLst>
          </p:cNvPr>
          <p:cNvSpPr txBox="1">
            <a:spLocks noGrp="1"/>
          </p:cNvSpPr>
          <p:nvPr>
            <p:ph type="sldNum" sz="quarter" idx="8"/>
          </p:nvPr>
        </p:nvSpPr>
        <p:spPr/>
        <p:txBody>
          <a:bodyPr/>
          <a:lstStyle>
            <a:lvl1pPr>
              <a:defRPr/>
            </a:lvl1pPr>
          </a:lstStyle>
          <a:p>
            <a:pPr lvl="0"/>
            <a:fld id="{F2589A96-5E52-4FB1-8C70-E4602611423C}" type="slidenum">
              <a:t>‹#›</a:t>
            </a:fld>
            <a:endParaRPr lang="en-US"/>
          </a:p>
        </p:txBody>
      </p:sp>
    </p:spTree>
    <p:extLst>
      <p:ext uri="{BB962C8B-B14F-4D97-AF65-F5344CB8AC3E}">
        <p14:creationId xmlns:p14="http://schemas.microsoft.com/office/powerpoint/2010/main" val="1796948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E35DC-AD14-DD0F-028D-5D954B9FC6CD}"/>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699F49FA-7F64-52E2-B0E3-F64FDDFFF2EC}"/>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US"/>
          </a:p>
        </p:txBody>
      </p:sp>
      <p:sp>
        <p:nvSpPr>
          <p:cNvPr id="4" name="Text Placeholder 3">
            <a:extLst>
              <a:ext uri="{FF2B5EF4-FFF2-40B4-BE49-F238E27FC236}">
                <a16:creationId xmlns:a16="http://schemas.microsoft.com/office/drawing/2014/main" id="{00C75ABE-35F1-0987-4E7B-8C67E24036FE}"/>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2A64D1C-A05F-C7EA-BD93-966D1E78003B}"/>
              </a:ext>
            </a:extLst>
          </p:cNvPr>
          <p:cNvSpPr txBox="1">
            <a:spLocks noGrp="1"/>
          </p:cNvSpPr>
          <p:nvPr>
            <p:ph type="dt" sz="half" idx="7"/>
          </p:nvPr>
        </p:nvSpPr>
        <p:spPr/>
        <p:txBody>
          <a:bodyPr/>
          <a:lstStyle>
            <a:lvl1pPr>
              <a:defRPr/>
            </a:lvl1pPr>
          </a:lstStyle>
          <a:p>
            <a:pPr lvl="0"/>
            <a:fld id="{7286818D-2672-4398-9EEB-BA31195999BB}" type="datetime1">
              <a:rPr lang="en-US"/>
              <a:pPr lvl="0"/>
              <a:t>11/12/2024</a:t>
            </a:fld>
            <a:endParaRPr lang="en-US"/>
          </a:p>
        </p:txBody>
      </p:sp>
      <p:sp>
        <p:nvSpPr>
          <p:cNvPr id="6" name="Footer Placeholder 5">
            <a:extLst>
              <a:ext uri="{FF2B5EF4-FFF2-40B4-BE49-F238E27FC236}">
                <a16:creationId xmlns:a16="http://schemas.microsoft.com/office/drawing/2014/main" id="{01AFC0EF-4CE8-17C5-CDE2-7922A873231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A1A218B-7B4B-8C1B-0FB6-7A8F3AAF7D33}"/>
              </a:ext>
            </a:extLst>
          </p:cNvPr>
          <p:cNvSpPr txBox="1">
            <a:spLocks noGrp="1"/>
          </p:cNvSpPr>
          <p:nvPr>
            <p:ph type="sldNum" sz="quarter" idx="8"/>
          </p:nvPr>
        </p:nvSpPr>
        <p:spPr/>
        <p:txBody>
          <a:bodyPr/>
          <a:lstStyle>
            <a:lvl1pPr>
              <a:defRPr/>
            </a:lvl1pPr>
          </a:lstStyle>
          <a:p>
            <a:pPr lvl="0"/>
            <a:fld id="{8BA0056D-17BC-44C4-8B54-9564F61F492B}" type="slidenum">
              <a:t>‹#›</a:t>
            </a:fld>
            <a:endParaRPr lang="en-US"/>
          </a:p>
        </p:txBody>
      </p:sp>
    </p:spTree>
    <p:extLst>
      <p:ext uri="{BB962C8B-B14F-4D97-AF65-F5344CB8AC3E}">
        <p14:creationId xmlns:p14="http://schemas.microsoft.com/office/powerpoint/2010/main" val="3741335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69BCA-66D0-F46A-2FAA-CE097C4C60F5}"/>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2EDEA6FF-1AAB-AC57-3C65-D12ED8780F5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15DBA1-7854-E08A-C999-ADCB35A25906}"/>
              </a:ext>
            </a:extLst>
          </p:cNvPr>
          <p:cNvSpPr txBox="1">
            <a:spLocks noGrp="1"/>
          </p:cNvSpPr>
          <p:nvPr>
            <p:ph type="dt" sz="half" idx="7"/>
          </p:nvPr>
        </p:nvSpPr>
        <p:spPr/>
        <p:txBody>
          <a:bodyPr/>
          <a:lstStyle>
            <a:lvl1pPr>
              <a:defRPr/>
            </a:lvl1pPr>
          </a:lstStyle>
          <a:p>
            <a:pPr lvl="0"/>
            <a:fld id="{9DE82927-92AE-4B20-9B76-2635288CD731}" type="datetime1">
              <a:rPr lang="en-US"/>
              <a:pPr lvl="0"/>
              <a:t>11/12/2024</a:t>
            </a:fld>
            <a:endParaRPr lang="en-US"/>
          </a:p>
        </p:txBody>
      </p:sp>
      <p:sp>
        <p:nvSpPr>
          <p:cNvPr id="5" name="Footer Placeholder 4">
            <a:extLst>
              <a:ext uri="{FF2B5EF4-FFF2-40B4-BE49-F238E27FC236}">
                <a16:creationId xmlns:a16="http://schemas.microsoft.com/office/drawing/2014/main" id="{FAEA3C8C-C760-04FA-C46D-AD5DC9F70DB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372A62E-5003-30D4-10F9-803CA764F6DB}"/>
              </a:ext>
            </a:extLst>
          </p:cNvPr>
          <p:cNvSpPr txBox="1">
            <a:spLocks noGrp="1"/>
          </p:cNvSpPr>
          <p:nvPr>
            <p:ph type="sldNum" sz="quarter" idx="8"/>
          </p:nvPr>
        </p:nvSpPr>
        <p:spPr/>
        <p:txBody>
          <a:bodyPr/>
          <a:lstStyle>
            <a:lvl1pPr>
              <a:defRPr/>
            </a:lvl1pPr>
          </a:lstStyle>
          <a:p>
            <a:pPr lvl="0"/>
            <a:fld id="{1B0DB7F3-3EEF-4EA9-86DE-C90E1F8C2D6C}" type="slidenum">
              <a:t>‹#›</a:t>
            </a:fld>
            <a:endParaRPr lang="en-US"/>
          </a:p>
        </p:txBody>
      </p:sp>
    </p:spTree>
    <p:extLst>
      <p:ext uri="{BB962C8B-B14F-4D97-AF65-F5344CB8AC3E}">
        <p14:creationId xmlns:p14="http://schemas.microsoft.com/office/powerpoint/2010/main" val="131846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FEB87D-A9A3-2C50-B38D-3116A22AB612}"/>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6925F7C8-DD06-F4A5-D1C1-57A25E42ABBF}"/>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120E4C1-457C-6589-3AE8-4B142D8F5A88}"/>
              </a:ext>
            </a:extLst>
          </p:cNvPr>
          <p:cNvSpPr txBox="1">
            <a:spLocks noGrp="1"/>
          </p:cNvSpPr>
          <p:nvPr>
            <p:ph type="dt" sz="half" idx="7"/>
          </p:nvPr>
        </p:nvSpPr>
        <p:spPr/>
        <p:txBody>
          <a:bodyPr/>
          <a:lstStyle>
            <a:lvl1pPr>
              <a:defRPr/>
            </a:lvl1pPr>
          </a:lstStyle>
          <a:p>
            <a:pPr lvl="0"/>
            <a:fld id="{0DA19896-F0DF-4F12-8203-5D2A3A193ED0}" type="datetime1">
              <a:rPr lang="en-US"/>
              <a:pPr lvl="0"/>
              <a:t>11/12/2024</a:t>
            </a:fld>
            <a:endParaRPr lang="en-US"/>
          </a:p>
        </p:txBody>
      </p:sp>
      <p:sp>
        <p:nvSpPr>
          <p:cNvPr id="5" name="Footer Placeholder 4">
            <a:extLst>
              <a:ext uri="{FF2B5EF4-FFF2-40B4-BE49-F238E27FC236}">
                <a16:creationId xmlns:a16="http://schemas.microsoft.com/office/drawing/2014/main" id="{463882E8-52A5-A85E-8D46-D44F725E187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BC5F0CB-7ADB-D7A5-0F21-DDE3643C474A}"/>
              </a:ext>
            </a:extLst>
          </p:cNvPr>
          <p:cNvSpPr txBox="1">
            <a:spLocks noGrp="1"/>
          </p:cNvSpPr>
          <p:nvPr>
            <p:ph type="sldNum" sz="quarter" idx="8"/>
          </p:nvPr>
        </p:nvSpPr>
        <p:spPr/>
        <p:txBody>
          <a:bodyPr/>
          <a:lstStyle>
            <a:lvl1pPr>
              <a:defRPr/>
            </a:lvl1pPr>
          </a:lstStyle>
          <a:p>
            <a:pPr lvl="0"/>
            <a:fld id="{C6858EA2-66F6-4195-962F-DF6D2F3003B4}" type="slidenum">
              <a:t>‹#›</a:t>
            </a:fld>
            <a:endParaRPr lang="en-US"/>
          </a:p>
        </p:txBody>
      </p:sp>
    </p:spTree>
    <p:extLst>
      <p:ext uri="{BB962C8B-B14F-4D97-AF65-F5344CB8AC3E}">
        <p14:creationId xmlns:p14="http://schemas.microsoft.com/office/powerpoint/2010/main" val="442223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057279-3B3C-A71A-8D37-BF98441D27F0}"/>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30BBDE1E-9F04-E1D6-751B-83966B4CB58C}"/>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1C5377-DCDF-5F78-0A4B-4ECDD3B01CAB}"/>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767676"/>
                </a:solidFill>
                <a:uFillTx/>
                <a:latin typeface="Aptos"/>
                <a:ea typeface="新細明體" pitchFamily="18"/>
              </a:defRPr>
            </a:lvl1pPr>
          </a:lstStyle>
          <a:p>
            <a:pPr lvl="0"/>
            <a:fld id="{7F54C5A8-34C4-41DB-9B2F-0054712A4136}" type="datetime1">
              <a:rPr lang="en-US"/>
              <a:pPr lvl="0"/>
              <a:t>11/12/2024</a:t>
            </a:fld>
            <a:endParaRPr lang="en-US"/>
          </a:p>
        </p:txBody>
      </p:sp>
      <p:sp>
        <p:nvSpPr>
          <p:cNvPr id="5" name="Footer Placeholder 4">
            <a:extLst>
              <a:ext uri="{FF2B5EF4-FFF2-40B4-BE49-F238E27FC236}">
                <a16:creationId xmlns:a16="http://schemas.microsoft.com/office/drawing/2014/main" id="{345818F9-7927-4D5A-15CE-EB2C0D7C9D4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767676"/>
                </a:solidFill>
                <a:uFillTx/>
                <a:latin typeface="Aptos"/>
                <a:ea typeface="新細明體" pitchFamily="18"/>
              </a:defRPr>
            </a:lvl1pPr>
          </a:lstStyle>
          <a:p>
            <a:pPr lvl="0"/>
            <a:endParaRPr lang="en-US"/>
          </a:p>
        </p:txBody>
      </p:sp>
      <p:sp>
        <p:nvSpPr>
          <p:cNvPr id="6" name="Slide Number Placeholder 5">
            <a:extLst>
              <a:ext uri="{FF2B5EF4-FFF2-40B4-BE49-F238E27FC236}">
                <a16:creationId xmlns:a16="http://schemas.microsoft.com/office/drawing/2014/main" id="{F017DCE7-2B73-685A-6CE8-3E4127D76302}"/>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767676"/>
                </a:solidFill>
                <a:uFillTx/>
                <a:latin typeface="Aptos"/>
                <a:ea typeface="新細明體" pitchFamily="18"/>
              </a:defRPr>
            </a:lvl1pPr>
          </a:lstStyle>
          <a:p>
            <a:pPr lvl="0"/>
            <a:fld id="{04167787-DE97-4FFF-8859-1E40F622670E}"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ea typeface="新細明體" pitchFamily="18"/>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ea typeface="新細明體" pitchFamily="18"/>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ea typeface="新細明體" pitchFamily="18"/>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ea typeface="新細明體" pitchFamily="18"/>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ea typeface="新細明體" pitchFamily="18"/>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ea typeface="新細明體" pitchFamily="18"/>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hyperlink" Target="https://unsplash.com/photos/8EexLsq4adk"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lululemon.com.hk/en-hk/content/history/history.htm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hyperlink" Target="https://qz.com/1728279/lululemon-is-under-fire-for-factory-worker-abuse-in-bangladesh/"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3" Type="http://schemas.openxmlformats.org/officeDocument/2006/relationships/hyperlink" Target="https://qz.com/1728279/lululemon-is-under-fire-for-factory-worker-abuse-in-bangladesh"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thestrategystory.com/2020/12/26/lululemon-sustainability-strategy/" TargetMode="Externa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hyperlink" Target="https://sustainablereview.com/is-lululemon-sustainable-brand/"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en.wikipedia.org/wiki/Botswana" TargetMode="External"/><Relationship Id="rId2" Type="http://schemas.openxmlformats.org/officeDocument/2006/relationships/hyperlink" Target="https://en.wikipedia.org/wiki/Diamond" TargetMode="External"/><Relationship Id="rId1" Type="http://schemas.openxmlformats.org/officeDocument/2006/relationships/slideLayout" Target="../slideLayouts/slideLayout2.xml"/><Relationship Id="rId4" Type="http://schemas.openxmlformats.org/officeDocument/2006/relationships/hyperlink" Target="https://en.wikipedia.org/wiki/Namibia"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file:///C:\Users\h.lee\Downloads\The_Effect_of_Corporate_Social.pdf" TargetMode="External"/><Relationship Id="rId2" Type="http://schemas.openxmlformats.org/officeDocument/2006/relationships/hyperlink" Target="https://doi.org/10.13106/jafeb.2021.vol8.no4.1033"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debeersgroup.com/sustainability-and-ethi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7DFE1-06D0-C107-14FE-6018D00B091B}"/>
              </a:ext>
            </a:extLst>
          </p:cNvPr>
          <p:cNvSpPr txBox="1">
            <a:spLocks noGrp="1"/>
          </p:cNvSpPr>
          <p:nvPr>
            <p:ph type="ctrTitle"/>
          </p:nvPr>
        </p:nvSpPr>
        <p:spPr>
          <a:xfrm>
            <a:off x="638351" y="2136559"/>
            <a:ext cx="9907725" cy="1283680"/>
          </a:xfrm>
        </p:spPr>
        <p:txBody>
          <a:bodyPr>
            <a:noAutofit/>
          </a:bodyPr>
          <a:lstStyle/>
          <a:p>
            <a:pPr lvl="0"/>
            <a:r>
              <a:rPr lang="en-US" sz="3600" b="1"/>
              <a:t>LCDB 7008 - </a:t>
            </a:r>
            <a:r>
              <a:rPr lang="en-GB" sz="3600" b="1"/>
              <a:t>LCDB7008 Visions for the Future : Theoretical Perspectives on Management</a:t>
            </a:r>
            <a:r>
              <a:rPr lang="en-US" sz="3600"/>
              <a:t> </a:t>
            </a:r>
          </a:p>
        </p:txBody>
      </p:sp>
      <p:sp>
        <p:nvSpPr>
          <p:cNvPr id="3" name="Slide Number Placeholder 3">
            <a:extLst>
              <a:ext uri="{FF2B5EF4-FFF2-40B4-BE49-F238E27FC236}">
                <a16:creationId xmlns:a16="http://schemas.microsoft.com/office/drawing/2014/main" id="{F1E21435-CD6B-44B0-2179-55DB6C4A4603}"/>
              </a:ext>
            </a:extLst>
          </p:cNvPr>
          <p:cNvSpPr txBox="1"/>
          <p:nvPr/>
        </p:nvSpPr>
        <p:spPr>
          <a:xfrm>
            <a:off x="10085383" y="6354759"/>
            <a:ext cx="582609" cy="274640"/>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46B644F-C3A5-4430-AB41-75C4F5907D2B}" type="slidenum">
              <a:rPr lang="en-US" sz="1200" b="0" i="0" u="none" strike="noStrike" kern="1200" cap="none" spc="0" baseline="0">
                <a:solidFill>
                  <a:srgbClr val="767676"/>
                </a:solidFill>
                <a:uFillTx/>
                <a:latin typeface="Aptos"/>
              </a:rPr>
              <a:t>1</a:t>
            </a:fld>
            <a:endParaRPr lang="en-US" sz="1200" b="0" i="0" u="none" strike="noStrike" kern="1200" cap="none" spc="0" baseline="0">
              <a:solidFill>
                <a:srgbClr val="767676"/>
              </a:solidFill>
              <a:uFillTx/>
              <a:latin typeface="Aptos"/>
            </a:endParaRPr>
          </a:p>
        </p:txBody>
      </p:sp>
      <p:pic>
        <p:nvPicPr>
          <p:cNvPr id="4" name="Picture 4">
            <a:extLst>
              <a:ext uri="{FF2B5EF4-FFF2-40B4-BE49-F238E27FC236}">
                <a16:creationId xmlns:a16="http://schemas.microsoft.com/office/drawing/2014/main" id="{D4D26B6B-B58D-F47C-7F20-1E538F70D9F5}"/>
              </a:ext>
            </a:extLst>
          </p:cNvPr>
          <p:cNvPicPr>
            <a:picLocks noChangeAspect="1"/>
          </p:cNvPicPr>
          <p:nvPr/>
        </p:nvPicPr>
        <p:blipFill>
          <a:blip r:embed="rId2"/>
          <a:stretch>
            <a:fillRect/>
          </a:stretch>
        </p:blipFill>
        <p:spPr>
          <a:xfrm>
            <a:off x="0" y="4593726"/>
            <a:ext cx="864098" cy="2264273"/>
          </a:xfrm>
          <a:prstGeom prst="rect">
            <a:avLst/>
          </a:prstGeom>
          <a:noFill/>
          <a:ln cap="flat">
            <a:noFill/>
          </a:ln>
        </p:spPr>
      </p:pic>
      <p:pic>
        <p:nvPicPr>
          <p:cNvPr id="5" name="Picture 5">
            <a:extLst>
              <a:ext uri="{FF2B5EF4-FFF2-40B4-BE49-F238E27FC236}">
                <a16:creationId xmlns:a16="http://schemas.microsoft.com/office/drawing/2014/main" id="{EE3F9095-FF3E-17EF-A7FB-F7220AA638BA}"/>
              </a:ext>
            </a:extLst>
          </p:cNvPr>
          <p:cNvPicPr>
            <a:picLocks noChangeAspect="1"/>
          </p:cNvPicPr>
          <p:nvPr/>
        </p:nvPicPr>
        <p:blipFill>
          <a:blip r:embed="rId2"/>
          <a:stretch>
            <a:fillRect/>
          </a:stretch>
        </p:blipFill>
        <p:spPr>
          <a:xfrm rot="5400013">
            <a:off x="10599199" y="-728700"/>
            <a:ext cx="864098" cy="2321497"/>
          </a:xfrm>
          <a:prstGeom prst="rect">
            <a:avLst/>
          </a:prstGeom>
          <a:noFill/>
          <a:ln cap="flat">
            <a:noFill/>
          </a:ln>
        </p:spPr>
      </p:pic>
      <p:sp>
        <p:nvSpPr>
          <p:cNvPr id="6" name="Rectangle 2">
            <a:extLst>
              <a:ext uri="{FF2B5EF4-FFF2-40B4-BE49-F238E27FC236}">
                <a16:creationId xmlns:a16="http://schemas.microsoft.com/office/drawing/2014/main" id="{9E86846B-3825-4B20-4069-B77730260A06}"/>
              </a:ext>
            </a:extLst>
          </p:cNvPr>
          <p:cNvSpPr/>
          <p:nvPr/>
        </p:nvSpPr>
        <p:spPr>
          <a:xfrm>
            <a:off x="4931852" y="4079604"/>
            <a:ext cx="2446504" cy="646334"/>
          </a:xfrm>
          <a:prstGeom prst="rect">
            <a:avLst/>
          </a:prstGeom>
          <a:gradFill>
            <a:gsLst>
              <a:gs pos="0">
                <a:srgbClr val="9DB49E"/>
              </a:gs>
              <a:gs pos="100000">
                <a:srgbClr val="90A891"/>
              </a:gs>
            </a:gsLst>
            <a:lin ang="5400000"/>
          </a:gradFill>
          <a:ln w="28575" cap="flat">
            <a:solidFill>
              <a:srgbClr val="002060"/>
            </a:solidFill>
            <a:prstDash val="solid"/>
            <a:miter/>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Aptos"/>
              </a:rPr>
              <a:t>Case Study</a:t>
            </a:r>
            <a:endParaRPr lang="en-US" sz="3600" b="0" i="0" u="none" strike="noStrike" kern="1200" cap="none" spc="0" baseline="0">
              <a:solidFill>
                <a:srgbClr val="000000"/>
              </a:solidFill>
              <a:uFillTx/>
              <a:latin typeface="Apto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E652B-E187-0471-D4E8-3893A5E25F90}"/>
              </a:ext>
            </a:extLst>
          </p:cNvPr>
          <p:cNvSpPr txBox="1">
            <a:spLocks noGrp="1"/>
          </p:cNvSpPr>
          <p:nvPr>
            <p:ph type="title"/>
          </p:nvPr>
        </p:nvSpPr>
        <p:spPr/>
        <p:txBody>
          <a:bodyPr/>
          <a:lstStyle/>
          <a:p>
            <a:pPr lvl="0"/>
            <a:r>
              <a:rPr lang="en-US" sz="4000" b="1"/>
              <a:t>LCDB 7008 - </a:t>
            </a:r>
            <a:r>
              <a:rPr lang="en-GB" sz="4000" b="1"/>
              <a:t>LCDB7008 Visions for the Future : Theoretical Perspectives on Management</a:t>
            </a:r>
            <a:r>
              <a:rPr lang="en-US" sz="4000"/>
              <a:t> </a:t>
            </a:r>
            <a:endParaRPr lang="en-GB" sz="4000"/>
          </a:p>
        </p:txBody>
      </p:sp>
      <p:sp>
        <p:nvSpPr>
          <p:cNvPr id="3" name="Content Placeholder 2">
            <a:extLst>
              <a:ext uri="{FF2B5EF4-FFF2-40B4-BE49-F238E27FC236}">
                <a16:creationId xmlns:a16="http://schemas.microsoft.com/office/drawing/2014/main" id="{C3C5B73A-8878-094D-7B16-D5A6A63EA875}"/>
              </a:ext>
            </a:extLst>
          </p:cNvPr>
          <p:cNvSpPr txBox="1">
            <a:spLocks noGrp="1"/>
          </p:cNvSpPr>
          <p:nvPr>
            <p:ph idx="1"/>
          </p:nvPr>
        </p:nvSpPr>
        <p:spPr/>
        <p:txBody>
          <a:bodyPr/>
          <a:lstStyle/>
          <a:p>
            <a:pPr marL="0" lvl="0" indent="0">
              <a:buNone/>
            </a:pPr>
            <a:r>
              <a:rPr lang="en-US"/>
              <a:t>Themes : Globalisation, Leadership and Corporate Social Responsibility (CSR)</a:t>
            </a:r>
          </a:p>
          <a:p>
            <a:pPr marL="0" lvl="0" indent="0">
              <a:buNone/>
            </a:pPr>
            <a:endParaRPr lang="en-US"/>
          </a:p>
          <a:p>
            <a:pPr marL="0" lvl="0" indent="0">
              <a:buNone/>
            </a:pPr>
            <a:r>
              <a:rPr lang="en-US" sz="4800"/>
              <a:t>Case Study 1 : Lululemon</a:t>
            </a:r>
          </a:p>
          <a:p>
            <a:pPr marL="0" lvl="0" indent="0">
              <a:buNone/>
            </a:pPr>
            <a:r>
              <a:rPr lang="en-US" sz="4800"/>
              <a:t>Case Study 2 : De Beers Group </a:t>
            </a:r>
            <a:endParaRPr lang="en-GB" sz="4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0DF3A2E9-8FEB-B175-527F-0B8C5B9F0F00}"/>
              </a:ext>
            </a:extLst>
          </p:cNvPr>
          <p:cNvSpPr txBox="1">
            <a:spLocks noGrp="1"/>
          </p:cNvSpPr>
          <p:nvPr>
            <p:ph type="title"/>
          </p:nvPr>
        </p:nvSpPr>
        <p:spPr>
          <a:xfrm>
            <a:off x="0" y="135248"/>
            <a:ext cx="10018715" cy="755468"/>
          </a:xfrm>
        </p:spPr>
        <p:txBody>
          <a:bodyPr/>
          <a:lstStyle/>
          <a:p>
            <a:pPr lvl="0"/>
            <a:r>
              <a:rPr lang="en-US" sz="4000"/>
              <a:t>Case Study</a:t>
            </a:r>
          </a:p>
        </p:txBody>
      </p:sp>
      <p:pic>
        <p:nvPicPr>
          <p:cNvPr id="3" name="Content Placeholder 2">
            <a:extLst>
              <a:ext uri="{FF2B5EF4-FFF2-40B4-BE49-F238E27FC236}">
                <a16:creationId xmlns:a16="http://schemas.microsoft.com/office/drawing/2014/main" id="{EF222612-BA75-2687-C023-C0E218B94DCB}"/>
              </a:ext>
            </a:extLst>
          </p:cNvPr>
          <p:cNvPicPr>
            <a:picLocks noGrp="1" noChangeAspect="1"/>
          </p:cNvPicPr>
          <p:nvPr>
            <p:ph idx="1"/>
          </p:nvPr>
        </p:nvPicPr>
        <p:blipFill>
          <a:blip r:embed="rId3"/>
          <a:stretch>
            <a:fillRect/>
          </a:stretch>
        </p:blipFill>
        <p:spPr>
          <a:xfrm>
            <a:off x="4378037" y="1261634"/>
            <a:ext cx="3976487" cy="4970623"/>
          </a:xfrm>
        </p:spPr>
      </p:pic>
      <p:sp>
        <p:nvSpPr>
          <p:cNvPr id="4" name="Slide Number Placeholder 2">
            <a:extLst>
              <a:ext uri="{FF2B5EF4-FFF2-40B4-BE49-F238E27FC236}">
                <a16:creationId xmlns:a16="http://schemas.microsoft.com/office/drawing/2014/main" id="{00A18ECC-53BC-1792-12DB-582DD20891EF}"/>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6FBD614-EC90-4C29-A6BA-13A6A6817BA5}" type="slidenum">
              <a:t>3</a:t>
            </a:fld>
            <a:endParaRPr lang="en-US" sz="1200" b="0" i="0" u="none" strike="noStrike" kern="1200" cap="none" spc="0" baseline="0">
              <a:solidFill>
                <a:srgbClr val="767676"/>
              </a:solidFill>
              <a:uFillTx/>
              <a:latin typeface="Aptos"/>
            </a:endParaRPr>
          </a:p>
        </p:txBody>
      </p:sp>
      <p:sp>
        <p:nvSpPr>
          <p:cNvPr id="5" name="Rectangle 4">
            <a:extLst>
              <a:ext uri="{FF2B5EF4-FFF2-40B4-BE49-F238E27FC236}">
                <a16:creationId xmlns:a16="http://schemas.microsoft.com/office/drawing/2014/main" id="{9D75018B-E58B-F09C-BB73-3404B56E145C}"/>
              </a:ext>
            </a:extLst>
          </p:cNvPr>
          <p:cNvSpPr/>
          <p:nvPr/>
        </p:nvSpPr>
        <p:spPr>
          <a:xfrm>
            <a:off x="4556299" y="6559283"/>
            <a:ext cx="4572000" cy="21544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 b="0" i="0" u="none" strike="noStrike" kern="1200" cap="none" spc="0" baseline="0">
                <a:solidFill>
                  <a:srgbClr val="000000"/>
                </a:solidFill>
                <a:uFillTx/>
                <a:latin typeface="Aptos"/>
              </a:rPr>
              <a:t>[Source: </a:t>
            </a:r>
            <a:r>
              <a:rPr lang="en-GB" sz="800" b="0" i="0" u="none" strike="noStrike" kern="1200" cap="none" spc="0" baseline="0">
                <a:solidFill>
                  <a:srgbClr val="000000"/>
                </a:solidFill>
                <a:uFillTx/>
                <a:latin typeface="Aptos"/>
                <a:hlinkClick r:id="rId4">
                  <a:extLst>
                    <a:ext uri="{A12FA001-AC4F-418D-AE19-62706E023703}">
                      <ahyp:hlinkClr xmlns:ahyp="http://schemas.microsoft.com/office/drawing/2018/hyperlinkcolor" val="tx"/>
                    </a:ext>
                  </a:extLst>
                </a:hlinkClick>
              </a:rPr>
              <a:t>https://unsplash.com/photos/8EexLsq4adk</a:t>
            </a:r>
            <a:r>
              <a:rPr lang="en-GB" sz="800" b="0" i="0" u="none" strike="noStrike" kern="1200" cap="none" spc="0" baseline="0">
                <a:solidFill>
                  <a:srgbClr val="000000"/>
                </a:solidFill>
                <a:uFillTx/>
                <a:latin typeface="Aptos"/>
              </a:rPr>
              <a:t>]</a:t>
            </a:r>
          </a:p>
        </p:txBody>
      </p:sp>
      <p:pic>
        <p:nvPicPr>
          <p:cNvPr id="6" name="Picture 5">
            <a:extLst>
              <a:ext uri="{FF2B5EF4-FFF2-40B4-BE49-F238E27FC236}">
                <a16:creationId xmlns:a16="http://schemas.microsoft.com/office/drawing/2014/main" id="{E80D590D-7FFC-9A78-A76E-43A4DFD571E9}"/>
              </a:ext>
            </a:extLst>
          </p:cNvPr>
          <p:cNvPicPr>
            <a:picLocks noChangeAspect="1"/>
          </p:cNvPicPr>
          <p:nvPr/>
        </p:nvPicPr>
        <p:blipFill>
          <a:blip r:embed="rId5"/>
          <a:stretch>
            <a:fillRect/>
          </a:stretch>
        </p:blipFill>
        <p:spPr>
          <a:xfrm>
            <a:off x="0" y="4593726"/>
            <a:ext cx="864098" cy="2264273"/>
          </a:xfrm>
          <a:prstGeom prst="rect">
            <a:avLst/>
          </a:prstGeom>
          <a:noFill/>
          <a:ln cap="flat">
            <a:noFill/>
          </a:ln>
        </p:spPr>
      </p:pic>
      <p:pic>
        <p:nvPicPr>
          <p:cNvPr id="7" name="Picture 6">
            <a:extLst>
              <a:ext uri="{FF2B5EF4-FFF2-40B4-BE49-F238E27FC236}">
                <a16:creationId xmlns:a16="http://schemas.microsoft.com/office/drawing/2014/main" id="{BF9D41E2-E255-F84D-D0CA-50072C8CA731}"/>
              </a:ext>
            </a:extLst>
          </p:cNvPr>
          <p:cNvPicPr>
            <a:picLocks noChangeAspect="1"/>
          </p:cNvPicPr>
          <p:nvPr/>
        </p:nvPicPr>
        <p:blipFill>
          <a:blip r:embed="rId5"/>
          <a:stretch>
            <a:fillRect/>
          </a:stretch>
        </p:blipFill>
        <p:spPr>
          <a:xfrm rot="5400013">
            <a:off x="10599199" y="-728700"/>
            <a:ext cx="864098" cy="2321497"/>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A9D6D094-FC8F-1CAC-8DDE-FA4B83104F83}"/>
              </a:ext>
            </a:extLst>
          </p:cNvPr>
          <p:cNvSpPr txBox="1">
            <a:spLocks noGrp="1"/>
          </p:cNvSpPr>
          <p:nvPr>
            <p:ph type="title"/>
          </p:nvPr>
        </p:nvSpPr>
        <p:spPr>
          <a:xfrm>
            <a:off x="97968" y="197373"/>
            <a:ext cx="5701942" cy="1325559"/>
          </a:xfrm>
        </p:spPr>
        <p:txBody>
          <a:bodyPr/>
          <a:lstStyle/>
          <a:p>
            <a:pPr lvl="0"/>
            <a:r>
              <a:rPr lang="en-US" sz="4000"/>
              <a:t>Case Study 1 – Lululemon </a:t>
            </a:r>
          </a:p>
        </p:txBody>
      </p:sp>
      <p:sp>
        <p:nvSpPr>
          <p:cNvPr id="3" name="Content Placeholder 1">
            <a:extLst>
              <a:ext uri="{FF2B5EF4-FFF2-40B4-BE49-F238E27FC236}">
                <a16:creationId xmlns:a16="http://schemas.microsoft.com/office/drawing/2014/main" id="{29926DDA-DE31-F2CA-9235-0324E7032C09}"/>
              </a:ext>
            </a:extLst>
          </p:cNvPr>
          <p:cNvSpPr txBox="1">
            <a:spLocks noGrp="1"/>
          </p:cNvSpPr>
          <p:nvPr>
            <p:ph idx="1"/>
          </p:nvPr>
        </p:nvSpPr>
        <p:spPr>
          <a:xfrm>
            <a:off x="1582451" y="1852830"/>
            <a:ext cx="9771351" cy="3514779"/>
          </a:xfrm>
        </p:spPr>
        <p:txBody>
          <a:bodyPr>
            <a:noAutofit/>
          </a:bodyPr>
          <a:lstStyle/>
          <a:p>
            <a:pPr marL="45720" lvl="0" indent="0">
              <a:buNone/>
            </a:pPr>
            <a:r>
              <a:rPr lang="en-US" sz="2000" b="1">
                <a:solidFill>
                  <a:srgbClr val="C00000"/>
                </a:solidFill>
              </a:rPr>
              <a:t>Company Background Information</a:t>
            </a:r>
          </a:p>
          <a:p>
            <a:pPr marL="45720" lvl="0" indent="0">
              <a:buNone/>
            </a:pPr>
            <a:endParaRPr lang="en-US" sz="2000"/>
          </a:p>
          <a:p>
            <a:pPr lvl="0">
              <a:buClr>
                <a:srgbClr val="002060"/>
              </a:buClr>
              <a:buFont typeface="Calibri" pitchFamily="34"/>
              <a:buChar char="ם"/>
            </a:pPr>
            <a:r>
              <a:rPr lang="en-US" sz="2100"/>
              <a:t>Lululemon Athletica Inc. was founded in 1998 by Chip Wilson in Vancouver, Canada.</a:t>
            </a:r>
          </a:p>
          <a:p>
            <a:pPr lvl="0">
              <a:buClr>
                <a:srgbClr val="002060"/>
              </a:buClr>
              <a:buFont typeface="Calibri" pitchFamily="34"/>
              <a:buChar char="ם"/>
            </a:pPr>
            <a:endParaRPr lang="en-US" sz="2100"/>
          </a:p>
          <a:p>
            <a:pPr lvl="0">
              <a:buClr>
                <a:srgbClr val="002060"/>
              </a:buClr>
              <a:buFont typeface="Calibri" pitchFamily="34"/>
              <a:buChar char="ם"/>
            </a:pPr>
            <a:r>
              <a:rPr lang="en-US" sz="2100"/>
              <a:t>Lululemon is a yoga-inspired, technical athletic apparel company for both men and women. </a:t>
            </a:r>
          </a:p>
          <a:p>
            <a:pPr lvl="0">
              <a:buClr>
                <a:srgbClr val="002060"/>
              </a:buClr>
              <a:buFont typeface="Calibri" pitchFamily="34"/>
              <a:buChar char="ם"/>
            </a:pPr>
            <a:endParaRPr lang="en-US" sz="2100"/>
          </a:p>
          <a:p>
            <a:pPr lvl="0">
              <a:buClr>
                <a:srgbClr val="002060"/>
              </a:buClr>
              <a:buFont typeface="Calibri" pitchFamily="34"/>
              <a:buChar char="ם"/>
            </a:pPr>
            <a:r>
              <a:rPr lang="en-US" sz="2100"/>
              <a:t>Its core values: quality, product, integrity, balance, entrepreneurship, greatness and fun.</a:t>
            </a:r>
          </a:p>
          <a:p>
            <a:pPr marL="0" lvl="0" indent="0">
              <a:buNone/>
            </a:pPr>
            <a:endParaRPr lang="en-US" sz="2000"/>
          </a:p>
          <a:p>
            <a:pPr marL="0" lvl="0" indent="0">
              <a:buNone/>
            </a:pPr>
            <a:r>
              <a:rPr lang="en-US" sz="1600"/>
              <a:t>For more info see: </a:t>
            </a:r>
            <a:r>
              <a:rPr lang="en-US" sz="1600">
                <a:hlinkClick r:id="rId3">
                  <a:extLst>
                    <a:ext uri="{A12FA001-AC4F-418D-AE19-62706E023703}">
                      <ahyp:hlinkClr xmlns:ahyp="http://schemas.microsoft.com/office/drawing/2018/hyperlinkcolor" val="tx"/>
                    </a:ext>
                  </a:extLst>
                </a:hlinkClick>
              </a:rPr>
              <a:t>https://www.lululemon.com.hk/en-hk/content/history/history.html</a:t>
            </a:r>
            <a:endParaRPr lang="en-US" sz="1600"/>
          </a:p>
        </p:txBody>
      </p:sp>
      <p:sp>
        <p:nvSpPr>
          <p:cNvPr id="4" name="Slide Number Placeholder 2">
            <a:extLst>
              <a:ext uri="{FF2B5EF4-FFF2-40B4-BE49-F238E27FC236}">
                <a16:creationId xmlns:a16="http://schemas.microsoft.com/office/drawing/2014/main" id="{DBAA8CCD-232A-5EE3-8EB9-34278E2CA556}"/>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3B4805C-4BD2-458D-BB3A-322608ACAB71}" type="slidenum">
              <a:t>4</a:t>
            </a:fld>
            <a:endParaRPr lang="en-US" sz="1200" b="0" i="0" u="none" strike="noStrike" kern="1200" cap="none" spc="0" baseline="0">
              <a:solidFill>
                <a:srgbClr val="767676"/>
              </a:solidFill>
              <a:uFillTx/>
              <a:latin typeface="Aptos"/>
            </a:endParaRPr>
          </a:p>
        </p:txBody>
      </p:sp>
      <p:pic>
        <p:nvPicPr>
          <p:cNvPr id="5" name="Picture 4">
            <a:extLst>
              <a:ext uri="{FF2B5EF4-FFF2-40B4-BE49-F238E27FC236}">
                <a16:creationId xmlns:a16="http://schemas.microsoft.com/office/drawing/2014/main" id="{904BF89B-B6A7-E3D7-9772-D8D0F346964E}"/>
              </a:ext>
            </a:extLst>
          </p:cNvPr>
          <p:cNvPicPr>
            <a:picLocks noChangeAspect="1"/>
          </p:cNvPicPr>
          <p:nvPr/>
        </p:nvPicPr>
        <p:blipFill>
          <a:blip r:embed="rId4"/>
          <a:stretch>
            <a:fillRect/>
          </a:stretch>
        </p:blipFill>
        <p:spPr>
          <a:xfrm>
            <a:off x="0" y="4593726"/>
            <a:ext cx="864098" cy="2264273"/>
          </a:xfrm>
          <a:prstGeom prst="rect">
            <a:avLst/>
          </a:prstGeom>
          <a:noFill/>
          <a:ln cap="flat">
            <a:noFill/>
          </a:ln>
        </p:spPr>
      </p:pic>
      <p:pic>
        <p:nvPicPr>
          <p:cNvPr id="6" name="Picture 5">
            <a:extLst>
              <a:ext uri="{FF2B5EF4-FFF2-40B4-BE49-F238E27FC236}">
                <a16:creationId xmlns:a16="http://schemas.microsoft.com/office/drawing/2014/main" id="{67A0FA18-F56C-8EAA-6FCF-8E83D2E82059}"/>
              </a:ext>
            </a:extLst>
          </p:cNvPr>
          <p:cNvPicPr>
            <a:picLocks noChangeAspect="1"/>
          </p:cNvPicPr>
          <p:nvPr/>
        </p:nvPicPr>
        <p:blipFill>
          <a:blip r:embed="rId4"/>
          <a:stretch>
            <a:fillRect/>
          </a:stretch>
        </p:blipFill>
        <p:spPr>
          <a:xfrm rot="5400013">
            <a:off x="10599199" y="-728700"/>
            <a:ext cx="864098" cy="2321497"/>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B5A63070-CA7D-93B0-F19F-175FE44A5A70}"/>
              </a:ext>
            </a:extLst>
          </p:cNvPr>
          <p:cNvSpPr txBox="1">
            <a:spLocks noGrp="1"/>
          </p:cNvSpPr>
          <p:nvPr>
            <p:ph type="title"/>
          </p:nvPr>
        </p:nvSpPr>
        <p:spPr>
          <a:xfrm>
            <a:off x="432044" y="201314"/>
            <a:ext cx="6877595" cy="662784"/>
          </a:xfrm>
        </p:spPr>
        <p:txBody>
          <a:bodyPr/>
          <a:lstStyle/>
          <a:p>
            <a:pPr lvl="0"/>
            <a:r>
              <a:rPr lang="en-US" sz="4000"/>
              <a:t>Case Study</a:t>
            </a:r>
          </a:p>
        </p:txBody>
      </p:sp>
      <p:sp>
        <p:nvSpPr>
          <p:cNvPr id="3" name="Content Placeholder 1">
            <a:extLst>
              <a:ext uri="{FF2B5EF4-FFF2-40B4-BE49-F238E27FC236}">
                <a16:creationId xmlns:a16="http://schemas.microsoft.com/office/drawing/2014/main" id="{69DEB54F-59EE-65A3-79F4-87D5CBE940A1}"/>
              </a:ext>
            </a:extLst>
          </p:cNvPr>
          <p:cNvSpPr txBox="1">
            <a:spLocks noGrp="1"/>
          </p:cNvSpPr>
          <p:nvPr>
            <p:ph idx="1"/>
          </p:nvPr>
        </p:nvSpPr>
        <p:spPr>
          <a:xfrm>
            <a:off x="980474" y="1088364"/>
            <a:ext cx="10968676" cy="3281095"/>
          </a:xfrm>
        </p:spPr>
        <p:txBody>
          <a:bodyPr>
            <a:noAutofit/>
          </a:bodyPr>
          <a:lstStyle/>
          <a:p>
            <a:pPr lvl="0">
              <a:buClr>
                <a:srgbClr val="002060"/>
              </a:buClr>
              <a:buFont typeface="Calibri" pitchFamily="34"/>
              <a:buChar char="ם"/>
            </a:pPr>
            <a:r>
              <a:rPr lang="en-US" sz="2400"/>
              <a:t>However, Lululemon is currently under fire for factory worker abuse in Bangladesh</a:t>
            </a:r>
          </a:p>
          <a:p>
            <a:pPr lvl="0">
              <a:buClr>
                <a:srgbClr val="002060"/>
              </a:buClr>
              <a:buFont typeface="Calibri" pitchFamily="34"/>
              <a:buChar char="ם"/>
            </a:pPr>
            <a:endParaRPr lang="en-US" sz="2400"/>
          </a:p>
          <a:p>
            <a:pPr lvl="0">
              <a:buClr>
                <a:srgbClr val="002060"/>
              </a:buClr>
              <a:buFont typeface="Calibri" pitchFamily="34"/>
              <a:buChar char="ם"/>
            </a:pPr>
            <a:r>
              <a:rPr lang="en-US" sz="2400"/>
              <a:t>Read the case study “Even high-end brands like Lululemon face disturbing allegations of worker abuse”:</a:t>
            </a:r>
          </a:p>
          <a:p>
            <a:pPr lvl="1">
              <a:buClr>
                <a:srgbClr val="002060"/>
              </a:buClr>
              <a:buFont typeface="Calibri" pitchFamily="34"/>
              <a:buChar char="ם"/>
            </a:pPr>
            <a:r>
              <a:rPr lang="en-GB">
                <a:hlinkClick r:id="rId3">
                  <a:extLst>
                    <a:ext uri="{A12FA001-AC4F-418D-AE19-62706E023703}">
                      <ahyp:hlinkClr xmlns:ahyp="http://schemas.microsoft.com/office/drawing/2018/hyperlinkcolor" val="tx"/>
                    </a:ext>
                  </a:extLst>
                </a:hlinkClick>
              </a:rPr>
              <a:t>https://qz.com/1728279/lululemon-is-under-fire-for-factory-worker-abuse-in-bangladesh/</a:t>
            </a:r>
            <a:endParaRPr lang="en-GB"/>
          </a:p>
          <a:p>
            <a:pPr lvl="0">
              <a:buClr>
                <a:srgbClr val="002060"/>
              </a:buClr>
              <a:buFont typeface="Calibri" pitchFamily="34"/>
              <a:buChar char="ם"/>
            </a:pPr>
            <a:endParaRPr lang="en-US" sz="2400"/>
          </a:p>
          <a:p>
            <a:pPr lvl="0">
              <a:buClr>
                <a:srgbClr val="002060"/>
              </a:buClr>
              <a:buFont typeface="Calibri" pitchFamily="34"/>
              <a:buChar char="ם"/>
            </a:pPr>
            <a:r>
              <a:rPr lang="en-US" sz="2400"/>
              <a:t>Question (s): </a:t>
            </a:r>
          </a:p>
          <a:p>
            <a:pPr lvl="0">
              <a:buClr>
                <a:srgbClr val="002060"/>
              </a:buClr>
              <a:buFont typeface="Calibri" pitchFamily="34"/>
              <a:buChar char="ם"/>
            </a:pPr>
            <a:r>
              <a:rPr lang="en-US" sz="2400"/>
              <a:t>Role of globalization on employee management</a:t>
            </a:r>
          </a:p>
          <a:p>
            <a:pPr lvl="0">
              <a:buClr>
                <a:srgbClr val="002060"/>
              </a:buClr>
              <a:buFont typeface="Calibri" pitchFamily="34"/>
              <a:buChar char="ם"/>
            </a:pPr>
            <a:r>
              <a:rPr lang="en-US" sz="2400"/>
              <a:t>Role of CSR on employee management or organizational performance  </a:t>
            </a:r>
          </a:p>
          <a:p>
            <a:pPr lvl="0">
              <a:buClr>
                <a:srgbClr val="002060"/>
              </a:buClr>
              <a:buFont typeface="Calibri" pitchFamily="34"/>
              <a:buChar char="ם"/>
            </a:pPr>
            <a:r>
              <a:rPr lang="en-US" sz="2400"/>
              <a:t>Ethics : Are Lululemon’s  practices considered ethical under the duty-based ethical theory?</a:t>
            </a:r>
          </a:p>
        </p:txBody>
      </p:sp>
      <p:sp>
        <p:nvSpPr>
          <p:cNvPr id="4" name="Slide Number Placeholder 2">
            <a:extLst>
              <a:ext uri="{FF2B5EF4-FFF2-40B4-BE49-F238E27FC236}">
                <a16:creationId xmlns:a16="http://schemas.microsoft.com/office/drawing/2014/main" id="{3D624C62-26D1-09DB-DCB7-782DEA05A8BE}"/>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247EA8-E768-48C3-AD6B-532CC1780CD6}" type="slidenum">
              <a:t>5</a:t>
            </a:fld>
            <a:endParaRPr lang="en-US" sz="1200" b="0" i="0" u="none" strike="noStrike" kern="1200" cap="none" spc="0" baseline="0">
              <a:solidFill>
                <a:srgbClr val="767676"/>
              </a:solidFill>
              <a:uFillTx/>
              <a:latin typeface="Aptos"/>
            </a:endParaRPr>
          </a:p>
        </p:txBody>
      </p:sp>
      <p:pic>
        <p:nvPicPr>
          <p:cNvPr id="5" name="Picture 4">
            <a:extLst>
              <a:ext uri="{FF2B5EF4-FFF2-40B4-BE49-F238E27FC236}">
                <a16:creationId xmlns:a16="http://schemas.microsoft.com/office/drawing/2014/main" id="{12E5762E-C765-2E7E-BBD8-28BBD62BB757}"/>
              </a:ext>
            </a:extLst>
          </p:cNvPr>
          <p:cNvPicPr>
            <a:picLocks noChangeAspect="1"/>
          </p:cNvPicPr>
          <p:nvPr/>
        </p:nvPicPr>
        <p:blipFill>
          <a:blip r:embed="rId4"/>
          <a:stretch>
            <a:fillRect/>
          </a:stretch>
        </p:blipFill>
        <p:spPr>
          <a:xfrm>
            <a:off x="0" y="4593726"/>
            <a:ext cx="864098" cy="2264273"/>
          </a:xfrm>
          <a:prstGeom prst="rect">
            <a:avLst/>
          </a:prstGeom>
          <a:noFill/>
          <a:ln cap="flat">
            <a:noFill/>
          </a:ln>
        </p:spPr>
      </p:pic>
      <p:pic>
        <p:nvPicPr>
          <p:cNvPr id="6" name="Picture 5">
            <a:extLst>
              <a:ext uri="{FF2B5EF4-FFF2-40B4-BE49-F238E27FC236}">
                <a16:creationId xmlns:a16="http://schemas.microsoft.com/office/drawing/2014/main" id="{4EF0F99C-0D28-9DEF-1C61-3861E0F9E23F}"/>
              </a:ext>
            </a:extLst>
          </p:cNvPr>
          <p:cNvPicPr>
            <a:picLocks noChangeAspect="1"/>
          </p:cNvPicPr>
          <p:nvPr/>
        </p:nvPicPr>
        <p:blipFill>
          <a:blip r:embed="rId4"/>
          <a:stretch>
            <a:fillRect/>
          </a:stretch>
        </p:blipFill>
        <p:spPr>
          <a:xfrm rot="5400013">
            <a:off x="10599199" y="-728700"/>
            <a:ext cx="864098" cy="2321497"/>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C3CF117E-0A8D-EBFB-965C-18BA30B8B242}"/>
              </a:ext>
            </a:extLst>
          </p:cNvPr>
          <p:cNvPicPr>
            <a:picLocks noChangeAspect="1"/>
          </p:cNvPicPr>
          <p:nvPr/>
        </p:nvPicPr>
        <p:blipFill>
          <a:blip r:embed="rId2"/>
          <a:stretch>
            <a:fillRect/>
          </a:stretch>
        </p:blipFill>
        <p:spPr>
          <a:xfrm>
            <a:off x="6126571" y="668673"/>
            <a:ext cx="5855223" cy="4730044"/>
          </a:xfrm>
          <a:prstGeom prst="rect">
            <a:avLst/>
          </a:prstGeom>
          <a:noFill/>
          <a:ln cap="flat">
            <a:noFill/>
          </a:ln>
        </p:spPr>
      </p:pic>
      <p:sp>
        <p:nvSpPr>
          <p:cNvPr id="3" name="TextBox 6">
            <a:extLst>
              <a:ext uri="{FF2B5EF4-FFF2-40B4-BE49-F238E27FC236}">
                <a16:creationId xmlns:a16="http://schemas.microsoft.com/office/drawing/2014/main" id="{EE3617AA-2FA3-162C-45ED-7C7AFD10D344}"/>
              </a:ext>
            </a:extLst>
          </p:cNvPr>
          <p:cNvSpPr txBox="1"/>
          <p:nvPr/>
        </p:nvSpPr>
        <p:spPr>
          <a:xfrm>
            <a:off x="1111041" y="5939978"/>
            <a:ext cx="9330811"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ea typeface="新細明體" pitchFamily="18"/>
                <a:hlinkClick r:id="rId3">
                  <a:extLst>
                    <a:ext uri="{A12FA001-AC4F-418D-AE19-62706E023703}">
                      <ahyp:hlinkClr xmlns:ahyp="http://schemas.microsoft.com/office/drawing/2018/hyperlinkcolor" val="tx"/>
                    </a:ext>
                  </a:extLst>
                </a:hlinkClick>
              </a:rPr>
              <a:t>https://qz.com/1728279/lululemon-is-under-fire-for-factory-worker-abuse-in-bangladesh</a:t>
            </a:r>
            <a:endParaRPr lang="en-GB" sz="1800" b="0" i="0" u="none" strike="noStrike" kern="1200" cap="none" spc="0" baseline="0">
              <a:solidFill>
                <a:srgbClr val="000000"/>
              </a:solidFill>
              <a:uFillTx/>
              <a:latin typeface="Aptos"/>
              <a:ea typeface="新細明體"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a typeface="新細明體" pitchFamily="18"/>
            </a:endParaRPr>
          </a:p>
        </p:txBody>
      </p:sp>
      <p:sp>
        <p:nvSpPr>
          <p:cNvPr id="4" name="Title 1">
            <a:extLst>
              <a:ext uri="{FF2B5EF4-FFF2-40B4-BE49-F238E27FC236}">
                <a16:creationId xmlns:a16="http://schemas.microsoft.com/office/drawing/2014/main" id="{5516A0A3-2178-81CA-0919-7039D3147435}"/>
              </a:ext>
            </a:extLst>
          </p:cNvPr>
          <p:cNvSpPr txBox="1">
            <a:spLocks noGrp="1"/>
          </p:cNvSpPr>
          <p:nvPr>
            <p:ph type="ctrTitle"/>
          </p:nvPr>
        </p:nvSpPr>
        <p:spPr>
          <a:xfrm>
            <a:off x="88285" y="2022579"/>
            <a:ext cx="5916369" cy="1126595"/>
          </a:xfrm>
        </p:spPr>
        <p:txBody>
          <a:bodyPr anchorCtr="0">
            <a:noAutofit/>
          </a:bodyPr>
          <a:lstStyle/>
          <a:p>
            <a:pPr lvl="0" algn="l"/>
            <a:r>
              <a:rPr lang="en-GB" sz="3600"/>
              <a:t>Q1  : Role of globalisation and organisational management</a:t>
            </a:r>
            <a:endParaRPr lang="en-US" sz="3600"/>
          </a:p>
        </p:txBody>
      </p:sp>
      <p:sp>
        <p:nvSpPr>
          <p:cNvPr id="5" name="Title 1">
            <a:extLst>
              <a:ext uri="{FF2B5EF4-FFF2-40B4-BE49-F238E27FC236}">
                <a16:creationId xmlns:a16="http://schemas.microsoft.com/office/drawing/2014/main" id="{A2BDE9A8-AB2E-5F62-7BA5-568F7A310D11}"/>
              </a:ext>
            </a:extLst>
          </p:cNvPr>
          <p:cNvSpPr txBox="1"/>
          <p:nvPr/>
        </p:nvSpPr>
        <p:spPr>
          <a:xfrm>
            <a:off x="149065" y="4272122"/>
            <a:ext cx="5916369" cy="1126595"/>
          </a:xfrm>
          <a:prstGeom prst="rect">
            <a:avLst/>
          </a:prstGeom>
          <a:noFill/>
          <a:ln cap="flat">
            <a:noFill/>
          </a:ln>
        </p:spPr>
        <p:txBody>
          <a:bodyPr vert="horz" wrap="square" lIns="91440" tIns="45720" rIns="91440" bIns="45720" anchor="b" anchorCtr="0" compatLnSpc="1">
            <a:no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Aptos Display"/>
              </a:rPr>
              <a:t>Q2  : Role of leadership and global  employee management </a:t>
            </a:r>
            <a:endParaRPr lang="en-US" sz="3600" b="0" i="0" u="none" strike="noStrike" kern="1200" cap="none" spc="0" baseline="0">
              <a:solidFill>
                <a:srgbClr val="000000"/>
              </a:solidFill>
              <a:uFillTx/>
              <a:latin typeface="Aptos Display"/>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5E86A040-F717-FE58-AEF0-F03A9AE1B5BC}"/>
              </a:ext>
            </a:extLst>
          </p:cNvPr>
          <p:cNvSpPr txBox="1">
            <a:spLocks noGrp="1"/>
          </p:cNvSpPr>
          <p:nvPr>
            <p:ph type="title"/>
          </p:nvPr>
        </p:nvSpPr>
        <p:spPr>
          <a:xfrm>
            <a:off x="226423" y="183547"/>
            <a:ext cx="10018715" cy="976743"/>
          </a:xfrm>
        </p:spPr>
        <p:txBody>
          <a:bodyPr/>
          <a:lstStyle/>
          <a:p>
            <a:pPr lvl="0"/>
            <a:r>
              <a:rPr lang="en-US" sz="4000"/>
              <a:t>Case Study</a:t>
            </a:r>
          </a:p>
        </p:txBody>
      </p:sp>
      <p:sp>
        <p:nvSpPr>
          <p:cNvPr id="3" name="Content Placeholder 1">
            <a:extLst>
              <a:ext uri="{FF2B5EF4-FFF2-40B4-BE49-F238E27FC236}">
                <a16:creationId xmlns:a16="http://schemas.microsoft.com/office/drawing/2014/main" id="{FE4F20B9-FDDD-6008-5095-BF48B0EBB036}"/>
              </a:ext>
            </a:extLst>
          </p:cNvPr>
          <p:cNvSpPr txBox="1">
            <a:spLocks noGrp="1"/>
          </p:cNvSpPr>
          <p:nvPr>
            <p:ph idx="1"/>
          </p:nvPr>
        </p:nvSpPr>
        <p:spPr>
          <a:xfrm>
            <a:off x="774670" y="1577833"/>
            <a:ext cx="11242767" cy="4064782"/>
          </a:xfrm>
        </p:spPr>
        <p:txBody>
          <a:bodyPr>
            <a:noAutofit/>
          </a:bodyPr>
          <a:lstStyle/>
          <a:p>
            <a:pPr marL="0" lvl="0" indent="0">
              <a:buNone/>
            </a:pPr>
            <a:r>
              <a:rPr lang="en-US" sz="2200" i="1"/>
              <a:t>Example :  (From ethical perspective)</a:t>
            </a:r>
          </a:p>
          <a:p>
            <a:pPr marL="0" lvl="0" indent="0">
              <a:buNone/>
            </a:pPr>
            <a:r>
              <a:rPr lang="en-US" sz="2200" i="1"/>
              <a:t>	</a:t>
            </a:r>
          </a:p>
          <a:p>
            <a:pPr marL="0" lvl="0" indent="0">
              <a:buNone/>
            </a:pPr>
            <a:r>
              <a:rPr lang="en-US" sz="2200" i="1"/>
              <a:t>Are Lululemon’s  practices considered ethical under the duty-based ethical theory?</a:t>
            </a:r>
          </a:p>
          <a:p>
            <a:pPr lvl="0"/>
            <a:endParaRPr lang="en-US" sz="2200" i="1"/>
          </a:p>
          <a:p>
            <a:pPr lvl="0"/>
            <a:r>
              <a:rPr lang="en-US" sz="2200">
                <a:solidFill>
                  <a:srgbClr val="002060"/>
                </a:solidFill>
              </a:rPr>
              <a:t>Your analysis should include the two categorical imperatives:</a:t>
            </a:r>
          </a:p>
          <a:p>
            <a:pPr lvl="0"/>
            <a:endParaRPr lang="en-US" sz="2200">
              <a:solidFill>
                <a:srgbClr val="002060"/>
              </a:solidFill>
            </a:endParaRPr>
          </a:p>
          <a:p>
            <a:pPr lvl="1"/>
            <a:r>
              <a:rPr lang="en-US" b="1">
                <a:solidFill>
                  <a:srgbClr val="C00000"/>
                </a:solidFill>
              </a:rPr>
              <a:t>Universalizability and Reversibility</a:t>
            </a:r>
          </a:p>
          <a:p>
            <a:pPr lvl="3"/>
            <a:r>
              <a:rPr lang="en-US" sz="2200"/>
              <a:t>Is Lululemon consistent in their behavior? Will they allow employees in all their factories to be treated this way?</a:t>
            </a:r>
          </a:p>
          <a:p>
            <a:pPr lvl="3"/>
            <a:endParaRPr lang="en-US" sz="2200">
              <a:solidFill>
                <a:srgbClr val="0070C0"/>
              </a:solidFill>
            </a:endParaRPr>
          </a:p>
          <a:p>
            <a:pPr lvl="2"/>
            <a:r>
              <a:rPr lang="en-US" sz="2200" b="1">
                <a:solidFill>
                  <a:srgbClr val="C00000"/>
                </a:solidFill>
              </a:rPr>
              <a:t>Humanity</a:t>
            </a:r>
          </a:p>
          <a:p>
            <a:pPr lvl="3"/>
            <a:r>
              <a:rPr lang="en-US" sz="2200"/>
              <a:t>Does Lululemon show the greatest respect for human dignity?</a:t>
            </a:r>
          </a:p>
          <a:p>
            <a:pPr lvl="2"/>
            <a:endParaRPr lang="en-US" sz="2200"/>
          </a:p>
        </p:txBody>
      </p:sp>
      <p:sp>
        <p:nvSpPr>
          <p:cNvPr id="4" name="Slide Number Placeholder 2">
            <a:extLst>
              <a:ext uri="{FF2B5EF4-FFF2-40B4-BE49-F238E27FC236}">
                <a16:creationId xmlns:a16="http://schemas.microsoft.com/office/drawing/2014/main" id="{E18F84FC-A88A-D2B0-BEC2-708DEF9D4B03}"/>
              </a:ext>
            </a:extLst>
          </p:cNvPr>
          <p:cNvSpPr txBox="1"/>
          <p:nvPr/>
        </p:nvSpPr>
        <p:spPr>
          <a:xfrm>
            <a:off x="8610603" y="6356351"/>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395D2DD-2546-4C3A-9A7C-C28206397D33}" type="slidenum">
              <a:t>7</a:t>
            </a:fld>
            <a:endParaRPr lang="en-US" sz="1200" b="0" i="0" u="none" strike="noStrike" kern="1200" cap="none" spc="0" baseline="0">
              <a:solidFill>
                <a:srgbClr val="767676"/>
              </a:solidFill>
              <a:uFillTx/>
              <a:latin typeface="Aptos"/>
            </a:endParaRPr>
          </a:p>
        </p:txBody>
      </p:sp>
      <p:pic>
        <p:nvPicPr>
          <p:cNvPr id="5" name="Picture 4">
            <a:extLst>
              <a:ext uri="{FF2B5EF4-FFF2-40B4-BE49-F238E27FC236}">
                <a16:creationId xmlns:a16="http://schemas.microsoft.com/office/drawing/2014/main" id="{6335B350-0B7E-CD0D-B9DD-2E7CF17DB1E3}"/>
              </a:ext>
            </a:extLst>
          </p:cNvPr>
          <p:cNvPicPr>
            <a:picLocks noChangeAspect="1"/>
          </p:cNvPicPr>
          <p:nvPr/>
        </p:nvPicPr>
        <p:blipFill>
          <a:blip r:embed="rId2"/>
          <a:stretch>
            <a:fillRect/>
          </a:stretch>
        </p:blipFill>
        <p:spPr>
          <a:xfrm>
            <a:off x="0" y="4593726"/>
            <a:ext cx="864098" cy="2264273"/>
          </a:xfrm>
          <a:prstGeom prst="rect">
            <a:avLst/>
          </a:prstGeom>
          <a:noFill/>
          <a:ln cap="flat">
            <a:noFill/>
          </a:ln>
        </p:spPr>
      </p:pic>
      <p:pic>
        <p:nvPicPr>
          <p:cNvPr id="6" name="Picture 5">
            <a:extLst>
              <a:ext uri="{FF2B5EF4-FFF2-40B4-BE49-F238E27FC236}">
                <a16:creationId xmlns:a16="http://schemas.microsoft.com/office/drawing/2014/main" id="{2F0A7A19-CD55-19C4-65F4-1FFD351382DD}"/>
              </a:ext>
            </a:extLst>
          </p:cNvPr>
          <p:cNvPicPr>
            <a:picLocks noChangeAspect="1"/>
          </p:cNvPicPr>
          <p:nvPr/>
        </p:nvPicPr>
        <p:blipFill>
          <a:blip r:embed="rId2"/>
          <a:stretch>
            <a:fillRect/>
          </a:stretch>
        </p:blipFill>
        <p:spPr>
          <a:xfrm rot="5400013">
            <a:off x="10599199" y="-728700"/>
            <a:ext cx="864098" cy="2321497"/>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name="Slide3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23784-F59B-67FD-AE92-297EA9903D11}"/>
              </a:ext>
            </a:extLst>
          </p:cNvPr>
          <p:cNvSpPr txBox="1">
            <a:spLocks noGrp="1"/>
          </p:cNvSpPr>
          <p:nvPr>
            <p:ph type="ctrTitle"/>
          </p:nvPr>
        </p:nvSpPr>
        <p:spPr>
          <a:xfrm>
            <a:off x="138549" y="540474"/>
            <a:ext cx="9144000" cy="1188217"/>
          </a:xfrm>
        </p:spPr>
        <p:txBody>
          <a:bodyPr/>
          <a:lstStyle/>
          <a:p>
            <a:pPr lvl="0"/>
            <a:r>
              <a:rPr lang="en-GB"/>
              <a:t>Case study 1- Lululemon  </a:t>
            </a:r>
            <a:endParaRPr lang="en-US"/>
          </a:p>
        </p:txBody>
      </p:sp>
      <p:sp>
        <p:nvSpPr>
          <p:cNvPr id="3" name="Subtitle 2">
            <a:extLst>
              <a:ext uri="{FF2B5EF4-FFF2-40B4-BE49-F238E27FC236}">
                <a16:creationId xmlns:a16="http://schemas.microsoft.com/office/drawing/2014/main" id="{44C6D01D-FDDF-3ACB-B3B2-FF51349D6840}"/>
              </a:ext>
            </a:extLst>
          </p:cNvPr>
          <p:cNvSpPr txBox="1">
            <a:spLocks noGrp="1"/>
          </p:cNvSpPr>
          <p:nvPr>
            <p:ph type="subTitle" idx="1"/>
          </p:nvPr>
        </p:nvSpPr>
        <p:spPr>
          <a:xfrm>
            <a:off x="338254" y="3596499"/>
            <a:ext cx="3718553" cy="1655758"/>
          </a:xfrm>
        </p:spPr>
        <p:txBody>
          <a:bodyPr/>
          <a:lstStyle/>
          <a:p>
            <a:pPr lvl="0"/>
            <a:r>
              <a:rPr lang="en-GB">
                <a:hlinkClick r:id="rId2">
                  <a:extLst>
                    <a:ext uri="{A12FA001-AC4F-418D-AE19-62706E023703}">
                      <ahyp:hlinkClr xmlns:ahyp="http://schemas.microsoft.com/office/drawing/2018/hyperlinkcolor" val="tx"/>
                    </a:ext>
                  </a:extLst>
                </a:hlinkClick>
              </a:rPr>
              <a:t>https://thestrategystory.com/2020/12/26/lululemon-sustainability-strategy/</a:t>
            </a:r>
            <a:endParaRPr lang="en-GB"/>
          </a:p>
          <a:p>
            <a:pPr lvl="0"/>
            <a:endParaRPr lang="en-US"/>
          </a:p>
        </p:txBody>
      </p:sp>
      <p:pic>
        <p:nvPicPr>
          <p:cNvPr id="4" name="Picture 4">
            <a:extLst>
              <a:ext uri="{FF2B5EF4-FFF2-40B4-BE49-F238E27FC236}">
                <a16:creationId xmlns:a16="http://schemas.microsoft.com/office/drawing/2014/main" id="{5C22A43D-3106-17F9-BC66-16D224C44F81}"/>
              </a:ext>
            </a:extLst>
          </p:cNvPr>
          <p:cNvPicPr>
            <a:picLocks noChangeAspect="1"/>
          </p:cNvPicPr>
          <p:nvPr/>
        </p:nvPicPr>
        <p:blipFill>
          <a:blip r:embed="rId3"/>
          <a:stretch>
            <a:fillRect/>
          </a:stretch>
        </p:blipFill>
        <p:spPr>
          <a:xfrm>
            <a:off x="4505696" y="2253996"/>
            <a:ext cx="6528066" cy="3910340"/>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64968-6305-D393-2FC5-20FE72421F6F}"/>
              </a:ext>
            </a:extLst>
          </p:cNvPr>
          <p:cNvSpPr txBox="1">
            <a:spLocks noGrp="1"/>
          </p:cNvSpPr>
          <p:nvPr>
            <p:ph type="ctrTitle"/>
          </p:nvPr>
        </p:nvSpPr>
        <p:spPr>
          <a:xfrm>
            <a:off x="496528" y="1622392"/>
            <a:ext cx="11198940" cy="975107"/>
          </a:xfrm>
        </p:spPr>
        <p:txBody>
          <a:bodyPr/>
          <a:lstStyle/>
          <a:p>
            <a:pPr lvl="0"/>
            <a:r>
              <a:rPr lang="en-GB" sz="4900"/>
              <a:t>Themes : Leadership, Globalisation and Corporate Social Responsibility (CSR) </a:t>
            </a:r>
            <a:endParaRPr lang="en-US" sz="4900"/>
          </a:p>
        </p:txBody>
      </p:sp>
      <p:sp>
        <p:nvSpPr>
          <p:cNvPr id="3" name="Subtitle 2">
            <a:extLst>
              <a:ext uri="{FF2B5EF4-FFF2-40B4-BE49-F238E27FC236}">
                <a16:creationId xmlns:a16="http://schemas.microsoft.com/office/drawing/2014/main" id="{4E74247E-D898-7BEC-00E0-3BA1DC024CB9}"/>
              </a:ext>
            </a:extLst>
          </p:cNvPr>
          <p:cNvSpPr txBox="1">
            <a:spLocks noGrp="1"/>
          </p:cNvSpPr>
          <p:nvPr>
            <p:ph type="subTitle" idx="1"/>
          </p:nvPr>
        </p:nvSpPr>
        <p:spPr>
          <a:xfrm>
            <a:off x="845573" y="3667429"/>
            <a:ext cx="9832259" cy="1656737"/>
          </a:xfrm>
        </p:spPr>
        <p:txBody>
          <a:bodyPr/>
          <a:lstStyle/>
          <a:p>
            <a:pPr lvl="0"/>
            <a:r>
              <a:rPr lang="en-GB"/>
              <a:t>Calvin McDonald – CEO of Lululemon </a:t>
            </a:r>
          </a:p>
          <a:p>
            <a:pPr lvl="0"/>
            <a:r>
              <a:rPr lang="en-GB">
                <a:hlinkClick r:id="rId2">
                  <a:extLst>
                    <a:ext uri="{A12FA001-AC4F-418D-AE19-62706E023703}">
                      <ahyp:hlinkClr xmlns:ahyp="http://schemas.microsoft.com/office/drawing/2018/hyperlinkcolor" val="tx"/>
                    </a:ext>
                  </a:extLst>
                </a:hlinkClick>
              </a:rPr>
              <a:t>https://sustainablereview.com/is-lululemon-sustainable-brand/</a:t>
            </a:r>
            <a:endParaRPr lang="en-GB"/>
          </a:p>
          <a:p>
            <a:pPr lvl="0"/>
            <a:r>
              <a:rPr lang="en-GB"/>
              <a:t>(At 5:29 mins) </a:t>
            </a: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F0BD2-0841-C355-8841-0C5788DD331C}"/>
              </a:ext>
            </a:extLst>
          </p:cNvPr>
          <p:cNvSpPr txBox="1">
            <a:spLocks noGrp="1"/>
          </p:cNvSpPr>
          <p:nvPr>
            <p:ph type="ctrTitle"/>
          </p:nvPr>
        </p:nvSpPr>
        <p:spPr>
          <a:xfrm>
            <a:off x="1403686" y="205584"/>
            <a:ext cx="9144000" cy="789566"/>
          </a:xfrm>
        </p:spPr>
        <p:txBody>
          <a:bodyPr/>
          <a:lstStyle/>
          <a:p>
            <a:pPr lvl="0"/>
            <a:r>
              <a:rPr lang="en-GB" sz="5400"/>
              <a:t> </a:t>
            </a:r>
            <a:r>
              <a:rPr lang="en-US" sz="5400"/>
              <a:t>Case Study 2</a:t>
            </a:r>
            <a:r>
              <a:rPr lang="en-GB" sz="5400"/>
              <a:t> : De Beers Group </a:t>
            </a:r>
            <a:endParaRPr lang="en-US" sz="5400"/>
          </a:p>
        </p:txBody>
      </p:sp>
      <p:sp>
        <p:nvSpPr>
          <p:cNvPr id="3" name="Subtitle 2">
            <a:extLst>
              <a:ext uri="{FF2B5EF4-FFF2-40B4-BE49-F238E27FC236}">
                <a16:creationId xmlns:a16="http://schemas.microsoft.com/office/drawing/2014/main" id="{29B92ED9-3AFD-1873-4542-3E0E5AC2AE35}"/>
              </a:ext>
            </a:extLst>
          </p:cNvPr>
          <p:cNvSpPr txBox="1">
            <a:spLocks noGrp="1"/>
          </p:cNvSpPr>
          <p:nvPr>
            <p:ph type="subTitle" idx="1"/>
          </p:nvPr>
        </p:nvSpPr>
        <p:spPr>
          <a:xfrm>
            <a:off x="2887291" y="5771802"/>
            <a:ext cx="6234543" cy="592979"/>
          </a:xfrm>
        </p:spPr>
        <p:txBody>
          <a:bodyPr/>
          <a:lstStyle/>
          <a:p>
            <a:pPr lvl="0">
              <a:lnSpc>
                <a:spcPct val="70000"/>
              </a:lnSpc>
            </a:pPr>
            <a:r>
              <a:rPr lang="en-US" sz="1100"/>
              <a:t>De Beers Group Corporate website</a:t>
            </a:r>
          </a:p>
          <a:p>
            <a:pPr lvl="0">
              <a:lnSpc>
                <a:spcPct val="70000"/>
              </a:lnSpc>
            </a:pPr>
            <a:endParaRPr lang="en-US" sz="1100"/>
          </a:p>
          <a:p>
            <a:pPr lvl="0">
              <a:lnSpc>
                <a:spcPct val="70000"/>
              </a:lnSpc>
            </a:pPr>
            <a:r>
              <a:rPr lang="en-US" sz="1100"/>
              <a:t> </a:t>
            </a:r>
          </a:p>
          <a:p>
            <a:pPr lvl="0">
              <a:lnSpc>
                <a:spcPct val="70000"/>
              </a:lnSpc>
            </a:pPr>
            <a:endParaRPr lang="en-US" sz="1100"/>
          </a:p>
        </p:txBody>
      </p:sp>
      <p:pic>
        <p:nvPicPr>
          <p:cNvPr id="4" name="Picture 4">
            <a:extLst>
              <a:ext uri="{FF2B5EF4-FFF2-40B4-BE49-F238E27FC236}">
                <a16:creationId xmlns:a16="http://schemas.microsoft.com/office/drawing/2014/main" id="{15655B7F-444E-A502-E1E4-1BA43FCBFF07}"/>
              </a:ext>
            </a:extLst>
          </p:cNvPr>
          <p:cNvPicPr>
            <a:picLocks noChangeAspect="1"/>
          </p:cNvPicPr>
          <p:nvPr/>
        </p:nvPicPr>
        <p:blipFill>
          <a:blip r:embed="rId2"/>
          <a:stretch>
            <a:fillRect/>
          </a:stretch>
        </p:blipFill>
        <p:spPr>
          <a:xfrm>
            <a:off x="3302172" y="1086197"/>
            <a:ext cx="4894892" cy="4427515"/>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CBE16-8A3D-54AE-829E-B1114F12CC39}"/>
              </a:ext>
            </a:extLst>
          </p:cNvPr>
          <p:cNvSpPr txBox="1">
            <a:spLocks noGrp="1"/>
          </p:cNvSpPr>
          <p:nvPr>
            <p:ph type="title"/>
          </p:nvPr>
        </p:nvSpPr>
        <p:spPr/>
        <p:txBody>
          <a:bodyPr/>
          <a:lstStyle/>
          <a:p>
            <a:pPr lvl="0"/>
            <a:r>
              <a:rPr lang="en-US"/>
              <a:t>Case Study 2</a:t>
            </a:r>
            <a:r>
              <a:rPr lang="en-GB"/>
              <a:t> : De Beers Group</a:t>
            </a:r>
          </a:p>
        </p:txBody>
      </p:sp>
      <p:sp>
        <p:nvSpPr>
          <p:cNvPr id="3" name="Content Placeholder 2">
            <a:extLst>
              <a:ext uri="{FF2B5EF4-FFF2-40B4-BE49-F238E27FC236}">
                <a16:creationId xmlns:a16="http://schemas.microsoft.com/office/drawing/2014/main" id="{9499E016-C583-6EF0-C3D4-B2995F63F337}"/>
              </a:ext>
            </a:extLst>
          </p:cNvPr>
          <p:cNvSpPr txBox="1">
            <a:spLocks noGrp="1"/>
          </p:cNvSpPr>
          <p:nvPr>
            <p:ph idx="1"/>
          </p:nvPr>
        </p:nvSpPr>
        <p:spPr>
          <a:xfrm>
            <a:off x="838203" y="1825627"/>
            <a:ext cx="10515600" cy="4220495"/>
          </a:xfrm>
        </p:spPr>
        <p:txBody>
          <a:bodyPr/>
          <a:lstStyle/>
          <a:p>
            <a:pPr marL="0" lvl="0" indent="0">
              <a:lnSpc>
                <a:spcPct val="70000"/>
              </a:lnSpc>
              <a:buNone/>
            </a:pPr>
            <a:r>
              <a:rPr lang="en-US" sz="2400" b="1">
                <a:solidFill>
                  <a:srgbClr val="C00000"/>
                </a:solidFill>
              </a:rPr>
              <a:t>Company Background Information</a:t>
            </a:r>
          </a:p>
          <a:p>
            <a:pPr marL="0" lvl="0" indent="0">
              <a:lnSpc>
                <a:spcPct val="70000"/>
              </a:lnSpc>
              <a:buNone/>
            </a:pPr>
            <a:endParaRPr lang="en-US" sz="2400">
              <a:solidFill>
                <a:srgbClr val="202122"/>
              </a:solidFill>
              <a:latin typeface="Arial" pitchFamily="34"/>
            </a:endParaRPr>
          </a:p>
          <a:p>
            <a:pPr lvl="0">
              <a:lnSpc>
                <a:spcPct val="70000"/>
              </a:lnSpc>
            </a:pPr>
            <a:r>
              <a:rPr lang="en-US" sz="2400">
                <a:solidFill>
                  <a:srgbClr val="202122"/>
                </a:solidFill>
                <a:latin typeface="Arial" pitchFamily="34"/>
              </a:rPr>
              <a:t>De Beers Group is a South African–British corporation that specializes in the </a:t>
            </a:r>
            <a:r>
              <a:rPr lang="en-US" sz="2400">
                <a:latin typeface="Arial" pitchFamily="34"/>
                <a:hlinkClick r:id="rId2" tooltip="Diamond">
                  <a:extLst>
                    <a:ext uri="{A12FA001-AC4F-418D-AE19-62706E023703}">
                      <ahyp:hlinkClr xmlns:ahyp="http://schemas.microsoft.com/office/drawing/2018/hyperlinkcolor" val="tx"/>
                    </a:ext>
                  </a:extLst>
                </a:hlinkClick>
              </a:rPr>
              <a:t>diamond</a:t>
            </a:r>
            <a:r>
              <a:rPr lang="en-US" sz="2400">
                <a:solidFill>
                  <a:srgbClr val="202122"/>
                </a:solidFill>
                <a:latin typeface="Arial" pitchFamily="34"/>
              </a:rPr>
              <a:t> industry</a:t>
            </a:r>
          </a:p>
          <a:p>
            <a:pPr lvl="0">
              <a:lnSpc>
                <a:spcPct val="70000"/>
              </a:lnSpc>
            </a:pPr>
            <a:endParaRPr lang="en-US" sz="2400">
              <a:solidFill>
                <a:srgbClr val="202122"/>
              </a:solidFill>
              <a:latin typeface="Arial" pitchFamily="34"/>
            </a:endParaRPr>
          </a:p>
          <a:p>
            <a:pPr lvl="0">
              <a:lnSpc>
                <a:spcPct val="70000"/>
              </a:lnSpc>
            </a:pPr>
            <a:r>
              <a:rPr lang="en-US" sz="2400">
                <a:solidFill>
                  <a:srgbClr val="202122"/>
                </a:solidFill>
                <a:latin typeface="Arial" pitchFamily="34"/>
              </a:rPr>
              <a:t>It operates in 35 countries with mining taking place in </a:t>
            </a:r>
            <a:r>
              <a:rPr lang="en-US" sz="2400">
                <a:latin typeface="Arial" pitchFamily="34"/>
                <a:hlinkClick r:id="rId3" tooltip="Botswana">
                  <a:extLst>
                    <a:ext uri="{A12FA001-AC4F-418D-AE19-62706E023703}">
                      <ahyp:hlinkClr xmlns:ahyp="http://schemas.microsoft.com/office/drawing/2018/hyperlinkcolor" val="tx"/>
                    </a:ext>
                  </a:extLst>
                </a:hlinkClick>
              </a:rPr>
              <a:t>Botswana</a:t>
            </a:r>
            <a:r>
              <a:rPr lang="en-US" sz="2400">
                <a:solidFill>
                  <a:srgbClr val="202122"/>
                </a:solidFill>
                <a:latin typeface="Arial" pitchFamily="34"/>
              </a:rPr>
              <a:t>, </a:t>
            </a:r>
            <a:r>
              <a:rPr lang="en-US" sz="2400">
                <a:latin typeface="Arial" pitchFamily="34"/>
                <a:hlinkClick r:id="rId4" tooltip="Namibia">
                  <a:extLst>
                    <a:ext uri="{A12FA001-AC4F-418D-AE19-62706E023703}">
                      <ahyp:hlinkClr xmlns:ahyp="http://schemas.microsoft.com/office/drawing/2018/hyperlinkcolor" val="tx"/>
                    </a:ext>
                  </a:extLst>
                </a:hlinkClick>
              </a:rPr>
              <a:t>Namibia</a:t>
            </a:r>
            <a:r>
              <a:rPr lang="en-US" sz="2400">
                <a:solidFill>
                  <a:srgbClr val="202122"/>
                </a:solidFill>
                <a:latin typeface="Arial" pitchFamily="34"/>
              </a:rPr>
              <a:t>, South Africa, and Canada.</a:t>
            </a:r>
          </a:p>
          <a:p>
            <a:pPr lvl="0">
              <a:lnSpc>
                <a:spcPct val="70000"/>
              </a:lnSpc>
            </a:pPr>
            <a:endParaRPr lang="en-US" sz="2400">
              <a:solidFill>
                <a:srgbClr val="202122"/>
              </a:solidFill>
              <a:latin typeface="Arial" pitchFamily="34"/>
            </a:endParaRPr>
          </a:p>
          <a:p>
            <a:pPr lvl="0">
              <a:lnSpc>
                <a:spcPct val="70000"/>
              </a:lnSpc>
            </a:pPr>
            <a:r>
              <a:rPr lang="en-US" sz="2400">
                <a:solidFill>
                  <a:srgbClr val="202122"/>
                </a:solidFill>
                <a:latin typeface="Arial" pitchFamily="34"/>
              </a:rPr>
              <a:t>De Beers employs more than 30,000 people around the globe on five continents, with more than 17,000 employees in Africa. Almost 8,000 people are employed in Botswana, around 6,200 in South Africa, nearly 2,900 in Namibia, some 1,260 in Canada and about 320 in exploration.</a:t>
            </a:r>
            <a:endParaRPr lang="en-GB" sz="2400"/>
          </a:p>
        </p:txBody>
      </p:sp>
      <p:sp>
        <p:nvSpPr>
          <p:cNvPr id="4" name="TextBox 4">
            <a:extLst>
              <a:ext uri="{FF2B5EF4-FFF2-40B4-BE49-F238E27FC236}">
                <a16:creationId xmlns:a16="http://schemas.microsoft.com/office/drawing/2014/main" id="{71B6AA98-D14E-0ED8-C965-1E58A73BA762}"/>
              </a:ext>
            </a:extLst>
          </p:cNvPr>
          <p:cNvSpPr txBox="1"/>
          <p:nvPr/>
        </p:nvSpPr>
        <p:spPr>
          <a:xfrm>
            <a:off x="1224738" y="6046122"/>
            <a:ext cx="609600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https://en.wikipedia.org/wiki/De_Beers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0B542-05DC-A588-00D0-5D5F7DCA1725}"/>
              </a:ext>
            </a:extLst>
          </p:cNvPr>
          <p:cNvSpPr txBox="1">
            <a:spLocks noGrp="1"/>
          </p:cNvSpPr>
          <p:nvPr>
            <p:ph type="title"/>
          </p:nvPr>
        </p:nvSpPr>
        <p:spPr/>
        <p:txBody>
          <a:bodyPr/>
          <a:lstStyle/>
          <a:p>
            <a:pPr lvl="0"/>
            <a:r>
              <a:rPr lang="en-US"/>
              <a:t>Case Study 2</a:t>
            </a:r>
            <a:r>
              <a:rPr lang="en-GB"/>
              <a:t> : De Beers Group</a:t>
            </a:r>
          </a:p>
        </p:txBody>
      </p:sp>
      <p:sp>
        <p:nvSpPr>
          <p:cNvPr id="3" name="Content Placeholder 2">
            <a:extLst>
              <a:ext uri="{FF2B5EF4-FFF2-40B4-BE49-F238E27FC236}">
                <a16:creationId xmlns:a16="http://schemas.microsoft.com/office/drawing/2014/main" id="{C4B911B9-767A-58FC-C090-EB51B4C9619D}"/>
              </a:ext>
            </a:extLst>
          </p:cNvPr>
          <p:cNvSpPr txBox="1">
            <a:spLocks noGrp="1"/>
          </p:cNvSpPr>
          <p:nvPr>
            <p:ph idx="1"/>
          </p:nvPr>
        </p:nvSpPr>
        <p:spPr/>
        <p:txBody>
          <a:bodyPr/>
          <a:lstStyle/>
          <a:p>
            <a:pPr marL="0" lvl="0" indent="0">
              <a:buNone/>
            </a:pPr>
            <a:r>
              <a:rPr lang="en-US"/>
              <a:t>Does Corporate Social Responsibility (CSR) play a role on the employee management / employees’ performance?</a:t>
            </a:r>
          </a:p>
          <a:p>
            <a:pPr marL="0" lvl="0" indent="0">
              <a:buNone/>
            </a:pPr>
            <a:endParaRPr lang="en-US"/>
          </a:p>
          <a:p>
            <a:pPr marL="0" lvl="0" indent="0">
              <a:buNone/>
            </a:pPr>
            <a:r>
              <a:rPr lang="en-US"/>
              <a:t>Literature  </a:t>
            </a:r>
          </a:p>
          <a:p>
            <a:pPr marL="0" lvl="0" indent="0">
              <a:buNone/>
            </a:pPr>
            <a:r>
              <a:rPr lang="en-US">
                <a:hlinkClick r:id="rId2">
                  <a:extLst>
                    <a:ext uri="{A12FA001-AC4F-418D-AE19-62706E023703}">
                      <ahyp:hlinkClr xmlns:ahyp="http://schemas.microsoft.com/office/drawing/2018/hyperlinkcolor" val="tx"/>
                    </a:ext>
                  </a:extLst>
                </a:hlinkClick>
              </a:rPr>
              <a:t>https://doi.org/10.13106/jafeb.2021.vol8.no4.1033</a:t>
            </a:r>
            <a:endParaRPr lang="en-US"/>
          </a:p>
          <a:p>
            <a:pPr marL="0" lvl="0" indent="0">
              <a:buNone/>
            </a:pPr>
            <a:endParaRPr lang="en-US"/>
          </a:p>
          <a:p>
            <a:pPr marL="0" lvl="0" indent="0">
              <a:buNone/>
            </a:pPr>
            <a:r>
              <a:rPr lang="en-US">
                <a:hlinkClick r:id="rId3">
                  <a:extLst>
                    <a:ext uri="{A12FA001-AC4F-418D-AE19-62706E023703}">
                      <ahyp:hlinkClr xmlns:ahyp="http://schemas.microsoft.com/office/drawing/2018/hyperlinkcolor" val="tx"/>
                    </a:ext>
                  </a:extLst>
                </a:hlinkClick>
              </a:rPr>
              <a:t>The_Effect_of_Corporate_Social.pdf</a:t>
            </a:r>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A0C40-53FB-74D2-4A58-79F81AE8E464}"/>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02F6AF-6EE6-21F1-850D-A9919F4AD683}"/>
              </a:ext>
            </a:extLst>
          </p:cNvPr>
          <p:cNvSpPr txBox="1">
            <a:spLocks noGrp="1"/>
          </p:cNvSpPr>
          <p:nvPr>
            <p:ph idx="1"/>
          </p:nvPr>
        </p:nvSpPr>
        <p:spPr/>
        <p:txBody>
          <a:bodyPr/>
          <a:lstStyle/>
          <a:p>
            <a:pPr lvl="0"/>
            <a:r>
              <a:rPr lang="en-US"/>
              <a:t>De Beers Group</a:t>
            </a:r>
          </a:p>
          <a:p>
            <a:pPr lvl="0"/>
            <a:endParaRPr lang="en-GB"/>
          </a:p>
          <a:p>
            <a:pPr lvl="0"/>
            <a:endParaRPr lang="en-GB"/>
          </a:p>
          <a:p>
            <a:pPr lvl="0"/>
            <a:r>
              <a:rPr lang="en-US">
                <a:hlinkClick r:id="rId2">
                  <a:extLst>
                    <a:ext uri="{A12FA001-AC4F-418D-AE19-62706E023703}">
                      <ahyp:hlinkClr xmlns:ahyp="http://schemas.microsoft.com/office/drawing/2018/hyperlinkcolor" val="tx"/>
                    </a:ext>
                  </a:extLst>
                </a:hlinkClick>
              </a:rPr>
              <a:t>Sustainability &amp; Ethics – De Beers Group</a:t>
            </a:r>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561</Words>
  <Application>Microsoft Office PowerPoint</Application>
  <PresentationFormat>Widescreen</PresentationFormat>
  <Paragraphs>84</Paragraphs>
  <Slides>13</Slides>
  <Notes>3</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LCDB 7008 - LCDB7008 Visions for the Future : Theoretical Perspectives on Management </vt:lpstr>
      <vt:lpstr>LCDB 7008 - LCDB7008 Visions for the Future : Theoretical Perspectives on Management </vt:lpstr>
      <vt:lpstr>Case Study</vt:lpstr>
      <vt:lpstr>Case Study 1 – Lululemon </vt:lpstr>
      <vt:lpstr>Case Study</vt:lpstr>
      <vt:lpstr>Q1  : Role of globalisation and organisational management</vt:lpstr>
      <vt:lpstr>Case Study</vt:lpstr>
      <vt:lpstr>Case study 1- Lululemon  </vt:lpstr>
      <vt:lpstr>Themes : Leadership, Globalisation and Corporate Social Responsibility (CSR) </vt:lpstr>
      <vt:lpstr> Case Study 2 : De Beers Group </vt:lpstr>
      <vt:lpstr>Case Study 2 : De Beers Group</vt:lpstr>
      <vt:lpstr>Case Study 2 : De Beers Group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Helen Lee</dc:creator>
  <cp:lastModifiedBy>Helen Lee</cp:lastModifiedBy>
  <cp:revision>6</cp:revision>
  <dcterms:created xsi:type="dcterms:W3CDTF">2024-11-12T14:07:15Z</dcterms:created>
  <dcterms:modified xsi:type="dcterms:W3CDTF">2024-11-12T18:14:55Z</dcterms:modified>
</cp:coreProperties>
</file>