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4"/>
  </p:notesMasterIdLst>
  <p:sldIdLst>
    <p:sldId id="268"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0639" autoAdjust="0"/>
  </p:normalViewPr>
  <p:slideViewPr>
    <p:cSldViewPr snapToGrid="0" showGuides="1">
      <p:cViewPr varScale="1">
        <p:scale>
          <a:sx n="61" d="100"/>
          <a:sy n="61" d="100"/>
        </p:scale>
        <p:origin x="48" y="518"/>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g"/><Relationship Id="rId1" Type="http://schemas.openxmlformats.org/officeDocument/2006/relationships/image" Target="../media/image10.png"/><Relationship Id="rId4" Type="http://schemas.openxmlformats.org/officeDocument/2006/relationships/image" Target="../media/image13.jp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g"/><Relationship Id="rId1" Type="http://schemas.openxmlformats.org/officeDocument/2006/relationships/image" Target="../media/image10.png"/><Relationship Id="rId4" Type="http://schemas.openxmlformats.org/officeDocument/2006/relationships/image" Target="../media/image13.jp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244404-0F83-4E9B-9B82-D378A9B86470}" type="doc">
      <dgm:prSet loTypeId="urn:microsoft.com/office/officeart/2005/8/layout/pList2" loCatId="list" qsTypeId="urn:microsoft.com/office/officeart/2005/8/quickstyle/simple1" qsCatId="simple" csTypeId="urn:microsoft.com/office/officeart/2005/8/colors/colorful5" csCatId="colorful" phldr="1"/>
      <dgm:spPr/>
    </dgm:pt>
    <dgm:pt modelId="{C3BE4523-6349-4C32-B5B5-50895092C04F}">
      <dgm:prSet phldrT="[Text]"/>
      <dgm:spPr/>
      <dgm:t>
        <a:bodyPr/>
        <a:lstStyle/>
        <a:p>
          <a:r>
            <a:rPr lang="en-GB" dirty="0" smtClean="0"/>
            <a:t>Linguistic:</a:t>
          </a:r>
        </a:p>
        <a:p>
          <a:endParaRPr lang="en-GB" dirty="0" smtClean="0"/>
        </a:p>
        <a:p>
          <a:r>
            <a:rPr lang="en-GB" dirty="0" smtClean="0"/>
            <a:t>Use story telling.</a:t>
          </a:r>
        </a:p>
        <a:p>
          <a:endParaRPr lang="en-GB" dirty="0"/>
        </a:p>
      </dgm:t>
    </dgm:pt>
    <dgm:pt modelId="{053AF3E6-329F-43AA-BD39-44E451AF2592}" type="parTrans" cxnId="{54C30F88-B977-419A-8818-E04B9BB70849}">
      <dgm:prSet/>
      <dgm:spPr/>
      <dgm:t>
        <a:bodyPr/>
        <a:lstStyle/>
        <a:p>
          <a:endParaRPr lang="en-GB"/>
        </a:p>
      </dgm:t>
    </dgm:pt>
    <dgm:pt modelId="{FB037AC3-6D94-4B95-AB14-D76B26571329}" type="sibTrans" cxnId="{54C30F88-B977-419A-8818-E04B9BB70849}">
      <dgm:prSet/>
      <dgm:spPr/>
      <dgm:t>
        <a:bodyPr/>
        <a:lstStyle/>
        <a:p>
          <a:endParaRPr lang="en-GB"/>
        </a:p>
      </dgm:t>
    </dgm:pt>
    <dgm:pt modelId="{C318B1EB-4A53-466B-B22D-3C0D19B4808C}">
      <dgm:prSet phldrT="[Text]"/>
      <dgm:spPr/>
      <dgm:t>
        <a:bodyPr/>
        <a:lstStyle/>
        <a:p>
          <a:r>
            <a:rPr lang="en-GB" dirty="0" smtClean="0"/>
            <a:t>Logical:</a:t>
          </a:r>
        </a:p>
        <a:p>
          <a:endParaRPr lang="en-GB" dirty="0" smtClean="0"/>
        </a:p>
        <a:p>
          <a:r>
            <a:rPr lang="en-GB" dirty="0" smtClean="0"/>
            <a:t>Use charts and graphs</a:t>
          </a:r>
          <a:endParaRPr lang="en-GB" dirty="0"/>
        </a:p>
      </dgm:t>
    </dgm:pt>
    <dgm:pt modelId="{A9BB6566-AA12-4957-B769-DA81B3C9E981}" type="parTrans" cxnId="{326BBFDB-A662-436E-8F34-9DF1AEE7771D}">
      <dgm:prSet/>
      <dgm:spPr/>
      <dgm:t>
        <a:bodyPr/>
        <a:lstStyle/>
        <a:p>
          <a:endParaRPr lang="en-GB"/>
        </a:p>
      </dgm:t>
    </dgm:pt>
    <dgm:pt modelId="{9075C7D2-7351-47BF-9E39-C73B9DC246E2}" type="sibTrans" cxnId="{326BBFDB-A662-436E-8F34-9DF1AEE7771D}">
      <dgm:prSet/>
      <dgm:spPr/>
      <dgm:t>
        <a:bodyPr/>
        <a:lstStyle/>
        <a:p>
          <a:endParaRPr lang="en-GB"/>
        </a:p>
      </dgm:t>
    </dgm:pt>
    <dgm:pt modelId="{F755E357-C05D-42CE-B3A8-E1C302089AB7}">
      <dgm:prSet phldrT="[Text]"/>
      <dgm:spPr/>
      <dgm:t>
        <a:bodyPr/>
        <a:lstStyle/>
        <a:p>
          <a:r>
            <a:rPr lang="en-GB" dirty="0" smtClean="0"/>
            <a:t>Bodily</a:t>
          </a:r>
        </a:p>
        <a:p>
          <a:endParaRPr lang="en-GB" dirty="0" smtClean="0"/>
        </a:p>
        <a:p>
          <a:r>
            <a:rPr lang="en-GB" dirty="0" smtClean="0"/>
            <a:t>Practical activities</a:t>
          </a:r>
          <a:endParaRPr lang="en-GB" dirty="0"/>
        </a:p>
      </dgm:t>
    </dgm:pt>
    <dgm:pt modelId="{B095C89D-B319-4E3D-AB04-EA22799ED3F3}" type="parTrans" cxnId="{C347BA37-6342-4EB8-BB5C-E0CF4D4EB60C}">
      <dgm:prSet/>
      <dgm:spPr/>
      <dgm:t>
        <a:bodyPr/>
        <a:lstStyle/>
        <a:p>
          <a:endParaRPr lang="en-GB"/>
        </a:p>
      </dgm:t>
    </dgm:pt>
    <dgm:pt modelId="{AC38A59E-A2E5-47FD-A937-A03EAE646F6B}" type="sibTrans" cxnId="{C347BA37-6342-4EB8-BB5C-E0CF4D4EB60C}">
      <dgm:prSet/>
      <dgm:spPr/>
      <dgm:t>
        <a:bodyPr/>
        <a:lstStyle/>
        <a:p>
          <a:endParaRPr lang="en-GB"/>
        </a:p>
      </dgm:t>
    </dgm:pt>
    <dgm:pt modelId="{89AC9456-2837-4ED5-A4F7-5554298813D5}" type="pres">
      <dgm:prSet presAssocID="{75244404-0F83-4E9B-9B82-D378A9B86470}" presName="Name0" presStyleCnt="0">
        <dgm:presLayoutVars>
          <dgm:dir/>
          <dgm:resizeHandles val="exact"/>
        </dgm:presLayoutVars>
      </dgm:prSet>
      <dgm:spPr/>
    </dgm:pt>
    <dgm:pt modelId="{3875517E-E48F-4B58-B2FF-26A351E0C7AD}" type="pres">
      <dgm:prSet presAssocID="{75244404-0F83-4E9B-9B82-D378A9B86470}" presName="bkgdShp" presStyleLbl="alignAccFollowNode1" presStyleIdx="0" presStyleCnt="1"/>
      <dgm:spPr/>
    </dgm:pt>
    <dgm:pt modelId="{F85CDBD4-283E-4327-875A-A5691F0B05F1}" type="pres">
      <dgm:prSet presAssocID="{75244404-0F83-4E9B-9B82-D378A9B86470}" presName="linComp" presStyleCnt="0"/>
      <dgm:spPr/>
    </dgm:pt>
    <dgm:pt modelId="{D9B58EB9-65B0-4DCF-B0F7-E6F800BE8379}" type="pres">
      <dgm:prSet presAssocID="{C3BE4523-6349-4C32-B5B5-50895092C04F}" presName="compNode" presStyleCnt="0"/>
      <dgm:spPr/>
    </dgm:pt>
    <dgm:pt modelId="{51CEB76C-ACB5-47E3-81E8-D3B810AA8C27}" type="pres">
      <dgm:prSet presAssocID="{C3BE4523-6349-4C32-B5B5-50895092C04F}" presName="node" presStyleLbl="node1" presStyleIdx="0" presStyleCnt="3">
        <dgm:presLayoutVars>
          <dgm:bulletEnabled val="1"/>
        </dgm:presLayoutVars>
      </dgm:prSet>
      <dgm:spPr/>
      <dgm:t>
        <a:bodyPr/>
        <a:lstStyle/>
        <a:p>
          <a:endParaRPr lang="en-GB"/>
        </a:p>
      </dgm:t>
    </dgm:pt>
    <dgm:pt modelId="{9481BC7C-97D3-4AA5-9F21-62DE7DE58D35}" type="pres">
      <dgm:prSet presAssocID="{C3BE4523-6349-4C32-B5B5-50895092C04F}" presName="invisiNode" presStyleLbl="node1" presStyleIdx="0" presStyleCnt="3"/>
      <dgm:spPr/>
    </dgm:pt>
    <dgm:pt modelId="{BEBED5EC-FC9A-4F57-AD17-48DC306DD739}" type="pres">
      <dgm:prSet presAssocID="{C3BE4523-6349-4C32-B5B5-50895092C04F}" presName="imagNode" presStyleLbl="fgImgPlace1" presStyleIdx="0" presStyleCnt="3"/>
      <dgm:spPr>
        <a:blipFill rotWithShape="1">
          <a:blip xmlns:r="http://schemas.openxmlformats.org/officeDocument/2006/relationships" r:embed="rId1"/>
          <a:stretch>
            <a:fillRect/>
          </a:stretch>
        </a:blipFill>
      </dgm:spPr>
    </dgm:pt>
    <dgm:pt modelId="{E384F81A-B710-438F-89EB-2C421E55DFF7}" type="pres">
      <dgm:prSet presAssocID="{FB037AC3-6D94-4B95-AB14-D76B26571329}" presName="sibTrans" presStyleLbl="sibTrans2D1" presStyleIdx="0" presStyleCnt="0"/>
      <dgm:spPr/>
      <dgm:t>
        <a:bodyPr/>
        <a:lstStyle/>
        <a:p>
          <a:endParaRPr lang="en-GB"/>
        </a:p>
      </dgm:t>
    </dgm:pt>
    <dgm:pt modelId="{8C0F55F0-1417-4C47-B7FF-7AE5EB7BE075}" type="pres">
      <dgm:prSet presAssocID="{C318B1EB-4A53-466B-B22D-3C0D19B4808C}" presName="compNode" presStyleCnt="0"/>
      <dgm:spPr/>
    </dgm:pt>
    <dgm:pt modelId="{89BE3530-78B3-40D9-9D50-B8D7A419EAFE}" type="pres">
      <dgm:prSet presAssocID="{C318B1EB-4A53-466B-B22D-3C0D19B4808C}" presName="node" presStyleLbl="node1" presStyleIdx="1" presStyleCnt="3">
        <dgm:presLayoutVars>
          <dgm:bulletEnabled val="1"/>
        </dgm:presLayoutVars>
      </dgm:prSet>
      <dgm:spPr/>
      <dgm:t>
        <a:bodyPr/>
        <a:lstStyle/>
        <a:p>
          <a:endParaRPr lang="en-GB"/>
        </a:p>
      </dgm:t>
    </dgm:pt>
    <dgm:pt modelId="{DD371356-F2D4-4B10-9E5C-D2FD42A9D6A1}" type="pres">
      <dgm:prSet presAssocID="{C318B1EB-4A53-466B-B22D-3C0D19B4808C}" presName="invisiNode" presStyleLbl="node1" presStyleIdx="1" presStyleCnt="3"/>
      <dgm:spPr/>
    </dgm:pt>
    <dgm:pt modelId="{A34E160C-6194-4209-A2D5-0668D6332385}" type="pres">
      <dgm:prSet presAssocID="{C318B1EB-4A53-466B-B22D-3C0D19B4808C}" presName="imagNode" presStyleLbl="fgImgPlace1" presStyleIdx="1" presStyleCnt="3"/>
      <dgm:spPr>
        <a:blipFill rotWithShape="1">
          <a:blip xmlns:r="http://schemas.openxmlformats.org/officeDocument/2006/relationships" r:embed="rId2"/>
          <a:stretch>
            <a:fillRect/>
          </a:stretch>
        </a:blipFill>
      </dgm:spPr>
    </dgm:pt>
    <dgm:pt modelId="{FD05AA3E-BB94-492D-9283-B75914BCFCB5}" type="pres">
      <dgm:prSet presAssocID="{9075C7D2-7351-47BF-9E39-C73B9DC246E2}" presName="sibTrans" presStyleLbl="sibTrans2D1" presStyleIdx="0" presStyleCnt="0"/>
      <dgm:spPr/>
      <dgm:t>
        <a:bodyPr/>
        <a:lstStyle/>
        <a:p>
          <a:endParaRPr lang="en-GB"/>
        </a:p>
      </dgm:t>
    </dgm:pt>
    <dgm:pt modelId="{37C51F91-285C-464D-80DC-17ACDCF7EB45}" type="pres">
      <dgm:prSet presAssocID="{F755E357-C05D-42CE-B3A8-E1C302089AB7}" presName="compNode" presStyleCnt="0"/>
      <dgm:spPr/>
    </dgm:pt>
    <dgm:pt modelId="{C078ED42-3372-49FE-A19A-54CB5A917476}" type="pres">
      <dgm:prSet presAssocID="{F755E357-C05D-42CE-B3A8-E1C302089AB7}" presName="node" presStyleLbl="node1" presStyleIdx="2" presStyleCnt="3">
        <dgm:presLayoutVars>
          <dgm:bulletEnabled val="1"/>
        </dgm:presLayoutVars>
      </dgm:prSet>
      <dgm:spPr/>
      <dgm:t>
        <a:bodyPr/>
        <a:lstStyle/>
        <a:p>
          <a:endParaRPr lang="en-GB"/>
        </a:p>
      </dgm:t>
    </dgm:pt>
    <dgm:pt modelId="{0CA67EC6-3E8A-4509-B984-5CDAC053B3D1}" type="pres">
      <dgm:prSet presAssocID="{F755E357-C05D-42CE-B3A8-E1C302089AB7}" presName="invisiNode" presStyleLbl="node1" presStyleIdx="2" presStyleCnt="3"/>
      <dgm:spPr/>
    </dgm:pt>
    <dgm:pt modelId="{0C28EC68-AD63-44AF-8E80-1320AC241A0F}" type="pres">
      <dgm:prSet presAssocID="{F755E357-C05D-42CE-B3A8-E1C302089AB7}" presName="imagNode" presStyleLbl="fgImgPlace1" presStyleIdx="2" presStyleCnt="3"/>
      <dgm:spPr>
        <a:blipFill rotWithShape="1">
          <a:blip xmlns:r="http://schemas.openxmlformats.org/officeDocument/2006/relationships" r:embed="rId3"/>
          <a:stretch>
            <a:fillRect/>
          </a:stretch>
        </a:blipFill>
      </dgm:spPr>
    </dgm:pt>
  </dgm:ptLst>
  <dgm:cxnLst>
    <dgm:cxn modelId="{F0E83926-769D-471C-AE63-943E5FCF4D41}" type="presOf" srcId="{F755E357-C05D-42CE-B3A8-E1C302089AB7}" destId="{C078ED42-3372-49FE-A19A-54CB5A917476}" srcOrd="0" destOrd="0" presId="urn:microsoft.com/office/officeart/2005/8/layout/pList2"/>
    <dgm:cxn modelId="{7BE76F20-A528-48A6-A1CB-D578AF21EFCD}" type="presOf" srcId="{C3BE4523-6349-4C32-B5B5-50895092C04F}" destId="{51CEB76C-ACB5-47E3-81E8-D3B810AA8C27}" srcOrd="0" destOrd="0" presId="urn:microsoft.com/office/officeart/2005/8/layout/pList2"/>
    <dgm:cxn modelId="{ACAA8574-5CD4-4DC3-8681-B9209B5BF2DE}" type="presOf" srcId="{C318B1EB-4A53-466B-B22D-3C0D19B4808C}" destId="{89BE3530-78B3-40D9-9D50-B8D7A419EAFE}" srcOrd="0" destOrd="0" presId="urn:microsoft.com/office/officeart/2005/8/layout/pList2"/>
    <dgm:cxn modelId="{31F5F489-C89C-411A-A19E-AEF6EED641DE}" type="presOf" srcId="{9075C7D2-7351-47BF-9E39-C73B9DC246E2}" destId="{FD05AA3E-BB94-492D-9283-B75914BCFCB5}" srcOrd="0" destOrd="0" presId="urn:microsoft.com/office/officeart/2005/8/layout/pList2"/>
    <dgm:cxn modelId="{87FEFFDB-60FE-42EC-B733-D5C05E485366}" type="presOf" srcId="{FB037AC3-6D94-4B95-AB14-D76B26571329}" destId="{E384F81A-B710-438F-89EB-2C421E55DFF7}" srcOrd="0" destOrd="0" presId="urn:microsoft.com/office/officeart/2005/8/layout/pList2"/>
    <dgm:cxn modelId="{326BBFDB-A662-436E-8F34-9DF1AEE7771D}" srcId="{75244404-0F83-4E9B-9B82-D378A9B86470}" destId="{C318B1EB-4A53-466B-B22D-3C0D19B4808C}" srcOrd="1" destOrd="0" parTransId="{A9BB6566-AA12-4957-B769-DA81B3C9E981}" sibTransId="{9075C7D2-7351-47BF-9E39-C73B9DC246E2}"/>
    <dgm:cxn modelId="{0910244D-F958-4F67-99BF-B47909DC2342}" type="presOf" srcId="{75244404-0F83-4E9B-9B82-D378A9B86470}" destId="{89AC9456-2837-4ED5-A4F7-5554298813D5}" srcOrd="0" destOrd="0" presId="urn:microsoft.com/office/officeart/2005/8/layout/pList2"/>
    <dgm:cxn modelId="{C347BA37-6342-4EB8-BB5C-E0CF4D4EB60C}" srcId="{75244404-0F83-4E9B-9B82-D378A9B86470}" destId="{F755E357-C05D-42CE-B3A8-E1C302089AB7}" srcOrd="2" destOrd="0" parTransId="{B095C89D-B319-4E3D-AB04-EA22799ED3F3}" sibTransId="{AC38A59E-A2E5-47FD-A937-A03EAE646F6B}"/>
    <dgm:cxn modelId="{54C30F88-B977-419A-8818-E04B9BB70849}" srcId="{75244404-0F83-4E9B-9B82-D378A9B86470}" destId="{C3BE4523-6349-4C32-B5B5-50895092C04F}" srcOrd="0" destOrd="0" parTransId="{053AF3E6-329F-43AA-BD39-44E451AF2592}" sibTransId="{FB037AC3-6D94-4B95-AB14-D76B26571329}"/>
    <dgm:cxn modelId="{E73611F2-415F-460A-A736-8262E7B6E4DB}" type="presParOf" srcId="{89AC9456-2837-4ED5-A4F7-5554298813D5}" destId="{3875517E-E48F-4B58-B2FF-26A351E0C7AD}" srcOrd="0" destOrd="0" presId="urn:microsoft.com/office/officeart/2005/8/layout/pList2"/>
    <dgm:cxn modelId="{91546FFA-5C61-48D1-84D8-CF354C51B554}" type="presParOf" srcId="{89AC9456-2837-4ED5-A4F7-5554298813D5}" destId="{F85CDBD4-283E-4327-875A-A5691F0B05F1}" srcOrd="1" destOrd="0" presId="urn:microsoft.com/office/officeart/2005/8/layout/pList2"/>
    <dgm:cxn modelId="{533C1046-C248-4E7D-83F4-9084E5C96BD1}" type="presParOf" srcId="{F85CDBD4-283E-4327-875A-A5691F0B05F1}" destId="{D9B58EB9-65B0-4DCF-B0F7-E6F800BE8379}" srcOrd="0" destOrd="0" presId="urn:microsoft.com/office/officeart/2005/8/layout/pList2"/>
    <dgm:cxn modelId="{AB637AF3-7814-414D-A2B4-F21D3BAB45F5}" type="presParOf" srcId="{D9B58EB9-65B0-4DCF-B0F7-E6F800BE8379}" destId="{51CEB76C-ACB5-47E3-81E8-D3B810AA8C27}" srcOrd="0" destOrd="0" presId="urn:microsoft.com/office/officeart/2005/8/layout/pList2"/>
    <dgm:cxn modelId="{0C678DEC-D4E7-431D-BC82-D96FFD28AD74}" type="presParOf" srcId="{D9B58EB9-65B0-4DCF-B0F7-E6F800BE8379}" destId="{9481BC7C-97D3-4AA5-9F21-62DE7DE58D35}" srcOrd="1" destOrd="0" presId="urn:microsoft.com/office/officeart/2005/8/layout/pList2"/>
    <dgm:cxn modelId="{6C7B6D90-E562-4582-B25E-A32D44D5CA3C}" type="presParOf" srcId="{D9B58EB9-65B0-4DCF-B0F7-E6F800BE8379}" destId="{BEBED5EC-FC9A-4F57-AD17-48DC306DD739}" srcOrd="2" destOrd="0" presId="urn:microsoft.com/office/officeart/2005/8/layout/pList2"/>
    <dgm:cxn modelId="{36297B33-C07E-4043-AC1E-12510E6879D0}" type="presParOf" srcId="{F85CDBD4-283E-4327-875A-A5691F0B05F1}" destId="{E384F81A-B710-438F-89EB-2C421E55DFF7}" srcOrd="1" destOrd="0" presId="urn:microsoft.com/office/officeart/2005/8/layout/pList2"/>
    <dgm:cxn modelId="{6F3D449A-EE3F-4764-B5F8-7DE734FB41D1}" type="presParOf" srcId="{F85CDBD4-283E-4327-875A-A5691F0B05F1}" destId="{8C0F55F0-1417-4C47-B7FF-7AE5EB7BE075}" srcOrd="2" destOrd="0" presId="urn:microsoft.com/office/officeart/2005/8/layout/pList2"/>
    <dgm:cxn modelId="{741B9B33-270C-4AC3-8478-6B37206DF236}" type="presParOf" srcId="{8C0F55F0-1417-4C47-B7FF-7AE5EB7BE075}" destId="{89BE3530-78B3-40D9-9D50-B8D7A419EAFE}" srcOrd="0" destOrd="0" presId="urn:microsoft.com/office/officeart/2005/8/layout/pList2"/>
    <dgm:cxn modelId="{F2EF65A3-3C5D-4B03-85A3-52B2F0710F8C}" type="presParOf" srcId="{8C0F55F0-1417-4C47-B7FF-7AE5EB7BE075}" destId="{DD371356-F2D4-4B10-9E5C-D2FD42A9D6A1}" srcOrd="1" destOrd="0" presId="urn:microsoft.com/office/officeart/2005/8/layout/pList2"/>
    <dgm:cxn modelId="{EB7E7577-0198-44FC-85CB-1E3E014887E3}" type="presParOf" srcId="{8C0F55F0-1417-4C47-B7FF-7AE5EB7BE075}" destId="{A34E160C-6194-4209-A2D5-0668D6332385}" srcOrd="2" destOrd="0" presId="urn:microsoft.com/office/officeart/2005/8/layout/pList2"/>
    <dgm:cxn modelId="{15714780-5741-4C51-B18D-BEC8ED2F572F}" type="presParOf" srcId="{F85CDBD4-283E-4327-875A-A5691F0B05F1}" destId="{FD05AA3E-BB94-492D-9283-B75914BCFCB5}" srcOrd="3" destOrd="0" presId="urn:microsoft.com/office/officeart/2005/8/layout/pList2"/>
    <dgm:cxn modelId="{7B348047-00C9-4D1C-91A3-8C3D6AEE6AD0}" type="presParOf" srcId="{F85CDBD4-283E-4327-875A-A5691F0B05F1}" destId="{37C51F91-285C-464D-80DC-17ACDCF7EB45}" srcOrd="4" destOrd="0" presId="urn:microsoft.com/office/officeart/2005/8/layout/pList2"/>
    <dgm:cxn modelId="{82E7E6A4-25E7-4D75-9FC6-2AF60A85B123}" type="presParOf" srcId="{37C51F91-285C-464D-80DC-17ACDCF7EB45}" destId="{C078ED42-3372-49FE-A19A-54CB5A917476}" srcOrd="0" destOrd="0" presId="urn:microsoft.com/office/officeart/2005/8/layout/pList2"/>
    <dgm:cxn modelId="{284DD08E-2350-4EE8-9003-297FFF576C2C}" type="presParOf" srcId="{37C51F91-285C-464D-80DC-17ACDCF7EB45}" destId="{0CA67EC6-3E8A-4509-B984-5CDAC053B3D1}" srcOrd="1" destOrd="0" presId="urn:microsoft.com/office/officeart/2005/8/layout/pList2"/>
    <dgm:cxn modelId="{EBA9CCAA-4ABF-4916-9960-7C05AE021E36}" type="presParOf" srcId="{37C51F91-285C-464D-80DC-17ACDCF7EB45}" destId="{0C28EC68-AD63-44AF-8E80-1320AC241A0F}"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244404-0F83-4E9B-9B82-D378A9B86470}" type="doc">
      <dgm:prSet loTypeId="urn:microsoft.com/office/officeart/2005/8/layout/pList2" loCatId="list" qsTypeId="urn:microsoft.com/office/officeart/2005/8/quickstyle/simple1" qsCatId="simple" csTypeId="urn:microsoft.com/office/officeart/2005/8/colors/colorful5" csCatId="colorful" phldr="1"/>
      <dgm:spPr/>
    </dgm:pt>
    <dgm:pt modelId="{C3BE4523-6349-4C32-B5B5-50895092C04F}">
      <dgm:prSet phldrT="[Text]" custT="1"/>
      <dgm:spPr/>
      <dgm:t>
        <a:bodyPr/>
        <a:lstStyle/>
        <a:p>
          <a:r>
            <a:rPr lang="en-GB" sz="2000" dirty="0" smtClean="0"/>
            <a:t>Musical:</a:t>
          </a:r>
        </a:p>
        <a:p>
          <a:endParaRPr lang="en-GB" sz="2000" dirty="0" smtClean="0"/>
        </a:p>
        <a:p>
          <a:r>
            <a:rPr lang="en-GB" sz="2000" dirty="0" smtClean="0"/>
            <a:t>Watch your tone of delivery</a:t>
          </a:r>
        </a:p>
      </dgm:t>
    </dgm:pt>
    <dgm:pt modelId="{053AF3E6-329F-43AA-BD39-44E451AF2592}" type="parTrans" cxnId="{54C30F88-B977-419A-8818-E04B9BB70849}">
      <dgm:prSet/>
      <dgm:spPr/>
      <dgm:t>
        <a:bodyPr/>
        <a:lstStyle/>
        <a:p>
          <a:endParaRPr lang="en-GB"/>
        </a:p>
      </dgm:t>
    </dgm:pt>
    <dgm:pt modelId="{FB037AC3-6D94-4B95-AB14-D76B26571329}" type="sibTrans" cxnId="{54C30F88-B977-419A-8818-E04B9BB70849}">
      <dgm:prSet/>
      <dgm:spPr/>
      <dgm:t>
        <a:bodyPr/>
        <a:lstStyle/>
        <a:p>
          <a:endParaRPr lang="en-GB"/>
        </a:p>
      </dgm:t>
    </dgm:pt>
    <dgm:pt modelId="{C318B1EB-4A53-466B-B22D-3C0D19B4808C}">
      <dgm:prSet phldrT="[Text]" custT="1"/>
      <dgm:spPr/>
      <dgm:t>
        <a:bodyPr/>
        <a:lstStyle/>
        <a:p>
          <a:r>
            <a:rPr lang="en-GB" sz="2000" dirty="0" smtClean="0"/>
            <a:t>Visual:</a:t>
          </a:r>
        </a:p>
        <a:p>
          <a:endParaRPr lang="en-GB" sz="2000" dirty="0" smtClean="0"/>
        </a:p>
        <a:p>
          <a:r>
            <a:rPr lang="en-GB" sz="2000" dirty="0" smtClean="0"/>
            <a:t>Include pictures or videos</a:t>
          </a:r>
        </a:p>
        <a:p>
          <a:endParaRPr lang="en-GB" sz="2000" dirty="0" smtClean="0"/>
        </a:p>
      </dgm:t>
    </dgm:pt>
    <dgm:pt modelId="{A9BB6566-AA12-4957-B769-DA81B3C9E981}" type="parTrans" cxnId="{326BBFDB-A662-436E-8F34-9DF1AEE7771D}">
      <dgm:prSet/>
      <dgm:spPr/>
      <dgm:t>
        <a:bodyPr/>
        <a:lstStyle/>
        <a:p>
          <a:endParaRPr lang="en-GB"/>
        </a:p>
      </dgm:t>
    </dgm:pt>
    <dgm:pt modelId="{9075C7D2-7351-47BF-9E39-C73B9DC246E2}" type="sibTrans" cxnId="{326BBFDB-A662-436E-8F34-9DF1AEE7771D}">
      <dgm:prSet/>
      <dgm:spPr/>
      <dgm:t>
        <a:bodyPr/>
        <a:lstStyle/>
        <a:p>
          <a:endParaRPr lang="en-GB"/>
        </a:p>
      </dgm:t>
    </dgm:pt>
    <dgm:pt modelId="{F755E357-C05D-42CE-B3A8-E1C302089AB7}">
      <dgm:prSet phldrT="[Text]" custT="1"/>
      <dgm:spPr/>
      <dgm:t>
        <a:bodyPr/>
        <a:lstStyle/>
        <a:p>
          <a:r>
            <a:rPr lang="en-GB" sz="1600" dirty="0" smtClean="0"/>
            <a:t>Intra-personal</a:t>
          </a:r>
        </a:p>
        <a:p>
          <a:endParaRPr lang="en-GB" sz="1600" dirty="0" smtClean="0"/>
        </a:p>
        <a:p>
          <a:r>
            <a:rPr lang="en-GB" sz="2000" dirty="0" smtClean="0"/>
            <a:t>Include time for reflection</a:t>
          </a:r>
          <a:endParaRPr lang="en-GB" sz="2000" dirty="0"/>
        </a:p>
      </dgm:t>
    </dgm:pt>
    <dgm:pt modelId="{B095C89D-B319-4E3D-AB04-EA22799ED3F3}" type="parTrans" cxnId="{C347BA37-6342-4EB8-BB5C-E0CF4D4EB60C}">
      <dgm:prSet/>
      <dgm:spPr/>
      <dgm:t>
        <a:bodyPr/>
        <a:lstStyle/>
        <a:p>
          <a:endParaRPr lang="en-GB"/>
        </a:p>
      </dgm:t>
    </dgm:pt>
    <dgm:pt modelId="{AC38A59E-A2E5-47FD-A937-A03EAE646F6B}" type="sibTrans" cxnId="{C347BA37-6342-4EB8-BB5C-E0CF4D4EB60C}">
      <dgm:prSet/>
      <dgm:spPr/>
      <dgm:t>
        <a:bodyPr/>
        <a:lstStyle/>
        <a:p>
          <a:endParaRPr lang="en-GB"/>
        </a:p>
      </dgm:t>
    </dgm:pt>
    <dgm:pt modelId="{019A49B2-E82D-4969-A186-3D0798856FDF}">
      <dgm:prSet custT="1"/>
      <dgm:spPr/>
      <dgm:t>
        <a:bodyPr/>
        <a:lstStyle/>
        <a:p>
          <a:r>
            <a:rPr lang="en-GB" sz="1800" dirty="0" smtClean="0"/>
            <a:t>Interpersonal</a:t>
          </a:r>
        </a:p>
        <a:p>
          <a:endParaRPr lang="en-GB" sz="2000" dirty="0" smtClean="0"/>
        </a:p>
        <a:p>
          <a:r>
            <a:rPr lang="en-GB" sz="2000" dirty="0" smtClean="0"/>
            <a:t>Include group discussion</a:t>
          </a:r>
          <a:endParaRPr lang="en-GB" sz="2000" dirty="0"/>
        </a:p>
      </dgm:t>
    </dgm:pt>
    <dgm:pt modelId="{390B20A6-B18A-4E38-81B4-C6B56D8CEBF9}" type="parTrans" cxnId="{E17FEB05-DCB4-40C4-B989-A893ECF38DA0}">
      <dgm:prSet/>
      <dgm:spPr/>
      <dgm:t>
        <a:bodyPr/>
        <a:lstStyle/>
        <a:p>
          <a:endParaRPr lang="en-GB"/>
        </a:p>
      </dgm:t>
    </dgm:pt>
    <dgm:pt modelId="{2DD77748-4BAD-474D-95AD-8EC8D8A6E2A6}" type="sibTrans" cxnId="{E17FEB05-DCB4-40C4-B989-A893ECF38DA0}">
      <dgm:prSet/>
      <dgm:spPr/>
      <dgm:t>
        <a:bodyPr/>
        <a:lstStyle/>
        <a:p>
          <a:endParaRPr lang="en-GB"/>
        </a:p>
      </dgm:t>
    </dgm:pt>
    <dgm:pt modelId="{89AC9456-2837-4ED5-A4F7-5554298813D5}" type="pres">
      <dgm:prSet presAssocID="{75244404-0F83-4E9B-9B82-D378A9B86470}" presName="Name0" presStyleCnt="0">
        <dgm:presLayoutVars>
          <dgm:dir/>
          <dgm:resizeHandles val="exact"/>
        </dgm:presLayoutVars>
      </dgm:prSet>
      <dgm:spPr/>
    </dgm:pt>
    <dgm:pt modelId="{3875517E-E48F-4B58-B2FF-26A351E0C7AD}" type="pres">
      <dgm:prSet presAssocID="{75244404-0F83-4E9B-9B82-D378A9B86470}" presName="bkgdShp" presStyleLbl="alignAccFollowNode1" presStyleIdx="0" presStyleCnt="1"/>
      <dgm:spPr/>
    </dgm:pt>
    <dgm:pt modelId="{F85CDBD4-283E-4327-875A-A5691F0B05F1}" type="pres">
      <dgm:prSet presAssocID="{75244404-0F83-4E9B-9B82-D378A9B86470}" presName="linComp" presStyleCnt="0"/>
      <dgm:spPr/>
    </dgm:pt>
    <dgm:pt modelId="{D9B58EB9-65B0-4DCF-B0F7-E6F800BE8379}" type="pres">
      <dgm:prSet presAssocID="{C3BE4523-6349-4C32-B5B5-50895092C04F}" presName="compNode" presStyleCnt="0"/>
      <dgm:spPr/>
    </dgm:pt>
    <dgm:pt modelId="{51CEB76C-ACB5-47E3-81E8-D3B810AA8C27}" type="pres">
      <dgm:prSet presAssocID="{C3BE4523-6349-4C32-B5B5-50895092C04F}" presName="node" presStyleLbl="node1" presStyleIdx="0" presStyleCnt="4">
        <dgm:presLayoutVars>
          <dgm:bulletEnabled val="1"/>
        </dgm:presLayoutVars>
      </dgm:prSet>
      <dgm:spPr/>
      <dgm:t>
        <a:bodyPr/>
        <a:lstStyle/>
        <a:p>
          <a:endParaRPr lang="en-GB"/>
        </a:p>
      </dgm:t>
    </dgm:pt>
    <dgm:pt modelId="{9481BC7C-97D3-4AA5-9F21-62DE7DE58D35}" type="pres">
      <dgm:prSet presAssocID="{C3BE4523-6349-4C32-B5B5-50895092C04F}" presName="invisiNode" presStyleLbl="node1" presStyleIdx="0" presStyleCnt="4"/>
      <dgm:spPr/>
    </dgm:pt>
    <dgm:pt modelId="{BEBED5EC-FC9A-4F57-AD17-48DC306DD739}" type="pres">
      <dgm:prSet presAssocID="{C3BE4523-6349-4C32-B5B5-50895092C04F}" presName="imagNode" presStyleLbl="fgImgPlace1" presStyleIdx="0" presStyleCnt="4"/>
      <dgm:spPr>
        <a:blipFill rotWithShape="1">
          <a:blip xmlns:r="http://schemas.openxmlformats.org/officeDocument/2006/relationships" r:embed="rId1"/>
          <a:stretch>
            <a:fillRect/>
          </a:stretch>
        </a:blipFill>
      </dgm:spPr>
    </dgm:pt>
    <dgm:pt modelId="{E384F81A-B710-438F-89EB-2C421E55DFF7}" type="pres">
      <dgm:prSet presAssocID="{FB037AC3-6D94-4B95-AB14-D76B26571329}" presName="sibTrans" presStyleLbl="sibTrans2D1" presStyleIdx="0" presStyleCnt="0"/>
      <dgm:spPr/>
      <dgm:t>
        <a:bodyPr/>
        <a:lstStyle/>
        <a:p>
          <a:endParaRPr lang="en-GB"/>
        </a:p>
      </dgm:t>
    </dgm:pt>
    <dgm:pt modelId="{8C0F55F0-1417-4C47-B7FF-7AE5EB7BE075}" type="pres">
      <dgm:prSet presAssocID="{C318B1EB-4A53-466B-B22D-3C0D19B4808C}" presName="compNode" presStyleCnt="0"/>
      <dgm:spPr/>
    </dgm:pt>
    <dgm:pt modelId="{89BE3530-78B3-40D9-9D50-B8D7A419EAFE}" type="pres">
      <dgm:prSet presAssocID="{C318B1EB-4A53-466B-B22D-3C0D19B4808C}" presName="node" presStyleLbl="node1" presStyleIdx="1" presStyleCnt="4">
        <dgm:presLayoutVars>
          <dgm:bulletEnabled val="1"/>
        </dgm:presLayoutVars>
      </dgm:prSet>
      <dgm:spPr/>
      <dgm:t>
        <a:bodyPr/>
        <a:lstStyle/>
        <a:p>
          <a:endParaRPr lang="en-GB"/>
        </a:p>
      </dgm:t>
    </dgm:pt>
    <dgm:pt modelId="{DD371356-F2D4-4B10-9E5C-D2FD42A9D6A1}" type="pres">
      <dgm:prSet presAssocID="{C318B1EB-4A53-466B-B22D-3C0D19B4808C}" presName="invisiNode" presStyleLbl="node1" presStyleIdx="1" presStyleCnt="4"/>
      <dgm:spPr/>
    </dgm:pt>
    <dgm:pt modelId="{A34E160C-6194-4209-A2D5-0668D6332385}" type="pres">
      <dgm:prSet presAssocID="{C318B1EB-4A53-466B-B22D-3C0D19B4808C}" presName="imagNode"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2000" r="-2000"/>
          </a:stretch>
        </a:blipFill>
      </dgm:spPr>
    </dgm:pt>
    <dgm:pt modelId="{FD05AA3E-BB94-492D-9283-B75914BCFCB5}" type="pres">
      <dgm:prSet presAssocID="{9075C7D2-7351-47BF-9E39-C73B9DC246E2}" presName="sibTrans" presStyleLbl="sibTrans2D1" presStyleIdx="0" presStyleCnt="0"/>
      <dgm:spPr/>
      <dgm:t>
        <a:bodyPr/>
        <a:lstStyle/>
        <a:p>
          <a:endParaRPr lang="en-GB"/>
        </a:p>
      </dgm:t>
    </dgm:pt>
    <dgm:pt modelId="{37C51F91-285C-464D-80DC-17ACDCF7EB45}" type="pres">
      <dgm:prSet presAssocID="{F755E357-C05D-42CE-B3A8-E1C302089AB7}" presName="compNode" presStyleCnt="0"/>
      <dgm:spPr/>
    </dgm:pt>
    <dgm:pt modelId="{C078ED42-3372-49FE-A19A-54CB5A917476}" type="pres">
      <dgm:prSet presAssocID="{F755E357-C05D-42CE-B3A8-E1C302089AB7}" presName="node" presStyleLbl="node1" presStyleIdx="2" presStyleCnt="4">
        <dgm:presLayoutVars>
          <dgm:bulletEnabled val="1"/>
        </dgm:presLayoutVars>
      </dgm:prSet>
      <dgm:spPr/>
      <dgm:t>
        <a:bodyPr/>
        <a:lstStyle/>
        <a:p>
          <a:endParaRPr lang="en-GB"/>
        </a:p>
      </dgm:t>
    </dgm:pt>
    <dgm:pt modelId="{0CA67EC6-3E8A-4509-B984-5CDAC053B3D1}" type="pres">
      <dgm:prSet presAssocID="{F755E357-C05D-42CE-B3A8-E1C302089AB7}" presName="invisiNode" presStyleLbl="node1" presStyleIdx="2" presStyleCnt="4"/>
      <dgm:spPr/>
    </dgm:pt>
    <dgm:pt modelId="{0C28EC68-AD63-44AF-8E80-1320AC241A0F}" type="pres">
      <dgm:prSet presAssocID="{F755E357-C05D-42CE-B3A8-E1C302089AB7}" presName="imagNode" presStyleLbl="fgImgPlace1" presStyleIdx="2" presStyleCnt="4"/>
      <dgm:spPr>
        <a:blipFill rotWithShape="1">
          <a:blip xmlns:r="http://schemas.openxmlformats.org/officeDocument/2006/relationships" r:embed="rId3"/>
          <a:stretch>
            <a:fillRect/>
          </a:stretch>
        </a:blipFill>
      </dgm:spPr>
    </dgm:pt>
    <dgm:pt modelId="{3B8DAA34-0DDD-48DE-BA83-606C8923DFB2}" type="pres">
      <dgm:prSet presAssocID="{AC38A59E-A2E5-47FD-A937-A03EAE646F6B}" presName="sibTrans" presStyleLbl="sibTrans2D1" presStyleIdx="0" presStyleCnt="0"/>
      <dgm:spPr/>
      <dgm:t>
        <a:bodyPr/>
        <a:lstStyle/>
        <a:p>
          <a:endParaRPr lang="en-GB"/>
        </a:p>
      </dgm:t>
    </dgm:pt>
    <dgm:pt modelId="{F1FD4694-4660-408D-B6EE-E9FEBE5E08F5}" type="pres">
      <dgm:prSet presAssocID="{019A49B2-E82D-4969-A186-3D0798856FDF}" presName="compNode" presStyleCnt="0"/>
      <dgm:spPr/>
    </dgm:pt>
    <dgm:pt modelId="{30E8EB6F-C834-4D6E-B5A9-D72CD78E9780}" type="pres">
      <dgm:prSet presAssocID="{019A49B2-E82D-4969-A186-3D0798856FDF}" presName="node" presStyleLbl="node1" presStyleIdx="3" presStyleCnt="4">
        <dgm:presLayoutVars>
          <dgm:bulletEnabled val="1"/>
        </dgm:presLayoutVars>
      </dgm:prSet>
      <dgm:spPr/>
      <dgm:t>
        <a:bodyPr/>
        <a:lstStyle/>
        <a:p>
          <a:endParaRPr lang="en-GB"/>
        </a:p>
      </dgm:t>
    </dgm:pt>
    <dgm:pt modelId="{F7630020-602A-4137-BF6E-4B05FBE9AC68}" type="pres">
      <dgm:prSet presAssocID="{019A49B2-E82D-4969-A186-3D0798856FDF}" presName="invisiNode" presStyleLbl="node1" presStyleIdx="3" presStyleCnt="4"/>
      <dgm:spPr/>
    </dgm:pt>
    <dgm:pt modelId="{459E092B-395D-47FC-8AE8-BA3C0D6C9516}" type="pres">
      <dgm:prSet presAssocID="{019A49B2-E82D-4969-A186-3D0798856FDF}" presName="imagNode" presStyleLbl="fgImgPlac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l="-2000" r="-2000"/>
          </a:stretch>
        </a:blipFill>
      </dgm:spPr>
    </dgm:pt>
  </dgm:ptLst>
  <dgm:cxnLst>
    <dgm:cxn modelId="{CC3CA504-35BF-4F3D-94B3-9F32FF30EE08}" type="presOf" srcId="{9075C7D2-7351-47BF-9E39-C73B9DC246E2}" destId="{FD05AA3E-BB94-492D-9283-B75914BCFCB5}" srcOrd="0" destOrd="0" presId="urn:microsoft.com/office/officeart/2005/8/layout/pList2"/>
    <dgm:cxn modelId="{E17FEB05-DCB4-40C4-B989-A893ECF38DA0}" srcId="{75244404-0F83-4E9B-9B82-D378A9B86470}" destId="{019A49B2-E82D-4969-A186-3D0798856FDF}" srcOrd="3" destOrd="0" parTransId="{390B20A6-B18A-4E38-81B4-C6B56D8CEBF9}" sibTransId="{2DD77748-4BAD-474D-95AD-8EC8D8A6E2A6}"/>
    <dgm:cxn modelId="{573BF815-6F33-4262-A2C5-ED8FB1E82B0E}" type="presOf" srcId="{AC38A59E-A2E5-47FD-A937-A03EAE646F6B}" destId="{3B8DAA34-0DDD-48DE-BA83-606C8923DFB2}" srcOrd="0" destOrd="0" presId="urn:microsoft.com/office/officeart/2005/8/layout/pList2"/>
    <dgm:cxn modelId="{47A6C8BE-0128-4EBC-B0AC-9D237E97F1FA}" type="presOf" srcId="{019A49B2-E82D-4969-A186-3D0798856FDF}" destId="{30E8EB6F-C834-4D6E-B5A9-D72CD78E9780}" srcOrd="0" destOrd="0" presId="urn:microsoft.com/office/officeart/2005/8/layout/pList2"/>
    <dgm:cxn modelId="{D21FE2B1-7E1C-40B0-8F62-DC1A89D2855F}" type="presOf" srcId="{C3BE4523-6349-4C32-B5B5-50895092C04F}" destId="{51CEB76C-ACB5-47E3-81E8-D3B810AA8C27}" srcOrd="0" destOrd="0" presId="urn:microsoft.com/office/officeart/2005/8/layout/pList2"/>
    <dgm:cxn modelId="{7D1D9932-A6A1-4074-A9BC-94E2923CC51D}" type="presOf" srcId="{F755E357-C05D-42CE-B3A8-E1C302089AB7}" destId="{C078ED42-3372-49FE-A19A-54CB5A917476}" srcOrd="0" destOrd="0" presId="urn:microsoft.com/office/officeart/2005/8/layout/pList2"/>
    <dgm:cxn modelId="{BBA82C77-2629-4BB2-A20F-FEC604757AF6}" type="presOf" srcId="{C318B1EB-4A53-466B-B22D-3C0D19B4808C}" destId="{89BE3530-78B3-40D9-9D50-B8D7A419EAFE}" srcOrd="0" destOrd="0" presId="urn:microsoft.com/office/officeart/2005/8/layout/pList2"/>
    <dgm:cxn modelId="{FEB09EA7-69DF-4772-956B-B1FE0BE46254}" type="presOf" srcId="{75244404-0F83-4E9B-9B82-D378A9B86470}" destId="{89AC9456-2837-4ED5-A4F7-5554298813D5}" srcOrd="0" destOrd="0" presId="urn:microsoft.com/office/officeart/2005/8/layout/pList2"/>
    <dgm:cxn modelId="{326BBFDB-A662-436E-8F34-9DF1AEE7771D}" srcId="{75244404-0F83-4E9B-9B82-D378A9B86470}" destId="{C318B1EB-4A53-466B-B22D-3C0D19B4808C}" srcOrd="1" destOrd="0" parTransId="{A9BB6566-AA12-4957-B769-DA81B3C9E981}" sibTransId="{9075C7D2-7351-47BF-9E39-C73B9DC246E2}"/>
    <dgm:cxn modelId="{C347BA37-6342-4EB8-BB5C-E0CF4D4EB60C}" srcId="{75244404-0F83-4E9B-9B82-D378A9B86470}" destId="{F755E357-C05D-42CE-B3A8-E1C302089AB7}" srcOrd="2" destOrd="0" parTransId="{B095C89D-B319-4E3D-AB04-EA22799ED3F3}" sibTransId="{AC38A59E-A2E5-47FD-A937-A03EAE646F6B}"/>
    <dgm:cxn modelId="{54C30F88-B977-419A-8818-E04B9BB70849}" srcId="{75244404-0F83-4E9B-9B82-D378A9B86470}" destId="{C3BE4523-6349-4C32-B5B5-50895092C04F}" srcOrd="0" destOrd="0" parTransId="{053AF3E6-329F-43AA-BD39-44E451AF2592}" sibTransId="{FB037AC3-6D94-4B95-AB14-D76B26571329}"/>
    <dgm:cxn modelId="{DA27BD9F-93BC-458B-BE85-D70DFA7CC196}" type="presOf" srcId="{FB037AC3-6D94-4B95-AB14-D76B26571329}" destId="{E384F81A-B710-438F-89EB-2C421E55DFF7}" srcOrd="0" destOrd="0" presId="urn:microsoft.com/office/officeart/2005/8/layout/pList2"/>
    <dgm:cxn modelId="{45AEBDAB-0803-4BE4-9911-50C8E99EAE98}" type="presParOf" srcId="{89AC9456-2837-4ED5-A4F7-5554298813D5}" destId="{3875517E-E48F-4B58-B2FF-26A351E0C7AD}" srcOrd="0" destOrd="0" presId="urn:microsoft.com/office/officeart/2005/8/layout/pList2"/>
    <dgm:cxn modelId="{B43102E0-A95F-4478-B6E0-136365C8C1C3}" type="presParOf" srcId="{89AC9456-2837-4ED5-A4F7-5554298813D5}" destId="{F85CDBD4-283E-4327-875A-A5691F0B05F1}" srcOrd="1" destOrd="0" presId="urn:microsoft.com/office/officeart/2005/8/layout/pList2"/>
    <dgm:cxn modelId="{7FF66714-CE67-4373-9ECB-71735D905643}" type="presParOf" srcId="{F85CDBD4-283E-4327-875A-A5691F0B05F1}" destId="{D9B58EB9-65B0-4DCF-B0F7-E6F800BE8379}" srcOrd="0" destOrd="0" presId="urn:microsoft.com/office/officeart/2005/8/layout/pList2"/>
    <dgm:cxn modelId="{CF803E19-E5FA-4F15-8803-041606EBD99F}" type="presParOf" srcId="{D9B58EB9-65B0-4DCF-B0F7-E6F800BE8379}" destId="{51CEB76C-ACB5-47E3-81E8-D3B810AA8C27}" srcOrd="0" destOrd="0" presId="urn:microsoft.com/office/officeart/2005/8/layout/pList2"/>
    <dgm:cxn modelId="{F029A7D5-1C46-4293-B666-330FD6A20E61}" type="presParOf" srcId="{D9B58EB9-65B0-4DCF-B0F7-E6F800BE8379}" destId="{9481BC7C-97D3-4AA5-9F21-62DE7DE58D35}" srcOrd="1" destOrd="0" presId="urn:microsoft.com/office/officeart/2005/8/layout/pList2"/>
    <dgm:cxn modelId="{80AE6BF7-1FB5-4D94-9B7F-429A628BC4D8}" type="presParOf" srcId="{D9B58EB9-65B0-4DCF-B0F7-E6F800BE8379}" destId="{BEBED5EC-FC9A-4F57-AD17-48DC306DD739}" srcOrd="2" destOrd="0" presId="urn:microsoft.com/office/officeart/2005/8/layout/pList2"/>
    <dgm:cxn modelId="{15C791C6-83C1-4FEB-9473-F20E46EE045E}" type="presParOf" srcId="{F85CDBD4-283E-4327-875A-A5691F0B05F1}" destId="{E384F81A-B710-438F-89EB-2C421E55DFF7}" srcOrd="1" destOrd="0" presId="urn:microsoft.com/office/officeart/2005/8/layout/pList2"/>
    <dgm:cxn modelId="{83589B4A-E271-41F9-B35E-BE44DA69B4E0}" type="presParOf" srcId="{F85CDBD4-283E-4327-875A-A5691F0B05F1}" destId="{8C0F55F0-1417-4C47-B7FF-7AE5EB7BE075}" srcOrd="2" destOrd="0" presId="urn:microsoft.com/office/officeart/2005/8/layout/pList2"/>
    <dgm:cxn modelId="{8162F415-621C-498A-B535-A5DF47B3DBD7}" type="presParOf" srcId="{8C0F55F0-1417-4C47-B7FF-7AE5EB7BE075}" destId="{89BE3530-78B3-40D9-9D50-B8D7A419EAFE}" srcOrd="0" destOrd="0" presId="urn:microsoft.com/office/officeart/2005/8/layout/pList2"/>
    <dgm:cxn modelId="{0D7D58C8-C8B3-484C-9341-B9293EA80486}" type="presParOf" srcId="{8C0F55F0-1417-4C47-B7FF-7AE5EB7BE075}" destId="{DD371356-F2D4-4B10-9E5C-D2FD42A9D6A1}" srcOrd="1" destOrd="0" presId="urn:microsoft.com/office/officeart/2005/8/layout/pList2"/>
    <dgm:cxn modelId="{CFA791B5-A55B-4DD1-8BEE-D906F7BF7286}" type="presParOf" srcId="{8C0F55F0-1417-4C47-B7FF-7AE5EB7BE075}" destId="{A34E160C-6194-4209-A2D5-0668D6332385}" srcOrd="2" destOrd="0" presId="urn:microsoft.com/office/officeart/2005/8/layout/pList2"/>
    <dgm:cxn modelId="{843888F8-5CE3-4444-8CE0-6AAAAAB3E5D6}" type="presParOf" srcId="{F85CDBD4-283E-4327-875A-A5691F0B05F1}" destId="{FD05AA3E-BB94-492D-9283-B75914BCFCB5}" srcOrd="3" destOrd="0" presId="urn:microsoft.com/office/officeart/2005/8/layout/pList2"/>
    <dgm:cxn modelId="{7C1481E9-5F08-4CA3-9671-CF78D1550A37}" type="presParOf" srcId="{F85CDBD4-283E-4327-875A-A5691F0B05F1}" destId="{37C51F91-285C-464D-80DC-17ACDCF7EB45}" srcOrd="4" destOrd="0" presId="urn:microsoft.com/office/officeart/2005/8/layout/pList2"/>
    <dgm:cxn modelId="{8DB53F6A-856F-410B-A0D0-688583E3C264}" type="presParOf" srcId="{37C51F91-285C-464D-80DC-17ACDCF7EB45}" destId="{C078ED42-3372-49FE-A19A-54CB5A917476}" srcOrd="0" destOrd="0" presId="urn:microsoft.com/office/officeart/2005/8/layout/pList2"/>
    <dgm:cxn modelId="{56D918A2-319B-46E0-AF59-95A7EFA86F73}" type="presParOf" srcId="{37C51F91-285C-464D-80DC-17ACDCF7EB45}" destId="{0CA67EC6-3E8A-4509-B984-5CDAC053B3D1}" srcOrd="1" destOrd="0" presId="urn:microsoft.com/office/officeart/2005/8/layout/pList2"/>
    <dgm:cxn modelId="{47ADDFCC-1A90-4C19-AA3C-3FDB720D8DC6}" type="presParOf" srcId="{37C51F91-285C-464D-80DC-17ACDCF7EB45}" destId="{0C28EC68-AD63-44AF-8E80-1320AC241A0F}" srcOrd="2" destOrd="0" presId="urn:microsoft.com/office/officeart/2005/8/layout/pList2"/>
    <dgm:cxn modelId="{7DD65309-F84D-4EBE-AA01-D249DC3A1D39}" type="presParOf" srcId="{F85CDBD4-283E-4327-875A-A5691F0B05F1}" destId="{3B8DAA34-0DDD-48DE-BA83-606C8923DFB2}" srcOrd="5" destOrd="0" presId="urn:microsoft.com/office/officeart/2005/8/layout/pList2"/>
    <dgm:cxn modelId="{A57229A3-1DD4-43D6-B230-1D087E00A649}" type="presParOf" srcId="{F85CDBD4-283E-4327-875A-A5691F0B05F1}" destId="{F1FD4694-4660-408D-B6EE-E9FEBE5E08F5}" srcOrd="6" destOrd="0" presId="urn:microsoft.com/office/officeart/2005/8/layout/pList2"/>
    <dgm:cxn modelId="{769B1764-0642-444D-8FFF-3B6D851131A2}" type="presParOf" srcId="{F1FD4694-4660-408D-B6EE-E9FEBE5E08F5}" destId="{30E8EB6F-C834-4D6E-B5A9-D72CD78E9780}" srcOrd="0" destOrd="0" presId="urn:microsoft.com/office/officeart/2005/8/layout/pList2"/>
    <dgm:cxn modelId="{74CAD181-CAE0-4EDB-9EF4-7A52E8DCF07C}" type="presParOf" srcId="{F1FD4694-4660-408D-B6EE-E9FEBE5E08F5}" destId="{F7630020-602A-4137-BF6E-4B05FBE9AC68}" srcOrd="1" destOrd="0" presId="urn:microsoft.com/office/officeart/2005/8/layout/pList2"/>
    <dgm:cxn modelId="{BBDC77EA-7227-4F5A-B916-D6DFD23FBB10}" type="presParOf" srcId="{F1FD4694-4660-408D-B6EE-E9FEBE5E08F5}" destId="{459E092B-395D-47FC-8AE8-BA3C0D6C9516}"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75517E-E48F-4B58-B2FF-26A351E0C7AD}">
      <dsp:nvSpPr>
        <dsp:cNvPr id="0" name=""/>
        <dsp:cNvSpPr/>
      </dsp:nvSpPr>
      <dsp:spPr>
        <a:xfrm>
          <a:off x="0" y="0"/>
          <a:ext cx="6096000" cy="1828800"/>
        </a:xfrm>
        <a:prstGeom prst="roundRect">
          <a:avLst>
            <a:gd name="adj" fmla="val 1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EBED5EC-FC9A-4F57-AD17-48DC306DD739}">
      <dsp:nvSpPr>
        <dsp:cNvPr id="0" name=""/>
        <dsp:cNvSpPr/>
      </dsp:nvSpPr>
      <dsp:spPr>
        <a:xfrm>
          <a:off x="182879" y="243840"/>
          <a:ext cx="1790700" cy="1341120"/>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1CEB76C-ACB5-47E3-81E8-D3B810AA8C27}">
      <dsp:nvSpPr>
        <dsp:cNvPr id="0" name=""/>
        <dsp:cNvSpPr/>
      </dsp:nvSpPr>
      <dsp:spPr>
        <a:xfrm rot="10800000">
          <a:off x="182879" y="1828799"/>
          <a:ext cx="1790700" cy="2235200"/>
        </a:xfrm>
        <a:prstGeom prst="round2SameRect">
          <a:avLst>
            <a:gd name="adj1" fmla="val 10500"/>
            <a:gd name="adj2" fmla="val 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lvl="0" algn="ctr" defTabSz="977900">
            <a:lnSpc>
              <a:spcPct val="90000"/>
            </a:lnSpc>
            <a:spcBef>
              <a:spcPct val="0"/>
            </a:spcBef>
            <a:spcAft>
              <a:spcPct val="35000"/>
            </a:spcAft>
          </a:pPr>
          <a:r>
            <a:rPr lang="en-GB" sz="2200" kern="1200" dirty="0" smtClean="0"/>
            <a:t>Linguistic:</a:t>
          </a:r>
        </a:p>
        <a:p>
          <a:pPr lvl="0" algn="ctr" defTabSz="977900">
            <a:lnSpc>
              <a:spcPct val="90000"/>
            </a:lnSpc>
            <a:spcBef>
              <a:spcPct val="0"/>
            </a:spcBef>
            <a:spcAft>
              <a:spcPct val="35000"/>
            </a:spcAft>
          </a:pPr>
          <a:endParaRPr lang="en-GB" sz="2200" kern="1200" dirty="0" smtClean="0"/>
        </a:p>
        <a:p>
          <a:pPr lvl="0" algn="ctr" defTabSz="977900">
            <a:lnSpc>
              <a:spcPct val="90000"/>
            </a:lnSpc>
            <a:spcBef>
              <a:spcPct val="0"/>
            </a:spcBef>
            <a:spcAft>
              <a:spcPct val="35000"/>
            </a:spcAft>
          </a:pPr>
          <a:r>
            <a:rPr lang="en-GB" sz="2200" kern="1200" dirty="0" smtClean="0"/>
            <a:t>Use story telling.</a:t>
          </a:r>
        </a:p>
        <a:p>
          <a:pPr lvl="0" algn="ctr" defTabSz="977900">
            <a:lnSpc>
              <a:spcPct val="90000"/>
            </a:lnSpc>
            <a:spcBef>
              <a:spcPct val="0"/>
            </a:spcBef>
            <a:spcAft>
              <a:spcPct val="35000"/>
            </a:spcAft>
          </a:pPr>
          <a:endParaRPr lang="en-GB" sz="2200" kern="1200" dirty="0"/>
        </a:p>
      </dsp:txBody>
      <dsp:txXfrm rot="10800000">
        <a:off x="237949" y="1828799"/>
        <a:ext cx="1680560" cy="2180130"/>
      </dsp:txXfrm>
    </dsp:sp>
    <dsp:sp modelId="{A34E160C-6194-4209-A2D5-0668D6332385}">
      <dsp:nvSpPr>
        <dsp:cNvPr id="0" name=""/>
        <dsp:cNvSpPr/>
      </dsp:nvSpPr>
      <dsp:spPr>
        <a:xfrm>
          <a:off x="2152650" y="243840"/>
          <a:ext cx="1790700" cy="1341120"/>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9BE3530-78B3-40D9-9D50-B8D7A419EAFE}">
      <dsp:nvSpPr>
        <dsp:cNvPr id="0" name=""/>
        <dsp:cNvSpPr/>
      </dsp:nvSpPr>
      <dsp:spPr>
        <a:xfrm rot="10800000">
          <a:off x="2152650" y="1828799"/>
          <a:ext cx="1790700" cy="2235200"/>
        </a:xfrm>
        <a:prstGeom prst="round2SameRect">
          <a:avLst>
            <a:gd name="adj1" fmla="val 10500"/>
            <a:gd name="adj2" fmla="val 0"/>
          </a:avLst>
        </a:prstGeom>
        <a:solidFill>
          <a:schemeClr val="accent5">
            <a:hueOff val="-10661560"/>
            <a:satOff val="6060"/>
            <a:lumOff val="-50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lvl="0" algn="ctr" defTabSz="977900">
            <a:lnSpc>
              <a:spcPct val="90000"/>
            </a:lnSpc>
            <a:spcBef>
              <a:spcPct val="0"/>
            </a:spcBef>
            <a:spcAft>
              <a:spcPct val="35000"/>
            </a:spcAft>
          </a:pPr>
          <a:r>
            <a:rPr lang="en-GB" sz="2200" kern="1200" dirty="0" smtClean="0"/>
            <a:t>Logical:</a:t>
          </a:r>
        </a:p>
        <a:p>
          <a:pPr lvl="0" algn="ctr" defTabSz="977900">
            <a:lnSpc>
              <a:spcPct val="90000"/>
            </a:lnSpc>
            <a:spcBef>
              <a:spcPct val="0"/>
            </a:spcBef>
            <a:spcAft>
              <a:spcPct val="35000"/>
            </a:spcAft>
          </a:pPr>
          <a:endParaRPr lang="en-GB" sz="2200" kern="1200" dirty="0" smtClean="0"/>
        </a:p>
        <a:p>
          <a:pPr lvl="0" algn="ctr" defTabSz="977900">
            <a:lnSpc>
              <a:spcPct val="90000"/>
            </a:lnSpc>
            <a:spcBef>
              <a:spcPct val="0"/>
            </a:spcBef>
            <a:spcAft>
              <a:spcPct val="35000"/>
            </a:spcAft>
          </a:pPr>
          <a:r>
            <a:rPr lang="en-GB" sz="2200" kern="1200" dirty="0" smtClean="0"/>
            <a:t>Use charts and graphs</a:t>
          </a:r>
          <a:endParaRPr lang="en-GB" sz="2200" kern="1200" dirty="0"/>
        </a:p>
      </dsp:txBody>
      <dsp:txXfrm rot="10800000">
        <a:off x="2207720" y="1828799"/>
        <a:ext cx="1680560" cy="2180130"/>
      </dsp:txXfrm>
    </dsp:sp>
    <dsp:sp modelId="{0C28EC68-AD63-44AF-8E80-1320AC241A0F}">
      <dsp:nvSpPr>
        <dsp:cNvPr id="0" name=""/>
        <dsp:cNvSpPr/>
      </dsp:nvSpPr>
      <dsp:spPr>
        <a:xfrm>
          <a:off x="4122420" y="243840"/>
          <a:ext cx="1790700" cy="1341120"/>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78ED42-3372-49FE-A19A-54CB5A917476}">
      <dsp:nvSpPr>
        <dsp:cNvPr id="0" name=""/>
        <dsp:cNvSpPr/>
      </dsp:nvSpPr>
      <dsp:spPr>
        <a:xfrm rot="10800000">
          <a:off x="4122420" y="1828799"/>
          <a:ext cx="1790700" cy="2235200"/>
        </a:xfrm>
        <a:prstGeom prst="round2SameRect">
          <a:avLst>
            <a:gd name="adj1" fmla="val 10500"/>
            <a:gd name="adj2" fmla="val 0"/>
          </a:avLst>
        </a:prstGeom>
        <a:solidFill>
          <a:schemeClr val="accent5">
            <a:hueOff val="-21323121"/>
            <a:satOff val="12119"/>
            <a:lumOff val="-100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lvl="0" algn="ctr" defTabSz="977900">
            <a:lnSpc>
              <a:spcPct val="90000"/>
            </a:lnSpc>
            <a:spcBef>
              <a:spcPct val="0"/>
            </a:spcBef>
            <a:spcAft>
              <a:spcPct val="35000"/>
            </a:spcAft>
          </a:pPr>
          <a:r>
            <a:rPr lang="en-GB" sz="2200" kern="1200" dirty="0" smtClean="0"/>
            <a:t>Bodily</a:t>
          </a:r>
        </a:p>
        <a:p>
          <a:pPr lvl="0" algn="ctr" defTabSz="977900">
            <a:lnSpc>
              <a:spcPct val="90000"/>
            </a:lnSpc>
            <a:spcBef>
              <a:spcPct val="0"/>
            </a:spcBef>
            <a:spcAft>
              <a:spcPct val="35000"/>
            </a:spcAft>
          </a:pPr>
          <a:endParaRPr lang="en-GB" sz="2200" kern="1200" dirty="0" smtClean="0"/>
        </a:p>
        <a:p>
          <a:pPr lvl="0" algn="ctr" defTabSz="977900">
            <a:lnSpc>
              <a:spcPct val="90000"/>
            </a:lnSpc>
            <a:spcBef>
              <a:spcPct val="0"/>
            </a:spcBef>
            <a:spcAft>
              <a:spcPct val="35000"/>
            </a:spcAft>
          </a:pPr>
          <a:r>
            <a:rPr lang="en-GB" sz="2200" kern="1200" dirty="0" smtClean="0"/>
            <a:t>Practical activities</a:t>
          </a:r>
          <a:endParaRPr lang="en-GB" sz="2200" kern="1200" dirty="0"/>
        </a:p>
      </dsp:txBody>
      <dsp:txXfrm rot="10800000">
        <a:off x="4177490" y="1828799"/>
        <a:ext cx="1680560" cy="21801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75517E-E48F-4B58-B2FF-26A351E0C7AD}">
      <dsp:nvSpPr>
        <dsp:cNvPr id="0" name=""/>
        <dsp:cNvSpPr/>
      </dsp:nvSpPr>
      <dsp:spPr>
        <a:xfrm>
          <a:off x="0" y="0"/>
          <a:ext cx="8322265" cy="1828800"/>
        </a:xfrm>
        <a:prstGeom prst="roundRect">
          <a:avLst>
            <a:gd name="adj" fmla="val 1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EBED5EC-FC9A-4F57-AD17-48DC306DD739}">
      <dsp:nvSpPr>
        <dsp:cNvPr id="0" name=""/>
        <dsp:cNvSpPr/>
      </dsp:nvSpPr>
      <dsp:spPr>
        <a:xfrm>
          <a:off x="251959" y="243840"/>
          <a:ext cx="1818219" cy="1341120"/>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1CEB76C-ACB5-47E3-81E8-D3B810AA8C27}">
      <dsp:nvSpPr>
        <dsp:cNvPr id="0" name=""/>
        <dsp:cNvSpPr/>
      </dsp:nvSpPr>
      <dsp:spPr>
        <a:xfrm rot="10800000">
          <a:off x="251959" y="1828799"/>
          <a:ext cx="1818219" cy="2235200"/>
        </a:xfrm>
        <a:prstGeom prst="round2SameRect">
          <a:avLst>
            <a:gd name="adj1" fmla="val 10500"/>
            <a:gd name="adj2" fmla="val 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lvl="0" algn="ctr" defTabSz="889000">
            <a:lnSpc>
              <a:spcPct val="90000"/>
            </a:lnSpc>
            <a:spcBef>
              <a:spcPct val="0"/>
            </a:spcBef>
            <a:spcAft>
              <a:spcPct val="35000"/>
            </a:spcAft>
          </a:pPr>
          <a:r>
            <a:rPr lang="en-GB" sz="2000" kern="1200" dirty="0" smtClean="0"/>
            <a:t>Musical:</a:t>
          </a:r>
        </a:p>
        <a:p>
          <a:pPr lvl="0" algn="ctr" defTabSz="889000">
            <a:lnSpc>
              <a:spcPct val="90000"/>
            </a:lnSpc>
            <a:spcBef>
              <a:spcPct val="0"/>
            </a:spcBef>
            <a:spcAft>
              <a:spcPct val="35000"/>
            </a:spcAft>
          </a:pPr>
          <a:endParaRPr lang="en-GB" sz="2000" kern="1200" dirty="0" smtClean="0"/>
        </a:p>
        <a:p>
          <a:pPr lvl="0" algn="ctr" defTabSz="889000">
            <a:lnSpc>
              <a:spcPct val="90000"/>
            </a:lnSpc>
            <a:spcBef>
              <a:spcPct val="0"/>
            </a:spcBef>
            <a:spcAft>
              <a:spcPct val="35000"/>
            </a:spcAft>
          </a:pPr>
          <a:r>
            <a:rPr lang="en-GB" sz="2000" kern="1200" dirty="0" smtClean="0"/>
            <a:t>Watch your tone of delivery</a:t>
          </a:r>
        </a:p>
      </dsp:txBody>
      <dsp:txXfrm rot="10800000">
        <a:off x="307876" y="1828799"/>
        <a:ext cx="1706385" cy="2179283"/>
      </dsp:txXfrm>
    </dsp:sp>
    <dsp:sp modelId="{A34E160C-6194-4209-A2D5-0668D6332385}">
      <dsp:nvSpPr>
        <dsp:cNvPr id="0" name=""/>
        <dsp:cNvSpPr/>
      </dsp:nvSpPr>
      <dsp:spPr>
        <a:xfrm>
          <a:off x="2252001" y="243840"/>
          <a:ext cx="1818219" cy="1341120"/>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000" r="-2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9BE3530-78B3-40D9-9D50-B8D7A419EAFE}">
      <dsp:nvSpPr>
        <dsp:cNvPr id="0" name=""/>
        <dsp:cNvSpPr/>
      </dsp:nvSpPr>
      <dsp:spPr>
        <a:xfrm rot="10800000">
          <a:off x="2252001" y="1828799"/>
          <a:ext cx="1818219" cy="2235200"/>
        </a:xfrm>
        <a:prstGeom prst="round2SameRect">
          <a:avLst>
            <a:gd name="adj1" fmla="val 10500"/>
            <a:gd name="adj2" fmla="val 0"/>
          </a:avLst>
        </a:prstGeom>
        <a:solidFill>
          <a:schemeClr val="accent5">
            <a:hueOff val="-7107707"/>
            <a:satOff val="4040"/>
            <a:lumOff val="-333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lvl="0" algn="ctr" defTabSz="889000">
            <a:lnSpc>
              <a:spcPct val="90000"/>
            </a:lnSpc>
            <a:spcBef>
              <a:spcPct val="0"/>
            </a:spcBef>
            <a:spcAft>
              <a:spcPct val="35000"/>
            </a:spcAft>
          </a:pPr>
          <a:r>
            <a:rPr lang="en-GB" sz="2000" kern="1200" dirty="0" smtClean="0"/>
            <a:t>Visual:</a:t>
          </a:r>
        </a:p>
        <a:p>
          <a:pPr lvl="0" algn="ctr" defTabSz="889000">
            <a:lnSpc>
              <a:spcPct val="90000"/>
            </a:lnSpc>
            <a:spcBef>
              <a:spcPct val="0"/>
            </a:spcBef>
            <a:spcAft>
              <a:spcPct val="35000"/>
            </a:spcAft>
          </a:pPr>
          <a:endParaRPr lang="en-GB" sz="2000" kern="1200" dirty="0" smtClean="0"/>
        </a:p>
        <a:p>
          <a:pPr lvl="0" algn="ctr" defTabSz="889000">
            <a:lnSpc>
              <a:spcPct val="90000"/>
            </a:lnSpc>
            <a:spcBef>
              <a:spcPct val="0"/>
            </a:spcBef>
            <a:spcAft>
              <a:spcPct val="35000"/>
            </a:spcAft>
          </a:pPr>
          <a:r>
            <a:rPr lang="en-GB" sz="2000" kern="1200" dirty="0" smtClean="0"/>
            <a:t>Include pictures or videos</a:t>
          </a:r>
        </a:p>
        <a:p>
          <a:pPr lvl="0" algn="ctr" defTabSz="889000">
            <a:lnSpc>
              <a:spcPct val="90000"/>
            </a:lnSpc>
            <a:spcBef>
              <a:spcPct val="0"/>
            </a:spcBef>
            <a:spcAft>
              <a:spcPct val="35000"/>
            </a:spcAft>
          </a:pPr>
          <a:endParaRPr lang="en-GB" sz="2000" kern="1200" dirty="0" smtClean="0"/>
        </a:p>
      </dsp:txBody>
      <dsp:txXfrm rot="10800000">
        <a:off x="2307918" y="1828799"/>
        <a:ext cx="1706385" cy="2179283"/>
      </dsp:txXfrm>
    </dsp:sp>
    <dsp:sp modelId="{0C28EC68-AD63-44AF-8E80-1320AC241A0F}">
      <dsp:nvSpPr>
        <dsp:cNvPr id="0" name=""/>
        <dsp:cNvSpPr/>
      </dsp:nvSpPr>
      <dsp:spPr>
        <a:xfrm>
          <a:off x="4252043" y="243840"/>
          <a:ext cx="1818219" cy="1341120"/>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78ED42-3372-49FE-A19A-54CB5A917476}">
      <dsp:nvSpPr>
        <dsp:cNvPr id="0" name=""/>
        <dsp:cNvSpPr/>
      </dsp:nvSpPr>
      <dsp:spPr>
        <a:xfrm rot="10800000">
          <a:off x="4252043" y="1828799"/>
          <a:ext cx="1818219" cy="2235200"/>
        </a:xfrm>
        <a:prstGeom prst="round2SameRect">
          <a:avLst>
            <a:gd name="adj1" fmla="val 10500"/>
            <a:gd name="adj2" fmla="val 0"/>
          </a:avLst>
        </a:prstGeom>
        <a:solidFill>
          <a:schemeClr val="accent5">
            <a:hueOff val="-14215414"/>
            <a:satOff val="8079"/>
            <a:lumOff val="-666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t" anchorCtr="0">
          <a:noAutofit/>
        </a:bodyPr>
        <a:lstStyle/>
        <a:p>
          <a:pPr lvl="0" algn="ctr" defTabSz="711200">
            <a:lnSpc>
              <a:spcPct val="90000"/>
            </a:lnSpc>
            <a:spcBef>
              <a:spcPct val="0"/>
            </a:spcBef>
            <a:spcAft>
              <a:spcPct val="35000"/>
            </a:spcAft>
          </a:pPr>
          <a:r>
            <a:rPr lang="en-GB" sz="1600" kern="1200" dirty="0" smtClean="0"/>
            <a:t>Intra-personal</a:t>
          </a:r>
        </a:p>
        <a:p>
          <a:pPr lvl="0" algn="ctr" defTabSz="711200">
            <a:lnSpc>
              <a:spcPct val="90000"/>
            </a:lnSpc>
            <a:spcBef>
              <a:spcPct val="0"/>
            </a:spcBef>
            <a:spcAft>
              <a:spcPct val="35000"/>
            </a:spcAft>
          </a:pPr>
          <a:endParaRPr lang="en-GB" sz="1600" kern="1200" dirty="0" smtClean="0"/>
        </a:p>
        <a:p>
          <a:pPr lvl="0" algn="ctr" defTabSz="711200">
            <a:lnSpc>
              <a:spcPct val="90000"/>
            </a:lnSpc>
            <a:spcBef>
              <a:spcPct val="0"/>
            </a:spcBef>
            <a:spcAft>
              <a:spcPct val="35000"/>
            </a:spcAft>
          </a:pPr>
          <a:r>
            <a:rPr lang="en-GB" sz="2000" kern="1200" dirty="0" smtClean="0"/>
            <a:t>Include time for reflection</a:t>
          </a:r>
          <a:endParaRPr lang="en-GB" sz="2000" kern="1200" dirty="0"/>
        </a:p>
      </dsp:txBody>
      <dsp:txXfrm rot="10800000">
        <a:off x="4307960" y="1828799"/>
        <a:ext cx="1706385" cy="2179283"/>
      </dsp:txXfrm>
    </dsp:sp>
    <dsp:sp modelId="{459E092B-395D-47FC-8AE8-BA3C0D6C9516}">
      <dsp:nvSpPr>
        <dsp:cNvPr id="0" name=""/>
        <dsp:cNvSpPr/>
      </dsp:nvSpPr>
      <dsp:spPr>
        <a:xfrm>
          <a:off x="6252085" y="243840"/>
          <a:ext cx="1818219" cy="1341120"/>
        </a:xfrm>
        <a:prstGeom prst="roundRect">
          <a:avLst>
            <a:gd name="adj" fmla="val 10000"/>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2000" r="-2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0E8EB6F-C834-4D6E-B5A9-D72CD78E9780}">
      <dsp:nvSpPr>
        <dsp:cNvPr id="0" name=""/>
        <dsp:cNvSpPr/>
      </dsp:nvSpPr>
      <dsp:spPr>
        <a:xfrm rot="10800000">
          <a:off x="6252085" y="1828799"/>
          <a:ext cx="1818219" cy="2235200"/>
        </a:xfrm>
        <a:prstGeom prst="round2SameRect">
          <a:avLst>
            <a:gd name="adj1" fmla="val 10500"/>
            <a:gd name="adj2" fmla="val 0"/>
          </a:avLst>
        </a:prstGeom>
        <a:solidFill>
          <a:schemeClr val="accent5">
            <a:hueOff val="-21323121"/>
            <a:satOff val="12119"/>
            <a:lumOff val="-100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lvl="0" algn="ctr" defTabSz="800100">
            <a:lnSpc>
              <a:spcPct val="90000"/>
            </a:lnSpc>
            <a:spcBef>
              <a:spcPct val="0"/>
            </a:spcBef>
            <a:spcAft>
              <a:spcPct val="35000"/>
            </a:spcAft>
          </a:pPr>
          <a:r>
            <a:rPr lang="en-GB" sz="1800" kern="1200" dirty="0" smtClean="0"/>
            <a:t>Interpersonal</a:t>
          </a:r>
        </a:p>
        <a:p>
          <a:pPr lvl="0" algn="ctr" defTabSz="800100">
            <a:lnSpc>
              <a:spcPct val="90000"/>
            </a:lnSpc>
            <a:spcBef>
              <a:spcPct val="0"/>
            </a:spcBef>
            <a:spcAft>
              <a:spcPct val="35000"/>
            </a:spcAft>
          </a:pPr>
          <a:endParaRPr lang="en-GB" sz="2000" kern="1200" dirty="0" smtClean="0"/>
        </a:p>
        <a:p>
          <a:pPr lvl="0" algn="ctr" defTabSz="800100">
            <a:lnSpc>
              <a:spcPct val="90000"/>
            </a:lnSpc>
            <a:spcBef>
              <a:spcPct val="0"/>
            </a:spcBef>
            <a:spcAft>
              <a:spcPct val="35000"/>
            </a:spcAft>
          </a:pPr>
          <a:r>
            <a:rPr lang="en-GB" sz="2000" kern="1200" dirty="0" smtClean="0"/>
            <a:t>Include group discussion</a:t>
          </a:r>
          <a:endParaRPr lang="en-GB" sz="2000" kern="1200" dirty="0"/>
        </a:p>
      </dsp:txBody>
      <dsp:txXfrm rot="10800000">
        <a:off x="6308002" y="1828799"/>
        <a:ext cx="1706385" cy="2179283"/>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3318C9-7F25-4FB9-BFDB-BCC97BC88F58}" type="datetimeFigureOut">
              <a:rPr lang="en-GB" smtClean="0"/>
              <a:t>08/04/2020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27747E-DE05-4778-A3A1-4FEADC44E28D}" type="slidenum">
              <a:rPr lang="en-GB" smtClean="0"/>
              <a:t>‹#›</a:t>
            </a:fld>
            <a:endParaRPr lang="en-GB"/>
          </a:p>
        </p:txBody>
      </p:sp>
    </p:spTree>
    <p:extLst>
      <p:ext uri="{BB962C8B-B14F-4D97-AF65-F5344CB8AC3E}">
        <p14:creationId xmlns:p14="http://schemas.microsoft.com/office/powerpoint/2010/main" val="553542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27747E-DE05-4778-A3A1-4FEADC44E28D}" type="slidenum">
              <a:rPr lang="en-GB" smtClean="0"/>
              <a:t>1</a:t>
            </a:fld>
            <a:endParaRPr lang="en-GB"/>
          </a:p>
        </p:txBody>
      </p:sp>
    </p:spTree>
    <p:extLst>
      <p:ext uri="{BB962C8B-B14F-4D97-AF65-F5344CB8AC3E}">
        <p14:creationId xmlns:p14="http://schemas.microsoft.com/office/powerpoint/2010/main" val="11562021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Welcome</a:t>
            </a:r>
            <a:r>
              <a:rPr lang="en-GB" baseline="0" dirty="0" smtClean="0"/>
              <a:t> and Introductions. </a:t>
            </a:r>
          </a:p>
          <a:p>
            <a:endParaRPr lang="en-GB" baseline="0" dirty="0" smtClean="0"/>
          </a:p>
          <a:p>
            <a:r>
              <a:rPr lang="en-GB" baseline="0" dirty="0" smtClean="0"/>
              <a:t>Introduce the team:</a:t>
            </a:r>
          </a:p>
          <a:p>
            <a:endParaRPr lang="en-GB" baseline="0" dirty="0" smtClean="0"/>
          </a:p>
          <a:p>
            <a:r>
              <a:rPr lang="en-GB" baseline="0" dirty="0" smtClean="0"/>
              <a:t>Hi everyone, we are </a:t>
            </a:r>
            <a:r>
              <a:rPr lang="en-GB" baseline="0" dirty="0" err="1" smtClean="0"/>
              <a:t>xxxx</a:t>
            </a:r>
            <a:r>
              <a:rPr lang="en-GB" baseline="0" dirty="0" smtClean="0"/>
              <a:t>, </a:t>
            </a:r>
            <a:r>
              <a:rPr lang="en-GB" baseline="0" dirty="0" err="1" smtClean="0"/>
              <a:t>xxxx</a:t>
            </a:r>
            <a:r>
              <a:rPr lang="en-GB" baseline="0" dirty="0" smtClean="0"/>
              <a:t> and </a:t>
            </a:r>
            <a:r>
              <a:rPr lang="en-GB" baseline="0" dirty="0" err="1" smtClean="0"/>
              <a:t>xxxx</a:t>
            </a:r>
            <a:r>
              <a:rPr lang="en-GB" baseline="0" dirty="0" smtClean="0"/>
              <a:t> from (insert company name).</a:t>
            </a:r>
          </a:p>
          <a:p>
            <a:endParaRPr lang="en-GB" baseline="0" dirty="0" smtClean="0"/>
          </a:p>
          <a:p>
            <a:r>
              <a:rPr lang="en-GB" baseline="0" dirty="0" smtClean="0"/>
              <a:t>This session is going to last xx minutes and we will be expecting lots of participation.  If you have any questions please go ahead and ask throughout the session, but there will be an opportunity for questions at the end too. </a:t>
            </a:r>
            <a:endParaRPr lang="en-GB" baseline="0" dirty="0" smtClean="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a:t>
            </a:fld>
            <a:endParaRPr lang="en-GB"/>
          </a:p>
        </p:txBody>
      </p:sp>
    </p:spTree>
    <p:extLst>
      <p:ext uri="{BB962C8B-B14F-4D97-AF65-F5344CB8AC3E}">
        <p14:creationId xmlns:p14="http://schemas.microsoft.com/office/powerpoint/2010/main" val="8011627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aim of this </a:t>
            </a:r>
            <a:r>
              <a:rPr lang="en-GB" dirty="0" smtClean="0"/>
              <a:t>session </a:t>
            </a:r>
            <a:r>
              <a:rPr lang="en-GB" dirty="0" smtClean="0"/>
              <a:t>is to introduce you to the concepts of Multiple Intelligences and how they apply to learning.</a:t>
            </a:r>
            <a:r>
              <a:rPr lang="en-GB" baseline="0" dirty="0" smtClean="0"/>
              <a:t> </a:t>
            </a:r>
          </a:p>
          <a:p>
            <a:endParaRPr lang="en-GB" baseline="0" dirty="0" smtClean="0"/>
          </a:p>
          <a:p>
            <a:r>
              <a:rPr lang="en-GB" baseline="0" dirty="0" smtClean="0"/>
              <a:t>During the session you will take part in an activity to help you identify your Intelligence preference. We will also look at how you can use the knowledge about MI to inform the design of a learning session</a:t>
            </a:r>
            <a:r>
              <a:rPr lang="en-GB" baseline="0" dirty="0" smtClean="0"/>
              <a:t>.</a:t>
            </a:r>
          </a:p>
          <a:p>
            <a:endParaRPr lang="en-GB" baseline="0" dirty="0" smtClean="0"/>
          </a:p>
          <a:p>
            <a:endParaRPr lang="en-GB" baseline="0" dirty="0" smtClean="0"/>
          </a:p>
          <a:p>
            <a:r>
              <a:rPr lang="en-GB" baseline="0" dirty="0" smtClean="0"/>
              <a:t>Before introducing the theory we are going  to do an activity </a:t>
            </a:r>
            <a:endParaRPr lang="en-GB" sz="1000" b="0" baseline="0" dirty="0" smtClean="0">
              <a:solidFill>
                <a:srgbClr val="FF0000"/>
              </a:solidFill>
            </a:endParaRPr>
          </a:p>
          <a:p>
            <a:endParaRPr lang="en-GB" sz="1000" b="0" baseline="0" dirty="0" smtClean="0">
              <a:solidFill>
                <a:srgbClr val="FF0000"/>
              </a:solidFill>
            </a:endParaRPr>
          </a:p>
          <a:p>
            <a:r>
              <a:rPr lang="en-GB" sz="1000" b="0" baseline="0" dirty="0" smtClean="0">
                <a:solidFill>
                  <a:srgbClr val="FF0000"/>
                </a:solidFill>
              </a:rPr>
              <a:t>(Background notes – this activity is based on the theory of constructivism.  </a:t>
            </a:r>
            <a:r>
              <a:rPr lang="en-GB" sz="1000" b="1" baseline="0" dirty="0" smtClean="0">
                <a:solidFill>
                  <a:srgbClr val="FF0000"/>
                </a:solidFill>
              </a:rPr>
              <a:t>Provide an explanation of constructivism)</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a:t>
            </a:fld>
            <a:endParaRPr lang="en-GB"/>
          </a:p>
        </p:txBody>
      </p:sp>
    </p:spTree>
    <p:extLst>
      <p:ext uri="{BB962C8B-B14F-4D97-AF65-F5344CB8AC3E}">
        <p14:creationId xmlns:p14="http://schemas.microsoft.com/office/powerpoint/2010/main" val="39491196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smtClean="0"/>
              <a:t>Discussion – What makes a minute feel longer/shorter.</a:t>
            </a:r>
          </a:p>
          <a:p>
            <a:r>
              <a:rPr lang="en-GB" dirty="0" smtClean="0"/>
              <a:t>Does a minute always feel</a:t>
            </a:r>
            <a:r>
              <a:rPr lang="en-GB" baseline="0" dirty="0" smtClean="0"/>
              <a:t> the same length?</a:t>
            </a:r>
          </a:p>
          <a:p>
            <a:r>
              <a:rPr lang="en-GB" baseline="0" dirty="0" smtClean="0"/>
              <a:t>I’ll do it in a minute – do we always mean a minute?</a:t>
            </a:r>
          </a:p>
          <a:p>
            <a:r>
              <a:rPr lang="en-GB" baseline="0" dirty="0" smtClean="0"/>
              <a:t>Time flies when </a:t>
            </a:r>
            <a:r>
              <a:rPr lang="en-GB" baseline="0" dirty="0" smtClean="0"/>
              <a:t>you’re </a:t>
            </a:r>
            <a:r>
              <a:rPr lang="en-GB" baseline="0" dirty="0" smtClean="0"/>
              <a:t>having fun but when </a:t>
            </a:r>
            <a:r>
              <a:rPr lang="en-GB" baseline="0" dirty="0" smtClean="0"/>
              <a:t>you’re </a:t>
            </a:r>
            <a:r>
              <a:rPr lang="en-GB" baseline="0" dirty="0" smtClean="0"/>
              <a:t>bored it drags. </a:t>
            </a:r>
            <a:endParaRPr lang="en-GB" baseline="0" dirty="0" smtClean="0"/>
          </a:p>
          <a:p>
            <a:r>
              <a:rPr lang="en-GB" baseline="0" dirty="0" smtClean="0"/>
              <a:t>Allow the learners to tell stories about times when they have experienced this. </a:t>
            </a:r>
            <a:endParaRPr lang="en-GB" baseline="0" dirty="0" smtClean="0"/>
          </a:p>
          <a:p>
            <a:endParaRPr lang="en-GB" baseline="0" dirty="0" smtClean="0"/>
          </a:p>
          <a:p>
            <a:r>
              <a:rPr lang="en-GB" baseline="0" dirty="0" smtClean="0"/>
              <a:t>Emotions have been linked to a distorted perception of time (Dawson &amp; Sleek, 2018). </a:t>
            </a:r>
            <a:r>
              <a:rPr lang="en-GB" sz="1200" b="0" i="0" kern="1200" dirty="0" err="1" smtClean="0">
                <a:solidFill>
                  <a:schemeClr val="tx1"/>
                </a:solidFill>
                <a:effectLst/>
                <a:latin typeface="+mn-lt"/>
                <a:ea typeface="+mn-ea"/>
                <a:cs typeface="+mn-cs"/>
              </a:rPr>
              <a:t>Csikszentmihalyi</a:t>
            </a:r>
            <a:r>
              <a:rPr lang="en-GB" sz="1200" b="0" i="0" kern="1200" dirty="0" smtClean="0">
                <a:solidFill>
                  <a:schemeClr val="tx1"/>
                </a:solidFill>
                <a:effectLst/>
                <a:latin typeface="+mn-lt"/>
                <a:ea typeface="+mn-ea"/>
                <a:cs typeface="+mn-cs"/>
              </a:rPr>
              <a:t> famously coined the term “flow” to describe the experience of being so happily immersed in an activity — be it athletics, work, or a creative project — that all distractions are shut out. A key feature of the flow experience is a distorted sense of time — typically a feeling that time has passed faster than usual</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Failing &amp; </a:t>
            </a:r>
            <a:r>
              <a:rPr lang="en-GB" sz="1200" b="0" i="0" kern="1200" dirty="0" err="1" smtClean="0">
                <a:solidFill>
                  <a:schemeClr val="tx1"/>
                </a:solidFill>
                <a:effectLst/>
                <a:latin typeface="+mn-lt"/>
                <a:ea typeface="+mn-ea"/>
                <a:cs typeface="+mn-cs"/>
              </a:rPr>
              <a:t>Theeuwes</a:t>
            </a:r>
            <a:r>
              <a:rPr lang="en-GB" sz="1200" b="0" i="0" kern="1200" dirty="0" smtClean="0">
                <a:solidFill>
                  <a:schemeClr val="tx1"/>
                </a:solidFill>
                <a:effectLst/>
                <a:latin typeface="+mn-lt"/>
                <a:ea typeface="+mn-ea"/>
                <a:cs typeface="+mn-cs"/>
              </a:rPr>
              <a:t>, 2016).</a:t>
            </a:r>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The following activity is a short experiment related to how you feel about the passing of time when undertaking different activities.</a:t>
            </a:r>
            <a:endParaRPr lang="en-GB" baseline="0" dirty="0" smtClean="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4</a:t>
            </a:fld>
            <a:endParaRPr lang="en-GB"/>
          </a:p>
        </p:txBody>
      </p:sp>
    </p:spTree>
    <p:extLst>
      <p:ext uri="{BB962C8B-B14F-4D97-AF65-F5344CB8AC3E}">
        <p14:creationId xmlns:p14="http://schemas.microsoft.com/office/powerpoint/2010/main" val="22872767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learners will need 4 pieces of scrap</a:t>
            </a:r>
            <a:r>
              <a:rPr lang="en-GB" baseline="0" dirty="0" smtClean="0"/>
              <a:t> paper each.</a:t>
            </a:r>
          </a:p>
          <a:p>
            <a:endParaRPr lang="en-GB" baseline="0" dirty="0" smtClean="0"/>
          </a:p>
          <a:p>
            <a:r>
              <a:rPr lang="en-GB" baseline="0" dirty="0" smtClean="0"/>
              <a:t>Reveal each activity in turn and start a timer for a minute</a:t>
            </a:r>
            <a:r>
              <a:rPr lang="en-GB" baseline="0" dirty="0" smtClean="0"/>
              <a:t>. Whilst the learners are undertaking the activity walk around the room and check that everyone is participating. </a:t>
            </a:r>
            <a:endParaRPr lang="en-GB" baseline="0" dirty="0" smtClean="0"/>
          </a:p>
          <a:p>
            <a:endParaRPr lang="en-GB" baseline="0" dirty="0" smtClean="0"/>
          </a:p>
          <a:p>
            <a:r>
              <a:rPr lang="en-GB" baseline="0" dirty="0" smtClean="0"/>
              <a:t>After each activity ask the learners if they felt the time went quickly or slowly and get </a:t>
            </a:r>
            <a:r>
              <a:rPr lang="en-GB" baseline="0" dirty="0" smtClean="0"/>
              <a:t>them </a:t>
            </a:r>
            <a:r>
              <a:rPr lang="en-GB" baseline="0" dirty="0" smtClean="0"/>
              <a:t>to make a note of their feelings.</a:t>
            </a:r>
          </a:p>
          <a:p>
            <a:endParaRPr lang="en-GB" dirty="0" smtClean="0"/>
          </a:p>
          <a:p>
            <a:r>
              <a:rPr lang="en-GB" b="1" dirty="0" smtClean="0"/>
              <a:t>Discussion on completion of all 7 activities</a:t>
            </a:r>
          </a:p>
          <a:p>
            <a:endParaRPr lang="en-GB" b="1" dirty="0" smtClean="0"/>
          </a:p>
          <a:p>
            <a:r>
              <a:rPr lang="en-GB" b="0" dirty="0" smtClean="0"/>
              <a:t>Ask the learners to reflect</a:t>
            </a:r>
            <a:r>
              <a:rPr lang="en-GB" b="0" baseline="0" dirty="0" smtClean="0"/>
              <a:t> on which of the tasks they were doing where they felt the time went most quickly. </a:t>
            </a:r>
            <a:endParaRPr lang="en-GB" b="0" dirty="0" smtClean="0"/>
          </a:p>
          <a:p>
            <a:endParaRPr lang="en-GB" dirty="0" smtClean="0"/>
          </a:p>
          <a:p>
            <a:r>
              <a:rPr lang="en-GB" dirty="0" smtClean="0"/>
              <a:t>In the activities where</a:t>
            </a:r>
            <a:r>
              <a:rPr lang="en-GB" baseline="0" dirty="0" smtClean="0"/>
              <a:t> time went quickly, this probably indicates their preferred intelligences.</a:t>
            </a:r>
          </a:p>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5</a:t>
            </a:fld>
            <a:endParaRPr lang="en-GB"/>
          </a:p>
        </p:txBody>
      </p:sp>
    </p:spTree>
    <p:extLst>
      <p:ext uri="{BB962C8B-B14F-4D97-AF65-F5344CB8AC3E}">
        <p14:creationId xmlns:p14="http://schemas.microsoft.com/office/powerpoint/2010/main" val="36245730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pPr fontAlgn="base"/>
            <a:r>
              <a:rPr lang="en-GB" sz="1200" b="1" kern="1200" dirty="0" smtClean="0">
                <a:solidFill>
                  <a:schemeClr val="tx1"/>
                </a:solidFill>
                <a:effectLst/>
                <a:latin typeface="+mn-lt"/>
                <a:ea typeface="+mn-ea"/>
                <a:cs typeface="+mn-cs"/>
              </a:rPr>
              <a:t>Explain the theory to the learners and describe each of the Intelligences.</a:t>
            </a:r>
          </a:p>
          <a:p>
            <a:pPr fontAlgn="base"/>
            <a:endParaRPr lang="en-GB" sz="1200" b="1" kern="1200" dirty="0" smtClean="0">
              <a:solidFill>
                <a:schemeClr val="tx1"/>
              </a:solidFill>
              <a:effectLst/>
              <a:latin typeface="+mn-lt"/>
              <a:ea typeface="+mn-ea"/>
              <a:cs typeface="+mn-cs"/>
            </a:endParaRPr>
          </a:p>
          <a:p>
            <a:pPr fontAlgn="base"/>
            <a:r>
              <a:rPr lang="en-GB" sz="1200" b="1" kern="1200" dirty="0" smtClean="0">
                <a:solidFill>
                  <a:schemeClr val="tx1"/>
                </a:solidFill>
                <a:effectLst/>
                <a:latin typeface="+mn-lt"/>
                <a:ea typeface="+mn-ea"/>
                <a:cs typeface="+mn-cs"/>
              </a:rPr>
              <a:t>Multiple intelligences</a:t>
            </a:r>
            <a:r>
              <a:rPr lang="en-GB" sz="1200" b="0" kern="1200" dirty="0" smtClean="0">
                <a:solidFill>
                  <a:schemeClr val="tx1"/>
                </a:solidFill>
                <a:effectLst/>
                <a:latin typeface="+mn-lt"/>
                <a:ea typeface="+mn-ea"/>
                <a:cs typeface="+mn-cs"/>
              </a:rPr>
              <a:t> refers to a theory describing the different ways students learn and acquire information. These multiple intelligences range from the use of words, numbers, pictures and music, to the importance of social interactions, introspection, physical movement and being in tune with </a:t>
            </a:r>
            <a:r>
              <a:rPr lang="en-GB" sz="1200" b="0" kern="1200" dirty="0" smtClean="0">
                <a:solidFill>
                  <a:schemeClr val="tx1"/>
                </a:solidFill>
                <a:effectLst/>
                <a:latin typeface="+mn-lt"/>
                <a:ea typeface="+mn-ea"/>
                <a:cs typeface="+mn-cs"/>
              </a:rPr>
              <a:t>nature (Gardner,</a:t>
            </a:r>
            <a:r>
              <a:rPr lang="en-GB" sz="1200" b="0" kern="1200" baseline="0" dirty="0" smtClean="0">
                <a:solidFill>
                  <a:schemeClr val="tx1"/>
                </a:solidFill>
                <a:effectLst/>
                <a:latin typeface="+mn-lt"/>
                <a:ea typeface="+mn-ea"/>
                <a:cs typeface="+mn-cs"/>
              </a:rPr>
              <a:t> 1993)</a:t>
            </a:r>
            <a:r>
              <a:rPr lang="en-GB" sz="1200" b="0" kern="1200" dirty="0" smtClean="0">
                <a:solidFill>
                  <a:schemeClr val="tx1"/>
                </a:solidFill>
                <a:effectLst/>
                <a:latin typeface="+mn-lt"/>
                <a:ea typeface="+mn-ea"/>
                <a:cs typeface="+mn-cs"/>
              </a:rPr>
              <a:t>. </a:t>
            </a:r>
            <a:endParaRPr lang="en-GB" sz="1200" b="0" kern="1200" baseline="0" dirty="0" smtClean="0">
              <a:solidFill>
                <a:schemeClr val="tx1"/>
              </a:solidFill>
              <a:effectLst/>
              <a:latin typeface="+mn-lt"/>
              <a:ea typeface="+mn-ea"/>
              <a:cs typeface="+mn-cs"/>
            </a:endParaRPr>
          </a:p>
          <a:p>
            <a:endParaRPr lang="en-GB" sz="1200" b="1"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Linguistic</a:t>
            </a:r>
            <a:r>
              <a:rPr lang="en-GB" sz="1200" b="0" i="0" kern="1200" dirty="0" smtClean="0">
                <a:solidFill>
                  <a:schemeClr val="tx1"/>
                </a:solidFill>
                <a:effectLst/>
                <a:latin typeface="+mn-lt"/>
                <a:ea typeface="+mn-ea"/>
                <a:cs typeface="+mn-cs"/>
              </a:rPr>
              <a:t> - using words effectively. These learners have highly developed auditory skills and often think in words. </a:t>
            </a:r>
          </a:p>
          <a:p>
            <a:endParaRPr lang="en-GB" sz="1200" b="0"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Logical -Mathematical</a:t>
            </a:r>
            <a:r>
              <a:rPr lang="en-GB" sz="1200" b="0" i="0" kern="1200" dirty="0" smtClean="0">
                <a:solidFill>
                  <a:schemeClr val="tx1"/>
                </a:solidFill>
                <a:effectLst/>
                <a:latin typeface="+mn-lt"/>
                <a:ea typeface="+mn-ea"/>
                <a:cs typeface="+mn-cs"/>
              </a:rPr>
              <a:t> - reasoning, calculating. Think conceptually, abstractly and are able to see and explore patterns and relationships. They like to experiment, solve puzzles, ask cosmic questions. </a:t>
            </a:r>
          </a:p>
          <a:p>
            <a:endParaRPr lang="en-GB" sz="1200" b="1"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Interpersonal</a:t>
            </a:r>
            <a:r>
              <a:rPr lang="en-GB" sz="1200" b="0" i="0" kern="1200" dirty="0" smtClean="0">
                <a:solidFill>
                  <a:schemeClr val="tx1"/>
                </a:solidFill>
                <a:effectLst/>
                <a:latin typeface="+mn-lt"/>
                <a:ea typeface="+mn-ea"/>
                <a:cs typeface="+mn-cs"/>
              </a:rPr>
              <a:t> - understanding, interacting with others. These students learn through interaction. They have many friends, empathy for others, street smarts. </a:t>
            </a:r>
          </a:p>
          <a:p>
            <a:endParaRPr lang="en-GB" sz="1200" b="1"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Intrapersonal</a:t>
            </a:r>
            <a:r>
              <a:rPr lang="en-GB" sz="1200" b="0" i="0" kern="1200" dirty="0" smtClean="0">
                <a:solidFill>
                  <a:schemeClr val="tx1"/>
                </a:solidFill>
                <a:effectLst/>
                <a:latin typeface="+mn-lt"/>
                <a:ea typeface="+mn-ea"/>
                <a:cs typeface="+mn-cs"/>
              </a:rPr>
              <a:t> - understanding one's own interests, goals. These learners tend to shy away from others. They're in tune with their inner feelings; they have wisdom, intuition and motivation, as well as a strong will, confidence and opinions. </a:t>
            </a:r>
          </a:p>
          <a:p>
            <a:endParaRPr lang="en-GB" sz="1200" b="1"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Bodily-</a:t>
            </a:r>
            <a:r>
              <a:rPr lang="en-GB" sz="1200" b="1" i="0" kern="1200" dirty="0" err="1" smtClean="0">
                <a:solidFill>
                  <a:schemeClr val="tx1"/>
                </a:solidFill>
                <a:effectLst/>
                <a:latin typeface="+mn-lt"/>
                <a:ea typeface="+mn-ea"/>
                <a:cs typeface="+mn-cs"/>
              </a:rPr>
              <a:t>kinesthetic</a:t>
            </a:r>
            <a:r>
              <a:rPr lang="en-GB" sz="1200" b="0" i="0" kern="1200" dirty="0" smtClean="0">
                <a:solidFill>
                  <a:schemeClr val="tx1"/>
                </a:solidFill>
                <a:effectLst/>
                <a:latin typeface="+mn-lt"/>
                <a:ea typeface="+mn-ea"/>
                <a:cs typeface="+mn-cs"/>
              </a:rPr>
              <a:t> - use the body effectively, like a dancer or a surgeon. Keen sense of body awareness. They like movement, making things, touching. They communicate well through body </a:t>
            </a:r>
            <a:r>
              <a:rPr lang="en-GB" sz="1200" b="0" i="0" kern="1200" dirty="0" smtClean="0">
                <a:solidFill>
                  <a:schemeClr val="tx1"/>
                </a:solidFill>
                <a:effectLst/>
                <a:latin typeface="+mn-lt"/>
                <a:ea typeface="+mn-ea"/>
                <a:cs typeface="+mn-cs"/>
              </a:rPr>
              <a:t>language.</a:t>
            </a:r>
            <a:endParaRPr lang="en-GB"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smtClean="0">
                <a:solidFill>
                  <a:schemeClr val="tx1"/>
                </a:solidFill>
                <a:effectLst/>
                <a:latin typeface="+mn-lt"/>
                <a:ea typeface="+mn-ea"/>
                <a:cs typeface="+mn-cs"/>
              </a:rPr>
              <a:t>Visual-Spatial</a:t>
            </a:r>
            <a:r>
              <a:rPr lang="en-GB" sz="1200" b="0" i="0" kern="1200" dirty="0" smtClean="0">
                <a:solidFill>
                  <a:schemeClr val="tx1"/>
                </a:solidFill>
                <a:effectLst/>
                <a:latin typeface="+mn-lt"/>
                <a:ea typeface="+mn-ea"/>
                <a:cs typeface="+mn-cs"/>
              </a:rPr>
              <a:t> - think in terms of physical space, as do architects and sailors. Very aware of their environments. They like to draw, do jigsaw puzzles, read maps, daydream. </a:t>
            </a:r>
          </a:p>
          <a:p>
            <a:endParaRPr lang="en-GB" sz="1200" b="1"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Musical</a:t>
            </a:r>
            <a:r>
              <a:rPr lang="en-GB" sz="1200" b="0" i="0" kern="1200" dirty="0" smtClean="0">
                <a:solidFill>
                  <a:schemeClr val="tx1"/>
                </a:solidFill>
                <a:effectLst/>
                <a:latin typeface="+mn-lt"/>
                <a:ea typeface="+mn-ea"/>
                <a:cs typeface="+mn-cs"/>
              </a:rPr>
              <a:t> - show sensitivity to rhythm and sound. They love music, but they are also sensitive to sounds in their environments. They may study better with music in the background. </a:t>
            </a:r>
            <a:endParaRPr lang="en-GB" sz="1200" b="1"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a:t>
            </a:r>
            <a:r>
              <a:rPr lang="en-GB" sz="1200" b="0" i="0" kern="1200" baseline="0" dirty="0" smtClean="0">
                <a:solidFill>
                  <a:schemeClr val="tx1"/>
                </a:solidFill>
                <a:effectLst/>
                <a:latin typeface="+mn-lt"/>
                <a:ea typeface="+mn-ea"/>
                <a:cs typeface="+mn-cs"/>
              </a:rPr>
              <a:t>Lane, 2008)</a:t>
            </a:r>
            <a:endParaRPr lang="en-GB" sz="1200" b="0" i="0" kern="1200" dirty="0" smtClean="0">
              <a:solidFill>
                <a:schemeClr val="tx1"/>
              </a:solidFill>
              <a:effectLst/>
              <a:latin typeface="+mn-lt"/>
              <a:ea typeface="+mn-ea"/>
              <a:cs typeface="+mn-cs"/>
            </a:endParaRPr>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6</a:t>
            </a:fld>
            <a:endParaRPr lang="en-GB"/>
          </a:p>
        </p:txBody>
      </p:sp>
    </p:spTree>
    <p:extLst>
      <p:ext uri="{BB962C8B-B14F-4D97-AF65-F5344CB8AC3E}">
        <p14:creationId xmlns:p14="http://schemas.microsoft.com/office/powerpoint/2010/main" val="15244696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smtClean="0">
                <a:solidFill>
                  <a:schemeClr val="tx1"/>
                </a:solidFill>
                <a:effectLst/>
                <a:latin typeface="+mn-lt"/>
                <a:ea typeface="+mn-ea"/>
                <a:cs typeface="+mn-cs"/>
              </a:rPr>
              <a:t>Ask the learners the question on the slide,</a:t>
            </a:r>
            <a:r>
              <a:rPr lang="en-GB" sz="1200" b="0" kern="1200" baseline="0" dirty="0" smtClean="0">
                <a:solidFill>
                  <a:schemeClr val="tx1"/>
                </a:solidFill>
                <a:effectLst/>
                <a:latin typeface="+mn-lt"/>
                <a:ea typeface="+mn-ea"/>
                <a:cs typeface="+mn-cs"/>
              </a:rPr>
              <a:t> wait to see if anyone responds with the correct answer below</a:t>
            </a:r>
            <a:endParaRPr lang="en-GB" sz="1200" b="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smtClean="0">
                <a:solidFill>
                  <a:schemeClr val="tx1"/>
                </a:solidFill>
                <a:effectLst/>
                <a:latin typeface="+mn-lt"/>
                <a:ea typeface="+mn-ea"/>
                <a:cs typeface="+mn-cs"/>
              </a:rPr>
              <a:t>An understanding of which type(s) of intelligence a student may possess can help teachers adjust their learning strategies, delivering learning</a:t>
            </a:r>
            <a:r>
              <a:rPr lang="en-GB" sz="1200" b="0" kern="1200" baseline="0" dirty="0" smtClean="0">
                <a:solidFill>
                  <a:schemeClr val="tx1"/>
                </a:solidFill>
                <a:effectLst/>
                <a:latin typeface="+mn-lt"/>
                <a:ea typeface="+mn-ea"/>
                <a:cs typeface="+mn-cs"/>
              </a:rPr>
              <a:t> using different methods</a:t>
            </a:r>
            <a:r>
              <a:rPr lang="en-GB" sz="1200" b="0" kern="1200" dirty="0" smtClean="0">
                <a:solidFill>
                  <a:schemeClr val="tx1"/>
                </a:solidFill>
                <a:effectLst/>
                <a:latin typeface="+mn-lt"/>
                <a:ea typeface="+mn-ea"/>
                <a:cs typeface="+mn-cs"/>
              </a:rPr>
              <a:t> (Gardner,</a:t>
            </a:r>
            <a:r>
              <a:rPr lang="en-GB" sz="1200" b="0" kern="1200" baseline="0" dirty="0" smtClean="0">
                <a:solidFill>
                  <a:schemeClr val="tx1"/>
                </a:solidFill>
                <a:effectLst/>
                <a:latin typeface="+mn-lt"/>
                <a:ea typeface="+mn-ea"/>
                <a:cs typeface="+mn-cs"/>
              </a:rPr>
              <a:t> 1999). </a:t>
            </a:r>
          </a:p>
          <a:p>
            <a:endParaRPr lang="en-GB" dirty="0" smtClean="0"/>
          </a:p>
          <a:p>
            <a:r>
              <a:rPr lang="en-GB" sz="1200" b="0" i="0" kern="1200" dirty="0" smtClean="0">
                <a:solidFill>
                  <a:schemeClr val="tx1"/>
                </a:solidFill>
                <a:effectLst/>
                <a:latin typeface="+mn-lt"/>
                <a:ea typeface="+mn-ea"/>
                <a:cs typeface="+mn-cs"/>
              </a:rPr>
              <a:t>Everyone has all eight types of the intelligences listed above at varying levels of aptitude -- perhaps even more that are still undiscovered -- and all learning experiences do not have to relate to a person's strongest area of intelligence. For example, if someone is skilled at learning new languages, it doesn’t necessarily mean that they prefer to learn through lectures. Someone with high visual-spatial intelligence, such as a skilled painter, may still benefit from using rhymes to remember information (McCarthy,</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2014). Learning is fluid and complex, and it’s important to avoid labelling students as one type of learner. As Gardner (1999) states, "When one has a thorough understanding of a topic, one can typically think of it in several ways."</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7</a:t>
            </a:fld>
            <a:endParaRPr lang="en-GB"/>
          </a:p>
        </p:txBody>
      </p:sp>
    </p:spTree>
    <p:extLst>
      <p:ext uri="{BB962C8B-B14F-4D97-AF65-F5344CB8AC3E}">
        <p14:creationId xmlns:p14="http://schemas.microsoft.com/office/powerpoint/2010/main" val="31053588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Linguistic</a:t>
            </a:r>
            <a:r>
              <a:rPr lang="en-GB" sz="1200" b="0" i="0" kern="1200" baseline="0" dirty="0" smtClean="0">
                <a:solidFill>
                  <a:schemeClr val="tx1"/>
                </a:solidFill>
                <a:effectLst/>
                <a:latin typeface="+mn-lt"/>
                <a:ea typeface="+mn-ea"/>
                <a:cs typeface="+mn-cs"/>
              </a:rPr>
              <a:t> - </a:t>
            </a:r>
            <a:r>
              <a:rPr lang="en-GB" sz="1200" b="0" i="0" kern="1200" dirty="0" smtClean="0">
                <a:solidFill>
                  <a:schemeClr val="tx1"/>
                </a:solidFill>
                <a:effectLst/>
                <a:latin typeface="+mn-lt"/>
                <a:ea typeface="+mn-ea"/>
                <a:cs typeface="+mn-cs"/>
              </a:rPr>
              <a:t>can be taught by encouraging them to say and see words, read books together. Tools include computers, games, multimedia, books, tape recorders, and lecture.</a:t>
            </a:r>
          </a:p>
          <a:p>
            <a:endParaRPr lang="en-GB" sz="1200" b="0"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Logical -Mathematical</a:t>
            </a:r>
            <a:r>
              <a:rPr lang="en-GB" sz="1200" b="0" i="0" kern="1200" dirty="0" smtClean="0">
                <a:solidFill>
                  <a:schemeClr val="tx1"/>
                </a:solidFill>
                <a:effectLst/>
                <a:latin typeface="+mn-lt"/>
                <a:ea typeface="+mn-ea"/>
                <a:cs typeface="+mn-cs"/>
              </a:rPr>
              <a:t> - can be taught through logic games, investigations, mysteries. They need to learn and form concepts before they can deal with details.</a:t>
            </a:r>
          </a:p>
          <a:p>
            <a:endParaRPr lang="en-GB" sz="1200" b="1"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Interpersonal</a:t>
            </a:r>
            <a:r>
              <a:rPr lang="en-GB" sz="1200" b="0" i="0" kern="1200" dirty="0" smtClean="0">
                <a:solidFill>
                  <a:schemeClr val="tx1"/>
                </a:solidFill>
                <a:effectLst/>
                <a:latin typeface="+mn-lt"/>
                <a:ea typeface="+mn-ea"/>
                <a:cs typeface="+mn-cs"/>
              </a:rPr>
              <a:t> - can be taught through group activities, seminars, dialogues. Tools include the telephone, audio conferencing, time and attention from the instructor, video conferencing, writing, computer conferencing, E-mail.</a:t>
            </a:r>
          </a:p>
          <a:p>
            <a:endParaRPr lang="en-GB" sz="1200" b="1"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Intrapersonal</a:t>
            </a:r>
            <a:r>
              <a:rPr lang="en-GB" sz="1200" b="0" i="0" kern="1200" dirty="0" smtClean="0">
                <a:solidFill>
                  <a:schemeClr val="tx1"/>
                </a:solidFill>
                <a:effectLst/>
                <a:latin typeface="+mn-lt"/>
                <a:ea typeface="+mn-ea"/>
                <a:cs typeface="+mn-cs"/>
              </a:rPr>
              <a:t> - can be taught through independent study and introspection. Tools include books, creative materials, diaries, privacy and time. They are the most independent of the learners.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a:t>
            </a:r>
            <a:r>
              <a:rPr lang="en-GB" sz="1200" b="0" i="0" kern="1200" baseline="0" dirty="0" smtClean="0">
                <a:solidFill>
                  <a:schemeClr val="tx1"/>
                </a:solidFill>
                <a:effectLst/>
                <a:latin typeface="+mn-lt"/>
                <a:ea typeface="+mn-ea"/>
                <a:cs typeface="+mn-cs"/>
              </a:rPr>
              <a:t>Lane, 2008)</a:t>
            </a:r>
            <a:endParaRPr lang="en-GB" sz="1200" b="0" i="0" kern="1200" dirty="0" smtClean="0">
              <a:solidFill>
                <a:schemeClr val="tx1"/>
              </a:solidFill>
              <a:effectLst/>
              <a:latin typeface="+mn-lt"/>
              <a:ea typeface="+mn-ea"/>
              <a:cs typeface="+mn-cs"/>
            </a:endParaRPr>
          </a:p>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8</a:t>
            </a:fld>
            <a:endParaRPr lang="en-GB"/>
          </a:p>
        </p:txBody>
      </p:sp>
    </p:spTree>
    <p:extLst>
      <p:ext uri="{BB962C8B-B14F-4D97-AF65-F5344CB8AC3E}">
        <p14:creationId xmlns:p14="http://schemas.microsoft.com/office/powerpoint/2010/main" val="38832517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Interpersonal</a:t>
            </a:r>
            <a:r>
              <a:rPr lang="en-GB" sz="1200" b="0" i="0" kern="1200" dirty="0" smtClean="0">
                <a:solidFill>
                  <a:schemeClr val="tx1"/>
                </a:solidFill>
                <a:effectLst/>
                <a:latin typeface="+mn-lt"/>
                <a:ea typeface="+mn-ea"/>
                <a:cs typeface="+mn-cs"/>
              </a:rPr>
              <a:t> -  can be taught through group activities, seminars, dialogues. Tools include the telephone, audio conferencing, time and attention from the instructor, video conferencing, writing, computer conferencing, E-mail.</a:t>
            </a:r>
          </a:p>
          <a:p>
            <a:endParaRPr lang="en-GB" sz="1200" b="1"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Intrapersonal</a:t>
            </a:r>
            <a:r>
              <a:rPr lang="en-GB" sz="1200" b="0" i="0" kern="1200" dirty="0" smtClean="0">
                <a:solidFill>
                  <a:schemeClr val="tx1"/>
                </a:solidFill>
                <a:effectLst/>
                <a:latin typeface="+mn-lt"/>
                <a:ea typeface="+mn-ea"/>
                <a:cs typeface="+mn-cs"/>
              </a:rPr>
              <a:t> - can be taught through independent study and introspection. Tools include books, creative materials, diaries, privacy and time. They are the most independent of the learners.</a:t>
            </a:r>
          </a:p>
          <a:p>
            <a:endParaRPr lang="en-GB" sz="1200" b="1" i="0" kern="1200" dirty="0" smtClean="0">
              <a:solidFill>
                <a:schemeClr val="tx1"/>
              </a:solidFill>
              <a:effectLst/>
              <a:latin typeface="+mn-lt"/>
              <a:ea typeface="+mn-ea"/>
              <a:cs typeface="+mn-cs"/>
            </a:endParaRPr>
          </a:p>
          <a:p>
            <a:endParaRPr lang="en-GB" sz="1200" b="1"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Bodily-</a:t>
            </a:r>
            <a:r>
              <a:rPr lang="en-GB" sz="1200" b="1" i="0" kern="1200" dirty="0" err="1" smtClean="0">
                <a:solidFill>
                  <a:schemeClr val="tx1"/>
                </a:solidFill>
                <a:effectLst/>
                <a:latin typeface="+mn-lt"/>
                <a:ea typeface="+mn-ea"/>
                <a:cs typeface="+mn-cs"/>
              </a:rPr>
              <a:t>kinesthetic</a:t>
            </a:r>
            <a:r>
              <a:rPr lang="en-GB" sz="1200" b="0" i="0" kern="1200" dirty="0" smtClean="0">
                <a:solidFill>
                  <a:schemeClr val="tx1"/>
                </a:solidFill>
                <a:effectLst/>
                <a:latin typeface="+mn-lt"/>
                <a:ea typeface="+mn-ea"/>
                <a:cs typeface="+mn-cs"/>
              </a:rPr>
              <a:t> - can be taught through physical activity, hands-on learning, acting out, role playing. Tools include equipment and real objects.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smtClean="0">
                <a:solidFill>
                  <a:schemeClr val="tx1"/>
                </a:solidFill>
                <a:effectLst/>
                <a:latin typeface="+mn-lt"/>
                <a:ea typeface="+mn-ea"/>
                <a:cs typeface="+mn-cs"/>
              </a:rPr>
              <a:t>Visual-Spatial</a:t>
            </a:r>
            <a:r>
              <a:rPr lang="en-GB" sz="1200" b="0" i="0" kern="1200" dirty="0" smtClean="0">
                <a:solidFill>
                  <a:schemeClr val="tx1"/>
                </a:solidFill>
                <a:effectLst/>
                <a:latin typeface="+mn-lt"/>
                <a:ea typeface="+mn-ea"/>
                <a:cs typeface="+mn-cs"/>
              </a:rPr>
              <a:t> - </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can be taught through drawings, verbal and physical imagery. Tools include models, graphics, charts, photographs, drawings, 3-D </a:t>
            </a:r>
            <a:r>
              <a:rPr lang="en-GB" sz="1200" b="0" i="0" kern="1200" dirty="0" err="1" smtClean="0">
                <a:solidFill>
                  <a:schemeClr val="tx1"/>
                </a:solidFill>
                <a:effectLst/>
                <a:latin typeface="+mn-lt"/>
                <a:ea typeface="+mn-ea"/>
                <a:cs typeface="+mn-cs"/>
              </a:rPr>
              <a:t>modeling</a:t>
            </a:r>
            <a:r>
              <a:rPr lang="en-GB" sz="1200" b="0" i="0" kern="1200" dirty="0" smtClean="0">
                <a:solidFill>
                  <a:schemeClr val="tx1"/>
                </a:solidFill>
                <a:effectLst/>
                <a:latin typeface="+mn-lt"/>
                <a:ea typeface="+mn-ea"/>
                <a:cs typeface="+mn-cs"/>
              </a:rPr>
              <a:t>, video, videoconferencing, television, multimedia, texts with pictures/charts/graphs.</a:t>
            </a:r>
          </a:p>
          <a:p>
            <a:endParaRPr lang="en-GB" sz="1200" b="1"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Musical</a:t>
            </a:r>
            <a:r>
              <a:rPr lang="en-GB" sz="1200" b="0" i="0" kern="1200" dirty="0" smtClean="0">
                <a:solidFill>
                  <a:schemeClr val="tx1"/>
                </a:solidFill>
                <a:effectLst/>
                <a:latin typeface="+mn-lt"/>
                <a:ea typeface="+mn-ea"/>
                <a:cs typeface="+mn-cs"/>
              </a:rPr>
              <a:t> -  can be taught by turning lessons into lyrics, speaking rhythmically, tapping out time. Tools include musical instruments, music, radio, stereo, CD-ROM, multimedia.</a:t>
            </a:r>
          </a:p>
          <a:p>
            <a:endParaRPr lang="en-GB" sz="1200" b="1"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a:t>
            </a:r>
            <a:r>
              <a:rPr lang="en-GB" sz="1200" b="0" i="0" kern="1200" baseline="0" dirty="0" smtClean="0">
                <a:solidFill>
                  <a:schemeClr val="tx1"/>
                </a:solidFill>
                <a:effectLst/>
                <a:latin typeface="+mn-lt"/>
                <a:ea typeface="+mn-ea"/>
                <a:cs typeface="+mn-cs"/>
              </a:rPr>
              <a:t>Lane, 2008)</a:t>
            </a:r>
            <a:endParaRPr lang="en-GB" sz="1200" b="0" i="0" kern="1200" dirty="0" smtClean="0">
              <a:solidFill>
                <a:schemeClr val="tx1"/>
              </a:solidFill>
              <a:effectLst/>
              <a:latin typeface="+mn-lt"/>
              <a:ea typeface="+mn-ea"/>
              <a:cs typeface="+mn-cs"/>
            </a:endParaRPr>
          </a:p>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9</a:t>
            </a:fld>
            <a:endParaRPr lang="en-GB"/>
          </a:p>
        </p:txBody>
      </p:sp>
    </p:spTree>
    <p:extLst>
      <p:ext uri="{BB962C8B-B14F-4D97-AF65-F5344CB8AC3E}">
        <p14:creationId xmlns:p14="http://schemas.microsoft.com/office/powerpoint/2010/main" val="32448276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In summary, the theory of </a:t>
            </a:r>
            <a:r>
              <a:rPr lang="en-GB" sz="1200" b="0" i="1" kern="1200" dirty="0" smtClean="0">
                <a:solidFill>
                  <a:schemeClr val="tx1"/>
                </a:solidFill>
                <a:effectLst/>
                <a:latin typeface="+mn-lt"/>
                <a:ea typeface="+mn-ea"/>
                <a:cs typeface="+mn-cs"/>
              </a:rPr>
              <a:t>multiple intelligences</a:t>
            </a:r>
            <a:r>
              <a:rPr lang="en-GB" sz="1200" b="0" i="0" kern="1200" dirty="0" smtClean="0">
                <a:solidFill>
                  <a:schemeClr val="tx1"/>
                </a:solidFill>
                <a:effectLst/>
                <a:latin typeface="+mn-lt"/>
                <a:ea typeface="+mn-ea"/>
                <a:cs typeface="+mn-cs"/>
              </a:rPr>
              <a:t> challenges the idea of a single IQ, where human beings have one central "computer" where intelligence is housed (Lucas,</a:t>
            </a:r>
            <a:r>
              <a:rPr lang="en-GB" sz="1200" b="0" i="0" kern="1200" baseline="0" dirty="0" smtClean="0">
                <a:solidFill>
                  <a:schemeClr val="tx1"/>
                </a:solidFill>
                <a:effectLst/>
                <a:latin typeface="+mn-lt"/>
                <a:ea typeface="+mn-ea"/>
                <a:cs typeface="+mn-cs"/>
              </a:rPr>
              <a:t> 2011)</a:t>
            </a:r>
            <a:r>
              <a:rPr lang="en-GB" sz="1200" b="0" i="0" kern="1200" dirty="0" smtClean="0">
                <a:solidFill>
                  <a:schemeClr val="tx1"/>
                </a:solidFill>
                <a:effectLst/>
                <a:latin typeface="+mn-lt"/>
                <a:ea typeface="+mn-ea"/>
                <a:cs typeface="+mn-cs"/>
              </a:rPr>
              <a:t>. </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Providing students with multiple ways to access content improves learning (Hattie, 2011).</a:t>
            </a:r>
          </a:p>
          <a:p>
            <a:r>
              <a:rPr lang="en-GB" sz="1200" b="0" i="0" kern="1200" dirty="0" smtClean="0">
                <a:solidFill>
                  <a:schemeClr val="tx1"/>
                </a:solidFill>
                <a:effectLst/>
                <a:latin typeface="+mn-lt"/>
                <a:ea typeface="+mn-ea"/>
                <a:cs typeface="+mn-cs"/>
              </a:rPr>
              <a:t>Providing students with multiple ways to demonstrate knowledge and skills increases engagement and learning, and provides teachers with more accurate understanding of students' knowledge and skills (Darling-Hammond, 2010).</a:t>
            </a:r>
          </a:p>
          <a:p>
            <a:r>
              <a:rPr lang="en-GB" sz="1200" b="0" i="0" kern="1200" dirty="0" smtClean="0">
                <a:solidFill>
                  <a:schemeClr val="tx1"/>
                </a:solidFill>
                <a:effectLst/>
                <a:latin typeface="+mn-lt"/>
                <a:ea typeface="+mn-ea"/>
                <a:cs typeface="+mn-cs"/>
              </a:rPr>
              <a:t>Instruction should be informed as much as possible by detailed knowledge about students' specific strengths, needs, and areas for growth (Tomlinson, 2014).</a:t>
            </a:r>
          </a:p>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10</a:t>
            </a:fld>
            <a:endParaRPr lang="en-GB"/>
          </a:p>
        </p:txBody>
      </p:sp>
    </p:spTree>
    <p:extLst>
      <p:ext uri="{BB962C8B-B14F-4D97-AF65-F5344CB8AC3E}">
        <p14:creationId xmlns:p14="http://schemas.microsoft.com/office/powerpoint/2010/main" val="6741721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Recap of Aims and</a:t>
            </a:r>
            <a:r>
              <a:rPr lang="en-GB" b="1" baseline="0" dirty="0" smtClean="0"/>
              <a:t> Objectives</a:t>
            </a:r>
            <a:endParaRPr lang="en-GB" b="1" dirty="0" smtClean="0"/>
          </a:p>
          <a:p>
            <a:endParaRPr lang="en-GB" dirty="0" smtClean="0"/>
          </a:p>
          <a:p>
            <a:r>
              <a:rPr lang="en-GB" b="1" dirty="0" smtClean="0"/>
              <a:t>Assessment</a:t>
            </a:r>
            <a:r>
              <a:rPr lang="en-GB" b="1" baseline="0" dirty="0" smtClean="0"/>
              <a:t> of Learning</a:t>
            </a:r>
            <a:endParaRPr lang="en-GB" b="1" dirty="0" smtClean="0"/>
          </a:p>
          <a:p>
            <a:endParaRPr lang="en-GB" dirty="0" smtClean="0"/>
          </a:p>
          <a:p>
            <a:r>
              <a:rPr lang="en-GB" dirty="0" smtClean="0"/>
              <a:t>Kahoot quiz to test outcomes</a:t>
            </a:r>
            <a:r>
              <a:rPr lang="en-GB" baseline="0" dirty="0" smtClean="0"/>
              <a:t> –  insert link to quiz (this is included in the word count)</a:t>
            </a:r>
          </a:p>
          <a:p>
            <a:endParaRPr lang="en-GB" baseline="0" dirty="0" smtClean="0"/>
          </a:p>
          <a:p>
            <a:r>
              <a:rPr lang="en-GB" baseline="0" dirty="0" smtClean="0"/>
              <a:t>You will now be asked some multiple choice questions to test your learning for the session using Kahoot. </a:t>
            </a:r>
          </a:p>
          <a:p>
            <a:endParaRPr lang="en-GB" baseline="0" dirty="0" smtClean="0"/>
          </a:p>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11</a:t>
            </a:fld>
            <a:endParaRPr lang="en-GB"/>
          </a:p>
        </p:txBody>
      </p:sp>
    </p:spTree>
    <p:extLst>
      <p:ext uri="{BB962C8B-B14F-4D97-AF65-F5344CB8AC3E}">
        <p14:creationId xmlns:p14="http://schemas.microsoft.com/office/powerpoint/2010/main" val="9599398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Thank you for your participation.</a:t>
            </a:r>
          </a:p>
          <a:p>
            <a:endParaRPr lang="en-GB" dirty="0" smtClean="0"/>
          </a:p>
          <a:p>
            <a:r>
              <a:rPr lang="en-GB" dirty="0" smtClean="0"/>
              <a:t>Please let us know what you thought of todays training in the evaluation</a:t>
            </a:r>
            <a:r>
              <a:rPr lang="en-GB" baseline="0" dirty="0" smtClean="0"/>
              <a:t> form provided. </a:t>
            </a:r>
            <a:endParaRPr lang="en-GB" dirty="0"/>
          </a:p>
        </p:txBody>
      </p:sp>
      <p:sp>
        <p:nvSpPr>
          <p:cNvPr id="4" name="Slide Number Placeholder 3"/>
          <p:cNvSpPr>
            <a:spLocks noGrp="1"/>
          </p:cNvSpPr>
          <p:nvPr>
            <p:ph type="sldNum" sz="quarter" idx="10"/>
          </p:nvPr>
        </p:nvSpPr>
        <p:spPr/>
        <p:txBody>
          <a:bodyPr/>
          <a:lstStyle/>
          <a:p>
            <a:fld id="{E527747E-DE05-4778-A3A1-4FEADC44E28D}" type="slidenum">
              <a:rPr lang="en-GB" smtClean="0"/>
              <a:t>12</a:t>
            </a:fld>
            <a:endParaRPr lang="en-GB"/>
          </a:p>
        </p:txBody>
      </p:sp>
    </p:spTree>
    <p:extLst>
      <p:ext uri="{BB962C8B-B14F-4D97-AF65-F5344CB8AC3E}">
        <p14:creationId xmlns:p14="http://schemas.microsoft.com/office/powerpoint/2010/main" val="3096318676"/>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6932F5F-1CE6-432C-ABA2-FA84F8A561B2}" type="datetimeFigureOut">
              <a:rPr lang="en-GB" smtClean="0"/>
              <a:t>08/04/2020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608B24C7-4D19-41E7-ABD6-5B67394DAF19}" type="slidenum">
              <a:rPr lang="en-GB" smtClean="0"/>
              <a:t>‹#›</a:t>
            </a:fld>
            <a:endParaRPr lang="en-GB"/>
          </a:p>
        </p:txBody>
      </p:sp>
    </p:spTree>
    <p:extLst>
      <p:ext uri="{BB962C8B-B14F-4D97-AF65-F5344CB8AC3E}">
        <p14:creationId xmlns:p14="http://schemas.microsoft.com/office/powerpoint/2010/main" val="2204219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6932F5F-1CE6-432C-ABA2-FA84F8A561B2}" type="datetimeFigureOut">
              <a:rPr lang="en-GB" smtClean="0"/>
              <a:t>08/04/2020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8B24C7-4D19-41E7-ABD6-5B67394DAF19}" type="slidenum">
              <a:rPr lang="en-GB" smtClean="0"/>
              <a:t>‹#›</a:t>
            </a:fld>
            <a:endParaRPr lang="en-GB"/>
          </a:p>
        </p:txBody>
      </p:sp>
    </p:spTree>
    <p:extLst>
      <p:ext uri="{BB962C8B-B14F-4D97-AF65-F5344CB8AC3E}">
        <p14:creationId xmlns:p14="http://schemas.microsoft.com/office/powerpoint/2010/main" val="1954875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8593667" y="6272784"/>
            <a:ext cx="2644309" cy="365125"/>
          </a:xfrm>
        </p:spPr>
        <p:txBody>
          <a:bodyPr/>
          <a:lstStyle/>
          <a:p>
            <a:fld id="{06932F5F-1CE6-432C-ABA2-FA84F8A561B2}" type="datetimeFigureOut">
              <a:rPr lang="en-GB" smtClean="0"/>
              <a:t>08/04/2020</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608B24C7-4D19-41E7-ABD6-5B67394DAF19}" type="slidenum">
              <a:rPr lang="en-GB" smtClean="0"/>
              <a:t>‹#›</a:t>
            </a:fld>
            <a:endParaRPr lang="en-GB"/>
          </a:p>
        </p:txBody>
      </p:sp>
    </p:spTree>
    <p:extLst>
      <p:ext uri="{BB962C8B-B14F-4D97-AF65-F5344CB8AC3E}">
        <p14:creationId xmlns:p14="http://schemas.microsoft.com/office/powerpoint/2010/main" val="3068176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6932F5F-1CE6-432C-ABA2-FA84F8A561B2}" type="datetimeFigureOut">
              <a:rPr lang="en-GB" smtClean="0"/>
              <a:t>08/04/2020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8B24C7-4D19-41E7-ABD6-5B67394DAF19}" type="slidenum">
              <a:rPr lang="en-GB" smtClean="0"/>
              <a:t>‹#›</a:t>
            </a:fld>
            <a:endParaRPr lang="en-GB"/>
          </a:p>
        </p:txBody>
      </p:sp>
    </p:spTree>
    <p:extLst>
      <p:ext uri="{BB962C8B-B14F-4D97-AF65-F5344CB8AC3E}">
        <p14:creationId xmlns:p14="http://schemas.microsoft.com/office/powerpoint/2010/main" val="4010678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6932F5F-1CE6-432C-ABA2-FA84F8A561B2}" type="datetimeFigureOut">
              <a:rPr lang="en-GB" smtClean="0"/>
              <a:t>08/04/2020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8B24C7-4D19-41E7-ABD6-5B67394DAF19}" type="slidenum">
              <a:rPr lang="en-GB" smtClean="0"/>
              <a:t>‹#›</a:t>
            </a:fld>
            <a:endParaRPr lang="en-GB"/>
          </a:p>
        </p:txBody>
      </p:sp>
    </p:spTree>
    <p:extLst>
      <p:ext uri="{BB962C8B-B14F-4D97-AF65-F5344CB8AC3E}">
        <p14:creationId xmlns:p14="http://schemas.microsoft.com/office/powerpoint/2010/main" val="2844216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6932F5F-1CE6-432C-ABA2-FA84F8A561B2}" type="datetimeFigureOut">
              <a:rPr lang="en-GB" smtClean="0"/>
              <a:t>08/04/2020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8B24C7-4D19-41E7-ABD6-5B67394DAF19}" type="slidenum">
              <a:rPr lang="en-GB" smtClean="0"/>
              <a:t>‹#›</a:t>
            </a:fld>
            <a:endParaRPr lang="en-GB"/>
          </a:p>
        </p:txBody>
      </p:sp>
    </p:spTree>
    <p:extLst>
      <p:ext uri="{BB962C8B-B14F-4D97-AF65-F5344CB8AC3E}">
        <p14:creationId xmlns:p14="http://schemas.microsoft.com/office/powerpoint/2010/main" val="2764178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932F5F-1CE6-432C-ABA2-FA84F8A561B2}" type="datetimeFigureOut">
              <a:rPr lang="en-GB" smtClean="0"/>
              <a:t>08/04/2020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8B24C7-4D19-41E7-ABD6-5B67394DAF19}" type="slidenum">
              <a:rPr lang="en-GB" smtClean="0"/>
              <a:t>‹#›</a:t>
            </a:fld>
            <a:endParaRPr lang="en-GB"/>
          </a:p>
        </p:txBody>
      </p:sp>
    </p:spTree>
    <p:extLst>
      <p:ext uri="{BB962C8B-B14F-4D97-AF65-F5344CB8AC3E}">
        <p14:creationId xmlns:p14="http://schemas.microsoft.com/office/powerpoint/2010/main" val="38379517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6932F5F-1CE6-432C-ABA2-FA84F8A561B2}" type="datetimeFigureOut">
              <a:rPr lang="en-GB" smtClean="0"/>
              <a:t>08/04/2020</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608B24C7-4D19-41E7-ABD6-5B67394DAF19}" type="slidenum">
              <a:rPr lang="en-GB" smtClean="0"/>
              <a:t>‹#›</a:t>
            </a:fld>
            <a:endParaRPr lang="en-GB"/>
          </a:p>
        </p:txBody>
      </p:sp>
    </p:spTree>
    <p:extLst>
      <p:ext uri="{BB962C8B-B14F-4D97-AF65-F5344CB8AC3E}">
        <p14:creationId xmlns:p14="http://schemas.microsoft.com/office/powerpoint/2010/main" val="681654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06932F5F-1CE6-432C-ABA2-FA84F8A561B2}" type="datetimeFigureOut">
              <a:rPr lang="en-GB" smtClean="0"/>
              <a:t>08/04/2020</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608B24C7-4D19-41E7-ABD6-5B67394DAF19}" type="slidenum">
              <a:rPr lang="en-GB" smtClean="0"/>
              <a:t>‹#›</a:t>
            </a:fld>
            <a:endParaRPr lang="en-GB"/>
          </a:p>
        </p:txBody>
      </p:sp>
    </p:spTree>
    <p:extLst>
      <p:ext uri="{BB962C8B-B14F-4D97-AF65-F5344CB8AC3E}">
        <p14:creationId xmlns:p14="http://schemas.microsoft.com/office/powerpoint/2010/main" val="2421447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6932F5F-1CE6-432C-ABA2-FA84F8A561B2}" type="datetimeFigureOut">
              <a:rPr lang="en-GB" smtClean="0"/>
              <a:t>08/04/2020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8B24C7-4D19-41E7-ABD6-5B67394DAF19}" type="slidenum">
              <a:rPr lang="en-GB" smtClean="0"/>
              <a:t>‹#›</a:t>
            </a:fld>
            <a:endParaRPr lang="en-GB"/>
          </a:p>
        </p:txBody>
      </p:sp>
    </p:spTree>
    <p:extLst>
      <p:ext uri="{BB962C8B-B14F-4D97-AF65-F5344CB8AC3E}">
        <p14:creationId xmlns:p14="http://schemas.microsoft.com/office/powerpoint/2010/main" val="41702127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6932F5F-1CE6-432C-ABA2-FA84F8A561B2}" type="datetimeFigureOut">
              <a:rPr lang="en-GB" smtClean="0"/>
              <a:t>08/04/2020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8B24C7-4D19-41E7-ABD6-5B67394DAF19}" type="slidenum">
              <a:rPr lang="en-GB" smtClean="0"/>
              <a:t>‹#›</a:t>
            </a:fld>
            <a:endParaRPr lang="en-GB"/>
          </a:p>
        </p:txBody>
      </p:sp>
    </p:spTree>
    <p:extLst>
      <p:ext uri="{BB962C8B-B14F-4D97-AF65-F5344CB8AC3E}">
        <p14:creationId xmlns:p14="http://schemas.microsoft.com/office/powerpoint/2010/main" val="2572598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06932F5F-1CE6-432C-ABA2-FA84F8A561B2}" type="datetimeFigureOut">
              <a:rPr lang="en-GB" smtClean="0"/>
              <a:t>08/04/2020</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608B24C7-4D19-41E7-ABD6-5B67394DAF19}" type="slidenum">
              <a:rPr lang="en-GB" smtClean="0"/>
              <a:t>‹#›</a:t>
            </a:fld>
            <a:endParaRPr lang="en-GB"/>
          </a:p>
        </p:txBody>
      </p:sp>
    </p:spTree>
    <p:extLst>
      <p:ext uri="{BB962C8B-B14F-4D97-AF65-F5344CB8AC3E}">
        <p14:creationId xmlns:p14="http://schemas.microsoft.com/office/powerpoint/2010/main" val="148314992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Example slide pack</a:t>
            </a:r>
            <a:endParaRPr lang="en-GB" dirty="0"/>
          </a:p>
        </p:txBody>
      </p:sp>
      <p:sp>
        <p:nvSpPr>
          <p:cNvPr id="5" name="Content Placeholder 4"/>
          <p:cNvSpPr>
            <a:spLocks noGrp="1"/>
          </p:cNvSpPr>
          <p:nvPr>
            <p:ph idx="1"/>
          </p:nvPr>
        </p:nvSpPr>
        <p:spPr/>
        <p:txBody>
          <a:bodyPr/>
          <a:lstStyle/>
          <a:p>
            <a:pPr marL="0" indent="0">
              <a:buNone/>
            </a:pPr>
            <a:r>
              <a:rPr lang="en-GB" dirty="0" smtClean="0"/>
              <a:t>The following slide pack is an example of a 30-40 minute session, containing notes and an assessment via Kahoot.</a:t>
            </a:r>
          </a:p>
          <a:p>
            <a:r>
              <a:rPr lang="en-GB" dirty="0" smtClean="0"/>
              <a:t>You should have a minimum of 10 and a maximum of 15 slides in your pack (word count equivalent = 500 - 700).</a:t>
            </a:r>
          </a:p>
          <a:p>
            <a:r>
              <a:rPr lang="en-GB" dirty="0" smtClean="0"/>
              <a:t>This pack contains around 1200 words of notes, you should aim for around this with no more than 1500 words.</a:t>
            </a:r>
          </a:p>
          <a:p>
            <a:r>
              <a:rPr lang="en-GB" dirty="0" smtClean="0"/>
              <a:t>You should include either a short quiz or an evaluation survey (word count equivalent = 500). If you use a Kahoot or similar you must provide the link. </a:t>
            </a:r>
          </a:p>
          <a:p>
            <a:pPr marL="0" indent="0">
              <a:buNone/>
            </a:pPr>
            <a:r>
              <a:rPr lang="en-GB" dirty="0" smtClean="0"/>
              <a:t>Marks will be allocated for the professionalism and creativity of the presentation of slides and quiz/survey.</a:t>
            </a:r>
          </a:p>
          <a:p>
            <a:pPr marL="0" indent="0">
              <a:buNone/>
            </a:pPr>
            <a:r>
              <a:rPr lang="en-GB" dirty="0" smtClean="0"/>
              <a:t>You do not have to use PowerPoint. </a:t>
            </a:r>
            <a:endParaRPr lang="en-GB" dirty="0"/>
          </a:p>
        </p:txBody>
      </p:sp>
    </p:spTree>
    <p:extLst>
      <p:ext uri="{BB962C8B-B14F-4D97-AF65-F5344CB8AC3E}">
        <p14:creationId xmlns:p14="http://schemas.microsoft.com/office/powerpoint/2010/main" val="681815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Gardner’s Multiple intelligences</a:t>
            </a:r>
            <a:endParaRPr lang="en-GB" dirty="0"/>
          </a:p>
        </p:txBody>
      </p:sp>
      <p:sp>
        <p:nvSpPr>
          <p:cNvPr id="5" name="Text Placeholder 4"/>
          <p:cNvSpPr>
            <a:spLocks noGrp="1"/>
          </p:cNvSpPr>
          <p:nvPr>
            <p:ph type="body" idx="1"/>
          </p:nvPr>
        </p:nvSpPr>
        <p:spPr/>
        <p:txBody>
          <a:bodyPr/>
          <a:lstStyle/>
          <a:p>
            <a:r>
              <a:rPr lang="en-GB" b="1" dirty="0" smtClean="0"/>
              <a:t>HOW ARE YOU SMART?</a:t>
            </a:r>
            <a:endParaRPr lang="en-GB" b="1" dirty="0"/>
          </a:p>
        </p:txBody>
      </p:sp>
    </p:spTree>
    <p:extLst>
      <p:ext uri="{BB962C8B-B14F-4D97-AF65-F5344CB8AC3E}">
        <p14:creationId xmlns:p14="http://schemas.microsoft.com/office/powerpoint/2010/main" val="4094519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Gardner’s Multiple Intelligences</a:t>
            </a:r>
            <a:endParaRPr lang="en-GB" dirty="0"/>
          </a:p>
        </p:txBody>
      </p:sp>
      <p:sp>
        <p:nvSpPr>
          <p:cNvPr id="3" name="Content Placeholder 2"/>
          <p:cNvSpPr>
            <a:spLocks noGrp="1"/>
          </p:cNvSpPr>
          <p:nvPr>
            <p:ph idx="1"/>
          </p:nvPr>
        </p:nvSpPr>
        <p:spPr/>
        <p:txBody>
          <a:bodyPr>
            <a:normAutofit/>
          </a:bodyPr>
          <a:lstStyle/>
          <a:p>
            <a:pPr marL="0" indent="0">
              <a:buNone/>
            </a:pPr>
            <a:r>
              <a:rPr lang="en-GB" b="1" dirty="0" smtClean="0"/>
              <a:t>Aim:</a:t>
            </a:r>
          </a:p>
          <a:p>
            <a:pPr marL="0" indent="0">
              <a:buNone/>
            </a:pPr>
            <a:r>
              <a:rPr lang="en-GB" dirty="0" smtClean="0"/>
              <a:t>To explore Gardner’s multiple intelligences and application to the training environment.</a:t>
            </a:r>
          </a:p>
          <a:p>
            <a:pPr marL="0" indent="0">
              <a:buNone/>
            </a:pPr>
            <a:endParaRPr lang="en-GB" dirty="0" smtClean="0"/>
          </a:p>
          <a:p>
            <a:pPr marL="0" indent="0">
              <a:buNone/>
            </a:pPr>
            <a:r>
              <a:rPr lang="en-GB" b="1" dirty="0" smtClean="0"/>
              <a:t>Objectives:</a:t>
            </a:r>
          </a:p>
          <a:p>
            <a:r>
              <a:rPr lang="en-GB" dirty="0" smtClean="0"/>
              <a:t>To experience and identify your preferred intelligences</a:t>
            </a:r>
          </a:p>
          <a:p>
            <a:r>
              <a:rPr lang="en-GB" dirty="0" smtClean="0"/>
              <a:t>To apply knowledge of Gardner’s theory to designing a training course.</a:t>
            </a:r>
          </a:p>
        </p:txBody>
      </p:sp>
    </p:spTree>
    <p:extLst>
      <p:ext uri="{BB962C8B-B14F-4D97-AF65-F5344CB8AC3E}">
        <p14:creationId xmlns:p14="http://schemas.microsoft.com/office/powerpoint/2010/main" val="119764284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91544" y="620689"/>
            <a:ext cx="4968552" cy="584775"/>
          </a:xfrm>
          <a:prstGeom prst="rect">
            <a:avLst/>
          </a:prstGeom>
          <a:noFill/>
        </p:spPr>
        <p:txBody>
          <a:bodyPr wrap="square" rtlCol="0">
            <a:spAutoFit/>
          </a:bodyPr>
          <a:lstStyle/>
          <a:p>
            <a:r>
              <a:rPr lang="en-GB" sz="3200" dirty="0"/>
              <a:t>How long is a minute?</a:t>
            </a:r>
          </a:p>
        </p:txBody>
      </p:sp>
      <p:pic>
        <p:nvPicPr>
          <p:cNvPr id="4" name="Picture 3"/>
          <p:cNvPicPr>
            <a:picLocks noChangeAspect="1"/>
          </p:cNvPicPr>
          <p:nvPr/>
        </p:nvPicPr>
        <p:blipFill>
          <a:blip r:embed="rId3"/>
          <a:stretch>
            <a:fillRect/>
          </a:stretch>
        </p:blipFill>
        <p:spPr>
          <a:xfrm>
            <a:off x="3647729" y="1556793"/>
            <a:ext cx="4257823" cy="3189257"/>
          </a:xfrm>
          <a:prstGeom prst="rect">
            <a:avLst/>
          </a:prstGeom>
        </p:spPr>
      </p:pic>
    </p:spTree>
    <p:extLst>
      <p:ext uri="{BB962C8B-B14F-4D97-AF65-F5344CB8AC3E}">
        <p14:creationId xmlns:p14="http://schemas.microsoft.com/office/powerpoint/2010/main" val="25488962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600" dirty="0"/>
              <a:t>Activity – You have 1 minute for each activity</a:t>
            </a:r>
          </a:p>
        </p:txBody>
      </p:sp>
      <p:sp>
        <p:nvSpPr>
          <p:cNvPr id="3" name="Content Placeholder 2"/>
          <p:cNvSpPr>
            <a:spLocks noGrp="1"/>
          </p:cNvSpPr>
          <p:nvPr>
            <p:ph idx="1"/>
          </p:nvPr>
        </p:nvSpPr>
        <p:spPr>
          <a:xfrm>
            <a:off x="1883047" y="2093976"/>
            <a:ext cx="8229600" cy="3917032"/>
          </a:xfrm>
        </p:spPr>
        <p:txBody>
          <a:bodyPr>
            <a:normAutofit/>
          </a:bodyPr>
          <a:lstStyle/>
          <a:p>
            <a:pPr marL="0" indent="0">
              <a:buNone/>
            </a:pPr>
            <a:r>
              <a:rPr lang="en-GB" dirty="0" smtClean="0"/>
              <a:t>Activity 1: Start an essay on the nature of time.</a:t>
            </a:r>
          </a:p>
          <a:p>
            <a:pPr marL="0" indent="0">
              <a:buNone/>
            </a:pPr>
            <a:r>
              <a:rPr lang="en-GB" dirty="0" smtClean="0"/>
              <a:t>Activity 2: Calculate how many seconds there are in a week.</a:t>
            </a:r>
          </a:p>
          <a:p>
            <a:pPr marL="0" indent="0">
              <a:buNone/>
            </a:pPr>
            <a:r>
              <a:rPr lang="en-GB" dirty="0" smtClean="0"/>
              <a:t>Activity 3: Talk to the person next to you about how you feel about time.</a:t>
            </a:r>
          </a:p>
          <a:p>
            <a:pPr marL="0" indent="0">
              <a:buNone/>
            </a:pPr>
            <a:r>
              <a:rPr lang="en-GB" dirty="0" smtClean="0"/>
              <a:t>Activity 4: Sit quietly.</a:t>
            </a:r>
          </a:p>
          <a:p>
            <a:pPr marL="0" indent="0">
              <a:buNone/>
            </a:pPr>
            <a:r>
              <a:rPr lang="en-GB" dirty="0" smtClean="0"/>
              <a:t>Activity 5: Construct a shape using a sheet of paper.</a:t>
            </a:r>
          </a:p>
          <a:p>
            <a:pPr marL="0" indent="0">
              <a:buNone/>
            </a:pPr>
            <a:r>
              <a:rPr lang="en-GB" dirty="0" smtClean="0"/>
              <a:t>Activity 6: Draw a timepiece.</a:t>
            </a:r>
          </a:p>
          <a:p>
            <a:pPr marL="0" indent="0">
              <a:buNone/>
            </a:pPr>
            <a:r>
              <a:rPr lang="en-GB" dirty="0" smtClean="0"/>
              <a:t>Activity 7: Listen to a piece of music and hum or sing along in your head.</a:t>
            </a:r>
            <a:endParaRPr lang="en-GB" dirty="0"/>
          </a:p>
        </p:txBody>
      </p:sp>
      <p:sp>
        <p:nvSpPr>
          <p:cNvPr id="4" name="AutoShape 2" descr="Image result for 1 minute timer"/>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034031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2400" dirty="0"/>
              <a:t>The activities you have just experienced demonstrate /represent Gardner’s multiple intelligences:</a:t>
            </a:r>
          </a:p>
        </p:txBody>
      </p:sp>
      <p:sp>
        <p:nvSpPr>
          <p:cNvPr id="3" name="Content Placeholder 2"/>
          <p:cNvSpPr>
            <a:spLocks noGrp="1"/>
          </p:cNvSpPr>
          <p:nvPr>
            <p:ph idx="1"/>
          </p:nvPr>
        </p:nvSpPr>
        <p:spPr/>
        <p:txBody>
          <a:bodyPr>
            <a:normAutofit/>
          </a:bodyPr>
          <a:lstStyle/>
          <a:p>
            <a:r>
              <a:rPr lang="en-GB" dirty="0" smtClean="0"/>
              <a:t>Linguistic (essay)</a:t>
            </a:r>
          </a:p>
          <a:p>
            <a:r>
              <a:rPr lang="en-GB" dirty="0" smtClean="0"/>
              <a:t>Logical/Mathematical (calculation)</a:t>
            </a:r>
          </a:p>
          <a:p>
            <a:r>
              <a:rPr lang="en-GB" dirty="0" smtClean="0"/>
              <a:t>Interpersonal (talking)</a:t>
            </a:r>
          </a:p>
          <a:p>
            <a:r>
              <a:rPr lang="en-GB" dirty="0" smtClean="0"/>
              <a:t>Intrapersonal (sitting)</a:t>
            </a:r>
          </a:p>
          <a:p>
            <a:r>
              <a:rPr lang="en-GB" dirty="0" smtClean="0"/>
              <a:t>Bodily/kinaesthetic (constructing)</a:t>
            </a:r>
          </a:p>
          <a:p>
            <a:r>
              <a:rPr lang="en-GB" dirty="0" smtClean="0"/>
              <a:t>Visual/special (drawing)</a:t>
            </a:r>
          </a:p>
          <a:p>
            <a:r>
              <a:rPr lang="en-GB" dirty="0" smtClean="0"/>
              <a:t>Musical (conducting)</a:t>
            </a:r>
          </a:p>
        </p:txBody>
      </p:sp>
    </p:spTree>
    <p:extLst>
      <p:ext uri="{BB962C8B-B14F-4D97-AF65-F5344CB8AC3E}">
        <p14:creationId xmlns:p14="http://schemas.microsoft.com/office/powerpoint/2010/main" val="59254329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Gardner’s Multiple Intelligences Theory</a:t>
            </a:r>
          </a:p>
        </p:txBody>
      </p:sp>
      <p:pic>
        <p:nvPicPr>
          <p:cNvPr id="5" name="Content Placeholder 4" descr="Gardner’s Multiple Intelligence Theory – Nursing Education ..."/>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67521" y="685800"/>
            <a:ext cx="5053307" cy="5019675"/>
          </a:xfrm>
        </p:spPr>
      </p:pic>
      <p:sp>
        <p:nvSpPr>
          <p:cNvPr id="4" name="Text Placeholder 3"/>
          <p:cNvSpPr>
            <a:spLocks noGrp="1"/>
          </p:cNvSpPr>
          <p:nvPr>
            <p:ph type="body" sz="half" idx="2"/>
          </p:nvPr>
        </p:nvSpPr>
        <p:spPr/>
        <p:txBody>
          <a:bodyPr>
            <a:normAutofit/>
          </a:bodyPr>
          <a:lstStyle/>
          <a:p>
            <a:r>
              <a:rPr lang="en-GB" sz="2000" dirty="0"/>
              <a:t>What is the application for learning and training professionals?</a:t>
            </a:r>
          </a:p>
        </p:txBody>
      </p:sp>
    </p:spTree>
    <p:extLst>
      <p:ext uri="{BB962C8B-B14F-4D97-AF65-F5344CB8AC3E}">
        <p14:creationId xmlns:p14="http://schemas.microsoft.com/office/powerpoint/2010/main" val="93309323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val="2182658984"/>
              </p:ext>
            </p:extLst>
          </p:nvPr>
        </p:nvGraphicFramePr>
        <p:xfrm>
          <a:off x="3048000" y="2163354"/>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itle 7"/>
          <p:cNvSpPr>
            <a:spLocks noGrp="1"/>
          </p:cNvSpPr>
          <p:nvPr>
            <p:ph type="title"/>
          </p:nvPr>
        </p:nvSpPr>
        <p:spPr/>
        <p:txBody>
          <a:bodyPr>
            <a:noAutofit/>
          </a:bodyPr>
          <a:lstStyle/>
          <a:p>
            <a:r>
              <a:rPr lang="en-GB" sz="3200" dirty="0"/>
              <a:t>How would you appeal to different intelligences?</a:t>
            </a:r>
          </a:p>
        </p:txBody>
      </p:sp>
    </p:spTree>
    <p:extLst>
      <p:ext uri="{BB962C8B-B14F-4D97-AF65-F5344CB8AC3E}">
        <p14:creationId xmlns:p14="http://schemas.microsoft.com/office/powerpoint/2010/main" val="2155291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val="3959963314"/>
              </p:ext>
            </p:extLst>
          </p:nvPr>
        </p:nvGraphicFramePr>
        <p:xfrm>
          <a:off x="1934867" y="2172063"/>
          <a:ext cx="8322265"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itle 7"/>
          <p:cNvSpPr>
            <a:spLocks noGrp="1"/>
          </p:cNvSpPr>
          <p:nvPr>
            <p:ph type="title"/>
          </p:nvPr>
        </p:nvSpPr>
        <p:spPr/>
        <p:txBody>
          <a:bodyPr>
            <a:noAutofit/>
          </a:bodyPr>
          <a:lstStyle/>
          <a:p>
            <a:r>
              <a:rPr lang="en-GB" sz="3200" dirty="0"/>
              <a:t>How would you appeal to different intelligences?</a:t>
            </a:r>
          </a:p>
        </p:txBody>
      </p:sp>
    </p:spTree>
    <p:extLst>
      <p:ext uri="{BB962C8B-B14F-4D97-AF65-F5344CB8AC3E}">
        <p14:creationId xmlns:p14="http://schemas.microsoft.com/office/powerpoint/2010/main" val="20218644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639616" y="980728"/>
            <a:ext cx="7056784" cy="3785652"/>
          </a:xfrm>
          <a:prstGeom prst="rect">
            <a:avLst/>
          </a:prstGeom>
          <a:noFill/>
        </p:spPr>
        <p:txBody>
          <a:bodyPr wrap="square" rtlCol="0">
            <a:spAutoFit/>
          </a:bodyPr>
          <a:lstStyle/>
          <a:p>
            <a:r>
              <a:rPr lang="en-GB" sz="6000" i="1" dirty="0"/>
              <a:t>‘its not how smart you are, but how you are smart which is important’</a:t>
            </a:r>
          </a:p>
        </p:txBody>
      </p:sp>
    </p:spTree>
    <p:extLst>
      <p:ext uri="{BB962C8B-B14F-4D97-AF65-F5344CB8AC3E}">
        <p14:creationId xmlns:p14="http://schemas.microsoft.com/office/powerpoint/2010/main" val="412748248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Gardner’s Multiple Intelligences</a:t>
            </a:r>
            <a:endParaRPr lang="en-GB" dirty="0"/>
          </a:p>
        </p:txBody>
      </p:sp>
      <p:sp>
        <p:nvSpPr>
          <p:cNvPr id="3" name="Content Placeholder 2"/>
          <p:cNvSpPr>
            <a:spLocks noGrp="1"/>
          </p:cNvSpPr>
          <p:nvPr>
            <p:ph idx="1"/>
          </p:nvPr>
        </p:nvSpPr>
        <p:spPr/>
        <p:txBody>
          <a:bodyPr>
            <a:normAutofit/>
          </a:bodyPr>
          <a:lstStyle/>
          <a:p>
            <a:pPr marL="0" indent="0">
              <a:buNone/>
            </a:pPr>
            <a:r>
              <a:rPr lang="en-GB" b="1" dirty="0" smtClean="0"/>
              <a:t>Aim:</a:t>
            </a:r>
          </a:p>
          <a:p>
            <a:pPr marL="0" indent="0">
              <a:buNone/>
            </a:pPr>
            <a:r>
              <a:rPr lang="en-GB" dirty="0" smtClean="0"/>
              <a:t>To explore Gardner’s multiple intelligences and application to the training environment.</a:t>
            </a:r>
          </a:p>
          <a:p>
            <a:pPr marL="0" indent="0">
              <a:buNone/>
            </a:pPr>
            <a:endParaRPr lang="en-GB" dirty="0" smtClean="0"/>
          </a:p>
          <a:p>
            <a:pPr marL="0" indent="0">
              <a:buNone/>
            </a:pPr>
            <a:r>
              <a:rPr lang="en-GB" b="1" dirty="0" smtClean="0"/>
              <a:t>Objectives:</a:t>
            </a:r>
          </a:p>
          <a:p>
            <a:r>
              <a:rPr lang="en-GB" dirty="0" smtClean="0"/>
              <a:t>To experience and identify your preferred intelligences</a:t>
            </a:r>
          </a:p>
          <a:p>
            <a:r>
              <a:rPr lang="en-GB" dirty="0" smtClean="0"/>
              <a:t>To apply knowledge of Gardner’s theory to designing a training course.</a:t>
            </a:r>
          </a:p>
        </p:txBody>
      </p:sp>
    </p:spTree>
    <p:extLst>
      <p:ext uri="{BB962C8B-B14F-4D97-AF65-F5344CB8AC3E}">
        <p14:creationId xmlns:p14="http://schemas.microsoft.com/office/powerpoint/2010/main" val="28265289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EW: My First Blog Award - LIEBSTE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6940" y="0"/>
            <a:ext cx="8878119" cy="6858000"/>
          </a:xfrm>
          <a:prstGeom prst="rect">
            <a:avLst/>
          </a:prstGeom>
        </p:spPr>
      </p:pic>
    </p:spTree>
    <p:extLst>
      <p:ext uri="{BB962C8B-B14F-4D97-AF65-F5344CB8AC3E}">
        <p14:creationId xmlns:p14="http://schemas.microsoft.com/office/powerpoint/2010/main" val="37796048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165</TotalTime>
  <Words>1910</Words>
  <Application>Microsoft Office PowerPoint</Application>
  <PresentationFormat>Widescreen</PresentationFormat>
  <Paragraphs>184</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Rockwell</vt:lpstr>
      <vt:lpstr>Rockwell Condensed</vt:lpstr>
      <vt:lpstr>Wingdings</vt:lpstr>
      <vt:lpstr>Wood Type</vt:lpstr>
      <vt:lpstr>Example slide pack</vt:lpstr>
      <vt:lpstr>Gardner’s Multiple intelligences</vt:lpstr>
      <vt:lpstr>Gardner’s Multiple Intelligences</vt:lpstr>
      <vt:lpstr>PowerPoint Presentation</vt:lpstr>
      <vt:lpstr>Activity – You have 1 minute for each activity</vt:lpstr>
      <vt:lpstr>The activities you have just experienced demonstrate /represent Gardner’s multiple intelligences:</vt:lpstr>
      <vt:lpstr>Gardner’s Multiple Intelligences Theory</vt:lpstr>
      <vt:lpstr>How would you appeal to different intelligences?</vt:lpstr>
      <vt:lpstr>How would you appeal to different intelligences?</vt:lpstr>
      <vt:lpstr>PowerPoint Presentation</vt:lpstr>
      <vt:lpstr>Gardner’s Multiple Intelligences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Gardner’s Multiple intelligences</dc:title>
  <dc:creator>Julie Hayward</dc:creator>
  <cp:lastModifiedBy>Julie Hayward</cp:lastModifiedBy>
  <cp:revision>17</cp:revision>
  <dcterms:created xsi:type="dcterms:W3CDTF">2018-10-16T10:42:48Z</dcterms:created>
  <dcterms:modified xsi:type="dcterms:W3CDTF">2020-04-08T21:38:56Z</dcterms:modified>
</cp:coreProperties>
</file>