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0" r:id="rId4"/>
    <p:sldId id="268" r:id="rId5"/>
    <p:sldId id="259" r:id="rId6"/>
    <p:sldId id="258" r:id="rId7"/>
    <p:sldId id="270" r:id="rId8"/>
    <p:sldId id="262" r:id="rId9"/>
    <p:sldId id="269" r:id="rId10"/>
    <p:sldId id="264" r:id="rId11"/>
    <p:sldId id="265" r:id="rId12"/>
    <p:sldId id="272" r:id="rId13"/>
    <p:sldId id="266" r:id="rId14"/>
    <p:sldId id="271" r:id="rId15"/>
    <p:sldId id="25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53" autoAdjust="0"/>
    <p:restoredTop sz="94660"/>
  </p:normalViewPr>
  <p:slideViewPr>
    <p:cSldViewPr snapToGrid="0">
      <p:cViewPr varScale="1">
        <p:scale>
          <a:sx n="72" d="100"/>
          <a:sy n="72" d="100"/>
        </p:scale>
        <p:origin x="66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304E2-1AD9-43DB-9036-C1E4DA5AF8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9C76BA-127A-463D-8DDA-CE4E2C109E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D82BE0-6D60-49B6-B25B-2F5206C18344}"/>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5" name="Footer Placeholder 4">
            <a:extLst>
              <a:ext uri="{FF2B5EF4-FFF2-40B4-BE49-F238E27FC236}">
                <a16:creationId xmlns:a16="http://schemas.microsoft.com/office/drawing/2014/main" id="{17E9AA4B-AB39-4590-A016-751A7CB6D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2F9C4E-6598-40BC-BCCD-14724E7F7CBC}"/>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1996613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187A5-1A79-407D-A32F-4FBE517F44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DF9E6-7C47-43AE-97FD-960D168A1C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BA87DD-1E6F-4E72-B300-9017C778B9FA}"/>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5" name="Footer Placeholder 4">
            <a:extLst>
              <a:ext uri="{FF2B5EF4-FFF2-40B4-BE49-F238E27FC236}">
                <a16:creationId xmlns:a16="http://schemas.microsoft.com/office/drawing/2014/main" id="{ABC5B20B-E7EC-43FE-92D3-7AEA72476F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F7DF75-9A23-4109-B237-AB158A5E02C1}"/>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4229366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B2466-3AF6-4056-A9F3-9C0569D9C5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AD2F8E-CD0D-4EE1-9333-939276319C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72F2DA-DCF9-4584-9F5B-462525FDFDAD}"/>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5" name="Footer Placeholder 4">
            <a:extLst>
              <a:ext uri="{FF2B5EF4-FFF2-40B4-BE49-F238E27FC236}">
                <a16:creationId xmlns:a16="http://schemas.microsoft.com/office/drawing/2014/main" id="{D317AC05-4D6B-4E19-BEED-21773DE4D6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2F5DF6-D681-4538-9208-E06B883CC74D}"/>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285221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BDA83-85F3-4EC2-9284-89B5A31CA7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A1E272-AD99-4761-B09A-1BDCBA191D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82C163-99F3-4672-9A3E-14A06D4407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D49A93-C25A-4CF8-A595-34FCDDB4C5DE}"/>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6" name="Footer Placeholder 5">
            <a:extLst>
              <a:ext uri="{FF2B5EF4-FFF2-40B4-BE49-F238E27FC236}">
                <a16:creationId xmlns:a16="http://schemas.microsoft.com/office/drawing/2014/main" id="{49923288-9A2A-4BE9-A73D-70A15FDF7A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61F72B-FB73-4704-BDBB-190FEF71E22B}"/>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5096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EC62D-C60D-4A96-B9D3-FF6E4D3666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6E8BA8-AD82-4B16-981D-EA53B3BAC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6D8698-B28A-4168-9EDE-6423EF0B55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92B9CF-5BE7-4B5D-9479-D41AA78188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418977-534B-4ADE-9230-DC21A957B0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7C4A25-B522-4DE1-B53A-11B04E251EF8}"/>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8" name="Footer Placeholder 7">
            <a:extLst>
              <a:ext uri="{FF2B5EF4-FFF2-40B4-BE49-F238E27FC236}">
                <a16:creationId xmlns:a16="http://schemas.microsoft.com/office/drawing/2014/main" id="{E02B6DB5-B700-4D29-84ED-2E19E3F3B0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526978-D1F4-4E7D-8CBA-EFB7B2CDD8B9}"/>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2953043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2A0E3-671E-4A1B-AF60-CEAD3292EC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0D3478-08B9-4F7E-B3B1-A77DFFC55BEC}"/>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4" name="Footer Placeholder 3">
            <a:extLst>
              <a:ext uri="{FF2B5EF4-FFF2-40B4-BE49-F238E27FC236}">
                <a16:creationId xmlns:a16="http://schemas.microsoft.com/office/drawing/2014/main" id="{04501242-AEBA-49E8-A9C6-9D3A1C7E24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BFDDC8-6948-4801-9081-59C968E20A19}"/>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1246314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7A0206-4F81-4029-AC85-80F1C48703FD}"/>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3" name="Footer Placeholder 2">
            <a:extLst>
              <a:ext uri="{FF2B5EF4-FFF2-40B4-BE49-F238E27FC236}">
                <a16:creationId xmlns:a16="http://schemas.microsoft.com/office/drawing/2014/main" id="{C955A922-F0AB-4B60-B895-EA324216E6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916458-2B9A-44A1-9DDC-591D40A8D062}"/>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2094693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D40AE-B3E4-4E04-8C1B-DBFA43C938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80A161-3D62-4B17-9797-0C551879C7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7AC99E-5CA9-4038-9880-A5B92F2010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8A5653-8AC3-4D2B-B648-1BCD8C3FEA9E}"/>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6" name="Footer Placeholder 5">
            <a:extLst>
              <a:ext uri="{FF2B5EF4-FFF2-40B4-BE49-F238E27FC236}">
                <a16:creationId xmlns:a16="http://schemas.microsoft.com/office/drawing/2014/main" id="{72B7D2DB-9101-441B-BA07-2CDFFF6D06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FF25F-D04D-4003-BD9C-948A5D2A2ABC}"/>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910440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0C7C2-FEE9-49AD-9C03-8996FA7CF2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977A6E-7D77-4E00-A844-C4952ACEF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212CB8-0DB9-42D8-90CD-63BC92B453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99FFF9-2C70-4409-9DCA-5A153204D9F8}"/>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6" name="Footer Placeholder 5">
            <a:extLst>
              <a:ext uri="{FF2B5EF4-FFF2-40B4-BE49-F238E27FC236}">
                <a16:creationId xmlns:a16="http://schemas.microsoft.com/office/drawing/2014/main" id="{D58AFB57-8872-45E7-9E8F-026E82AF27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D2B6D8-0CB4-4A3B-B33E-E7520F38CD38}"/>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1396021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9B0A-F2D7-410F-808A-88193DEE5B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241788-7A98-42FA-B1B0-B4D6642F13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80D7D-4A3B-4A1D-A569-483ED3644678}"/>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5" name="Footer Placeholder 4">
            <a:extLst>
              <a:ext uri="{FF2B5EF4-FFF2-40B4-BE49-F238E27FC236}">
                <a16:creationId xmlns:a16="http://schemas.microsoft.com/office/drawing/2014/main" id="{38CB5238-91E7-455C-A224-4AC6D5894C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80959A-7BD8-4A59-B73D-EE05734B109F}"/>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75660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85F158-2423-474C-99FA-D5819DE9A2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B35F56-6383-4475-AD0A-1B6AAB79B8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72CD63-EFCC-4BD9-AE6F-0364F324F8BA}"/>
              </a:ext>
            </a:extLst>
          </p:cNvPr>
          <p:cNvSpPr>
            <a:spLocks noGrp="1"/>
          </p:cNvSpPr>
          <p:nvPr>
            <p:ph type="dt" sz="half" idx="10"/>
          </p:nvPr>
        </p:nvSpPr>
        <p:spPr/>
        <p:txBody>
          <a:bodyPr/>
          <a:lstStyle/>
          <a:p>
            <a:fld id="{6ED9FC85-8079-4E62-A5D9-D8ADB2116BDB}" type="datetimeFigureOut">
              <a:rPr lang="en-GB" smtClean="0"/>
              <a:t>29/03/2021</a:t>
            </a:fld>
            <a:endParaRPr lang="en-GB"/>
          </a:p>
        </p:txBody>
      </p:sp>
      <p:sp>
        <p:nvSpPr>
          <p:cNvPr id="5" name="Footer Placeholder 4">
            <a:extLst>
              <a:ext uri="{FF2B5EF4-FFF2-40B4-BE49-F238E27FC236}">
                <a16:creationId xmlns:a16="http://schemas.microsoft.com/office/drawing/2014/main" id="{DA52D077-A367-42FD-AED5-EA25658255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431A2-4182-43AF-928D-EDB19586B7D2}"/>
              </a:ext>
            </a:extLst>
          </p:cNvPr>
          <p:cNvSpPr>
            <a:spLocks noGrp="1"/>
          </p:cNvSpPr>
          <p:nvPr>
            <p:ph type="sldNum" sz="quarter" idx="12"/>
          </p:nvPr>
        </p:nvSpPr>
        <p:spPr/>
        <p:txBody>
          <a:bodyPr/>
          <a:lstStyle/>
          <a:p>
            <a:fld id="{902B2B2E-F62D-4DF6-99AF-A424A5BED93B}" type="slidenum">
              <a:rPr lang="en-GB" smtClean="0"/>
              <a:t>‹#›</a:t>
            </a:fld>
            <a:endParaRPr lang="en-GB"/>
          </a:p>
        </p:txBody>
      </p:sp>
    </p:spTree>
    <p:extLst>
      <p:ext uri="{BB962C8B-B14F-4D97-AF65-F5344CB8AC3E}">
        <p14:creationId xmlns:p14="http://schemas.microsoft.com/office/powerpoint/2010/main" val="1256617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D63505-02D2-4648-9AE1-2B6566339E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4462B4-FEA2-4D79-AB4B-17336AA814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DE5AB-B419-4666-B719-EE3AD565A5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D9FC85-8079-4E62-A5D9-D8ADB2116BDB}" type="datetimeFigureOut">
              <a:rPr lang="en-GB" smtClean="0"/>
              <a:t>29/03/2021</a:t>
            </a:fld>
            <a:endParaRPr lang="en-GB"/>
          </a:p>
        </p:txBody>
      </p:sp>
      <p:sp>
        <p:nvSpPr>
          <p:cNvPr id="5" name="Footer Placeholder 4">
            <a:extLst>
              <a:ext uri="{FF2B5EF4-FFF2-40B4-BE49-F238E27FC236}">
                <a16:creationId xmlns:a16="http://schemas.microsoft.com/office/drawing/2014/main" id="{4B93D2A4-392A-4DAA-BCC8-58F34EE73D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85CFB22-6DC1-47EC-9727-36044F96F8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2B2B2E-F62D-4DF6-99AF-A424A5BED93B}" type="slidenum">
              <a:rPr lang="en-GB" smtClean="0"/>
              <a:t>‹#›</a:t>
            </a:fld>
            <a:endParaRPr lang="en-GB"/>
          </a:p>
        </p:txBody>
      </p:sp>
    </p:spTree>
    <p:extLst>
      <p:ext uri="{BB962C8B-B14F-4D97-AF65-F5344CB8AC3E}">
        <p14:creationId xmlns:p14="http://schemas.microsoft.com/office/powerpoint/2010/main" val="1594635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3CAE7-9C13-4160-A39B-3293D7E6FF36}"/>
              </a:ext>
            </a:extLst>
          </p:cNvPr>
          <p:cNvSpPr>
            <a:spLocks noGrp="1"/>
          </p:cNvSpPr>
          <p:nvPr>
            <p:ph type="ctrTitle"/>
          </p:nvPr>
        </p:nvSpPr>
        <p:spPr/>
        <p:txBody>
          <a:bodyPr/>
          <a:lstStyle/>
          <a:p>
            <a:r>
              <a:rPr lang="en-GB" b="0" i="0" dirty="0">
                <a:solidFill>
                  <a:srgbClr val="373A3C"/>
                </a:solidFill>
                <a:effectLst/>
                <a:latin typeface="+mn-lt"/>
              </a:rPr>
              <a:t>Contemporary Management Approaches</a:t>
            </a:r>
            <a:endParaRPr lang="en-GB" dirty="0">
              <a:latin typeface="+mn-lt"/>
            </a:endParaRPr>
          </a:p>
        </p:txBody>
      </p:sp>
      <p:sp>
        <p:nvSpPr>
          <p:cNvPr id="3" name="Subtitle 2">
            <a:extLst>
              <a:ext uri="{FF2B5EF4-FFF2-40B4-BE49-F238E27FC236}">
                <a16:creationId xmlns:a16="http://schemas.microsoft.com/office/drawing/2014/main" id="{588C5405-03E0-4640-A037-C9551E9EDA69}"/>
              </a:ext>
            </a:extLst>
          </p:cNvPr>
          <p:cNvSpPr>
            <a:spLocks noGrp="1"/>
          </p:cNvSpPr>
          <p:nvPr>
            <p:ph type="subTitle" idx="1"/>
          </p:nvPr>
        </p:nvSpPr>
        <p:spPr/>
        <p:txBody>
          <a:bodyPr/>
          <a:lstStyle/>
          <a:p>
            <a:r>
              <a:rPr lang="en-GB" sz="2800" dirty="0"/>
              <a:t>BMSP4002</a:t>
            </a:r>
          </a:p>
          <a:p>
            <a:endParaRPr lang="en-GB" dirty="0"/>
          </a:p>
          <a:p>
            <a:r>
              <a:rPr lang="en-GB" dirty="0"/>
              <a:t>Zoe Vaughan </a:t>
            </a:r>
            <a:r>
              <a:rPr lang="en-GB" sz="1100" dirty="0"/>
              <a:t>- </a:t>
            </a:r>
            <a:r>
              <a:rPr lang="en-GB" sz="1100" dirty="0">
                <a:effectLs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2015102</a:t>
            </a:r>
            <a:endParaRPr lang="en-GB" dirty="0"/>
          </a:p>
          <a:p>
            <a:endParaRPr lang="en-GB" dirty="0"/>
          </a:p>
        </p:txBody>
      </p:sp>
    </p:spTree>
    <p:extLst>
      <p:ext uri="{BB962C8B-B14F-4D97-AF65-F5344CB8AC3E}">
        <p14:creationId xmlns:p14="http://schemas.microsoft.com/office/powerpoint/2010/main" val="2445686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66C45-AAAE-4324-9277-F7F3323BDA5E}"/>
              </a:ext>
            </a:extLst>
          </p:cNvPr>
          <p:cNvSpPr>
            <a:spLocks noGrp="1"/>
          </p:cNvSpPr>
          <p:nvPr>
            <p:ph type="title"/>
          </p:nvPr>
        </p:nvSpPr>
        <p:spPr/>
        <p:txBody>
          <a:bodyPr/>
          <a:lstStyle/>
          <a:p>
            <a:r>
              <a:rPr lang="en-GB" b="1" u="sng" dirty="0">
                <a:latin typeface="+mn-lt"/>
              </a:rPr>
              <a:t>An introduction of McDonald’s.</a:t>
            </a:r>
          </a:p>
        </p:txBody>
      </p:sp>
      <p:sp>
        <p:nvSpPr>
          <p:cNvPr id="3" name="Content Placeholder 2">
            <a:extLst>
              <a:ext uri="{FF2B5EF4-FFF2-40B4-BE49-F238E27FC236}">
                <a16:creationId xmlns:a16="http://schemas.microsoft.com/office/drawing/2014/main" id="{93F72F74-972F-4AEF-BAE2-9962A4575777}"/>
              </a:ext>
            </a:extLst>
          </p:cNvPr>
          <p:cNvSpPr>
            <a:spLocks noGrp="1"/>
          </p:cNvSpPr>
          <p:nvPr>
            <p:ph idx="1"/>
          </p:nvPr>
        </p:nvSpPr>
        <p:spPr/>
        <p:txBody>
          <a:bodyPr>
            <a:normAutofit/>
          </a:bodyPr>
          <a:lstStyle/>
          <a:p>
            <a:r>
              <a:rPr lang="en-GB" sz="1400" dirty="0"/>
              <a:t>In 1940, Richard and Maurice McDonald opened the company as a barbecue restaurant.</a:t>
            </a:r>
          </a:p>
          <a:p>
            <a:r>
              <a:rPr lang="en-GB" sz="1400" dirty="0"/>
              <a:t>In 1948, Mr &amp; Mrs McDonald changed their business to a hamburger restaurant using production lines, and the name "McDonald's" was formed. </a:t>
            </a:r>
          </a:p>
          <a:p>
            <a:r>
              <a:rPr lang="en-GB" sz="1400" dirty="0"/>
              <a:t>McDonald's now offer hamburgers, cheeseburgers, fries, chicken, a breakfast menu, milkshakes, hot and cold drinks and desserts. </a:t>
            </a:r>
          </a:p>
          <a:p>
            <a:r>
              <a:rPr lang="en-GB" sz="1400" dirty="0"/>
              <a:t>Paul </a:t>
            </a:r>
            <a:r>
              <a:rPr lang="en-GB" sz="1400" dirty="0" err="1"/>
              <a:t>Pombrey</a:t>
            </a:r>
            <a:r>
              <a:rPr lang="en-GB" sz="1400" dirty="0"/>
              <a:t> is now Chief Executive officer (CEO) of the </a:t>
            </a:r>
            <a:r>
              <a:rPr lang="en-GB" sz="1400" dirty="0" err="1"/>
              <a:t>Uk</a:t>
            </a:r>
            <a:r>
              <a:rPr lang="en-GB" sz="1400" dirty="0"/>
              <a:t> and Ireland for McDonald’s. </a:t>
            </a:r>
          </a:p>
          <a:p>
            <a:r>
              <a:rPr lang="en-GB" sz="1400" dirty="0"/>
              <a:t>They currently have 33,000 restaurants.</a:t>
            </a:r>
          </a:p>
          <a:p>
            <a:r>
              <a:rPr lang="en-GB" sz="1400" dirty="0"/>
              <a:t>McDonald's serve 67 million customers in 120 countries every day. </a:t>
            </a:r>
          </a:p>
          <a:p>
            <a:r>
              <a:rPr lang="en-GB" sz="1400" dirty="0"/>
              <a:t>They aim to provide a quick, friendly quality service. </a:t>
            </a:r>
          </a:p>
          <a:p>
            <a:r>
              <a:rPr lang="en-GB" sz="1400" dirty="0"/>
              <a:t>The company is a private limited company. (PLC).</a:t>
            </a:r>
          </a:p>
          <a:p>
            <a:r>
              <a:rPr lang="en-GB" sz="1400" dirty="0"/>
              <a:t>They aim to be a responsible business to provide an excellent return to their shareholders. </a:t>
            </a:r>
          </a:p>
          <a:p>
            <a:r>
              <a:rPr lang="en-GB" sz="1400" dirty="0"/>
              <a:t>They aim to provide their menu for all ages including, families, urban customers and teenagers. </a:t>
            </a:r>
          </a:p>
          <a:p>
            <a:r>
              <a:rPr lang="en-GB" sz="1400" dirty="0"/>
              <a:t>In 2017, China and Hong Kong made the most extensive franchising transactions of 4,000 outlets, beating the franchising target a year ahead of schedule.</a:t>
            </a:r>
          </a:p>
          <a:p>
            <a:r>
              <a:rPr lang="en-GB" sz="1400" dirty="0"/>
              <a:t>The revenues come from the rent, royalties and fees paid by the franchisee and sales in the company-operated restaurant. </a:t>
            </a:r>
          </a:p>
        </p:txBody>
      </p:sp>
      <p:pic>
        <p:nvPicPr>
          <p:cNvPr id="4" name="New Recording 11">
            <a:hlinkClick r:id="" action="ppaction://media"/>
            <a:extLst>
              <a:ext uri="{FF2B5EF4-FFF2-40B4-BE49-F238E27FC236}">
                <a16:creationId xmlns:a16="http://schemas.microsoft.com/office/drawing/2014/main" id="{A9A8182F-C42E-4D0A-B4C9-A0E7DEF47D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06609" y="723106"/>
            <a:ext cx="609600" cy="609600"/>
          </a:xfrm>
          <a:prstGeom prst="rect">
            <a:avLst/>
          </a:prstGeom>
        </p:spPr>
      </p:pic>
    </p:spTree>
    <p:extLst>
      <p:ext uri="{BB962C8B-B14F-4D97-AF65-F5344CB8AC3E}">
        <p14:creationId xmlns:p14="http://schemas.microsoft.com/office/powerpoint/2010/main" val="4184206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1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80346-1C58-464C-BE12-305E2E2937AD}"/>
              </a:ext>
            </a:extLst>
          </p:cNvPr>
          <p:cNvSpPr>
            <a:spLocks noGrp="1"/>
          </p:cNvSpPr>
          <p:nvPr>
            <p:ph type="title"/>
          </p:nvPr>
        </p:nvSpPr>
        <p:spPr>
          <a:xfrm>
            <a:off x="665922" y="491986"/>
            <a:ext cx="10515600" cy="1325563"/>
          </a:xfrm>
        </p:spPr>
        <p:txBody>
          <a:bodyPr>
            <a:normAutofit/>
          </a:bodyPr>
          <a:lstStyle/>
          <a:p>
            <a:r>
              <a:rPr lang="en-GB" b="1" u="sng" dirty="0">
                <a:latin typeface="+mn-lt"/>
              </a:rPr>
              <a:t>McDonald's Goals</a:t>
            </a:r>
            <a:r>
              <a:rPr lang="en-GB" sz="3600" b="1" u="sng" dirty="0">
                <a:latin typeface="+mn-lt"/>
              </a:rPr>
              <a:t>. </a:t>
            </a:r>
            <a:endParaRPr lang="en-GB" sz="3600" b="1" dirty="0">
              <a:latin typeface="+mn-lt"/>
            </a:endParaRPr>
          </a:p>
        </p:txBody>
      </p:sp>
      <p:sp>
        <p:nvSpPr>
          <p:cNvPr id="3" name="Content Placeholder 2">
            <a:extLst>
              <a:ext uri="{FF2B5EF4-FFF2-40B4-BE49-F238E27FC236}">
                <a16:creationId xmlns:a16="http://schemas.microsoft.com/office/drawing/2014/main" id="{CC6714C9-A4B0-4540-92D8-F450939CAA47}"/>
              </a:ext>
            </a:extLst>
          </p:cNvPr>
          <p:cNvSpPr>
            <a:spLocks noGrp="1"/>
          </p:cNvSpPr>
          <p:nvPr>
            <p:ph idx="1"/>
          </p:nvPr>
        </p:nvSpPr>
        <p:spPr>
          <a:xfrm>
            <a:off x="665922" y="1590261"/>
            <a:ext cx="10687878" cy="5062330"/>
          </a:xfrm>
        </p:spPr>
        <p:txBody>
          <a:bodyPr>
            <a:normAutofit lnSpcReduction="10000"/>
          </a:bodyPr>
          <a:lstStyle/>
          <a:p>
            <a:r>
              <a:rPr lang="en-GB" sz="2000" dirty="0"/>
              <a:t>McDonalds aim to be the best quick service restaurant in the world. </a:t>
            </a:r>
          </a:p>
          <a:p>
            <a:r>
              <a:rPr lang="en-GB" sz="2000" dirty="0"/>
              <a:t>They have a goal to serve more fruit and veg, low-fat dairy and whole grains. Their aim is to reduce the salt/sodium and sugar and reduce saturated fat or calories. </a:t>
            </a:r>
          </a:p>
          <a:p>
            <a:r>
              <a:rPr lang="en-GB" sz="2000" dirty="0"/>
              <a:t>They aim to provide quality service, tasty food, excellent cleanliness and good value. </a:t>
            </a:r>
          </a:p>
          <a:p>
            <a:r>
              <a:rPr lang="en-GB" sz="2000" dirty="0"/>
              <a:t>Their goals are to support sustainable beef and aim for their company to have 100% coffee, palm oil and fish - verified as sustainable production. Their aim is to use fibre-based packaging from certified or recycled sources. </a:t>
            </a:r>
          </a:p>
          <a:p>
            <a:r>
              <a:rPr lang="en-GB" sz="2000" dirty="0"/>
              <a:t>McDonalds aim to increase energy efficiency and recycle up to 50% and maintain a minimum waste strategy. </a:t>
            </a:r>
          </a:p>
          <a:p>
            <a:r>
              <a:rPr lang="en-GB" sz="2000" dirty="0"/>
              <a:t>Their goal is to become more eco-friendly, offering a healthier menu. They aim to provide an environment for people to come together.</a:t>
            </a:r>
          </a:p>
          <a:p>
            <a:r>
              <a:rPr lang="en-GB" sz="2000" dirty="0"/>
              <a:t> McDonald's work with supply chains to donate meals and ingredients to families.. </a:t>
            </a:r>
          </a:p>
          <a:p>
            <a:pPr marL="0" indent="0">
              <a:buNone/>
            </a:pPr>
            <a:r>
              <a:rPr lang="en-GB" sz="2000" dirty="0"/>
              <a:t>Paul </a:t>
            </a:r>
            <a:r>
              <a:rPr lang="en-GB" sz="2000" dirty="0" err="1"/>
              <a:t>Pomroy</a:t>
            </a:r>
            <a:r>
              <a:rPr lang="en-GB" sz="2000" dirty="0"/>
              <a:t> (CEO) of </a:t>
            </a:r>
            <a:r>
              <a:rPr lang="en-GB" sz="2000" dirty="0" err="1"/>
              <a:t>Mcdonalds</a:t>
            </a:r>
            <a:r>
              <a:rPr lang="en-GB" sz="2000" dirty="0"/>
              <a:t>, has achieved in a number of goals to date, including digital self-order screens, click collect app and a </a:t>
            </a:r>
            <a:r>
              <a:rPr lang="en-GB" sz="2000" dirty="0" err="1"/>
              <a:t>Mcdelivery</a:t>
            </a:r>
            <a:r>
              <a:rPr lang="en-GB" sz="2000" dirty="0"/>
              <a:t> app. He has also achieved more of a convenient restaurant with a 24 hour service. </a:t>
            </a:r>
          </a:p>
        </p:txBody>
      </p:sp>
      <p:pic>
        <p:nvPicPr>
          <p:cNvPr id="4" name="Goals">
            <a:hlinkClick r:id="" action="ppaction://media"/>
            <a:extLst>
              <a:ext uri="{FF2B5EF4-FFF2-40B4-BE49-F238E27FC236}">
                <a16:creationId xmlns:a16="http://schemas.microsoft.com/office/drawing/2014/main" id="{88EDF737-A3DE-4B4D-947C-A6AFF512BA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24661" y="491986"/>
            <a:ext cx="609600" cy="609600"/>
          </a:xfrm>
          <a:prstGeom prst="rect">
            <a:avLst/>
          </a:prstGeom>
        </p:spPr>
      </p:pic>
    </p:spTree>
    <p:extLst>
      <p:ext uri="{BB962C8B-B14F-4D97-AF65-F5344CB8AC3E}">
        <p14:creationId xmlns:p14="http://schemas.microsoft.com/office/powerpoint/2010/main" val="204873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7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A033F-F9E7-42CF-B805-6832C032E085}"/>
              </a:ext>
            </a:extLst>
          </p:cNvPr>
          <p:cNvSpPr>
            <a:spLocks noGrp="1"/>
          </p:cNvSpPr>
          <p:nvPr>
            <p:ph type="title"/>
          </p:nvPr>
        </p:nvSpPr>
        <p:spPr>
          <a:xfrm>
            <a:off x="675861" y="365125"/>
            <a:ext cx="10677939" cy="827571"/>
          </a:xfrm>
        </p:spPr>
        <p:txBody>
          <a:bodyPr/>
          <a:lstStyle/>
          <a:p>
            <a:r>
              <a:rPr lang="en-GB" b="1" u="sng" dirty="0">
                <a:latin typeface="+mn-lt"/>
              </a:rPr>
              <a:t>McDonald's Objectives.</a:t>
            </a:r>
          </a:p>
        </p:txBody>
      </p:sp>
      <p:sp>
        <p:nvSpPr>
          <p:cNvPr id="3" name="Content Placeholder 2">
            <a:extLst>
              <a:ext uri="{FF2B5EF4-FFF2-40B4-BE49-F238E27FC236}">
                <a16:creationId xmlns:a16="http://schemas.microsoft.com/office/drawing/2014/main" id="{686935DB-9D5D-4974-A8EB-1C45AAAD8817}"/>
              </a:ext>
            </a:extLst>
          </p:cNvPr>
          <p:cNvSpPr>
            <a:spLocks noGrp="1"/>
          </p:cNvSpPr>
          <p:nvPr>
            <p:ph idx="1"/>
          </p:nvPr>
        </p:nvSpPr>
        <p:spPr>
          <a:xfrm>
            <a:off x="675861" y="1192696"/>
            <a:ext cx="10677939" cy="5393634"/>
          </a:xfrm>
        </p:spPr>
        <p:txBody>
          <a:bodyPr>
            <a:normAutofit/>
          </a:bodyPr>
          <a:lstStyle/>
          <a:p>
            <a:r>
              <a:rPr lang="en-GB" sz="2200" dirty="0"/>
              <a:t>Main objective being the favourite customers place to eat. </a:t>
            </a:r>
          </a:p>
          <a:p>
            <a:r>
              <a:rPr lang="en-GB" sz="2200" dirty="0"/>
              <a:t>Maintaining a consistent healthy profit for their shareholders is a significant objective.</a:t>
            </a:r>
          </a:p>
          <a:p>
            <a:r>
              <a:rPr lang="en-GB" sz="2200" dirty="0"/>
              <a:t>Management started using a strategic plan in 2010 called the "Plan to win" this focuses on achieving a fantastic customer experience. It includes 5 Factors - </a:t>
            </a:r>
          </a:p>
          <a:p>
            <a:r>
              <a:rPr lang="en-GB" sz="2200" dirty="0"/>
              <a:t>People</a:t>
            </a:r>
          </a:p>
          <a:p>
            <a:r>
              <a:rPr lang="en-GB" sz="2200" dirty="0"/>
              <a:t>Product</a:t>
            </a:r>
          </a:p>
          <a:p>
            <a:r>
              <a:rPr lang="en-GB" sz="2200" dirty="0"/>
              <a:t>Promotion</a:t>
            </a:r>
          </a:p>
          <a:p>
            <a:r>
              <a:rPr lang="en-GB" sz="2200" dirty="0"/>
              <a:t>Place </a:t>
            </a:r>
          </a:p>
          <a:p>
            <a:r>
              <a:rPr lang="en-GB" sz="2200" dirty="0"/>
              <a:t>Price</a:t>
            </a:r>
          </a:p>
          <a:p>
            <a:pPr marL="0" indent="0">
              <a:buNone/>
            </a:pPr>
            <a:r>
              <a:rPr lang="en-GB" sz="2200" dirty="0"/>
              <a:t>McDonald's focuses on its customers and employees,  encouraging a motivating environment for employees to follow its customer service strategy and deliver excellent customer service. McDonald's have high standards of work ethics and often donates through the Ronald McDonald house family of Charites. </a:t>
            </a:r>
            <a:endParaRPr lang="en-GB" dirty="0"/>
          </a:p>
          <a:p>
            <a:endParaRPr lang="en-GB" dirty="0"/>
          </a:p>
          <a:p>
            <a:pPr marL="0" indent="0">
              <a:buNone/>
            </a:pPr>
            <a:endParaRPr lang="en-GB" dirty="0"/>
          </a:p>
        </p:txBody>
      </p:sp>
      <p:pic>
        <p:nvPicPr>
          <p:cNvPr id="4" name="New Recording 2">
            <a:hlinkClick r:id="" action="ppaction://media"/>
            <a:extLst>
              <a:ext uri="{FF2B5EF4-FFF2-40B4-BE49-F238E27FC236}">
                <a16:creationId xmlns:a16="http://schemas.microsoft.com/office/drawing/2014/main" id="{E0C539FC-B057-4499-BBE8-20922D2935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22226" y="526774"/>
            <a:ext cx="609600" cy="609600"/>
          </a:xfrm>
          <a:prstGeom prst="rect">
            <a:avLst/>
          </a:prstGeom>
        </p:spPr>
      </p:pic>
    </p:spTree>
    <p:extLst>
      <p:ext uri="{BB962C8B-B14F-4D97-AF65-F5344CB8AC3E}">
        <p14:creationId xmlns:p14="http://schemas.microsoft.com/office/powerpoint/2010/main" val="681557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2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F29E5-24AA-4B42-9BB6-1BBDBDC3FF18}"/>
              </a:ext>
            </a:extLst>
          </p:cNvPr>
          <p:cNvSpPr>
            <a:spLocks noGrp="1"/>
          </p:cNvSpPr>
          <p:nvPr>
            <p:ph type="title"/>
          </p:nvPr>
        </p:nvSpPr>
        <p:spPr>
          <a:xfrm>
            <a:off x="516835" y="569843"/>
            <a:ext cx="10836965" cy="1656522"/>
          </a:xfrm>
        </p:spPr>
        <p:txBody>
          <a:bodyPr>
            <a:normAutofit fontScale="90000"/>
          </a:bodyPr>
          <a:lstStyle/>
          <a:p>
            <a:r>
              <a:rPr lang="en-GB" sz="4900" b="1" i="0" u="sng" dirty="0">
                <a:effectLst/>
                <a:latin typeface="+mn-lt"/>
              </a:rPr>
              <a:t>Pest Analysis of McDonalds.</a:t>
            </a:r>
            <a:br>
              <a:rPr lang="en-GB" sz="4000" b="1" i="0" u="sng" dirty="0">
                <a:solidFill>
                  <a:srgbClr val="333333"/>
                </a:solidFill>
                <a:effectLst/>
                <a:latin typeface="+mn-lt"/>
              </a:rPr>
            </a:br>
            <a:br>
              <a:rPr lang="en-GB" sz="4000" b="1" i="0" u="sng" dirty="0">
                <a:effectLst/>
                <a:latin typeface="+mn-lt"/>
              </a:rPr>
            </a:br>
            <a:r>
              <a:rPr lang="en-GB" sz="2700" i="0" dirty="0">
                <a:effectLst/>
                <a:latin typeface="+mn-lt"/>
              </a:rPr>
              <a:t>Factor's including Political, Environmenta</a:t>
            </a:r>
            <a:r>
              <a:rPr lang="en-GB" sz="2700" dirty="0">
                <a:latin typeface="+mn-lt"/>
              </a:rPr>
              <a:t>l</a:t>
            </a:r>
            <a:r>
              <a:rPr lang="en-GB" sz="2700" i="0" dirty="0">
                <a:effectLst/>
                <a:latin typeface="+mn-lt"/>
              </a:rPr>
              <a:t>, Social and Technological, threats or opportunities the company may face. </a:t>
            </a:r>
            <a:endParaRPr lang="en-GB" sz="2700" dirty="0">
              <a:latin typeface="+mn-lt"/>
            </a:endParaRPr>
          </a:p>
        </p:txBody>
      </p:sp>
      <p:sp>
        <p:nvSpPr>
          <p:cNvPr id="3" name="Content Placeholder 2">
            <a:extLst>
              <a:ext uri="{FF2B5EF4-FFF2-40B4-BE49-F238E27FC236}">
                <a16:creationId xmlns:a16="http://schemas.microsoft.com/office/drawing/2014/main" id="{D9E58C8B-0ED4-4F62-BB2D-C58CCFB32FAC}"/>
              </a:ext>
            </a:extLst>
          </p:cNvPr>
          <p:cNvSpPr>
            <a:spLocks noGrp="1"/>
          </p:cNvSpPr>
          <p:nvPr>
            <p:ph idx="1"/>
          </p:nvPr>
        </p:nvSpPr>
        <p:spPr>
          <a:xfrm>
            <a:off x="516835" y="2319130"/>
            <a:ext cx="10836965" cy="4173745"/>
          </a:xfrm>
        </p:spPr>
        <p:txBody>
          <a:bodyPr>
            <a:normAutofit fontScale="92500" lnSpcReduction="20000"/>
          </a:bodyPr>
          <a:lstStyle/>
          <a:p>
            <a:endParaRPr lang="en-GB" dirty="0"/>
          </a:p>
          <a:p>
            <a:r>
              <a:rPr lang="en-GB" dirty="0"/>
              <a:t>Political factors - Tax laws and regulations.</a:t>
            </a:r>
          </a:p>
          <a:p>
            <a:endParaRPr lang="en-GB" sz="2800" i="0" dirty="0">
              <a:effectLst/>
            </a:endParaRPr>
          </a:p>
          <a:p>
            <a:r>
              <a:rPr lang="en-GB" sz="2800" i="0" dirty="0">
                <a:effectLst/>
              </a:rPr>
              <a:t>Environmental factors - Economy changes/Importing/Exchange rate fluctuations. </a:t>
            </a:r>
          </a:p>
          <a:p>
            <a:endParaRPr lang="en-GB" dirty="0"/>
          </a:p>
          <a:p>
            <a:r>
              <a:rPr lang="en-GB" dirty="0"/>
              <a:t>Social factors – Culture/Religious barriers. </a:t>
            </a:r>
            <a:endParaRPr lang="en-GB" sz="2800" i="0" dirty="0">
              <a:effectLst/>
            </a:endParaRPr>
          </a:p>
          <a:p>
            <a:endParaRPr lang="en-GB" dirty="0"/>
          </a:p>
          <a:p>
            <a:r>
              <a:rPr lang="en-GB" dirty="0"/>
              <a:t>Technological factors – Advertising methods/Marketing strategies.</a:t>
            </a:r>
            <a:endParaRPr lang="en-GB" sz="2800" i="0" dirty="0">
              <a:effectLst/>
            </a:endParaRPr>
          </a:p>
          <a:p>
            <a:pPr marL="0" indent="0">
              <a:buNone/>
            </a:pPr>
            <a:r>
              <a:rPr lang="en-GB" dirty="0"/>
              <a:t> </a:t>
            </a:r>
          </a:p>
        </p:txBody>
      </p:sp>
      <p:pic>
        <p:nvPicPr>
          <p:cNvPr id="4" name="New Recording 3">
            <a:hlinkClick r:id="" action="ppaction://media"/>
            <a:extLst>
              <a:ext uri="{FF2B5EF4-FFF2-40B4-BE49-F238E27FC236}">
                <a16:creationId xmlns:a16="http://schemas.microsoft.com/office/drawing/2014/main" id="{A4FB6DF9-0A5D-4E99-813E-863EEAC54C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05391" y="593034"/>
            <a:ext cx="609600" cy="609600"/>
          </a:xfrm>
          <a:prstGeom prst="rect">
            <a:avLst/>
          </a:prstGeom>
        </p:spPr>
      </p:pic>
    </p:spTree>
    <p:extLst>
      <p:ext uri="{BB962C8B-B14F-4D97-AF65-F5344CB8AC3E}">
        <p14:creationId xmlns:p14="http://schemas.microsoft.com/office/powerpoint/2010/main" val="3070731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04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3937-B8DD-4FF5-9BEA-EB0DFA22C20B}"/>
              </a:ext>
            </a:extLst>
          </p:cNvPr>
          <p:cNvSpPr>
            <a:spLocks noGrp="1"/>
          </p:cNvSpPr>
          <p:nvPr>
            <p:ph type="title"/>
          </p:nvPr>
        </p:nvSpPr>
        <p:spPr>
          <a:xfrm>
            <a:off x="344557" y="365125"/>
            <a:ext cx="11009243" cy="1325563"/>
          </a:xfrm>
        </p:spPr>
        <p:txBody>
          <a:bodyPr>
            <a:normAutofit fontScale="90000"/>
          </a:bodyPr>
          <a:lstStyle/>
          <a:p>
            <a:r>
              <a:rPr lang="en-GB" sz="4900" b="1" i="0" u="sng" dirty="0">
                <a:effectLst/>
                <a:latin typeface="+mn-lt"/>
              </a:rPr>
              <a:t>SWOT Analysis of McDonalds.</a:t>
            </a:r>
            <a:br>
              <a:rPr lang="en-GB" b="1" i="0" dirty="0">
                <a:solidFill>
                  <a:srgbClr val="333333"/>
                </a:solidFill>
                <a:effectLst/>
                <a:latin typeface="+mn-lt"/>
              </a:rPr>
            </a:br>
            <a:r>
              <a:rPr lang="en-GB" sz="4000" dirty="0">
                <a:latin typeface="+mn-lt"/>
              </a:rPr>
              <a:t>Strengths, Weakness, Opportunities and Threats.</a:t>
            </a:r>
            <a:br>
              <a:rPr lang="en-GB" sz="3100" dirty="0">
                <a:latin typeface="+mn-lt"/>
              </a:rPr>
            </a:br>
            <a:endParaRPr lang="en-GB" sz="2700" dirty="0">
              <a:latin typeface="+mn-lt"/>
            </a:endParaRPr>
          </a:p>
        </p:txBody>
      </p:sp>
      <p:sp>
        <p:nvSpPr>
          <p:cNvPr id="3" name="Content Placeholder 2">
            <a:extLst>
              <a:ext uri="{FF2B5EF4-FFF2-40B4-BE49-F238E27FC236}">
                <a16:creationId xmlns:a16="http://schemas.microsoft.com/office/drawing/2014/main" id="{94FD5150-1276-45B0-946D-5BA47170F913}"/>
              </a:ext>
            </a:extLst>
          </p:cNvPr>
          <p:cNvSpPr>
            <a:spLocks noGrp="1"/>
          </p:cNvSpPr>
          <p:nvPr>
            <p:ph idx="1"/>
          </p:nvPr>
        </p:nvSpPr>
        <p:spPr>
          <a:xfrm>
            <a:off x="344557" y="1690688"/>
            <a:ext cx="11502886" cy="5054669"/>
          </a:xfrm>
        </p:spPr>
        <p:txBody>
          <a:bodyPr>
            <a:normAutofit/>
          </a:bodyPr>
          <a:lstStyle/>
          <a:p>
            <a:pPr marL="0" indent="0">
              <a:buNone/>
            </a:pPr>
            <a:endParaRPr lang="en-GB" sz="2000" dirty="0"/>
          </a:p>
          <a:p>
            <a:pPr marL="0" indent="0">
              <a:buNone/>
            </a:pPr>
            <a:r>
              <a:rPr lang="en-GB" sz="2000" dirty="0"/>
              <a:t>Some strengths McDonald's have  – </a:t>
            </a:r>
          </a:p>
          <a:p>
            <a:pPr marL="0" indent="0">
              <a:buNone/>
            </a:pPr>
            <a:r>
              <a:rPr lang="en-GB" sz="2000" dirty="0"/>
              <a:t>• McDonald's has many investors, it's a growing business, and they earn a considerable amount every year.</a:t>
            </a:r>
          </a:p>
          <a:p>
            <a:pPr marL="0" indent="0">
              <a:buNone/>
            </a:pPr>
            <a:r>
              <a:rPr lang="en-GB" sz="2000" dirty="0"/>
              <a:t> •Due to their quality service and quality of food, McDonald's have a great reputation among its competitors. </a:t>
            </a:r>
          </a:p>
          <a:p>
            <a:pPr marL="0" indent="0">
              <a:buNone/>
            </a:pPr>
            <a:r>
              <a:rPr lang="en-GB" sz="2000" dirty="0"/>
              <a:t>• McDonald's is well funded for having the capabilities to charge low for their products and end up with a higher profit gaining this advantage over their competitors. Other companies have to fulfil their cost's and cannot afford to charge low prices like McDonald’s. </a:t>
            </a:r>
          </a:p>
          <a:p>
            <a:pPr marL="0" indent="0">
              <a:buNone/>
            </a:pPr>
            <a:endParaRPr lang="en-GB" sz="2000" dirty="0"/>
          </a:p>
          <a:p>
            <a:pPr marL="0" indent="0">
              <a:buNone/>
            </a:pPr>
            <a:r>
              <a:rPr lang="en-GB" sz="2000" dirty="0"/>
              <a:t>Some weaknesses McDonald's has – </a:t>
            </a:r>
          </a:p>
          <a:p>
            <a:pPr marL="0" indent="0">
              <a:buNone/>
            </a:pPr>
            <a:r>
              <a:rPr lang="en-GB" sz="2000" dirty="0"/>
              <a:t>•Sell Junk food at a low price, causing negative media. </a:t>
            </a:r>
          </a:p>
          <a:p>
            <a:pPr marL="0" indent="0">
              <a:buNone/>
            </a:pPr>
            <a:r>
              <a:rPr lang="en-GB" sz="2000" dirty="0"/>
              <a:t>• McDonald's has a high initial cost. </a:t>
            </a:r>
          </a:p>
          <a:p>
            <a:pPr marL="0" indent="0">
              <a:buNone/>
            </a:pPr>
            <a:r>
              <a:rPr lang="en-GB" sz="2000" dirty="0"/>
              <a:t>•They have a high staff turnover and every year fire many employees.</a:t>
            </a:r>
          </a:p>
        </p:txBody>
      </p:sp>
      <p:pic>
        <p:nvPicPr>
          <p:cNvPr id="4" name="Swot">
            <a:hlinkClick r:id="" action="ppaction://media"/>
            <a:extLst>
              <a:ext uri="{FF2B5EF4-FFF2-40B4-BE49-F238E27FC236}">
                <a16:creationId xmlns:a16="http://schemas.microsoft.com/office/drawing/2014/main" id="{494136AC-9471-4FE1-86F6-56BBACD5FA9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06709" y="566530"/>
            <a:ext cx="609600" cy="609600"/>
          </a:xfrm>
          <a:prstGeom prst="rect">
            <a:avLst/>
          </a:prstGeom>
        </p:spPr>
      </p:pic>
    </p:spTree>
    <p:extLst>
      <p:ext uri="{BB962C8B-B14F-4D97-AF65-F5344CB8AC3E}">
        <p14:creationId xmlns:p14="http://schemas.microsoft.com/office/powerpoint/2010/main" val="3516979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8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A3909-879F-4191-9F83-A8BFBFB86DCA}"/>
              </a:ext>
            </a:extLst>
          </p:cNvPr>
          <p:cNvSpPr>
            <a:spLocks noGrp="1"/>
          </p:cNvSpPr>
          <p:nvPr>
            <p:ph type="title"/>
          </p:nvPr>
        </p:nvSpPr>
        <p:spPr>
          <a:xfrm>
            <a:off x="437322" y="365125"/>
            <a:ext cx="10916478" cy="1325563"/>
          </a:xfrm>
        </p:spPr>
        <p:txBody>
          <a:bodyPr/>
          <a:lstStyle/>
          <a:p>
            <a:r>
              <a:rPr lang="en-GB" sz="4400" b="1" i="0" u="sng" dirty="0">
                <a:effectLst/>
                <a:latin typeface="+mn-lt"/>
              </a:rPr>
              <a:t>SWOT Analysis of McDonalds continued. </a:t>
            </a:r>
            <a:endParaRPr lang="en-GB" u="sng" dirty="0"/>
          </a:p>
        </p:txBody>
      </p:sp>
      <p:sp>
        <p:nvSpPr>
          <p:cNvPr id="3" name="Content Placeholder 2">
            <a:extLst>
              <a:ext uri="{FF2B5EF4-FFF2-40B4-BE49-F238E27FC236}">
                <a16:creationId xmlns:a16="http://schemas.microsoft.com/office/drawing/2014/main" id="{F94A48BE-BFA0-4C0E-9346-198DC6483E0B}"/>
              </a:ext>
            </a:extLst>
          </p:cNvPr>
          <p:cNvSpPr>
            <a:spLocks noGrp="1"/>
          </p:cNvSpPr>
          <p:nvPr>
            <p:ph idx="1"/>
          </p:nvPr>
        </p:nvSpPr>
        <p:spPr>
          <a:xfrm>
            <a:off x="437322" y="1825625"/>
            <a:ext cx="10916478" cy="4351338"/>
          </a:xfrm>
        </p:spPr>
        <p:txBody>
          <a:bodyPr>
            <a:normAutofit lnSpcReduction="10000"/>
          </a:bodyPr>
          <a:lstStyle/>
          <a:p>
            <a:pPr marL="0" indent="0">
              <a:buNone/>
            </a:pPr>
            <a:r>
              <a:rPr lang="en-GB" sz="2000" dirty="0"/>
              <a:t>The opportunities McDonald's have – </a:t>
            </a:r>
          </a:p>
          <a:p>
            <a:r>
              <a:rPr lang="en-GB" sz="2000" dirty="0"/>
              <a:t>They could offer a menu which caters to all, etc., vegans, organic. </a:t>
            </a:r>
          </a:p>
          <a:p>
            <a:r>
              <a:rPr lang="en-GB" sz="2000" dirty="0"/>
              <a:t>They could provide various discount deals to attract customers to beat their competition from other food outlets. </a:t>
            </a:r>
          </a:p>
          <a:p>
            <a:r>
              <a:rPr lang="en-GB" sz="2000" dirty="0"/>
              <a:t>They could expand and open food outlets in other countries. </a:t>
            </a:r>
          </a:p>
          <a:p>
            <a:endParaRPr lang="en-GB" sz="2000" dirty="0"/>
          </a:p>
          <a:p>
            <a:pPr marL="0" indent="0">
              <a:buNone/>
            </a:pPr>
            <a:r>
              <a:rPr lang="en-GB" sz="2000" dirty="0"/>
              <a:t>The Threats McDonald's may face –</a:t>
            </a:r>
          </a:p>
          <a:p>
            <a:r>
              <a:rPr lang="en-GB" sz="2000" dirty="0"/>
              <a:t>Any effects to the economy, such as a recession, affects the industry with a harmful impact on sales.</a:t>
            </a:r>
          </a:p>
          <a:p>
            <a:r>
              <a:rPr lang="en-GB" sz="2000" dirty="0"/>
              <a:t>New competition from organic food outlets and competition from other countries are becoming a challenge.  </a:t>
            </a:r>
          </a:p>
          <a:p>
            <a:r>
              <a:rPr lang="en-GB" sz="2000" dirty="0"/>
              <a:t>People are becoming more health aware and realising the health causes and then are avoiding junk food.</a:t>
            </a:r>
          </a:p>
        </p:txBody>
      </p:sp>
      <p:pic>
        <p:nvPicPr>
          <p:cNvPr id="4" name="Swot 2">
            <a:hlinkClick r:id="" action="ppaction://media"/>
            <a:extLst>
              <a:ext uri="{FF2B5EF4-FFF2-40B4-BE49-F238E27FC236}">
                <a16:creationId xmlns:a16="http://schemas.microsoft.com/office/drawing/2014/main" id="{46C70BBE-5950-4DC1-AC5D-29048CE066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44200" y="526774"/>
            <a:ext cx="609600" cy="609600"/>
          </a:xfrm>
          <a:prstGeom prst="rect">
            <a:avLst/>
          </a:prstGeom>
        </p:spPr>
      </p:pic>
    </p:spTree>
    <p:extLst>
      <p:ext uri="{BB962C8B-B14F-4D97-AF65-F5344CB8AC3E}">
        <p14:creationId xmlns:p14="http://schemas.microsoft.com/office/powerpoint/2010/main" val="261962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1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065E-8CF2-4EF9-B142-6DBCAE984E9C}"/>
              </a:ext>
            </a:extLst>
          </p:cNvPr>
          <p:cNvSpPr>
            <a:spLocks noGrp="1"/>
          </p:cNvSpPr>
          <p:nvPr>
            <p:ph type="title"/>
          </p:nvPr>
        </p:nvSpPr>
        <p:spPr>
          <a:xfrm>
            <a:off x="556591" y="365125"/>
            <a:ext cx="10797209" cy="1325563"/>
          </a:xfrm>
        </p:spPr>
        <p:txBody>
          <a:bodyPr>
            <a:normAutofit/>
          </a:bodyPr>
          <a:lstStyle/>
          <a:p>
            <a:r>
              <a:rPr lang="en-GB" b="1" u="sng" dirty="0">
                <a:effectLst/>
                <a:latin typeface="+mn-lt"/>
                <a:ea typeface="Times New Roman" panose="02020603050405020304" pitchFamily="18" charset="0"/>
                <a:cs typeface="Arial" panose="020B0604020202020204" pitchFamily="34" charset="0"/>
              </a:rPr>
              <a:t>Approaches and </a:t>
            </a:r>
            <a:r>
              <a:rPr lang="en-GB" b="1" u="sng" dirty="0">
                <a:latin typeface="+mn-lt"/>
                <a:ea typeface="Times New Roman" panose="02020603050405020304" pitchFamily="18" charset="0"/>
                <a:cs typeface="Arial" panose="020B0604020202020204" pitchFamily="34" charset="0"/>
              </a:rPr>
              <a:t>Strategies</a:t>
            </a:r>
            <a:r>
              <a:rPr lang="en-GB" b="1" u="sng" dirty="0">
                <a:effectLst/>
                <a:latin typeface="+mn-lt"/>
                <a:ea typeface="Times New Roman" panose="02020603050405020304" pitchFamily="18" charset="0"/>
                <a:cs typeface="Arial" panose="020B0604020202020204" pitchFamily="34" charset="0"/>
              </a:rPr>
              <a:t>. </a:t>
            </a:r>
            <a:endParaRPr lang="en-GB" b="1" u="sng" dirty="0">
              <a:latin typeface="+mn-lt"/>
            </a:endParaRPr>
          </a:p>
        </p:txBody>
      </p:sp>
      <p:sp>
        <p:nvSpPr>
          <p:cNvPr id="3" name="Content Placeholder 2">
            <a:extLst>
              <a:ext uri="{FF2B5EF4-FFF2-40B4-BE49-F238E27FC236}">
                <a16:creationId xmlns:a16="http://schemas.microsoft.com/office/drawing/2014/main" id="{F0172B65-947E-49AB-90D5-88CC73A35A6E}"/>
              </a:ext>
            </a:extLst>
          </p:cNvPr>
          <p:cNvSpPr>
            <a:spLocks noGrp="1"/>
          </p:cNvSpPr>
          <p:nvPr>
            <p:ph idx="1"/>
          </p:nvPr>
        </p:nvSpPr>
        <p:spPr>
          <a:xfrm>
            <a:off x="556591" y="1690688"/>
            <a:ext cx="10797209" cy="4802187"/>
          </a:xfrm>
        </p:spPr>
        <p:txBody>
          <a:bodyPr>
            <a:normAutofit fontScale="92500" lnSpcReduction="20000"/>
          </a:bodyPr>
          <a:lstStyle/>
          <a:p>
            <a:pPr marL="0" indent="0">
              <a:buNone/>
            </a:pPr>
            <a:r>
              <a:rPr lang="en-GB" sz="1900" dirty="0"/>
              <a:t>McDonald's use Adair's model approach. An action centred leadership approach. The approach focuses on inspiring employees to use their enthusiasm, commitment and ensure they have the best customer service skills.</a:t>
            </a:r>
          </a:p>
          <a:p>
            <a:pPr marL="0" indent="0">
              <a:buNone/>
            </a:pPr>
            <a:endParaRPr lang="en-GB" sz="1900" dirty="0"/>
          </a:p>
          <a:p>
            <a:pPr marL="0" indent="0">
              <a:buNone/>
            </a:pPr>
            <a:r>
              <a:rPr lang="en-GB" sz="1900" dirty="0"/>
              <a:t>Adair has three different approaches to leadership which he believes should never be neglected, these are – </a:t>
            </a:r>
          </a:p>
          <a:p>
            <a:r>
              <a:rPr lang="en-GB" sz="1900" dirty="0"/>
              <a:t>Completing the task </a:t>
            </a:r>
          </a:p>
          <a:p>
            <a:r>
              <a:rPr lang="en-GB" sz="1900" dirty="0"/>
              <a:t>Maintaining a team </a:t>
            </a:r>
          </a:p>
          <a:p>
            <a:r>
              <a:rPr lang="en-GB" sz="1900" dirty="0"/>
              <a:t>Meet the needs of the team members. </a:t>
            </a:r>
          </a:p>
          <a:p>
            <a:pPr marL="0" indent="0">
              <a:buNone/>
            </a:pPr>
            <a:endParaRPr lang="en-GB" sz="1900" dirty="0"/>
          </a:p>
          <a:p>
            <a:pPr marL="0" indent="0">
              <a:buNone/>
            </a:pPr>
            <a:r>
              <a:rPr lang="en-GB" sz="1900" dirty="0"/>
              <a:t>One example of the Generic strategy used is the “porters model”.</a:t>
            </a:r>
          </a:p>
          <a:p>
            <a:pPr marL="0" indent="0">
              <a:buNone/>
            </a:pPr>
            <a:r>
              <a:rPr lang="en-GB" sz="1900" dirty="0"/>
              <a:t>McDonald's strategy approach is minimising costs to offer products at lower prices to beat competitors. </a:t>
            </a:r>
          </a:p>
          <a:p>
            <a:pPr marL="0" indent="0">
              <a:buNone/>
            </a:pPr>
            <a:endParaRPr lang="en-GB" sz="1900" dirty="0"/>
          </a:p>
          <a:p>
            <a:pPr marL="0" indent="0">
              <a:buNone/>
            </a:pPr>
            <a:r>
              <a:rPr lang="en-GB" sz="1900" dirty="0"/>
              <a:t>McDonald's have 3 intensive growth strategies-</a:t>
            </a:r>
          </a:p>
          <a:p>
            <a:r>
              <a:rPr lang="en-GB" sz="1900" dirty="0"/>
              <a:t>Marketing penetration </a:t>
            </a:r>
          </a:p>
          <a:p>
            <a:r>
              <a:rPr lang="en-GB" sz="1900" dirty="0"/>
              <a:t>Market development </a:t>
            </a:r>
          </a:p>
          <a:p>
            <a:r>
              <a:rPr lang="en-GB" sz="1900" dirty="0"/>
              <a:t>Product development.</a:t>
            </a:r>
          </a:p>
          <a:p>
            <a:pPr marL="0" indent="0">
              <a:buNone/>
            </a:pPr>
            <a:endParaRPr lang="en-GB" sz="2000" b="1" dirty="0"/>
          </a:p>
        </p:txBody>
      </p:sp>
      <p:pic>
        <p:nvPicPr>
          <p:cNvPr id="4" name="New Recording 6">
            <a:hlinkClick r:id="" action="ppaction://media"/>
            <a:extLst>
              <a:ext uri="{FF2B5EF4-FFF2-40B4-BE49-F238E27FC236}">
                <a16:creationId xmlns:a16="http://schemas.microsoft.com/office/drawing/2014/main" id="{74DB0D7B-B4D4-483A-AA5B-E56DABB7FF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17426" y="513522"/>
            <a:ext cx="609600" cy="609600"/>
          </a:xfrm>
          <a:prstGeom prst="rect">
            <a:avLst/>
          </a:prstGeom>
        </p:spPr>
      </p:pic>
    </p:spTree>
    <p:extLst>
      <p:ext uri="{BB962C8B-B14F-4D97-AF65-F5344CB8AC3E}">
        <p14:creationId xmlns:p14="http://schemas.microsoft.com/office/powerpoint/2010/main" val="596207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6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A2314-47FF-4EF9-95EE-4DBCDA2AB74F}"/>
              </a:ext>
            </a:extLst>
          </p:cNvPr>
          <p:cNvSpPr>
            <a:spLocks noGrp="1"/>
          </p:cNvSpPr>
          <p:nvPr>
            <p:ph type="title"/>
          </p:nvPr>
        </p:nvSpPr>
        <p:spPr>
          <a:xfrm>
            <a:off x="503583" y="365125"/>
            <a:ext cx="10850217" cy="1325563"/>
          </a:xfrm>
        </p:spPr>
        <p:txBody>
          <a:bodyPr/>
          <a:lstStyle/>
          <a:p>
            <a:r>
              <a:rPr lang="en-GB" b="1" u="sng" dirty="0">
                <a:latin typeface="+mn-lt"/>
              </a:rPr>
              <a:t>Leadership and Management Approaches</a:t>
            </a:r>
            <a:r>
              <a:rPr lang="en-GB" b="1" dirty="0">
                <a:latin typeface="+mn-lt"/>
              </a:rPr>
              <a:t>. </a:t>
            </a:r>
          </a:p>
        </p:txBody>
      </p:sp>
      <p:sp>
        <p:nvSpPr>
          <p:cNvPr id="3" name="Content Placeholder 2">
            <a:extLst>
              <a:ext uri="{FF2B5EF4-FFF2-40B4-BE49-F238E27FC236}">
                <a16:creationId xmlns:a16="http://schemas.microsoft.com/office/drawing/2014/main" id="{0B70816A-A226-4684-A21D-616238CABDB5}"/>
              </a:ext>
            </a:extLst>
          </p:cNvPr>
          <p:cNvSpPr>
            <a:spLocks noGrp="1"/>
          </p:cNvSpPr>
          <p:nvPr>
            <p:ph idx="1"/>
          </p:nvPr>
        </p:nvSpPr>
        <p:spPr>
          <a:xfrm>
            <a:off x="503583" y="1825625"/>
            <a:ext cx="10850217" cy="4351338"/>
          </a:xfrm>
        </p:spPr>
        <p:txBody>
          <a:bodyPr>
            <a:normAutofit/>
          </a:bodyPr>
          <a:lstStyle/>
          <a:p>
            <a:pPr marL="0" indent="0">
              <a:buNone/>
            </a:pPr>
            <a:r>
              <a:rPr lang="en-GB" sz="1800" dirty="0"/>
              <a:t>McDonald's use the Autocratic leadership style, meaning no employees are involved in decision making.</a:t>
            </a:r>
          </a:p>
          <a:p>
            <a:pPr marL="0" indent="0">
              <a:buNone/>
            </a:pPr>
            <a:r>
              <a:rPr lang="en-GB" sz="1800" dirty="0"/>
              <a:t>The company  also use the classical management approach by Fredrick Taylor. They follow the concept of having different job roles for the various departments within the company, and offer full training and support to their employees.</a:t>
            </a:r>
          </a:p>
          <a:p>
            <a:pPr marL="0" indent="0">
              <a:buNone/>
            </a:pPr>
            <a:r>
              <a:rPr lang="en-GB" sz="1800" dirty="0"/>
              <a:t>Management offer promotions or incentives to encourage employees to achieve their goals. </a:t>
            </a:r>
          </a:p>
          <a:p>
            <a:pPr marL="0" indent="0">
              <a:buNone/>
            </a:pPr>
            <a:r>
              <a:rPr lang="en-GB" sz="1800" dirty="0"/>
              <a:t>McDonald's management believe, incentives are important for their staff members and believe their employees make more effort, achieving a higher standard, resulting in customer satisfaction and business success. </a:t>
            </a:r>
          </a:p>
          <a:p>
            <a:pPr marL="0" indent="0">
              <a:buNone/>
            </a:pPr>
            <a:r>
              <a:rPr lang="en-GB" sz="1800" dirty="0">
                <a:solidFill>
                  <a:srgbClr val="0E101A"/>
                </a:solidFill>
                <a:effectLst/>
              </a:rPr>
              <a:t>McDonald’s also apply the </a:t>
            </a:r>
            <a:r>
              <a:rPr lang="en-GB" sz="1800" b="0" i="0" dirty="0">
                <a:solidFill>
                  <a:srgbClr val="202124"/>
                </a:solidFill>
                <a:effectLst/>
              </a:rPr>
              <a:t>Maslow's </a:t>
            </a:r>
            <a:r>
              <a:rPr lang="en-GB" sz="1800" i="0" dirty="0">
                <a:solidFill>
                  <a:srgbClr val="202124"/>
                </a:solidFill>
                <a:effectLst/>
              </a:rPr>
              <a:t>hierarchy</a:t>
            </a:r>
            <a:r>
              <a:rPr lang="en-GB" sz="1800" b="0" i="0" dirty="0">
                <a:solidFill>
                  <a:srgbClr val="202124"/>
                </a:solidFill>
                <a:effectLst/>
              </a:rPr>
              <a:t> of needs </a:t>
            </a:r>
            <a:r>
              <a:rPr lang="en-GB" sz="1800" i="0" dirty="0">
                <a:solidFill>
                  <a:srgbClr val="202124"/>
                </a:solidFill>
                <a:effectLst/>
              </a:rPr>
              <a:t>theory which have</a:t>
            </a:r>
            <a:r>
              <a:rPr lang="en-GB" sz="1800" dirty="0">
                <a:solidFill>
                  <a:srgbClr val="0E101A"/>
                </a:solidFill>
                <a:effectLst/>
              </a:rPr>
              <a:t> 3 Techniques of  the motivation theory for their employees – </a:t>
            </a:r>
          </a:p>
          <a:p>
            <a:r>
              <a:rPr lang="en-GB" sz="1800" dirty="0">
                <a:solidFill>
                  <a:srgbClr val="0E101A"/>
                </a:solidFill>
              </a:rPr>
              <a:t>Financial encouragement</a:t>
            </a:r>
          </a:p>
          <a:p>
            <a:r>
              <a:rPr lang="en-GB" sz="1800" dirty="0">
                <a:solidFill>
                  <a:srgbClr val="0E101A"/>
                </a:solidFill>
              </a:rPr>
              <a:t>Non-financial encouragement</a:t>
            </a:r>
          </a:p>
          <a:p>
            <a:r>
              <a:rPr lang="en-GB" sz="1800" dirty="0">
                <a:solidFill>
                  <a:srgbClr val="0E101A"/>
                </a:solidFill>
                <a:effectLst/>
              </a:rPr>
              <a:t>Social policy </a:t>
            </a:r>
          </a:p>
          <a:p>
            <a:pPr marL="0" indent="0">
              <a:buNone/>
            </a:pPr>
            <a:endParaRPr lang="en-GB" sz="2000" dirty="0">
              <a:solidFill>
                <a:srgbClr val="0E101A"/>
              </a:solidFill>
              <a:effectLst/>
            </a:endParaRPr>
          </a:p>
        </p:txBody>
      </p:sp>
      <p:pic>
        <p:nvPicPr>
          <p:cNvPr id="4" name="New Recording 7">
            <a:hlinkClick r:id="" action="ppaction://media"/>
            <a:extLst>
              <a:ext uri="{FF2B5EF4-FFF2-40B4-BE49-F238E27FC236}">
                <a16:creationId xmlns:a16="http://schemas.microsoft.com/office/drawing/2014/main" id="{B100EC13-8C78-4B2D-BD0E-A8D676A9E48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49000" y="681037"/>
            <a:ext cx="609600" cy="609600"/>
          </a:xfrm>
          <a:prstGeom prst="rect">
            <a:avLst/>
          </a:prstGeom>
        </p:spPr>
      </p:pic>
    </p:spTree>
    <p:extLst>
      <p:ext uri="{BB962C8B-B14F-4D97-AF65-F5344CB8AC3E}">
        <p14:creationId xmlns:p14="http://schemas.microsoft.com/office/powerpoint/2010/main" val="415301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1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571B0-0FC7-4263-84F5-0B01DE51FAC7}"/>
              </a:ext>
            </a:extLst>
          </p:cNvPr>
          <p:cNvSpPr>
            <a:spLocks noGrp="1"/>
          </p:cNvSpPr>
          <p:nvPr>
            <p:ph type="title"/>
          </p:nvPr>
        </p:nvSpPr>
        <p:spPr>
          <a:xfrm>
            <a:off x="543339" y="365126"/>
            <a:ext cx="10810461" cy="1317900"/>
          </a:xfrm>
        </p:spPr>
        <p:txBody>
          <a:bodyPr>
            <a:normAutofit fontScale="90000"/>
          </a:bodyPr>
          <a:lstStyle/>
          <a:p>
            <a:br>
              <a:rPr lang="en-GB" sz="4000" dirty="0">
                <a:effectLst/>
                <a:latin typeface="+mn-lt"/>
                <a:ea typeface="Times New Roman" panose="02020603050405020304" pitchFamily="18" charset="0"/>
                <a:cs typeface="Arial" panose="020B0604020202020204" pitchFamily="34" charset="0"/>
              </a:rPr>
            </a:br>
            <a:r>
              <a:rPr lang="en-GB" sz="4900" b="1" u="sng" dirty="0">
                <a:effectLst/>
                <a:latin typeface="+mn-lt"/>
                <a:ea typeface="Times New Roman" panose="02020603050405020304" pitchFamily="18" charset="0"/>
                <a:cs typeface="Arial" panose="020B0604020202020204" pitchFamily="34" charset="0"/>
              </a:rPr>
              <a:t>Aims within Management.</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C12F956-5D5B-4AF2-BE8F-F98F024874C9}"/>
              </a:ext>
            </a:extLst>
          </p:cNvPr>
          <p:cNvSpPr>
            <a:spLocks noGrp="1"/>
          </p:cNvSpPr>
          <p:nvPr>
            <p:ph idx="1"/>
          </p:nvPr>
        </p:nvSpPr>
        <p:spPr>
          <a:xfrm>
            <a:off x="543339" y="1802296"/>
            <a:ext cx="10810461" cy="4876800"/>
          </a:xfrm>
        </p:spPr>
        <p:txBody>
          <a:bodyPr>
            <a:normAutofit/>
          </a:bodyPr>
          <a:lstStyle/>
          <a:p>
            <a:pPr marL="0" indent="0">
              <a:buNone/>
            </a:pPr>
            <a:r>
              <a:rPr lang="en-GB" sz="2000" dirty="0"/>
              <a:t>Since Paul </a:t>
            </a:r>
            <a:r>
              <a:rPr lang="en-GB" sz="2000" dirty="0" err="1"/>
              <a:t>Pomroy</a:t>
            </a:r>
            <a:r>
              <a:rPr lang="en-GB" sz="2000" dirty="0"/>
              <a:t> has been in leadership, the companies, including franchisees, has invested millions of pounds into a Restaurant transformation plan called “Experience the future”. </a:t>
            </a:r>
          </a:p>
          <a:p>
            <a:pPr marL="0" indent="0">
              <a:buNone/>
            </a:pPr>
            <a:r>
              <a:rPr lang="en-GB" sz="2000" dirty="0"/>
              <a:t>The responsibilities restaurant's managers and teams leaders have are setting targets, planning budgets, maintaining and controlling stock, employing and training. A mangers aim are to create and drive marketing campaigns to drive business to the company. </a:t>
            </a:r>
          </a:p>
          <a:p>
            <a:pPr marL="0" indent="0">
              <a:buNone/>
            </a:pPr>
            <a:endParaRPr lang="en-GB" sz="2000" dirty="0"/>
          </a:p>
          <a:p>
            <a:pPr marL="0" indent="0">
              <a:buNone/>
            </a:pPr>
            <a:r>
              <a:rPr lang="en-GB" sz="2000" dirty="0"/>
              <a:t>Excellent management has contributed to the companies success over the years, ensuring all restaurants work together towards achieving goals. </a:t>
            </a:r>
          </a:p>
          <a:p>
            <a:pPr marL="0" indent="0">
              <a:buNone/>
            </a:pPr>
            <a:endParaRPr lang="en-GB" sz="2000" dirty="0"/>
          </a:p>
          <a:p>
            <a:pPr marL="0" indent="0">
              <a:buNone/>
            </a:pPr>
            <a:r>
              <a:rPr lang="en-GB" sz="2000" dirty="0"/>
              <a:t>Management tries to provide a fun workplace for its employees and customers. They influence staff towards a goal and look for characteristic traits including personality, interaction, communication skills etc. If employees perform well, there will be an opportunity to achieve a promotional role in management. </a:t>
            </a:r>
          </a:p>
        </p:txBody>
      </p:sp>
      <p:pic>
        <p:nvPicPr>
          <p:cNvPr id="4" name="New Recording 8">
            <a:hlinkClick r:id="" action="ppaction://media"/>
            <a:extLst>
              <a:ext uri="{FF2B5EF4-FFF2-40B4-BE49-F238E27FC236}">
                <a16:creationId xmlns:a16="http://schemas.microsoft.com/office/drawing/2014/main" id="{73C70F09-F7E9-4FD5-8925-5D28883FB64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01740" y="566531"/>
            <a:ext cx="609600" cy="609600"/>
          </a:xfrm>
          <a:prstGeom prst="rect">
            <a:avLst/>
          </a:prstGeom>
        </p:spPr>
      </p:pic>
    </p:spTree>
    <p:extLst>
      <p:ext uri="{BB962C8B-B14F-4D97-AF65-F5344CB8AC3E}">
        <p14:creationId xmlns:p14="http://schemas.microsoft.com/office/powerpoint/2010/main" val="1394193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9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B679B-53DA-47E4-8CA4-F51FE6BC54ED}"/>
              </a:ext>
            </a:extLst>
          </p:cNvPr>
          <p:cNvSpPr>
            <a:spLocks noGrp="1"/>
          </p:cNvSpPr>
          <p:nvPr>
            <p:ph type="title"/>
          </p:nvPr>
        </p:nvSpPr>
        <p:spPr>
          <a:xfrm>
            <a:off x="437322" y="391630"/>
            <a:ext cx="10916478" cy="1013100"/>
          </a:xfrm>
        </p:spPr>
        <p:txBody>
          <a:bodyPr>
            <a:normAutofit fontScale="90000"/>
          </a:bodyPr>
          <a:lstStyle/>
          <a:p>
            <a:r>
              <a:rPr lang="en-GB" sz="4900" b="1" u="sng" dirty="0">
                <a:effectLst/>
                <a:latin typeface="+mn-lt"/>
                <a:ea typeface="Times New Roman" panose="02020603050405020304" pitchFamily="18" charset="0"/>
                <a:cs typeface="Arial" panose="020B0604020202020204" pitchFamily="34" charset="0"/>
              </a:rPr>
              <a:t>Teamwork in McDonald's. </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6AF3394-B4A4-4E99-B3A6-EC53FAC6AD9F}"/>
              </a:ext>
            </a:extLst>
          </p:cNvPr>
          <p:cNvSpPr>
            <a:spLocks noGrp="1"/>
          </p:cNvSpPr>
          <p:nvPr>
            <p:ph idx="1"/>
          </p:nvPr>
        </p:nvSpPr>
        <p:spPr>
          <a:xfrm>
            <a:off x="437322" y="1404729"/>
            <a:ext cx="10664687" cy="4890053"/>
          </a:xfrm>
        </p:spPr>
        <p:txBody>
          <a:bodyPr>
            <a:normAutofit fontScale="92500"/>
          </a:bodyPr>
          <a:lstStyle/>
          <a:p>
            <a:pPr marL="0" indent="0">
              <a:spcBef>
                <a:spcPts val="0"/>
              </a:spcBef>
              <a:spcAft>
                <a:spcPts val="0"/>
              </a:spcAft>
              <a:buNone/>
            </a:pPr>
            <a:r>
              <a:rPr lang="en-GB" sz="3200" dirty="0">
                <a:solidFill>
                  <a:srgbClr val="0E101A"/>
                </a:solidFill>
                <a:effectLst/>
              </a:rPr>
              <a:t>Each employee looks after their area within their department, and each employee works together to achieve the same outcome. </a:t>
            </a:r>
          </a:p>
          <a:p>
            <a:pPr marL="0" indent="0">
              <a:spcBef>
                <a:spcPts val="0"/>
              </a:spcBef>
              <a:spcAft>
                <a:spcPts val="0"/>
              </a:spcAft>
              <a:buNone/>
            </a:pPr>
            <a:endParaRPr lang="en-GB" sz="3200" dirty="0">
              <a:solidFill>
                <a:srgbClr val="0E101A"/>
              </a:solidFill>
              <a:effectLst/>
            </a:endParaRPr>
          </a:p>
          <a:p>
            <a:pPr marL="0" indent="0">
              <a:spcBef>
                <a:spcPts val="0"/>
              </a:spcBef>
              <a:spcAft>
                <a:spcPts val="0"/>
              </a:spcAft>
              <a:buNone/>
            </a:pPr>
            <a:r>
              <a:rPr lang="en-GB" sz="3200" dirty="0">
                <a:solidFill>
                  <a:srgbClr val="0E101A"/>
                </a:solidFill>
                <a:effectLst/>
              </a:rPr>
              <a:t>Managers </a:t>
            </a:r>
            <a:r>
              <a:rPr lang="en-GB" sz="3200" dirty="0">
                <a:solidFill>
                  <a:srgbClr val="0E101A"/>
                </a:solidFill>
              </a:rPr>
              <a:t>who </a:t>
            </a:r>
            <a:r>
              <a:rPr lang="en-GB" sz="3200" dirty="0">
                <a:solidFill>
                  <a:srgbClr val="0E101A"/>
                </a:solidFill>
                <a:effectLst/>
              </a:rPr>
              <a:t>thrive </a:t>
            </a:r>
            <a:r>
              <a:rPr lang="en-GB" sz="3200" dirty="0">
                <a:solidFill>
                  <a:srgbClr val="0E101A"/>
                </a:solidFill>
              </a:rPr>
              <a:t>are</a:t>
            </a:r>
            <a:r>
              <a:rPr lang="en-GB" sz="3200" dirty="0">
                <a:effectLst/>
              </a:rPr>
              <a:t> big believers </a:t>
            </a:r>
            <a:r>
              <a:rPr lang="en-GB" sz="3200" dirty="0">
                <a:solidFill>
                  <a:srgbClr val="0E101A"/>
                </a:solidFill>
                <a:effectLst/>
              </a:rPr>
              <a:t>in team building. Teams within McDonald's rely on each other; if one leaves the productions line, it affects the rest of the group resulting in an incomplete order. The power of teamwork. </a:t>
            </a:r>
          </a:p>
          <a:p>
            <a:pPr marL="0" indent="0">
              <a:spcBef>
                <a:spcPts val="0"/>
              </a:spcBef>
              <a:spcAft>
                <a:spcPts val="0"/>
              </a:spcAft>
              <a:buNone/>
            </a:pPr>
            <a:r>
              <a:rPr lang="en-GB" sz="3200" dirty="0">
                <a:solidFill>
                  <a:srgbClr val="0E101A"/>
                </a:solidFill>
                <a:effectLst/>
              </a:rPr>
              <a:t>If the team members do not work together, there will be a failure resulting in business loss due to customers' complaints. Managers play a crucial role in sustaining the daily routine required to achieve production targets at the ground level. </a:t>
            </a:r>
          </a:p>
          <a:p>
            <a:pPr marL="0" indent="0">
              <a:spcBef>
                <a:spcPts val="0"/>
              </a:spcBef>
              <a:spcAft>
                <a:spcPts val="0"/>
              </a:spcAft>
              <a:buNone/>
            </a:pPr>
            <a:endParaRPr lang="en-GB" sz="3200" dirty="0">
              <a:solidFill>
                <a:srgbClr val="0E101A"/>
              </a:solidFill>
              <a:effectLst/>
            </a:endParaRPr>
          </a:p>
        </p:txBody>
      </p:sp>
      <p:pic>
        <p:nvPicPr>
          <p:cNvPr id="4" name="New Recording 9">
            <a:hlinkClick r:id="" action="ppaction://media"/>
            <a:extLst>
              <a:ext uri="{FF2B5EF4-FFF2-40B4-BE49-F238E27FC236}">
                <a16:creationId xmlns:a16="http://schemas.microsoft.com/office/drawing/2014/main" id="{B4EB4AD4-B01B-48FC-8401-5A44FD7500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740348" y="391630"/>
            <a:ext cx="609600" cy="609600"/>
          </a:xfrm>
          <a:prstGeom prst="rect">
            <a:avLst/>
          </a:prstGeom>
        </p:spPr>
      </p:pic>
    </p:spTree>
    <p:extLst>
      <p:ext uri="{BB962C8B-B14F-4D97-AF65-F5344CB8AC3E}">
        <p14:creationId xmlns:p14="http://schemas.microsoft.com/office/powerpoint/2010/main" val="518632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5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D5ABB-A637-4D6C-9C7D-11A2DB7FB85C}"/>
              </a:ext>
            </a:extLst>
          </p:cNvPr>
          <p:cNvSpPr>
            <a:spLocks noGrp="1"/>
          </p:cNvSpPr>
          <p:nvPr>
            <p:ph type="title"/>
          </p:nvPr>
        </p:nvSpPr>
        <p:spPr>
          <a:xfrm>
            <a:off x="649357" y="251791"/>
            <a:ext cx="10704443" cy="1205947"/>
          </a:xfrm>
        </p:spPr>
        <p:txBody>
          <a:bodyPr>
            <a:normAutofit fontScale="90000"/>
          </a:bodyPr>
          <a:lstStyle/>
          <a:p>
            <a:r>
              <a:rPr lang="en-GB" sz="4900" b="1" u="sng" dirty="0">
                <a:effectLst/>
                <a:latin typeface="+mn-lt"/>
              </a:rPr>
              <a:t>Department Roles and Structure within the Company. </a:t>
            </a:r>
            <a:endParaRPr lang="en-GB" dirty="0"/>
          </a:p>
        </p:txBody>
      </p:sp>
      <p:sp>
        <p:nvSpPr>
          <p:cNvPr id="3" name="Content Placeholder 2">
            <a:extLst>
              <a:ext uri="{FF2B5EF4-FFF2-40B4-BE49-F238E27FC236}">
                <a16:creationId xmlns:a16="http://schemas.microsoft.com/office/drawing/2014/main" id="{A4C42F71-3CBD-4FA8-A8E4-8463A668EA0C}"/>
              </a:ext>
            </a:extLst>
          </p:cNvPr>
          <p:cNvSpPr>
            <a:spLocks noGrp="1"/>
          </p:cNvSpPr>
          <p:nvPr>
            <p:ph idx="1"/>
          </p:nvPr>
        </p:nvSpPr>
        <p:spPr>
          <a:xfrm>
            <a:off x="649357" y="1590261"/>
            <a:ext cx="10704443" cy="4586702"/>
          </a:xfrm>
        </p:spPr>
        <p:txBody>
          <a:bodyPr>
            <a:normAutofit/>
          </a:bodyPr>
          <a:lstStyle/>
          <a:p>
            <a:pPr marL="0" indent="0">
              <a:spcBef>
                <a:spcPts val="0"/>
              </a:spcBef>
              <a:spcAft>
                <a:spcPts val="0"/>
              </a:spcAft>
              <a:buNone/>
            </a:pPr>
            <a:r>
              <a:rPr lang="en-GB" sz="1400" dirty="0">
                <a:solidFill>
                  <a:srgbClr val="0E101A"/>
                </a:solidFill>
                <a:effectLst/>
              </a:rPr>
              <a:t>McDonald's has a divisional organisational structure, where the business is divided in to departments that have responsibilities and operational requirements. The aim of the structure is to support autonomy to satisfy business needs in different aspects and markets. </a:t>
            </a:r>
          </a:p>
          <a:p>
            <a:pPr marL="0" indent="0">
              <a:spcBef>
                <a:spcPts val="0"/>
              </a:spcBef>
              <a:spcAft>
                <a:spcPts val="0"/>
              </a:spcAft>
              <a:buNone/>
            </a:pPr>
            <a:r>
              <a:rPr lang="en-GB" sz="1400" dirty="0">
                <a:solidFill>
                  <a:srgbClr val="0E101A"/>
                </a:solidFill>
              </a:rPr>
              <a:t>This structure is passed from the CEO down to mangers, restaurant mangers then personnel. </a:t>
            </a:r>
            <a:endParaRPr lang="en-GB" sz="1400" dirty="0">
              <a:solidFill>
                <a:srgbClr val="0E101A"/>
              </a:solidFill>
              <a:effectLst/>
            </a:endParaRPr>
          </a:p>
          <a:p>
            <a:pPr marL="0" indent="0">
              <a:buNone/>
            </a:pPr>
            <a:r>
              <a:rPr lang="en-GB" sz="1400" dirty="0"/>
              <a:t>The structure has the following characteristics</a:t>
            </a:r>
          </a:p>
          <a:p>
            <a:r>
              <a:rPr lang="en-GB" sz="1400" dirty="0"/>
              <a:t>Global Hierarchy</a:t>
            </a:r>
          </a:p>
          <a:p>
            <a:r>
              <a:rPr lang="en-GB" sz="1400" dirty="0"/>
              <a:t> Performance based diversions </a:t>
            </a:r>
          </a:p>
          <a:p>
            <a:r>
              <a:rPr lang="en-GB" sz="1400" dirty="0"/>
              <a:t>Function based groups -</a:t>
            </a:r>
          </a:p>
          <a:p>
            <a:pPr marL="0" indent="0">
              <a:spcBef>
                <a:spcPts val="0"/>
              </a:spcBef>
              <a:spcAft>
                <a:spcPts val="0"/>
              </a:spcAft>
              <a:buNone/>
            </a:pPr>
            <a:endParaRPr lang="en-GB" sz="1400" dirty="0">
              <a:solidFill>
                <a:srgbClr val="0E101A"/>
              </a:solidFill>
            </a:endParaRPr>
          </a:p>
          <a:p>
            <a:pPr marL="0" indent="0">
              <a:spcBef>
                <a:spcPts val="0"/>
              </a:spcBef>
              <a:spcAft>
                <a:spcPts val="0"/>
              </a:spcAft>
              <a:buNone/>
            </a:pPr>
            <a:r>
              <a:rPr lang="en-GB" sz="1400" dirty="0">
                <a:solidFill>
                  <a:srgbClr val="0E101A"/>
                </a:solidFill>
              </a:rPr>
              <a:t>Chief Executive officer (CEO) Paul </a:t>
            </a:r>
            <a:r>
              <a:rPr lang="en-GB" sz="1400" dirty="0" err="1">
                <a:solidFill>
                  <a:srgbClr val="0E101A"/>
                </a:solidFill>
              </a:rPr>
              <a:t>Pomroy</a:t>
            </a:r>
            <a:r>
              <a:rPr lang="en-GB" sz="1400" dirty="0">
                <a:solidFill>
                  <a:srgbClr val="0E101A"/>
                </a:solidFill>
              </a:rPr>
              <a:t> is part of the UK leadership Team. Over the last 10 years, he has helped to drive the sustained success of the companies in the United Kingdom. He encourages investments in order to make the difference to employees and customers. </a:t>
            </a:r>
          </a:p>
          <a:p>
            <a:pPr marL="0" indent="0">
              <a:spcBef>
                <a:spcPts val="0"/>
              </a:spcBef>
              <a:buNone/>
            </a:pPr>
            <a:endParaRPr lang="en-GB" sz="1400" dirty="0">
              <a:solidFill>
                <a:srgbClr val="0E101A"/>
              </a:solidFill>
            </a:endParaRPr>
          </a:p>
          <a:p>
            <a:pPr marL="0" indent="0">
              <a:spcBef>
                <a:spcPts val="0"/>
              </a:spcBef>
              <a:spcAft>
                <a:spcPts val="0"/>
              </a:spcAft>
              <a:buNone/>
            </a:pPr>
            <a:r>
              <a:rPr lang="en-GB" sz="1400" dirty="0">
                <a:solidFill>
                  <a:srgbClr val="0E101A"/>
                </a:solidFill>
                <a:effectLst/>
              </a:rPr>
              <a:t>The finance department takes care of finance and records all monies </a:t>
            </a:r>
            <a:r>
              <a:rPr lang="en-GB" sz="1400" dirty="0" err="1">
                <a:solidFill>
                  <a:srgbClr val="0E101A"/>
                </a:solidFill>
                <a:effectLst/>
              </a:rPr>
              <a:t>inculding</a:t>
            </a:r>
            <a:r>
              <a:rPr lang="en-GB" sz="1400" dirty="0">
                <a:solidFill>
                  <a:srgbClr val="0E101A"/>
                </a:solidFill>
                <a:effectLst/>
              </a:rPr>
              <a:t> profits and losses. </a:t>
            </a:r>
          </a:p>
          <a:p>
            <a:pPr marL="0" indent="0">
              <a:spcBef>
                <a:spcPts val="0"/>
              </a:spcBef>
              <a:spcAft>
                <a:spcPts val="0"/>
              </a:spcAft>
              <a:buNone/>
            </a:pPr>
            <a:endParaRPr lang="en-GB" sz="1400" dirty="0">
              <a:solidFill>
                <a:srgbClr val="0E101A"/>
              </a:solidFill>
              <a:effectLst/>
            </a:endParaRPr>
          </a:p>
          <a:p>
            <a:pPr marL="0" indent="0">
              <a:spcBef>
                <a:spcPts val="0"/>
              </a:spcBef>
              <a:buNone/>
            </a:pPr>
            <a:r>
              <a:rPr lang="en-GB" sz="1400" dirty="0">
                <a:solidFill>
                  <a:srgbClr val="0E101A"/>
                </a:solidFill>
                <a:effectLst/>
              </a:rPr>
              <a:t>Restaurant Manager/ Floor Manger - tasks include dealing with complaints, talking to customers and staff, setting goals etc. </a:t>
            </a:r>
          </a:p>
          <a:p>
            <a:pPr marL="0" indent="0">
              <a:spcBef>
                <a:spcPts val="0"/>
              </a:spcBef>
              <a:spcAft>
                <a:spcPts val="0"/>
              </a:spcAft>
              <a:buNone/>
            </a:pPr>
            <a:endParaRPr lang="en-GB" sz="1400" dirty="0">
              <a:solidFill>
                <a:srgbClr val="0E101A"/>
              </a:solidFill>
              <a:effectLst/>
            </a:endParaRPr>
          </a:p>
          <a:p>
            <a:pPr marL="0" indent="0">
              <a:spcBef>
                <a:spcPts val="0"/>
              </a:spcBef>
              <a:spcAft>
                <a:spcPts val="0"/>
              </a:spcAft>
              <a:buNone/>
            </a:pPr>
            <a:r>
              <a:rPr lang="en-GB" sz="1400" dirty="0">
                <a:solidFill>
                  <a:srgbClr val="0E101A"/>
                </a:solidFill>
                <a:effectLst/>
              </a:rPr>
              <a:t>The cooks/crew members take care of cooking and preparation. </a:t>
            </a:r>
          </a:p>
          <a:p>
            <a:pPr marL="0" indent="0">
              <a:spcBef>
                <a:spcPts val="0"/>
              </a:spcBef>
              <a:spcAft>
                <a:spcPts val="0"/>
              </a:spcAft>
              <a:buNone/>
            </a:pPr>
            <a:endParaRPr lang="en-GB" sz="1400" dirty="0">
              <a:solidFill>
                <a:srgbClr val="0E101A"/>
              </a:solidFill>
              <a:effectLst/>
            </a:endParaRPr>
          </a:p>
          <a:p>
            <a:pPr marL="0" indent="0">
              <a:spcBef>
                <a:spcPts val="0"/>
              </a:spcBef>
              <a:spcAft>
                <a:spcPts val="0"/>
              </a:spcAft>
              <a:buNone/>
            </a:pPr>
            <a:endParaRPr lang="en-GB" sz="1400" dirty="0">
              <a:solidFill>
                <a:srgbClr val="0E101A"/>
              </a:solidFill>
              <a:effectLst/>
            </a:endParaRPr>
          </a:p>
          <a:p>
            <a:pPr marL="0" indent="0">
              <a:spcBef>
                <a:spcPts val="0"/>
              </a:spcBef>
              <a:spcAft>
                <a:spcPts val="0"/>
              </a:spcAft>
              <a:buNone/>
            </a:pPr>
            <a:r>
              <a:rPr lang="en-GB" sz="1400" dirty="0">
                <a:solidFill>
                  <a:srgbClr val="0E101A"/>
                </a:solidFill>
              </a:rPr>
              <a:t>All other e</a:t>
            </a:r>
            <a:r>
              <a:rPr lang="en-GB" sz="1400" dirty="0">
                <a:solidFill>
                  <a:srgbClr val="0E101A"/>
                </a:solidFill>
                <a:effectLst/>
              </a:rPr>
              <a:t>mployee tasks consist of labour work of either cooking, serving, cleaning or customer service. </a:t>
            </a:r>
          </a:p>
          <a:p>
            <a:pPr marL="0" indent="0">
              <a:spcBef>
                <a:spcPts val="0"/>
              </a:spcBef>
              <a:spcAft>
                <a:spcPts val="0"/>
              </a:spcAft>
              <a:buNone/>
            </a:pPr>
            <a:endParaRPr lang="en-GB" sz="1400" dirty="0">
              <a:solidFill>
                <a:srgbClr val="0E101A"/>
              </a:solidFill>
            </a:endParaRPr>
          </a:p>
        </p:txBody>
      </p:sp>
      <p:pic>
        <p:nvPicPr>
          <p:cNvPr id="4" name="New Recording 10">
            <a:hlinkClick r:id="" action="ppaction://media"/>
            <a:extLst>
              <a:ext uri="{FF2B5EF4-FFF2-40B4-BE49-F238E27FC236}">
                <a16:creationId xmlns:a16="http://schemas.microsoft.com/office/drawing/2014/main" id="{A961F7D5-2DB2-4C41-BA02-89B3E25BCD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49000" y="549964"/>
            <a:ext cx="609600" cy="609600"/>
          </a:xfrm>
          <a:prstGeom prst="rect">
            <a:avLst/>
          </a:prstGeom>
        </p:spPr>
      </p:pic>
    </p:spTree>
    <p:extLst>
      <p:ext uri="{BB962C8B-B14F-4D97-AF65-F5344CB8AC3E}">
        <p14:creationId xmlns:p14="http://schemas.microsoft.com/office/powerpoint/2010/main" val="3532017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0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68DA4-AFD0-443A-AC78-A69A9D8DE326}"/>
              </a:ext>
            </a:extLst>
          </p:cNvPr>
          <p:cNvSpPr>
            <a:spLocks noGrp="1"/>
          </p:cNvSpPr>
          <p:nvPr>
            <p:ph type="title"/>
          </p:nvPr>
        </p:nvSpPr>
        <p:spPr>
          <a:xfrm>
            <a:off x="490330" y="291549"/>
            <a:ext cx="10863470" cy="954156"/>
          </a:xfrm>
        </p:spPr>
        <p:txBody>
          <a:bodyPr>
            <a:normAutofit fontScale="90000"/>
          </a:bodyPr>
          <a:lstStyle/>
          <a:p>
            <a:br>
              <a:rPr lang="en-GB" sz="4000" dirty="0">
                <a:effectLst/>
                <a:latin typeface="+mn-lt"/>
                <a:ea typeface="Times New Roman" panose="02020603050405020304" pitchFamily="18" charset="0"/>
                <a:cs typeface="Arial" panose="020B0604020202020204" pitchFamily="34" charset="0"/>
              </a:rPr>
            </a:br>
            <a:r>
              <a:rPr lang="en-GB" sz="4900" b="1" u="sng" dirty="0">
                <a:effectLst/>
                <a:latin typeface="+mn-lt"/>
                <a:ea typeface="Times New Roman" panose="02020603050405020304" pitchFamily="18" charset="0"/>
                <a:cs typeface="Arial" panose="020B0604020202020204" pitchFamily="34" charset="0"/>
              </a:rPr>
              <a:t>Corporate </a:t>
            </a:r>
            <a:r>
              <a:rPr lang="en-GB" sz="4900" b="1" u="sng" dirty="0">
                <a:latin typeface="+mn-lt"/>
                <a:ea typeface="Times New Roman" panose="02020603050405020304" pitchFamily="18" charset="0"/>
                <a:cs typeface="Arial" panose="020B0604020202020204" pitchFamily="34" charset="0"/>
              </a:rPr>
              <a:t>S</a:t>
            </a:r>
            <a:r>
              <a:rPr lang="en-GB" sz="4900" b="1" u="sng" dirty="0">
                <a:effectLst/>
                <a:latin typeface="+mn-lt"/>
                <a:ea typeface="Times New Roman" panose="02020603050405020304" pitchFamily="18" charset="0"/>
                <a:cs typeface="Arial" panose="020B0604020202020204" pitchFamily="34" charset="0"/>
              </a:rPr>
              <a:t>ocial </a:t>
            </a:r>
            <a:r>
              <a:rPr lang="en-GB" sz="4900" b="1" u="sng" dirty="0">
                <a:latin typeface="+mn-lt"/>
                <a:ea typeface="Times New Roman" panose="02020603050405020304" pitchFamily="18" charset="0"/>
                <a:cs typeface="Arial" panose="020B0604020202020204" pitchFamily="34" charset="0"/>
              </a:rPr>
              <a:t>R</a:t>
            </a:r>
            <a:r>
              <a:rPr lang="en-GB" sz="4900" b="1" u="sng" dirty="0">
                <a:effectLst/>
                <a:latin typeface="+mn-lt"/>
                <a:ea typeface="Times New Roman" panose="02020603050405020304" pitchFamily="18" charset="0"/>
                <a:cs typeface="Arial" panose="020B0604020202020204" pitchFamily="34" charset="0"/>
              </a:rPr>
              <a:t>esponsibility. (CSR)</a:t>
            </a:r>
            <a:br>
              <a:rPr lang="en-GB" sz="4400" dirty="0">
                <a:effectLst/>
                <a:latin typeface="+mn-lt"/>
                <a:ea typeface="Calibri" panose="020F0502020204030204" pitchFamily="34" charset="0"/>
                <a:cs typeface="Times New Roman" panose="02020603050405020304" pitchFamily="18" charset="0"/>
              </a:rPr>
            </a:br>
            <a:endParaRPr lang="en-GB" dirty="0">
              <a:latin typeface="+mn-lt"/>
            </a:endParaRPr>
          </a:p>
        </p:txBody>
      </p:sp>
      <p:sp>
        <p:nvSpPr>
          <p:cNvPr id="3" name="Content Placeholder 2">
            <a:extLst>
              <a:ext uri="{FF2B5EF4-FFF2-40B4-BE49-F238E27FC236}">
                <a16:creationId xmlns:a16="http://schemas.microsoft.com/office/drawing/2014/main" id="{5778B92E-F268-4BDF-B404-8249064F19C3}"/>
              </a:ext>
            </a:extLst>
          </p:cNvPr>
          <p:cNvSpPr>
            <a:spLocks noGrp="1"/>
          </p:cNvSpPr>
          <p:nvPr>
            <p:ph idx="1"/>
          </p:nvPr>
        </p:nvSpPr>
        <p:spPr>
          <a:xfrm>
            <a:off x="490330" y="1378226"/>
            <a:ext cx="11251096" cy="5327374"/>
          </a:xfrm>
        </p:spPr>
        <p:txBody>
          <a:bodyPr>
            <a:noAutofit/>
          </a:bodyPr>
          <a:lstStyle/>
          <a:p>
            <a:pPr marL="0" indent="0">
              <a:buNone/>
            </a:pPr>
            <a:r>
              <a:rPr lang="en-GB" sz="2000" dirty="0">
                <a:cs typeface="Arial" panose="020B0604020202020204" pitchFamily="34" charset="0"/>
              </a:rPr>
              <a:t>The corporate social responsibility (CSR) approach used within McDonald's helps mainstream sustainability and drives the company's progression to achieve future visions. </a:t>
            </a:r>
          </a:p>
          <a:p>
            <a:pPr marL="0" indent="0">
              <a:buNone/>
            </a:pPr>
            <a:r>
              <a:rPr lang="en-GB" sz="2000" dirty="0">
                <a:cs typeface="Arial" panose="020B0604020202020204" pitchFamily="34" charset="0"/>
              </a:rPr>
              <a:t>McDonald's have five critical areas of the framework for sustainability improvements.</a:t>
            </a:r>
          </a:p>
          <a:p>
            <a:pPr marL="0" indent="0">
              <a:buNone/>
            </a:pPr>
            <a:r>
              <a:rPr lang="en-GB" sz="2000" dirty="0">
                <a:cs typeface="Arial" panose="020B0604020202020204" pitchFamily="34" charset="0"/>
              </a:rPr>
              <a:t>Five keys factors for shared value for the business and society are-</a:t>
            </a:r>
          </a:p>
          <a:p>
            <a:r>
              <a:rPr lang="en-GB" sz="2000" dirty="0">
                <a:cs typeface="Arial" panose="020B0604020202020204" pitchFamily="34" charset="0"/>
              </a:rPr>
              <a:t>Food</a:t>
            </a:r>
          </a:p>
          <a:p>
            <a:r>
              <a:rPr lang="en-GB" sz="2000" dirty="0">
                <a:cs typeface="Arial" panose="020B0604020202020204" pitchFamily="34" charset="0"/>
              </a:rPr>
              <a:t>Sourcing</a:t>
            </a:r>
          </a:p>
          <a:p>
            <a:r>
              <a:rPr lang="en-GB" sz="2000" dirty="0">
                <a:cs typeface="Arial" panose="020B0604020202020204" pitchFamily="34" charset="0"/>
              </a:rPr>
              <a:t>Planet</a:t>
            </a:r>
          </a:p>
          <a:p>
            <a:r>
              <a:rPr lang="en-GB" sz="2000" dirty="0">
                <a:cs typeface="Arial" panose="020B0604020202020204" pitchFamily="34" charset="0"/>
              </a:rPr>
              <a:t>People</a:t>
            </a:r>
          </a:p>
          <a:p>
            <a:r>
              <a:rPr lang="en-GB" sz="2000" dirty="0">
                <a:cs typeface="Arial" panose="020B0604020202020204" pitchFamily="34" charset="0"/>
              </a:rPr>
              <a:t>Community </a:t>
            </a:r>
          </a:p>
          <a:p>
            <a:pPr marL="0" indent="0">
              <a:buNone/>
            </a:pPr>
            <a:r>
              <a:rPr lang="en-GB" sz="2000" dirty="0">
                <a:cs typeface="Arial" panose="020B0604020202020204" pitchFamily="34" charset="0"/>
              </a:rPr>
              <a:t>Although with this approach, data and reports are still critical for success. </a:t>
            </a:r>
          </a:p>
          <a:p>
            <a:pPr marL="0" indent="0">
              <a:buNone/>
            </a:pPr>
            <a:endParaRPr lang="en-GB" sz="2000" dirty="0">
              <a:cs typeface="Arial" panose="020B0604020202020204" pitchFamily="34" charset="0"/>
            </a:endParaRPr>
          </a:p>
          <a:p>
            <a:pPr marL="0" indent="0">
              <a:buNone/>
            </a:pPr>
            <a:r>
              <a:rPr lang="en-GB" sz="2000" dirty="0">
                <a:cs typeface="Arial" panose="020B0604020202020204" pitchFamily="34" charset="0"/>
              </a:rPr>
              <a:t>The vice president of CSR and sustainability for McDonald's is Bob </a:t>
            </a:r>
            <a:r>
              <a:rPr lang="en-GB" sz="2000" dirty="0" err="1">
                <a:cs typeface="Arial" panose="020B0604020202020204" pitchFamily="34" charset="0"/>
              </a:rPr>
              <a:t>Langert</a:t>
            </a:r>
            <a:r>
              <a:rPr lang="en-GB" sz="2000" dirty="0">
                <a:cs typeface="Arial" panose="020B0604020202020204" pitchFamily="34" charset="0"/>
              </a:rPr>
              <a:t>. He strives for a solution by contributing financial support locally and globally—the commitment to manage social, environmental and economic effects responsibly within public expectations. </a:t>
            </a:r>
          </a:p>
        </p:txBody>
      </p:sp>
      <p:pic>
        <p:nvPicPr>
          <p:cNvPr id="4" name="New Recording 12">
            <a:hlinkClick r:id="" action="ppaction://media"/>
            <a:extLst>
              <a:ext uri="{FF2B5EF4-FFF2-40B4-BE49-F238E27FC236}">
                <a16:creationId xmlns:a16="http://schemas.microsoft.com/office/drawing/2014/main" id="{0FC77DB1-F70C-4F6C-8D23-D1D3B8D10B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44200" y="354496"/>
            <a:ext cx="609600" cy="609600"/>
          </a:xfrm>
          <a:prstGeom prst="rect">
            <a:avLst/>
          </a:prstGeom>
        </p:spPr>
      </p:pic>
    </p:spTree>
    <p:extLst>
      <p:ext uri="{BB962C8B-B14F-4D97-AF65-F5344CB8AC3E}">
        <p14:creationId xmlns:p14="http://schemas.microsoft.com/office/powerpoint/2010/main" val="116403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6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54247-C676-4545-A390-FB375A5B311D}"/>
              </a:ext>
            </a:extLst>
          </p:cNvPr>
          <p:cNvSpPr>
            <a:spLocks noGrp="1"/>
          </p:cNvSpPr>
          <p:nvPr>
            <p:ph type="title"/>
          </p:nvPr>
        </p:nvSpPr>
        <p:spPr>
          <a:xfrm>
            <a:off x="838200" y="313928"/>
            <a:ext cx="10515600" cy="1325563"/>
          </a:xfrm>
        </p:spPr>
        <p:txBody>
          <a:bodyPr/>
          <a:lstStyle/>
          <a:p>
            <a:r>
              <a:rPr lang="en-GB" b="1" u="sng" dirty="0"/>
              <a:t>Conclusion. </a:t>
            </a:r>
          </a:p>
        </p:txBody>
      </p:sp>
      <p:sp>
        <p:nvSpPr>
          <p:cNvPr id="3" name="Content Placeholder 2">
            <a:extLst>
              <a:ext uri="{FF2B5EF4-FFF2-40B4-BE49-F238E27FC236}">
                <a16:creationId xmlns:a16="http://schemas.microsoft.com/office/drawing/2014/main" id="{B304A3FB-9BCE-4EBF-A54A-218A76A5F719}"/>
              </a:ext>
            </a:extLst>
          </p:cNvPr>
          <p:cNvSpPr>
            <a:spLocks noGrp="1"/>
          </p:cNvSpPr>
          <p:nvPr>
            <p:ph idx="1"/>
          </p:nvPr>
        </p:nvSpPr>
        <p:spPr/>
        <p:txBody>
          <a:bodyPr>
            <a:normAutofit/>
          </a:bodyPr>
          <a:lstStyle/>
          <a:p>
            <a:pPr marL="0" indent="0">
              <a:buNone/>
            </a:pPr>
            <a:r>
              <a:rPr lang="en-GB" sz="2000" dirty="0"/>
              <a:t>To conclude. The evidence shown throughout this presentation states McDonald's rely on strong relationships with their customers to maintain an excellent reputation. It shows the way they manage and lead their employees is through the classical management approach, such as Fredrick Taylor's theory and Maslow's hierarchy of needs strategy. McDonald's often use Adair's model approaches and Autocratic leadership style, meaning no employees are involved in decision making. Management in McDonald's thrives on fulfilling their employees' needs by providing all the relevant training for them to benefit the company. Management believe incentives such as pay rises etc, motivate staff to their best ability and contributes in loyalty towards the company.                                 By applying these methods within the companies management teams, McDonald’s use of  contemporary management approach techniques are constantly reviewed and implemented in order to continue with further success. This proves that these historical methods work well within this business.</a:t>
            </a:r>
          </a:p>
          <a:p>
            <a:pPr marL="0" indent="0">
              <a:buNone/>
            </a:pPr>
            <a:endParaRPr lang="en-GB" dirty="0"/>
          </a:p>
        </p:txBody>
      </p:sp>
      <p:pic>
        <p:nvPicPr>
          <p:cNvPr id="4" name="New Recording 13">
            <a:hlinkClick r:id="" action="ppaction://media"/>
            <a:extLst>
              <a:ext uri="{FF2B5EF4-FFF2-40B4-BE49-F238E27FC236}">
                <a16:creationId xmlns:a16="http://schemas.microsoft.com/office/drawing/2014/main" id="{2FB26FF5-36BC-4951-AC31-F09EE01281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52383" y="843757"/>
            <a:ext cx="609600" cy="609600"/>
          </a:xfrm>
          <a:prstGeom prst="rect">
            <a:avLst/>
          </a:prstGeom>
        </p:spPr>
      </p:pic>
    </p:spTree>
    <p:extLst>
      <p:ext uri="{BB962C8B-B14F-4D97-AF65-F5344CB8AC3E}">
        <p14:creationId xmlns:p14="http://schemas.microsoft.com/office/powerpoint/2010/main" val="402585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5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63B40-AC47-48F2-9F13-AFEA7487BFCE}"/>
              </a:ext>
            </a:extLst>
          </p:cNvPr>
          <p:cNvSpPr>
            <a:spLocks noGrp="1"/>
          </p:cNvSpPr>
          <p:nvPr>
            <p:ph type="title"/>
          </p:nvPr>
        </p:nvSpPr>
        <p:spPr>
          <a:xfrm>
            <a:off x="516836" y="365125"/>
            <a:ext cx="10836964" cy="668545"/>
          </a:xfrm>
        </p:spPr>
        <p:txBody>
          <a:bodyPr>
            <a:normAutofit/>
          </a:bodyPr>
          <a:lstStyle/>
          <a:p>
            <a:r>
              <a:rPr lang="en-GB" sz="3600" b="1" u="sng" dirty="0">
                <a:latin typeface="+mn-lt"/>
              </a:rPr>
              <a:t>References.</a:t>
            </a:r>
          </a:p>
        </p:txBody>
      </p:sp>
      <p:sp>
        <p:nvSpPr>
          <p:cNvPr id="3" name="Content Placeholder 2">
            <a:extLst>
              <a:ext uri="{FF2B5EF4-FFF2-40B4-BE49-F238E27FC236}">
                <a16:creationId xmlns:a16="http://schemas.microsoft.com/office/drawing/2014/main" id="{47E60B8E-6E4F-4CCD-B956-75C03B22B521}"/>
              </a:ext>
            </a:extLst>
          </p:cNvPr>
          <p:cNvSpPr>
            <a:spLocks noGrp="1"/>
          </p:cNvSpPr>
          <p:nvPr>
            <p:ph idx="1"/>
          </p:nvPr>
        </p:nvSpPr>
        <p:spPr>
          <a:xfrm>
            <a:off x="516836" y="1126436"/>
            <a:ext cx="11277600" cy="5592416"/>
          </a:xfrm>
        </p:spPr>
        <p:txBody>
          <a:bodyPr>
            <a:noAutofit/>
          </a:bodyPr>
          <a:lstStyle/>
          <a:p>
            <a:pPr marL="0" indent="0">
              <a:buNone/>
            </a:pPr>
            <a:r>
              <a:rPr lang="en-GB" sz="1200" i="1" dirty="0"/>
              <a:t>Community connection</a:t>
            </a:r>
            <a:r>
              <a:rPr lang="en-GB" sz="1200" dirty="0"/>
              <a:t>. https://corporate.mcdonalds.com/corpmcd/our-purpose-and-impact/community-connection.html</a:t>
            </a:r>
          </a:p>
          <a:p>
            <a:pPr marL="0" indent="0">
              <a:buNone/>
            </a:pPr>
            <a:r>
              <a:rPr lang="en-GB" sz="1200" i="1" dirty="0"/>
              <a:t>Corporate Governance Framework </a:t>
            </a:r>
            <a:r>
              <a:rPr lang="en-GB" sz="1200" dirty="0"/>
              <a:t>(2019). https://www.mcdonalds.com/content/dam/uk/nfl/pdf/corporate-governance-framework-2019.pdf</a:t>
            </a:r>
          </a:p>
          <a:p>
            <a:pPr marL="0" indent="0">
              <a:buNone/>
            </a:pPr>
            <a:r>
              <a:rPr lang="en-GB" sz="1200" i="0" dirty="0">
                <a:solidFill>
                  <a:srgbClr val="02020B"/>
                </a:solidFill>
                <a:effectLst/>
              </a:rPr>
              <a:t>Gregory</a:t>
            </a:r>
            <a:r>
              <a:rPr lang="en-GB" sz="1200" dirty="0">
                <a:solidFill>
                  <a:srgbClr val="02020B"/>
                </a:solidFill>
              </a:rPr>
              <a:t>, L. (2017). </a:t>
            </a:r>
            <a:r>
              <a:rPr lang="en-GB" sz="1200" i="1" dirty="0">
                <a:solidFill>
                  <a:srgbClr val="02020B"/>
                </a:solidFill>
              </a:rPr>
              <a:t>McDonald’s Generic Strategy &amp; Intensive Growth Strategies</a:t>
            </a:r>
            <a:r>
              <a:rPr lang="en-GB" sz="1200" dirty="0">
                <a:solidFill>
                  <a:srgbClr val="02020B"/>
                </a:solidFill>
              </a:rPr>
              <a:t>. </a:t>
            </a:r>
            <a:r>
              <a:rPr lang="en-GB" sz="1200" i="0" dirty="0">
                <a:solidFill>
                  <a:srgbClr val="02020B"/>
                </a:solidFill>
                <a:effectLst/>
              </a:rPr>
              <a:t>http://panmore.com/mcdonalds-generic-strategy-intensive-growth-strategies</a:t>
            </a:r>
            <a:endParaRPr lang="en-GB" sz="1200" i="0" dirty="0">
              <a:solidFill>
                <a:srgbClr val="333333"/>
              </a:solidFill>
              <a:effectLst/>
            </a:endParaRPr>
          </a:p>
          <a:p>
            <a:pPr marL="0" indent="0">
              <a:buNone/>
            </a:pPr>
            <a:r>
              <a:rPr lang="en-GB" sz="1200" i="0" dirty="0">
                <a:solidFill>
                  <a:srgbClr val="333333"/>
                </a:solidFill>
                <a:effectLst/>
              </a:rPr>
              <a:t>Harris, (March,2020). </a:t>
            </a:r>
            <a:r>
              <a:rPr lang="en-GB" sz="1200" i="1" dirty="0">
                <a:solidFill>
                  <a:srgbClr val="333333"/>
                </a:solidFill>
                <a:effectLst/>
              </a:rPr>
              <a:t>SWOT and PEST Analysis of McDonalds. </a:t>
            </a:r>
            <a:r>
              <a:rPr lang="en-GB" sz="1200" dirty="0"/>
              <a:t>https://toughnickel.com/industries/SWOT-and-PEST-Analysis-of-McDonalds</a:t>
            </a:r>
          </a:p>
          <a:p>
            <a:pPr marL="0" indent="0">
              <a:buNone/>
            </a:pPr>
            <a:r>
              <a:rPr lang="en-GB" sz="1200" dirty="0" err="1"/>
              <a:t>Muirhead</a:t>
            </a:r>
            <a:r>
              <a:rPr lang="en-GB" sz="1200" dirty="0"/>
              <a:t>, S. (2014). </a:t>
            </a:r>
            <a:r>
              <a:rPr lang="en-GB" sz="1200" i="1" dirty="0"/>
              <a:t>McDonald's sets measurable sustainability goals</a:t>
            </a:r>
            <a:r>
              <a:rPr lang="en-GB" sz="1200" dirty="0"/>
              <a:t>. https://www.feedstuffs.com/story-mcdonalds-sets-measurable-sustainability-goals-52-113239</a:t>
            </a:r>
          </a:p>
          <a:p>
            <a:pPr marL="0" indent="0">
              <a:buNone/>
            </a:pPr>
            <a:r>
              <a:rPr lang="en-GB" sz="1200" i="1" dirty="0"/>
              <a:t>Mcdonalds.com. </a:t>
            </a:r>
            <a:r>
              <a:rPr lang="en-GB" sz="1200" dirty="0"/>
              <a:t>https://www.mcdonalds.com/gb/en-gb/newsroom/leadership-team/paul-pomroy.html</a:t>
            </a:r>
          </a:p>
          <a:p>
            <a:pPr marL="0" indent="0">
              <a:buNone/>
            </a:pPr>
            <a:r>
              <a:rPr lang="en-GB" sz="1200" dirty="0"/>
              <a:t>McDonald's corporation, (2018). </a:t>
            </a:r>
            <a:r>
              <a:rPr lang="en-GB" sz="1200" i="1" dirty="0"/>
              <a:t>Notice of Annual shareholders meeting and proxy statement</a:t>
            </a:r>
            <a:r>
              <a:rPr lang="en-GB" sz="1200" dirty="0"/>
              <a:t>. https://www.sec.gov/Archives/edgar/data/63908/000120677418001176/mcd_courtesy-pdf.pdf</a:t>
            </a:r>
          </a:p>
          <a:p>
            <a:pPr marL="0" indent="0">
              <a:buNone/>
            </a:pPr>
            <a:r>
              <a:rPr lang="en-GB" sz="1200" i="1" dirty="0" err="1">
                <a:solidFill>
                  <a:srgbClr val="000000"/>
                </a:solidFill>
                <a:effectLst/>
              </a:rPr>
              <a:t>Mcdonald's</a:t>
            </a:r>
            <a:r>
              <a:rPr lang="en-GB" sz="1200" i="1" dirty="0">
                <a:solidFill>
                  <a:srgbClr val="000000"/>
                </a:solidFill>
                <a:effectLst/>
              </a:rPr>
              <a:t> Corp. </a:t>
            </a:r>
            <a:r>
              <a:rPr lang="en-GB" sz="1200" dirty="0"/>
              <a:t>https://money.cnn.com/quote/shareholders/shareholders.html?symb=MCD&amp;subView=institutional</a:t>
            </a:r>
          </a:p>
          <a:p>
            <a:pPr marL="0" indent="0">
              <a:buNone/>
            </a:pPr>
            <a:r>
              <a:rPr lang="en-GB" sz="1200" i="1" dirty="0"/>
              <a:t>McDonald’s Corporate Social Responsibility &amp; Sustainability Report 2012 – 2013</a:t>
            </a:r>
            <a:r>
              <a:rPr lang="en-GB" sz="1200" dirty="0"/>
              <a:t>. http://hydrocarbons21.com/files/2012_2013_csr_report_mcdonalds.pdf</a:t>
            </a:r>
          </a:p>
          <a:p>
            <a:pPr marL="0" indent="0">
              <a:buNone/>
            </a:pPr>
            <a:r>
              <a:rPr lang="en-GB" sz="1200" b="0" i="1" dirty="0">
                <a:effectLst/>
              </a:rPr>
              <a:t>MacDonald's Classical Approach To Management Essay</a:t>
            </a:r>
            <a:r>
              <a:rPr lang="en-GB" sz="1200" b="0" i="0" dirty="0">
                <a:solidFill>
                  <a:srgbClr val="435059"/>
                </a:solidFill>
                <a:effectLst/>
              </a:rPr>
              <a:t>. </a:t>
            </a:r>
            <a:r>
              <a:rPr lang="en-GB" sz="1200" dirty="0"/>
              <a:t>https://www.cram.com/essay/Mcdonalds-Classical-Approach-To-Management-Essay/PJLCWTV6H66#:~:text=1a)%20McDonald's%20used%20the%20classical,the%20company%2C%20being%20Steve%20Easterbrook.</a:t>
            </a:r>
          </a:p>
          <a:p>
            <a:pPr marL="0" indent="0">
              <a:buNone/>
            </a:pPr>
            <a:r>
              <a:rPr lang="en-GB" sz="1200" i="1" dirty="0"/>
              <a:t>SlideShare, (</a:t>
            </a:r>
            <a:r>
              <a:rPr lang="en-GB" sz="1200" dirty="0"/>
              <a:t>Feb,2013). https://www.slideshare.net/caglatrk/mcdonalds-16299950#:~:text=McDonalds%20main%20aims%20are%20to,service%20and%20value%20for%20money.</a:t>
            </a:r>
          </a:p>
          <a:p>
            <a:pPr marL="0" indent="0">
              <a:buNone/>
            </a:pPr>
            <a:r>
              <a:rPr lang="en-GB" sz="1200" i="0" dirty="0">
                <a:solidFill>
                  <a:srgbClr val="02020B"/>
                </a:solidFill>
                <a:effectLst/>
              </a:rPr>
              <a:t>Thompson, A. </a:t>
            </a:r>
            <a:r>
              <a:rPr lang="en-GB" sz="1200" dirty="0">
                <a:solidFill>
                  <a:srgbClr val="02020B"/>
                </a:solidFill>
              </a:rPr>
              <a:t>Feb,2019). </a:t>
            </a:r>
            <a:r>
              <a:rPr lang="en-GB" sz="1200" i="1" dirty="0">
                <a:solidFill>
                  <a:srgbClr val="02020B"/>
                </a:solidFill>
              </a:rPr>
              <a:t>McDonald’s Organizational Structure &amp; Its Characteristics – An Analysis. http://panmore.com/mcdonalds-organizational-structure-analysis</a:t>
            </a:r>
            <a:endParaRPr lang="en-GB" sz="1200" i="1" dirty="0">
              <a:solidFill>
                <a:srgbClr val="02020B"/>
              </a:solidFill>
              <a:effectLst/>
            </a:endParaRPr>
          </a:p>
          <a:p>
            <a:pPr marL="0" indent="0">
              <a:buNone/>
            </a:pPr>
            <a:r>
              <a:rPr lang="en-GB" sz="1200" i="0" dirty="0" err="1">
                <a:solidFill>
                  <a:srgbClr val="02020B"/>
                </a:solidFill>
                <a:effectLst/>
              </a:rPr>
              <a:t>UKEssays</a:t>
            </a:r>
            <a:r>
              <a:rPr lang="en-GB" sz="1200" i="0" dirty="0">
                <a:solidFill>
                  <a:srgbClr val="02020B"/>
                </a:solidFill>
                <a:effectLst/>
              </a:rPr>
              <a:t>. (November,2018). </a:t>
            </a:r>
            <a:r>
              <a:rPr lang="en-GB" sz="1200" i="1" dirty="0">
                <a:solidFill>
                  <a:srgbClr val="02020B"/>
                </a:solidFill>
                <a:effectLst/>
              </a:rPr>
              <a:t>Effectiveness Of Leadership At </a:t>
            </a:r>
            <a:r>
              <a:rPr lang="en-GB" sz="1200" i="1" dirty="0" err="1">
                <a:solidFill>
                  <a:srgbClr val="02020B"/>
                </a:solidFill>
                <a:effectLst/>
              </a:rPr>
              <a:t>Mcdonalds</a:t>
            </a:r>
            <a:r>
              <a:rPr lang="en-GB" sz="1200" i="1" dirty="0">
                <a:solidFill>
                  <a:srgbClr val="02020B"/>
                </a:solidFill>
                <a:effectLst/>
              </a:rPr>
              <a:t> Management Essay</a:t>
            </a:r>
            <a:r>
              <a:rPr lang="en-GB" sz="1200" i="0" dirty="0">
                <a:solidFill>
                  <a:srgbClr val="02020B"/>
                </a:solidFill>
                <a:effectLst/>
              </a:rPr>
              <a:t>. https://www.ukessays.com/essays/management/effectiveness-of-leadership-at-mcdonalds-management-essay.php?vref=1</a:t>
            </a:r>
            <a:endParaRPr lang="en-GB" sz="1200" dirty="0">
              <a:solidFill>
                <a:srgbClr val="02020B"/>
              </a:solidFill>
            </a:endParaRPr>
          </a:p>
          <a:p>
            <a:pPr marL="0" indent="0">
              <a:buNone/>
            </a:pPr>
            <a:r>
              <a:rPr lang="en-GB" sz="1200" dirty="0" err="1"/>
              <a:t>UKEssays</a:t>
            </a:r>
            <a:r>
              <a:rPr lang="en-GB" sz="1200" dirty="0"/>
              <a:t>. (November, 2018). </a:t>
            </a:r>
            <a:r>
              <a:rPr lang="en-GB" sz="1200" i="1" dirty="0"/>
              <a:t>Analysis of organisational behaviour and management within McDonalds</a:t>
            </a:r>
            <a:r>
              <a:rPr lang="en-GB" sz="1200" dirty="0"/>
              <a:t>. https://www.ukessays.com/essays/business/organisational-behaviour-and-management-within-mcdonalds-business-essay.php?vref=1</a:t>
            </a:r>
          </a:p>
          <a:p>
            <a:pPr marL="0" indent="0">
              <a:buNone/>
            </a:pPr>
            <a:r>
              <a:rPr lang="en-GB" sz="1200" i="0" dirty="0">
                <a:solidFill>
                  <a:srgbClr val="02020B"/>
                </a:solidFill>
                <a:effectLst/>
              </a:rPr>
              <a:t>Writer, S. (2020). </a:t>
            </a:r>
            <a:r>
              <a:rPr lang="en-GB" sz="1200" i="1" dirty="0">
                <a:solidFill>
                  <a:srgbClr val="02020B"/>
                </a:solidFill>
                <a:effectLst/>
              </a:rPr>
              <a:t>What Are the Objectives of McDonald’s</a:t>
            </a:r>
            <a:r>
              <a:rPr lang="en-GB" sz="1200" i="0" dirty="0">
                <a:solidFill>
                  <a:srgbClr val="02020B"/>
                </a:solidFill>
                <a:effectLst/>
              </a:rPr>
              <a:t>. https://www.reference.com/business-finance/objectives-mcdonald-s-77ea8df7691c6241</a:t>
            </a:r>
          </a:p>
          <a:p>
            <a:pPr marL="0" indent="0">
              <a:buNone/>
            </a:pPr>
            <a:endParaRPr lang="en-GB" sz="1400" dirty="0"/>
          </a:p>
        </p:txBody>
      </p:sp>
    </p:spTree>
    <p:extLst>
      <p:ext uri="{BB962C8B-B14F-4D97-AF65-F5344CB8AC3E}">
        <p14:creationId xmlns:p14="http://schemas.microsoft.com/office/powerpoint/2010/main" val="2337880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1011</TotalTime>
  <Words>2282</Words>
  <Application>Microsoft Office PowerPoint</Application>
  <PresentationFormat>Widescreen</PresentationFormat>
  <Paragraphs>151</Paragraphs>
  <Slides>15</Slides>
  <Notes>0</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Contemporary Management Approaches</vt:lpstr>
      <vt:lpstr>An introduction of McDonald’s.</vt:lpstr>
      <vt:lpstr>McDonald's Goals. </vt:lpstr>
      <vt:lpstr>McDonald's Objectives.</vt:lpstr>
      <vt:lpstr>Pest Analysis of McDonalds.  Factor's including Political, Environmental, Social and Technological, threats or opportunities the company may face. </vt:lpstr>
      <vt:lpstr>SWOT Analysis of McDonalds. Strengths, Weakness, Opportunities and Threats. </vt:lpstr>
      <vt:lpstr>SWOT Analysis of McDonalds continued. </vt:lpstr>
      <vt:lpstr>Approaches and Strategies. </vt:lpstr>
      <vt:lpstr>Leadership and Management Approaches. </vt:lpstr>
      <vt:lpstr> Aims within Management. </vt:lpstr>
      <vt:lpstr>Teamwork in McDonald's.  </vt:lpstr>
      <vt:lpstr>Department Roles and Structure within the Company. </vt:lpstr>
      <vt:lpstr> Corporate Social Responsibility. (CSR)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dc:title>
  <dc:creator>Zoe Vaughan (2015102)</dc:creator>
  <cp:lastModifiedBy>Zoe Vaughan (2015102)</cp:lastModifiedBy>
  <cp:revision>74</cp:revision>
  <dcterms:created xsi:type="dcterms:W3CDTF">2021-03-23T20:53:58Z</dcterms:created>
  <dcterms:modified xsi:type="dcterms:W3CDTF">2021-03-29T15:51:10Z</dcterms:modified>
</cp:coreProperties>
</file>