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64" r:id="rId2"/>
    <p:sldId id="283" r:id="rId3"/>
    <p:sldId id="266" r:id="rId4"/>
    <p:sldId id="265" r:id="rId5"/>
    <p:sldId id="281" r:id="rId6"/>
    <p:sldId id="277" r:id="rId7"/>
    <p:sldId id="282" r:id="rId8"/>
    <p:sldId id="267" r:id="rId9"/>
    <p:sldId id="268" r:id="rId10"/>
    <p:sldId id="269" r:id="rId11"/>
    <p:sldId id="270" r:id="rId12"/>
    <p:sldId id="273" r:id="rId13"/>
    <p:sldId id="272" r:id="rId14"/>
    <p:sldId id="271" r:id="rId15"/>
    <p:sldId id="274"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2208" autoAdjust="0"/>
  </p:normalViewPr>
  <p:slideViewPr>
    <p:cSldViewPr showGuides="1">
      <p:cViewPr varScale="1">
        <p:scale>
          <a:sx n="85" d="100"/>
          <a:sy n="85" d="100"/>
        </p:scale>
        <p:origin x="1080" y="7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3/1/2024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3/1/2024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3/1/2024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3/1/2024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3/1/2024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3/1/2024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3/1/2024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M1ANV5BQnJA?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Zander Letter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34B00-0EC3-B530-A56D-5B2E54CAF235}"/>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Benjamin Zander</a:t>
            </a:r>
          </a:p>
        </p:txBody>
      </p:sp>
      <p:pic>
        <p:nvPicPr>
          <p:cNvPr id="4" name="Picture 2" descr="Benjamin Zander【Philharmonic DirectorThinking Heads】">
            <a:extLst>
              <a:ext uri="{FF2B5EF4-FFF2-40B4-BE49-F238E27FC236}">
                <a16:creationId xmlns:a16="http://schemas.microsoft.com/office/drawing/2014/main" id="{3627591A-289F-AE98-88D5-79D7C9B9571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4185" r="-1" b="24184"/>
          <a:stretch/>
        </p:blipFill>
        <p:spPr bwMode="auto">
          <a:xfrm>
            <a:off x="3705942" y="1701800"/>
            <a:ext cx="4980140" cy="4470400"/>
          </a:xfrm>
          <a:prstGeom prst="rect">
            <a:avLst/>
          </a:prstGeom>
          <a:solidFill>
            <a:srgbClr val="FFFFFF"/>
          </a:solidFill>
        </p:spPr>
      </p:pic>
    </p:spTree>
    <p:extLst>
      <p:ext uri="{BB962C8B-B14F-4D97-AF65-F5344CB8AC3E}">
        <p14:creationId xmlns:p14="http://schemas.microsoft.com/office/powerpoint/2010/main" val="329061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8FE4-B805-4D86-87AB-D0CDABA6D4B5}"/>
              </a:ext>
            </a:extLst>
          </p:cNvPr>
          <p:cNvSpPr>
            <a:spLocks noGrp="1"/>
          </p:cNvSpPr>
          <p:nvPr>
            <p:ph type="title"/>
          </p:nvPr>
        </p:nvSpPr>
        <p:spPr>
          <a:xfrm>
            <a:off x="5302323" y="76200"/>
            <a:ext cx="5972339" cy="832520"/>
          </a:xfrm>
        </p:spPr>
        <p:style>
          <a:lnRef idx="2">
            <a:schemeClr val="dk1"/>
          </a:lnRef>
          <a:fillRef idx="1">
            <a:schemeClr val="lt1"/>
          </a:fillRef>
          <a:effectRef idx="0">
            <a:schemeClr val="dk1"/>
          </a:effectRef>
          <a:fontRef idx="minor">
            <a:schemeClr val="dk1"/>
          </a:fontRef>
        </p:style>
        <p:txBody>
          <a:bodyPr/>
          <a:lstStyle/>
          <a:p>
            <a:pPr algn="ctr"/>
            <a:r>
              <a:rPr lang="en-GB" b="1" dirty="0"/>
              <a:t>History</a:t>
            </a:r>
          </a:p>
        </p:txBody>
      </p:sp>
      <p:sp>
        <p:nvSpPr>
          <p:cNvPr id="3" name="Content Placeholder 2">
            <a:extLst>
              <a:ext uri="{FF2B5EF4-FFF2-40B4-BE49-F238E27FC236}">
                <a16:creationId xmlns:a16="http://schemas.microsoft.com/office/drawing/2014/main" id="{FDF54D48-A503-48A6-ACF3-4A1648B6BD84}"/>
              </a:ext>
            </a:extLst>
          </p:cNvPr>
          <p:cNvSpPr>
            <a:spLocks noGrp="1"/>
          </p:cNvSpPr>
          <p:nvPr>
            <p:ph idx="1"/>
          </p:nvPr>
        </p:nvSpPr>
        <p:spPr>
          <a:xfrm>
            <a:off x="5302323" y="1196752"/>
            <a:ext cx="5972340" cy="5472608"/>
          </a:xfrm>
        </p:spPr>
        <p:txBody>
          <a:bodyPr>
            <a:noAutofit/>
          </a:bodyPr>
          <a:lstStyle/>
          <a:p>
            <a:r>
              <a:rPr lang="en-GB" sz="1600" b="1" i="0" u="none" strike="noStrike" dirty="0">
                <a:solidFill>
                  <a:schemeClr val="tx2"/>
                </a:solidFill>
                <a:effectLst/>
              </a:rPr>
              <a:t>Ben Zander</a:t>
            </a:r>
            <a:r>
              <a:rPr lang="en-GB" sz="1600" b="1" i="0" dirty="0">
                <a:solidFill>
                  <a:schemeClr val="tx2"/>
                </a:solidFill>
                <a:effectLst/>
              </a:rPr>
              <a:t> is a conductor for the Boston Philharmonic Orchestra, and professor at the New England Conservatory of Music.</a:t>
            </a:r>
          </a:p>
          <a:p>
            <a:r>
              <a:rPr lang="en-GB" sz="1600" b="1" i="0" dirty="0">
                <a:solidFill>
                  <a:schemeClr val="tx2"/>
                </a:solidFill>
                <a:effectLst/>
              </a:rPr>
              <a:t>He was faced with the same problem every year for 25 years: Teaching students who were in such a chronic state of anxiety over the measurement of their performance.</a:t>
            </a:r>
          </a:p>
          <a:p>
            <a:r>
              <a:rPr lang="en-GB" sz="1600" b="1" i="0" dirty="0">
                <a:solidFill>
                  <a:schemeClr val="tx2"/>
                </a:solidFill>
                <a:effectLst/>
              </a:rPr>
              <a:t>One night, he sat down with his partner Roz Stone Zander, a therapist, to try to find a solution. They decided the best approach would be to give everyone an ‘A’, at the beginning of the course. The ‘A’ was not intended as a way to measure someone’s performance against standards, but as an instrument to open them up to new possibilities.</a:t>
            </a:r>
          </a:p>
          <a:p>
            <a:r>
              <a:rPr lang="en-GB" sz="1600" b="1" i="0" dirty="0">
                <a:solidFill>
                  <a:schemeClr val="tx2"/>
                </a:solidFill>
                <a:effectLst/>
              </a:rPr>
              <a:t>This didn’t mean students could slack off for the rest of the semester. Students were required to write a letter that began with “Dear Mr. Zander, I got my A because…” and they had to describe in as much detail as possible, how they came to achieve this “extraordinary grade.”</a:t>
            </a:r>
            <a:endParaRPr lang="en-GB" sz="1600" b="1" dirty="0">
              <a:solidFill>
                <a:schemeClr val="tx2"/>
              </a:solidFill>
            </a:endParaRPr>
          </a:p>
        </p:txBody>
      </p:sp>
      <p:pic>
        <p:nvPicPr>
          <p:cNvPr id="5" name="Picture 4">
            <a:extLst>
              <a:ext uri="{FF2B5EF4-FFF2-40B4-BE49-F238E27FC236}">
                <a16:creationId xmlns:a16="http://schemas.microsoft.com/office/drawing/2014/main" id="{4C81D685-AB05-40FA-9EC9-852FB26B0048}"/>
              </a:ext>
            </a:extLst>
          </p:cNvPr>
          <p:cNvPicPr>
            <a:picLocks noChangeAspect="1"/>
          </p:cNvPicPr>
          <p:nvPr/>
        </p:nvPicPr>
        <p:blipFill>
          <a:blip r:embed="rId2"/>
          <a:stretch>
            <a:fillRect/>
          </a:stretch>
        </p:blipFill>
        <p:spPr>
          <a:xfrm>
            <a:off x="0" y="0"/>
            <a:ext cx="4877191"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2565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wall clock on a yellow background">
            <a:extLst>
              <a:ext uri="{FF2B5EF4-FFF2-40B4-BE49-F238E27FC236}">
                <a16:creationId xmlns:a16="http://schemas.microsoft.com/office/drawing/2014/main" id="{E5BAB828-719B-431F-B2F6-F3EBAB45FA2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65" y="1"/>
            <a:ext cx="12193389" cy="6858000"/>
          </a:xfrm>
        </p:spPr>
      </p:pic>
      <p:sp>
        <p:nvSpPr>
          <p:cNvPr id="2" name="Title 1">
            <a:extLst>
              <a:ext uri="{FF2B5EF4-FFF2-40B4-BE49-F238E27FC236}">
                <a16:creationId xmlns:a16="http://schemas.microsoft.com/office/drawing/2014/main" id="{A4A5C96E-987E-4FAB-A8B3-EEF772B2A29D}"/>
              </a:ext>
            </a:extLst>
          </p:cNvPr>
          <p:cNvSpPr>
            <a:spLocks noGrp="1"/>
          </p:cNvSpPr>
          <p:nvPr>
            <p:ph type="title"/>
          </p:nvPr>
        </p:nvSpPr>
        <p:spPr>
          <a:xfrm>
            <a:off x="2205980" y="-8640"/>
            <a:ext cx="10157354" cy="1397000"/>
          </a:xfrm>
        </p:spPr>
        <p:txBody>
          <a:bodyPr anchor="ctr">
            <a:normAutofit/>
          </a:bodyPr>
          <a:lstStyle/>
          <a:p>
            <a:pPr algn="ctr"/>
            <a:r>
              <a:rPr lang="en-GB" sz="3000" b="1" dirty="0">
                <a:solidFill>
                  <a:schemeClr val="tx2"/>
                </a:solidFill>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 </a:t>
            </a:r>
            <a:endParaRPr lang="en-GB" sz="3000" b="1" dirty="0">
              <a:solidFill>
                <a:schemeClr val="tx2"/>
              </a:solidFill>
            </a:endParaRPr>
          </a:p>
        </p:txBody>
      </p:sp>
      <p:sp>
        <p:nvSpPr>
          <p:cNvPr id="6" name="Title 1">
            <a:extLst>
              <a:ext uri="{FF2B5EF4-FFF2-40B4-BE49-F238E27FC236}">
                <a16:creationId xmlns:a16="http://schemas.microsoft.com/office/drawing/2014/main" id="{A6AFD5EF-EF57-466E-A6AB-3EEFCB31EF28}"/>
              </a:ext>
            </a:extLst>
          </p:cNvPr>
          <p:cNvSpPr txBox="1">
            <a:spLocks/>
          </p:cNvSpPr>
          <p:nvPr/>
        </p:nvSpPr>
        <p:spPr>
          <a:xfrm>
            <a:off x="3214092" y="2420888"/>
            <a:ext cx="8717194" cy="3096344"/>
          </a:xfrm>
          <a:prstGeom prst="rect">
            <a:avLst/>
          </a:prstGeom>
        </p:spPr>
        <p:txBody>
          <a:bodyPr vert="horz" lIns="121899" tIns="60949" rIns="121899" bIns="60949" rtlCol="0" anchor="b">
            <a:normAutofit fontScale="62500" lnSpcReduction="2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r>
              <a:rPr lang="en-GB" sz="4800" b="1" i="1" dirty="0">
                <a:solidFill>
                  <a:schemeClr val="tx2"/>
                </a:solidFill>
              </a:rPr>
              <a:t>What is a Zander Letter?</a:t>
            </a:r>
          </a:p>
          <a:p>
            <a:pPr algn="ctr"/>
            <a:endParaRPr lang="en-GB" sz="4800" b="1" i="1" dirty="0">
              <a:solidFill>
                <a:schemeClr val="tx2"/>
              </a:solidFill>
            </a:endParaRPr>
          </a:p>
          <a:p>
            <a:pPr algn="ctr"/>
            <a:r>
              <a:rPr lang="en-GB" sz="4800" b="1" i="1" dirty="0">
                <a:solidFill>
                  <a:srgbClr val="202124"/>
                </a:solidFill>
                <a:effectLst/>
                <a:latin typeface="arial" panose="020B0604020202020204" pitchFamily="34" charset="0"/>
              </a:rPr>
              <a:t>“Place yourself in the future, looking back, and report on all the insights you have acquired and the milestones you have attained during the year, as if those accomplishments were already in the past. </a:t>
            </a:r>
          </a:p>
          <a:p>
            <a:pPr algn="ctr"/>
            <a:endParaRPr lang="en-GB" sz="4800" b="1" i="1" dirty="0">
              <a:solidFill>
                <a:srgbClr val="202124"/>
              </a:solidFill>
              <a:latin typeface="arial" panose="020B0604020202020204" pitchFamily="34" charset="0"/>
            </a:endParaRPr>
          </a:p>
          <a:p>
            <a:pPr algn="ctr"/>
            <a:r>
              <a:rPr lang="en-GB" sz="4800" b="1" i="1" dirty="0">
                <a:solidFill>
                  <a:srgbClr val="202124"/>
                </a:solidFill>
                <a:effectLst/>
                <a:latin typeface="arial" panose="020B0604020202020204" pitchFamily="34" charset="0"/>
              </a:rPr>
              <a:t>Everything must be written in the </a:t>
            </a:r>
            <a:r>
              <a:rPr lang="en-GB" sz="4800" b="1" i="1" u="sng" dirty="0">
                <a:solidFill>
                  <a:srgbClr val="202124"/>
                </a:solidFill>
                <a:effectLst/>
                <a:latin typeface="arial" panose="020B0604020202020204" pitchFamily="34" charset="0"/>
              </a:rPr>
              <a:t>past tense</a:t>
            </a:r>
            <a:r>
              <a:rPr lang="en-GB" sz="4800" b="1" i="1" dirty="0">
                <a:solidFill>
                  <a:srgbClr val="202124"/>
                </a:solidFill>
                <a:effectLst/>
                <a:latin typeface="arial" panose="020B0604020202020204" pitchFamily="34" charset="0"/>
              </a:rPr>
              <a:t>”</a:t>
            </a:r>
            <a:endParaRPr lang="en-GB" sz="4800" b="1" i="1" dirty="0"/>
          </a:p>
          <a:p>
            <a:pPr algn="ctr"/>
            <a:endParaRPr lang="en-GB" sz="4800" b="1" i="1" dirty="0">
              <a:solidFill>
                <a:schemeClr val="tx2"/>
              </a:solidFill>
            </a:endParaRPr>
          </a:p>
          <a:p>
            <a:pPr algn="ctr"/>
            <a:endParaRPr lang="en-GB" sz="3000" b="1" dirty="0">
              <a:solidFill>
                <a:schemeClr val="tx2"/>
              </a:solidFill>
            </a:endParaRPr>
          </a:p>
          <a:p>
            <a:pPr algn="ctr"/>
            <a:endParaRPr lang="en-GB" sz="3000" b="1" dirty="0">
              <a:solidFill>
                <a:schemeClr val="tx2"/>
              </a:solidFill>
            </a:endParaRPr>
          </a:p>
        </p:txBody>
      </p:sp>
    </p:spTree>
    <p:extLst>
      <p:ext uri="{BB962C8B-B14F-4D97-AF65-F5344CB8AC3E}">
        <p14:creationId xmlns:p14="http://schemas.microsoft.com/office/powerpoint/2010/main" val="174042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83F2E-B7FE-B44E-C63A-2A263D7498C8}"/>
              </a:ext>
            </a:extLst>
          </p:cNvPr>
          <p:cNvSpPr>
            <a:spLocks noGrp="1"/>
          </p:cNvSpPr>
          <p:nvPr>
            <p:ph type="title"/>
          </p:nvPr>
        </p:nvSpPr>
        <p:spPr>
          <a:xfrm>
            <a:off x="765820" y="76200"/>
            <a:ext cx="10508843" cy="976536"/>
          </a:xfrm>
        </p:spPr>
        <p:txBody>
          <a:bodyPr anchor="b">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Zander Letter</a:t>
            </a:r>
          </a:p>
        </p:txBody>
      </p:sp>
      <p:sp>
        <p:nvSpPr>
          <p:cNvPr id="1031" name="Content Placeholder 2">
            <a:extLst>
              <a:ext uri="{FF2B5EF4-FFF2-40B4-BE49-F238E27FC236}">
                <a16:creationId xmlns:a16="http://schemas.microsoft.com/office/drawing/2014/main" id="{80FA59BA-FA0A-8255-F96C-150A4CB9950D}"/>
              </a:ext>
            </a:extLst>
          </p:cNvPr>
          <p:cNvSpPr>
            <a:spLocks noGrp="1"/>
          </p:cNvSpPr>
          <p:nvPr>
            <p:ph sz="half" idx="1"/>
          </p:nvPr>
        </p:nvSpPr>
        <p:spPr>
          <a:xfrm>
            <a:off x="477788" y="1484784"/>
            <a:ext cx="6480720" cy="4687416"/>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Zander found the letter worked because  it made students “place themselves in the future, looking back and report on all the insights they acquired and the milestones they attained during the year, as if those accomplishments were already in the past.” </a:t>
            </a:r>
          </a:p>
          <a:p>
            <a:r>
              <a:rPr lang="en-US" dirty="0">
                <a:latin typeface="Calibri" panose="020F0502020204030204" pitchFamily="34" charset="0"/>
                <a:ea typeface="Calibri" panose="020F0502020204030204" pitchFamily="34" charset="0"/>
                <a:cs typeface="Calibri" panose="020F0502020204030204" pitchFamily="34" charset="0"/>
              </a:rPr>
              <a:t>Zander argued that his method helps people remove barriers to achievement and embrace the responsible outlook that would get pupils a real ‘A’ grade rather than one awarded automatically. </a:t>
            </a:r>
          </a:p>
        </p:txBody>
      </p:sp>
      <p:pic>
        <p:nvPicPr>
          <p:cNvPr id="2056" name="Picture 8" descr="Academic Writing Guide for College Students">
            <a:extLst>
              <a:ext uri="{FF2B5EF4-FFF2-40B4-BE49-F238E27FC236}">
                <a16:creationId xmlns:a16="http://schemas.microsoft.com/office/drawing/2014/main" id="{2BBF0B66-682E-0D6A-1BA1-9626BFDCA301}"/>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l="6957"/>
          <a:stretch/>
        </p:blipFill>
        <p:spPr bwMode="auto">
          <a:xfrm>
            <a:off x="7102523" y="1484784"/>
            <a:ext cx="4925613"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7233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774E2-B6F6-9CC0-25AF-30A5FC206E5A}"/>
              </a:ext>
            </a:extLst>
          </p:cNvPr>
          <p:cNvSpPr>
            <a:spLocks noGrp="1"/>
          </p:cNvSpPr>
          <p:nvPr>
            <p:ph type="title"/>
          </p:nvPr>
        </p:nvSpPr>
        <p:spPr/>
        <p:txBody>
          <a:bodyPr/>
          <a:lstStyle/>
          <a:p>
            <a:endParaRPr lang="en-GB"/>
          </a:p>
        </p:txBody>
      </p:sp>
      <p:pic>
        <p:nvPicPr>
          <p:cNvPr id="4" name="Online Media 3" title="Benjamin Zander- Give Yourself an A">
            <a:hlinkClick r:id="" action="ppaction://media"/>
            <a:extLst>
              <a:ext uri="{FF2B5EF4-FFF2-40B4-BE49-F238E27FC236}">
                <a16:creationId xmlns:a16="http://schemas.microsoft.com/office/drawing/2014/main" id="{E224D1B5-F3E0-27BA-F985-3A781F73577B}"/>
              </a:ext>
            </a:extLst>
          </p:cNvPr>
          <p:cNvPicPr>
            <a:picLocks noGrp="1" noRot="1" noChangeAspect="1"/>
          </p:cNvPicPr>
          <p:nvPr>
            <p:ph idx="1"/>
            <a:videoFile r:link="rId1"/>
          </p:nvPr>
        </p:nvPicPr>
        <p:blipFill>
          <a:blip r:embed="rId3"/>
          <a:stretch>
            <a:fillRect/>
          </a:stretch>
        </p:blipFill>
        <p:spPr>
          <a:xfrm>
            <a:off x="56809" y="-559"/>
            <a:ext cx="12075206" cy="6822589"/>
          </a:xfrm>
          <a:prstGeom prst="rect">
            <a:avLst/>
          </a:prstGeom>
        </p:spPr>
      </p:pic>
    </p:spTree>
    <p:extLst>
      <p:ext uri="{BB962C8B-B14F-4D97-AF65-F5344CB8AC3E}">
        <p14:creationId xmlns:p14="http://schemas.microsoft.com/office/powerpoint/2010/main" val="2478006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83F2E-B7FE-B44E-C63A-2A263D7498C8}"/>
              </a:ext>
            </a:extLst>
          </p:cNvPr>
          <p:cNvSpPr>
            <a:spLocks noGrp="1"/>
          </p:cNvSpPr>
          <p:nvPr>
            <p:ph type="title"/>
          </p:nvPr>
        </p:nvSpPr>
        <p:spPr>
          <a:xfrm>
            <a:off x="837828" y="76200"/>
            <a:ext cx="10436835" cy="976536"/>
          </a:xfrm>
        </p:spPr>
        <p:txBody>
          <a:bodyPr anchor="b">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Writing a Zander Letter</a:t>
            </a:r>
          </a:p>
        </p:txBody>
      </p:sp>
      <p:sp>
        <p:nvSpPr>
          <p:cNvPr id="1031" name="Content Placeholder 2">
            <a:extLst>
              <a:ext uri="{FF2B5EF4-FFF2-40B4-BE49-F238E27FC236}">
                <a16:creationId xmlns:a16="http://schemas.microsoft.com/office/drawing/2014/main" id="{80FA59BA-FA0A-8255-F96C-150A4CB9950D}"/>
              </a:ext>
            </a:extLst>
          </p:cNvPr>
          <p:cNvSpPr>
            <a:spLocks noGrp="1"/>
          </p:cNvSpPr>
          <p:nvPr>
            <p:ph sz="half" idx="1"/>
          </p:nvPr>
        </p:nvSpPr>
        <p:spPr>
          <a:xfrm>
            <a:off x="477788" y="1268760"/>
            <a:ext cx="7488832" cy="5328592"/>
          </a:xfrm>
        </p:spPr>
        <p:txBody>
          <a:bodyPr>
            <a:normAutofit fontScale="85000" lnSpcReduction="10000"/>
          </a:bodyPr>
          <a:lstStyle/>
          <a:p>
            <a:r>
              <a:rPr lang="en-US" dirty="0">
                <a:latin typeface="Calibri" panose="020F0502020204030204" pitchFamily="34" charset="0"/>
                <a:ea typeface="Calibri" panose="020F0502020204030204" pitchFamily="34" charset="0"/>
                <a:cs typeface="Calibri" panose="020F0502020204030204" pitchFamily="34" charset="0"/>
              </a:rPr>
              <a:t>Write yourself a letter dated July 2025</a:t>
            </a:r>
          </a:p>
          <a:p>
            <a:r>
              <a:rPr lang="en-US" dirty="0">
                <a:latin typeface="Calibri" panose="020F0502020204030204" pitchFamily="34" charset="0"/>
                <a:ea typeface="Calibri" panose="020F0502020204030204" pitchFamily="34" charset="0"/>
                <a:cs typeface="Calibri" panose="020F0502020204030204" pitchFamily="34" charset="0"/>
              </a:rPr>
              <a:t>The letter should begin “Dear [Your name], and should detail how, precisely, you achieved a career goal you currently have. </a:t>
            </a:r>
          </a:p>
          <a:p>
            <a:r>
              <a:rPr lang="en-US" dirty="0">
                <a:latin typeface="Calibri" panose="020F0502020204030204" pitchFamily="34" charset="0"/>
                <a:ea typeface="Calibri" panose="020F0502020204030204" pitchFamily="34" charset="0"/>
                <a:cs typeface="Calibri" panose="020F0502020204030204" pitchFamily="34" charset="0"/>
              </a:rPr>
              <a:t>This visualization of your success should not include any future tense. Phrases like …‘I hope’, ‘I will’, ‘I plan to’ are not allowed.</a:t>
            </a:r>
          </a:p>
          <a:p>
            <a:r>
              <a:rPr lang="en-US" dirty="0">
                <a:latin typeface="Calibri" panose="020F0502020204030204" pitchFamily="34" charset="0"/>
                <a:ea typeface="Calibri" panose="020F0502020204030204" pitchFamily="34" charset="0"/>
                <a:cs typeface="Calibri" panose="020F0502020204030204" pitchFamily="34" charset="0"/>
              </a:rPr>
              <a:t> Write the letter as if all those accomplishments are all history and you are looking back from a point in the future. </a:t>
            </a:r>
          </a:p>
          <a:p>
            <a:r>
              <a:rPr lang="en-US" dirty="0">
                <a:latin typeface="Calibri" panose="020F0502020204030204" pitchFamily="34" charset="0"/>
                <a:ea typeface="Calibri" panose="020F0502020204030204" pitchFamily="34" charset="0"/>
                <a:cs typeface="Calibri" panose="020F0502020204030204" pitchFamily="34" charset="0"/>
              </a:rPr>
              <a:t>Be as detailed as possible - identify the decisions you made and practical steps you took. </a:t>
            </a:r>
          </a:p>
          <a:p>
            <a:r>
              <a:rPr lang="en-US" dirty="0">
                <a:latin typeface="Calibri" panose="020F0502020204030204" pitchFamily="34" charset="0"/>
                <a:ea typeface="Calibri" panose="020F0502020204030204" pitchFamily="34" charset="0"/>
                <a:cs typeface="Calibri" panose="020F0502020204030204" pitchFamily="34" charset="0"/>
              </a:rPr>
              <a:t>At the end you’ll have a rough map taking responsibility for your life over this period. </a:t>
            </a:r>
          </a:p>
          <a:p>
            <a:r>
              <a:rPr lang="en-US" dirty="0">
                <a:latin typeface="Calibri" panose="020F0502020204030204" pitchFamily="34" charset="0"/>
                <a:ea typeface="Calibri" panose="020F0502020204030204" pitchFamily="34" charset="0"/>
                <a:cs typeface="Calibri" panose="020F0502020204030204" pitchFamily="34" charset="0"/>
              </a:rPr>
              <a:t>After completing the letter think about the lessons you have learnt and what it may make you do differently. </a:t>
            </a:r>
          </a:p>
          <a:p>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3074" name="Picture 2" descr="Benjamin Zander still igniting passion for classical music">
            <a:extLst>
              <a:ext uri="{FF2B5EF4-FFF2-40B4-BE49-F238E27FC236}">
                <a16:creationId xmlns:a16="http://schemas.microsoft.com/office/drawing/2014/main" id="{116FE1A8-382E-55A0-8EF6-AE6579CDE3A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049" r="3194"/>
          <a:stretch/>
        </p:blipFill>
        <p:spPr bwMode="auto">
          <a:xfrm>
            <a:off x="7822604" y="1952836"/>
            <a:ext cx="4388982"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279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Hourglass and a calendar">
            <a:extLst>
              <a:ext uri="{FF2B5EF4-FFF2-40B4-BE49-F238E27FC236}">
                <a16:creationId xmlns:a16="http://schemas.microsoft.com/office/drawing/2014/main" id="{899D23B4-B963-4A99-BFED-C06720E8B3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88825" cy="6850043"/>
          </a:xfrm>
        </p:spPr>
      </p:pic>
      <p:sp>
        <p:nvSpPr>
          <p:cNvPr id="2" name="Title 1">
            <a:extLst>
              <a:ext uri="{FF2B5EF4-FFF2-40B4-BE49-F238E27FC236}">
                <a16:creationId xmlns:a16="http://schemas.microsoft.com/office/drawing/2014/main" id="{15A9F8F5-DE04-410A-973E-4C917845E2E6}"/>
              </a:ext>
            </a:extLst>
          </p:cNvPr>
          <p:cNvSpPr>
            <a:spLocks noGrp="1"/>
          </p:cNvSpPr>
          <p:nvPr>
            <p:ph type="title"/>
          </p:nvPr>
        </p:nvSpPr>
        <p:spPr>
          <a:xfrm>
            <a:off x="189757" y="76200"/>
            <a:ext cx="6120680" cy="976536"/>
          </a:xfrm>
        </p:spPr>
        <p:style>
          <a:lnRef idx="2">
            <a:schemeClr val="dk1"/>
          </a:lnRef>
          <a:fillRef idx="1">
            <a:schemeClr val="lt1"/>
          </a:fillRef>
          <a:effectRef idx="0">
            <a:schemeClr val="dk1"/>
          </a:effectRef>
          <a:fontRef idx="minor">
            <a:schemeClr val="dk1"/>
          </a:fontRef>
        </p:style>
        <p:txBody>
          <a:bodyPr/>
          <a:lstStyle/>
          <a:p>
            <a:pPr algn="ctr"/>
            <a:r>
              <a:rPr lang="en-GB" dirty="0">
                <a:solidFill>
                  <a:schemeClr val="tx2"/>
                </a:solidFill>
                <a:latin typeface="Calibri" panose="020F0502020204030204" pitchFamily="34" charset="0"/>
                <a:ea typeface="Calibri" panose="020F0502020204030204" pitchFamily="34" charset="0"/>
                <a:cs typeface="Calibri" panose="020F0502020204030204" pitchFamily="34" charset="0"/>
              </a:rPr>
              <a:t>Past Tense</a:t>
            </a:r>
          </a:p>
        </p:txBody>
      </p:sp>
      <p:sp>
        <p:nvSpPr>
          <p:cNvPr id="6" name="Title 1">
            <a:extLst>
              <a:ext uri="{FF2B5EF4-FFF2-40B4-BE49-F238E27FC236}">
                <a16:creationId xmlns:a16="http://schemas.microsoft.com/office/drawing/2014/main" id="{3EEBD99F-F8BA-449D-A8E0-4CBC1F4F36BD}"/>
              </a:ext>
            </a:extLst>
          </p:cNvPr>
          <p:cNvSpPr txBox="1">
            <a:spLocks/>
          </p:cNvSpPr>
          <p:nvPr/>
        </p:nvSpPr>
        <p:spPr>
          <a:xfrm>
            <a:off x="189756" y="1660376"/>
            <a:ext cx="6120680" cy="356882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buFont typeface="Arial" panose="020B0604020202020204" pitchFamily="34" charset="0"/>
              <a:buChar char="•"/>
            </a:pPr>
            <a:r>
              <a:rPr lang="en-GB" sz="21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How many stories have you come across that begin with the infamous phrase ''Once Upon a Time‘’?</a:t>
            </a:r>
          </a:p>
          <a:p>
            <a:pPr marL="285750" indent="-285750">
              <a:buFont typeface="Arial" panose="020B0604020202020204" pitchFamily="34" charset="0"/>
              <a:buChar char="•"/>
            </a:pPr>
            <a:endParaRPr lang="en-GB" sz="21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1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This is because stories were traditionally told using the past tense. This made the narrator sound as if they were narrating events from a distance, instead of being 'present' amongst the action.</a:t>
            </a:r>
          </a:p>
          <a:p>
            <a:pPr marL="285750" indent="-285750">
              <a:buFont typeface="Arial" panose="020B0604020202020204" pitchFamily="34" charset="0"/>
              <a:buChar char="•"/>
            </a:pPr>
            <a:endParaRPr lang="en-GB" sz="21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1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Using the past tense is also the natural way you might tell a story about something that has happened to you.</a:t>
            </a:r>
          </a:p>
          <a:p>
            <a:pPr marL="285750" indent="-28575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497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larm clock on a blue table with a pink wall">
            <a:extLst>
              <a:ext uri="{FF2B5EF4-FFF2-40B4-BE49-F238E27FC236}">
                <a16:creationId xmlns:a16="http://schemas.microsoft.com/office/drawing/2014/main" id="{2918A285-7F8C-4101-816C-AB9F802383A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0"/>
            <a:ext cx="12188825" cy="6856116"/>
          </a:xfrm>
        </p:spPr>
      </p:pic>
      <p:sp>
        <p:nvSpPr>
          <p:cNvPr id="2" name="Title 1">
            <a:extLst>
              <a:ext uri="{FF2B5EF4-FFF2-40B4-BE49-F238E27FC236}">
                <a16:creationId xmlns:a16="http://schemas.microsoft.com/office/drawing/2014/main" id="{4E13EA69-12A0-49F6-99A9-3E5B1F5DBCFF}"/>
              </a:ext>
            </a:extLst>
          </p:cNvPr>
          <p:cNvSpPr>
            <a:spLocks noGrp="1"/>
          </p:cNvSpPr>
          <p:nvPr>
            <p:ph type="title"/>
          </p:nvPr>
        </p:nvSpPr>
        <p:spPr>
          <a:xfrm>
            <a:off x="5374332" y="188640"/>
            <a:ext cx="6624736" cy="904528"/>
          </a:xfrm>
        </p:spPr>
        <p:style>
          <a:lnRef idx="2">
            <a:schemeClr val="dk1"/>
          </a:lnRef>
          <a:fillRef idx="1">
            <a:schemeClr val="lt1"/>
          </a:fillRef>
          <a:effectRef idx="0">
            <a:schemeClr val="dk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Past Tense</a:t>
            </a:r>
          </a:p>
        </p:txBody>
      </p:sp>
      <p:sp>
        <p:nvSpPr>
          <p:cNvPr id="6" name="Title 1">
            <a:extLst>
              <a:ext uri="{FF2B5EF4-FFF2-40B4-BE49-F238E27FC236}">
                <a16:creationId xmlns:a16="http://schemas.microsoft.com/office/drawing/2014/main" id="{26251BF6-B3CB-434A-B331-1508244CA900}"/>
              </a:ext>
            </a:extLst>
          </p:cNvPr>
          <p:cNvSpPr txBox="1">
            <a:spLocks/>
          </p:cNvSpPr>
          <p:nvPr/>
        </p:nvSpPr>
        <p:spPr>
          <a:xfrm>
            <a:off x="5374332" y="1412776"/>
            <a:ext cx="6624736" cy="511256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gn="l">
              <a:buFont typeface="Arial" panose="020B0604020202020204" pitchFamily="34" charset="0"/>
              <a:buChar char="•"/>
            </a:pP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The </a:t>
            </a:r>
            <a:r>
              <a:rPr lang="en-GB" sz="1800" b="1"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past tense</a:t>
            </a: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 is used for things that </a:t>
            </a:r>
            <a:r>
              <a:rPr lang="en-GB" sz="1800" b="1"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have already happened</a:t>
            </a: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a:t>
            </a:r>
          </a:p>
          <a:p>
            <a:pPr algn="l"/>
            <a:endPar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lgn="l">
              <a:buFont typeface="Arial" panose="020B0604020202020204" pitchFamily="34" charset="0"/>
              <a:buChar char="•"/>
            </a:pP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Past tense verbs often end in </a:t>
            </a:r>
            <a:r>
              <a:rPr lang="en-GB" sz="18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-ed</a:t>
            </a: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a:t>
            </a:r>
          </a:p>
          <a:p>
            <a:pPr algn="l"/>
            <a:endPar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lgn="l">
              <a:buFont typeface="Arial" panose="020B0604020202020204" pitchFamily="34" charset="0"/>
              <a:buChar char="•"/>
            </a:pPr>
            <a:r>
              <a:rPr lang="en-GB" sz="18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For example: </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walk</a:t>
            </a:r>
            <a:r>
              <a:rPr lang="en-GB" sz="1600" b="0" i="1" u="sng"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ed</a:t>
            </a: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 to the shop</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 studied……</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pushed myself…..</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 talked to………</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listened to…………….</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 enjoyed……..</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planned………</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 wanted to……….</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needed to……..</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It helped me to………</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 asked………</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 started……….</a:t>
            </a:r>
          </a:p>
          <a:p>
            <a:pPr marL="895243" lvl="1" indent="-285750">
              <a:buFont typeface="Arial" panose="020B0604020202020204" pitchFamily="34" charset="0"/>
              <a:buChar char="•"/>
            </a:pPr>
            <a:r>
              <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rPr>
              <a:t>It opened………</a:t>
            </a:r>
          </a:p>
          <a:p>
            <a:pPr marL="895243" lvl="1" indent="-285750">
              <a:buFont typeface="Arial" panose="020B0604020202020204" pitchFamily="34" charset="0"/>
              <a:buChar char="•"/>
            </a:pPr>
            <a:r>
              <a:rPr lang="en-GB" sz="1600" dirty="0">
                <a:solidFill>
                  <a:srgbClr val="231F20"/>
                </a:solidFill>
                <a:latin typeface="Calibri" panose="020F0502020204030204" pitchFamily="34" charset="0"/>
                <a:ea typeface="Calibri" panose="020F0502020204030204" pitchFamily="34" charset="0"/>
                <a:cs typeface="Calibri" panose="020F0502020204030204" pitchFamily="34" charset="0"/>
              </a:rPr>
              <a:t>It showed me that………</a:t>
            </a:r>
            <a:endParaRPr lang="en-GB" sz="1600" b="0" i="0" dirty="0">
              <a:solidFill>
                <a:srgbClr val="231F20"/>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lgn="ctr">
              <a:buFont typeface="Arial" panose="020B0604020202020204" pitchFamily="34" charset="0"/>
              <a:buChar char="•"/>
            </a:pPr>
            <a:endParaRPr lang="en-GB" sz="1800" b="1" dirty="0"/>
          </a:p>
        </p:txBody>
      </p:sp>
    </p:spTree>
    <p:extLst>
      <p:ext uri="{BB962C8B-B14F-4D97-AF65-F5344CB8AC3E}">
        <p14:creationId xmlns:p14="http://schemas.microsoft.com/office/powerpoint/2010/main" val="206882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hite stopwatch">
            <a:extLst>
              <a:ext uri="{FF2B5EF4-FFF2-40B4-BE49-F238E27FC236}">
                <a16:creationId xmlns:a16="http://schemas.microsoft.com/office/drawing/2014/main" id="{BE7031F3-1AAB-43A5-A008-9A661E0471D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667"/>
            <a:ext cx="12199448" cy="6854333"/>
          </a:xfrm>
        </p:spPr>
      </p:pic>
      <p:sp>
        <p:nvSpPr>
          <p:cNvPr id="2" name="Title 1">
            <a:extLst>
              <a:ext uri="{FF2B5EF4-FFF2-40B4-BE49-F238E27FC236}">
                <a16:creationId xmlns:a16="http://schemas.microsoft.com/office/drawing/2014/main" id="{51779AA5-9F9E-42AE-8B83-25532A132E6C}"/>
              </a:ext>
            </a:extLst>
          </p:cNvPr>
          <p:cNvSpPr>
            <a:spLocks noGrp="1"/>
          </p:cNvSpPr>
          <p:nvPr>
            <p:ph type="title"/>
          </p:nvPr>
        </p:nvSpPr>
        <p:spPr>
          <a:xfrm>
            <a:off x="405780" y="260648"/>
            <a:ext cx="5841199" cy="976536"/>
          </a:xfrm>
        </p:spPr>
        <p:style>
          <a:lnRef idx="2">
            <a:schemeClr val="dk1"/>
          </a:lnRef>
          <a:fillRef idx="1">
            <a:schemeClr val="lt1"/>
          </a:fillRef>
          <a:effectRef idx="0">
            <a:schemeClr val="dk1"/>
          </a:effectRef>
          <a:fontRef idx="minor">
            <a:schemeClr val="dk1"/>
          </a:fontRef>
        </p:style>
        <p:txBody>
          <a:bodyPr/>
          <a:lstStyle/>
          <a:p>
            <a:r>
              <a:rPr lang="en-GB" b="1" dirty="0">
                <a:latin typeface="Calibri" panose="020F0502020204030204" pitchFamily="34" charset="0"/>
                <a:ea typeface="Calibri" panose="020F0502020204030204" pitchFamily="34" charset="0"/>
                <a:cs typeface="Calibri" panose="020F0502020204030204" pitchFamily="34" charset="0"/>
              </a:rPr>
              <a:t>Give Yourself an ‘A’</a:t>
            </a:r>
          </a:p>
        </p:txBody>
      </p:sp>
      <p:sp>
        <p:nvSpPr>
          <p:cNvPr id="6" name="Title 1">
            <a:extLst>
              <a:ext uri="{FF2B5EF4-FFF2-40B4-BE49-F238E27FC236}">
                <a16:creationId xmlns:a16="http://schemas.microsoft.com/office/drawing/2014/main" id="{EA3C92E6-E556-4744-A775-78B0C7EA614C}"/>
              </a:ext>
            </a:extLst>
          </p:cNvPr>
          <p:cNvSpPr txBox="1">
            <a:spLocks/>
          </p:cNvSpPr>
          <p:nvPr/>
        </p:nvSpPr>
        <p:spPr>
          <a:xfrm>
            <a:off x="261764" y="1646020"/>
            <a:ext cx="6624736" cy="3943220"/>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nSpc>
                <a:spcPct val="200000"/>
              </a:lnSpc>
              <a:buFont typeface="Arial" panose="020B0604020202020204" pitchFamily="34" charset="0"/>
              <a:buChar char="•"/>
            </a:pPr>
            <a:r>
              <a:rPr lang="en-GB" sz="1800" b="1" dirty="0">
                <a:latin typeface="Calibri" panose="020F0502020204030204" pitchFamily="34" charset="0"/>
                <a:ea typeface="Calibri" panose="020F0502020204030204" pitchFamily="34" charset="0"/>
                <a:cs typeface="Calibri" panose="020F0502020204030204" pitchFamily="34" charset="0"/>
              </a:rPr>
              <a:t>In 2025 – you all graduated with a 1</a:t>
            </a:r>
            <a:r>
              <a:rPr lang="en-GB" sz="1800" b="1" baseline="30000" dirty="0">
                <a:latin typeface="Calibri" panose="020F0502020204030204" pitchFamily="34" charset="0"/>
                <a:ea typeface="Calibri" panose="020F0502020204030204" pitchFamily="34" charset="0"/>
                <a:cs typeface="Calibri" panose="020F0502020204030204" pitchFamily="34" charset="0"/>
              </a:rPr>
              <a:t>st</a:t>
            </a:r>
            <a:r>
              <a:rPr lang="en-GB" sz="1800" b="1" dirty="0">
                <a:latin typeface="Calibri" panose="020F0502020204030204" pitchFamily="34" charset="0"/>
                <a:ea typeface="Calibri" panose="020F0502020204030204" pitchFamily="34" charset="0"/>
                <a:cs typeface="Calibri" panose="020F0502020204030204" pitchFamily="34" charset="0"/>
              </a:rPr>
              <a:t>………….</a:t>
            </a:r>
          </a:p>
          <a:p>
            <a:pPr marL="285750" indent="-285750">
              <a:lnSpc>
                <a:spcPct val="200000"/>
              </a:lnSpc>
              <a:buFont typeface="Arial" panose="020B0604020202020204" pitchFamily="34" charset="0"/>
              <a:buChar char="•"/>
            </a:pPr>
            <a:r>
              <a:rPr lang="en-GB" sz="18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Your task is to write yourself a letter dated July 31</a:t>
            </a:r>
            <a:r>
              <a:rPr lang="en-GB" sz="1800" b="1" i="0" baseline="30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t>
            </a:r>
            <a:r>
              <a:rPr lang="en-GB" sz="18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2025, and your letter should begin with:</a:t>
            </a:r>
          </a:p>
          <a:p>
            <a:pPr marL="285750" indent="-285750">
              <a:lnSpc>
                <a:spcPct val="200000"/>
              </a:lnSpc>
              <a:buFont typeface="Arial" panose="020B0604020202020204" pitchFamily="34" charset="0"/>
              <a:buChar char="•"/>
            </a:pPr>
            <a:r>
              <a:rPr lang="en-GB" sz="18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‘Dear (Your name here), I got my 1st because……..</a:t>
            </a:r>
          </a:p>
          <a:p>
            <a:pPr marL="285750" indent="-285750">
              <a:lnSpc>
                <a:spcPct val="200000"/>
              </a:lnSpc>
              <a:buFont typeface="Arial" panose="020B0604020202020204" pitchFamily="34" charset="0"/>
              <a:buChar char="•"/>
            </a:pPr>
            <a:r>
              <a:rPr lang="en-GB" sz="18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 this letter, you will describe, using as many details as you can, what happened to you and how you earned this ‘extraordinary’ grade.</a:t>
            </a:r>
            <a:endParaRPr lang="en-GB" sz="18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94957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765820" y="132420"/>
            <a:ext cx="10585176" cy="832520"/>
          </a:xfrm>
        </p:spPr>
        <p:style>
          <a:lnRef idx="2">
            <a:schemeClr val="dk1"/>
          </a:lnRef>
          <a:fillRef idx="1">
            <a:schemeClr val="lt1"/>
          </a:fillRef>
          <a:effectRef idx="0">
            <a:schemeClr val="dk1"/>
          </a:effectRef>
          <a:fontRef idx="minor">
            <a:schemeClr val="dk1"/>
          </a:fontRef>
        </p:style>
        <p:txBody>
          <a:bodyPr/>
          <a:lstStyle/>
          <a:p>
            <a:pPr algn="ctr"/>
            <a:r>
              <a:rPr lang="en-GB" dirty="0">
                <a:latin typeface="Calibri" panose="020F0502020204030204" pitchFamily="34" charset="0"/>
                <a:ea typeface="Calibri" panose="020F0502020204030204" pitchFamily="34" charset="0"/>
                <a:cs typeface="Calibri" panose="020F0502020204030204" pitchFamily="34" charset="0"/>
              </a:rPr>
              <a:t>What Could You Include…..</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765820" y="1209799"/>
            <a:ext cx="10585176" cy="5099521"/>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rPr>
              <a:t>“Place yourself in the future, looking back, while reporting all of the insights you’ve acquired, milestones attained, obstacles you’ve overcome. </a:t>
            </a:r>
          </a:p>
          <a:p>
            <a:pPr algn="ctr"/>
            <a:endPar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algn="ctr"/>
            <a:r>
              <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rPr>
              <a:t>This letter, this a visualization of your success, but should not include statement such as ‘I hope’, ‘I plan to’, or ‘I will’. Write this letter as if those accomplishments have already happened.</a:t>
            </a:r>
          </a:p>
          <a:p>
            <a:pPr algn="ctr"/>
            <a:endPar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rPr>
              <a:t>Feel free to mention goals you have for yourself, whether professional or personal. More interesting, however, is the attitude you have on </a:t>
            </a: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July 31</a:t>
            </a:r>
            <a:r>
              <a:rPr lang="en-GB" sz="2300" b="1" baseline="30000" dirty="0">
                <a:solidFill>
                  <a:schemeClr val="tx2"/>
                </a:solidFill>
                <a:latin typeface="Calibri" panose="020F0502020204030204" pitchFamily="34" charset="0"/>
                <a:ea typeface="Calibri" panose="020F0502020204030204" pitchFamily="34" charset="0"/>
                <a:cs typeface="Calibri" panose="020F0502020204030204" pitchFamily="34" charset="0"/>
              </a:rPr>
              <a:t>st</a:t>
            </a: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 2025</a:t>
            </a:r>
            <a:r>
              <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rPr>
              <a:t>, the sense of awesome pride you carry now that you’ve fought off the force of mediocrity and WON! </a:t>
            </a:r>
          </a:p>
          <a:p>
            <a:pPr algn="ctr"/>
            <a:endPar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algn="ctr"/>
            <a:r>
              <a:rPr lang="en-GB" sz="2300" b="1" i="0" dirty="0">
                <a:solidFill>
                  <a:schemeClr val="tx2"/>
                </a:solidFill>
                <a:effectLst/>
                <a:latin typeface="Calibri" panose="020F0502020204030204" pitchFamily="34" charset="0"/>
                <a:ea typeface="Calibri" panose="020F0502020204030204" pitchFamily="34" charset="0"/>
                <a:cs typeface="Calibri" panose="020F0502020204030204" pitchFamily="34" charset="0"/>
              </a:rPr>
              <a:t>Describe this person you’ve become. And then “fall passionately in love with that person.”</a:t>
            </a:r>
          </a:p>
          <a:p>
            <a:pPr algn="ctr"/>
            <a:endParaRPr lang="en-GB" sz="2300" b="1" dirty="0">
              <a:solidFill>
                <a:schemeClr val="tx2"/>
              </a:solidFill>
            </a:endParaRPr>
          </a:p>
        </p:txBody>
      </p:sp>
    </p:spTree>
    <p:extLst>
      <p:ext uri="{BB962C8B-B14F-4D97-AF65-F5344CB8AC3E}">
        <p14:creationId xmlns:p14="http://schemas.microsoft.com/office/powerpoint/2010/main" val="319189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659922" y="188640"/>
            <a:ext cx="10691074" cy="832520"/>
          </a:xfrm>
        </p:spPr>
        <p:style>
          <a:lnRef idx="2">
            <a:schemeClr val="dk1"/>
          </a:lnRef>
          <a:fillRef idx="1">
            <a:schemeClr val="lt1"/>
          </a:fillRef>
          <a:effectRef idx="0">
            <a:schemeClr val="dk1"/>
          </a:effectRef>
          <a:fontRef idx="minor">
            <a:schemeClr val="dk1"/>
          </a:fontRef>
        </p:style>
        <p:txBody>
          <a:bodyPr/>
          <a:lstStyle/>
          <a:p>
            <a:pPr algn="ctr"/>
            <a:r>
              <a:rPr lang="en-GB" dirty="0">
                <a:latin typeface="Calibri" panose="020F0502020204030204" pitchFamily="34" charset="0"/>
                <a:ea typeface="Calibri" panose="020F0502020204030204" pitchFamily="34" charset="0"/>
                <a:cs typeface="Calibri" panose="020F0502020204030204" pitchFamily="34" charset="0"/>
              </a:rPr>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621804" y="1209799"/>
            <a:ext cx="10729192" cy="5459561"/>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What have you acquired?</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Qualification</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Skills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Abilities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Knowledge</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Confidence</a:t>
            </a:r>
          </a:p>
          <a:p>
            <a:pPr marL="342900" indent="-342900">
              <a:buFont typeface="Arial" panose="020B0604020202020204" pitchFamily="34" charset="0"/>
              <a:buChar char="•"/>
            </a:pP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What were your Key Milestones?</a:t>
            </a:r>
          </a:p>
          <a:p>
            <a:pPr marL="952393" lvl="1" indent="-342900">
              <a:buFont typeface="Arial" panose="020B0604020202020204" pitchFamily="34" charset="0"/>
              <a:buChar char="•"/>
            </a:pPr>
            <a:endParaRPr lang="en-GB" sz="3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What happened at specific points during your journey?</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What decisions were made at these points?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An important event that gave you the green light.</a:t>
            </a:r>
          </a:p>
          <a:p>
            <a:pPr marL="342900" indent="-342900">
              <a:buFont typeface="Arial" panose="020B0604020202020204" pitchFamily="34" charset="0"/>
              <a:buChar char="•"/>
            </a:pP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What Obstacles did you overcome?</a:t>
            </a:r>
          </a:p>
          <a:p>
            <a:pPr marL="952393" lvl="1" indent="-342900">
              <a:buFont typeface="Arial" panose="020B0604020202020204" pitchFamily="34" charset="0"/>
              <a:buChar char="•"/>
            </a:pPr>
            <a:endParaRPr lang="en-GB" sz="3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Financial, time challenges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Setbacks in your achievements towards your goals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Negativity</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Fear</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Creativity</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Comparisons </a:t>
            </a:r>
          </a:p>
          <a:p>
            <a:pPr marL="952393" lvl="1" indent="-342900">
              <a:buFont typeface="Arial" panose="020B0604020202020204" pitchFamily="34" charset="0"/>
              <a:buChar char="•"/>
            </a:pPr>
            <a:endParaRPr lang="en-GB" sz="2000" b="1" dirty="0">
              <a:solidFill>
                <a:schemeClr val="tx2"/>
              </a:solidFill>
            </a:endParaRPr>
          </a:p>
        </p:txBody>
      </p:sp>
    </p:spTree>
    <p:extLst>
      <p:ext uri="{BB962C8B-B14F-4D97-AF65-F5344CB8AC3E}">
        <p14:creationId xmlns:p14="http://schemas.microsoft.com/office/powerpoint/2010/main" val="382244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693812" y="175591"/>
            <a:ext cx="10479277" cy="832520"/>
          </a:xfrm>
        </p:spPr>
        <p:style>
          <a:lnRef idx="2">
            <a:schemeClr val="dk1"/>
          </a:lnRef>
          <a:fillRef idx="1">
            <a:schemeClr val="lt1"/>
          </a:fillRef>
          <a:effectRef idx="0">
            <a:schemeClr val="dk1"/>
          </a:effectRef>
          <a:fontRef idx="minor">
            <a:schemeClr val="dk1"/>
          </a:fontRef>
        </p:style>
        <p:txBody>
          <a:bodyPr/>
          <a:lstStyle/>
          <a:p>
            <a:pPr algn="ctr"/>
            <a:r>
              <a:rPr lang="en-GB" dirty="0">
                <a:latin typeface="Calibri" panose="020F0502020204030204" pitchFamily="34" charset="0"/>
                <a:ea typeface="Calibri" panose="020F0502020204030204" pitchFamily="34" charset="0"/>
                <a:cs typeface="Calibri" panose="020F0502020204030204" pitchFamily="34" charset="0"/>
              </a:rPr>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693812" y="1412776"/>
            <a:ext cx="10801200" cy="5040560"/>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lnSpcReduction="10000"/>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What were your goals?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Improve your growth</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Understand yourself</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Be persistent (don’t give up!)</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Stay open-minded</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Learn how to make effective decisions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Accept your limits</a:t>
            </a:r>
          </a:p>
          <a:p>
            <a:pPr marL="357188" lvl="1" indent="-357188">
              <a:buFont typeface="Arial" panose="020B0604020202020204" pitchFamily="34" charset="0"/>
              <a:buChar char="•"/>
            </a:pPr>
            <a:r>
              <a:rPr lang="en-GB" sz="2300" b="1" dirty="0">
                <a:solidFill>
                  <a:schemeClr val="tx2"/>
                </a:solidFill>
                <a:latin typeface="Calibri" panose="020F0502020204030204" pitchFamily="34" charset="0"/>
                <a:ea typeface="Calibri" panose="020F0502020204030204" pitchFamily="34" charset="0"/>
                <a:cs typeface="Calibri" panose="020F0502020204030204" pitchFamily="34" charset="0"/>
              </a:rPr>
              <a:t>What was your attitude? – Attitude is often the result of an experience – Personality traits:</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What did you like / dislike? </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Positive</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Negative</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Neutral</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Confident</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Optimism</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Cautious </a:t>
            </a:r>
          </a:p>
          <a:p>
            <a:pPr marL="952393" lvl="1" indent="-342900">
              <a:buFont typeface="Arial" panose="020B0604020202020204" pitchFamily="34" charset="0"/>
              <a:buChar char="•"/>
            </a:pPr>
            <a:r>
              <a:rPr lang="en-GB" sz="2000" dirty="0">
                <a:solidFill>
                  <a:schemeClr val="tx2"/>
                </a:solidFill>
                <a:latin typeface="Calibri" panose="020F0502020204030204" pitchFamily="34" charset="0"/>
                <a:ea typeface="Calibri" panose="020F0502020204030204" pitchFamily="34" charset="0"/>
                <a:cs typeface="Calibri" panose="020F0502020204030204" pitchFamily="34" charset="0"/>
              </a:rPr>
              <a:t>Grateful</a:t>
            </a:r>
          </a:p>
          <a:p>
            <a:pPr lvl="1"/>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0325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74E1F3-C58E-4E80-B3CA-5EB73433D7E3}"/>
              </a:ext>
            </a:extLst>
          </p:cNvPr>
          <p:cNvPicPr>
            <a:picLocks noChangeAspect="1"/>
          </p:cNvPicPr>
          <p:nvPr/>
        </p:nvPicPr>
        <p:blipFill>
          <a:blip r:embed="rId2"/>
          <a:stretch>
            <a:fillRect/>
          </a:stretch>
        </p:blipFill>
        <p:spPr>
          <a:xfrm>
            <a:off x="2782044" y="32132"/>
            <a:ext cx="6624736" cy="6793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333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771 Your Turn Photos - Free &amp; Royalty-Free Stock Photos from Dreamstime">
            <a:extLst>
              <a:ext uri="{FF2B5EF4-FFF2-40B4-BE49-F238E27FC236}">
                <a16:creationId xmlns:a16="http://schemas.microsoft.com/office/drawing/2014/main" id="{D1BB2E32-37AF-43BA-AD8C-00F7A3807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93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997</Words>
  <Application>Microsoft Office PowerPoint</Application>
  <PresentationFormat>Custom</PresentationFormat>
  <Paragraphs>104</Paragraphs>
  <Slides>15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Arial</vt:lpstr>
      <vt:lpstr>Calibri</vt:lpstr>
      <vt:lpstr>Century Gothic</vt:lpstr>
      <vt:lpstr>Books 16x9</vt:lpstr>
      <vt:lpstr>Changemakers: Building your Personal Brand for Sustainable Employment  </vt:lpstr>
      <vt:lpstr>Benjamin Zander</vt:lpstr>
      <vt:lpstr>History</vt:lpstr>
      <vt:lpstr>Write a Zander letter to yourself (600 Words) </vt:lpstr>
      <vt:lpstr>Zander Letter</vt:lpstr>
      <vt:lpstr>PowerPoint Presentation</vt:lpstr>
      <vt:lpstr>Writing a Zander Letter</vt:lpstr>
      <vt:lpstr>Past Tense</vt:lpstr>
      <vt:lpstr>Past Tense</vt:lpstr>
      <vt:lpstr>Give Yourself an ‘A’</vt:lpstr>
      <vt:lpstr>What Could You Include…..</vt:lpstr>
      <vt:lpstr>Think About………</vt:lpstr>
      <vt:lpstr>Think About………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28</cp:revision>
  <dcterms:created xsi:type="dcterms:W3CDTF">2021-02-28T20:52:57Z</dcterms:created>
  <dcterms:modified xsi:type="dcterms:W3CDTF">2024-03-01T01:41:32Z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