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6" r:id="rId4"/>
  </p:sldMasterIdLst>
  <p:notesMasterIdLst>
    <p:notesMasterId r:id="rId20"/>
  </p:notesMasterIdLst>
  <p:handoutMasterIdLst>
    <p:handoutMasterId r:id="rId21"/>
  </p:handoutMasterIdLst>
  <p:sldIdLst>
    <p:sldId id="435" r:id="rId5"/>
    <p:sldId id="449" r:id="rId6"/>
    <p:sldId id="474" r:id="rId7"/>
    <p:sldId id="469" r:id="rId8"/>
    <p:sldId id="471" r:id="rId9"/>
    <p:sldId id="475" r:id="rId10"/>
    <p:sldId id="476" r:id="rId11"/>
    <p:sldId id="477" r:id="rId12"/>
    <p:sldId id="478" r:id="rId13"/>
    <p:sldId id="479" r:id="rId14"/>
    <p:sldId id="480" r:id="rId15"/>
    <p:sldId id="481" r:id="rId16"/>
    <p:sldId id="482" r:id="rId17"/>
    <p:sldId id="483" r:id="rId18"/>
    <p:sldId id="44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4046"/>
    <a:srgbClr val="008000"/>
    <a:srgbClr val="EA0000"/>
    <a:srgbClr val="4181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56" autoAdjust="0"/>
    <p:restoredTop sz="95394" autoAdjust="0"/>
  </p:normalViewPr>
  <p:slideViewPr>
    <p:cSldViewPr snapToGrid="0">
      <p:cViewPr varScale="1">
        <p:scale>
          <a:sx n="57" d="100"/>
          <a:sy n="57" d="100"/>
        </p:scale>
        <p:origin x="1052" y="48"/>
      </p:cViewPr>
      <p:guideLst/>
    </p:cSldViewPr>
  </p:slideViewPr>
  <p:outlineViewPr>
    <p:cViewPr>
      <p:scale>
        <a:sx n="33" d="100"/>
        <a:sy n="33" d="100"/>
      </p:scale>
      <p:origin x="0" y="-1714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8717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m Saifuzzaman" userId="ef380f6ce19e18c3" providerId="LiveId" clId="{1DD65F65-4FDC-48DF-9085-EA688F413139}"/>
    <pc:docChg chg="modSld">
      <pc:chgData name="Asm Saifuzzaman" userId="ef380f6ce19e18c3" providerId="LiveId" clId="{1DD65F65-4FDC-48DF-9085-EA688F413139}" dt="2025-11-17T03:36:51.508" v="42" actId="1036"/>
      <pc:docMkLst>
        <pc:docMk/>
      </pc:docMkLst>
      <pc:sldChg chg="addSp delSp modSp mod">
        <pc:chgData name="Asm Saifuzzaman" userId="ef380f6ce19e18c3" providerId="LiveId" clId="{1DD65F65-4FDC-48DF-9085-EA688F413139}" dt="2025-11-17T03:28:59.900" v="25" actId="14100"/>
        <pc:sldMkLst>
          <pc:docMk/>
          <pc:sldMk cId="3768647894" sldId="469"/>
        </pc:sldMkLst>
        <pc:spChg chg="add del">
          <ac:chgData name="Asm Saifuzzaman" userId="ef380f6ce19e18c3" providerId="LiveId" clId="{1DD65F65-4FDC-48DF-9085-EA688F413139}" dt="2025-11-17T03:27:13.644" v="3"/>
          <ac:spMkLst>
            <pc:docMk/>
            <pc:sldMk cId="3768647894" sldId="469"/>
            <ac:spMk id="3" creationId="{B0BF1828-0626-4096-9FAA-CE54490DABB7}"/>
          </ac:spMkLst>
        </pc:spChg>
        <pc:spChg chg="add del">
          <ac:chgData name="Asm Saifuzzaman" userId="ef380f6ce19e18c3" providerId="LiveId" clId="{1DD65F65-4FDC-48DF-9085-EA688F413139}" dt="2025-11-17T03:27:25.943" v="5"/>
          <ac:spMkLst>
            <pc:docMk/>
            <pc:sldMk cId="3768647894" sldId="469"/>
            <ac:spMk id="4" creationId="{0661C50A-A24F-4FF2-A461-96EC28BA39F7}"/>
          </ac:spMkLst>
        </pc:spChg>
        <pc:spChg chg="mod">
          <ac:chgData name="Asm Saifuzzaman" userId="ef380f6ce19e18c3" providerId="LiveId" clId="{1DD65F65-4FDC-48DF-9085-EA688F413139}" dt="2025-11-17T03:28:59.900" v="25" actId="14100"/>
          <ac:spMkLst>
            <pc:docMk/>
            <pc:sldMk cId="3768647894" sldId="469"/>
            <ac:spMk id="28" creationId="{1EBE2497-5C7C-4F10-9F54-DAD40E7F5C5D}"/>
          </ac:spMkLst>
        </pc:spChg>
      </pc:sldChg>
      <pc:sldChg chg="modSp mod">
        <pc:chgData name="Asm Saifuzzaman" userId="ef380f6ce19e18c3" providerId="LiveId" clId="{1DD65F65-4FDC-48DF-9085-EA688F413139}" dt="2025-11-17T03:36:51.508" v="42" actId="1036"/>
        <pc:sldMkLst>
          <pc:docMk/>
          <pc:sldMk cId="755833965" sldId="477"/>
        </pc:sldMkLst>
        <pc:spChg chg="mod">
          <ac:chgData name="Asm Saifuzzaman" userId="ef380f6ce19e18c3" providerId="LiveId" clId="{1DD65F65-4FDC-48DF-9085-EA688F413139}" dt="2025-11-17T03:36:51.508" v="42" actId="1036"/>
          <ac:spMkLst>
            <pc:docMk/>
            <pc:sldMk cId="755833965" sldId="477"/>
            <ac:spMk id="6" creationId="{61F80F90-3016-432F-B630-0731F27E773C}"/>
          </ac:spMkLst>
        </pc:spChg>
      </pc:sldChg>
      <pc:sldChg chg="modSp mod">
        <pc:chgData name="Asm Saifuzzaman" userId="ef380f6ce19e18c3" providerId="LiveId" clId="{1DD65F65-4FDC-48DF-9085-EA688F413139}" dt="2025-11-17T03:32:23.643" v="30" actId="113"/>
        <pc:sldMkLst>
          <pc:docMk/>
          <pc:sldMk cId="1549290792" sldId="478"/>
        </pc:sldMkLst>
        <pc:spChg chg="mod">
          <ac:chgData name="Asm Saifuzzaman" userId="ef380f6ce19e18c3" providerId="LiveId" clId="{1DD65F65-4FDC-48DF-9085-EA688F413139}" dt="2025-11-17T03:32:23.643" v="30" actId="113"/>
          <ac:spMkLst>
            <pc:docMk/>
            <pc:sldMk cId="1549290792" sldId="478"/>
            <ac:spMk id="6" creationId="{61F80F90-3016-432F-B630-0731F27E773C}"/>
          </ac:spMkLst>
        </pc:spChg>
      </pc:sldChg>
      <pc:sldChg chg="modSp mod">
        <pc:chgData name="Asm Saifuzzaman" userId="ef380f6ce19e18c3" providerId="LiveId" clId="{1DD65F65-4FDC-48DF-9085-EA688F413139}" dt="2025-11-17T03:33:45.144" v="34" actId="113"/>
        <pc:sldMkLst>
          <pc:docMk/>
          <pc:sldMk cId="3014883468" sldId="482"/>
        </pc:sldMkLst>
        <pc:spChg chg="mod">
          <ac:chgData name="Asm Saifuzzaman" userId="ef380f6ce19e18c3" providerId="LiveId" clId="{1DD65F65-4FDC-48DF-9085-EA688F413139}" dt="2025-11-17T03:33:45.144" v="34" actId="113"/>
          <ac:spMkLst>
            <pc:docMk/>
            <pc:sldMk cId="3014883468" sldId="482"/>
            <ac:spMk id="6" creationId="{61F80F90-3016-432F-B630-0731F27E773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E4D2272-D660-A337-AEF3-BE066BD5453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FE5A70-71C2-F335-270C-B94537340C5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C5A369-CA0E-4FC6-90EE-5FA969A08EF8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1E1B03-0F86-16E7-11BE-81F9F4CD66B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4524B8-3914-99B2-2620-0F2A88D335A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210F9-8331-407C-A034-F95DCB303E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0058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4AB06A-EEDC-421C-B5A0-5E9E5241A8E5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F9438-3EEF-4192-9815-F6F44770AE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2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469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700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9538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9225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002359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551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44093261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311649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85456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467918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2031881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336753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023947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67562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09050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Closing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181407F-D7F6-56CB-135C-01868BC191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7" y="1088211"/>
            <a:ext cx="4602483" cy="4896019"/>
          </a:xfrm>
        </p:spPr>
        <p:txBody>
          <a:bodyPr>
            <a:normAutofit/>
          </a:bodyPr>
          <a:lstStyle>
            <a:lvl1pPr>
              <a:defRPr sz="48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E517585-E867-BB06-B195-272DA0F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8"/>
            <a:ext cx="12192000" cy="87392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2D9EBD-88FB-A2C3-7EC2-46DD7B532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0939" y="2990938"/>
            <a:ext cx="6855801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reeform 22">
            <a:extLst>
              <a:ext uri="{FF2B5EF4-FFF2-40B4-BE49-F238E27FC236}">
                <a16:creationId xmlns:a16="http://schemas.microsoft.com/office/drawing/2014/main" id="{CB417425-9078-B6E8-97F7-BAA1536BA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-8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 4">
            <a:extLst>
              <a:ext uri="{FF2B5EF4-FFF2-40B4-BE49-F238E27FC236}">
                <a16:creationId xmlns:a16="http://schemas.microsoft.com/office/drawing/2014/main" id="{D7F56B38-71B8-A745-8D9C-BBEA278F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9905999" y="4572027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5E5C644-63C0-D8A4-7EF1-1681AFB1F4D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324599" y="1088210"/>
            <a:ext cx="4373564" cy="4894894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bg2"/>
                </a:solidFill>
              </a:defRPr>
            </a:lvl1pPr>
            <a:lvl2pPr marL="457200" indent="0">
              <a:spcBef>
                <a:spcPts val="0"/>
              </a:spcBef>
              <a:spcAft>
                <a:spcPts val="600"/>
              </a:spcAft>
              <a:buNone/>
              <a:defRPr sz="1600" b="1">
                <a:solidFill>
                  <a:schemeClr val="bg2"/>
                </a:solidFill>
              </a:defRPr>
            </a:lvl2pPr>
            <a:lvl3pPr marL="914400" indent="0">
              <a:spcBef>
                <a:spcPts val="0"/>
              </a:spcBef>
              <a:spcAft>
                <a:spcPts val="600"/>
              </a:spcAft>
              <a:buNone/>
              <a:defRPr sz="1400" b="1">
                <a:solidFill>
                  <a:schemeClr val="bg2"/>
                </a:solidFill>
              </a:defRPr>
            </a:lvl3pPr>
            <a:lvl4pPr marL="1371600" indent="0">
              <a:spcBef>
                <a:spcPts val="0"/>
              </a:spcBef>
              <a:spcAft>
                <a:spcPts val="600"/>
              </a:spcAft>
              <a:buNone/>
              <a:defRPr sz="1200" b="1">
                <a:solidFill>
                  <a:schemeClr val="bg2"/>
                </a:solidFill>
              </a:defRPr>
            </a:lvl4pPr>
            <a:lvl5pPr marL="1828800" indent="0">
              <a:spcBef>
                <a:spcPts val="0"/>
              </a:spcBef>
              <a:spcAft>
                <a:spcPts val="600"/>
              </a:spcAft>
              <a:buNone/>
              <a:defRPr sz="1200" b="1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2825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610C35C-5361-BD30-EB79-01BD72158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Freeform 26">
            <a:extLst>
              <a:ext uri="{FF2B5EF4-FFF2-40B4-BE49-F238E27FC236}">
                <a16:creationId xmlns:a16="http://schemas.microsoft.com/office/drawing/2014/main" id="{948A7171-32A3-1CAC-DDFD-7C44DDAF0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47">
            <a:extLst>
              <a:ext uri="{FF2B5EF4-FFF2-40B4-BE49-F238E27FC236}">
                <a16:creationId xmlns:a16="http://schemas.microsoft.com/office/drawing/2014/main" id="{06FD5EAC-FAC4-CDB4-6AB8-809E940F0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4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DA13352-25BC-FD28-A34C-DD204D5BF1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1748" y="246183"/>
            <a:ext cx="9525000" cy="1919521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34108AC-4ED2-99E6-0212-0AC0802C553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1600" y="2274033"/>
            <a:ext cx="9525000" cy="3317875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5124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2 Colum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6">
            <a:extLst>
              <a:ext uri="{FF2B5EF4-FFF2-40B4-BE49-F238E27FC236}">
                <a16:creationId xmlns:a16="http://schemas.microsoft.com/office/drawing/2014/main" id="{F8F589DA-127F-E2E7-6ADA-1D3C04799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5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00FBF0-749D-0FF0-74B6-3565174CA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DDA3FAB-74FF-4772-2BA4-B242E12A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BE95B3E-84B8-3910-65C9-87914802BE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8" y="369277"/>
            <a:ext cx="9590215" cy="1708514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0">
            <a:extLst>
              <a:ext uri="{FF2B5EF4-FFF2-40B4-BE49-F238E27FC236}">
                <a16:creationId xmlns:a16="http://schemas.microsoft.com/office/drawing/2014/main" id="{53421E6F-1A11-40B7-DB53-FC96CE9D787B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369269" y="2284193"/>
            <a:ext cx="603654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0">
            <a:extLst>
              <a:ext uri="{FF2B5EF4-FFF2-40B4-BE49-F238E27FC236}">
                <a16:creationId xmlns:a16="http://schemas.microsoft.com/office/drawing/2014/main" id="{90BA2746-C141-C524-CDDE-DD672A80A2C8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7708899" y="2284193"/>
            <a:ext cx="325291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 b="1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 b="1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 b="1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78CC75E-2849-6C28-42BF-61EBFD22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299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484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  <p:sldLayoutId id="2147483888" r:id="rId12"/>
    <p:sldLayoutId id="2147483889" r:id="rId13"/>
    <p:sldLayoutId id="2147483890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mental-health-strengthening-our-response" TargetMode="External"/><Relationship Id="rId2" Type="http://schemas.openxmlformats.org/officeDocument/2006/relationships/hyperlink" Target="https://www.earlyyears.tv/john-bowlbys-attachment-theory-and-developmental-phases/" TargetMode="Externa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A6058DCE-0416-4DC0-AD2A-68595A0BE109}"/>
              </a:ext>
            </a:extLst>
          </p:cNvPr>
          <p:cNvGrpSpPr/>
          <p:nvPr/>
        </p:nvGrpSpPr>
        <p:grpSpPr>
          <a:xfrm>
            <a:off x="8579085" y="5423338"/>
            <a:ext cx="3506349" cy="1237418"/>
            <a:chOff x="1629979" y="1055886"/>
            <a:chExt cx="2878521" cy="1015852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96C9C38-A174-4F24-A0BA-ADA0B8912E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r="74238"/>
            <a:stretch/>
          </p:blipFill>
          <p:spPr>
            <a:xfrm>
              <a:off x="1629979" y="1088210"/>
              <a:ext cx="732222" cy="94321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7ABAD8B-0D94-4F25-AB3B-9F8A34E374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6126"/>
            <a:stretch/>
          </p:blipFill>
          <p:spPr>
            <a:xfrm>
              <a:off x="2362200" y="1055886"/>
              <a:ext cx="2146300" cy="1015852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81C82C49-E6F7-4A3B-87EE-D63E8E380117}"/>
              </a:ext>
            </a:extLst>
          </p:cNvPr>
          <p:cNvSpPr txBox="1"/>
          <p:nvPr/>
        </p:nvSpPr>
        <p:spPr>
          <a:xfrm>
            <a:off x="1239890" y="233005"/>
            <a:ext cx="10165350" cy="5232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Applying Bowlby’s Attachment Theory to Support Early Childhood Development</a:t>
            </a:r>
            <a:endParaRPr lang="en-GB" sz="2400" b="1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defRPr/>
            </a:pPr>
            <a:endParaRPr lang="en-GB" sz="2400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defRPr/>
            </a:pPr>
            <a:endParaRPr lang="en-GB" sz="1200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defRPr/>
            </a:pPr>
            <a:r>
              <a:rPr lang="en-GB" sz="24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</a:t>
            </a:r>
            <a:r>
              <a:rPr lang="en-GB" sz="2400" b="1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Psychology in Health and Social Care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defRPr/>
            </a:pPr>
            <a:endParaRPr lang="en-GB" sz="1400" b="1" dirty="0">
              <a:solidFill>
                <a:sysClr val="windowText" lastClr="000000"/>
              </a:solidFill>
              <a:latin typeface="+mj-lt"/>
              <a:cs typeface="Times New Roman" panose="02020603050405020304" pitchFamily="18" charset="0"/>
            </a:endParaRPr>
          </a:p>
          <a:p>
            <a:pPr algn="just" eaLnBrk="1" hangingPunct="1">
              <a:defRPr/>
            </a:pPr>
            <a:r>
              <a:rPr lang="en-GB" sz="24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GB" sz="2400" b="1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LCHS4010 </a:t>
            </a:r>
          </a:p>
          <a:p>
            <a:pPr algn="just" eaLnBrk="1" hangingPunct="1">
              <a:defRPr/>
            </a:pPr>
            <a:endParaRPr lang="en-GB" sz="1400" b="1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defRPr/>
            </a:pPr>
            <a:r>
              <a:rPr lang="en-GB" sz="24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No: </a:t>
            </a:r>
            <a:r>
              <a:rPr lang="en-GB" sz="2400" b="1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Assignment-1 </a:t>
            </a:r>
          </a:p>
          <a:p>
            <a:pPr algn="just" eaLnBrk="1" hangingPunct="1">
              <a:defRPr/>
            </a:pPr>
            <a:endParaRPr lang="en-GB" sz="1400" b="1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defRPr/>
            </a:pPr>
            <a:r>
              <a:rPr lang="en-GB" sz="24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	 </a:t>
            </a:r>
            <a:r>
              <a:rPr lang="en-GB" sz="2400" b="1" dirty="0" err="1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Xxx</a:t>
            </a:r>
            <a:r>
              <a:rPr lang="en-GB" sz="2400" b="1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S M Saifuzzaman  </a:t>
            </a:r>
          </a:p>
          <a:p>
            <a:pPr algn="just" eaLnBrk="1" hangingPunct="1">
              <a:defRPr/>
            </a:pPr>
            <a:endParaRPr lang="en-GB" sz="1400" b="1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defRPr/>
            </a:pPr>
            <a:r>
              <a:rPr lang="en-GB" sz="24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sz="2400" b="1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2422741 </a:t>
            </a:r>
          </a:p>
          <a:p>
            <a:pPr algn="just">
              <a:defRPr/>
            </a:pPr>
            <a:endParaRPr lang="en-GB" sz="1400" b="1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defRPr/>
            </a:pPr>
            <a:r>
              <a:rPr lang="en-GB" sz="24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</a:t>
            </a:r>
            <a:r>
              <a:rPr lang="en-GB" sz="2400" b="1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Peace </a:t>
            </a:r>
            <a:r>
              <a:rPr lang="en-GB" sz="2400" b="1" dirty="0" err="1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Ukachukwu</a:t>
            </a:r>
            <a:endParaRPr lang="en-GB" sz="2400" b="1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8CA40D48-C454-4E7A-B4B0-622EF2D0A8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9890" y="5927149"/>
            <a:ext cx="5423666" cy="458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1800" b="1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 17th November 2025</a:t>
            </a:r>
            <a:endParaRPr lang="en-GB" altLang="en-US" sz="1800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0806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60027CB-3C27-FC4C-AEF9-685A21EA1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7631" y="683460"/>
            <a:ext cx="5096736" cy="457202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Acknowledgement of AI Use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16BFA23-AB5B-BA88-E233-DE14DED5A2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FE0E34-3710-494B-8663-3829B8406D00}"/>
              </a:ext>
            </a:extLst>
          </p:cNvPr>
          <p:cNvSpPr txBox="1"/>
          <p:nvPr/>
        </p:nvSpPr>
        <p:spPr>
          <a:xfrm>
            <a:off x="1324304" y="1687944"/>
            <a:ext cx="980615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I used AI tools (Google and Grammarly) to check my grammar and spelling.</a:t>
            </a:r>
          </a:p>
          <a:p>
            <a:endParaRPr lang="en-GB" sz="2400" dirty="0"/>
          </a:p>
          <a:p>
            <a:r>
              <a:rPr lang="en-GB" sz="2400" dirty="0"/>
              <a:t>To find academic information and sources, I used my university’s Week 4 PowerPoint, article and resources on John Bowlby’s Attachment Theory to support my learning.</a:t>
            </a:r>
          </a:p>
        </p:txBody>
      </p:sp>
    </p:spTree>
    <p:extLst>
      <p:ext uri="{BB962C8B-B14F-4D97-AF65-F5344CB8AC3E}">
        <p14:creationId xmlns:p14="http://schemas.microsoft.com/office/powerpoint/2010/main" val="2579511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60027CB-3C27-FC4C-AEF9-685A21EA1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9976" y="357639"/>
            <a:ext cx="3765638" cy="457202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Table of Content </a:t>
            </a: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16BFA23-AB5B-BA88-E233-DE14DED5A2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FE0E34-3710-494B-8663-3829B8406D00}"/>
              </a:ext>
            </a:extLst>
          </p:cNvPr>
          <p:cNvSpPr txBox="1"/>
          <p:nvPr/>
        </p:nvSpPr>
        <p:spPr>
          <a:xfrm>
            <a:off x="2225259" y="1120385"/>
            <a:ext cx="7255071" cy="55823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Overview of Bowlby’s Attachment Theory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 Concepts of Bowlby’s Theory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Relevance to Early Childhood Development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Applying the Theory to Amira’s Case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Practical Strategies to Support Amira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Biological and Environmental Influences (Nature &amp; Nurture)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to Support Amira (Based on Bowlby)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Evaluation of Bowlby’s Theory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  <a:endParaRPr lang="en-GB" sz="2000" dirty="0">
              <a:solidFill>
                <a:sysClr val="windowText" lastClr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2000" dirty="0">
              <a:solidFill>
                <a:sysClr val="windowText" lastClr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solidFill>
                <a:sysClr val="windowText" lastClr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solidFill>
                <a:sysClr val="windowText" lastClr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4680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4" y="600789"/>
            <a:ext cx="2438136" cy="674338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8" name="Content Placeholder 4">
            <a:extLst>
              <a:ext uri="{FF2B5EF4-FFF2-40B4-BE49-F238E27FC236}">
                <a16:creationId xmlns:a16="http://schemas.microsoft.com/office/drawing/2014/main" id="{1EBE2497-5C7C-4F10-9F54-DAD40E7F5C5D}"/>
              </a:ext>
            </a:extLst>
          </p:cNvPr>
          <p:cNvSpPr txBox="1">
            <a:spLocks/>
          </p:cNvSpPr>
          <p:nvPr/>
        </p:nvSpPr>
        <p:spPr>
          <a:xfrm>
            <a:off x="1219200" y="1796838"/>
            <a:ext cx="10573407" cy="36672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25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22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Amira is a young child, aged 3, who has just started at the nursery.</a:t>
            </a:r>
          </a:p>
          <a:p>
            <a:pPr marL="0" indent="0">
              <a:lnSpc>
                <a:spcPct val="125000"/>
              </a:lnSpc>
              <a:buNone/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Showing signs of:</a:t>
            </a:r>
          </a:p>
          <a:p>
            <a:pPr marL="617220" lvl="1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Anxiety when separated from carers</a:t>
            </a:r>
          </a:p>
          <a:p>
            <a:pPr marL="617220" lvl="1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Limited verbal communication</a:t>
            </a:r>
          </a:p>
          <a:p>
            <a:pPr marL="617220" lvl="1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Difficulty engaging in group play</a:t>
            </a:r>
          </a:p>
          <a:p>
            <a:pPr marL="0" indent="0">
              <a:lnSpc>
                <a:spcPct val="125000"/>
              </a:lnSpc>
              <a:buNone/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Aim: Understand her developmental needs using Bowlby’s Attachment Theory</a:t>
            </a:r>
          </a:p>
          <a:p>
            <a:pPr marL="0" indent="0">
              <a:lnSpc>
                <a:spcPct val="125000"/>
              </a:lnSpc>
              <a:buNone/>
            </a:pPr>
            <a:r>
              <a:rPr lang="en-GB" sz="22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Focus on emotional, social, cognitive, and physical development</a:t>
            </a:r>
            <a:endParaRPr lang="en-GB" sz="2200" b="0" dirty="0">
              <a:solidFill>
                <a:sysClr val="windowText" lastClr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647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3" y="600789"/>
            <a:ext cx="7535653" cy="674338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Overview of Bowlby’s Attachment Theory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1F80F90-3016-432F-B630-0731F27E773C}"/>
              </a:ext>
            </a:extLst>
          </p:cNvPr>
          <p:cNvSpPr txBox="1">
            <a:spLocks/>
          </p:cNvSpPr>
          <p:nvPr/>
        </p:nvSpPr>
        <p:spPr>
          <a:xfrm>
            <a:off x="1198179" y="1912449"/>
            <a:ext cx="10573407" cy="39628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Children are biologically driven to seek closeness to caregivers (Bowlby, 1958; 1960) </a:t>
            </a: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Focuses on the emotional bond between a child and their primary caregiver.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Secure attachment helps build trust, confidence, and emotional stability.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Disruption in early attachment can lead to anxiety, withdrawal, or difficulty forming relationships later in life.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Influential in mental health, childcare, and early years practice</a:t>
            </a:r>
          </a:p>
          <a:p>
            <a:pPr marL="342900" lvl="0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Supported by Ainsworth’s “Strange Situation” research (Ainsworth et al., 1978)</a:t>
            </a:r>
          </a:p>
          <a:p>
            <a:pPr lvl="1" indent="0">
              <a:lnSpc>
                <a:spcPct val="125000"/>
              </a:lnSpc>
              <a:spcAft>
                <a:spcPts val="800"/>
              </a:spcAft>
              <a:buFont typeface="Arial" pitchFamily="34" charset="0"/>
              <a:buNone/>
            </a:pPr>
            <a:endParaRPr lang="en-GB" sz="2200" b="0" dirty="0">
              <a:solidFill>
                <a:sysClr val="windowText" lastClr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964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3" y="600789"/>
            <a:ext cx="6074715" cy="674338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Key Concepts of Bowlby’s Theory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1F80F90-3016-432F-B630-0731F27E773C}"/>
              </a:ext>
            </a:extLst>
          </p:cNvPr>
          <p:cNvSpPr txBox="1">
            <a:spLocks/>
          </p:cNvSpPr>
          <p:nvPr/>
        </p:nvSpPr>
        <p:spPr>
          <a:xfrm>
            <a:off x="1198179" y="1912449"/>
            <a:ext cx="10573407" cy="39628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Secure Base: </a:t>
            </a: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caregiver provides emotional safety for a child to explore.</a:t>
            </a:r>
            <a:endParaRPr lang="en-GB" sz="2200" b="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Separation Anxiety: </a:t>
            </a: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Distress when separated from a primary attachment figure.</a:t>
            </a:r>
            <a:endParaRPr lang="en-GB" sz="2200" b="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Internal Working Model: </a:t>
            </a: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Early experiences create mental templates for future relationships.</a:t>
            </a:r>
            <a:endParaRPr lang="en-GB" sz="2200" b="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Period: </a:t>
            </a: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first five years are crucial for developing secure attachments.</a:t>
            </a:r>
            <a:endParaRPr lang="en-GB" sz="2200" b="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416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4" y="600789"/>
            <a:ext cx="8029638" cy="674338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Relevance to Early Childhood Development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1F80F90-3016-432F-B630-0731F27E773C}"/>
              </a:ext>
            </a:extLst>
          </p:cNvPr>
          <p:cNvSpPr txBox="1">
            <a:spLocks/>
          </p:cNvSpPr>
          <p:nvPr/>
        </p:nvSpPr>
        <p:spPr>
          <a:xfrm>
            <a:off x="1198179" y="1912449"/>
            <a:ext cx="10573407" cy="39628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Sensitive, responsive caregiving promotes:</a:t>
            </a:r>
          </a:p>
          <a:p>
            <a:pPr marL="742950" lvl="1" indent="-285750">
              <a:lnSpc>
                <a:spcPct val="125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Emotional regulation</a:t>
            </a:r>
          </a:p>
          <a:p>
            <a:pPr marL="742950" lvl="1" indent="-285750">
              <a:lnSpc>
                <a:spcPct val="125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Confidence and self-esteem</a:t>
            </a:r>
          </a:p>
          <a:p>
            <a:pPr marL="742950" lvl="1" indent="-285750">
              <a:lnSpc>
                <a:spcPct val="125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competence</a:t>
            </a:r>
          </a:p>
          <a:p>
            <a:pPr marL="742950" lvl="1" indent="-285750">
              <a:lnSpc>
                <a:spcPct val="125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Stronger cognitive development</a:t>
            </a:r>
          </a:p>
          <a:p>
            <a:pPr marL="342900" lvl="0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Research shows secure attachment supports mental health (WHO, 2025)</a:t>
            </a:r>
          </a:p>
          <a:p>
            <a:pPr marL="342900" lvl="0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Insecure attachment linked to challenges with trust, behaviour, and anxiety</a:t>
            </a:r>
          </a:p>
          <a:p>
            <a:pPr lvl="1" indent="0">
              <a:lnSpc>
                <a:spcPct val="125000"/>
              </a:lnSpc>
              <a:spcAft>
                <a:spcPts val="800"/>
              </a:spcAft>
              <a:buFont typeface="Arial" pitchFamily="34" charset="0"/>
              <a:buNone/>
            </a:pPr>
            <a:endParaRPr lang="en-GB" sz="2200" b="0" dirty="0">
              <a:solidFill>
                <a:sysClr val="windowText" lastClr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3039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4" y="600789"/>
            <a:ext cx="6841970" cy="674338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Applying the Theory to Amira’s Case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1F80F90-3016-432F-B630-0731F27E773C}"/>
              </a:ext>
            </a:extLst>
          </p:cNvPr>
          <p:cNvSpPr txBox="1">
            <a:spLocks/>
          </p:cNvSpPr>
          <p:nvPr/>
        </p:nvSpPr>
        <p:spPr>
          <a:xfrm>
            <a:off x="1198179" y="1923600"/>
            <a:ext cx="10573407" cy="39628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Amira’s anxiety may indicate an insecure attachment.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Her limited verbal communication may show emotional stress to trust others.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Difficulty joining group play might reflect a lack of confidence or emotional security.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 creating a safe, consistent, and nurturing environment, t</a:t>
            </a:r>
            <a:r>
              <a:rPr lang="en-GB" sz="22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 helps her feel safe and part of the group.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5833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3" y="600789"/>
            <a:ext cx="7535653" cy="674338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Practical Strategies to Support Amira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1F80F90-3016-432F-B630-0731F27E773C}"/>
              </a:ext>
            </a:extLst>
          </p:cNvPr>
          <p:cNvSpPr txBox="1">
            <a:spLocks/>
          </p:cNvSpPr>
          <p:nvPr/>
        </p:nvSpPr>
        <p:spPr>
          <a:xfrm>
            <a:off x="1198179" y="1912449"/>
            <a:ext cx="10573407" cy="39628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0" dirty="0"/>
              <a:t>Give Amira a key worker to help build a strong relationship.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a gradual separation approach to reduce her anxiety.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Establish predictable routines to help her feel safe.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play-based learning and positive reinforcement to encourage participation.</a:t>
            </a:r>
            <a:endParaRPr lang="en-GB" sz="2200" b="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 her communication through visual aids, gestures, and gentle conversation.</a:t>
            </a:r>
            <a:endParaRPr lang="en-GB" sz="2200" b="0" dirty="0">
              <a:solidFill>
                <a:sysClr val="windowText" lastClr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290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79" y="600789"/>
            <a:ext cx="10573407" cy="674338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Biological and Environmental Influences (Nature &amp; Nurture)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1F80F90-3016-432F-B630-0731F27E773C}"/>
              </a:ext>
            </a:extLst>
          </p:cNvPr>
          <p:cNvSpPr txBox="1">
            <a:spLocks/>
          </p:cNvSpPr>
          <p:nvPr/>
        </p:nvSpPr>
        <p:spPr>
          <a:xfrm>
            <a:off x="1198179" y="1912449"/>
            <a:ext cx="10573407" cy="39628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Nature (Biological factors):</a:t>
            </a:r>
            <a:b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Amira’s temperament or sensitivity might influence how she responds to stress.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Nurture (Environmental factors):</a:t>
            </a:r>
            <a:b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quality of care, attachment to parents, and early experiences shape her confidence and emotional well-being.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Both</a:t>
            </a: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interact together to influence her psychological and social development.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200" b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13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3" y="159354"/>
            <a:ext cx="8481584" cy="674338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to Support Amira (Based on Bowlby)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1F80F90-3016-432F-B630-0731F27E773C}"/>
              </a:ext>
            </a:extLst>
          </p:cNvPr>
          <p:cNvSpPr txBox="1">
            <a:spLocks/>
          </p:cNvSpPr>
          <p:nvPr/>
        </p:nvSpPr>
        <p:spPr>
          <a:xfrm>
            <a:off x="1492734" y="1259540"/>
            <a:ext cx="8649750" cy="51610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Creating Security</a:t>
            </a:r>
          </a:p>
          <a:p>
            <a:pPr lvl="2"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Provide a consistent key person for Amira</a:t>
            </a:r>
          </a:p>
          <a:p>
            <a:pPr lvl="2"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Predictable routines to reduce anxiety</a:t>
            </a:r>
          </a:p>
          <a:p>
            <a:pPr lvl="2"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Warm, sensitive, attuned responses when she is distressed</a:t>
            </a:r>
          </a:p>
          <a:p>
            <a:pPr marL="0" indent="0">
              <a:buNone/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Building Trust</a:t>
            </a:r>
          </a:p>
          <a:p>
            <a:pPr lvl="2"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“Stay and play” sessions with carers during transition</a:t>
            </a:r>
          </a:p>
          <a:p>
            <a:pPr lvl="2"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Gradual separation process</a:t>
            </a:r>
          </a:p>
          <a:p>
            <a:pPr lvl="2"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Comfort objects allowed from home</a:t>
            </a:r>
          </a:p>
          <a:p>
            <a:pPr marL="0" indent="0">
              <a:buNone/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Supportive Communication</a:t>
            </a:r>
          </a:p>
          <a:p>
            <a:pPr lvl="2"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 simple language, gestures, and modelling</a:t>
            </a:r>
          </a:p>
          <a:p>
            <a:pPr lvl="2"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Encourage but don’t force verbal expression</a:t>
            </a:r>
          </a:p>
          <a:p>
            <a:pPr lvl="2"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Follow her lead in play</a:t>
            </a:r>
          </a:p>
        </p:txBody>
      </p:sp>
    </p:spTree>
    <p:extLst>
      <p:ext uri="{BB962C8B-B14F-4D97-AF65-F5344CB8AC3E}">
        <p14:creationId xmlns:p14="http://schemas.microsoft.com/office/powerpoint/2010/main" val="22822827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3" y="359052"/>
            <a:ext cx="6369005" cy="674338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Evaluation of Bowlby’s Theory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1F80F90-3016-432F-B630-0731F27E773C}"/>
              </a:ext>
            </a:extLst>
          </p:cNvPr>
          <p:cNvSpPr txBox="1">
            <a:spLocks/>
          </p:cNvSpPr>
          <p:nvPr/>
        </p:nvSpPr>
        <p:spPr>
          <a:xfrm>
            <a:off x="1198179" y="1418466"/>
            <a:ext cx="10573407" cy="45934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5000"/>
              </a:lnSpc>
              <a:spcAft>
                <a:spcPts val="800"/>
              </a:spcAft>
              <a:buNone/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Usefulness:</a:t>
            </a:r>
            <a:endParaRPr lang="en-GB" sz="2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17220" lvl="1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Highlights the importance of early relationships in child development.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17220" lvl="1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Supports practical early-years strategies like key-worker systems and attachment-based play.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5000"/>
              </a:lnSpc>
              <a:spcAft>
                <a:spcPts val="800"/>
              </a:spcAft>
              <a:buNone/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Limitations:</a:t>
            </a:r>
            <a:endParaRPr lang="en-GB" sz="2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17220" lvl="1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Focuses mainly on the mother–child relationship; less on multiple caregivers.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17220" lvl="1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May not fully account for cultural differences in childcare.</a:t>
            </a:r>
            <a:endParaRPr lang="en-GB" sz="2200" b="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17220" lvl="1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Some modern studies show children can form secure attachments with more than one adult.</a:t>
            </a:r>
            <a:endParaRPr lang="en-GB" sz="2200" b="0" dirty="0">
              <a:solidFill>
                <a:sysClr val="windowText" lastClr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41376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4" y="600789"/>
            <a:ext cx="2007212" cy="674338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Summary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1F80F90-3016-432F-B630-0731F27E773C}"/>
              </a:ext>
            </a:extLst>
          </p:cNvPr>
          <p:cNvSpPr txBox="1">
            <a:spLocks/>
          </p:cNvSpPr>
          <p:nvPr/>
        </p:nvSpPr>
        <p:spPr>
          <a:xfrm>
            <a:off x="1198179" y="1912449"/>
            <a:ext cx="10573407" cy="39628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Bowlby’s theory helps explain Amira’s anxiety and social struggles.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0" dirty="0"/>
              <a:t>A secure attachment is very important for a child’s emotions and thinking skills.</a:t>
            </a: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Nursery support should include consistency, nurturing care, and communication support.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Considering both nature and nurture gives a complete view of her development.</a:t>
            </a:r>
            <a:endParaRPr lang="en-GB" sz="22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4883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4" y="262762"/>
            <a:ext cx="2480176" cy="476340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References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A9DCF0-C599-42D8-9D89-A7D6526A9E07}"/>
              </a:ext>
            </a:extLst>
          </p:cNvPr>
          <p:cNvSpPr txBox="1"/>
          <p:nvPr/>
        </p:nvSpPr>
        <p:spPr>
          <a:xfrm>
            <a:off x="1272503" y="751654"/>
            <a:ext cx="10194283" cy="58526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Ainsworth, M. (1978) </a:t>
            </a:r>
            <a:r>
              <a:rPr lang="en-GB" sz="2000" i="1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Patterns of Attachment: A Psychological Study of the Strange Situation.</a:t>
            </a: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Hillsdale, NJ: Lawrence Erlbaum.</a:t>
            </a:r>
            <a:endParaRPr lang="en-GB" sz="2000" dirty="0">
              <a:solidFill>
                <a:sysClr val="windowText" lastClr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Bowlby, J. (1958) ‘The nature of the child’s tie to his mother’, </a:t>
            </a:r>
            <a:r>
              <a:rPr lang="en-GB" sz="2000" i="1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Psychoanalysis</a:t>
            </a: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39(5), pp. 350–373.</a:t>
            </a: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Bowlby, J. (1969) </a:t>
            </a:r>
            <a:r>
              <a:rPr lang="en-GB" sz="2000" i="1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Attachment and Loss: Vol. 1.</a:t>
            </a: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New York: Basic Books.</a:t>
            </a:r>
            <a:endParaRPr lang="en-GB" sz="2000" dirty="0">
              <a:solidFill>
                <a:sysClr val="windowText" lastClr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Bowlby, J. (1960) ‘Separation anxiety’, </a:t>
            </a:r>
            <a:r>
              <a:rPr lang="en-GB" sz="2000" i="1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Psychoanalysis</a:t>
            </a: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41(1), pp. 89–113.</a:t>
            </a: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Bretherton, I. (1992) ‘The origins of attachment theory,’ </a:t>
            </a:r>
            <a:r>
              <a:rPr lang="en-GB" sz="2000" i="1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Developmental Psychology</a:t>
            </a: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28(5), pp. 759–775.</a:t>
            </a:r>
            <a:endParaRPr lang="en-GB" sz="2000" dirty="0">
              <a:solidFill>
                <a:sysClr val="windowText" lastClr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ysClr val="windowText" lastClr="000000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Early Years TV (2024) </a:t>
            </a:r>
            <a:r>
              <a:rPr lang="en-GB" sz="2000" i="1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John Bowlby’s Attachment Theory and Developmental Phases. </a:t>
            </a: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2000" u="sng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https://www.earlyyears.tv/john-bowlbys-attachment-theory-and-developmental-phases/</a:t>
            </a: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16 November 2025). </a:t>
            </a:r>
            <a:endParaRPr lang="en-GB" sz="2000" dirty="0">
              <a:solidFill>
                <a:sysClr val="windowText" lastClr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ysClr val="windowText" lastClr="000000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 (2025) </a:t>
            </a:r>
            <a:r>
              <a:rPr lang="en-GB" sz="2000" i="1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Mental health. </a:t>
            </a: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2000" u="sng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https://www.who.int/news-room/fact-sheets/detail/mental-health-strengthening-our-response</a:t>
            </a:r>
            <a:r>
              <a:rPr lang="en-GB" sz="20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16 November 2025).</a:t>
            </a:r>
          </a:p>
        </p:txBody>
      </p:sp>
    </p:spTree>
    <p:extLst>
      <p:ext uri="{BB962C8B-B14F-4D97-AF65-F5344CB8AC3E}">
        <p14:creationId xmlns:p14="http://schemas.microsoft.com/office/powerpoint/2010/main" val="15604673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C71D8FC-E122-CABE-6FCE-615B2C341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1948" y="2326323"/>
            <a:ext cx="5128104" cy="1556239"/>
          </a:xfrm>
        </p:spPr>
        <p:txBody>
          <a:bodyPr>
            <a:normAutofit/>
          </a:bodyPr>
          <a:lstStyle/>
          <a:p>
            <a:r>
              <a:rPr lang="en-US" sz="6600" dirty="0">
                <a:solidFill>
                  <a:sysClr val="windowText" lastClr="000000"/>
                </a:solidFill>
              </a:rPr>
              <a:t>Thank You All</a:t>
            </a:r>
          </a:p>
        </p:txBody>
      </p:sp>
    </p:spTree>
    <p:extLst>
      <p:ext uri="{BB962C8B-B14F-4D97-AF65-F5344CB8AC3E}">
        <p14:creationId xmlns:p14="http://schemas.microsoft.com/office/powerpoint/2010/main" val="2023228036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38B8CBF-35BC-4CBA-95E2-584C08F618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227BAF2-BB0B-4E7B-AE5A-2E47729F98C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52AE0DF-6B5F-4274-A760-FE77CC84C909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11821</TotalTime>
  <Words>988</Words>
  <Application>Microsoft Office PowerPoint</Application>
  <PresentationFormat>Widescreen</PresentationFormat>
  <Paragraphs>126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Courier New</vt:lpstr>
      <vt:lpstr>Symbol</vt:lpstr>
      <vt:lpstr>Times New Roman</vt:lpstr>
      <vt:lpstr>Wingdings 2</vt:lpstr>
      <vt:lpstr>View</vt:lpstr>
      <vt:lpstr>PowerPoint Presentation</vt:lpstr>
      <vt:lpstr>Acknowledgement of AI Use</vt:lpstr>
      <vt:lpstr>Table of Content </vt:lpstr>
      <vt:lpstr>Introduction</vt:lpstr>
      <vt:lpstr>Overview of Bowlby’s Attachment Theory</vt:lpstr>
      <vt:lpstr>Key Concepts of Bowlby’s Theory</vt:lpstr>
      <vt:lpstr>Relevance to Early Childhood Development</vt:lpstr>
      <vt:lpstr>Applying the Theory to Amira’s Case</vt:lpstr>
      <vt:lpstr>Practical Strategies to Support Amira</vt:lpstr>
      <vt:lpstr>Biological and Environmental Influences (Nature &amp; Nurture)</vt:lpstr>
      <vt:lpstr>Strategies to Support Amira (Based on Bowlby)</vt:lpstr>
      <vt:lpstr>Evaluation of Bowlby’s Theory</vt:lpstr>
      <vt:lpstr>Summary</vt:lpstr>
      <vt:lpstr>References</vt:lpstr>
      <vt:lpstr>Thank You All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dc:creator>User</dc:creator>
  <cp:lastModifiedBy>Asm Saifuzzaman</cp:lastModifiedBy>
  <cp:revision>155</cp:revision>
  <dcterms:created xsi:type="dcterms:W3CDTF">2024-01-11T09:03:24Z</dcterms:created>
  <dcterms:modified xsi:type="dcterms:W3CDTF">2025-11-17T03:37:13Z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