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handoutMasterIdLst>
    <p:handoutMasterId r:id="rId15"/>
  </p:handoutMasterIdLst>
  <p:sldIdLst>
    <p:sldId id="256" r:id="rId2"/>
    <p:sldId id="277" r:id="rId3"/>
    <p:sldId id="278" r:id="rId4"/>
    <p:sldId id="279" r:id="rId5"/>
    <p:sldId id="280" r:id="rId6"/>
    <p:sldId id="281" r:id="rId7"/>
    <p:sldId id="282" r:id="rId8"/>
    <p:sldId id="283" r:id="rId9"/>
    <p:sldId id="284" r:id="rId10"/>
    <p:sldId id="285" r:id="rId11"/>
    <p:sldId id="286" r:id="rId12"/>
    <p:sldId id="287" r:id="rId1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20"/>
    <p:restoredTop sz="94704" autoAdjust="0"/>
  </p:normalViewPr>
  <p:slideViewPr>
    <p:cSldViewPr>
      <p:cViewPr varScale="1">
        <p:scale>
          <a:sx n="62" d="100"/>
          <a:sy n="62" d="100"/>
        </p:scale>
        <p:origin x="27" y="564"/>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BDCF40F-2F36-4441-8E99-86EA83291A10}" type="datetimeFigureOut">
              <a:rPr lang="en-GB" smtClean="0"/>
              <a:t>21/03/2019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1666CEB-67DA-4DC6-98C8-C7C07CD34502}" type="slidenum">
              <a:rPr lang="en-GB" smtClean="0"/>
              <a:t>‹#›</a:t>
            </a:fld>
            <a:endParaRPr lang="en-GB"/>
          </a:p>
        </p:txBody>
      </p:sp>
    </p:spTree>
    <p:extLst>
      <p:ext uri="{BB962C8B-B14F-4D97-AF65-F5344CB8AC3E}">
        <p14:creationId xmlns:p14="http://schemas.microsoft.com/office/powerpoint/2010/main" val="7007400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F770132-D8C7-410F-91E3-92C8D217B16E}" type="datetimeFigureOut">
              <a:rPr lang="en-GB" smtClean="0"/>
              <a:t>21/03/2019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07E4FB6-CBD1-44DF-BACC-94639B31F4A6}" type="slidenum">
              <a:rPr lang="en-GB" smtClean="0"/>
              <a:t>‹#›</a:t>
            </a:fld>
            <a:endParaRPr lang="en-GB"/>
          </a:p>
        </p:txBody>
      </p:sp>
    </p:spTree>
    <p:extLst>
      <p:ext uri="{BB962C8B-B14F-4D97-AF65-F5344CB8AC3E}">
        <p14:creationId xmlns:p14="http://schemas.microsoft.com/office/powerpoint/2010/main" val="342768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DD071C45-1752-4A24-A149-121BD38440D9}" type="datetimeFigureOut">
              <a:rPr lang="en-GB" smtClean="0"/>
              <a:t>21/03/2019</a:t>
            </a:fld>
            <a:endParaRPr lang="en-GB"/>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16D6EA21-A120-4AEF-ACA2-47D094EBDD3F}" type="slidenum">
              <a:rPr lang="en-GB" smtClean="0"/>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DD071C45-1752-4A24-A149-121BD38440D9}" type="datetimeFigureOut">
              <a:rPr lang="en-GB" smtClean="0"/>
              <a:t>21/03/2019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16D6EA21-A120-4AEF-ACA2-47D094EBDD3F}" type="slidenum">
              <a:rPr lang="en-GB" smtClean="0"/>
              <a:t>‹#›</a:t>
            </a:fld>
            <a:endParaRPr lang="en-GB"/>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D071C45-1752-4A24-A149-121BD38440D9}" type="datetimeFigureOut">
              <a:rPr lang="en-GB" smtClean="0"/>
              <a:t>21/03/2019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D071C45-1752-4A24-A149-121BD38440D9}" type="datetimeFigureOut">
              <a:rPr lang="en-GB" smtClean="0"/>
              <a:t>21/03/2019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D071C45-1752-4A24-A149-121BD38440D9}" type="datetimeFigureOut">
              <a:rPr lang="en-GB" smtClean="0"/>
              <a:t>21/03/2019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D6EA21-A120-4AEF-ACA2-47D094EBDD3F}" type="slidenum">
              <a:rPr lang="en-GB" smtClean="0"/>
              <a:t>‹#›</a:t>
            </a:fld>
            <a:endParaRPr lang="en-GB"/>
          </a:p>
        </p:txBody>
      </p:sp>
      <p:sp>
        <p:nvSpPr>
          <p:cNvPr id="6" name="Title 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Date Placeholder 1"/>
          <p:cNvSpPr>
            <a:spLocks noGrp="1"/>
          </p:cNvSpPr>
          <p:nvPr>
            <p:ph type="dt" sz="half" idx="10"/>
          </p:nvPr>
        </p:nvSpPr>
        <p:spPr/>
        <p:txBody>
          <a:bodyPr/>
          <a:lstStyle/>
          <a:p>
            <a:fld id="{DD071C45-1752-4A24-A149-121BD38440D9}" type="datetimeFigureOut">
              <a:rPr lang="en-GB" smtClean="0"/>
              <a:t>21/03/2019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21/03/2019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16D6EA21-A120-4AEF-ACA2-47D094EBDD3F}" type="slidenum">
              <a:rPr lang="en-GB" smtClean="0"/>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21/03/2019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071C45-1752-4A24-A149-121BD38440D9}"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21/03/2019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16D6EA21-A120-4AEF-ACA2-47D094EBDD3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DD071C45-1752-4A24-A149-121BD38440D9}" type="datetimeFigureOut">
              <a:rPr lang="en-GB" smtClean="0"/>
              <a:t>21/03/2019</a:t>
            </a:fld>
            <a:endParaRPr lang="en-GB"/>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16D6EA21-A120-4AEF-ACA2-47D094EBDD3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95600" y="3140968"/>
            <a:ext cx="6400800" cy="2808312"/>
          </a:xfrm>
        </p:spPr>
        <p:txBody>
          <a:bodyPr>
            <a:normAutofit/>
          </a:bodyPr>
          <a:lstStyle/>
          <a:p>
            <a:r>
              <a:rPr lang="en-GB" sz="4000" dirty="0"/>
              <a:t/>
            </a:r>
            <a:br>
              <a:rPr lang="en-GB" sz="4000" dirty="0"/>
            </a:br>
            <a:r>
              <a:rPr lang="en-GB" sz="4000" dirty="0" smtClean="0"/>
              <a:t>Reflective Commentary- </a:t>
            </a:r>
            <a:r>
              <a:rPr lang="en-GB" sz="4000" b="1" dirty="0" smtClean="0"/>
              <a:t>Guidance</a:t>
            </a:r>
            <a:r>
              <a:rPr lang="en-GB" sz="4000" dirty="0" smtClean="0"/>
              <a:t> </a:t>
            </a:r>
            <a:endParaRPr lang="en-GB" sz="4000" dirty="0"/>
          </a:p>
          <a:p>
            <a:r>
              <a:rPr lang="en-GB" sz="2400" dirty="0" smtClean="0"/>
              <a:t>(Slides adapted from those kindly provided by Ruth Groff)</a:t>
            </a:r>
            <a:endParaRPr lang="en-GB" sz="2400" dirty="0"/>
          </a:p>
        </p:txBody>
      </p:sp>
      <p:sp>
        <p:nvSpPr>
          <p:cNvPr id="2" name="Title 1"/>
          <p:cNvSpPr>
            <a:spLocks noGrp="1"/>
          </p:cNvSpPr>
          <p:nvPr>
            <p:ph type="title"/>
          </p:nvPr>
        </p:nvSpPr>
        <p:spPr>
          <a:xfrm>
            <a:off x="1055440" y="1412776"/>
            <a:ext cx="7772400" cy="1728192"/>
          </a:xfrm>
        </p:spPr>
        <p:txBody>
          <a:bodyPr>
            <a:normAutofit/>
          </a:bodyPr>
          <a:lstStyle/>
          <a:p>
            <a:pPr algn="l"/>
            <a:r>
              <a:rPr lang="en-GB" sz="2800" dirty="0" err="1" smtClean="0"/>
              <a:t>MsC</a:t>
            </a:r>
            <a:r>
              <a:rPr lang="en-GB" sz="2800" dirty="0" smtClean="0"/>
              <a:t> PROFESSIONAL RESEARCH SKILLS MODULE </a:t>
            </a:r>
            <a:endParaRPr lang="en-GB" sz="2800" dirty="0"/>
          </a:p>
        </p:txBody>
      </p:sp>
    </p:spTree>
    <p:extLst>
      <p:ext uri="{BB962C8B-B14F-4D97-AF65-F5344CB8AC3E}">
        <p14:creationId xmlns:p14="http://schemas.microsoft.com/office/powerpoint/2010/main" val="12500470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3632" y="1772816"/>
            <a:ext cx="6336704" cy="4320480"/>
          </a:xfrm>
        </p:spPr>
      </p:pic>
      <p:sp>
        <p:nvSpPr>
          <p:cNvPr id="3" name="Title 2"/>
          <p:cNvSpPr>
            <a:spLocks noGrp="1"/>
          </p:cNvSpPr>
          <p:nvPr>
            <p:ph type="title"/>
          </p:nvPr>
        </p:nvSpPr>
        <p:spPr/>
        <p:txBody>
          <a:bodyPr/>
          <a:lstStyle/>
          <a:p>
            <a:r>
              <a:rPr lang="en-GB" dirty="0" smtClean="0"/>
              <a:t>Reflective frame work: Gibbs Reflective </a:t>
            </a:r>
            <a:r>
              <a:rPr lang="en-GB" dirty="0" err="1" smtClean="0"/>
              <a:t>Cyle</a:t>
            </a:r>
            <a:endParaRPr lang="en-GB" dirty="0"/>
          </a:p>
        </p:txBody>
      </p:sp>
    </p:spTree>
    <p:extLst>
      <p:ext uri="{BB962C8B-B14F-4D97-AF65-F5344CB8AC3E}">
        <p14:creationId xmlns:p14="http://schemas.microsoft.com/office/powerpoint/2010/main" val="2321371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Title page</a:t>
            </a:r>
          </a:p>
          <a:p>
            <a:r>
              <a:rPr lang="en-GB" dirty="0" smtClean="0"/>
              <a:t>Description</a:t>
            </a:r>
          </a:p>
          <a:p>
            <a:r>
              <a:rPr lang="en-GB" dirty="0" smtClean="0"/>
              <a:t>Feelings</a:t>
            </a:r>
          </a:p>
          <a:p>
            <a:r>
              <a:rPr lang="en-GB" dirty="0" smtClean="0"/>
              <a:t>Evaluation</a:t>
            </a:r>
          </a:p>
          <a:p>
            <a:r>
              <a:rPr lang="en-GB" dirty="0" smtClean="0"/>
              <a:t>Analysis</a:t>
            </a:r>
          </a:p>
          <a:p>
            <a:r>
              <a:rPr lang="en-GB" dirty="0" smtClean="0"/>
              <a:t>Conclusion</a:t>
            </a:r>
          </a:p>
          <a:p>
            <a:r>
              <a:rPr lang="en-GB" dirty="0" smtClean="0"/>
              <a:t>Action Plan</a:t>
            </a:r>
          </a:p>
          <a:p>
            <a:endParaRPr lang="en-GB" dirty="0" smtClean="0"/>
          </a:p>
          <a:p>
            <a:pPr marL="45720" indent="0">
              <a:buNone/>
            </a:pPr>
            <a:r>
              <a:rPr lang="en-GB" dirty="0" smtClean="0"/>
              <a:t>Please write this in a reflective essay format using the 1</a:t>
            </a:r>
            <a:r>
              <a:rPr lang="en-GB" baseline="30000" dirty="0" smtClean="0"/>
              <a:t>st</a:t>
            </a:r>
            <a:r>
              <a:rPr lang="en-GB" dirty="0" smtClean="0"/>
              <a:t> person and also anonymise if you use any persons name;  along with a statement to that effect  within the introduction of your essay. </a:t>
            </a:r>
          </a:p>
          <a:p>
            <a:pPr marL="45720" indent="0">
              <a:buNone/>
            </a:pPr>
            <a:endParaRPr lang="en-GB" dirty="0"/>
          </a:p>
          <a:p>
            <a:pPr marL="45720" indent="0">
              <a:buNone/>
            </a:pPr>
            <a:r>
              <a:rPr lang="en-GB" dirty="0"/>
              <a:t>Adapted from: Gibbs, G. (1988) Learning by doing: a guide to teaching and learning methods. Oxford: Further Education Unit. </a:t>
            </a:r>
          </a:p>
        </p:txBody>
      </p:sp>
      <p:sp>
        <p:nvSpPr>
          <p:cNvPr id="3" name="Title 2"/>
          <p:cNvSpPr>
            <a:spLocks noGrp="1"/>
          </p:cNvSpPr>
          <p:nvPr>
            <p:ph type="title"/>
          </p:nvPr>
        </p:nvSpPr>
        <p:spPr/>
        <p:txBody>
          <a:bodyPr/>
          <a:lstStyle/>
          <a:p>
            <a:r>
              <a:rPr lang="en-GB" dirty="0" smtClean="0"/>
              <a:t>Reflective commentary Outline/Format</a:t>
            </a:r>
            <a:endParaRPr lang="en-GB" dirty="0"/>
          </a:p>
        </p:txBody>
      </p:sp>
    </p:spTree>
    <p:extLst>
      <p:ext uri="{BB962C8B-B14F-4D97-AF65-F5344CB8AC3E}">
        <p14:creationId xmlns:p14="http://schemas.microsoft.com/office/powerpoint/2010/main" val="2524364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dirty="0"/>
          </a:p>
          <a:p>
            <a:r>
              <a:rPr lang="en-GB" dirty="0"/>
              <a:t> In this section, you need to explain what you are reflecting on to your </a:t>
            </a:r>
            <a:r>
              <a:rPr lang="en-GB" dirty="0" smtClean="0"/>
              <a:t>reader</a:t>
            </a:r>
            <a:r>
              <a:rPr lang="en-GB" dirty="0"/>
              <a:t> </a:t>
            </a:r>
            <a:r>
              <a:rPr lang="en-GB" dirty="0" smtClean="0"/>
              <a:t>i.e., your experiences through the Professional Research Skills module</a:t>
            </a:r>
          </a:p>
          <a:p>
            <a:endParaRPr lang="en-GB" dirty="0"/>
          </a:p>
          <a:p>
            <a:r>
              <a:rPr lang="en-GB" dirty="0" smtClean="0"/>
              <a:t>include brief background </a:t>
            </a:r>
            <a:r>
              <a:rPr lang="en-GB" dirty="0"/>
              <a:t>information, such as what it is you’re reflecting </a:t>
            </a:r>
            <a:r>
              <a:rPr lang="en-GB" dirty="0" smtClean="0"/>
              <a:t>on, what career pathway you are relating your skills and development needs to, </a:t>
            </a:r>
            <a:r>
              <a:rPr lang="en-GB" dirty="0"/>
              <a:t>and tell the reader who was involved. </a:t>
            </a:r>
            <a:endParaRPr lang="en-GB" dirty="0" smtClean="0"/>
          </a:p>
          <a:p>
            <a:endParaRPr lang="en-GB" dirty="0" smtClean="0"/>
          </a:p>
          <a:p>
            <a:r>
              <a:rPr lang="en-GB" dirty="0" smtClean="0"/>
              <a:t>It’s </a:t>
            </a:r>
            <a:r>
              <a:rPr lang="en-GB" dirty="0"/>
              <a:t>important to remember to keep the information provided relevant and to-the-point</a:t>
            </a:r>
            <a:r>
              <a:rPr lang="en-GB" dirty="0" smtClean="0"/>
              <a:t>.</a:t>
            </a:r>
          </a:p>
          <a:p>
            <a:endParaRPr lang="en-GB" dirty="0" smtClean="0"/>
          </a:p>
          <a:p>
            <a:r>
              <a:rPr lang="en-GB" dirty="0" smtClean="0"/>
              <a:t> </a:t>
            </a:r>
            <a:r>
              <a:rPr lang="en-GB" dirty="0"/>
              <a:t>Don’t waffle on about details that aren’t required – if you do this, you’re just using up valuable words that you’ll get minimal marks for. </a:t>
            </a:r>
          </a:p>
        </p:txBody>
      </p:sp>
      <p:sp>
        <p:nvSpPr>
          <p:cNvPr id="3" name="Title 2"/>
          <p:cNvSpPr>
            <a:spLocks noGrp="1"/>
          </p:cNvSpPr>
          <p:nvPr>
            <p:ph type="title"/>
          </p:nvPr>
        </p:nvSpPr>
        <p:spPr/>
        <p:txBody>
          <a:bodyPr/>
          <a:lstStyle/>
          <a:p>
            <a:r>
              <a:rPr lang="en-GB" dirty="0" smtClean="0"/>
              <a:t>Description</a:t>
            </a:r>
            <a:endParaRPr lang="en-GB" dirty="0"/>
          </a:p>
        </p:txBody>
      </p:sp>
    </p:spTree>
    <p:extLst>
      <p:ext uri="{BB962C8B-B14F-4D97-AF65-F5344CB8AC3E}">
        <p14:creationId xmlns:p14="http://schemas.microsoft.com/office/powerpoint/2010/main" val="3354892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dirty="0"/>
              <a:t> Discuss your feelings and thoughts </a:t>
            </a:r>
            <a:r>
              <a:rPr lang="en-GB" dirty="0" smtClean="0"/>
              <a:t>about your experiences of engaging in various aspects of this module </a:t>
            </a:r>
          </a:p>
          <a:p>
            <a:endParaRPr lang="en-GB" dirty="0" smtClean="0"/>
          </a:p>
          <a:p>
            <a:r>
              <a:rPr lang="en-GB" dirty="0" smtClean="0"/>
              <a:t>Consider </a:t>
            </a:r>
            <a:r>
              <a:rPr lang="en-GB" dirty="0"/>
              <a:t>questions such as: How did you feel at the time? What did you think at the time? What did you think </a:t>
            </a:r>
            <a:r>
              <a:rPr lang="en-GB" dirty="0" smtClean="0"/>
              <a:t>about how well the session went </a:t>
            </a:r>
            <a:r>
              <a:rPr lang="en-GB" dirty="0"/>
              <a:t>afterwards? </a:t>
            </a:r>
            <a:endParaRPr lang="en-GB" dirty="0" smtClean="0"/>
          </a:p>
          <a:p>
            <a:endParaRPr lang="en-GB" dirty="0" smtClean="0"/>
          </a:p>
          <a:p>
            <a:r>
              <a:rPr lang="en-GB" dirty="0" smtClean="0"/>
              <a:t>You </a:t>
            </a:r>
            <a:r>
              <a:rPr lang="en-GB" dirty="0"/>
              <a:t>can discuss your emotions honestly, but make sure to remember at all times that this is an academic piece of writing, so avoid ‘chatty’ text. </a:t>
            </a:r>
          </a:p>
        </p:txBody>
      </p:sp>
      <p:sp>
        <p:nvSpPr>
          <p:cNvPr id="3" name="Title 2"/>
          <p:cNvSpPr>
            <a:spLocks noGrp="1"/>
          </p:cNvSpPr>
          <p:nvPr>
            <p:ph type="title"/>
          </p:nvPr>
        </p:nvSpPr>
        <p:spPr/>
        <p:txBody>
          <a:bodyPr/>
          <a:lstStyle/>
          <a:p>
            <a:r>
              <a:rPr lang="en-GB" dirty="0" smtClean="0"/>
              <a:t>feelings</a:t>
            </a:r>
            <a:endParaRPr lang="en-GB" dirty="0"/>
          </a:p>
        </p:txBody>
      </p:sp>
    </p:spTree>
    <p:extLst>
      <p:ext uri="{BB962C8B-B14F-4D97-AF65-F5344CB8AC3E}">
        <p14:creationId xmlns:p14="http://schemas.microsoft.com/office/powerpoint/2010/main" val="2251570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For your evaluation, discuss how well you think things went. </a:t>
            </a:r>
            <a:r>
              <a:rPr lang="en-GB" dirty="0" smtClean="0"/>
              <a:t>Perhaps </a:t>
            </a:r>
            <a:r>
              <a:rPr lang="en-GB" dirty="0"/>
              <a:t>think </a:t>
            </a:r>
            <a:r>
              <a:rPr lang="en-GB" dirty="0" smtClean="0"/>
              <a:t>about:</a:t>
            </a:r>
          </a:p>
          <a:p>
            <a:endParaRPr lang="en-GB" dirty="0"/>
          </a:p>
          <a:p>
            <a:r>
              <a:rPr lang="en-GB" dirty="0" smtClean="0"/>
              <a:t>How </a:t>
            </a:r>
            <a:r>
              <a:rPr lang="en-GB" dirty="0"/>
              <a:t>did you react to the situation, and how did other people react? </a:t>
            </a:r>
            <a:endParaRPr lang="en-GB" dirty="0" smtClean="0"/>
          </a:p>
          <a:p>
            <a:endParaRPr lang="en-GB" dirty="0" smtClean="0"/>
          </a:p>
          <a:p>
            <a:r>
              <a:rPr lang="en-GB" dirty="0" smtClean="0"/>
              <a:t>What </a:t>
            </a:r>
            <a:r>
              <a:rPr lang="en-GB" dirty="0"/>
              <a:t>was good and what was bad about the experience? </a:t>
            </a:r>
            <a:endParaRPr lang="en-GB" dirty="0" smtClean="0"/>
          </a:p>
          <a:p>
            <a:endParaRPr lang="en-GB" dirty="0" smtClean="0"/>
          </a:p>
          <a:p>
            <a:r>
              <a:rPr lang="en-GB" dirty="0" smtClean="0"/>
              <a:t>If </a:t>
            </a:r>
            <a:r>
              <a:rPr lang="en-GB" dirty="0"/>
              <a:t>you are writing about a difficult </a:t>
            </a:r>
            <a:r>
              <a:rPr lang="en-GB" dirty="0" smtClean="0"/>
              <a:t>experience, </a:t>
            </a:r>
            <a:r>
              <a:rPr lang="en-GB" dirty="0"/>
              <a:t>did you feel that the situation was resolved afterwards? Why/why not? </a:t>
            </a:r>
            <a:endParaRPr lang="en-GB" dirty="0" smtClean="0"/>
          </a:p>
          <a:p>
            <a:endParaRPr lang="en-GB" dirty="0" smtClean="0"/>
          </a:p>
          <a:p>
            <a:r>
              <a:rPr lang="en-GB" dirty="0" smtClean="0"/>
              <a:t>This </a:t>
            </a:r>
            <a:r>
              <a:rPr lang="en-GB" dirty="0"/>
              <a:t>section is a good place to include the theory and the work of other authors – remember it is important to include references in reflective writing. </a:t>
            </a:r>
          </a:p>
        </p:txBody>
      </p:sp>
      <p:sp>
        <p:nvSpPr>
          <p:cNvPr id="3" name="Title 2"/>
          <p:cNvSpPr>
            <a:spLocks noGrp="1"/>
          </p:cNvSpPr>
          <p:nvPr>
            <p:ph type="title"/>
          </p:nvPr>
        </p:nvSpPr>
        <p:spPr/>
        <p:txBody>
          <a:bodyPr/>
          <a:lstStyle/>
          <a:p>
            <a:r>
              <a:rPr lang="en-GB" dirty="0" smtClean="0"/>
              <a:t>evaluation</a:t>
            </a:r>
            <a:endParaRPr lang="en-GB" dirty="0"/>
          </a:p>
        </p:txBody>
      </p:sp>
    </p:spTree>
    <p:extLst>
      <p:ext uri="{BB962C8B-B14F-4D97-AF65-F5344CB8AC3E}">
        <p14:creationId xmlns:p14="http://schemas.microsoft.com/office/powerpoint/2010/main" val="2399498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 your analysis, consider what might have helped or hindered the </a:t>
            </a:r>
            <a:r>
              <a:rPr lang="en-GB" dirty="0" smtClean="0"/>
              <a:t>experience. </a:t>
            </a:r>
          </a:p>
          <a:p>
            <a:endParaRPr lang="en-GB" dirty="0" smtClean="0"/>
          </a:p>
          <a:p>
            <a:r>
              <a:rPr lang="en-GB" dirty="0" smtClean="0"/>
              <a:t>You </a:t>
            </a:r>
            <a:r>
              <a:rPr lang="en-GB" dirty="0"/>
              <a:t>also have the opportunity here to compare your experience with the literature you have read. </a:t>
            </a:r>
            <a:endParaRPr lang="en-GB" dirty="0" smtClean="0"/>
          </a:p>
          <a:p>
            <a:endParaRPr lang="en-GB" dirty="0" smtClean="0"/>
          </a:p>
          <a:p>
            <a:r>
              <a:rPr lang="en-GB" dirty="0" smtClean="0"/>
              <a:t>This </a:t>
            </a:r>
            <a:r>
              <a:rPr lang="en-GB" dirty="0"/>
              <a:t>section is very important, particularly for higher level writing. </a:t>
            </a:r>
            <a:endParaRPr lang="en-GB" dirty="0" smtClean="0"/>
          </a:p>
          <a:p>
            <a:endParaRPr lang="en-GB" dirty="0" smtClean="0"/>
          </a:p>
          <a:p>
            <a:r>
              <a:rPr lang="en-GB" dirty="0" smtClean="0"/>
              <a:t>Many </a:t>
            </a:r>
            <a:r>
              <a:rPr lang="en-GB" dirty="0"/>
              <a:t>students receive poor marks for reflective assignments for not bringing the theory and experience together. </a:t>
            </a:r>
          </a:p>
        </p:txBody>
      </p:sp>
      <p:sp>
        <p:nvSpPr>
          <p:cNvPr id="3" name="Title 2"/>
          <p:cNvSpPr>
            <a:spLocks noGrp="1"/>
          </p:cNvSpPr>
          <p:nvPr>
            <p:ph type="title"/>
          </p:nvPr>
        </p:nvSpPr>
        <p:spPr/>
        <p:txBody>
          <a:bodyPr/>
          <a:lstStyle/>
          <a:p>
            <a:r>
              <a:rPr lang="en-GB" dirty="0" smtClean="0"/>
              <a:t>Analysis</a:t>
            </a:r>
            <a:endParaRPr lang="en-GB" dirty="0"/>
          </a:p>
        </p:txBody>
      </p:sp>
    </p:spTree>
    <p:extLst>
      <p:ext uri="{BB962C8B-B14F-4D97-AF65-F5344CB8AC3E}">
        <p14:creationId xmlns:p14="http://schemas.microsoft.com/office/powerpoint/2010/main" val="3660649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 your conclusion, it is important to acknowledge: </a:t>
            </a:r>
            <a:endParaRPr lang="en-GB" dirty="0" smtClean="0"/>
          </a:p>
          <a:p>
            <a:r>
              <a:rPr lang="en-GB" dirty="0" smtClean="0"/>
              <a:t>whether </a:t>
            </a:r>
            <a:r>
              <a:rPr lang="en-GB" dirty="0"/>
              <a:t>you could have done anything else; </a:t>
            </a:r>
            <a:endParaRPr lang="en-GB" dirty="0" smtClean="0"/>
          </a:p>
          <a:p>
            <a:r>
              <a:rPr lang="en-GB" dirty="0" smtClean="0"/>
              <a:t>what </a:t>
            </a:r>
            <a:r>
              <a:rPr lang="en-GB" dirty="0"/>
              <a:t>you have learned from the experience; consider whether you could you have responded in a different way. </a:t>
            </a:r>
            <a:endParaRPr lang="en-GB" dirty="0" smtClean="0"/>
          </a:p>
          <a:p>
            <a:r>
              <a:rPr lang="en-GB" dirty="0" smtClean="0"/>
              <a:t>If </a:t>
            </a:r>
            <a:r>
              <a:rPr lang="en-GB" dirty="0"/>
              <a:t>you are talking about a positive experience…discuss whether you would do the same again to ensure a positive outcome</a:t>
            </a:r>
            <a:r>
              <a:rPr lang="en-GB" dirty="0" smtClean="0"/>
              <a:t>. </a:t>
            </a:r>
            <a:r>
              <a:rPr lang="en-GB" dirty="0"/>
              <a:t>Also consider if there is anything you could change to improve things even further. </a:t>
            </a:r>
            <a:endParaRPr lang="en-GB" dirty="0" smtClean="0"/>
          </a:p>
          <a:p>
            <a:r>
              <a:rPr lang="en-GB" dirty="0" smtClean="0"/>
              <a:t>If </a:t>
            </a:r>
            <a:r>
              <a:rPr lang="en-GB" dirty="0"/>
              <a:t>the incident was negative…tell your reader how you could have avoided it happening and also how you could make sure it doesn’t happen again. </a:t>
            </a:r>
          </a:p>
        </p:txBody>
      </p:sp>
      <p:sp>
        <p:nvSpPr>
          <p:cNvPr id="3" name="Title 2"/>
          <p:cNvSpPr>
            <a:spLocks noGrp="1"/>
          </p:cNvSpPr>
          <p:nvPr>
            <p:ph type="title"/>
          </p:nvPr>
        </p:nvSpPr>
        <p:spPr/>
        <p:txBody>
          <a:bodyPr/>
          <a:lstStyle/>
          <a:p>
            <a:r>
              <a:rPr lang="en-GB" dirty="0" smtClean="0"/>
              <a:t>conclusion</a:t>
            </a:r>
            <a:endParaRPr lang="en-GB" dirty="0"/>
          </a:p>
        </p:txBody>
      </p:sp>
    </p:spTree>
    <p:extLst>
      <p:ext uri="{BB962C8B-B14F-4D97-AF65-F5344CB8AC3E}">
        <p14:creationId xmlns:p14="http://schemas.microsoft.com/office/powerpoint/2010/main" val="2020997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Action plans sum up anything you need to know and do to </a:t>
            </a:r>
            <a:r>
              <a:rPr lang="en-GB" dirty="0" smtClean="0"/>
              <a:t>improve your research skills and wider professional competencies</a:t>
            </a:r>
          </a:p>
          <a:p>
            <a:endParaRPr lang="en-GB" dirty="0" smtClean="0"/>
          </a:p>
          <a:p>
            <a:r>
              <a:rPr lang="en-GB" dirty="0" smtClean="0"/>
              <a:t>Perhaps </a:t>
            </a:r>
            <a:r>
              <a:rPr lang="en-GB" dirty="0"/>
              <a:t>you feel that you need to learn about something or attend some training. Could you ask your </a:t>
            </a:r>
            <a:r>
              <a:rPr lang="en-GB" dirty="0" smtClean="0"/>
              <a:t>tutor for </a:t>
            </a:r>
            <a:r>
              <a:rPr lang="en-GB" dirty="0"/>
              <a:t>some advice? </a:t>
            </a:r>
            <a:endParaRPr lang="en-GB" dirty="0" smtClean="0"/>
          </a:p>
          <a:p>
            <a:endParaRPr lang="en-GB" dirty="0"/>
          </a:p>
          <a:p>
            <a:r>
              <a:rPr lang="en-GB" dirty="0" smtClean="0"/>
              <a:t>What </a:t>
            </a:r>
            <a:r>
              <a:rPr lang="en-GB" dirty="0"/>
              <a:t>can you do which means you will be better equipped to cope with a similar </a:t>
            </a:r>
            <a:r>
              <a:rPr lang="en-GB" dirty="0" smtClean="0"/>
              <a:t>experience?</a:t>
            </a:r>
          </a:p>
          <a:p>
            <a:endParaRPr lang="en-GB" dirty="0"/>
          </a:p>
          <a:p>
            <a:r>
              <a:rPr lang="en-GB" dirty="0" smtClean="0"/>
              <a:t>What training needs have you identified?</a:t>
            </a:r>
          </a:p>
          <a:p>
            <a:endParaRPr lang="en-GB" dirty="0"/>
          </a:p>
        </p:txBody>
      </p:sp>
      <p:sp>
        <p:nvSpPr>
          <p:cNvPr id="3" name="Title 2"/>
          <p:cNvSpPr>
            <a:spLocks noGrp="1"/>
          </p:cNvSpPr>
          <p:nvPr>
            <p:ph type="title"/>
          </p:nvPr>
        </p:nvSpPr>
        <p:spPr/>
        <p:txBody>
          <a:bodyPr/>
          <a:lstStyle/>
          <a:p>
            <a:r>
              <a:rPr lang="en-GB" dirty="0" smtClean="0"/>
              <a:t>Action Plan</a:t>
            </a:r>
            <a:endParaRPr lang="en-GB" dirty="0"/>
          </a:p>
        </p:txBody>
      </p:sp>
    </p:spTree>
    <p:extLst>
      <p:ext uri="{BB962C8B-B14F-4D97-AF65-F5344CB8AC3E}">
        <p14:creationId xmlns:p14="http://schemas.microsoft.com/office/powerpoint/2010/main" val="1410724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792605564"/>
              </p:ext>
            </p:extLst>
          </p:nvPr>
        </p:nvGraphicFramePr>
        <p:xfrm>
          <a:off x="508000" y="2060847"/>
          <a:ext cx="11210925" cy="4249857"/>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address its reader using 'you'. You are writing about your experiences.</a:t>
                      </a: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slang, contractions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it's, don't I'll</a:t>
                      </a:r>
                      <a:r>
                        <a:rPr lang="en-GB" sz="2800" dirty="0">
                          <a:effectLst/>
                          <a:latin typeface="Calibri" panose="020F0502020204030204" pitchFamily="34" charset="0"/>
                          <a:ea typeface="Calibri" panose="020F0502020204030204" pitchFamily="34" charset="0"/>
                          <a:cs typeface="Times New Roman" panose="02020603050405020304" pitchFamily="18" charset="0"/>
                        </a:rPr>
                        <a:t>) or note-taking abbreviations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i.e., e.g., etc.).</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incorporate information from more passive learning, such as methods from textbooks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journal</a:t>
                      </a:r>
                      <a:r>
                        <a:rPr lang="en-GB" sz="2800" baseline="0" dirty="0" smtClean="0">
                          <a:effectLst/>
                          <a:latin typeface="Calibri" panose="020F0502020204030204" pitchFamily="34" charset="0"/>
                          <a:ea typeface="Calibri" panose="020F0502020204030204" pitchFamily="34" charset="0"/>
                          <a:cs typeface="Times New Roman" panose="02020603050405020304" pitchFamily="18" charset="0"/>
                        </a:rPr>
                        <a:t> articles,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rPr>
                        <a:t>social theories or procedures, policies or legislations, has to offer.</a:t>
                      </a: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is</a:t>
                      </a:r>
                      <a:r>
                        <a:rPr lang="en-GB" sz="2800" dirty="0">
                          <a:effectLst/>
                          <a:latin typeface="Calibri" panose="020F0502020204030204" pitchFamily="34" charset="0"/>
                          <a:ea typeface="Calibri" panose="020F0502020204030204" pitchFamily="34" charset="0"/>
                          <a:cs typeface="Times New Roman" panose="02020603050405020304" pitchFamily="18" charset="0"/>
                        </a:rPr>
                        <a:t> critical, given the above, it reappraises and reassesses what the writer thinks, believes and does so in light of an evaluation of theory and research.</a:t>
                      </a:r>
                    </a:p>
                  </a:txBody>
                  <a:tcPr marL="19050" marR="19050" marT="19050" marB="19050">
                    <a:lnL>
                      <a:noFill/>
                    </a:lnL>
                    <a:lnR>
                      <a:noFill/>
                    </a:lnR>
                    <a:lnT>
                      <a:noFill/>
                    </a:lnT>
                    <a:lnB>
                      <a:noFill/>
                    </a:lnB>
                  </a:tcPr>
                </a:tc>
                <a:extLst>
                  <a:ext uri="{0D108BD9-81ED-4DB2-BD59-A6C34878D82A}">
                    <a16:rowId xmlns:a16="http://schemas.microsoft.com/office/drawing/2014/main" val="10003"/>
                  </a:ext>
                </a:extLst>
              </a:tr>
            </a:tbl>
          </a:graphicData>
        </a:graphic>
      </p:graphicFrame>
      <p:sp>
        <p:nvSpPr>
          <p:cNvPr id="3" name="Title 2"/>
          <p:cNvSpPr>
            <a:spLocks noGrp="1"/>
          </p:cNvSpPr>
          <p:nvPr>
            <p:ph type="title"/>
          </p:nvPr>
        </p:nvSpPr>
        <p:spPr/>
        <p:txBody>
          <a:bodyPr/>
          <a:lstStyle/>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
            </a:r>
            <a:br>
              <a:rPr lang="en-GB" dirty="0" smtClean="0">
                <a:latin typeface="Calibri" panose="020F0502020204030204" pitchFamily="34" charset="0"/>
                <a:ea typeface="Calibri" panose="020F0502020204030204" pitchFamily="34" charset="0"/>
                <a:cs typeface="Times New Roman" panose="02020603050405020304" pitchFamily="18" charset="0"/>
              </a:rPr>
            </a:br>
            <a:r>
              <a:rPr lang="en-GB" dirty="0" smtClean="0">
                <a:latin typeface="Calibri" panose="020F0502020204030204" pitchFamily="34" charset="0"/>
                <a:ea typeface="Calibri" panose="020F0502020204030204" pitchFamily="34" charset="0"/>
                <a:cs typeface="Times New Roman" panose="02020603050405020304" pitchFamily="18" charset="0"/>
              </a:rPr>
              <a:t>Academic </a:t>
            </a:r>
            <a:r>
              <a:rPr lang="en-GB" dirty="0">
                <a:latin typeface="Calibri" panose="020F0502020204030204" pitchFamily="34" charset="0"/>
                <a:ea typeface="Calibri" panose="020F0502020204030204" pitchFamily="34" charset="0"/>
                <a:cs typeface="Times New Roman" panose="02020603050405020304" pitchFamily="18" charset="0"/>
              </a:rPr>
              <a:t>reflective writing...</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795362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42034614"/>
              </p:ext>
            </p:extLst>
          </p:nvPr>
        </p:nvGraphicFramePr>
        <p:xfrm>
          <a:off x="508000" y="1628800"/>
          <a:ext cx="11210925" cy="6683162"/>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reference its sources. It is not free writing. Now is the time to look up where something you have taken for granted all these years might be from</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careful structure, paragraphing and good grammar, spelling and punctuation. It still has good-text basics such as a clear introduction and a conclusion</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3248319">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generalise. It is specific as it can be about experience and its relationships. It makes deep observations and links these to current learning, theory and research. It does not gloss over small but significant implications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bl>
          </a:graphicData>
        </a:graphic>
      </p:graphicFrame>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141924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does</a:t>
            </a:r>
            <a:r>
              <a:rPr lang="en-GB" sz="3200" dirty="0">
                <a:latin typeface="Calibri" panose="020F0502020204030204" pitchFamily="34" charset="0"/>
                <a:ea typeface="Calibri" panose="020F0502020204030204" pitchFamily="34" charset="0"/>
                <a:cs typeface="Times New Roman" panose="02020603050405020304" pitchFamily="18" charset="0"/>
              </a:rPr>
              <a:t> use 'I' judiciously. This is not to say it is simply free writing about your personal opinions and beliefs, but reflective writing cannot work if there is no ownership of the feelings, experiences and learning being explored.</a:t>
            </a:r>
          </a:p>
          <a:p>
            <a:endParaRPr lang="en-GB" sz="3200"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8935142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Grid</Template>
  <TotalTime>1243</TotalTime>
  <Words>849</Words>
  <Application>Microsoft Office PowerPoint</Application>
  <PresentationFormat>Widescreen</PresentationFormat>
  <Paragraphs>73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Franklin Gothic Medium</vt:lpstr>
      <vt:lpstr>Times New Roman</vt:lpstr>
      <vt:lpstr>Wingdings</vt:lpstr>
      <vt:lpstr>Wingdings 2</vt:lpstr>
      <vt:lpstr>Grid</vt:lpstr>
      <vt:lpstr>MsC PROFESSIONAL RESEARCH SKILLS MODULE </vt:lpstr>
      <vt:lpstr>Reflective frame work: Gibbs Reflective Cyle</vt:lpstr>
      <vt:lpstr>Reflective commentary Outline/Format</vt:lpstr>
      <vt:lpstr>Description</vt:lpstr>
      <vt:lpstr>feelings</vt:lpstr>
      <vt:lpstr>evaluation</vt:lpstr>
      <vt:lpstr>Analysis</vt:lpstr>
      <vt:lpstr>conclusion</vt:lpstr>
      <vt:lpstr>Action Plan</vt:lpstr>
      <vt:lpstr> Academic reflective writing...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Administrator</dc:creator>
  <cp:lastModifiedBy>Ceri Phelps</cp:lastModifiedBy>
  <cp:revision>75</cp:revision>
  <cp:lastPrinted>2019-03-21T13:06:18Z</cp:lastPrinted>
  <dcterms:created xsi:type="dcterms:W3CDTF">2016-02-08T13:14:51Z</dcterms:created>
  <dcterms:modified xsi:type="dcterms:W3CDTF">2019-03-21T13:06:55Z</dcterms:modified>
</cp:coreProperties>
</file>