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1"/>
  </p:notesMasterIdLst>
  <p:sldIdLst>
    <p:sldId id="297" r:id="rId2"/>
    <p:sldId id="319" r:id="rId3"/>
    <p:sldId id="320" r:id="rId4"/>
    <p:sldId id="321" r:id="rId5"/>
    <p:sldId id="322" r:id="rId6"/>
    <p:sldId id="323" r:id="rId7"/>
    <p:sldId id="324" r:id="rId8"/>
    <p:sldId id="327" r:id="rId9"/>
    <p:sldId id="328" r:id="rId10"/>
    <p:sldId id="329" r:id="rId11"/>
    <p:sldId id="330" r:id="rId12"/>
    <p:sldId id="332" r:id="rId13"/>
    <p:sldId id="348" r:id="rId14"/>
    <p:sldId id="349" r:id="rId15"/>
    <p:sldId id="350" r:id="rId16"/>
    <p:sldId id="333" r:id="rId17"/>
    <p:sldId id="356" r:id="rId18"/>
    <p:sldId id="334" r:id="rId19"/>
    <p:sldId id="335" r:id="rId20"/>
    <p:sldId id="336" r:id="rId21"/>
    <p:sldId id="337" r:id="rId22"/>
    <p:sldId id="338" r:id="rId23"/>
    <p:sldId id="339" r:id="rId24"/>
    <p:sldId id="340" r:id="rId25"/>
    <p:sldId id="341" r:id="rId26"/>
    <p:sldId id="325" r:id="rId27"/>
    <p:sldId id="326" r:id="rId28"/>
    <p:sldId id="257" r:id="rId29"/>
    <p:sldId id="290" r:id="rId30"/>
    <p:sldId id="291" r:id="rId31"/>
    <p:sldId id="292" r:id="rId32"/>
    <p:sldId id="293" r:id="rId33"/>
    <p:sldId id="294" r:id="rId34"/>
    <p:sldId id="353" r:id="rId35"/>
    <p:sldId id="352" r:id="rId36"/>
    <p:sldId id="354" r:id="rId37"/>
    <p:sldId id="355" r:id="rId38"/>
    <p:sldId id="347" r:id="rId39"/>
    <p:sldId id="343"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4903" autoAdjust="0"/>
  </p:normalViewPr>
  <p:slideViewPr>
    <p:cSldViewPr snapToGrid="0">
      <p:cViewPr varScale="1">
        <p:scale>
          <a:sx n="56" d="100"/>
          <a:sy n="56" d="100"/>
        </p:scale>
        <p:origin x="106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15/05/2025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we're going to frame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through the term know thyself.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an understanding of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we are going to lead.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one of the original ideas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what it means to be human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far back as Socrates time.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know thyself is to understand how you will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act in various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 doesn't mean by knowing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yourself that you just know a deep inner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have multiple versions of yourself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act out in different ways, in different situations.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what we mean by adapting your leadership style.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might find you have multiple styles,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multiple versions of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move between them fluidly without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any psychological distress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your various leadership roles.</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16782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79494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 first of those is influencing,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is the idea that a leader influences and motivates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to do their bidding or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 on some kind of transformational journey.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second relates to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order to be a leader,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have to have some kind of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deep relationship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between leader and a follower,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that's something that is absolutely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required in order to be a good leader,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generate these good relationships with your followers,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then yet again, take them where you're going.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for some people,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leadership just means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formal leadership position.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for others, we're having an idea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thought leadership and influences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the wider social world.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These are people who are actually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movements who don't really have any formal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whole bunch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who are choosing to follow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is an important concept.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have leadership because you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position of leadership or the position of authority,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you also have leadership where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followers are choosing to follow you.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Then we might have three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organizational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the idea of organizational objectives.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to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good work and deliver the objectives of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 then have the idea of change.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get people working in an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adapt and change to the external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Finally, the idea of leading people themselves,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it go back to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do you develop deep enduring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people you are leading?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are the five essential elements of leadership,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thing that all leaders actually are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having to do on an ongoing basis. </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607225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482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management and leadership are much the same thing, at this common sensical level,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that's how we divide them.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to make sense of this divide and in a meaningful way, what we might be able to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say is that management, because it's just this position of authority, and it's very,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very formal, management can be seen as quite neat.</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leadership with its influence in its followership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relationships with its emotions, that could be seen as quite messy.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357359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Now, while Mintzberg is not necessarily the most mainstream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thinkers, is perhaps one of the most useful in understanding how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we're beginning to look at leadership today.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96312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13373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dirty="0"/>
              <a:t>Agreeableness, that's the idea that if you're agreeable, </a:t>
            </a:r>
          </a:p>
          <a:p>
            <a:pPr algn="l"/>
            <a:r>
              <a:rPr lang="en-US" dirty="0"/>
              <a:t>you might be a socially connected to hub. </a:t>
            </a:r>
          </a:p>
          <a:p>
            <a:pPr algn="l"/>
            <a:r>
              <a:rPr lang="en-US" dirty="0"/>
              <a:t>The kind of person because of your friendly and </a:t>
            </a:r>
          </a:p>
          <a:p>
            <a:pPr algn="l"/>
            <a:r>
              <a:rPr lang="en-US" dirty="0"/>
              <a:t>courteous that other people want to talk to and want to spend time with. </a:t>
            </a:r>
          </a:p>
          <a:p>
            <a:pPr algn="l"/>
            <a:r>
              <a:rPr lang="en-US" dirty="0"/>
              <a:t>Such a person might have high emotional intelligence and high social intelligence, </a:t>
            </a:r>
          </a:p>
          <a:p>
            <a:pPr algn="l"/>
            <a:r>
              <a:rPr lang="en-US" dirty="0"/>
              <a:t>and even high cultural intelligence. </a:t>
            </a:r>
          </a:p>
          <a:p>
            <a:pPr algn="l"/>
            <a:r>
              <a:rPr lang="en-US" dirty="0"/>
              <a:t>And there's the idea that someone who is in the middle of this kind of </a:t>
            </a:r>
          </a:p>
          <a:p>
            <a:pPr algn="l"/>
            <a:r>
              <a:rPr lang="en-US" dirty="0"/>
              <a:t>interconnected interpersonal hub is likely to be a good leader.</a:t>
            </a:r>
          </a:p>
          <a:p>
            <a:endParaRPr lang="en-GB" dirty="0"/>
          </a:p>
          <a:p>
            <a:pPr algn="l"/>
            <a:r>
              <a:rPr lang="en-US" dirty="0"/>
              <a:t>Then there is conscientiousness. </a:t>
            </a:r>
          </a:p>
          <a:p>
            <a:pPr algn="l"/>
            <a:r>
              <a:rPr lang="en-US" dirty="0"/>
              <a:t>Now this is characterized by dependability. </a:t>
            </a:r>
          </a:p>
          <a:p>
            <a:pPr algn="l"/>
            <a:r>
              <a:rPr lang="en-US" dirty="0"/>
              <a:t>The idea that someone who has high levels of conscientiousness will be loyal and </a:t>
            </a:r>
          </a:p>
          <a:p>
            <a:pPr algn="l"/>
            <a:r>
              <a:rPr lang="en-US" dirty="0"/>
              <a:t>committed to the organization. </a:t>
            </a:r>
          </a:p>
          <a:p>
            <a:pPr algn="l"/>
            <a:r>
              <a:rPr lang="en-US" dirty="0"/>
              <a:t>And integrity that they are trustworthy, and they have a strong sense of ethics. </a:t>
            </a:r>
          </a:p>
          <a:p>
            <a:pPr algn="l"/>
            <a:r>
              <a:rPr lang="en-US" dirty="0"/>
              <a:t>Again, the idea that someone who is going to sit and do the work and be </a:t>
            </a:r>
          </a:p>
          <a:p>
            <a:pPr algn="l"/>
            <a:r>
              <a:rPr lang="en-US" dirty="0"/>
              <a:t>loyal and committed, and be trustworthy is a set of ideas that are becoming more and </a:t>
            </a:r>
          </a:p>
          <a:p>
            <a:pPr algn="l"/>
            <a:r>
              <a:rPr lang="en-US" dirty="0"/>
              <a:t>more associated with what will make a good leader.</a:t>
            </a:r>
          </a:p>
          <a:p>
            <a:endParaRPr lang="en-GB" dirty="0"/>
          </a:p>
          <a:p>
            <a:pPr algn="l"/>
            <a:r>
              <a:rPr lang="en-US" dirty="0"/>
              <a:t>And there's also openness to experience. </a:t>
            </a:r>
          </a:p>
          <a:p>
            <a:pPr algn="l"/>
            <a:r>
              <a:rPr lang="en-US" dirty="0"/>
              <a:t>Now, this is characterized by flexibility, either willingness and </a:t>
            </a:r>
          </a:p>
          <a:p>
            <a:pPr algn="l"/>
            <a:r>
              <a:rPr lang="en-US" dirty="0"/>
              <a:t>the desire to adapt to change. </a:t>
            </a:r>
          </a:p>
          <a:p>
            <a:pPr algn="l"/>
            <a:r>
              <a:rPr lang="en-US" dirty="0"/>
              <a:t>And intelligence is or different ways of thinking that, traditionally, </a:t>
            </a:r>
          </a:p>
          <a:p>
            <a:pPr algn="l"/>
            <a:r>
              <a:rPr lang="en-US" dirty="0"/>
              <a:t>we've sort of looked at IQ as being the dominant form of intelligence. </a:t>
            </a:r>
          </a:p>
          <a:p>
            <a:pPr algn="l"/>
            <a:r>
              <a:rPr lang="en-US" dirty="0"/>
              <a:t>But someone who's open to experience might be able to have all kinds of different </a:t>
            </a:r>
          </a:p>
          <a:p>
            <a:pPr algn="l"/>
            <a:r>
              <a:rPr lang="en-US" dirty="0"/>
              <a:t>thinking. </a:t>
            </a:r>
          </a:p>
          <a:p>
            <a:pPr algn="l"/>
            <a:r>
              <a:rPr lang="en-US" dirty="0"/>
              <a:t>They might be able to think critically. </a:t>
            </a:r>
          </a:p>
          <a:p>
            <a:pPr algn="l"/>
            <a:r>
              <a:rPr lang="en-US" dirty="0"/>
              <a:t>They might be able to think creatively. </a:t>
            </a:r>
          </a:p>
          <a:p>
            <a:pPr algn="l"/>
            <a:r>
              <a:rPr lang="en-US" dirty="0"/>
              <a:t>They might have cognitive flexibility, the ability to see a problem for </a:t>
            </a:r>
          </a:p>
          <a:p>
            <a:pPr algn="l"/>
            <a:r>
              <a:rPr lang="en-US" dirty="0"/>
              <a:t>multiple different perspectives.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75355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Theory X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employees dislike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they're lazy and they're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automatically going to resist.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belief,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very likely to use coercive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lots of punishment systems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to get the workers working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 will be a strong autocratic tendency,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 say, you do,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don't think, just follow.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Y leaders believe that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employees naturally like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can be enthusiastic,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energetic, and they want to be engaged.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Now because of that positive view of employees,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have a very participatory style of management.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want employees to participate 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decisions and they motivate through praise,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recognition, motivating rewards,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either intrinsic or extrinsic.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Theory Z leaders believe that employees want to have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 intimate and happy working environment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others they work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that they want to like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colleagues and spend time with their colleagues,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that they value the idea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organizational culture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values in the organization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family-style relationships.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They believe that workers have a well-developed sense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order, internal discipline,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 desire to work hard,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a desire to be cohesive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 the other people they're working with.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There's this ongoing desire to be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part of a social group and part of a wider culture,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you can set that up within the organization.</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3066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As you go through the entire course,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will come across some theories,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some different classifications, some different paradigms.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Some of them, as I said, will seem contradictory.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But because we're looking at the idea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you adapting your leadership style,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being able to do that comfortably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without any psychological distress,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it's important that you understand the wide range of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ideas and you can pick and choose between them as you go.</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4B8621-6EA8-474A-8184-C474632CBB6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3015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665D9C8-3349-4A7D-93D6-FD3F1A86981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35356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15/05/2025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15/05/2025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15/05/2025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15/05/2025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15/05/2025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15/05/2025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15/05/2025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IB1FVbo8TSs&amp;t=164s"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london.edu/faculty-and-research/lbsr/diie-ambidextrous-leadership" TargetMode="External"/><Relationship Id="rId2" Type="http://schemas.openxmlformats.org/officeDocument/2006/relationships/hyperlink" Target="https://youtu.be/_mCmecrnLUM" TargetMode="External"/><Relationship Id="rId1" Type="http://schemas.openxmlformats.org/officeDocument/2006/relationships/slideLayout" Target="../slideLayouts/slideLayout2.xml"/><Relationship Id="rId5" Type="http://schemas.openxmlformats.org/officeDocument/2006/relationships/hyperlink" Target="https://youtu.be/u6XAPnuFjJc" TargetMode="External"/><Relationship Id="rId4" Type="http://schemas.openxmlformats.org/officeDocument/2006/relationships/hyperlink" Target="https://youtu.be/Y7m9eNoB3N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Dr Fahad Khan</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PhD (Medical sciences), MSc. in Public health</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BDS (Bachelor of Dentistry)</a:t>
            </a: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Diploma in Public health, Diploma in Epidemiology</a:t>
            </a: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2000" b="1" i="0" u="none" strike="noStrike" kern="1200" cap="none" spc="0" normalizeH="0" baseline="0" noProof="0">
              <a:ln>
                <a:noFill/>
              </a:ln>
              <a:solidFill>
                <a:prstClr val="white"/>
              </a:solidFill>
              <a:effectLst/>
              <a:uLnTx/>
              <a:uFillTx/>
              <a:latin typeface="Myriad Pro"/>
              <a:ea typeface="+mj-ea"/>
              <a:cs typeface="+mj-cs"/>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1077218"/>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 Week 2</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C8244-4B42-14E5-AFCA-34085C17D3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C71CB8-6559-7BC2-A59D-FA675B7A0ED9}"/>
              </a:ext>
            </a:extLst>
          </p:cNvPr>
          <p:cNvSpPr>
            <a:spLocks noGrp="1"/>
          </p:cNvSpPr>
          <p:nvPr>
            <p:ph idx="1"/>
          </p:nvPr>
        </p:nvSpPr>
        <p:spPr/>
        <p:txBody>
          <a:bodyPr/>
          <a:lstStyle/>
          <a:p>
            <a:pPr marL="0" indent="0" algn="ctr">
              <a:buNone/>
            </a:pPr>
            <a:endParaRPr lang="en-GB" b="1" i="1" dirty="0"/>
          </a:p>
          <a:p>
            <a:pPr marL="0" indent="0" algn="ctr">
              <a:buNone/>
            </a:pPr>
            <a:endParaRPr lang="en-GB" b="1" i="1" dirty="0"/>
          </a:p>
          <a:p>
            <a:pPr marL="0" indent="0" algn="ctr">
              <a:buNone/>
            </a:pPr>
            <a:r>
              <a:rPr lang="en-GB" b="1" i="1" dirty="0"/>
              <a:t>To Know Thyself</a:t>
            </a:r>
          </a:p>
        </p:txBody>
      </p:sp>
    </p:spTree>
    <p:extLst>
      <p:ext uri="{BB962C8B-B14F-4D97-AF65-F5344CB8AC3E}">
        <p14:creationId xmlns:p14="http://schemas.microsoft.com/office/powerpoint/2010/main" val="2301701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47EFA3-62A8-2A67-FDC5-4D433A4E12D1}"/>
              </a:ext>
            </a:extLst>
          </p:cNvPr>
          <p:cNvSpPr>
            <a:spLocks noGrp="1"/>
          </p:cNvSpPr>
          <p:nvPr>
            <p:ph type="title"/>
          </p:nvPr>
        </p:nvSpPr>
        <p:spPr/>
        <p:txBody>
          <a:bodyPr/>
          <a:lstStyle/>
          <a:p>
            <a:r>
              <a:rPr lang="en-GB" dirty="0"/>
              <a:t>Term “To know thyself”</a:t>
            </a:r>
          </a:p>
        </p:txBody>
      </p:sp>
      <p:sp>
        <p:nvSpPr>
          <p:cNvPr id="3" name="Content Placeholder 2">
            <a:extLst>
              <a:ext uri="{FF2B5EF4-FFF2-40B4-BE49-F238E27FC236}">
                <a16:creationId xmlns:a16="http://schemas.microsoft.com/office/drawing/2014/main" id="{4FC82B58-2C4E-B542-D8A1-A4F4ABA80A81}"/>
              </a:ext>
            </a:extLst>
          </p:cNvPr>
          <p:cNvSpPr>
            <a:spLocks noGrp="1"/>
          </p:cNvSpPr>
          <p:nvPr>
            <p:ph idx="1"/>
          </p:nvPr>
        </p:nvSpPr>
        <p:spPr/>
        <p:txBody>
          <a:bodyPr>
            <a:normAutofit fontScale="92500" lnSpcReduction="10000"/>
          </a:bodyPr>
          <a:lstStyle/>
          <a:p>
            <a:r>
              <a:rPr lang="en-US" dirty="0"/>
              <a:t>To know thyself is to understand how you will act in various different situations. It doesn't mean by knowing yourself that you just know a deep inner you, you might have multiple versions of yourself that act out in different ways, in different situations. This is what we mean by adapting your leadership style. You might find you have multiple styles, multiple versions of you, and you can move between them fluidly without any psychological distress in your various leadership roles.</a:t>
            </a:r>
            <a:endParaRPr lang="en-GB" dirty="0"/>
          </a:p>
        </p:txBody>
      </p:sp>
    </p:spTree>
    <p:extLst>
      <p:ext uri="{BB962C8B-B14F-4D97-AF65-F5344CB8AC3E}">
        <p14:creationId xmlns:p14="http://schemas.microsoft.com/office/powerpoint/2010/main" val="22109900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EF7B2-BEBC-6200-96D0-DADC5B5948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BF904E-02D5-A445-D1F8-293FC0E9F03F}"/>
              </a:ext>
            </a:extLst>
          </p:cNvPr>
          <p:cNvSpPr>
            <a:spLocks noGrp="1"/>
          </p:cNvSpPr>
          <p:nvPr>
            <p:ph idx="1"/>
          </p:nvPr>
        </p:nvSpPr>
        <p:spPr/>
        <p:txBody>
          <a:bodyPr/>
          <a:lstStyle/>
          <a:p>
            <a:r>
              <a:rPr lang="en-US" dirty="0"/>
              <a:t>Now this can be quite a complex idea (TO KNOW THYSELF), the fact that you're not just oneself but multiple selves adapting to different situations. Prior to going into these deeply complex issues, let's look at what the common sense perspective of leadership is and where you might be coming from. The common sensical level, there seems to be </a:t>
            </a:r>
            <a:r>
              <a:rPr lang="en-US" b="1" dirty="0"/>
              <a:t>five essential elements of leadership</a:t>
            </a:r>
            <a:r>
              <a:rPr lang="en-US" dirty="0"/>
              <a:t>. </a:t>
            </a:r>
            <a:endParaRPr lang="en-GB" dirty="0"/>
          </a:p>
        </p:txBody>
      </p:sp>
    </p:spTree>
    <p:extLst>
      <p:ext uri="{BB962C8B-B14F-4D97-AF65-F5344CB8AC3E}">
        <p14:creationId xmlns:p14="http://schemas.microsoft.com/office/powerpoint/2010/main" val="1333906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9D7951BC-CD8E-011E-CFE1-10ADDAFE05FC}"/>
              </a:ext>
            </a:extLst>
          </p:cNvPr>
          <p:cNvPicPr>
            <a:picLocks noGrp="1" noChangeAspect="1"/>
          </p:cNvPicPr>
          <p:nvPr>
            <p:ph idx="1"/>
          </p:nvPr>
        </p:nvPicPr>
        <p:blipFill rotWithShape="1">
          <a:blip r:embed="rId3"/>
          <a:srcRect b="7256"/>
          <a:stretch/>
        </p:blipFill>
        <p:spPr>
          <a:xfrm>
            <a:off x="1416152" y="-76200"/>
            <a:ext cx="9359695" cy="4880441"/>
          </a:xfrm>
        </p:spPr>
      </p:pic>
      <p:sp>
        <p:nvSpPr>
          <p:cNvPr id="2" name="Title 1">
            <a:extLst>
              <a:ext uri="{FF2B5EF4-FFF2-40B4-BE49-F238E27FC236}">
                <a16:creationId xmlns:a16="http://schemas.microsoft.com/office/drawing/2014/main" id="{ECA67BA8-33D0-012C-B400-E204D35B5221}"/>
              </a:ext>
            </a:extLst>
          </p:cNvPr>
          <p:cNvSpPr>
            <a:spLocks noGrp="1"/>
          </p:cNvSpPr>
          <p:nvPr>
            <p:ph type="title"/>
          </p:nvPr>
        </p:nvSpPr>
        <p:spPr>
          <a:xfrm>
            <a:off x="1041400" y="4541838"/>
            <a:ext cx="10972800" cy="1143000"/>
          </a:xfrm>
        </p:spPr>
        <p:txBody>
          <a:bodyPr/>
          <a:lstStyle/>
          <a:p>
            <a:r>
              <a:rPr lang="en-GB" dirty="0"/>
              <a:t>(Lussier &amp; Achua, 2015)</a:t>
            </a:r>
          </a:p>
        </p:txBody>
      </p:sp>
    </p:spTree>
    <p:extLst>
      <p:ext uri="{BB962C8B-B14F-4D97-AF65-F5344CB8AC3E}">
        <p14:creationId xmlns:p14="http://schemas.microsoft.com/office/powerpoint/2010/main" val="2766227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8C778-F253-4E7C-7445-F153C7D1A9E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BAA55BF-4C49-6D23-6FA3-ED4CAE44909D}"/>
              </a:ext>
            </a:extLst>
          </p:cNvPr>
          <p:cNvSpPr>
            <a:spLocks noGrp="1"/>
          </p:cNvSpPr>
          <p:nvPr>
            <p:ph idx="1"/>
          </p:nvPr>
        </p:nvSpPr>
        <p:spPr/>
        <p:txBody>
          <a:bodyPr/>
          <a:lstStyle/>
          <a:p>
            <a:r>
              <a:rPr lang="en-GB" dirty="0"/>
              <a:t>Now move to leadership skills……</a:t>
            </a:r>
          </a:p>
          <a:p>
            <a:endParaRPr lang="en-GB" dirty="0"/>
          </a:p>
          <a:p>
            <a:pPr marL="0" indent="0" algn="ctr">
              <a:buNone/>
            </a:pPr>
            <a:r>
              <a:rPr lang="en-GB" i="1" dirty="0"/>
              <a:t>What are the key essential skills of leadership</a:t>
            </a:r>
          </a:p>
        </p:txBody>
      </p:sp>
    </p:spTree>
    <p:extLst>
      <p:ext uri="{BB962C8B-B14F-4D97-AF65-F5344CB8AC3E}">
        <p14:creationId xmlns:p14="http://schemas.microsoft.com/office/powerpoint/2010/main" val="1578015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E4F1D-2404-4BAA-FBEE-E17585AA0138}"/>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B0948C7-7CAA-FBF0-FABA-66D3782BEB46}"/>
              </a:ext>
            </a:extLst>
          </p:cNvPr>
          <p:cNvSpPr>
            <a:spLocks noGrp="1"/>
          </p:cNvSpPr>
          <p:nvPr>
            <p:ph idx="1"/>
          </p:nvPr>
        </p:nvSpPr>
        <p:spPr/>
        <p:txBody>
          <a:bodyPr/>
          <a:lstStyle/>
          <a:p>
            <a:pPr algn="l"/>
            <a:r>
              <a:rPr lang="en-US" b="0" i="0" dirty="0">
                <a:solidFill>
                  <a:srgbClr val="1F1F1F"/>
                </a:solidFill>
                <a:effectLst/>
                <a:latin typeface="Source Sans Pro" panose="020B0503030403020204" pitchFamily="34" charset="0"/>
              </a:rPr>
              <a:t>the three essential skills of leadership are …..</a:t>
            </a:r>
          </a:p>
          <a:p>
            <a:pPr marL="0" indent="0" algn="l">
              <a:buNone/>
            </a:pPr>
            <a:r>
              <a:rPr lang="en-US" b="0" i="0" dirty="0">
                <a:solidFill>
                  <a:srgbClr val="1F1F1F"/>
                </a:solidFill>
                <a:effectLst/>
                <a:latin typeface="Source Sans Pro" panose="020B0503030403020204" pitchFamily="34" charset="0"/>
              </a:rPr>
              <a:t>     </a:t>
            </a:r>
          </a:p>
          <a:p>
            <a:pPr algn="l">
              <a:buFontTx/>
              <a:buChar char="-"/>
            </a:pPr>
            <a:r>
              <a:rPr lang="en-US" b="0" i="0" dirty="0">
                <a:solidFill>
                  <a:srgbClr val="1F1F1F"/>
                </a:solidFill>
                <a:effectLst/>
                <a:latin typeface="Source Sans Pro" panose="020B0503030403020204" pitchFamily="34" charset="0"/>
              </a:rPr>
              <a:t>technical skills, </a:t>
            </a:r>
            <a:endParaRPr lang="en-US" dirty="0">
              <a:solidFill>
                <a:srgbClr val="333333"/>
              </a:solidFill>
              <a:latin typeface="OpenSans"/>
            </a:endParaRPr>
          </a:p>
          <a:p>
            <a:pPr algn="l">
              <a:buFontTx/>
              <a:buChar char="-"/>
            </a:pPr>
            <a:r>
              <a:rPr lang="en-US" b="0" i="0" dirty="0">
                <a:solidFill>
                  <a:srgbClr val="1F1F1F"/>
                </a:solidFill>
                <a:effectLst/>
                <a:latin typeface="Source Sans Pro" panose="020B0503030403020204" pitchFamily="34" charset="0"/>
              </a:rPr>
              <a:t>but then they will move up and have interpersonal skills, and finally, high-end leaders will </a:t>
            </a:r>
            <a:endParaRPr lang="en-US" dirty="0">
              <a:solidFill>
                <a:srgbClr val="333333"/>
              </a:solidFill>
              <a:latin typeface="OpenSans"/>
            </a:endParaRPr>
          </a:p>
          <a:p>
            <a:pPr algn="l">
              <a:buFontTx/>
              <a:buChar char="-"/>
            </a:pPr>
            <a:r>
              <a:rPr lang="en-US" b="0" i="0" dirty="0">
                <a:solidFill>
                  <a:srgbClr val="1F1F1F"/>
                </a:solidFill>
                <a:effectLst/>
                <a:latin typeface="Source Sans Pro" panose="020B0503030403020204" pitchFamily="34" charset="0"/>
              </a:rPr>
              <a:t>have complex decision-making skills.</a:t>
            </a:r>
            <a:endParaRPr lang="en-US" b="0" i="0" dirty="0">
              <a:solidFill>
                <a:srgbClr val="333333"/>
              </a:solidFill>
              <a:effectLst/>
              <a:latin typeface="OpenSans"/>
            </a:endParaRPr>
          </a:p>
          <a:p>
            <a:pPr algn="l"/>
            <a:endParaRPr lang="en-US" b="0" i="0" dirty="0">
              <a:solidFill>
                <a:srgbClr val="333333"/>
              </a:solidFill>
              <a:effectLst/>
              <a:latin typeface="OpenSans"/>
            </a:endParaRPr>
          </a:p>
          <a:p>
            <a:endParaRPr lang="en-GB" dirty="0"/>
          </a:p>
        </p:txBody>
      </p:sp>
    </p:spTree>
    <p:extLst>
      <p:ext uri="{BB962C8B-B14F-4D97-AF65-F5344CB8AC3E}">
        <p14:creationId xmlns:p14="http://schemas.microsoft.com/office/powerpoint/2010/main" val="3764463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B7BD1-BC15-FEC3-E77E-ED4D9658E0A4}"/>
              </a:ext>
            </a:extLst>
          </p:cNvPr>
          <p:cNvSpPr>
            <a:spLocks noGrp="1"/>
          </p:cNvSpPr>
          <p:nvPr>
            <p:ph type="title"/>
          </p:nvPr>
        </p:nvSpPr>
        <p:spPr/>
        <p:txBody>
          <a:bodyPr>
            <a:normAutofit fontScale="90000"/>
          </a:bodyPr>
          <a:lstStyle/>
          <a:p>
            <a:r>
              <a:rPr lang="en-US" b="1" i="0" dirty="0">
                <a:solidFill>
                  <a:srgbClr val="1F1F1F"/>
                </a:solidFill>
                <a:effectLst/>
                <a:latin typeface="Source Sans Pro" panose="020B0503030403020204" pitchFamily="34" charset="0"/>
              </a:rPr>
              <a:t>The messy practice of leadership</a:t>
            </a:r>
            <a:br>
              <a:rPr lang="en-US" b="1" i="0" dirty="0">
                <a:solidFill>
                  <a:srgbClr val="1F1F1F"/>
                </a:solidFill>
                <a:effectLst/>
                <a:latin typeface="Source Sans Pro" panose="020B0503030403020204" pitchFamily="34" charset="0"/>
              </a:rPr>
            </a:br>
            <a:endParaRPr lang="en-GB" dirty="0"/>
          </a:p>
        </p:txBody>
      </p:sp>
      <p:sp>
        <p:nvSpPr>
          <p:cNvPr id="3" name="Content Placeholder 2">
            <a:extLst>
              <a:ext uri="{FF2B5EF4-FFF2-40B4-BE49-F238E27FC236}">
                <a16:creationId xmlns:a16="http://schemas.microsoft.com/office/drawing/2014/main" id="{7626FE84-59FD-A0CF-5B26-533C091DAC7F}"/>
              </a:ext>
            </a:extLst>
          </p:cNvPr>
          <p:cNvSpPr>
            <a:spLocks noGrp="1"/>
          </p:cNvSpPr>
          <p:nvPr>
            <p:ph idx="1"/>
          </p:nvPr>
        </p:nvSpPr>
        <p:spPr/>
        <p:txBody>
          <a:bodyPr/>
          <a:lstStyle/>
          <a:p>
            <a:pPr marL="0" indent="0" algn="ctr">
              <a:buNone/>
            </a:pPr>
            <a:endParaRPr lang="en-GB" dirty="0"/>
          </a:p>
          <a:p>
            <a:pPr marL="0" indent="0" algn="ctr">
              <a:buNone/>
            </a:pPr>
            <a:r>
              <a:rPr lang="en-GB" dirty="0"/>
              <a:t>Difference between Administrator Vs managers Vs Executives Vs Leadership ?????</a:t>
            </a:r>
          </a:p>
        </p:txBody>
      </p:sp>
    </p:spTree>
    <p:extLst>
      <p:ext uri="{BB962C8B-B14F-4D97-AF65-F5344CB8AC3E}">
        <p14:creationId xmlns:p14="http://schemas.microsoft.com/office/powerpoint/2010/main" val="10337540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BF6EF-A8C2-F8C1-A0F3-A3B3649A6A8A}"/>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82A31EC7-6C2E-A019-37D4-914FB9CF166B}"/>
              </a:ext>
            </a:extLst>
          </p:cNvPr>
          <p:cNvPicPr>
            <a:picLocks noGrp="1" noChangeAspect="1"/>
          </p:cNvPicPr>
          <p:nvPr>
            <p:ph idx="1"/>
          </p:nvPr>
        </p:nvPicPr>
        <p:blipFill rotWithShape="1">
          <a:blip r:embed="rId3"/>
          <a:srcRect b="9071"/>
          <a:stretch/>
        </p:blipFill>
        <p:spPr>
          <a:xfrm>
            <a:off x="2613089" y="1600201"/>
            <a:ext cx="6965822" cy="3561079"/>
          </a:xfrm>
        </p:spPr>
      </p:pic>
    </p:spTree>
    <p:extLst>
      <p:ext uri="{BB962C8B-B14F-4D97-AF65-F5344CB8AC3E}">
        <p14:creationId xmlns:p14="http://schemas.microsoft.com/office/powerpoint/2010/main" val="26537558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9AFF8-5A01-F090-CB13-35734EC041D1}"/>
              </a:ext>
            </a:extLst>
          </p:cNvPr>
          <p:cNvSpPr>
            <a:spLocks noGrp="1"/>
          </p:cNvSpPr>
          <p:nvPr>
            <p:ph type="title"/>
          </p:nvPr>
        </p:nvSpPr>
        <p:spPr/>
        <p:txBody>
          <a:bodyPr>
            <a:normAutofit/>
          </a:bodyPr>
          <a:lstStyle/>
          <a:p>
            <a:r>
              <a:rPr lang="en-US" b="1" i="0" u="sng" dirty="0">
                <a:solidFill>
                  <a:srgbClr val="1F1F1F"/>
                </a:solidFill>
                <a:effectLst/>
                <a:latin typeface="Source Sans Pro" panose="020B0503030403020204" pitchFamily="34" charset="0"/>
              </a:rPr>
              <a:t>Henry Mintzberg</a:t>
            </a:r>
            <a:endParaRPr lang="en-GB" b="1" u="sng" dirty="0"/>
          </a:p>
        </p:txBody>
      </p:sp>
      <p:sp>
        <p:nvSpPr>
          <p:cNvPr id="3" name="Content Placeholder 2">
            <a:extLst>
              <a:ext uri="{FF2B5EF4-FFF2-40B4-BE49-F238E27FC236}">
                <a16:creationId xmlns:a16="http://schemas.microsoft.com/office/drawing/2014/main" id="{F0389321-B40B-ED59-A1A7-AFDE3DB35C35}"/>
              </a:ext>
            </a:extLst>
          </p:cNvPr>
          <p:cNvSpPr>
            <a:spLocks noGrp="1"/>
          </p:cNvSpPr>
          <p:nvPr>
            <p:ph idx="1"/>
          </p:nvPr>
        </p:nvSpPr>
        <p:spPr/>
        <p:txBody>
          <a:bodyPr>
            <a:normAutofit/>
          </a:bodyPr>
          <a:lstStyle/>
          <a:p>
            <a:r>
              <a:rPr lang="en-US" b="0" i="0" dirty="0">
                <a:solidFill>
                  <a:srgbClr val="1F1F1F"/>
                </a:solidFill>
                <a:effectLst/>
                <a:latin typeface="Source Sans Pro" panose="020B0503030403020204" pitchFamily="34" charset="0"/>
              </a:rPr>
              <a:t>Lets see this messy lens of leadership by turning to the work of Henry Mintzberg. </a:t>
            </a:r>
            <a:br>
              <a:rPr lang="en-US" b="0" i="0" dirty="0">
                <a:solidFill>
                  <a:srgbClr val="333333"/>
                </a:solidFill>
                <a:effectLst/>
                <a:latin typeface="OpenSans"/>
              </a:rPr>
            </a:br>
            <a:endParaRPr lang="en-GB" dirty="0"/>
          </a:p>
        </p:txBody>
      </p:sp>
    </p:spTree>
    <p:extLst>
      <p:ext uri="{BB962C8B-B14F-4D97-AF65-F5344CB8AC3E}">
        <p14:creationId xmlns:p14="http://schemas.microsoft.com/office/powerpoint/2010/main" val="1090783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43DF-AF3C-7E3C-A7B1-4F6B8F99BAA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52F8BD4-4C0D-6D90-C72B-452B9A8713F9}"/>
              </a:ext>
            </a:extLst>
          </p:cNvPr>
          <p:cNvSpPr>
            <a:spLocks noGrp="1"/>
          </p:cNvSpPr>
          <p:nvPr>
            <p:ph idx="1"/>
          </p:nvPr>
        </p:nvSpPr>
        <p:spPr/>
        <p:txBody>
          <a:bodyPr>
            <a:normAutofit fontScale="85000" lnSpcReduction="10000"/>
          </a:bodyPr>
          <a:lstStyle/>
          <a:p>
            <a:r>
              <a:rPr lang="en-US" b="0" i="0" dirty="0">
                <a:solidFill>
                  <a:srgbClr val="333333"/>
                </a:solidFill>
                <a:effectLst/>
                <a:latin typeface="OpenSans"/>
              </a:rPr>
              <a:t> In the 1970s he researched what managers actually did in practice, and what he found was rather than being these heroic people who sat in rooms and thought deep thoughts about the organization and strategized. And it was this all this very controlled, formal way of looking at an organization and running an organization. What he found was it was an extremely messy and fragmented process. Rather than having this contemplative long-term analysis of the organization sitting in their offices and having reflective time, but they were slaves to the moment. They had task, after task, after task, which they had to perform at relentless pace. They were constantly distracted, distraction after distraction, after distraction.</a:t>
            </a:r>
            <a:endParaRPr lang="en-GB" dirty="0"/>
          </a:p>
        </p:txBody>
      </p:sp>
    </p:spTree>
    <p:extLst>
      <p:ext uri="{BB962C8B-B14F-4D97-AF65-F5344CB8AC3E}">
        <p14:creationId xmlns:p14="http://schemas.microsoft.com/office/powerpoint/2010/main" val="4231671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A7E4AC-2B73-0827-EA7B-CE504BD1334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17BE3B17-68AC-8E6F-DA04-35895303F857}"/>
              </a:ext>
            </a:extLst>
          </p:cNvPr>
          <p:cNvPicPr>
            <a:picLocks noGrp="1" noChangeAspect="1"/>
          </p:cNvPicPr>
          <p:nvPr>
            <p:ph idx="1"/>
          </p:nvPr>
        </p:nvPicPr>
        <p:blipFill>
          <a:blip r:embed="rId3"/>
          <a:stretch>
            <a:fillRect/>
          </a:stretch>
        </p:blipFill>
        <p:spPr>
          <a:xfrm>
            <a:off x="2614788" y="1275080"/>
            <a:ext cx="6962423" cy="3916363"/>
          </a:xfrm>
          <a:prstGeom prst="rect">
            <a:avLst/>
          </a:prstGeom>
        </p:spPr>
      </p:pic>
    </p:spTree>
    <p:extLst>
      <p:ext uri="{BB962C8B-B14F-4D97-AF65-F5344CB8AC3E}">
        <p14:creationId xmlns:p14="http://schemas.microsoft.com/office/powerpoint/2010/main" val="3984070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F8F6-3723-F413-3802-47392596CC8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B4402C6-8DC2-7BD4-4242-997B2BB5D46B}"/>
              </a:ext>
            </a:extLst>
          </p:cNvPr>
          <p:cNvSpPr>
            <a:spLocks noGrp="1"/>
          </p:cNvSpPr>
          <p:nvPr>
            <p:ph idx="1"/>
          </p:nvPr>
        </p:nvSpPr>
        <p:spPr/>
        <p:txBody>
          <a:bodyPr>
            <a:normAutofit fontScale="70000" lnSpcReduction="20000"/>
          </a:bodyPr>
          <a:lstStyle/>
          <a:p>
            <a:r>
              <a:rPr lang="en-US" dirty="0"/>
              <a:t>There's the leadership role, the figurehead role, and the liaison role. </a:t>
            </a:r>
          </a:p>
          <a:p>
            <a:r>
              <a:rPr lang="en-US" dirty="0"/>
              <a:t>Now, the leadership role is when the leader is just trying to achieve organizational objectives through standard functional means. How do we get the organization from here to there? How do we ramp up productivity? How do we deliver our product? How do we do it effectively and efficiently? </a:t>
            </a:r>
          </a:p>
          <a:p>
            <a:r>
              <a:rPr lang="en-US" dirty="0"/>
              <a:t>The figurehead role is far more symbolic, is when the leader is standing out in front of the organization, either presenting internally to the organization in regional ceremony, or externally where leader is representing the organization, perhaps in front of the media. </a:t>
            </a:r>
          </a:p>
          <a:p>
            <a:r>
              <a:rPr lang="en-US" dirty="0"/>
              <a:t>And the liaison role is when the leader is talking to different organizations and different people, to try and get them to do work with the company. </a:t>
            </a:r>
          </a:p>
        </p:txBody>
      </p:sp>
    </p:spTree>
    <p:extLst>
      <p:ext uri="{BB962C8B-B14F-4D97-AF65-F5344CB8AC3E}">
        <p14:creationId xmlns:p14="http://schemas.microsoft.com/office/powerpoint/2010/main" val="32446917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17B21-685D-9FCF-41CC-5F4A78F5848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0F0A442-2C28-5F86-650B-1C4F45B5E63B}"/>
              </a:ext>
            </a:extLst>
          </p:cNvPr>
          <p:cNvSpPr>
            <a:spLocks noGrp="1"/>
          </p:cNvSpPr>
          <p:nvPr>
            <p:ph idx="1"/>
          </p:nvPr>
        </p:nvSpPr>
        <p:spPr/>
        <p:txBody>
          <a:bodyPr>
            <a:normAutofit fontScale="85000" lnSpcReduction="20000"/>
          </a:bodyPr>
          <a:lstStyle/>
          <a:p>
            <a:r>
              <a:rPr lang="en-US" dirty="0"/>
              <a:t>Then the other three informational roles, the monitor, the disseminator, and the spokesperson. </a:t>
            </a:r>
          </a:p>
          <a:p>
            <a:r>
              <a:rPr lang="en-US"/>
              <a:t>Now the monitor role is when the leader is trying to gather important information for his unit. </a:t>
            </a:r>
          </a:p>
          <a:p>
            <a:r>
              <a:rPr lang="en-US" dirty="0"/>
              <a:t>The disseminator is when he gets an information and he disseminates it into the unit. </a:t>
            </a:r>
          </a:p>
          <a:p>
            <a:r>
              <a:rPr lang="en-US" dirty="0"/>
              <a:t>The spokesperson is when he's taking this information and taking it outside the unit, and perhaps even outside the organization. He's still disseminating it, but not just internally with the people he directly worked with, its beyond that set of people.</a:t>
            </a:r>
          </a:p>
          <a:p>
            <a:endParaRPr lang="en-GB" dirty="0"/>
          </a:p>
        </p:txBody>
      </p:sp>
    </p:spTree>
    <p:extLst>
      <p:ext uri="{BB962C8B-B14F-4D97-AF65-F5344CB8AC3E}">
        <p14:creationId xmlns:p14="http://schemas.microsoft.com/office/powerpoint/2010/main" val="1937774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BB64E-D2A6-A394-CD9A-191CD6BC9A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6DEFE2-2567-84C5-4C6B-2CE4522D9CA0}"/>
              </a:ext>
            </a:extLst>
          </p:cNvPr>
          <p:cNvSpPr>
            <a:spLocks noGrp="1"/>
          </p:cNvSpPr>
          <p:nvPr>
            <p:ph idx="1"/>
          </p:nvPr>
        </p:nvSpPr>
        <p:spPr/>
        <p:txBody>
          <a:bodyPr>
            <a:normAutofit fontScale="70000" lnSpcReduction="20000"/>
          </a:bodyPr>
          <a:lstStyle/>
          <a:p>
            <a:r>
              <a:rPr lang="en-US" dirty="0"/>
              <a:t>Then there are the four decision roles, the entrepreneurial role, the disturbance handler role, the resource allocator role, the negotiator role. </a:t>
            </a:r>
          </a:p>
          <a:p>
            <a:r>
              <a:rPr lang="en-US" dirty="0"/>
              <a:t>The entrepreneur role is when the leader takes responsibility for delivering knew and improved products. </a:t>
            </a:r>
          </a:p>
          <a:p>
            <a:r>
              <a:rPr lang="en-US" dirty="0"/>
              <a:t>The disturbance handling rolled is when the leader is taking action during a crisis. </a:t>
            </a:r>
          </a:p>
          <a:p>
            <a:r>
              <a:rPr lang="en-US" dirty="0"/>
              <a:t>The resource allocator role is in charge of resources, it will negotiate and schedule budgets and activities, </a:t>
            </a:r>
            <a:r>
              <a:rPr lang="en-US" dirty="0" err="1"/>
              <a:t>etc</a:t>
            </a:r>
            <a:r>
              <a:rPr lang="en-US" dirty="0"/>
              <a:t>, etc. This is what the leader does in that role. </a:t>
            </a:r>
          </a:p>
          <a:p>
            <a:r>
              <a:rPr lang="en-US" dirty="0"/>
              <a:t>The negotiator role, there's no real set transactions or boundaries. Negotiator's role is when you're trying to workout what future directions might look like.</a:t>
            </a:r>
            <a:endParaRPr lang="en-GB" dirty="0"/>
          </a:p>
          <a:p>
            <a:endParaRPr lang="en-GB" dirty="0"/>
          </a:p>
        </p:txBody>
      </p:sp>
    </p:spTree>
    <p:extLst>
      <p:ext uri="{BB962C8B-B14F-4D97-AF65-F5344CB8AC3E}">
        <p14:creationId xmlns:p14="http://schemas.microsoft.com/office/powerpoint/2010/main" val="27661050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24E60E1-D394-44DD-6A05-911B4A16A78D}"/>
              </a:ext>
            </a:extLst>
          </p:cNvPr>
          <p:cNvPicPr>
            <a:picLocks noGrp="1" noChangeAspect="1"/>
          </p:cNvPicPr>
          <p:nvPr>
            <p:ph idx="1"/>
          </p:nvPr>
        </p:nvPicPr>
        <p:blipFill>
          <a:blip r:embed="rId3"/>
          <a:stretch>
            <a:fillRect/>
          </a:stretch>
        </p:blipFill>
        <p:spPr>
          <a:xfrm>
            <a:off x="3271636" y="622280"/>
            <a:ext cx="5648728" cy="5499140"/>
          </a:xfrm>
          <a:prstGeom prst="rect">
            <a:avLst/>
          </a:prstGeom>
        </p:spPr>
      </p:pic>
      <p:sp>
        <p:nvSpPr>
          <p:cNvPr id="2" name="Title 1">
            <a:extLst>
              <a:ext uri="{FF2B5EF4-FFF2-40B4-BE49-F238E27FC236}">
                <a16:creationId xmlns:a16="http://schemas.microsoft.com/office/drawing/2014/main" id="{21F8E878-38F8-CBC9-15E1-AFA20BF01B80}"/>
              </a:ext>
            </a:extLst>
          </p:cNvPr>
          <p:cNvSpPr>
            <a:spLocks noGrp="1"/>
          </p:cNvSpPr>
          <p:nvPr>
            <p:ph type="title"/>
          </p:nvPr>
        </p:nvSpPr>
        <p:spPr/>
        <p:txBody>
          <a:bodyPr>
            <a:normAutofit fontScale="90000"/>
          </a:bodyPr>
          <a:lstStyle/>
          <a:p>
            <a:r>
              <a:rPr lang="en-GB" dirty="0"/>
              <a:t>Leadership Traits (Big 5 Personality- OCEAN)</a:t>
            </a:r>
          </a:p>
        </p:txBody>
      </p:sp>
    </p:spTree>
    <p:extLst>
      <p:ext uri="{BB962C8B-B14F-4D97-AF65-F5344CB8AC3E}">
        <p14:creationId xmlns:p14="http://schemas.microsoft.com/office/powerpoint/2010/main" val="40956165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0861B-C37C-B8DF-9B3A-FD00E1C48FBC}"/>
              </a:ext>
            </a:extLst>
          </p:cNvPr>
          <p:cNvSpPr>
            <a:spLocks noGrp="1"/>
          </p:cNvSpPr>
          <p:nvPr>
            <p:ph type="title"/>
          </p:nvPr>
        </p:nvSpPr>
        <p:spPr/>
        <p:txBody>
          <a:bodyPr/>
          <a:lstStyle/>
          <a:p>
            <a:r>
              <a:rPr lang="en-GB"/>
              <a:t>Activity</a:t>
            </a:r>
          </a:p>
        </p:txBody>
      </p:sp>
      <p:sp>
        <p:nvSpPr>
          <p:cNvPr id="3" name="Content Placeholder 2">
            <a:extLst>
              <a:ext uri="{FF2B5EF4-FFF2-40B4-BE49-F238E27FC236}">
                <a16:creationId xmlns:a16="http://schemas.microsoft.com/office/drawing/2014/main" id="{A4941E60-D681-9EAD-A7AC-9CF1B6800001}"/>
              </a:ext>
            </a:extLst>
          </p:cNvPr>
          <p:cNvSpPr>
            <a:spLocks noGrp="1"/>
          </p:cNvSpPr>
          <p:nvPr>
            <p:ph idx="1"/>
          </p:nvPr>
        </p:nvSpPr>
        <p:spPr/>
        <p:txBody>
          <a:bodyPr/>
          <a:lstStyle/>
          <a:p>
            <a:r>
              <a:rPr lang="en-GB" dirty="0"/>
              <a:t>Video </a:t>
            </a:r>
            <a:r>
              <a:rPr lang="en-GB" dirty="0">
                <a:hlinkClick r:id="rId2"/>
              </a:rPr>
              <a:t>https://www.youtube.com/watch?v=IB1FVbo8TSs&amp;t=164s</a:t>
            </a:r>
            <a:endParaRPr lang="en-GB" dirty="0"/>
          </a:p>
          <a:p>
            <a:endParaRPr lang="en-GB" dirty="0"/>
          </a:p>
        </p:txBody>
      </p:sp>
    </p:spTree>
    <p:extLst>
      <p:ext uri="{BB962C8B-B14F-4D97-AF65-F5344CB8AC3E}">
        <p14:creationId xmlns:p14="http://schemas.microsoft.com/office/powerpoint/2010/main" val="16156879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9682-0BD5-EC7A-596B-D3AFE2F3801B}"/>
              </a:ext>
            </a:extLst>
          </p:cNvPr>
          <p:cNvSpPr>
            <a:spLocks noGrp="1"/>
          </p:cNvSpPr>
          <p:nvPr>
            <p:ph type="title"/>
          </p:nvPr>
        </p:nvSpPr>
        <p:spPr/>
        <p:txBody>
          <a:bodyPr/>
          <a:lstStyle/>
          <a:p>
            <a:r>
              <a:rPr lang="en-GB" b="0" i="0" dirty="0">
                <a:solidFill>
                  <a:srgbClr val="1F1F1F"/>
                </a:solidFill>
                <a:effectLst/>
                <a:latin typeface="Source Sans Pro" panose="020B0503030403020204" pitchFamily="34" charset="0"/>
              </a:rPr>
              <a:t>Leader needs - follower motivation</a:t>
            </a:r>
            <a:endParaRPr lang="en-GB" dirty="0"/>
          </a:p>
        </p:txBody>
      </p:sp>
      <p:sp>
        <p:nvSpPr>
          <p:cNvPr id="3" name="Content Placeholder 2">
            <a:extLst>
              <a:ext uri="{FF2B5EF4-FFF2-40B4-BE49-F238E27FC236}">
                <a16:creationId xmlns:a16="http://schemas.microsoft.com/office/drawing/2014/main" id="{AE6120C1-C22A-E8DA-556C-335A1635DFA0}"/>
              </a:ext>
            </a:extLst>
          </p:cNvPr>
          <p:cNvSpPr>
            <a:spLocks noGrp="1"/>
          </p:cNvSpPr>
          <p:nvPr>
            <p:ph idx="1"/>
          </p:nvPr>
        </p:nvSpPr>
        <p:spPr/>
        <p:txBody>
          <a:bodyPr/>
          <a:lstStyle/>
          <a:p>
            <a:pPr marL="0" indent="0" algn="ctr">
              <a:buNone/>
            </a:pPr>
            <a:r>
              <a:rPr lang="en-US" dirty="0"/>
              <a:t>While trait-based theories explain behavioral tendencies and a leader, they don't explain why people want to lead or indeed why or how people want to be led?????</a:t>
            </a:r>
            <a:endParaRPr lang="en-GB" dirty="0"/>
          </a:p>
        </p:txBody>
      </p:sp>
    </p:spTree>
    <p:extLst>
      <p:ext uri="{BB962C8B-B14F-4D97-AF65-F5344CB8AC3E}">
        <p14:creationId xmlns:p14="http://schemas.microsoft.com/office/powerpoint/2010/main" val="3863223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EF3D-180F-5722-9CC0-13736D541A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45D76E5-0683-9CD0-F3F3-5440B70C0A82}"/>
              </a:ext>
            </a:extLst>
          </p:cNvPr>
          <p:cNvSpPr>
            <a:spLocks noGrp="1"/>
          </p:cNvSpPr>
          <p:nvPr>
            <p:ph idx="1"/>
          </p:nvPr>
        </p:nvSpPr>
        <p:spPr/>
        <p:txBody>
          <a:bodyPr/>
          <a:lstStyle/>
          <a:p>
            <a:r>
              <a:rPr lang="en-US" dirty="0"/>
              <a:t>In order to examine this, we will look at some motivation needs theories that try to explain how and why a leader becomes a leader. …….</a:t>
            </a:r>
          </a:p>
          <a:p>
            <a:r>
              <a:rPr lang="en-US" dirty="0"/>
              <a:t>It suggests that leadership needs our power affiliation and achievement. Whereas followers needs a much small simple, it's just physical, intellectual, and emotional.</a:t>
            </a:r>
            <a:endParaRPr lang="en-GB" dirty="0"/>
          </a:p>
        </p:txBody>
      </p:sp>
    </p:spTree>
    <p:extLst>
      <p:ext uri="{BB962C8B-B14F-4D97-AF65-F5344CB8AC3E}">
        <p14:creationId xmlns:p14="http://schemas.microsoft.com/office/powerpoint/2010/main" val="1203120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921B3-8E38-3B78-E103-0B7637117AD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57B5E6-BEF6-A6BA-4F9C-526163E7E4E0}"/>
              </a:ext>
            </a:extLst>
          </p:cNvPr>
          <p:cNvSpPr>
            <a:spLocks noGrp="1"/>
          </p:cNvSpPr>
          <p:nvPr>
            <p:ph idx="1"/>
          </p:nvPr>
        </p:nvSpPr>
        <p:spPr/>
        <p:txBody>
          <a:bodyPr/>
          <a:lstStyle/>
          <a:p>
            <a:r>
              <a:rPr lang="en-US" dirty="0"/>
              <a:t>This can be described through three theories, conveniently named, Theory X, Theory Y, and Theory Z, that they described three different attitudes leaders have about the people they are leading or their followers.</a:t>
            </a:r>
          </a:p>
          <a:p>
            <a:r>
              <a:rPr lang="en-US" dirty="0"/>
              <a:t>This was a theory initially set up in the 1960s by Douglas McGregor, that's Theory X and Theory Y, and Theory Z was added in the early 1980s by William </a:t>
            </a:r>
            <a:r>
              <a:rPr lang="en-US" dirty="0" err="1"/>
              <a:t>Ouchi</a:t>
            </a:r>
            <a:r>
              <a:rPr lang="en-US" dirty="0"/>
              <a:t>.</a:t>
            </a:r>
            <a:endParaRPr lang="en-GB" dirty="0"/>
          </a:p>
        </p:txBody>
      </p:sp>
    </p:spTree>
    <p:extLst>
      <p:ext uri="{BB962C8B-B14F-4D97-AF65-F5344CB8AC3E}">
        <p14:creationId xmlns:p14="http://schemas.microsoft.com/office/powerpoint/2010/main" val="42525576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F4C8AF-EC57-3B01-FD38-054421ED8707}"/>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FF51D05-3AAC-E1CB-DEE3-750D2F6C7816}"/>
              </a:ext>
            </a:extLst>
          </p:cNvPr>
          <p:cNvPicPr>
            <a:picLocks noGrp="1" noChangeAspect="1"/>
          </p:cNvPicPr>
          <p:nvPr>
            <p:ph idx="1"/>
          </p:nvPr>
        </p:nvPicPr>
        <p:blipFill rotWithShape="1">
          <a:blip r:embed="rId3"/>
          <a:srcRect b="9071"/>
          <a:stretch/>
        </p:blipFill>
        <p:spPr>
          <a:xfrm>
            <a:off x="701040" y="274638"/>
            <a:ext cx="10789920" cy="5516042"/>
          </a:xfrm>
        </p:spPr>
      </p:pic>
    </p:spTree>
    <p:extLst>
      <p:ext uri="{BB962C8B-B14F-4D97-AF65-F5344CB8AC3E}">
        <p14:creationId xmlns:p14="http://schemas.microsoft.com/office/powerpoint/2010/main" val="13282495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2502A-0070-20D1-B8D8-62D88FEB5F6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462BCF7-2DDB-1723-C780-6F9A635144A9}"/>
              </a:ext>
            </a:extLst>
          </p:cNvPr>
          <p:cNvPicPr>
            <a:picLocks noGrp="1" noChangeAspect="1"/>
          </p:cNvPicPr>
          <p:nvPr>
            <p:ph idx="1"/>
          </p:nvPr>
        </p:nvPicPr>
        <p:blipFill rotWithShape="1">
          <a:blip r:embed="rId2"/>
          <a:srcRect t="130" b="10628"/>
          <a:stretch/>
        </p:blipFill>
        <p:spPr>
          <a:xfrm>
            <a:off x="609600" y="274638"/>
            <a:ext cx="10972799" cy="5505506"/>
          </a:xfrm>
        </p:spPr>
      </p:pic>
    </p:spTree>
    <p:extLst>
      <p:ext uri="{BB962C8B-B14F-4D97-AF65-F5344CB8AC3E}">
        <p14:creationId xmlns:p14="http://schemas.microsoft.com/office/powerpoint/2010/main" val="195630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B27F6-13F4-7564-3C65-11A1990D36A4}"/>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42E2ECA8-344E-A91D-DBC7-4165754C894B}"/>
              </a:ext>
            </a:extLst>
          </p:cNvPr>
          <p:cNvPicPr>
            <a:picLocks noGrp="1" noChangeAspect="1"/>
          </p:cNvPicPr>
          <p:nvPr>
            <p:ph idx="1"/>
          </p:nvPr>
        </p:nvPicPr>
        <p:blipFill rotWithShape="1">
          <a:blip r:embed="rId2"/>
          <a:srcRect b="9071"/>
          <a:stretch/>
        </p:blipFill>
        <p:spPr>
          <a:xfrm>
            <a:off x="680720" y="274638"/>
            <a:ext cx="10830560" cy="5536818"/>
          </a:xfrm>
        </p:spPr>
      </p:pic>
    </p:spTree>
    <p:extLst>
      <p:ext uri="{BB962C8B-B14F-4D97-AF65-F5344CB8AC3E}">
        <p14:creationId xmlns:p14="http://schemas.microsoft.com/office/powerpoint/2010/main" val="3016245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B67B6-80B2-6723-5257-4998687AB8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F2E483-0CD9-A0C3-52AC-38244DECDAFF}"/>
              </a:ext>
            </a:extLst>
          </p:cNvPr>
          <p:cNvSpPr>
            <a:spLocks noGrp="1"/>
          </p:cNvSpPr>
          <p:nvPr>
            <p:ph idx="1"/>
          </p:nvPr>
        </p:nvSpPr>
        <p:spPr/>
        <p:txBody>
          <a:bodyPr/>
          <a:lstStyle/>
          <a:p>
            <a:r>
              <a:rPr lang="en-US" dirty="0"/>
              <a:t>We'll look in depth at some other leadership styles and behaviors that relate to these attitudes in other lessons. But for now we want to look at the Pygmalion effect. </a:t>
            </a:r>
            <a:endParaRPr lang="en-GB" dirty="0"/>
          </a:p>
        </p:txBody>
      </p:sp>
    </p:spTree>
    <p:extLst>
      <p:ext uri="{BB962C8B-B14F-4D97-AF65-F5344CB8AC3E}">
        <p14:creationId xmlns:p14="http://schemas.microsoft.com/office/powerpoint/2010/main" val="42509564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172BD-F551-7F21-5888-934FC0437412}"/>
              </a:ext>
            </a:extLst>
          </p:cNvPr>
          <p:cNvSpPr>
            <a:spLocks noGrp="1"/>
          </p:cNvSpPr>
          <p:nvPr>
            <p:ph type="title"/>
          </p:nvPr>
        </p:nvSpPr>
        <p:spPr>
          <a:xfrm>
            <a:off x="609600" y="274638"/>
            <a:ext cx="2214880" cy="5130482"/>
          </a:xfrm>
        </p:spPr>
        <p:txBody>
          <a:bodyPr>
            <a:normAutofit/>
          </a:bodyPr>
          <a:lstStyle/>
          <a:p>
            <a:r>
              <a:rPr lang="en-GB" sz="3000" b="1" dirty="0"/>
              <a:t>Pygmalion effect</a:t>
            </a:r>
            <a:br>
              <a:rPr lang="en-GB" sz="3000" b="1" dirty="0"/>
            </a:br>
            <a:r>
              <a:rPr lang="en-GB" sz="3000" dirty="0"/>
              <a:t>(Rosenthal and Jacobsen, 1968)</a:t>
            </a:r>
          </a:p>
        </p:txBody>
      </p:sp>
      <p:pic>
        <p:nvPicPr>
          <p:cNvPr id="6" name="Content Placeholder 5">
            <a:extLst>
              <a:ext uri="{FF2B5EF4-FFF2-40B4-BE49-F238E27FC236}">
                <a16:creationId xmlns:a16="http://schemas.microsoft.com/office/drawing/2014/main" id="{33021608-95CC-263F-BA23-3ADFC76016CB}"/>
              </a:ext>
            </a:extLst>
          </p:cNvPr>
          <p:cNvPicPr>
            <a:picLocks noGrp="1" noChangeAspect="1"/>
          </p:cNvPicPr>
          <p:nvPr>
            <p:ph idx="1"/>
          </p:nvPr>
        </p:nvPicPr>
        <p:blipFill>
          <a:blip r:embed="rId2"/>
          <a:stretch>
            <a:fillRect/>
          </a:stretch>
        </p:blipFill>
        <p:spPr>
          <a:xfrm>
            <a:off x="5276088" y="138350"/>
            <a:ext cx="6915912" cy="5403057"/>
          </a:xfrm>
          <a:prstGeom prst="rect">
            <a:avLst/>
          </a:prstGeom>
        </p:spPr>
      </p:pic>
    </p:spTree>
    <p:extLst>
      <p:ext uri="{BB962C8B-B14F-4D97-AF65-F5344CB8AC3E}">
        <p14:creationId xmlns:p14="http://schemas.microsoft.com/office/powerpoint/2010/main" val="12163832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05AB2-F023-CA39-FD4E-CD065C6E7B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A6D7D8-1FAE-48B5-B6AE-07647181B0B4}"/>
              </a:ext>
            </a:extLst>
          </p:cNvPr>
          <p:cNvSpPr>
            <a:spLocks noGrp="1"/>
          </p:cNvSpPr>
          <p:nvPr>
            <p:ph idx="1"/>
          </p:nvPr>
        </p:nvSpPr>
        <p:spPr/>
        <p:txBody>
          <a:bodyPr>
            <a:normAutofit/>
          </a:bodyPr>
          <a:lstStyle/>
          <a:p>
            <a:r>
              <a:rPr lang="en-US" dirty="0"/>
              <a:t>As you move beyond the common sensical perspective of leadership (which we discuss earlier- skills, essential elements etc.) , you're going to have to navigate your way through a whole bunch of theories, some of which might seem contradictory. To do that, you have to understand the difference between </a:t>
            </a:r>
            <a:r>
              <a:rPr lang="en-US" b="1" dirty="0"/>
              <a:t>leadership theory, leadership theory classifications, and leadership paradigms</a:t>
            </a:r>
            <a:r>
              <a:rPr lang="en-US" dirty="0"/>
              <a:t>. </a:t>
            </a:r>
            <a:endParaRPr lang="en-GB" dirty="0"/>
          </a:p>
        </p:txBody>
      </p:sp>
    </p:spTree>
    <p:extLst>
      <p:ext uri="{BB962C8B-B14F-4D97-AF65-F5344CB8AC3E}">
        <p14:creationId xmlns:p14="http://schemas.microsoft.com/office/powerpoint/2010/main" val="40773275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B8E88-DCCC-39ED-B9E8-4B99ED038D8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495190A-5257-6953-0EF5-E37EF72794A8}"/>
              </a:ext>
            </a:extLst>
          </p:cNvPr>
          <p:cNvSpPr>
            <a:spLocks noGrp="1"/>
          </p:cNvSpPr>
          <p:nvPr>
            <p:ph idx="1"/>
          </p:nvPr>
        </p:nvSpPr>
        <p:spPr/>
        <p:txBody>
          <a:bodyPr>
            <a:normAutofit fontScale="77500" lnSpcReduction="20000"/>
          </a:bodyPr>
          <a:lstStyle/>
          <a:p>
            <a:r>
              <a:rPr lang="en-US" dirty="0"/>
              <a:t>Leadership theory is an explanation of a specific aspect of leadership. It can help us understand, predict, and control successful leadership going forward into the future. </a:t>
            </a:r>
          </a:p>
          <a:p>
            <a:r>
              <a:rPr lang="en-US" dirty="0"/>
              <a:t>Then you have leadership theory classifications, and this might include leadership traits, leadership behaviors, leadership contingencies. These will uncover models of leadership that help you understand how a leader is acting in total. Rather than just one element of leadership, it's a model of why and how a leader is behaving the way they are. </a:t>
            </a:r>
          </a:p>
          <a:p>
            <a:r>
              <a:rPr lang="en-US" dirty="0"/>
              <a:t>Then you have leadership paradigms, this is a shared mindset that is a fundamental way of understanding, thinking, perceiving, and talking about leadership.</a:t>
            </a:r>
            <a:endParaRPr lang="en-GB" dirty="0"/>
          </a:p>
        </p:txBody>
      </p:sp>
    </p:spTree>
    <p:extLst>
      <p:ext uri="{BB962C8B-B14F-4D97-AF65-F5344CB8AC3E}">
        <p14:creationId xmlns:p14="http://schemas.microsoft.com/office/powerpoint/2010/main" val="8208368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4DDB0-C54E-8FC9-52D0-C76A242D2C64}"/>
              </a:ext>
            </a:extLst>
          </p:cNvPr>
          <p:cNvSpPr>
            <a:spLocks noGrp="1"/>
          </p:cNvSpPr>
          <p:nvPr>
            <p:ph type="title"/>
          </p:nvPr>
        </p:nvSpPr>
        <p:spPr/>
        <p:txBody>
          <a:bodyPr/>
          <a:lstStyle/>
          <a:p>
            <a:r>
              <a:rPr lang="en-GB" b="0" i="0" dirty="0">
                <a:effectLst/>
                <a:latin typeface="Arial" panose="020B0604020202020204" pitchFamily="34" charset="0"/>
              </a:rPr>
              <a:t>The Concept of Leadership</a:t>
            </a:r>
            <a:endParaRPr lang="en-GB" dirty="0"/>
          </a:p>
        </p:txBody>
      </p:sp>
      <p:sp>
        <p:nvSpPr>
          <p:cNvPr id="3" name="Content Placeholder 2">
            <a:extLst>
              <a:ext uri="{FF2B5EF4-FFF2-40B4-BE49-F238E27FC236}">
                <a16:creationId xmlns:a16="http://schemas.microsoft.com/office/drawing/2014/main" id="{039C7C0B-A7D6-80CA-D1FB-2E8337EADE18}"/>
              </a:ext>
            </a:extLst>
          </p:cNvPr>
          <p:cNvSpPr>
            <a:spLocks noGrp="1"/>
          </p:cNvSpPr>
          <p:nvPr>
            <p:ph idx="1"/>
          </p:nvPr>
        </p:nvSpPr>
        <p:spPr/>
        <p:txBody>
          <a:bodyPr>
            <a:normAutofit fontScale="77500" lnSpcReduction="20000"/>
          </a:bodyPr>
          <a:lstStyle/>
          <a:p>
            <a:r>
              <a:rPr lang="en-US" dirty="0"/>
              <a:t>Leadership has been defined in many different ways, yet most definitions share the assumption that it involves a process concerned with facilitating the performance of a collective task. Otherwise, the definitions differ in many respects, such as who exerts the influence, the intended beneficiary of the influence, how influence  is  exerted,  and  the  outcome  of  the  influence  attempt. Some  theorists advocate treating leading and managing as separate roles or processes, but the proposed definitions do not resolve important questions about the scope of each process and how they are interrelated. No single, “correct” definition of leadership covers all situations; what matters is how useful the definition  is  for  increasing  the  understanding  of  discussing  the  opportunities  to  support  leadership development.</a:t>
            </a:r>
            <a:endParaRPr lang="en-GB" dirty="0"/>
          </a:p>
        </p:txBody>
      </p:sp>
    </p:spTree>
    <p:extLst>
      <p:ext uri="{BB962C8B-B14F-4D97-AF65-F5344CB8AC3E}">
        <p14:creationId xmlns:p14="http://schemas.microsoft.com/office/powerpoint/2010/main" val="3169507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04957-A1D1-AC46-C6A5-881E87371149}"/>
              </a:ext>
            </a:extLst>
          </p:cNvPr>
          <p:cNvSpPr>
            <a:spLocks noGrp="1"/>
          </p:cNvSpPr>
          <p:nvPr>
            <p:ph type="title"/>
          </p:nvPr>
        </p:nvSpPr>
        <p:spPr/>
        <p:txBody>
          <a:bodyPr/>
          <a:lstStyle/>
          <a:p>
            <a:r>
              <a:rPr lang="en-GB" b="0" i="0" dirty="0">
                <a:effectLst/>
                <a:latin typeface="Arial" panose="020B0604020202020204" pitchFamily="34" charset="0"/>
              </a:rPr>
              <a:t>Leadership Theories</a:t>
            </a:r>
            <a:endParaRPr lang="en-GB" dirty="0"/>
          </a:p>
        </p:txBody>
      </p:sp>
      <p:sp>
        <p:nvSpPr>
          <p:cNvPr id="3" name="Content Placeholder 2">
            <a:extLst>
              <a:ext uri="{FF2B5EF4-FFF2-40B4-BE49-F238E27FC236}">
                <a16:creationId xmlns:a16="http://schemas.microsoft.com/office/drawing/2014/main" id="{8100A9CD-555B-CF9E-C6D8-9FEB49D3AC03}"/>
              </a:ext>
            </a:extLst>
          </p:cNvPr>
          <p:cNvSpPr>
            <a:spLocks noGrp="1"/>
          </p:cNvSpPr>
          <p:nvPr>
            <p:ph idx="1"/>
          </p:nvPr>
        </p:nvSpPr>
        <p:spPr/>
        <p:txBody>
          <a:bodyPr>
            <a:normAutofit lnSpcReduction="10000"/>
          </a:bodyPr>
          <a:lstStyle/>
          <a:p>
            <a:r>
              <a:rPr lang="en-US" dirty="0"/>
              <a:t>For decades,  leadership theories have  been the source  of numerous studies. In reality as well as in practice,  many  have  tried  to  </a:t>
            </a:r>
            <a:r>
              <a:rPr lang="en-US" dirty="0" err="1"/>
              <a:t>definewhat</a:t>
            </a:r>
            <a:r>
              <a:rPr lang="en-US" dirty="0"/>
              <a:t>  allows  authentic  leaders  to  stand  apart  from  the  mass! Hence,  there are as  many  theories  on  leadership  as  there  are  philosophers,  researchers  and professors that have studied and ultimately published their leadership theory. There are number of leadership theories</a:t>
            </a:r>
            <a:endParaRPr lang="en-GB" dirty="0"/>
          </a:p>
        </p:txBody>
      </p:sp>
    </p:spTree>
    <p:extLst>
      <p:ext uri="{BB962C8B-B14F-4D97-AF65-F5344CB8AC3E}">
        <p14:creationId xmlns:p14="http://schemas.microsoft.com/office/powerpoint/2010/main" val="246089585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F3543-24A2-B562-C1FA-C16E5F0D3FDC}"/>
              </a:ext>
            </a:extLst>
          </p:cNvPr>
          <p:cNvSpPr>
            <a:spLocks noGrp="1"/>
          </p:cNvSpPr>
          <p:nvPr>
            <p:ph type="title"/>
          </p:nvPr>
        </p:nvSpPr>
        <p:spPr/>
        <p:txBody>
          <a:bodyPr>
            <a:normAutofit/>
          </a:bodyPr>
          <a:lstStyle/>
          <a:p>
            <a:r>
              <a:rPr lang="en-US" b="0" i="0" dirty="0">
                <a:effectLst/>
                <a:latin typeface="Arial" panose="020B0604020202020204" pitchFamily="34" charset="0"/>
              </a:rPr>
              <a:t>The Great Man Theory (the 1840s)</a:t>
            </a:r>
            <a:endParaRPr lang="en-GB" dirty="0"/>
          </a:p>
        </p:txBody>
      </p:sp>
      <p:sp>
        <p:nvSpPr>
          <p:cNvPr id="3" name="Content Placeholder 2">
            <a:extLst>
              <a:ext uri="{FF2B5EF4-FFF2-40B4-BE49-F238E27FC236}">
                <a16:creationId xmlns:a16="http://schemas.microsoft.com/office/drawing/2014/main" id="{E65F6C9D-E8FB-9FCF-506C-1E60EDE7816E}"/>
              </a:ext>
            </a:extLst>
          </p:cNvPr>
          <p:cNvSpPr>
            <a:spLocks noGrp="1"/>
          </p:cNvSpPr>
          <p:nvPr>
            <p:ph idx="1"/>
          </p:nvPr>
        </p:nvSpPr>
        <p:spPr/>
        <p:txBody>
          <a:bodyPr>
            <a:normAutofit fontScale="62500" lnSpcReduction="20000"/>
          </a:bodyPr>
          <a:lstStyle/>
          <a:p>
            <a:r>
              <a:rPr lang="en-US" dirty="0"/>
              <a:t>The  Great  Man  theory  evolved around  the  mid-19th  century. Even  though  no  one  was  able  to  identify  with  any  scientific certainty, which human </a:t>
            </a:r>
            <a:r>
              <a:rPr lang="en-US" dirty="0" err="1"/>
              <a:t>characteristicsor</a:t>
            </a:r>
            <a:r>
              <a:rPr lang="en-US" dirty="0"/>
              <a:t> combination of, were responsible  for  identifying  great  leaders.  Everyone  </a:t>
            </a:r>
            <a:r>
              <a:rPr lang="en-US" dirty="0" err="1"/>
              <a:t>recognised</a:t>
            </a:r>
            <a:r>
              <a:rPr lang="en-US" dirty="0"/>
              <a:t> that  just  as  the  name  suggests;  only  a  man  could  have  the characteristic  (s)  of  a  great  leader.  The  Great  Man  theory assumes  that  the  traits  of  leadership  are  intrinsic.  That  simply means that great leaders are born...they are not made. </a:t>
            </a:r>
          </a:p>
          <a:p>
            <a:r>
              <a:rPr lang="en-US" dirty="0"/>
              <a:t>This theory sees great leaders as those who are destined by birth to  become  a  leader.  Furthermore,  the  belief  was  that  great leaders will rise when confronted with the appropriate situation. The  theory  was  </a:t>
            </a:r>
            <a:r>
              <a:rPr lang="en-US" dirty="0" err="1"/>
              <a:t>popularised</a:t>
            </a:r>
            <a:r>
              <a:rPr lang="en-US" dirty="0"/>
              <a:t>  by  Thomas  Carlyle,  a  writer  and teacher. Just like him, the Great Man theory was inspired by the study  of  influential  heroes.  In  his  book  "On  Heroes,  Hero-Worship, and the Heroic in History", he compared a wide array of  heroes.  In  1860,  Herbert  Spencer,  an  English  philosopher disputed the great man theory by affirming that these heroes are simply the product of their times and their actions the results of social conditions</a:t>
            </a:r>
            <a:endParaRPr lang="en-GB" dirty="0"/>
          </a:p>
        </p:txBody>
      </p:sp>
    </p:spTree>
    <p:extLst>
      <p:ext uri="{BB962C8B-B14F-4D97-AF65-F5344CB8AC3E}">
        <p14:creationId xmlns:p14="http://schemas.microsoft.com/office/powerpoint/2010/main" val="8223336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D7A38-E167-40AB-CB16-8304C8C9C3BC}"/>
              </a:ext>
            </a:extLst>
          </p:cNvPr>
          <p:cNvSpPr>
            <a:spLocks noGrp="1"/>
          </p:cNvSpPr>
          <p:nvPr>
            <p:ph type="title"/>
          </p:nvPr>
        </p:nvSpPr>
        <p:spPr/>
        <p:txBody>
          <a:bodyPr>
            <a:normAutofit fontScale="90000"/>
          </a:bodyPr>
          <a:lstStyle/>
          <a:p>
            <a:r>
              <a:rPr lang="en-US" dirty="0"/>
              <a:t>2.Trait   Theory   (the 1930s-1940s)</a:t>
            </a:r>
            <a:br>
              <a:rPr lang="en-GB" dirty="0"/>
            </a:br>
            <a:endParaRPr lang="en-GB" dirty="0"/>
          </a:p>
        </p:txBody>
      </p:sp>
      <p:sp>
        <p:nvSpPr>
          <p:cNvPr id="3" name="Content Placeholder 2">
            <a:extLst>
              <a:ext uri="{FF2B5EF4-FFF2-40B4-BE49-F238E27FC236}">
                <a16:creationId xmlns:a16="http://schemas.microsoft.com/office/drawing/2014/main" id="{177DEE91-8B6B-4976-15A5-D0DCA3979F81}"/>
              </a:ext>
            </a:extLst>
          </p:cNvPr>
          <p:cNvSpPr>
            <a:spLocks noGrp="1"/>
          </p:cNvSpPr>
          <p:nvPr>
            <p:ph idx="1"/>
          </p:nvPr>
        </p:nvSpPr>
        <p:spPr/>
        <p:txBody>
          <a:bodyPr>
            <a:normAutofit fontScale="70000" lnSpcReduction="20000"/>
          </a:bodyPr>
          <a:lstStyle/>
          <a:p>
            <a:pPr marL="0" indent="0">
              <a:buNone/>
            </a:pPr>
            <a:r>
              <a:rPr lang="en-US" dirty="0"/>
              <a:t>The  trait  theory  of  leadership  focused  on  </a:t>
            </a:r>
            <a:r>
              <a:rPr lang="en-US" dirty="0" err="1"/>
              <a:t>analysing</a:t>
            </a:r>
            <a:r>
              <a:rPr lang="en-US" dirty="0"/>
              <a:t>  mental, physical and </a:t>
            </a:r>
            <a:r>
              <a:rPr lang="en-US"/>
              <a:t>social characteristics to </a:t>
            </a:r>
            <a:r>
              <a:rPr lang="en-US" dirty="0"/>
              <a:t>gain more understanding of what  is  the  characteristics/the  combination  of  characteristics that  are  common  among  leaders.  There  were  many  shortfalls with the trait leadership theory. However, from a psychology of personalities approach, Gordon </a:t>
            </a:r>
            <a:r>
              <a:rPr lang="en-US" dirty="0" err="1"/>
              <a:t>Allport'sstudies</a:t>
            </a:r>
            <a:r>
              <a:rPr lang="en-US" dirty="0"/>
              <a:t> are among the first  ones  and  have  brought,  for  the  study  of  leadership,  the </a:t>
            </a:r>
            <a:r>
              <a:rPr lang="en-US" dirty="0" err="1"/>
              <a:t>behavioural</a:t>
            </a:r>
            <a:r>
              <a:rPr lang="en-US" dirty="0"/>
              <a:t> approach.</a:t>
            </a:r>
          </a:p>
          <a:p>
            <a:pPr marL="0" indent="0">
              <a:buNone/>
            </a:pPr>
            <a:r>
              <a:rPr lang="en-US" dirty="0"/>
              <a:t>In the 1930s the field of Psychometrics was in its early years. And personality traits </a:t>
            </a:r>
            <a:r>
              <a:rPr lang="en-US" dirty="0" err="1"/>
              <a:t>measurementsweren't</a:t>
            </a:r>
            <a:r>
              <a:rPr lang="en-US" dirty="0"/>
              <a:t> reliable across studies. Further,   study samples   were   of   low-level   managers and explanations  weren't  offered  as  to  the  </a:t>
            </a:r>
            <a:r>
              <a:rPr lang="en-US" dirty="0" err="1"/>
              <a:t>relationshipbetween</a:t>
            </a:r>
            <a:r>
              <a:rPr lang="en-US" dirty="0"/>
              <a:t> each characteristic and its impact on leadership. The context of the  leader  wasn't  considered.  Many  studies  have  </a:t>
            </a:r>
            <a:r>
              <a:rPr lang="en-US" dirty="0" err="1"/>
              <a:t>analysed</a:t>
            </a:r>
            <a:r>
              <a:rPr lang="en-US" dirty="0"/>
              <a:t>  the traits  among  existing  leaders  in  the  hope  of  uncovering  those responsible  for  one’s  leadership  abilities!  In  vain,  the  only characteristics  that  were  identified  among  these  individuals were those that were slightly taller and slightly more intelligent!</a:t>
            </a:r>
            <a:endParaRPr lang="en-GB" dirty="0"/>
          </a:p>
        </p:txBody>
      </p:sp>
    </p:spTree>
    <p:extLst>
      <p:ext uri="{BB962C8B-B14F-4D97-AF65-F5344CB8AC3E}">
        <p14:creationId xmlns:p14="http://schemas.microsoft.com/office/powerpoint/2010/main" val="7755741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B62A4-1FA9-3433-731B-D22E05ABD348}"/>
              </a:ext>
            </a:extLst>
          </p:cNvPr>
          <p:cNvSpPr>
            <a:spLocks noGrp="1"/>
          </p:cNvSpPr>
          <p:nvPr>
            <p:ph type="title"/>
          </p:nvPr>
        </p:nvSpPr>
        <p:spPr/>
        <p:txBody>
          <a:bodyPr/>
          <a:lstStyle/>
          <a:p>
            <a:r>
              <a:rPr lang="en-GB" dirty="0"/>
              <a:t>Behavioural   Theories   (the 1940s-1950s)</a:t>
            </a:r>
          </a:p>
        </p:txBody>
      </p:sp>
      <p:sp>
        <p:nvSpPr>
          <p:cNvPr id="3" name="Content Placeholder 2">
            <a:extLst>
              <a:ext uri="{FF2B5EF4-FFF2-40B4-BE49-F238E27FC236}">
                <a16:creationId xmlns:a16="http://schemas.microsoft.com/office/drawing/2014/main" id="{DA749D05-4D8B-007C-C8D9-619D73F29E95}"/>
              </a:ext>
            </a:extLst>
          </p:cNvPr>
          <p:cNvSpPr>
            <a:spLocks noGrp="1"/>
          </p:cNvSpPr>
          <p:nvPr>
            <p:ph idx="1"/>
          </p:nvPr>
        </p:nvSpPr>
        <p:spPr/>
        <p:txBody>
          <a:bodyPr>
            <a:normAutofit fontScale="77500" lnSpcReduction="20000"/>
          </a:bodyPr>
          <a:lstStyle/>
          <a:p>
            <a:r>
              <a:rPr lang="en-US" dirty="0"/>
              <a:t>In   reaction  to  the   trait   leadership   theory,   the   </a:t>
            </a:r>
            <a:r>
              <a:rPr lang="en-US" dirty="0" err="1"/>
              <a:t>behavioural</a:t>
            </a:r>
            <a:r>
              <a:rPr lang="en-US" dirty="0"/>
              <a:t> theories are offering a new perspective, one that focuses on the </a:t>
            </a:r>
            <a:r>
              <a:rPr lang="en-US" dirty="0" err="1"/>
              <a:t>behaviours</a:t>
            </a:r>
            <a:r>
              <a:rPr lang="en-US" dirty="0"/>
              <a:t> of the leaders as opposed to their mental, physical or social characteristics. Thus, with the evolutions in psychometrics, notably  the  factor  analysis,  researchers  were  able  to  measure the cause </a:t>
            </a:r>
            <a:r>
              <a:rPr lang="en-US" dirty="0" err="1"/>
              <a:t>andeffects</a:t>
            </a:r>
            <a:r>
              <a:rPr lang="en-US" dirty="0"/>
              <a:t> relationship of specific human </a:t>
            </a:r>
            <a:r>
              <a:rPr lang="en-US" dirty="0" err="1"/>
              <a:t>behaviours</a:t>
            </a:r>
            <a:r>
              <a:rPr lang="en-US" dirty="0"/>
              <a:t> from  leaders.  From  this  point  forward  anyone  with  the  right conditioning could have access to the once before the elite club of naturally gifted leaders. In other words, leaders are made not born.  The  </a:t>
            </a:r>
            <a:r>
              <a:rPr lang="en-US" dirty="0" err="1"/>
              <a:t>behavioural</a:t>
            </a:r>
            <a:r>
              <a:rPr lang="en-US" dirty="0"/>
              <a:t>  theories  first  divided  leaders  </a:t>
            </a:r>
            <a:r>
              <a:rPr lang="en-US" dirty="0" err="1"/>
              <a:t>intotwo</a:t>
            </a:r>
            <a:r>
              <a:rPr lang="en-US" dirty="0"/>
              <a:t> categories. Those that were concerned with the tasks and those concerned with the people. Throughout the literature, these are referred to as different names, but the essence is identical.</a:t>
            </a:r>
            <a:endParaRPr lang="en-GB" dirty="0"/>
          </a:p>
        </p:txBody>
      </p:sp>
    </p:spTree>
    <p:extLst>
      <p:ext uri="{BB962C8B-B14F-4D97-AF65-F5344CB8AC3E}">
        <p14:creationId xmlns:p14="http://schemas.microsoft.com/office/powerpoint/2010/main" val="39747045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B066F-EB7F-CC34-1C40-6211D9E8D8CE}"/>
              </a:ext>
            </a:extLst>
          </p:cNvPr>
          <p:cNvSpPr>
            <a:spLocks noGrp="1"/>
          </p:cNvSpPr>
          <p:nvPr>
            <p:ph type="title"/>
          </p:nvPr>
        </p:nvSpPr>
        <p:spPr/>
        <p:txBody>
          <a:bodyPr/>
          <a:lstStyle/>
          <a:p>
            <a:r>
              <a:rPr lang="en-GB" dirty="0"/>
              <a:t>The Contingency  Theories (1960's)</a:t>
            </a:r>
          </a:p>
        </p:txBody>
      </p:sp>
      <p:sp>
        <p:nvSpPr>
          <p:cNvPr id="3" name="Content Placeholder 2">
            <a:extLst>
              <a:ext uri="{FF2B5EF4-FFF2-40B4-BE49-F238E27FC236}">
                <a16:creationId xmlns:a16="http://schemas.microsoft.com/office/drawing/2014/main" id="{7EAC0DA1-39E3-3B13-5B28-AB6163350084}"/>
              </a:ext>
            </a:extLst>
          </p:cNvPr>
          <p:cNvSpPr>
            <a:spLocks noGrp="1"/>
          </p:cNvSpPr>
          <p:nvPr>
            <p:ph idx="1"/>
          </p:nvPr>
        </p:nvSpPr>
        <p:spPr/>
        <p:txBody>
          <a:bodyPr>
            <a:normAutofit fontScale="55000" lnSpcReduction="20000"/>
          </a:bodyPr>
          <a:lstStyle/>
          <a:p>
            <a:r>
              <a:rPr lang="en-US" dirty="0"/>
              <a:t>According  to  the  Contingency  Leadership  theory, there  is  no single way of leading and that every leadership style should be based on certain situations, which signifies that there are certain people who perform at the maximum level in certain places; but at minimal performance when taken out of their element. To a certain extent contingency leadership theories </a:t>
            </a:r>
            <a:r>
              <a:rPr lang="en-US" dirty="0" err="1"/>
              <a:t>isan</a:t>
            </a:r>
            <a:r>
              <a:rPr lang="en-US" dirty="0"/>
              <a:t> extension of the trait theory, in the sense that human traits are related to the situation  in  which  the  leaders  exercise  their  leadership.  It  is generally accepted within the contingency theories that </a:t>
            </a:r>
            <a:r>
              <a:rPr lang="en-US" dirty="0" err="1"/>
              <a:t>leadersare</a:t>
            </a:r>
            <a:r>
              <a:rPr lang="en-US" dirty="0"/>
              <a:t>  more  likely  to  express their  leadership  when  they  feel  that their followers will be responsive. The Associated </a:t>
            </a:r>
            <a:r>
              <a:rPr lang="en-US" dirty="0" err="1"/>
              <a:t>Theoriesto</a:t>
            </a:r>
            <a:r>
              <a:rPr lang="en-US" dirty="0"/>
              <a:t> Contingency theories are as follows</a:t>
            </a:r>
          </a:p>
          <a:p>
            <a:pPr marL="0" indent="0">
              <a:buNone/>
            </a:pPr>
            <a:r>
              <a:rPr lang="en-US" dirty="0" err="1"/>
              <a:t>i.Fiedler's</a:t>
            </a:r>
            <a:r>
              <a:rPr lang="en-US" dirty="0"/>
              <a:t> contingency theory </a:t>
            </a:r>
          </a:p>
          <a:p>
            <a:pPr marL="0" indent="0">
              <a:buNone/>
            </a:pPr>
            <a:r>
              <a:rPr lang="en-US" dirty="0" err="1"/>
              <a:t>ii.Hersey</a:t>
            </a:r>
            <a:r>
              <a:rPr lang="en-US" dirty="0"/>
              <a:t>-Blanchard Situational Leadership Theory </a:t>
            </a:r>
          </a:p>
          <a:p>
            <a:pPr marL="0" indent="0">
              <a:buNone/>
            </a:pPr>
            <a:r>
              <a:rPr lang="en-US" dirty="0" err="1"/>
              <a:t>iii.Path</a:t>
            </a:r>
            <a:r>
              <a:rPr lang="en-US" dirty="0"/>
              <a:t>-goal theory</a:t>
            </a:r>
          </a:p>
          <a:p>
            <a:pPr marL="0" indent="0">
              <a:buNone/>
            </a:pPr>
            <a:r>
              <a:rPr lang="en-US" dirty="0" err="1"/>
              <a:t>iv.Vroom</a:t>
            </a:r>
            <a:r>
              <a:rPr lang="en-US" dirty="0"/>
              <a:t>-Yetton-Jago decision-making model of leadership</a:t>
            </a:r>
          </a:p>
          <a:p>
            <a:pPr marL="0" indent="0">
              <a:buNone/>
            </a:pPr>
            <a:r>
              <a:rPr lang="en-US" dirty="0" err="1"/>
              <a:t>v.Cognitive</a:t>
            </a:r>
            <a:r>
              <a:rPr lang="en-US" dirty="0"/>
              <a:t> Resource Theory </a:t>
            </a:r>
          </a:p>
          <a:p>
            <a:pPr marL="0" indent="0">
              <a:buNone/>
            </a:pPr>
            <a:r>
              <a:rPr lang="en-US" dirty="0" err="1"/>
              <a:t>vi.Strategic</a:t>
            </a:r>
            <a:r>
              <a:rPr lang="en-US" dirty="0"/>
              <a:t> Contingencies Theory</a:t>
            </a:r>
            <a:endParaRPr lang="en-GB" dirty="0"/>
          </a:p>
        </p:txBody>
      </p:sp>
    </p:spTree>
    <p:extLst>
      <p:ext uri="{BB962C8B-B14F-4D97-AF65-F5344CB8AC3E}">
        <p14:creationId xmlns:p14="http://schemas.microsoft.com/office/powerpoint/2010/main" val="20773645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60A94-5C6A-F62F-4851-9CDBA77AD42A}"/>
              </a:ext>
            </a:extLst>
          </p:cNvPr>
          <p:cNvSpPr>
            <a:spLocks noGrp="1"/>
          </p:cNvSpPr>
          <p:nvPr>
            <p:ph type="title"/>
          </p:nvPr>
        </p:nvSpPr>
        <p:spPr/>
        <p:txBody>
          <a:bodyPr/>
          <a:lstStyle/>
          <a:p>
            <a:r>
              <a:rPr lang="en-GB" dirty="0"/>
              <a:t>Rich Picture</a:t>
            </a:r>
          </a:p>
        </p:txBody>
      </p:sp>
      <p:sp>
        <p:nvSpPr>
          <p:cNvPr id="3" name="Content Placeholder 2">
            <a:extLst>
              <a:ext uri="{FF2B5EF4-FFF2-40B4-BE49-F238E27FC236}">
                <a16:creationId xmlns:a16="http://schemas.microsoft.com/office/drawing/2014/main" id="{03CCD542-E274-1078-81BE-F3C416962D17}"/>
              </a:ext>
            </a:extLst>
          </p:cNvPr>
          <p:cNvSpPr>
            <a:spLocks noGrp="1"/>
          </p:cNvSpPr>
          <p:nvPr>
            <p:ph idx="1"/>
          </p:nvPr>
        </p:nvSpPr>
        <p:spPr/>
        <p:txBody>
          <a:bodyPr>
            <a:normAutofit fontScale="62500" lnSpcReduction="20000"/>
          </a:bodyPr>
          <a:lstStyle/>
          <a:p>
            <a:r>
              <a:rPr lang="en-US" dirty="0"/>
              <a:t>When tackling complex problems in service provision across multiple settings, it is important to acknowledge and work with multiple perspectives systematically and to consider targeting service improvements in response to confined resources. This new method to represent patient’s journey and its potential improvements, the Rich Picture, a qualitative method, joint with quantitative analysis gives to research methodology a deeper and faster view, together with an aesthetic comfort.</a:t>
            </a:r>
          </a:p>
          <a:p>
            <a:endParaRPr lang="en-US" dirty="0"/>
          </a:p>
          <a:p>
            <a:r>
              <a:rPr lang="en-US" dirty="0"/>
              <a:t>The Rich Picture follows no commonly agreed syntax, usually consist of symbols, sketches or “doodles” and can contain as much (pictorial) information as is deemed necessary. In this case, the Rich Picture was a source of shared learning and engagement for a broad range of stakeholders involved in the complex care pathway. It informed, and was used alongside, conceptual models that the operational researcher used to guide the systematic consideration of potential service change by an expert group. </a:t>
            </a:r>
            <a:endParaRPr lang="en-GB" dirty="0"/>
          </a:p>
        </p:txBody>
      </p:sp>
    </p:spTree>
    <p:extLst>
      <p:ext uri="{BB962C8B-B14F-4D97-AF65-F5344CB8AC3E}">
        <p14:creationId xmlns:p14="http://schemas.microsoft.com/office/powerpoint/2010/main" val="6440280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027D1-E44C-63DC-28F3-5BCE41FCD594}"/>
              </a:ext>
            </a:extLst>
          </p:cNvPr>
          <p:cNvSpPr>
            <a:spLocks noGrp="1"/>
          </p:cNvSpPr>
          <p:nvPr>
            <p:ph type="title"/>
          </p:nvPr>
        </p:nvSpPr>
        <p:spPr/>
        <p:txBody>
          <a:bodyPr/>
          <a:lstStyle/>
          <a:p>
            <a:endParaRPr lang="en-GB"/>
          </a:p>
        </p:txBody>
      </p:sp>
      <p:pic>
        <p:nvPicPr>
          <p:cNvPr id="1026" name="Picture 2" descr="rich picture">
            <a:extLst>
              <a:ext uri="{FF2B5EF4-FFF2-40B4-BE49-F238E27FC236}">
                <a16:creationId xmlns:a16="http://schemas.microsoft.com/office/drawing/2014/main" id="{2797AF31-29BB-ACA1-EAA7-15198D0413E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0775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36CA3-5C3A-7055-6971-EA553BD770CF}"/>
              </a:ext>
            </a:extLst>
          </p:cNvPr>
          <p:cNvSpPr>
            <a:spLocks noGrp="1"/>
          </p:cNvSpPr>
          <p:nvPr>
            <p:ph type="title"/>
          </p:nvPr>
        </p:nvSpPr>
        <p:spPr/>
        <p:txBody>
          <a:bodyPr/>
          <a:lstStyle/>
          <a:p>
            <a:r>
              <a:rPr lang="en-GB" dirty="0"/>
              <a:t>RCA</a:t>
            </a:r>
          </a:p>
        </p:txBody>
      </p:sp>
      <p:sp>
        <p:nvSpPr>
          <p:cNvPr id="3" name="Content Placeholder 2">
            <a:extLst>
              <a:ext uri="{FF2B5EF4-FFF2-40B4-BE49-F238E27FC236}">
                <a16:creationId xmlns:a16="http://schemas.microsoft.com/office/drawing/2014/main" id="{1FC24081-FA51-91D9-4AE2-79AA61B06310}"/>
              </a:ext>
            </a:extLst>
          </p:cNvPr>
          <p:cNvSpPr>
            <a:spLocks noGrp="1"/>
          </p:cNvSpPr>
          <p:nvPr>
            <p:ph idx="1"/>
          </p:nvPr>
        </p:nvSpPr>
        <p:spPr/>
        <p:txBody>
          <a:bodyPr/>
          <a:lstStyle/>
          <a:p>
            <a:r>
              <a:rPr lang="en-GB" dirty="0"/>
              <a:t>Fish Bone and 5 Whys</a:t>
            </a:r>
          </a:p>
        </p:txBody>
      </p:sp>
    </p:spTree>
    <p:extLst>
      <p:ext uri="{BB962C8B-B14F-4D97-AF65-F5344CB8AC3E}">
        <p14:creationId xmlns:p14="http://schemas.microsoft.com/office/powerpoint/2010/main" val="33958309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7F3AD-7EEA-8710-D2A5-76DE3295CED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DCF56965-A8B0-6B64-DA15-565EAB95F09C}"/>
              </a:ext>
            </a:extLst>
          </p:cNvPr>
          <p:cNvPicPr>
            <a:picLocks noGrp="1" noChangeAspect="1"/>
          </p:cNvPicPr>
          <p:nvPr>
            <p:ph idx="1"/>
          </p:nvPr>
        </p:nvPicPr>
        <p:blipFill>
          <a:blip r:embed="rId2"/>
          <a:stretch>
            <a:fillRect/>
          </a:stretch>
        </p:blipFill>
        <p:spPr>
          <a:xfrm>
            <a:off x="7110816" y="274638"/>
            <a:ext cx="4091756" cy="5328114"/>
          </a:xfrm>
          <a:prstGeom prst="rect">
            <a:avLst/>
          </a:prstGeom>
        </p:spPr>
      </p:pic>
      <p:pic>
        <p:nvPicPr>
          <p:cNvPr id="6" name="Picture 5">
            <a:extLst>
              <a:ext uri="{FF2B5EF4-FFF2-40B4-BE49-F238E27FC236}">
                <a16:creationId xmlns:a16="http://schemas.microsoft.com/office/drawing/2014/main" id="{24A3DD91-02A2-0B73-27EB-A0F56B8B1826}"/>
              </a:ext>
            </a:extLst>
          </p:cNvPr>
          <p:cNvPicPr>
            <a:picLocks noChangeAspect="1"/>
          </p:cNvPicPr>
          <p:nvPr/>
        </p:nvPicPr>
        <p:blipFill>
          <a:blip r:embed="rId3"/>
          <a:stretch>
            <a:fillRect/>
          </a:stretch>
        </p:blipFill>
        <p:spPr>
          <a:xfrm>
            <a:off x="1605475" y="1417638"/>
            <a:ext cx="4909571" cy="2985550"/>
          </a:xfrm>
          <a:prstGeom prst="rect">
            <a:avLst/>
          </a:prstGeom>
        </p:spPr>
      </p:pic>
    </p:spTree>
    <p:extLst>
      <p:ext uri="{BB962C8B-B14F-4D97-AF65-F5344CB8AC3E}">
        <p14:creationId xmlns:p14="http://schemas.microsoft.com/office/powerpoint/2010/main" val="61664177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7385A-EF91-61E2-314E-2D47D9DFB85B}"/>
              </a:ext>
            </a:extLst>
          </p:cNvPr>
          <p:cNvSpPr>
            <a:spLocks noGrp="1"/>
          </p:cNvSpPr>
          <p:nvPr>
            <p:ph type="title"/>
          </p:nvPr>
        </p:nvSpPr>
        <p:spPr/>
        <p:txBody>
          <a:bodyPr/>
          <a:lstStyle/>
          <a:p>
            <a:r>
              <a:rPr lang="en-GB" dirty="0"/>
              <a:t>Week 2- Closing</a:t>
            </a:r>
          </a:p>
        </p:txBody>
      </p:sp>
      <p:sp>
        <p:nvSpPr>
          <p:cNvPr id="3" name="Content Placeholder 2">
            <a:extLst>
              <a:ext uri="{FF2B5EF4-FFF2-40B4-BE49-F238E27FC236}">
                <a16:creationId xmlns:a16="http://schemas.microsoft.com/office/drawing/2014/main" id="{5A184802-DDE7-E494-F376-D882E749F00A}"/>
              </a:ext>
            </a:extLst>
          </p:cNvPr>
          <p:cNvSpPr>
            <a:spLocks noGrp="1"/>
          </p:cNvSpPr>
          <p:nvPr>
            <p:ph idx="1"/>
          </p:nvPr>
        </p:nvSpPr>
        <p:spPr/>
        <p:txBody>
          <a:bodyPr/>
          <a:lstStyle/>
          <a:p>
            <a:pPr algn="ctr"/>
            <a:endParaRPr lang="en-GB" b="1" i="1" dirty="0"/>
          </a:p>
          <a:p>
            <a:pPr algn="ctr"/>
            <a:endParaRPr lang="en-GB" b="1" i="1" dirty="0"/>
          </a:p>
          <a:p>
            <a:pPr algn="ctr"/>
            <a:endParaRPr lang="en-GB" b="1" i="1" dirty="0"/>
          </a:p>
          <a:p>
            <a:pPr algn="ctr"/>
            <a:r>
              <a:rPr lang="en-GB" b="1" i="1" dirty="0"/>
              <a:t>YOUR TAKE AWAY FROM WEEK 2 ………..</a:t>
            </a:r>
          </a:p>
        </p:txBody>
      </p:sp>
    </p:spTree>
    <p:extLst>
      <p:ext uri="{BB962C8B-B14F-4D97-AF65-F5344CB8AC3E}">
        <p14:creationId xmlns:p14="http://schemas.microsoft.com/office/powerpoint/2010/main" val="30339256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A3B40628-48BA-A637-8D98-14BD974C263F}"/>
              </a:ext>
            </a:extLst>
          </p:cNvPr>
          <p:cNvSpPr>
            <a:spLocks noGrp="1"/>
          </p:cNvSpPr>
          <p:nvPr>
            <p:ph idx="1"/>
          </p:nvPr>
        </p:nvSpPr>
        <p:spPr>
          <a:xfrm>
            <a:off x="609600" y="1600200"/>
            <a:ext cx="11846560" cy="4353559"/>
          </a:xfrm>
        </p:spPr>
        <p:txBody>
          <a:bodyPr>
            <a:normAutofit fontScale="47500" lnSpcReduction="20000"/>
          </a:bodyPr>
          <a:lstStyle/>
          <a:p>
            <a:r>
              <a:rPr lang="en-GB" b="1" dirty="0"/>
              <a:t>References</a:t>
            </a:r>
          </a:p>
          <a:p>
            <a:pPr algn="l"/>
            <a:r>
              <a:rPr lang="en-US" b="0" i="0" dirty="0">
                <a:solidFill>
                  <a:srgbClr val="1F1F1F"/>
                </a:solidFill>
                <a:effectLst/>
                <a:latin typeface="Source Sans Pro" panose="020B0503030403020204" pitchFamily="34" charset="0"/>
              </a:rPr>
              <a:t>Hamel states that we need to find ways to "</a:t>
            </a:r>
            <a:r>
              <a:rPr lang="en-US" b="0" i="1" dirty="0">
                <a:solidFill>
                  <a:srgbClr val="1F1F1F"/>
                </a:solidFill>
                <a:effectLst/>
                <a:latin typeface="Source Sans Pro" panose="020B0503030403020204" pitchFamily="34" charset="0"/>
              </a:rPr>
              <a:t>unleash the latent leadership talent</a:t>
            </a:r>
            <a:r>
              <a:rPr lang="en-US" b="0" i="0" dirty="0">
                <a:solidFill>
                  <a:srgbClr val="1F1F1F"/>
                </a:solidFill>
                <a:effectLst/>
                <a:latin typeface="Source Sans Pro" panose="020B0503030403020204" pitchFamily="34" charset="0"/>
              </a:rPr>
              <a:t>" within </a:t>
            </a:r>
            <a:r>
              <a:rPr lang="en-US" b="0" i="0" dirty="0" err="1">
                <a:solidFill>
                  <a:srgbClr val="1F1F1F"/>
                </a:solidFill>
                <a:effectLst/>
                <a:latin typeface="Source Sans Pro" panose="020B0503030403020204" pitchFamily="34" charset="0"/>
              </a:rPr>
              <a:t>organisations</a:t>
            </a:r>
            <a:r>
              <a:rPr lang="en-US" b="0" i="0" dirty="0">
                <a:solidFill>
                  <a:srgbClr val="1F1F1F"/>
                </a:solidFill>
                <a:effectLst/>
                <a:latin typeface="Source Sans Pro" panose="020B0503030403020204" pitchFamily="34" charset="0"/>
              </a:rPr>
              <a:t>. Mintzberg says, "</a:t>
            </a:r>
            <a:r>
              <a:rPr lang="en-US" b="0" i="1" dirty="0">
                <a:solidFill>
                  <a:srgbClr val="1F1F1F"/>
                </a:solidFill>
                <a:effectLst/>
                <a:latin typeface="Source Sans Pro" panose="020B0503030403020204" pitchFamily="34" charset="0"/>
              </a:rPr>
              <a:t>from everywhere... come little insights that can emerge into big strategies</a:t>
            </a:r>
            <a:r>
              <a:rPr lang="en-US" b="0" i="0" dirty="0">
                <a:solidFill>
                  <a:srgbClr val="1F1F1F"/>
                </a:solidFill>
                <a:effectLst/>
                <a:latin typeface="Source Sans Pro" panose="020B0503030403020204" pitchFamily="34" charset="0"/>
              </a:rPr>
              <a:t>." What does this mean from your perspective? How do they propose this can be achieved? What leader </a:t>
            </a:r>
            <a:r>
              <a:rPr lang="en-US" b="0" i="0" dirty="0" err="1">
                <a:solidFill>
                  <a:srgbClr val="1F1F1F"/>
                </a:solidFill>
                <a:effectLst/>
                <a:latin typeface="Source Sans Pro" panose="020B0503030403020204" pitchFamily="34" charset="0"/>
              </a:rPr>
              <a:t>behaviours</a:t>
            </a:r>
            <a:r>
              <a:rPr lang="en-US" b="0" i="0" dirty="0">
                <a:solidFill>
                  <a:srgbClr val="1F1F1F"/>
                </a:solidFill>
                <a:effectLst/>
                <a:latin typeface="Source Sans Pro" panose="020B0503030403020204" pitchFamily="34" charset="0"/>
              </a:rPr>
              <a:t> does </a:t>
            </a:r>
            <a:r>
              <a:rPr lang="en-US" b="0" i="0" dirty="0" err="1">
                <a:solidFill>
                  <a:srgbClr val="1F1F1F"/>
                </a:solidFill>
                <a:effectLst/>
                <a:latin typeface="Source Sans Pro" panose="020B0503030403020204" pitchFamily="34" charset="0"/>
              </a:rPr>
              <a:t>Birkenshaw</a:t>
            </a:r>
            <a:r>
              <a:rPr lang="en-US" b="0" i="0" dirty="0">
                <a:solidFill>
                  <a:srgbClr val="1F1F1F"/>
                </a:solidFill>
                <a:effectLst/>
                <a:latin typeface="Source Sans Pro" panose="020B0503030403020204" pitchFamily="34" charset="0"/>
              </a:rPr>
              <a:t> identify that might support this "unleashing"?:</a:t>
            </a:r>
          </a:p>
          <a:p>
            <a:pPr algn="l"/>
            <a:r>
              <a:rPr lang="en-US" b="0" i="0" dirty="0">
                <a:solidFill>
                  <a:srgbClr val="1F1F1F"/>
                </a:solidFill>
                <a:effectLst/>
                <a:latin typeface="Source Sans Pro" panose="020B0503030403020204" pitchFamily="34" charset="0"/>
              </a:rPr>
              <a:t>Hamel, G. (2013). </a:t>
            </a:r>
            <a:r>
              <a:rPr lang="en-US" b="0" i="0" u="sng" dirty="0">
                <a:solidFill>
                  <a:srgbClr val="0056D2"/>
                </a:solidFill>
                <a:effectLst/>
                <a:latin typeface="Source Sans Pro" panose="020B0503030403020204" pitchFamily="34" charset="0"/>
                <a:hlinkClick r:id="rId2"/>
              </a:rPr>
              <a:t>A conversation with Gary Hamel: Transformation of leadership, step-by-step</a:t>
            </a:r>
            <a:r>
              <a:rPr lang="en-US" b="0" i="0" dirty="0">
                <a:solidFill>
                  <a:srgbClr val="1F1F1F"/>
                </a:solidFill>
                <a:effectLst/>
                <a:latin typeface="Source Sans Pro" panose="020B0503030403020204" pitchFamily="34" charset="0"/>
              </a:rPr>
              <a:t>. McKinsey &amp; Company. (4:52)</a:t>
            </a:r>
          </a:p>
          <a:p>
            <a:pPr algn="l"/>
            <a:r>
              <a:rPr lang="en-US" b="0" i="0" dirty="0" err="1">
                <a:solidFill>
                  <a:srgbClr val="1F1F1F"/>
                </a:solidFill>
                <a:effectLst/>
                <a:latin typeface="Source Sans Pro" panose="020B0503030403020204" pitchFamily="34" charset="0"/>
              </a:rPr>
              <a:t>Birkinshaw</a:t>
            </a:r>
            <a:r>
              <a:rPr lang="en-US" b="0" i="0" dirty="0">
                <a:solidFill>
                  <a:srgbClr val="1F1F1F"/>
                </a:solidFill>
                <a:effectLst/>
                <a:latin typeface="Source Sans Pro" panose="020B0503030403020204" pitchFamily="34" charset="0"/>
              </a:rPr>
              <a:t>, J. (2016, September 7). </a:t>
            </a:r>
            <a:r>
              <a:rPr lang="en-US" b="0" i="0" u="sng" dirty="0">
                <a:solidFill>
                  <a:srgbClr val="0056D2"/>
                </a:solidFill>
                <a:effectLst/>
                <a:latin typeface="Source Sans Pro" panose="020B0503030403020204" pitchFamily="34" charset="0"/>
                <a:hlinkClick r:id="rId3" tooltip="The ambidextrous leader"/>
              </a:rPr>
              <a:t>The ambidextrous leader: when to step in and how to step back. What's best: dictatorial top-down leadership or empowering from the bottom up?</a:t>
            </a:r>
            <a:r>
              <a:rPr lang="en-US" b="0" i="0" dirty="0">
                <a:solidFill>
                  <a:srgbClr val="1F1F1F"/>
                </a:solidFill>
                <a:effectLst/>
                <a:latin typeface="Source Sans Pro" panose="020B0503030403020204" pitchFamily="34" charset="0"/>
              </a:rPr>
              <a:t> London Business School.</a:t>
            </a:r>
          </a:p>
          <a:p>
            <a:pPr algn="l"/>
            <a:r>
              <a:rPr lang="en-US" b="0" i="0" dirty="0">
                <a:solidFill>
                  <a:srgbClr val="1F1F1F"/>
                </a:solidFill>
                <a:effectLst/>
                <a:latin typeface="Source Sans Pro" panose="020B0503030403020204" pitchFamily="34" charset="0"/>
              </a:rPr>
              <a:t>Mintzberg, H. (2017, March 22). Some half-truths of management.</a:t>
            </a:r>
          </a:p>
          <a:p>
            <a:pPr algn="l"/>
            <a:r>
              <a:rPr lang="en-US" b="0" i="0" dirty="0" err="1">
                <a:solidFill>
                  <a:srgbClr val="1F1F1F"/>
                </a:solidFill>
                <a:effectLst/>
                <a:latin typeface="Source Sans Pro" panose="020B0503030403020204" pitchFamily="34" charset="0"/>
              </a:rPr>
              <a:t>Lebowitz</a:t>
            </a:r>
            <a:r>
              <a:rPr lang="en-US" b="0" i="0" dirty="0">
                <a:solidFill>
                  <a:srgbClr val="1F1F1F"/>
                </a:solidFill>
                <a:effectLst/>
                <a:latin typeface="Source Sans Pro" panose="020B0503030403020204" pitchFamily="34" charset="0"/>
              </a:rPr>
              <a:t> uses the OCEAN model to predict leadership emergence and effectiveness; while Grant (2014, Sept) reports that EQ is an ineffective prediction measure. How reasonable and justifiable are these claims?:</a:t>
            </a:r>
          </a:p>
          <a:p>
            <a:pPr algn="l"/>
            <a:r>
              <a:rPr lang="en-US" b="0" i="0" dirty="0">
                <a:solidFill>
                  <a:srgbClr val="1F1F1F"/>
                </a:solidFill>
                <a:effectLst/>
                <a:latin typeface="Source Sans Pro" panose="020B0503030403020204" pitchFamily="34" charset="0"/>
              </a:rPr>
              <a:t>Goleman, D. (2012). </a:t>
            </a:r>
            <a:r>
              <a:rPr lang="en-US" b="0" i="0" u="sng" dirty="0">
                <a:solidFill>
                  <a:srgbClr val="0056D2"/>
                </a:solidFill>
                <a:effectLst/>
                <a:latin typeface="Source Sans Pro" panose="020B0503030403020204" pitchFamily="34" charset="0"/>
                <a:hlinkClick r:id="rId4" tooltip="Goleman (2012). Emotional Intelligence"/>
              </a:rPr>
              <a:t>Emotional Intelligence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Big Think</a:t>
            </a:r>
            <a:r>
              <a:rPr lang="en-US" b="0" i="0" dirty="0">
                <a:solidFill>
                  <a:srgbClr val="1F1F1F"/>
                </a:solidFill>
                <a:effectLst/>
                <a:latin typeface="Source Sans Pro" panose="020B0503030403020204" pitchFamily="34" charset="0"/>
              </a:rPr>
              <a:t>. (5:31)</a:t>
            </a:r>
          </a:p>
          <a:p>
            <a:pPr algn="l"/>
            <a:r>
              <a:rPr lang="en-US" b="0" i="0" dirty="0">
                <a:solidFill>
                  <a:srgbClr val="1F1F1F"/>
                </a:solidFill>
                <a:effectLst/>
                <a:latin typeface="Source Sans Pro" panose="020B0503030403020204" pitchFamily="34" charset="0"/>
              </a:rPr>
              <a:t>Global Leadership Foundation (2002). The global emotional intelligence test – sampler. </a:t>
            </a:r>
          </a:p>
          <a:p>
            <a:pPr algn="l"/>
            <a:r>
              <a:rPr lang="en-US" b="0" i="0" dirty="0" err="1">
                <a:solidFill>
                  <a:srgbClr val="1F1F1F"/>
                </a:solidFill>
                <a:effectLst/>
                <a:latin typeface="Source Sans Pro" panose="020B0503030403020204" pitchFamily="34" charset="0"/>
              </a:rPr>
              <a:t>Lebowitz</a:t>
            </a:r>
            <a:r>
              <a:rPr lang="en-US" b="0" i="0" dirty="0">
                <a:solidFill>
                  <a:srgbClr val="1F1F1F"/>
                </a:solidFill>
                <a:effectLst/>
                <a:latin typeface="Source Sans Pro" panose="020B0503030403020204" pitchFamily="34" charset="0"/>
              </a:rPr>
              <a:t>, S. (2016, December 8). The 'big 5' personality traits could predict who will and won't become a leader. </a:t>
            </a:r>
            <a:r>
              <a:rPr lang="en-US" b="0" i="1" dirty="0">
                <a:solidFill>
                  <a:srgbClr val="1F1F1F"/>
                </a:solidFill>
                <a:effectLst/>
                <a:latin typeface="Source Sans Pro" panose="020B0503030403020204" pitchFamily="34" charset="0"/>
              </a:rPr>
              <a:t>Business Insider</a:t>
            </a:r>
            <a:r>
              <a:rPr lang="en-US" b="0" i="0" dirty="0">
                <a:solidFill>
                  <a:srgbClr val="1F1F1F"/>
                </a:solidFill>
                <a:effectLst/>
                <a:latin typeface="Source Sans Pro" panose="020B0503030403020204" pitchFamily="34" charset="0"/>
              </a:rPr>
              <a:t>. </a:t>
            </a:r>
          </a:p>
          <a:p>
            <a:pPr algn="l"/>
            <a:r>
              <a:rPr lang="en-US" b="0" i="0" dirty="0">
                <a:solidFill>
                  <a:srgbClr val="1F1F1F"/>
                </a:solidFill>
                <a:effectLst/>
                <a:latin typeface="Source Sans Pro" panose="020B0503030403020204" pitchFamily="34" charset="0"/>
              </a:rPr>
              <a:t>Which motivation techniques does Pink identify? Which, if any, are used in your current team or </a:t>
            </a:r>
            <a:r>
              <a:rPr lang="en-US" b="0" i="0" dirty="0" err="1">
                <a:solidFill>
                  <a:srgbClr val="1F1F1F"/>
                </a:solidFill>
                <a:effectLst/>
                <a:latin typeface="Source Sans Pro" panose="020B0503030403020204" pitchFamily="34" charset="0"/>
              </a:rPr>
              <a:t>organisation</a:t>
            </a:r>
            <a:r>
              <a:rPr lang="en-US" b="0" i="0" dirty="0">
                <a:solidFill>
                  <a:srgbClr val="1F1F1F"/>
                </a:solidFill>
                <a:effectLst/>
                <a:latin typeface="Source Sans Pro" panose="020B0503030403020204" pitchFamily="34" charset="0"/>
              </a:rPr>
              <a:t>? Are they applied effectively? Which would you like to apply to your current team or </a:t>
            </a:r>
            <a:r>
              <a:rPr lang="en-US" b="0" i="0" dirty="0" err="1">
                <a:solidFill>
                  <a:srgbClr val="1F1F1F"/>
                </a:solidFill>
                <a:effectLst/>
                <a:latin typeface="Source Sans Pro" panose="020B0503030403020204" pitchFamily="34" charset="0"/>
              </a:rPr>
              <a:t>organisation</a:t>
            </a:r>
            <a:r>
              <a:rPr lang="en-US" b="0" i="0" dirty="0">
                <a:solidFill>
                  <a:srgbClr val="1F1F1F"/>
                </a:solidFill>
                <a:effectLst/>
                <a:latin typeface="Source Sans Pro" panose="020B0503030403020204" pitchFamily="34" charset="0"/>
              </a:rPr>
              <a:t> and why?:</a:t>
            </a:r>
          </a:p>
          <a:p>
            <a:pPr algn="l"/>
            <a:r>
              <a:rPr lang="en-US" b="0" i="0" dirty="0">
                <a:solidFill>
                  <a:srgbClr val="1F1F1F"/>
                </a:solidFill>
                <a:effectLst/>
                <a:latin typeface="Source Sans Pro" panose="020B0503030403020204" pitchFamily="34" charset="0"/>
              </a:rPr>
              <a:t>Pink, D. (2010, April 1). </a:t>
            </a:r>
            <a:r>
              <a:rPr lang="en-US" b="0" i="0" u="sng" dirty="0">
                <a:solidFill>
                  <a:srgbClr val="0056D2"/>
                </a:solidFill>
                <a:effectLst/>
                <a:latin typeface="Source Sans Pro" panose="020B0503030403020204" pitchFamily="34" charset="0"/>
                <a:hlinkClick r:id="rId5" tooltip="Pink (2010). Drive: The surprising truth about what motivates us."/>
              </a:rPr>
              <a:t>Drive: The surprising truth about what motivates us</a:t>
            </a:r>
            <a:r>
              <a:rPr lang="en-US" b="0" i="0" dirty="0">
                <a:solidFill>
                  <a:srgbClr val="1F1F1F"/>
                </a:solidFill>
                <a:effectLst/>
                <a:latin typeface="Source Sans Pro" panose="020B0503030403020204" pitchFamily="34" charset="0"/>
              </a:rPr>
              <a:t>. The Royal Society for the encouragement of Arts, Manufactures and Commerce (RSA). (10:47)</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3327</TotalTime>
  <Words>3827</Words>
  <Application>Microsoft Office PowerPoint</Application>
  <PresentationFormat>Widescreen</PresentationFormat>
  <Paragraphs>255</Paragraphs>
  <Slides>39</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Arial</vt:lpstr>
      <vt:lpstr>Calibri</vt:lpstr>
      <vt:lpstr>Myriad Pro</vt:lpstr>
      <vt:lpstr>OpenSans</vt:lpstr>
      <vt:lpstr>Source Sans Pro</vt:lpstr>
      <vt:lpstr>20140311PresentationUWTSDTemplate</vt:lpstr>
      <vt:lpstr>        Dr Fahad Khan PhD (Medical sciences), MSc. in Public health BDS (Bachelor of Dentistry) Diploma in Public health, Diploma in Epidemiology </vt:lpstr>
      <vt:lpstr>PowerPoint Presentation</vt:lpstr>
      <vt:lpstr>Term “To know thyself”</vt:lpstr>
      <vt:lpstr>PowerPoint Presentation</vt:lpstr>
      <vt:lpstr>(Lussier &amp; Achua, 2015)</vt:lpstr>
      <vt:lpstr>PowerPoint Presentation</vt:lpstr>
      <vt:lpstr>PowerPoint Presentation</vt:lpstr>
      <vt:lpstr>The messy practice of leadership </vt:lpstr>
      <vt:lpstr>PowerPoint Presentation</vt:lpstr>
      <vt:lpstr>Henry Mintzberg</vt:lpstr>
      <vt:lpstr>PowerPoint Presentation</vt:lpstr>
      <vt:lpstr>PowerPoint Presentation</vt:lpstr>
      <vt:lpstr>PowerPoint Presentation</vt:lpstr>
      <vt:lpstr>PowerPoint Presentation</vt:lpstr>
      <vt:lpstr>PowerPoint Presentation</vt:lpstr>
      <vt:lpstr>Leadership Traits (Big 5 Personality- OCEAN)</vt:lpstr>
      <vt:lpstr>Activity</vt:lpstr>
      <vt:lpstr>Leader needs - follower motivation</vt:lpstr>
      <vt:lpstr>PowerPoint Presentation</vt:lpstr>
      <vt:lpstr>PowerPoint Presentation</vt:lpstr>
      <vt:lpstr>PowerPoint Presentation</vt:lpstr>
      <vt:lpstr>PowerPoint Presentation</vt:lpstr>
      <vt:lpstr>PowerPoint Presentation</vt:lpstr>
      <vt:lpstr>PowerPoint Presentation</vt:lpstr>
      <vt:lpstr>Pygmalion effect (Rosenthal and Jacobsen, 1968)</vt:lpstr>
      <vt:lpstr>PowerPoint Presentation</vt:lpstr>
      <vt:lpstr>PowerPoint Presentation</vt:lpstr>
      <vt:lpstr>The Concept of Leadership</vt:lpstr>
      <vt:lpstr>Leadership Theories</vt:lpstr>
      <vt:lpstr>The Great Man Theory (the 1840s)</vt:lpstr>
      <vt:lpstr>2.Trait   Theory   (the 1930s-1940s) </vt:lpstr>
      <vt:lpstr>Behavioural   Theories   (the 1940s-1950s)</vt:lpstr>
      <vt:lpstr>The Contingency  Theories (1960's)</vt:lpstr>
      <vt:lpstr>Rich Picture</vt:lpstr>
      <vt:lpstr>PowerPoint Presentation</vt:lpstr>
      <vt:lpstr>RCA</vt:lpstr>
      <vt:lpstr>PowerPoint Presentation</vt:lpstr>
      <vt:lpstr>Week 2- Closing</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Dr Fahad Khan PhD (Medical sciences), MSc. in Public health BDS (Bachelor of Dentistry) Diploma in Public health, Diploma in Epidemiology </dc:title>
  <dc:creator>Fahad Khan</dc:creator>
  <cp:lastModifiedBy>Fahad Khan</cp:lastModifiedBy>
  <cp:revision>17</cp:revision>
  <dcterms:created xsi:type="dcterms:W3CDTF">2023-05-20T05:18:05Z</dcterms:created>
  <dcterms:modified xsi:type="dcterms:W3CDTF">2025-05-15T11:16:53Z</dcterms:modified>
</cp:coreProperties>
</file>