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  <p:sldMasterId id="2147483684" r:id="rId2"/>
  </p:sldMasterIdLst>
  <p:sldIdLst>
    <p:sldId id="274" r:id="rId3"/>
    <p:sldId id="260" r:id="rId4"/>
    <p:sldId id="272" r:id="rId5"/>
    <p:sldId id="258" r:id="rId6"/>
    <p:sldId id="259" r:id="rId7"/>
    <p:sldId id="271" r:id="rId8"/>
    <p:sldId id="261" r:id="rId9"/>
    <p:sldId id="263" r:id="rId10"/>
    <p:sldId id="262" r:id="rId11"/>
    <p:sldId id="264" r:id="rId12"/>
    <p:sldId id="269" r:id="rId13"/>
    <p:sldId id="273" r:id="rId14"/>
    <p:sldId id="270" r:id="rId15"/>
    <p:sldId id="275" r:id="rId16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7015" autoAdjust="0"/>
    <p:restoredTop sz="94660"/>
  </p:normalViewPr>
  <p:slideViewPr>
    <p:cSldViewPr snapToGrid="0">
      <p:cViewPr varScale="1">
        <p:scale>
          <a:sx n="115" d="100"/>
          <a:sy n="115" d="100"/>
        </p:scale>
        <p:origin x="1416" y="10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viewProps" Target="viewProp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presProps" Target="presProps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10" Type="http://schemas.openxmlformats.org/officeDocument/2006/relationships/slide" Target="slides/slide8.xml"/><Relationship Id="rId19" Type="http://schemas.openxmlformats.org/officeDocument/2006/relationships/theme" Target="theme/theme1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9" name="Rectangle 18"/>
          <p:cNvSpPr>
            <a:spLocks noChangeArrowheads="1"/>
          </p:cNvSpPr>
          <p:nvPr/>
        </p:nvSpPr>
        <p:spPr bwMode="white">
          <a:xfrm>
            <a:off x="8991600" y="3048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8" name="Rectangle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6" name="Rectangle 15"/>
          <p:cNvSpPr>
            <a:spLocks noChangeArrowheads="1"/>
          </p:cNvSpPr>
          <p:nvPr/>
        </p:nvSpPr>
        <p:spPr bwMode="white">
          <a:xfrm>
            <a:off x="0" y="0"/>
            <a:ext cx="9144000" cy="25146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2" name="Rectangle 11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1371600" y="2819400"/>
            <a:ext cx="6400800" cy="1752600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A3B5D9-4C75-4C21-8654-B5654430129E}" type="datetimeFigureOut">
              <a:rPr lang="en-GB" smtClean="0"/>
              <a:pPr/>
              <a:t>05/03/2019</a:t>
            </a:fld>
            <a:endParaRPr lang="en-GB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traight Connector 6"/>
          <p:cNvSpPr>
            <a:spLocks noChangeShapeType="1"/>
          </p:cNvSpPr>
          <p:nvPr/>
        </p:nvSpPr>
        <p:spPr bwMode="auto">
          <a:xfrm>
            <a:off x="155448" y="2420112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0" name="Rectangle 9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13" name="Oval 12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4" name="Oval 13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2D93D048-BB2D-43A3-98E5-65647E32F639}" type="slidenum">
              <a:rPr lang="en-GB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en-GB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685800" y="381000"/>
            <a:ext cx="7772400" cy="1752600"/>
          </a:xfrm>
        </p:spPr>
        <p:txBody>
          <a:bodyPr anchor="b"/>
          <a:lstStyle>
            <a:lvl1pPr>
              <a:defRPr sz="4200">
                <a:solidFill>
                  <a:schemeClr val="accent1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164210756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A3B5D9-4C75-4C21-8654-B5654430129E}" type="datetimeFigureOut">
              <a:rPr lang="en-GB" smtClean="0"/>
              <a:pPr/>
              <a:t>05/03/2019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361688" y="1026372"/>
            <a:ext cx="457200" cy="441325"/>
          </a:xfrm>
        </p:spPr>
        <p:txBody>
          <a:bodyPr/>
          <a:lstStyle/>
          <a:p>
            <a:fld id="{2D93D048-BB2D-43A3-98E5-65647E32F639}" type="slidenum">
              <a:rPr lang="en-GB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en-GB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8" name="Content Placeholder 7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572000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319310517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5" name="Rectangle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6" name="Rectangle 15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8" name="Rectangle 17"/>
          <p:cNvSpPr>
            <a:spLocks noChangeArrowheads="1"/>
          </p:cNvSpPr>
          <p:nvPr/>
        </p:nvSpPr>
        <p:spPr bwMode="white">
          <a:xfrm>
            <a:off x="8991600" y="1905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9" name="Rectangle 18"/>
          <p:cNvSpPr>
            <a:spLocks noChangeArrowheads="1"/>
          </p:cNvSpPr>
          <p:nvPr/>
        </p:nvSpPr>
        <p:spPr bwMode="white">
          <a:xfrm>
            <a:off x="152400" y="2286000"/>
            <a:ext cx="8833104" cy="304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2" name="Rectangle 11"/>
          <p:cNvSpPr>
            <a:spLocks noChangeArrowheads="1"/>
          </p:cNvSpPr>
          <p:nvPr/>
        </p:nvSpPr>
        <p:spPr bwMode="auto">
          <a:xfrm>
            <a:off x="155448" y="142352"/>
            <a:ext cx="8833104" cy="2139696"/>
          </a:xfrm>
          <a:prstGeom prst="rect">
            <a:avLst/>
          </a:prstGeom>
          <a:solidFill>
            <a:schemeClr val="accent1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8426" y="2743200"/>
            <a:ext cx="6480174" cy="1673225"/>
          </a:xfrm>
        </p:spPr>
        <p:txBody>
          <a:bodyPr anchor="t"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13" name="Rectangle 12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4" name="Rectangle 13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A3B5D9-4C75-4C21-8654-B5654430129E}" type="datetimeFigureOut">
              <a:rPr lang="en-GB" smtClean="0"/>
              <a:pPr/>
              <a:t>05/03/2019</a:t>
            </a:fld>
            <a:endParaRPr lang="en-GB"/>
          </a:p>
        </p:txBody>
      </p:sp>
      <p:sp>
        <p:nvSpPr>
          <p:cNvPr id="8" name="Straight Connector 7"/>
          <p:cNvSpPr>
            <a:spLocks noChangeShapeType="1"/>
          </p:cNvSpPr>
          <p:nvPr/>
        </p:nvSpPr>
        <p:spPr bwMode="auto">
          <a:xfrm>
            <a:off x="152400" y="2438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0" name="Oval 9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" name="Oval 10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2D93D048-BB2D-43A3-98E5-65647E32F639}" type="slidenum">
              <a:rPr lang="en-GB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en-GB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533400"/>
            <a:ext cx="7772400" cy="1524000"/>
          </a:xfrm>
        </p:spPr>
        <p:txBody>
          <a:bodyPr anchor="b"/>
          <a:lstStyle>
            <a:lvl1pPr algn="ctr">
              <a:buNone/>
              <a:defRPr sz="4200" b="0" cap="none" baseline="0">
                <a:solidFill>
                  <a:srgbClr val="FFFFFF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1140895992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</p:spPr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5791200" y="6409944"/>
            <a:ext cx="3044952" cy="365760"/>
          </a:xfrm>
        </p:spPr>
        <p:txBody>
          <a:bodyPr/>
          <a:lstStyle/>
          <a:p>
            <a:fld id="{AAA3B5D9-4C75-4C21-8654-B5654430129E}" type="datetimeFigureOut">
              <a:rPr lang="en-GB" smtClean="0"/>
              <a:pPr/>
              <a:t>05/03/2019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93D048-BB2D-43A3-98E5-65647E32F639}" type="slidenum">
              <a:rPr lang="en-GB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en-GB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8" name="Straight Connector 7"/>
          <p:cNvSpPr>
            <a:spLocks noChangeShapeType="1"/>
          </p:cNvSpPr>
          <p:nvPr/>
        </p:nvSpPr>
        <p:spPr bwMode="auto">
          <a:xfrm flipV="1">
            <a:off x="4563080" y="1575652"/>
            <a:ext cx="8921" cy="4819557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0" name="Content Placeholder 9"/>
          <p:cNvSpPr>
            <a:spLocks noGrp="1"/>
          </p:cNvSpPr>
          <p:nvPr>
            <p:ph sz="half" idx="1"/>
          </p:nvPr>
        </p:nvSpPr>
        <p:spPr>
          <a:xfrm>
            <a:off x="301752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12" name="Content Placeholder 11"/>
          <p:cNvSpPr>
            <a:spLocks noGrp="1"/>
          </p:cNvSpPr>
          <p:nvPr>
            <p:ph sz="half" idx="2"/>
          </p:nvPr>
        </p:nvSpPr>
        <p:spPr>
          <a:xfrm>
            <a:off x="4800600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959873261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Straight Connector 9"/>
          <p:cNvSpPr>
            <a:spLocks noChangeShapeType="1"/>
          </p:cNvSpPr>
          <p:nvPr/>
        </p:nvSpPr>
        <p:spPr bwMode="auto">
          <a:xfrm flipV="1">
            <a:off x="4572000" y="2200275"/>
            <a:ext cx="0" cy="4187952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20" name="Rectangle 19"/>
          <p:cNvSpPr>
            <a:spLocks noChangeArrowheads="1"/>
          </p:cNvSpPr>
          <p:nvPr/>
        </p:nvSpPr>
        <p:spPr bwMode="white">
          <a:xfrm>
            <a:off x="0" y="0"/>
            <a:ext cx="9144000" cy="1447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9" name="Rectangle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21" name="Rectangle 20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22" name="Rectangle 21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1" name="Rectangle 10"/>
          <p:cNvSpPr/>
          <p:nvPr/>
        </p:nvSpPr>
        <p:spPr>
          <a:xfrm>
            <a:off x="152400" y="1371600"/>
            <a:ext cx="8833104" cy="914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3" name="Rectangle 12"/>
          <p:cNvSpPr>
            <a:spLocks noChangeArrowheads="1"/>
          </p:cNvSpPr>
          <p:nvPr/>
        </p:nvSpPr>
        <p:spPr bwMode="auto">
          <a:xfrm>
            <a:off x="145923" y="6391656"/>
            <a:ext cx="8833104" cy="310896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4040188" cy="732974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lang="en-US" sz="2200" b="1" dirty="0" smtClean="0">
                <a:solidFill>
                  <a:srgbClr val="FFFFFF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791330" y="1524000"/>
            <a:ext cx="4041775" cy="731520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sz="2200" b="1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A3B5D9-4C75-4C21-8654-B5654430129E}" type="datetimeFigureOut">
              <a:rPr lang="en-GB" smtClean="0"/>
              <a:pPr/>
              <a:t>05/03/2019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304800" y="6409944"/>
            <a:ext cx="3581400" cy="365760"/>
          </a:xfrm>
        </p:spPr>
        <p:txBody>
          <a:bodyPr/>
          <a:lstStyle/>
          <a:p>
            <a:endParaRPr lang="en-GB"/>
          </a:p>
        </p:txBody>
      </p:sp>
      <p:sp>
        <p:nvSpPr>
          <p:cNvPr id="15" name="Straight Connector 14"/>
          <p:cNvSpPr>
            <a:spLocks noChangeShapeType="1"/>
          </p:cNvSpPr>
          <p:nvPr/>
        </p:nvSpPr>
        <p:spPr bwMode="auto">
          <a:xfrm>
            <a:off x="152400" y="128016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8" name="Rectangle 1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24" name="Content Placeholder 23"/>
          <p:cNvSpPr>
            <a:spLocks noGrp="1"/>
          </p:cNvSpPr>
          <p:nvPr>
            <p:ph sz="quarter" idx="2"/>
          </p:nvPr>
        </p:nvSpPr>
        <p:spPr>
          <a:xfrm>
            <a:off x="301752" y="2471383"/>
            <a:ext cx="4041648" cy="3818404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26" name="Content Placeholder 25"/>
          <p:cNvSpPr>
            <a:spLocks noGrp="1"/>
          </p:cNvSpPr>
          <p:nvPr>
            <p:ph sz="quarter" idx="4"/>
          </p:nvPr>
        </p:nvSpPr>
        <p:spPr>
          <a:xfrm>
            <a:off x="4800600" y="2471383"/>
            <a:ext cx="4038600" cy="3822192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25" name="Oval 24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7" name="Oval 26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>
          <a:xfrm>
            <a:off x="4343400" y="1042416"/>
            <a:ext cx="457200" cy="441325"/>
          </a:xfrm>
        </p:spPr>
        <p:txBody>
          <a:bodyPr/>
          <a:lstStyle>
            <a:lvl1pPr algn="ctr">
              <a:defRPr/>
            </a:lvl1pPr>
          </a:lstStyle>
          <a:p>
            <a:fld id="{2D93D048-BB2D-43A3-98E5-65647E32F639}" type="slidenum">
              <a:rPr lang="en-GB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en-GB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23" name="Title 22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3077604052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A3B5D9-4C75-4C21-8654-B5654430129E}" type="datetimeFigureOut">
              <a:rPr lang="en-GB" smtClean="0"/>
              <a:pPr/>
              <a:t>05/03/2019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4343400" y="1036020"/>
            <a:ext cx="457200" cy="441325"/>
          </a:xfrm>
        </p:spPr>
        <p:txBody>
          <a:bodyPr/>
          <a:lstStyle/>
          <a:p>
            <a:fld id="{2D93D048-BB2D-43A3-98E5-65647E32F639}" type="slidenum">
              <a:rPr lang="en-GB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en-GB">
              <a:solidFill>
                <a:srgbClr val="8CADA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5438129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8" name="Rectangle 7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0" name="Rectangle 9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9" name="Rectangle 8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5" name="Rectangle 4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6" name="Rectangle 5"/>
          <p:cNvSpPr>
            <a:spLocks noChangeArrowheads="1"/>
          </p:cNvSpPr>
          <p:nvPr/>
        </p:nvSpPr>
        <p:spPr bwMode="auto">
          <a:xfrm>
            <a:off x="152400" y="158496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A3B5D9-4C75-4C21-8654-B5654430129E}" type="datetimeFigureOut">
              <a:rPr lang="en-GB" smtClean="0"/>
              <a:pPr/>
              <a:t>05/03/2019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4267200" y="6324600"/>
            <a:ext cx="609600" cy="441324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2D93D048-BB2D-43A3-98E5-65647E32F639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2563886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Rectangle 18"/>
          <p:cNvSpPr>
            <a:spLocks noChangeArrowheads="1"/>
          </p:cNvSpPr>
          <p:nvPr/>
        </p:nvSpPr>
        <p:spPr bwMode="auto">
          <a:xfrm>
            <a:off x="152400" y="152400"/>
            <a:ext cx="8833104" cy="30480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5" name="Rectangle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8" name="Rectangle 17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6" name="Rectangle 15"/>
          <p:cNvSpPr>
            <a:spLocks noChangeArrowheads="1"/>
          </p:cNvSpPr>
          <p:nvPr/>
        </p:nvSpPr>
        <p:spPr bwMode="white">
          <a:xfrm>
            <a:off x="0" y="0"/>
            <a:ext cx="9144000" cy="118872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7" name="Rectangle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3" name="Rectangle 12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1000" y="914400"/>
            <a:ext cx="2362200" cy="990600"/>
          </a:xfrm>
        </p:spPr>
        <p:txBody>
          <a:bodyPr anchor="b">
            <a:noAutofit/>
          </a:bodyPr>
          <a:lstStyle>
            <a:lvl1pPr algn="l">
              <a:buNone/>
              <a:defRPr sz="2200" b="1">
                <a:solidFill>
                  <a:srgbClr val="FFFFFF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381000" y="1981200"/>
            <a:ext cx="2362200" cy="4144963"/>
          </a:xfrm>
        </p:spPr>
        <p:txBody>
          <a:bodyPr/>
          <a:lstStyle>
            <a:lvl1pPr marL="0" indent="0">
              <a:spcAft>
                <a:spcPts val="1000"/>
              </a:spcAft>
              <a:buNone/>
              <a:defRPr sz="1600">
                <a:solidFill>
                  <a:srgbClr val="FFFFFF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8" name="Rectangle 7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9" name="Straight Connector 8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20" name="Content Placeholder 19"/>
          <p:cNvSpPr>
            <a:spLocks noGrp="1"/>
          </p:cNvSpPr>
          <p:nvPr>
            <p:ph sz="quarter" idx="1"/>
          </p:nvPr>
        </p:nvSpPr>
        <p:spPr>
          <a:xfrm>
            <a:off x="3124200" y="685800"/>
            <a:ext cx="5638800" cy="5410200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10" name="Oval 9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" name="Oval 10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2D93D048-BB2D-43A3-98E5-65647E32F639}" type="slidenum">
              <a:rPr lang="en-GB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en-GB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21" name="Rectangle 20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A3B5D9-4C75-4C21-8654-B5654430129E}" type="datetimeFigureOut">
              <a:rPr lang="en-GB" smtClean="0"/>
              <a:pPr/>
              <a:t>05/03/2019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383280" cy="365760"/>
          </a:xfrm>
        </p:spPr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1485496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Straight Connector 20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9" name="Rectangle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6" name="Rectangle 15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7" name="Rectangle 16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8" name="Rectangle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20" name="Rectangle 19"/>
          <p:cNvSpPr>
            <a:spLocks noChangeArrowheads="1"/>
          </p:cNvSpPr>
          <p:nvPr/>
        </p:nvSpPr>
        <p:spPr bwMode="auto">
          <a:xfrm>
            <a:off x="152400" y="152400"/>
            <a:ext cx="8833104" cy="301752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8" name="Rectangle 7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5" name="Rectangle 14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12" name="Oval 11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3" name="Oval 12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/>
          <a:p>
            <a:fld id="{2D93D048-BB2D-43A3-98E5-65647E32F639}" type="slidenum">
              <a:rPr lang="en-GB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en-GB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00375" y="5029200"/>
            <a:ext cx="5867400" cy="1219200"/>
          </a:xfrm>
        </p:spPr>
        <p:txBody>
          <a:bodyPr anchor="t">
            <a:noAutofit/>
          </a:bodyPr>
          <a:lstStyle>
            <a:lvl1pPr algn="l">
              <a:buNone/>
              <a:defRPr sz="2400" b="1">
                <a:solidFill>
                  <a:schemeClr val="tx2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000375" y="609600"/>
            <a:ext cx="5867400" cy="4267200"/>
          </a:xfrm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81000" y="990600"/>
            <a:ext cx="2438400" cy="5257800"/>
          </a:xfrm>
        </p:spPr>
        <p:txBody>
          <a:bodyPr/>
          <a:lstStyle>
            <a:lvl1pPr marL="0" indent="0">
              <a:spcAft>
                <a:spcPts val="1000"/>
              </a:spcAft>
              <a:buFontTx/>
              <a:buNone/>
              <a:defRPr sz="16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22" name="Rectangle 21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5788152" y="6404984"/>
            <a:ext cx="3044952" cy="365760"/>
          </a:xfrm>
        </p:spPr>
        <p:txBody>
          <a:bodyPr/>
          <a:lstStyle/>
          <a:p>
            <a:fld id="{AAA3B5D9-4C75-4C21-8654-B5654430129E}" type="datetimeFigureOut">
              <a:rPr lang="en-GB" smtClean="0"/>
              <a:pPr/>
              <a:t>05/03/2019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584448" cy="365760"/>
          </a:xfrm>
        </p:spPr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743633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A3B5D9-4C75-4C21-8654-B5654430129E}" type="datetimeFigureOut">
              <a:rPr lang="en-GB" smtClean="0"/>
              <a:pPr/>
              <a:t>05/03/2019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93D048-BB2D-43A3-98E5-65647E32F639}" type="slidenum">
              <a:rPr lang="en-GB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en-GB">
              <a:solidFill>
                <a:srgbClr val="8CADA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81966782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8" name="Rectangle 7"/>
          <p:cNvSpPr>
            <a:spLocks noChangeArrowheads="1"/>
          </p:cNvSpPr>
          <p:nvPr/>
        </p:nvSpPr>
        <p:spPr bwMode="white">
          <a:xfrm>
            <a:off x="7010400" y="0"/>
            <a:ext cx="21336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9" name="Rectangle 8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0" name="Rectangle 9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1" name="Rectangle 10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2" name="Rectangle 11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13" name="Straight Connector 12"/>
          <p:cNvSpPr>
            <a:spLocks noChangeShapeType="1"/>
          </p:cNvSpPr>
          <p:nvPr/>
        </p:nvSpPr>
        <p:spPr bwMode="auto">
          <a:xfrm rot="5400000">
            <a:off x="4021836" y="3278124"/>
            <a:ext cx="6245352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4" name="Oval 13"/>
          <p:cNvSpPr/>
          <p:nvPr/>
        </p:nvSpPr>
        <p:spPr>
          <a:xfrm>
            <a:off x="6839712" y="2925763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5" name="Oval 14"/>
          <p:cNvSpPr/>
          <p:nvPr/>
        </p:nvSpPr>
        <p:spPr>
          <a:xfrm>
            <a:off x="6934200" y="3020251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915912" y="3009901"/>
            <a:ext cx="457200" cy="441325"/>
          </a:xfrm>
        </p:spPr>
        <p:txBody>
          <a:bodyPr/>
          <a:lstStyle/>
          <a:p>
            <a:fld id="{2D93D048-BB2D-43A3-98E5-65647E32F639}" type="slidenum">
              <a:rPr lang="en-GB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en-GB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04800" y="304800"/>
            <a:ext cx="6553200" cy="5821366"/>
          </a:xfrm>
        </p:spPr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A3B5D9-4C75-4C21-8654-B5654430129E}" type="datetimeFigureOut">
              <a:rPr lang="en-GB" smtClean="0"/>
              <a:pPr/>
              <a:t>05/03/2019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391400" y="304801"/>
            <a:ext cx="1447800" cy="5851525"/>
          </a:xfrm>
        </p:spPr>
        <p:txBody>
          <a:bodyPr vert="eaVert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177688378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E0B0E4-BFB2-45EF-B44E-0D2084CE85CD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05/03/2019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E539EF-0347-4BA9-8E95-16E3AFF87250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868593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E0B0E4-BFB2-45EF-B44E-0D2084CE85CD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05/03/2019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E539EF-0347-4BA9-8E95-16E3AFF87250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4837235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E0B0E4-BFB2-45EF-B44E-0D2084CE85CD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05/03/2019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E539EF-0347-4BA9-8E95-16E3AFF87250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1020390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E0B0E4-BFB2-45EF-B44E-0D2084CE85CD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05/03/2019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E539EF-0347-4BA9-8E95-16E3AFF87250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3537405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E0B0E4-BFB2-45EF-B44E-0D2084CE85CD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05/03/2019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E539EF-0347-4BA9-8E95-16E3AFF87250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53978515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E0B0E4-BFB2-45EF-B44E-0D2084CE85CD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05/03/2019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E539EF-0347-4BA9-8E95-16E3AFF87250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71740049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E0B0E4-BFB2-45EF-B44E-0D2084CE85CD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05/03/2019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E539EF-0347-4BA9-8E95-16E3AFF87250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08899251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E0B0E4-BFB2-45EF-B44E-0D2084CE85CD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05/03/2019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E539EF-0347-4BA9-8E95-16E3AFF87250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30177727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E0B0E4-BFB2-45EF-B44E-0D2084CE85CD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05/03/2019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E539EF-0347-4BA9-8E95-16E3AFF87250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1029683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E0B0E4-BFB2-45EF-B44E-0D2084CE85CD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05/03/2019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E539EF-0347-4BA9-8E95-16E3AFF87250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54278739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E0B0E4-BFB2-45EF-B44E-0D2084CE85CD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05/03/2019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E539EF-0347-4BA9-8E95-16E3AFF87250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3016808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3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image" Target="../media/image3.jpeg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alphaModFix amt="90000"/>
            <a:lum/>
          </a:blip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1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6" name="Rectangle 15"/>
          <p:cNvSpPr>
            <a:spLocks noChangeArrowheads="1"/>
          </p:cNvSpPr>
          <p:nvPr/>
        </p:nvSpPr>
        <p:spPr bwMode="white">
          <a:xfrm>
            <a:off x="0" y="0"/>
            <a:ext cx="9144000" cy="1393371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8" name="Rectangle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9" name="Rectangle 18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9" name="Rectangle 8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5791200" y="6404984"/>
            <a:ext cx="3044952" cy="36576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rgbClr val="FFFFFF"/>
                </a:solidFill>
              </a:defRPr>
            </a:lvl1pPr>
          </a:lstStyle>
          <a:p>
            <a:fld id="{AAA3B5D9-4C75-4C21-8654-B5654430129E}" type="datetimeFigureOut">
              <a:rPr lang="en-GB" smtClean="0"/>
              <a:pPr/>
              <a:t>05/03/2019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304800" y="6410848"/>
            <a:ext cx="3581400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rgbClr val="FFFFFF"/>
                </a:solidFill>
              </a:defRPr>
            </a:lvl1pPr>
          </a:lstStyle>
          <a:p>
            <a:endParaRPr lang="en-GB"/>
          </a:p>
        </p:txBody>
      </p:sp>
      <p:sp>
        <p:nvSpPr>
          <p:cNvPr id="8" name="Rectangle 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10" name="Straight Connector 9"/>
          <p:cNvSpPr>
            <a:spLocks noChangeShapeType="1"/>
          </p:cNvSpPr>
          <p:nvPr/>
        </p:nvSpPr>
        <p:spPr bwMode="auto">
          <a:xfrm>
            <a:off x="152400" y="1276743"/>
            <a:ext cx="8833104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2" name="Oval 11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5" name="Oval 14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4343400" y="1040174"/>
            <a:ext cx="457200" cy="441325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>
            <a:lvl1pPr algn="ctr" eaLnBrk="1" latinLnBrk="0" hangingPunct="1">
              <a:defRPr kumimoji="0" sz="160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2D93D048-BB2D-43A3-98E5-65647E32F639}" type="slidenum">
              <a:rPr lang="en-GB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en-GB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8534400" cy="459943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22410116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rtl="0" eaLnBrk="1" latinLnBrk="0" hangingPunct="1">
        <a:spcBef>
          <a:spcPct val="0"/>
        </a:spcBef>
        <a:buNone/>
        <a:defRPr kumimoji="0" sz="3300" kern="1200">
          <a:solidFill>
            <a:schemeClr val="accent3">
              <a:shade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74320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"/>
        <a:buChar char=""/>
        <a:defRPr kumimoji="0"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ct val="20000"/>
        </a:spcBef>
        <a:buClr>
          <a:schemeClr val="accent3"/>
        </a:buClr>
        <a:buSzPct val="75000"/>
        <a:buFont typeface="Wingdings 2"/>
        <a:buChar char="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ct val="20000"/>
        </a:spcBef>
        <a:buClr>
          <a:schemeClr val="accent4"/>
        </a:buClr>
        <a:buSzPct val="70000"/>
        <a:buFont typeface="Wingdings"/>
        <a:buChar char="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ct val="20000"/>
        </a:spcBef>
        <a:buClr>
          <a:schemeClr val="accent5"/>
        </a:buClr>
        <a:buFontTx/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90000"/>
        <a:buChar char="•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rtl="0" eaLnBrk="1" latinLnBrk="0" hangingPunct="1">
        <a:spcBef>
          <a:spcPct val="20000"/>
        </a:spcBef>
        <a:buClr>
          <a:schemeClr val="accent4">
            <a:shade val="75000"/>
          </a:schemeClr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rtl="0" eaLnBrk="1" latinLnBrk="0" hangingPunct="1">
        <a:spcBef>
          <a:spcPct val="20000"/>
        </a:spcBef>
        <a:buClr>
          <a:schemeClr val="accent2">
            <a:shade val="75000"/>
          </a:schemeClr>
        </a:buClr>
        <a:buSzPct val="90000"/>
        <a:buChar char="•"/>
        <a:defRPr kumimoji="0" sz="1400" kern="1200" cap="all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alphaModFix amt="90000"/>
            <a:lum/>
          </a:blip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9E0B0E4-BFB2-45EF-B44E-0D2084CE85CD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05/03/2019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2E539EF-0347-4BA9-8E95-16E3AFF87250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7256372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16632"/>
            <a:ext cx="7772400" cy="3744416"/>
          </a:xfrm>
        </p:spPr>
        <p:txBody>
          <a:bodyPr>
            <a:normAutofit/>
          </a:bodyPr>
          <a:lstStyle/>
          <a:p>
            <a:pPr>
              <a:lnSpc>
                <a:spcPct val="115000"/>
              </a:lnSpc>
            </a:pPr>
            <a:r>
              <a:rPr lang="en-US" b="1" dirty="0" smtClean="0">
                <a:ea typeface="Times New Roman"/>
                <a:cs typeface="Calibri"/>
              </a:rPr>
              <a:t>Everyday Life in Ancient Rome</a:t>
            </a:r>
            <a:r>
              <a:rPr lang="en-US" sz="2000" b="1" dirty="0" smtClean="0">
                <a:ea typeface="Times New Roman"/>
                <a:cs typeface="Calibri"/>
              </a:rPr>
              <a:t/>
            </a:r>
            <a:br>
              <a:rPr lang="en-US" sz="2000" b="1" dirty="0" smtClean="0">
                <a:ea typeface="Times New Roman"/>
                <a:cs typeface="Calibri"/>
              </a:rPr>
            </a:br>
            <a:r>
              <a:rPr lang="en-US" sz="1000" b="1" dirty="0" smtClean="0">
                <a:ea typeface="Times New Roman"/>
                <a:cs typeface="Calibri"/>
              </a:rPr>
              <a:t/>
            </a:r>
            <a:br>
              <a:rPr lang="en-US" sz="1000" b="1" dirty="0" smtClean="0">
                <a:ea typeface="Times New Roman"/>
                <a:cs typeface="Calibri"/>
              </a:rPr>
            </a:br>
            <a:r>
              <a:rPr lang="en-GB" sz="2800" b="1" dirty="0" smtClean="0"/>
              <a:t>Take-home Exam Preparation Session</a:t>
            </a:r>
            <a:r>
              <a:rPr lang="en-GB" sz="2000" dirty="0">
                <a:ea typeface="Times New Roman"/>
                <a:cs typeface="Times New Roman"/>
              </a:rPr>
              <a:t/>
            </a:r>
            <a:br>
              <a:rPr lang="en-GB" sz="2000" dirty="0">
                <a:ea typeface="Times New Roman"/>
                <a:cs typeface="Times New Roman"/>
              </a:rPr>
            </a:b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5656" y="6129045"/>
            <a:ext cx="6316099" cy="744488"/>
          </a:xfrm>
        </p:spPr>
        <p:txBody>
          <a:bodyPr/>
          <a:lstStyle/>
          <a:p>
            <a:pPr>
              <a:lnSpc>
                <a:spcPct val="115000"/>
              </a:lnSpc>
            </a:pPr>
            <a:r>
              <a:rPr lang="en-GB" b="1" dirty="0" smtClean="0">
                <a:solidFill>
                  <a:schemeClr val="tx1"/>
                </a:solidFill>
                <a:ea typeface="Times New Roman"/>
                <a:cs typeface="Calibri"/>
              </a:rPr>
              <a:t>HPAH4001</a:t>
            </a:r>
            <a:endParaRPr lang="en-GB" sz="1400" dirty="0">
              <a:solidFill>
                <a:schemeClr val="tx1"/>
              </a:solidFill>
              <a:ea typeface="Times New Roman"/>
              <a:cs typeface="Times New Roman"/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29568" y="2834537"/>
            <a:ext cx="2548942" cy="32945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568059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/>
          <p:cNvSpPr txBox="1">
            <a:spLocks/>
          </p:cNvSpPr>
          <p:nvPr/>
        </p:nvSpPr>
        <p:spPr>
          <a:xfrm>
            <a:off x="72736" y="1943100"/>
            <a:ext cx="8977745" cy="2161308"/>
          </a:xfrm>
          <a:prstGeom prst="rect">
            <a:avLst/>
          </a:prstGeom>
        </p:spPr>
        <p:txBody>
          <a:bodyPr>
            <a:noAutofit/>
          </a:bodyPr>
          <a:lstStyle>
            <a:lvl1pPr algn="ctr" rtl="0" eaLnBrk="1" latinLnBrk="0" hangingPunct="1">
              <a:spcBef>
                <a:spcPct val="0"/>
              </a:spcBef>
              <a:buNone/>
              <a:defRPr kumimoji="0" sz="3300" kern="1200">
                <a:solidFill>
                  <a:schemeClr val="accent3">
                    <a:shade val="7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8000" b="1" dirty="0" smtClean="0">
                <a:solidFill>
                  <a:schemeClr val="tx1"/>
                </a:solidFill>
                <a:latin typeface="Calibri" panose="020F0502020204030204" pitchFamily="34" charset="0"/>
              </a:rPr>
              <a:t>Procedural and Technical Stuff</a:t>
            </a:r>
            <a:endParaRPr lang="en-GB" sz="8000" b="1" dirty="0">
              <a:solidFill>
                <a:schemeClr val="tx1"/>
              </a:solidFill>
              <a:latin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1399181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>
                <a:solidFill>
                  <a:schemeClr val="tx1"/>
                </a:solidFill>
                <a:latin typeface="Calibri" panose="020F0502020204030204" pitchFamily="34" charset="0"/>
              </a:rPr>
              <a:t>The aim of the game</a:t>
            </a:r>
            <a:endParaRPr lang="en-GB" b="1" dirty="0">
              <a:solidFill>
                <a:schemeClr val="tx1"/>
              </a:solidFill>
              <a:latin typeface="Calibri" panose="020F050202020403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301752" y="1569027"/>
            <a:ext cx="8503920" cy="4966855"/>
          </a:xfrm>
        </p:spPr>
        <p:txBody>
          <a:bodyPr>
            <a:normAutofit/>
          </a:bodyPr>
          <a:lstStyle/>
          <a:p>
            <a:r>
              <a:rPr lang="en-GB" altLang="en-US" dirty="0">
                <a:latin typeface="Calibri" panose="020F0502020204030204" pitchFamily="34" charset="0"/>
              </a:rPr>
              <a:t>The aim of the take-home exam is to simulate a situation where exacting work needs to be produced within the space of one working day.</a:t>
            </a:r>
          </a:p>
          <a:p>
            <a:endParaRPr lang="en-GB" altLang="en-US" sz="500" dirty="0" smtClean="0">
              <a:latin typeface="Calibri" panose="020F0502020204030204" pitchFamily="34" charset="0"/>
            </a:endParaRPr>
          </a:p>
          <a:p>
            <a:r>
              <a:rPr lang="en-GB" altLang="en-US" dirty="0" smtClean="0">
                <a:latin typeface="Calibri" panose="020F0502020204030204" pitchFamily="34" charset="0"/>
              </a:rPr>
              <a:t>A </a:t>
            </a:r>
            <a:r>
              <a:rPr lang="en-GB" altLang="en-US" dirty="0">
                <a:latin typeface="Calibri" panose="020F0502020204030204" pitchFamily="34" charset="0"/>
              </a:rPr>
              <a:t>traditional examination can no longer simulate the pressure of the modern work-place, since an employer now has access to data and information and no longer has to rely exclusively or primarily on memory. </a:t>
            </a:r>
          </a:p>
          <a:p>
            <a:endParaRPr lang="en-GB" altLang="en-US" sz="500" dirty="0" smtClean="0">
              <a:latin typeface="Calibri" panose="020F0502020204030204" pitchFamily="34" charset="0"/>
            </a:endParaRPr>
          </a:p>
          <a:p>
            <a:r>
              <a:rPr lang="en-GB" altLang="en-US" dirty="0" smtClean="0">
                <a:latin typeface="Calibri" panose="020F0502020204030204" pitchFamily="34" charset="0"/>
              </a:rPr>
              <a:t>The </a:t>
            </a:r>
            <a:r>
              <a:rPr lang="en-GB" altLang="en-US" dirty="0">
                <a:latin typeface="Calibri" panose="020F0502020204030204" pitchFamily="34" charset="0"/>
              </a:rPr>
              <a:t>take-home exam seeks to simulate the circumstances of producing a report or project evaluation in the pressed situation but incorporating the modern employee’s ability to access information widely.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4869769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>
                <a:solidFill>
                  <a:schemeClr val="tx1"/>
                </a:solidFill>
                <a:latin typeface="Calibri" panose="020F0502020204030204" pitchFamily="34" charset="0"/>
              </a:rPr>
              <a:t>Taking Home the Exam </a:t>
            </a:r>
            <a:endParaRPr lang="en-GB" b="1" dirty="0">
              <a:solidFill>
                <a:schemeClr val="tx1"/>
              </a:solidFill>
              <a:latin typeface="Calibri" panose="020F050202020403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193183" y="1527047"/>
            <a:ext cx="8757633" cy="5041178"/>
          </a:xfrm>
        </p:spPr>
        <p:txBody>
          <a:bodyPr/>
          <a:lstStyle/>
          <a:p>
            <a:r>
              <a:rPr lang="en-GB" sz="3200" dirty="0" smtClean="0">
                <a:latin typeface="Calibri" panose="020F0502020204030204" pitchFamily="34" charset="0"/>
              </a:rPr>
              <a:t>The Take-Home exam question sheet will be uploaded on Moodle on the Friday morning.</a:t>
            </a:r>
          </a:p>
          <a:p>
            <a:pPr lvl="1"/>
            <a:r>
              <a:rPr lang="en-GB" sz="2300" dirty="0" smtClean="0">
                <a:solidFill>
                  <a:schemeClr val="tx1"/>
                </a:solidFill>
                <a:latin typeface="Calibri" panose="020F0502020204030204" pitchFamily="34" charset="0"/>
              </a:rPr>
              <a:t>You do not physically need to come into campus</a:t>
            </a:r>
            <a:endParaRPr lang="en-GB" sz="2300" dirty="0" smtClean="0">
              <a:solidFill>
                <a:schemeClr val="tx1"/>
              </a:solidFill>
              <a:latin typeface="Calibri" panose="020F0502020204030204" pitchFamily="34" charset="0"/>
            </a:endParaRPr>
          </a:p>
          <a:p>
            <a:pPr lvl="1"/>
            <a:endParaRPr lang="en-GB" sz="1000" dirty="0">
              <a:solidFill>
                <a:schemeClr val="tx1"/>
              </a:solidFill>
              <a:latin typeface="Calibri" panose="020F0502020204030204" pitchFamily="34" charset="0"/>
            </a:endParaRPr>
          </a:p>
          <a:p>
            <a:r>
              <a:rPr lang="en-GB" sz="3200" dirty="0" smtClean="0">
                <a:latin typeface="Calibri" panose="020F0502020204030204" pitchFamily="34" charset="0"/>
              </a:rPr>
              <a:t>You will officially be able to </a:t>
            </a:r>
            <a:r>
              <a:rPr lang="en-GB" sz="3200" dirty="0" smtClean="0">
                <a:latin typeface="Calibri" panose="020F0502020204030204" pitchFamily="34" charset="0"/>
              </a:rPr>
              <a:t>start </a:t>
            </a:r>
            <a:r>
              <a:rPr lang="en-GB" sz="3200" dirty="0" smtClean="0">
                <a:latin typeface="Calibri" panose="020F0502020204030204" pitchFamily="34" charset="0"/>
              </a:rPr>
              <a:t>the exam </a:t>
            </a:r>
            <a:r>
              <a:rPr lang="en-GB" sz="3200" dirty="0" smtClean="0">
                <a:latin typeface="Calibri" panose="020F0502020204030204" pitchFamily="34" charset="0"/>
              </a:rPr>
              <a:t>at </a:t>
            </a:r>
            <a:r>
              <a:rPr lang="en-GB" sz="3200" dirty="0" smtClean="0">
                <a:latin typeface="Calibri" panose="020F0502020204030204" pitchFamily="34" charset="0"/>
              </a:rPr>
              <a:t>10 am.</a:t>
            </a:r>
          </a:p>
          <a:p>
            <a:endParaRPr lang="en-GB" sz="1000" dirty="0">
              <a:latin typeface="Calibri" panose="020F0502020204030204" pitchFamily="34" charset="0"/>
            </a:endParaRPr>
          </a:p>
          <a:p>
            <a:r>
              <a:rPr lang="en-GB" sz="3200" dirty="0" smtClean="0">
                <a:latin typeface="Calibri" panose="020F0502020204030204" pitchFamily="34" charset="0"/>
              </a:rPr>
              <a:t>You will have until 5 pm to submit the work.</a:t>
            </a:r>
          </a:p>
          <a:p>
            <a:pPr lvl="1"/>
            <a:r>
              <a:rPr lang="en-GB" sz="2800" dirty="0" smtClean="0">
                <a:solidFill>
                  <a:schemeClr val="tx1"/>
                </a:solidFill>
                <a:latin typeface="Calibri" panose="020F0502020204030204" pitchFamily="34" charset="0"/>
              </a:rPr>
              <a:t>Those with </a:t>
            </a:r>
            <a:r>
              <a:rPr lang="en-GB" sz="2800" b="1" dirty="0" smtClean="0">
                <a:solidFill>
                  <a:schemeClr val="tx1"/>
                </a:solidFill>
                <a:latin typeface="Calibri" panose="020F0502020204030204" pitchFamily="34" charset="0"/>
              </a:rPr>
              <a:t>compensatory measures </a:t>
            </a:r>
            <a:r>
              <a:rPr lang="en-GB" sz="2800" dirty="0" smtClean="0">
                <a:solidFill>
                  <a:schemeClr val="tx1"/>
                </a:solidFill>
                <a:latin typeface="Calibri" panose="020F0502020204030204" pitchFamily="34" charset="0"/>
              </a:rPr>
              <a:t>will have the extra allocated time – </a:t>
            </a:r>
            <a:r>
              <a:rPr lang="en-GB" sz="2800" b="1" dirty="0" smtClean="0">
                <a:solidFill>
                  <a:schemeClr val="tx1"/>
                </a:solidFill>
                <a:latin typeface="Calibri" panose="020F0502020204030204" pitchFamily="34" charset="0"/>
              </a:rPr>
              <a:t>the deadline in this case is 6:45 pm</a:t>
            </a:r>
            <a:r>
              <a:rPr lang="en-GB" sz="2800" dirty="0" smtClean="0">
                <a:latin typeface="Calibri" panose="020F0502020204030204" pitchFamily="34" charset="0"/>
              </a:rPr>
              <a:t>. </a:t>
            </a:r>
            <a:endParaRPr lang="en-GB" sz="2800" dirty="0">
              <a:latin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9065663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 dirty="0" smtClean="0">
                <a:solidFill>
                  <a:schemeClr val="tx1"/>
                </a:solidFill>
                <a:latin typeface="Calibri" panose="020F0502020204030204" pitchFamily="34" charset="0"/>
              </a:rPr>
              <a:t>Keeping your work safe and submitting it</a:t>
            </a:r>
            <a:endParaRPr lang="en-GB" b="1" dirty="0">
              <a:solidFill>
                <a:schemeClr val="tx1"/>
              </a:solidFill>
              <a:latin typeface="Calibri" panose="020F050202020403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173597" y="1475509"/>
            <a:ext cx="8790710" cy="5382491"/>
          </a:xfrm>
        </p:spPr>
        <p:txBody>
          <a:bodyPr>
            <a:normAutofit lnSpcReduction="10000"/>
          </a:bodyPr>
          <a:lstStyle/>
          <a:p>
            <a:r>
              <a:rPr lang="en-GB" dirty="0" smtClean="0">
                <a:latin typeface="Calibri" panose="020F0502020204030204" pitchFamily="34" charset="0"/>
              </a:rPr>
              <a:t>It may be worth using the cloud or drop-box just to avoid “keeping all you eggs in one basket”.</a:t>
            </a:r>
          </a:p>
          <a:p>
            <a:endParaRPr lang="en-GB" sz="500" dirty="0">
              <a:latin typeface="Calibri" panose="020F0502020204030204" pitchFamily="34" charset="0"/>
            </a:endParaRPr>
          </a:p>
          <a:p>
            <a:r>
              <a:rPr lang="en-GB" dirty="0" smtClean="0">
                <a:latin typeface="Calibri" panose="020F0502020204030204" pitchFamily="34" charset="0"/>
              </a:rPr>
              <a:t>Alternatively regularly send it to yourself via email.</a:t>
            </a:r>
          </a:p>
          <a:p>
            <a:endParaRPr lang="en-GB" sz="500" dirty="0">
              <a:latin typeface="Calibri" panose="020F0502020204030204" pitchFamily="34" charset="0"/>
            </a:endParaRPr>
          </a:p>
          <a:p>
            <a:r>
              <a:rPr lang="en-GB" dirty="0" smtClean="0">
                <a:latin typeface="Calibri" panose="020F0502020204030204" pitchFamily="34" charset="0"/>
              </a:rPr>
              <a:t>The submission link will be on the Moodle page – upload it as you would a normal essay – YOU MUST SUBMIT VIA MOODLE, YOU CANNOT GIVE IN A HARD-COPY. </a:t>
            </a:r>
          </a:p>
          <a:p>
            <a:endParaRPr lang="en-GB" sz="500" dirty="0">
              <a:latin typeface="Calibri" panose="020F0502020204030204" pitchFamily="34" charset="0"/>
            </a:endParaRPr>
          </a:p>
          <a:p>
            <a:r>
              <a:rPr lang="en-GB" dirty="0" smtClean="0">
                <a:latin typeface="Calibri" panose="020F0502020204030204" pitchFamily="34" charset="0"/>
              </a:rPr>
              <a:t>If you do have technical problems – e.g. a corrupted file – come to the department </a:t>
            </a:r>
            <a:r>
              <a:rPr lang="en-GB" b="1" dirty="0" smtClean="0">
                <a:latin typeface="Calibri" panose="020F0502020204030204" pitchFamily="34" charset="0"/>
              </a:rPr>
              <a:t>before the deadline</a:t>
            </a:r>
            <a:r>
              <a:rPr lang="en-GB" dirty="0" smtClean="0">
                <a:latin typeface="Calibri" panose="020F0502020204030204" pitchFamily="34" charset="0"/>
              </a:rPr>
              <a:t> so that we know what is going on.   </a:t>
            </a:r>
          </a:p>
          <a:p>
            <a:endParaRPr lang="en-GB" sz="500" dirty="0">
              <a:latin typeface="Calibri" panose="020F0502020204030204" pitchFamily="34" charset="0"/>
            </a:endParaRPr>
          </a:p>
          <a:p>
            <a:r>
              <a:rPr lang="en-GB" dirty="0" smtClean="0">
                <a:latin typeface="Calibri" panose="020F0502020204030204" pitchFamily="34" charset="0"/>
              </a:rPr>
              <a:t>Bear in mind the ECP (Extenuating Circumstances Panel) does no normally accept technical issues as a mitigating circumstance. </a:t>
            </a:r>
            <a:endParaRPr lang="en-GB" dirty="0">
              <a:latin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2271125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>
                <a:solidFill>
                  <a:schemeClr val="tx1"/>
                </a:solidFill>
                <a:latin typeface="Calibri" panose="020F0502020204030204" pitchFamily="34" charset="0"/>
              </a:rPr>
              <a:t>Contingencies </a:t>
            </a:r>
            <a:endParaRPr lang="en-GB" b="1" dirty="0">
              <a:solidFill>
                <a:schemeClr val="tx1"/>
              </a:solidFill>
              <a:latin typeface="Calibri" panose="020F050202020403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301752" y="1589810"/>
            <a:ext cx="8503920" cy="4987636"/>
          </a:xfrm>
        </p:spPr>
        <p:txBody>
          <a:bodyPr>
            <a:normAutofit/>
          </a:bodyPr>
          <a:lstStyle/>
          <a:p>
            <a:r>
              <a:rPr lang="en-GB" sz="3200" dirty="0">
                <a:latin typeface="Calibri" panose="020F0502020204030204" pitchFamily="34" charset="0"/>
              </a:rPr>
              <a:t>If </a:t>
            </a:r>
            <a:r>
              <a:rPr lang="en-GB" sz="3200" dirty="0" smtClean="0">
                <a:latin typeface="Calibri" panose="020F0502020204030204" pitchFamily="34" charset="0"/>
              </a:rPr>
              <a:t>Moodle goes </a:t>
            </a:r>
            <a:r>
              <a:rPr lang="en-GB" sz="3200" dirty="0">
                <a:latin typeface="Calibri" panose="020F0502020204030204" pitchFamily="34" charset="0"/>
              </a:rPr>
              <a:t>down (and only if Moodle goes down) you </a:t>
            </a:r>
            <a:r>
              <a:rPr lang="en-GB" sz="3200" dirty="0" smtClean="0">
                <a:latin typeface="Calibri" panose="020F0502020204030204" pitchFamily="34" charset="0"/>
              </a:rPr>
              <a:t>need to </a:t>
            </a:r>
            <a:r>
              <a:rPr lang="en-GB" sz="3200" dirty="0">
                <a:latin typeface="Calibri" panose="020F0502020204030204" pitchFamily="34" charset="0"/>
              </a:rPr>
              <a:t>then email it </a:t>
            </a:r>
            <a:r>
              <a:rPr lang="en-GB" sz="3200" u="sng" dirty="0">
                <a:latin typeface="Calibri" panose="020F0502020204030204" pitchFamily="34" charset="0"/>
              </a:rPr>
              <a:t>before the deadline</a:t>
            </a:r>
            <a:r>
              <a:rPr lang="en-GB" sz="3200" dirty="0" smtClean="0">
                <a:latin typeface="Calibri" panose="020F0502020204030204" pitchFamily="34" charset="0"/>
              </a:rPr>
              <a:t>.</a:t>
            </a:r>
          </a:p>
          <a:p>
            <a:endParaRPr lang="en-GB" sz="1000" dirty="0">
              <a:latin typeface="Calibri" panose="020F0502020204030204" pitchFamily="34" charset="0"/>
            </a:endParaRPr>
          </a:p>
          <a:p>
            <a:r>
              <a:rPr lang="en-GB" sz="3200" dirty="0" smtClean="0">
                <a:latin typeface="Calibri" panose="020F0502020204030204" pitchFamily="34" charset="0"/>
              </a:rPr>
              <a:t>If the internet goes down on the entire campus and it becomes impossible to submit online via Moodle in the first instance, or email if Moodle goes down, </a:t>
            </a:r>
            <a:r>
              <a:rPr lang="en-GB" sz="3200" b="1" u="sng" dirty="0" smtClean="0">
                <a:latin typeface="Calibri" panose="020F0502020204030204" pitchFamily="34" charset="0"/>
              </a:rPr>
              <a:t>then</a:t>
            </a:r>
            <a:r>
              <a:rPr lang="en-GB" sz="3200" b="1" dirty="0" smtClean="0">
                <a:latin typeface="Calibri" panose="020F0502020204030204" pitchFamily="34" charset="0"/>
              </a:rPr>
              <a:t> the deadline will be extended to take account of that</a:t>
            </a:r>
            <a:r>
              <a:rPr lang="en-GB" sz="3200" dirty="0" smtClean="0">
                <a:latin typeface="Calibri" panose="020F0502020204030204" pitchFamily="34" charset="0"/>
              </a:rPr>
              <a:t>. </a:t>
            </a:r>
            <a:endParaRPr lang="en-GB" sz="3200" dirty="0">
              <a:latin typeface="Calibri" panose="020F050202020403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5921771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/>
          <p:cNvSpPr txBox="1">
            <a:spLocks/>
          </p:cNvSpPr>
          <p:nvPr/>
        </p:nvSpPr>
        <p:spPr>
          <a:xfrm>
            <a:off x="72736" y="2223654"/>
            <a:ext cx="8977745" cy="1880753"/>
          </a:xfrm>
          <a:prstGeom prst="rect">
            <a:avLst/>
          </a:prstGeom>
        </p:spPr>
        <p:txBody>
          <a:bodyPr>
            <a:noAutofit/>
          </a:bodyPr>
          <a:lstStyle>
            <a:lvl1pPr algn="ctr" rtl="0" eaLnBrk="1" latinLnBrk="0" hangingPunct="1">
              <a:spcBef>
                <a:spcPct val="0"/>
              </a:spcBef>
              <a:buNone/>
              <a:defRPr kumimoji="0" sz="3300" kern="1200">
                <a:solidFill>
                  <a:schemeClr val="accent3">
                    <a:shade val="7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8000" b="1" dirty="0" smtClean="0">
                <a:solidFill>
                  <a:schemeClr val="tx1"/>
                </a:solidFill>
                <a:latin typeface="Calibri" panose="020F0502020204030204" pitchFamily="34" charset="0"/>
              </a:rPr>
              <a:t>The Exam Itself</a:t>
            </a:r>
            <a:endParaRPr lang="en-GB" sz="8000" b="1" dirty="0">
              <a:solidFill>
                <a:schemeClr val="tx1"/>
              </a:solidFill>
              <a:latin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8230963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>
                <a:solidFill>
                  <a:schemeClr val="tx1"/>
                </a:solidFill>
                <a:latin typeface="Calibri" panose="020F0502020204030204" pitchFamily="34" charset="0"/>
              </a:rPr>
              <a:t>Exam Format</a:t>
            </a:r>
            <a:endParaRPr lang="en-GB" b="1" dirty="0">
              <a:solidFill>
                <a:schemeClr val="tx1"/>
              </a:solidFill>
              <a:latin typeface="Calibri" panose="020F050202020403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301752" y="1745672"/>
            <a:ext cx="8503920" cy="4603173"/>
          </a:xfrm>
        </p:spPr>
        <p:txBody>
          <a:bodyPr>
            <a:normAutofit/>
          </a:bodyPr>
          <a:lstStyle/>
          <a:p>
            <a:r>
              <a:rPr lang="en-GB" dirty="0" smtClean="0">
                <a:latin typeface="Calibri" panose="020F0502020204030204" pitchFamily="34" charset="0"/>
              </a:rPr>
              <a:t>Would will be expected to write an essay – that is typed – of 1,000 words in length.</a:t>
            </a:r>
          </a:p>
          <a:p>
            <a:pPr lvl="1"/>
            <a:r>
              <a:rPr lang="en-GB" dirty="0" smtClean="0">
                <a:solidFill>
                  <a:schemeClr val="tx1"/>
                </a:solidFill>
                <a:latin typeface="Calibri" panose="020F0502020204030204" pitchFamily="34" charset="0"/>
              </a:rPr>
              <a:t>This 1,000 words </a:t>
            </a:r>
            <a:r>
              <a:rPr lang="en-GB" b="1" u="sng" dirty="0" smtClean="0">
                <a:solidFill>
                  <a:schemeClr val="tx1"/>
                </a:solidFill>
                <a:latin typeface="Calibri" panose="020F0502020204030204" pitchFamily="34" charset="0"/>
              </a:rPr>
              <a:t>includes footnotes </a:t>
            </a:r>
            <a:r>
              <a:rPr lang="en-GB" b="1" u="sng" dirty="0">
                <a:solidFill>
                  <a:schemeClr val="tx1"/>
                </a:solidFill>
                <a:latin typeface="Calibri" panose="020F0502020204030204" pitchFamily="34" charset="0"/>
              </a:rPr>
              <a:t>and references</a:t>
            </a:r>
            <a:r>
              <a:rPr lang="en-GB" dirty="0">
                <a:solidFill>
                  <a:schemeClr val="tx1"/>
                </a:solidFill>
                <a:latin typeface="Calibri" panose="020F0502020204030204" pitchFamily="34" charset="0"/>
              </a:rPr>
              <a:t>, but </a:t>
            </a:r>
            <a:r>
              <a:rPr lang="en-GB" dirty="0" smtClean="0">
                <a:solidFill>
                  <a:schemeClr val="tx1"/>
                </a:solidFill>
                <a:latin typeface="Calibri" panose="020F0502020204030204" pitchFamily="34" charset="0"/>
              </a:rPr>
              <a:t>it </a:t>
            </a:r>
            <a:r>
              <a:rPr lang="en-GB" b="1" u="sng" dirty="0" smtClean="0">
                <a:solidFill>
                  <a:schemeClr val="tx1"/>
                </a:solidFill>
                <a:latin typeface="Calibri" panose="020F0502020204030204" pitchFamily="34" charset="0"/>
              </a:rPr>
              <a:t>excludes </a:t>
            </a:r>
            <a:r>
              <a:rPr lang="en-GB" b="1" u="sng" dirty="0">
                <a:solidFill>
                  <a:schemeClr val="tx1"/>
                </a:solidFill>
                <a:latin typeface="Calibri" panose="020F0502020204030204" pitchFamily="34" charset="0"/>
              </a:rPr>
              <a:t>the bibliography</a:t>
            </a:r>
            <a:r>
              <a:rPr lang="en-GB" dirty="0" smtClean="0">
                <a:solidFill>
                  <a:schemeClr val="tx1"/>
                </a:solidFill>
                <a:latin typeface="Calibri" panose="020F0502020204030204" pitchFamily="34" charset="0"/>
              </a:rPr>
              <a:t>).</a:t>
            </a:r>
          </a:p>
          <a:p>
            <a:pPr lvl="1"/>
            <a:endParaRPr lang="en-GB" sz="1000" dirty="0">
              <a:latin typeface="Calibri" panose="020F0502020204030204" pitchFamily="34" charset="0"/>
            </a:endParaRPr>
          </a:p>
          <a:p>
            <a:r>
              <a:rPr lang="en-GB" dirty="0" smtClean="0">
                <a:latin typeface="Calibri" panose="020F0502020204030204" pitchFamily="34" charset="0"/>
              </a:rPr>
              <a:t>The same marking criteria that applies to Level 4 essays under normal circumstances also applies to this take home exam.</a:t>
            </a:r>
          </a:p>
          <a:p>
            <a:endParaRPr lang="en-GB" sz="1000" dirty="0">
              <a:latin typeface="Calibri" panose="020F0502020204030204" pitchFamily="34" charset="0"/>
            </a:endParaRPr>
          </a:p>
          <a:p>
            <a:r>
              <a:rPr lang="en-GB" dirty="0" smtClean="0">
                <a:latin typeface="Calibri" panose="020F0502020204030204" pitchFamily="34" charset="0"/>
              </a:rPr>
              <a:t>You will have a choice of five questions to chose from – </a:t>
            </a:r>
            <a:r>
              <a:rPr lang="en-GB" u="sng" dirty="0" smtClean="0">
                <a:latin typeface="Calibri" panose="020F0502020204030204" pitchFamily="34" charset="0"/>
              </a:rPr>
              <a:t>you must only answer one</a:t>
            </a:r>
            <a:r>
              <a:rPr lang="en-GB" dirty="0" smtClean="0">
                <a:latin typeface="Calibri" panose="020F0502020204030204" pitchFamily="34" charset="0"/>
              </a:rPr>
              <a:t>. </a:t>
            </a:r>
            <a:endParaRPr lang="en-GB" dirty="0">
              <a:latin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8967262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>
                <a:solidFill>
                  <a:schemeClr val="tx1"/>
                </a:solidFill>
                <a:latin typeface="Calibri" panose="020F0502020204030204" pitchFamily="34" charset="0"/>
              </a:rPr>
              <a:t>Topics Covered</a:t>
            </a:r>
            <a:endParaRPr lang="en-GB" b="1" dirty="0">
              <a:solidFill>
                <a:schemeClr val="tx1"/>
              </a:solidFill>
              <a:latin typeface="Calibri" panose="020F050202020403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218209" y="1712890"/>
            <a:ext cx="8707582" cy="5145109"/>
          </a:xfrm>
        </p:spPr>
        <p:txBody>
          <a:bodyPr>
            <a:normAutofit lnSpcReduction="10000"/>
          </a:bodyPr>
          <a:lstStyle/>
          <a:p>
            <a:pPr marL="514350" indent="-514350">
              <a:buFont typeface="+mj-lt"/>
              <a:buAutoNum type="arabicPeriod"/>
            </a:pPr>
            <a:r>
              <a:rPr lang="en-GB" sz="4000" dirty="0" smtClean="0">
                <a:latin typeface="Calibri" panose="020F0502020204030204" pitchFamily="34" charset="0"/>
              </a:rPr>
              <a:t>Roman slavery (economy / society) </a:t>
            </a:r>
            <a:endParaRPr lang="en-GB" sz="800" dirty="0" smtClean="0">
              <a:latin typeface="Calibri" panose="020F0502020204030204" pitchFamily="34" charset="0"/>
            </a:endParaRPr>
          </a:p>
          <a:p>
            <a:pPr marL="514350" indent="-514350">
              <a:buFont typeface="+mj-lt"/>
              <a:buAutoNum type="arabicPeriod"/>
            </a:pPr>
            <a:r>
              <a:rPr lang="en-GB" sz="4000" dirty="0" smtClean="0">
                <a:latin typeface="Calibri" panose="020F0502020204030204" pitchFamily="34" charset="0"/>
              </a:rPr>
              <a:t>Banquets (status / social relationships). </a:t>
            </a:r>
            <a:endParaRPr lang="en-GB" sz="800" dirty="0">
              <a:latin typeface="Calibri" panose="020F0502020204030204" pitchFamily="34" charset="0"/>
            </a:endParaRPr>
          </a:p>
          <a:p>
            <a:pPr marL="514350" indent="-514350">
              <a:buFont typeface="+mj-lt"/>
              <a:buAutoNum type="arabicPeriod"/>
            </a:pPr>
            <a:r>
              <a:rPr lang="en-GB" sz="4000" dirty="0" smtClean="0">
                <a:latin typeface="Calibri" panose="020F0502020204030204" pitchFamily="34" charset="0"/>
              </a:rPr>
              <a:t>Public </a:t>
            </a:r>
            <a:r>
              <a:rPr lang="en-GB" sz="4000" dirty="0">
                <a:latin typeface="Calibri" panose="020F0502020204030204" pitchFamily="34" charset="0"/>
              </a:rPr>
              <a:t>spectacles </a:t>
            </a:r>
            <a:r>
              <a:rPr lang="en-GB" sz="4000" dirty="0" smtClean="0">
                <a:latin typeface="Calibri" panose="020F0502020204030204" pitchFamily="34" charset="0"/>
              </a:rPr>
              <a:t>(political / social). </a:t>
            </a:r>
            <a:endParaRPr lang="en-GB" sz="800" dirty="0">
              <a:latin typeface="Calibri" panose="020F0502020204030204" pitchFamily="34" charset="0"/>
            </a:endParaRPr>
          </a:p>
          <a:p>
            <a:pPr marL="514350" indent="-514350">
              <a:buFont typeface="+mj-lt"/>
              <a:buAutoNum type="arabicPeriod"/>
            </a:pPr>
            <a:r>
              <a:rPr lang="en-GB" sz="4000" dirty="0" smtClean="0">
                <a:latin typeface="Calibri" panose="020F0502020204030204" pitchFamily="34" charset="0"/>
              </a:rPr>
              <a:t>Diseases (nature of evidence)  </a:t>
            </a:r>
            <a:endParaRPr lang="en-GB" sz="800" dirty="0">
              <a:latin typeface="Calibri" panose="020F0502020204030204" pitchFamily="34" charset="0"/>
            </a:endParaRPr>
          </a:p>
          <a:p>
            <a:pPr marL="514350" indent="-514350">
              <a:buFont typeface="+mj-lt"/>
              <a:buAutoNum type="arabicPeriod"/>
            </a:pPr>
            <a:r>
              <a:rPr lang="en-GB" sz="4000" dirty="0" smtClean="0">
                <a:latin typeface="Calibri" panose="020F0502020204030204" pitchFamily="34" charset="0"/>
              </a:rPr>
              <a:t>Sexuality (gender and status / passive </a:t>
            </a:r>
            <a:r>
              <a:rPr lang="en-GB" sz="4000" dirty="0" smtClean="0">
                <a:latin typeface="Calibri" panose="020F0502020204030204" pitchFamily="34" charset="0"/>
              </a:rPr>
              <a:t>and </a:t>
            </a:r>
            <a:r>
              <a:rPr lang="en-GB" sz="4000" dirty="0" smtClean="0">
                <a:latin typeface="Calibri" panose="020F0502020204030204" pitchFamily="34" charset="0"/>
              </a:rPr>
              <a:t>active).</a:t>
            </a:r>
            <a:endParaRPr lang="en-GB" sz="4000" dirty="0">
              <a:latin typeface="Calibri" panose="020F0502020204030204" pitchFamily="34" charset="0"/>
            </a:endParaRPr>
          </a:p>
          <a:p>
            <a:pPr marL="0" indent="0">
              <a:buNone/>
            </a:pPr>
            <a:r>
              <a:rPr lang="en-GB" dirty="0" smtClean="0"/>
              <a:t>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235868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/>
          <p:cNvSpPr txBox="1">
            <a:spLocks/>
          </p:cNvSpPr>
          <p:nvPr/>
        </p:nvSpPr>
        <p:spPr>
          <a:xfrm>
            <a:off x="72736" y="1922318"/>
            <a:ext cx="8977745" cy="2182089"/>
          </a:xfrm>
          <a:prstGeom prst="rect">
            <a:avLst/>
          </a:prstGeom>
        </p:spPr>
        <p:txBody>
          <a:bodyPr>
            <a:noAutofit/>
          </a:bodyPr>
          <a:lstStyle>
            <a:lvl1pPr algn="ctr" rtl="0" eaLnBrk="1" latinLnBrk="0" hangingPunct="1">
              <a:spcBef>
                <a:spcPct val="0"/>
              </a:spcBef>
              <a:buNone/>
              <a:defRPr kumimoji="0" sz="3300" kern="1200">
                <a:solidFill>
                  <a:schemeClr val="accent3">
                    <a:shade val="7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8000" b="1" dirty="0" smtClean="0">
                <a:solidFill>
                  <a:schemeClr val="tx1"/>
                </a:solidFill>
                <a:latin typeface="Calibri" panose="020F0502020204030204" pitchFamily="34" charset="0"/>
              </a:rPr>
              <a:t>Suggestions For Revision</a:t>
            </a:r>
            <a:endParaRPr lang="en-GB" sz="8000" b="1" dirty="0">
              <a:solidFill>
                <a:schemeClr val="tx1"/>
              </a:solidFill>
              <a:latin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9903098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>
                <a:solidFill>
                  <a:schemeClr val="tx1"/>
                </a:solidFill>
                <a:latin typeface="Calibri" panose="020F0502020204030204" pitchFamily="34" charset="0"/>
              </a:rPr>
              <a:t>Prepare before hand</a:t>
            </a:r>
            <a:endParaRPr lang="en-GB" b="1" dirty="0">
              <a:solidFill>
                <a:schemeClr val="tx1"/>
              </a:solidFill>
              <a:latin typeface="Calibri" panose="020F050202020403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176645" y="1527048"/>
            <a:ext cx="8769927" cy="5029616"/>
          </a:xfrm>
        </p:spPr>
        <p:txBody>
          <a:bodyPr>
            <a:normAutofit lnSpcReduction="10000"/>
          </a:bodyPr>
          <a:lstStyle/>
          <a:p>
            <a:r>
              <a:rPr lang="en-GB" dirty="0" smtClean="0">
                <a:latin typeface="Calibri" panose="020F0502020204030204" pitchFamily="34" charset="0"/>
              </a:rPr>
              <a:t>Collate the notes you have taken in previous sessions. </a:t>
            </a:r>
          </a:p>
          <a:p>
            <a:pPr lvl="1"/>
            <a:r>
              <a:rPr lang="en-GB" dirty="0" smtClean="0">
                <a:solidFill>
                  <a:schemeClr val="tx1"/>
                </a:solidFill>
                <a:latin typeface="Calibri" panose="020F0502020204030204" pitchFamily="34" charset="0"/>
              </a:rPr>
              <a:t>The more precise the notes the better, e.g. references to page number in scholarship you have consulted, passage references in the ancient sources etc. </a:t>
            </a:r>
          </a:p>
          <a:p>
            <a:pPr lvl="1"/>
            <a:r>
              <a:rPr lang="en-GB" dirty="0" smtClean="0">
                <a:solidFill>
                  <a:schemeClr val="tx1"/>
                </a:solidFill>
                <a:latin typeface="Calibri" panose="020F0502020204030204" pitchFamily="34" charset="0"/>
              </a:rPr>
              <a:t>Consider formatting the references to scholarship and ancient sources in line with the School of Classics guide in advance. </a:t>
            </a:r>
          </a:p>
          <a:p>
            <a:pPr lvl="1"/>
            <a:endParaRPr lang="en-GB" sz="300" dirty="0">
              <a:latin typeface="Calibri" panose="020F0502020204030204" pitchFamily="34" charset="0"/>
            </a:endParaRPr>
          </a:p>
          <a:p>
            <a:r>
              <a:rPr lang="en-GB" dirty="0" smtClean="0">
                <a:latin typeface="Calibri" panose="020F0502020204030204" pitchFamily="34" charset="0"/>
              </a:rPr>
              <a:t>What where the key arguments / interpretations in the scholarship – have you highlighted these?</a:t>
            </a:r>
          </a:p>
          <a:p>
            <a:endParaRPr lang="en-GB" sz="300" dirty="0">
              <a:latin typeface="Calibri" panose="020F0502020204030204" pitchFamily="34" charset="0"/>
            </a:endParaRPr>
          </a:p>
          <a:p>
            <a:r>
              <a:rPr lang="en-GB" dirty="0" smtClean="0">
                <a:latin typeface="Calibri" panose="020F0502020204030204" pitchFamily="34" charset="0"/>
              </a:rPr>
              <a:t>Compare the key similarities and differences in the source material? </a:t>
            </a:r>
          </a:p>
          <a:p>
            <a:endParaRPr lang="en-GB" sz="300" dirty="0">
              <a:latin typeface="Calibri" panose="020F0502020204030204" pitchFamily="34" charset="0"/>
            </a:endParaRPr>
          </a:p>
          <a:p>
            <a:r>
              <a:rPr lang="en-GB" dirty="0" smtClean="0">
                <a:latin typeface="Calibri" panose="020F0502020204030204" pitchFamily="34" charset="0"/>
              </a:rPr>
              <a:t>Consider focusing on one or two of the topic areas for your revision – revision in-depth. 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4493066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>
                <a:solidFill>
                  <a:schemeClr val="tx1"/>
                </a:solidFill>
                <a:latin typeface="Calibri" panose="020F0502020204030204" pitchFamily="34" charset="0"/>
              </a:rPr>
              <a:t>Dos and Don’ts</a:t>
            </a:r>
            <a:endParaRPr lang="en-GB" b="1" dirty="0">
              <a:solidFill>
                <a:schemeClr val="tx1"/>
              </a:solidFill>
              <a:latin typeface="Calibri" panose="020F050202020403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218209" y="1662546"/>
            <a:ext cx="8707581" cy="4935682"/>
          </a:xfrm>
        </p:spPr>
        <p:txBody>
          <a:bodyPr>
            <a:normAutofit lnSpcReduction="10000"/>
          </a:bodyPr>
          <a:lstStyle/>
          <a:p>
            <a:r>
              <a:rPr lang="en-GB" dirty="0" smtClean="0">
                <a:latin typeface="Calibri" panose="020F0502020204030204" pitchFamily="34" charset="0"/>
              </a:rPr>
              <a:t>You </a:t>
            </a:r>
            <a:r>
              <a:rPr lang="en-GB" b="1" dirty="0" smtClean="0">
                <a:latin typeface="Calibri" panose="020F0502020204030204" pitchFamily="34" charset="0"/>
              </a:rPr>
              <a:t>will need to do</a:t>
            </a:r>
            <a:r>
              <a:rPr lang="en-GB" dirty="0" smtClean="0">
                <a:latin typeface="Calibri" panose="020F0502020204030204" pitchFamily="34" charset="0"/>
              </a:rPr>
              <a:t> lots of reading </a:t>
            </a:r>
            <a:r>
              <a:rPr lang="en-GB" b="1" dirty="0" smtClean="0">
                <a:latin typeface="Calibri" panose="020F0502020204030204" pitchFamily="34" charset="0"/>
              </a:rPr>
              <a:t>in advance </a:t>
            </a:r>
            <a:r>
              <a:rPr lang="en-GB" dirty="0" smtClean="0">
                <a:latin typeface="Calibri" panose="020F0502020204030204" pitchFamily="34" charset="0"/>
              </a:rPr>
              <a:t>– it will be extremely difficult if you attempt to do the research as well as the writing up on the day. </a:t>
            </a:r>
          </a:p>
          <a:p>
            <a:endParaRPr lang="en-GB" sz="300" dirty="0">
              <a:latin typeface="Calibri" panose="020F0502020204030204" pitchFamily="34" charset="0"/>
            </a:endParaRPr>
          </a:p>
          <a:p>
            <a:r>
              <a:rPr lang="en-GB" dirty="0" smtClean="0">
                <a:latin typeface="Calibri" panose="020F0502020204030204" pitchFamily="34" charset="0"/>
              </a:rPr>
              <a:t>Keep your notes organised and ready in advance (be these electronic or paper notes) – know where the pertinent information is in advance (re-read your notes). </a:t>
            </a:r>
          </a:p>
          <a:p>
            <a:endParaRPr lang="en-GB" sz="300" dirty="0">
              <a:latin typeface="Calibri" panose="020F0502020204030204" pitchFamily="34" charset="0"/>
            </a:endParaRPr>
          </a:p>
          <a:p>
            <a:r>
              <a:rPr lang="en-GB" dirty="0" smtClean="0">
                <a:latin typeface="Calibri" panose="020F0502020204030204" pitchFamily="34" charset="0"/>
              </a:rPr>
              <a:t>Be careful of plagiarism – you have worked in groups on a number of the topics - ensure you do not just copy and paste from notes that others in your groups have written. </a:t>
            </a:r>
          </a:p>
          <a:p>
            <a:endParaRPr lang="en-GB" sz="300" dirty="0">
              <a:latin typeface="Calibri" panose="020F0502020204030204" pitchFamily="34" charset="0"/>
            </a:endParaRPr>
          </a:p>
          <a:p>
            <a:r>
              <a:rPr lang="en-GB" dirty="0" smtClean="0">
                <a:latin typeface="Calibri" panose="020F0502020204030204" pitchFamily="34" charset="0"/>
              </a:rPr>
              <a:t>Be careful of self-plagiarism, do not simply lift chunks out of previously submitted work to save time.</a:t>
            </a:r>
            <a:endParaRPr lang="en-GB" dirty="0">
              <a:latin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5146799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>
                <a:solidFill>
                  <a:schemeClr val="tx1"/>
                </a:solidFill>
                <a:latin typeface="Calibri" panose="020F0502020204030204" pitchFamily="34" charset="0"/>
              </a:rPr>
              <a:t>Key Aspects of the Essay</a:t>
            </a:r>
            <a:endParaRPr lang="en-GB" b="1" dirty="0">
              <a:solidFill>
                <a:schemeClr val="tx1"/>
              </a:solidFill>
              <a:latin typeface="Calibri" panose="020F050202020403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301752" y="1880754"/>
            <a:ext cx="8503920" cy="4447310"/>
          </a:xfrm>
        </p:spPr>
        <p:txBody>
          <a:bodyPr>
            <a:normAutofit fontScale="92500" lnSpcReduction="10000"/>
          </a:bodyPr>
          <a:lstStyle/>
          <a:p>
            <a:r>
              <a:rPr lang="en-GB" sz="3200" dirty="0">
                <a:latin typeface="Calibri" panose="020F0502020204030204" pitchFamily="34" charset="0"/>
              </a:rPr>
              <a:t>Critical Engagement with source </a:t>
            </a:r>
            <a:r>
              <a:rPr lang="en-GB" sz="3200" dirty="0" smtClean="0">
                <a:latin typeface="Calibri" panose="020F0502020204030204" pitchFamily="34" charset="0"/>
              </a:rPr>
              <a:t>material.</a:t>
            </a:r>
          </a:p>
          <a:p>
            <a:endParaRPr lang="en-GB" dirty="0">
              <a:latin typeface="Calibri" panose="020F0502020204030204" pitchFamily="34" charset="0"/>
            </a:endParaRPr>
          </a:p>
          <a:p>
            <a:r>
              <a:rPr lang="en-GB" sz="3200" dirty="0">
                <a:latin typeface="Calibri" panose="020F0502020204030204" pitchFamily="34" charset="0"/>
              </a:rPr>
              <a:t>Critical Engagement with </a:t>
            </a:r>
            <a:r>
              <a:rPr lang="en-GB" sz="3200" dirty="0" smtClean="0">
                <a:latin typeface="Calibri" panose="020F0502020204030204" pitchFamily="34" charset="0"/>
              </a:rPr>
              <a:t>Scholarship.</a:t>
            </a:r>
          </a:p>
          <a:p>
            <a:endParaRPr lang="en-GB" dirty="0">
              <a:latin typeface="Calibri" panose="020F0502020204030204" pitchFamily="34" charset="0"/>
            </a:endParaRPr>
          </a:p>
          <a:p>
            <a:r>
              <a:rPr lang="en-GB" sz="3200" dirty="0" smtClean="0">
                <a:latin typeface="Calibri" panose="020F0502020204030204" pitchFamily="34" charset="0"/>
              </a:rPr>
              <a:t>Argument.</a:t>
            </a:r>
          </a:p>
          <a:p>
            <a:endParaRPr lang="en-GB" dirty="0">
              <a:latin typeface="Calibri" panose="020F0502020204030204" pitchFamily="34" charset="0"/>
            </a:endParaRPr>
          </a:p>
          <a:p>
            <a:r>
              <a:rPr lang="en-GB" sz="3200" dirty="0">
                <a:latin typeface="Calibri" panose="020F0502020204030204" pitchFamily="34" charset="0"/>
              </a:rPr>
              <a:t>Analytical </a:t>
            </a:r>
            <a:r>
              <a:rPr lang="en-GB" sz="3200" dirty="0" smtClean="0">
                <a:latin typeface="Calibri" panose="020F0502020204030204" pitchFamily="34" charset="0"/>
              </a:rPr>
              <a:t>Approach. </a:t>
            </a:r>
          </a:p>
          <a:p>
            <a:endParaRPr lang="en-GB" dirty="0">
              <a:latin typeface="Calibri" panose="020F0502020204030204" pitchFamily="34" charset="0"/>
            </a:endParaRPr>
          </a:p>
          <a:p>
            <a:r>
              <a:rPr lang="en-GB" sz="3200" dirty="0" smtClean="0">
                <a:latin typeface="Calibri" panose="020F0502020204030204" pitchFamily="34" charset="0"/>
              </a:rPr>
              <a:t>Don’t forget footnotes and bibliography.</a:t>
            </a:r>
            <a:endParaRPr lang="en-GB" sz="3200" dirty="0">
              <a:latin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8743094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>
                <a:solidFill>
                  <a:schemeClr val="tx1"/>
                </a:solidFill>
                <a:latin typeface="Calibri" panose="020F0502020204030204" pitchFamily="34" charset="0"/>
              </a:rPr>
              <a:t>Finding Bibliography</a:t>
            </a:r>
            <a:endParaRPr lang="en-GB" b="1" dirty="0">
              <a:solidFill>
                <a:schemeClr val="tx1"/>
              </a:solidFill>
              <a:latin typeface="Calibri" panose="020F050202020403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>
                <a:latin typeface="Calibri" panose="020F0502020204030204" pitchFamily="34" charset="0"/>
              </a:rPr>
              <a:t>The most obvious place to look, as a starting point, is workshop booklets and Moodle information of the relevant units. </a:t>
            </a:r>
          </a:p>
          <a:p>
            <a:endParaRPr lang="en-GB" dirty="0">
              <a:latin typeface="Calibri" panose="020F0502020204030204" pitchFamily="34" charset="0"/>
            </a:endParaRPr>
          </a:p>
          <a:p>
            <a:r>
              <a:rPr lang="en-GB" dirty="0" smtClean="0">
                <a:latin typeface="Calibri" panose="020F0502020204030204" pitchFamily="34" charset="0"/>
              </a:rPr>
              <a:t>Follow this up with a general search in the library catalogue (and Google Scholar) – does the scholarship you have already consulted reference anything important looking. </a:t>
            </a:r>
          </a:p>
          <a:p>
            <a:endParaRPr lang="en-GB" dirty="0">
              <a:latin typeface="Calibri" panose="020F0502020204030204" pitchFamily="34" charset="0"/>
            </a:endParaRPr>
          </a:p>
          <a:p>
            <a:r>
              <a:rPr lang="en-GB" dirty="0" smtClean="0">
                <a:latin typeface="Calibri" panose="020F0502020204030204" pitchFamily="34" charset="0"/>
              </a:rPr>
              <a:t>Buddy system with books.  </a:t>
            </a:r>
            <a:endParaRPr lang="en-GB" dirty="0">
              <a:latin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59079231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ivic">
  <a:themeElements>
    <a:clrScheme name="Civic">
      <a:dk1>
        <a:sysClr val="windowText" lastClr="000000"/>
      </a:dk1>
      <a:lt1>
        <a:sysClr val="window" lastClr="FFFFFF"/>
      </a:lt1>
      <a:dk2>
        <a:srgbClr val="646B86"/>
      </a:dk2>
      <a:lt2>
        <a:srgbClr val="C5D1D7"/>
      </a:lt2>
      <a:accent1>
        <a:srgbClr val="D16349"/>
      </a:accent1>
      <a:accent2>
        <a:srgbClr val="CCB400"/>
      </a:accent2>
      <a:accent3>
        <a:srgbClr val="8CADAE"/>
      </a:accent3>
      <a:accent4>
        <a:srgbClr val="8C7B70"/>
      </a:accent4>
      <a:accent5>
        <a:srgbClr val="8FB08C"/>
      </a:accent5>
      <a:accent6>
        <a:srgbClr val="D19049"/>
      </a:accent6>
      <a:hlink>
        <a:srgbClr val="00A3D6"/>
      </a:hlink>
      <a:folHlink>
        <a:srgbClr val="694F07"/>
      </a:folHlink>
    </a:clrScheme>
    <a:fontScheme name="Civic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Civic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70000"/>
                <a:satMod val="115000"/>
              </a:schemeClr>
              <a:schemeClr val="phClr">
                <a:tint val="85000"/>
              </a:schemeClr>
            </a:duotone>
          </a:blip>
          <a:tile tx="0" ty="0" sx="85000" sy="85000" flip="none" algn="tl"/>
        </a:blipFill>
        <a:blipFill>
          <a:blip xmlns:r="http://schemas.openxmlformats.org/officeDocument/2006/relationships" r:embed="rId2">
            <a:duotone>
              <a:schemeClr val="phClr">
                <a:shade val="65000"/>
                <a:satMod val="115000"/>
              </a:schemeClr>
              <a:schemeClr val="phClr">
                <a:tint val="85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2_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301</TotalTime>
  <Words>794</Words>
  <Application>Microsoft Office PowerPoint</Application>
  <PresentationFormat>On-screen Show (4:3)</PresentationFormat>
  <Paragraphs>81</Paragraphs>
  <Slides>14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14</vt:i4>
      </vt:variant>
    </vt:vector>
  </HeadingPairs>
  <TitlesOfParts>
    <vt:vector size="22" baseType="lpstr">
      <vt:lpstr>Arial</vt:lpstr>
      <vt:lpstr>Calibri</vt:lpstr>
      <vt:lpstr>Georgia</vt:lpstr>
      <vt:lpstr>Times New Roman</vt:lpstr>
      <vt:lpstr>Wingdings</vt:lpstr>
      <vt:lpstr>Wingdings 2</vt:lpstr>
      <vt:lpstr>Civic</vt:lpstr>
      <vt:lpstr>2_Office Theme</vt:lpstr>
      <vt:lpstr>Everyday Life in Ancient Rome  Take-home Exam Preparation Session </vt:lpstr>
      <vt:lpstr>PowerPoint Presentation</vt:lpstr>
      <vt:lpstr>The aim of the game</vt:lpstr>
      <vt:lpstr>Taking Home the Exam </vt:lpstr>
      <vt:lpstr>Keeping your work safe and submitting it</vt:lpstr>
      <vt:lpstr>Contingencies </vt:lpstr>
      <vt:lpstr>PowerPoint Presentation</vt:lpstr>
      <vt:lpstr>Exam Format</vt:lpstr>
      <vt:lpstr>Topics Covered</vt:lpstr>
      <vt:lpstr>PowerPoint Presentation</vt:lpstr>
      <vt:lpstr>Prepare before hand</vt:lpstr>
      <vt:lpstr>Dos and Don’ts</vt:lpstr>
      <vt:lpstr>Key Aspects of the Essay</vt:lpstr>
      <vt:lpstr>Finding Bibliography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Macedon and the Macedonians</dc:title>
  <dc:creator>Matthew Cobb</dc:creator>
  <cp:lastModifiedBy>Matthew Cobb</cp:lastModifiedBy>
  <cp:revision>58</cp:revision>
  <dcterms:created xsi:type="dcterms:W3CDTF">2015-12-09T16:37:20Z</dcterms:created>
  <dcterms:modified xsi:type="dcterms:W3CDTF">2019-03-05T12:54:19Z</dcterms:modified>
</cp:coreProperties>
</file>