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58" r:id="rId4"/>
    <p:sldId id="259" r:id="rId5"/>
    <p:sldId id="263" r:id="rId6"/>
    <p:sldId id="273" r:id="rId7"/>
    <p:sldId id="260" r:id="rId8"/>
    <p:sldId id="261" r:id="rId9"/>
    <p:sldId id="262" r:id="rId10"/>
    <p:sldId id="264" r:id="rId11"/>
    <p:sldId id="265" r:id="rId12"/>
    <p:sldId id="266" r:id="rId13"/>
    <p:sldId id="267" r:id="rId14"/>
    <p:sldId id="268" r:id="rId15"/>
    <p:sldId id="269" r:id="rId16"/>
    <p:sldId id="270" r:id="rId17"/>
    <p:sldId id="271" r:id="rId18"/>
    <p:sldId id="272" r:id="rId19"/>
    <p:sldId id="274" r:id="rId20"/>
    <p:sldId id="275"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5409" autoAdjust="0"/>
  </p:normalViewPr>
  <p:slideViewPr>
    <p:cSldViewPr>
      <p:cViewPr varScale="1">
        <p:scale>
          <a:sx n="62" d="100"/>
          <a:sy n="62" d="100"/>
        </p:scale>
        <p:origin x="-1596"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CAFF73-226B-4C3E-9E74-FC667197951A}" type="datetimeFigureOut">
              <a:rPr lang="en-GB" smtClean="0"/>
              <a:t>27/03/2018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25E79FE-B1DB-450A-888A-24D4850C1E53}" type="slidenum">
              <a:rPr lang="en-GB" smtClean="0"/>
              <a:t>‹#›</a:t>
            </a:fld>
            <a:endParaRPr lang="en-GB"/>
          </a:p>
        </p:txBody>
      </p:sp>
    </p:spTree>
    <p:extLst>
      <p:ext uri="{BB962C8B-B14F-4D97-AF65-F5344CB8AC3E}">
        <p14:creationId xmlns:p14="http://schemas.microsoft.com/office/powerpoint/2010/main" val="4141699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Homeless people , ex offenders and probation clients , single parents</a:t>
            </a:r>
            <a:r>
              <a:rPr lang="en-GB" baseline="0" dirty="0" smtClean="0"/>
              <a:t> , sex workers , people with addictions , at risk children and youth. In many cases some of these can overlap which means someone may have more than one disadvantage. </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3</a:t>
            </a:fld>
            <a:endParaRPr lang="en-GB"/>
          </a:p>
        </p:txBody>
      </p:sp>
    </p:spTree>
    <p:extLst>
      <p:ext uri="{BB962C8B-B14F-4D97-AF65-F5344CB8AC3E}">
        <p14:creationId xmlns:p14="http://schemas.microsoft.com/office/powerpoint/2010/main" val="32399799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Around 11% of British men aged 16–74 have paid for sex on at least one occasion,</a:t>
            </a:r>
          </a:p>
          <a:p>
            <a:r>
              <a:rPr lang="en-GB" dirty="0" smtClean="0"/>
              <a:t>which equates to 2.3 million individuals.</a:t>
            </a:r>
          </a:p>
          <a:p>
            <a:r>
              <a:rPr lang="en-GB" dirty="0" smtClean="0"/>
              <a:t>• There were 1,139 victims of trafficking for sexual exploitation in 2014, and 248 in</a:t>
            </a:r>
          </a:p>
          <a:p>
            <a:r>
              <a:rPr lang="en-GB" dirty="0" smtClean="0"/>
              <a:t>April to June 2015 (following implementation of the Modern Slavery Act 2015).</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6</a:t>
            </a:fld>
            <a:endParaRPr lang="en-GB"/>
          </a:p>
        </p:txBody>
      </p:sp>
    </p:spTree>
    <p:extLst>
      <p:ext uri="{BB962C8B-B14F-4D97-AF65-F5344CB8AC3E}">
        <p14:creationId xmlns:p14="http://schemas.microsoft.com/office/powerpoint/2010/main" val="13619021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Money and low level welfare benefits </a:t>
            </a:r>
          </a:p>
          <a:p>
            <a:r>
              <a:rPr lang="en-GB" dirty="0" smtClean="0"/>
              <a:t>Housing and addiction </a:t>
            </a:r>
          </a:p>
          <a:p>
            <a:r>
              <a:rPr lang="en-GB" dirty="0" smtClean="0"/>
              <a:t>Violence and power </a:t>
            </a:r>
          </a:p>
          <a:p>
            <a:r>
              <a:rPr lang="en-GB" dirty="0" smtClean="0"/>
              <a:t>Family breakdown and ‘cut off care’</a:t>
            </a:r>
          </a:p>
          <a:p>
            <a:r>
              <a:rPr lang="en-GB" dirty="0" smtClean="0"/>
              <a:t>Mental health </a:t>
            </a:r>
          </a:p>
          <a:p>
            <a:r>
              <a:rPr lang="en-GB" dirty="0" smtClean="0"/>
              <a:t>Low education </a:t>
            </a:r>
          </a:p>
          <a:p>
            <a:r>
              <a:rPr lang="en-GB" dirty="0" err="1" smtClean="0"/>
              <a:t>Discrimmation</a:t>
            </a:r>
            <a:endParaRPr lang="en-GB" dirty="0" smtClean="0"/>
          </a:p>
          <a:p>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7</a:t>
            </a:fld>
            <a:endParaRPr lang="en-GB"/>
          </a:p>
        </p:txBody>
      </p:sp>
    </p:spTree>
    <p:extLst>
      <p:ext uri="{BB962C8B-B14F-4D97-AF65-F5344CB8AC3E}">
        <p14:creationId xmlns:p14="http://schemas.microsoft.com/office/powerpoint/2010/main" val="40392028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Sex work where direct</a:t>
            </a:r>
            <a:r>
              <a:rPr lang="en-GB" baseline="0" dirty="0" smtClean="0"/>
              <a:t> contact is involved in a private environment , adult entertainment where they are not in direct contact with clients although exotic dancers may choose to go with certain contact in private dance , but there is a rule no touch rule normally in place. </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8</a:t>
            </a:fld>
            <a:endParaRPr lang="en-GB"/>
          </a:p>
        </p:txBody>
      </p:sp>
    </p:spTree>
    <p:extLst>
      <p:ext uri="{BB962C8B-B14F-4D97-AF65-F5344CB8AC3E}">
        <p14:creationId xmlns:p14="http://schemas.microsoft.com/office/powerpoint/2010/main" val="37360413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The 1956 Sexual Offences Act bans running a brothel and it's against the law to loiter sex on the street. Kerb-crawling is also banned, providing it can be shown the individual was causing a persistent annoyance.</a:t>
            </a:r>
          </a:p>
          <a:p>
            <a:endParaRPr lang="en-GB" dirty="0" smtClean="0"/>
          </a:p>
          <a:p>
            <a:r>
              <a:rPr lang="en-GB" dirty="0" smtClean="0"/>
              <a:t>Adverts placed in phone boxes have been banned since 2001. </a:t>
            </a:r>
          </a:p>
          <a:p>
            <a:endParaRPr lang="en-GB" dirty="0" smtClean="0"/>
          </a:p>
          <a:p>
            <a:r>
              <a:rPr lang="en-GB" dirty="0" smtClean="0"/>
              <a:t>Human trafficking, a component of modern prostitution, is also covered by the law. There are also general laws on public nuisance and decency which can be used to target the sex trade.</a:t>
            </a:r>
          </a:p>
          <a:p>
            <a:endParaRPr lang="en-GB" dirty="0" smtClean="0"/>
          </a:p>
          <a:p>
            <a:r>
              <a:rPr lang="en-GB" dirty="0" smtClean="0"/>
              <a:t>The law in Scotland is broadly similar but was recently toughened up around kerb crawling and seeking the services of a prostitute.</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9</a:t>
            </a:fld>
            <a:endParaRPr lang="en-GB"/>
          </a:p>
        </p:txBody>
      </p:sp>
    </p:spTree>
    <p:extLst>
      <p:ext uri="{BB962C8B-B14F-4D97-AF65-F5344CB8AC3E}">
        <p14:creationId xmlns:p14="http://schemas.microsoft.com/office/powerpoint/2010/main" val="4063530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Sex workers complain of having their possessions taken by police as a result of a the 2002 Profits of Crime Act that authorizes confiscation of wages paid by a brothel and any other property purchased with money earned by a sex worker. </a:t>
            </a:r>
          </a:p>
          <a:p>
            <a:endParaRPr lang="en-GB" dirty="0" smtClean="0"/>
          </a:p>
          <a:p>
            <a:r>
              <a:rPr lang="en-GB" dirty="0" smtClean="0"/>
              <a:t>Local police and other authorities are authorised to make policy about how law and local regulations are applied in their area. There are occasional local crackdowns on street sex work while it is tolerated or contained at other times/places. </a:t>
            </a:r>
          </a:p>
          <a:p>
            <a:endParaRPr lang="en-GB" dirty="0" smtClean="0"/>
          </a:p>
          <a:p>
            <a:r>
              <a:rPr lang="en-GB" dirty="0" smtClean="0"/>
              <a:t>Although there are some complaints about police behaviour, especially in relation to migrants, law enforcement is not notably violent.</a:t>
            </a:r>
          </a:p>
          <a:p>
            <a:endParaRPr lang="en-GB" dirty="0" smtClean="0"/>
          </a:p>
          <a:p>
            <a:r>
              <a:rPr lang="en-GB" dirty="0" smtClean="0"/>
              <a:t> Laws against small brothels and escort agencies are not strictly enforced and the government claims that the law enforcement priority is to reduce child sexual exploitation and human trafficking. STI and HIV testing are officially voluntary.</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10</a:t>
            </a:fld>
            <a:endParaRPr lang="en-GB"/>
          </a:p>
        </p:txBody>
      </p:sp>
    </p:spTree>
    <p:extLst>
      <p:ext uri="{BB962C8B-B14F-4D97-AF65-F5344CB8AC3E}">
        <p14:creationId xmlns:p14="http://schemas.microsoft.com/office/powerpoint/2010/main" val="3122685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this attitude could account for the high incidence of violence and murder perpetrated against prostitutes. </a:t>
            </a:r>
          </a:p>
          <a:p>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11</a:t>
            </a:fld>
            <a:endParaRPr lang="en-GB"/>
          </a:p>
        </p:txBody>
      </p:sp>
    </p:spTree>
    <p:extLst>
      <p:ext uri="{BB962C8B-B14F-4D97-AF65-F5344CB8AC3E}">
        <p14:creationId xmlns:p14="http://schemas.microsoft.com/office/powerpoint/2010/main" val="1826112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Other countries around the world take different views on the acceptability of prostitution and adopt a range of different legislative approaches.</a:t>
            </a:r>
          </a:p>
          <a:p>
            <a:endParaRPr lang="en-GB" dirty="0" smtClean="0"/>
          </a:p>
          <a:p>
            <a:r>
              <a:rPr lang="en-GB" dirty="0" smtClean="0"/>
              <a:t> Prostitution is illegal in many countries; most commonly, it is the sale of sexual services which is prohibited, but since 1999 some countries have introduced a form of prohibition, commonly known as the sex buyer law, which places the burden of criminality on those buying sex. </a:t>
            </a:r>
          </a:p>
          <a:p>
            <a:endParaRPr lang="en-GB" dirty="0" smtClean="0"/>
          </a:p>
          <a:p>
            <a:r>
              <a:rPr lang="en-GB" dirty="0" smtClean="0"/>
              <a:t>In countries where prostitution between consenting adults is legal, legislative provisions exist to protect children and other vulnerable people and to prevent exploitation and other criminal activities which can be associated with the sex industry. </a:t>
            </a:r>
          </a:p>
          <a:p>
            <a:endParaRPr lang="en-GB" dirty="0" smtClean="0"/>
          </a:p>
          <a:p>
            <a:r>
              <a:rPr lang="en-GB" dirty="0" smtClean="0"/>
              <a:t>Regulations are also usually implemented to manage issues such as neighbourhood nuisance and to regulate the ownership and management of brothels. </a:t>
            </a:r>
          </a:p>
          <a:p>
            <a:endParaRPr lang="en-GB" dirty="0" smtClean="0"/>
          </a:p>
          <a:p>
            <a:r>
              <a:rPr lang="en-GB" dirty="0" smtClean="0"/>
              <a:t>Other variables include the employment status and rights of prostitutes; the investment in and approach taken to policing and enforcement; and the resources allocated to provide support services for prostitutes and help for them to exit prostitution. </a:t>
            </a:r>
          </a:p>
          <a:p>
            <a:endParaRPr lang="en-GB" dirty="0" smtClean="0"/>
          </a:p>
          <a:p>
            <a:r>
              <a:rPr lang="en-GB" dirty="0" smtClean="0"/>
              <a:t>Different cultures and social factors, other existing legislation, and different implementation policies mean that, in practice, no two countries follow exactly the same approach.</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12</a:t>
            </a:fld>
            <a:endParaRPr lang="en-GB"/>
          </a:p>
        </p:txBody>
      </p:sp>
    </p:spTree>
    <p:extLst>
      <p:ext uri="{BB962C8B-B14F-4D97-AF65-F5344CB8AC3E}">
        <p14:creationId xmlns:p14="http://schemas.microsoft.com/office/powerpoint/2010/main" val="4321979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Brothels need to have permits and plenty of policemen patrolling the red light district to make sure the safely of both clients and prostitutes. However prostitutes need to take a frequent health tests.</a:t>
            </a:r>
          </a:p>
          <a:p>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14</a:t>
            </a:fld>
            <a:endParaRPr lang="en-GB"/>
          </a:p>
        </p:txBody>
      </p:sp>
    </p:spTree>
    <p:extLst>
      <p:ext uri="{BB962C8B-B14F-4D97-AF65-F5344CB8AC3E}">
        <p14:creationId xmlns:p14="http://schemas.microsoft.com/office/powerpoint/2010/main" val="3658999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including more acute physical and mental health needs, financial needs, housing needs and educational needs. Poor or lack of necessary healthcare, homelessness, lack of qualifications, poverty, stigmatisation, addiction and the sale of sex for financial recompense can be detrimental to participation in</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15</a:t>
            </a:fld>
            <a:endParaRPr lang="en-GB"/>
          </a:p>
        </p:txBody>
      </p:sp>
    </p:spTree>
    <p:extLst>
      <p:ext uri="{BB962C8B-B14F-4D97-AF65-F5344CB8AC3E}">
        <p14:creationId xmlns:p14="http://schemas.microsoft.com/office/powerpoint/2010/main" val="817076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there has been no evidence of research into the impact of these conditions on sex worker health , the poor social economic conditions of many sex workers detailed in the history , this suggests that health and life expectancy in this hard to reach group is likely to be very poor , even without attention  of the negative health consequences of sex work.</a:t>
            </a:r>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16</a:t>
            </a:fld>
            <a:endParaRPr lang="en-GB"/>
          </a:p>
        </p:txBody>
      </p:sp>
    </p:spTree>
    <p:extLst>
      <p:ext uri="{BB962C8B-B14F-4D97-AF65-F5344CB8AC3E}">
        <p14:creationId xmlns:p14="http://schemas.microsoft.com/office/powerpoint/2010/main" val="17316650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25E79FE-B1DB-450A-888A-24D4850C1E53}" type="slidenum">
              <a:rPr lang="en-GB" smtClean="0"/>
              <a:t>17</a:t>
            </a:fld>
            <a:endParaRPr lang="en-GB"/>
          </a:p>
        </p:txBody>
      </p:sp>
    </p:spTree>
    <p:extLst>
      <p:ext uri="{BB962C8B-B14F-4D97-AF65-F5344CB8AC3E}">
        <p14:creationId xmlns:p14="http://schemas.microsoft.com/office/powerpoint/2010/main" val="3304175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738DA3E-E966-43F2-AA44-63939BB2A0E4}" type="datetimeFigureOut">
              <a:rPr lang="en-GB" smtClean="0"/>
              <a:t>27/03/2018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24415861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38DA3E-E966-43F2-AA44-63939BB2A0E4}" type="datetimeFigureOut">
              <a:rPr lang="en-GB" smtClean="0"/>
              <a:t>27/03/2018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7833632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738DA3E-E966-43F2-AA44-63939BB2A0E4}" type="datetimeFigureOut">
              <a:rPr lang="en-GB" smtClean="0"/>
              <a:t>27/03/2018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3968379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738DA3E-E966-43F2-AA44-63939BB2A0E4}" type="datetimeFigureOut">
              <a:rPr lang="en-GB" smtClean="0"/>
              <a:t>27/03/2018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246324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738DA3E-E966-43F2-AA44-63939BB2A0E4}" type="datetimeFigureOut">
              <a:rPr lang="en-GB" smtClean="0"/>
              <a:t>27/03/2018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23918826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738DA3E-E966-43F2-AA44-63939BB2A0E4}" type="datetimeFigureOut">
              <a:rPr lang="en-GB" smtClean="0"/>
              <a:t>27/03/2018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31419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38DA3E-E966-43F2-AA44-63939BB2A0E4}" type="datetimeFigureOut">
              <a:rPr lang="en-GB" smtClean="0"/>
              <a:t>27/03/2018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22138456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38DA3E-E966-43F2-AA44-63939BB2A0E4}" type="datetimeFigureOut">
              <a:rPr lang="en-GB" smtClean="0"/>
              <a:t>27/03/2018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2462287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738DA3E-E966-43F2-AA44-63939BB2A0E4}" type="datetimeFigureOut">
              <a:rPr lang="en-GB" smtClean="0"/>
              <a:t>27/03/2018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1672338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38DA3E-E966-43F2-AA44-63939BB2A0E4}" type="datetimeFigureOut">
              <a:rPr lang="en-GB" smtClean="0"/>
              <a:t>27/03/2018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39392058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738DA3E-E966-43F2-AA44-63939BB2A0E4}" type="datetimeFigureOut">
              <a:rPr lang="en-GB" smtClean="0"/>
              <a:t>27/03/2018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453F6BC-7517-4021-AC80-A73AA5BB611F}" type="slidenum">
              <a:rPr lang="en-GB" smtClean="0"/>
              <a:t>‹#›</a:t>
            </a:fld>
            <a:endParaRPr lang="en-GB"/>
          </a:p>
        </p:txBody>
      </p:sp>
    </p:spTree>
    <p:extLst>
      <p:ext uri="{BB962C8B-B14F-4D97-AF65-F5344CB8AC3E}">
        <p14:creationId xmlns:p14="http://schemas.microsoft.com/office/powerpoint/2010/main" val="21618858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38DA3E-E966-43F2-AA44-63939BB2A0E4}" type="datetimeFigureOut">
              <a:rPr lang="en-GB" smtClean="0"/>
              <a:t>27/03/2018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53F6BC-7517-4021-AC80-A73AA5BB611F}" type="slidenum">
              <a:rPr lang="en-GB" smtClean="0"/>
              <a:t>‹#›</a:t>
            </a:fld>
            <a:endParaRPr lang="en-GB"/>
          </a:p>
        </p:txBody>
      </p:sp>
    </p:spTree>
    <p:extLst>
      <p:ext uri="{BB962C8B-B14F-4D97-AF65-F5344CB8AC3E}">
        <p14:creationId xmlns:p14="http://schemas.microsoft.com/office/powerpoint/2010/main" val="42293814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84785"/>
            <a:ext cx="7772400" cy="2115666"/>
          </a:xfrm>
        </p:spPr>
        <p:txBody>
          <a:bodyPr>
            <a:normAutofit/>
          </a:bodyPr>
          <a:lstStyle/>
          <a:p>
            <a:r>
              <a:rPr lang="en-GB" dirty="0" smtClean="0"/>
              <a:t>Hard to reach groups </a:t>
            </a:r>
            <a:endParaRPr lang="en-GB" dirty="0"/>
          </a:p>
        </p:txBody>
      </p:sp>
      <p:sp>
        <p:nvSpPr>
          <p:cNvPr id="3" name="Subtitle 2"/>
          <p:cNvSpPr>
            <a:spLocks noGrp="1"/>
          </p:cNvSpPr>
          <p:nvPr>
            <p:ph type="subTitle" idx="1"/>
          </p:nvPr>
        </p:nvSpPr>
        <p:spPr/>
        <p:txBody>
          <a:bodyPr/>
          <a:lstStyle/>
          <a:p>
            <a:r>
              <a:rPr lang="en-GB" dirty="0" smtClean="0"/>
              <a:t>By Phoebe Dunne</a:t>
            </a:r>
            <a:endParaRPr lang="en-GB" dirty="0"/>
          </a:p>
        </p:txBody>
      </p:sp>
    </p:spTree>
    <p:extLst>
      <p:ext uri="{BB962C8B-B14F-4D97-AF65-F5344CB8AC3E}">
        <p14:creationId xmlns:p14="http://schemas.microsoft.com/office/powerpoint/2010/main" val="15147171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Introduction</a:t>
            </a:r>
            <a:endParaRPr lang="en-GB" dirty="0"/>
          </a:p>
        </p:txBody>
      </p:sp>
      <p:sp>
        <p:nvSpPr>
          <p:cNvPr id="3" name="Content Placeholder 2"/>
          <p:cNvSpPr>
            <a:spLocks noGrp="1"/>
          </p:cNvSpPr>
          <p:nvPr>
            <p:ph idx="1"/>
          </p:nvPr>
        </p:nvSpPr>
        <p:spPr/>
        <p:txBody>
          <a:bodyPr>
            <a:normAutofit/>
          </a:bodyPr>
          <a:lstStyle/>
          <a:p>
            <a:r>
              <a:rPr lang="en-GB" dirty="0" smtClean="0"/>
              <a:t>The purpose of this presentation is to choose a group of my choice and describe what I consider the most effective strategies currently available to support their inclusion in society. </a:t>
            </a:r>
          </a:p>
          <a:p>
            <a:r>
              <a:rPr lang="en-GB" dirty="0" smtClean="0"/>
              <a:t>I hope to achieve a clear understanding of my chosen group and what risks are there in society. </a:t>
            </a:r>
            <a:endParaRPr lang="en-GB" dirty="0"/>
          </a:p>
          <a:p>
            <a:endParaRPr lang="en-GB" dirty="0" smtClean="0"/>
          </a:p>
          <a:p>
            <a:endParaRPr lang="en-GB" dirty="0"/>
          </a:p>
        </p:txBody>
      </p:sp>
    </p:spTree>
    <p:extLst>
      <p:ext uri="{BB962C8B-B14F-4D97-AF65-F5344CB8AC3E}">
        <p14:creationId xmlns:p14="http://schemas.microsoft.com/office/powerpoint/2010/main" val="737457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Hard to reach groups </a:t>
            </a:r>
            <a:endParaRPr lang="en-GB" dirty="0"/>
          </a:p>
        </p:txBody>
      </p:sp>
      <p:sp>
        <p:nvSpPr>
          <p:cNvPr id="3" name="Content Placeholder 2"/>
          <p:cNvSpPr>
            <a:spLocks noGrp="1"/>
          </p:cNvSpPr>
          <p:nvPr>
            <p:ph idx="1"/>
          </p:nvPr>
        </p:nvSpPr>
        <p:spPr/>
        <p:txBody>
          <a:bodyPr>
            <a:normAutofit fontScale="62500" lnSpcReduction="20000"/>
          </a:bodyPr>
          <a:lstStyle/>
          <a:p>
            <a:endParaRPr lang="en-GB" dirty="0" smtClean="0"/>
          </a:p>
          <a:p>
            <a:r>
              <a:rPr lang="en-GB" sz="5800" dirty="0" smtClean="0"/>
              <a:t>A definition of hard to reach groups is a group within society that is under represented in the planning process for involvement. </a:t>
            </a:r>
          </a:p>
          <a:p>
            <a:endParaRPr lang="en-GB" sz="5800" dirty="0"/>
          </a:p>
          <a:p>
            <a:r>
              <a:rPr lang="en-GB" sz="5800" dirty="0" smtClean="0"/>
              <a:t>These groups may include… </a:t>
            </a:r>
            <a:endParaRPr lang="en-GB" sz="5800" dirty="0"/>
          </a:p>
          <a:p>
            <a:pPr marL="0" indent="0">
              <a:buNone/>
            </a:pPr>
            <a:endParaRPr lang="en-GB" dirty="0" smtClean="0"/>
          </a:p>
          <a:p>
            <a:pPr marL="0" indent="0">
              <a:buNone/>
            </a:pPr>
            <a:endParaRPr lang="en-GB" dirty="0"/>
          </a:p>
          <a:p>
            <a:pPr marL="0" indent="0">
              <a:buNone/>
            </a:pPr>
            <a:r>
              <a:rPr lang="en-GB" i="1" dirty="0"/>
              <a:t>(</a:t>
            </a:r>
            <a:r>
              <a:rPr lang="en-GB" sz="3800" i="1" dirty="0" smtClean="0"/>
              <a:t>Eltis.org</a:t>
            </a:r>
            <a:r>
              <a:rPr lang="en-GB" sz="3800" i="1" dirty="0"/>
              <a:t>, 2018</a:t>
            </a:r>
            <a:r>
              <a:rPr lang="en-GB" sz="3800" dirty="0"/>
              <a:t>)</a:t>
            </a:r>
            <a:endParaRPr lang="en-GB" sz="3800" dirty="0" smtClean="0"/>
          </a:p>
        </p:txBody>
      </p:sp>
    </p:spTree>
    <p:extLst>
      <p:ext uri="{BB962C8B-B14F-4D97-AF65-F5344CB8AC3E}">
        <p14:creationId xmlns:p14="http://schemas.microsoft.com/office/powerpoint/2010/main" val="12308648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Sex workers </a:t>
            </a:r>
            <a:endParaRPr lang="en-GB" dirty="0"/>
          </a:p>
        </p:txBody>
      </p:sp>
      <p:sp>
        <p:nvSpPr>
          <p:cNvPr id="3" name="Content Placeholder 2"/>
          <p:cNvSpPr>
            <a:spLocks noGrp="1"/>
          </p:cNvSpPr>
          <p:nvPr>
            <p:ph idx="1"/>
          </p:nvPr>
        </p:nvSpPr>
        <p:spPr/>
        <p:txBody>
          <a:bodyPr>
            <a:normAutofit/>
          </a:bodyPr>
          <a:lstStyle/>
          <a:p>
            <a:r>
              <a:rPr lang="en-GB" dirty="0" smtClean="0"/>
              <a:t>Sex work is a arrangement of sexual services for money or items , sex workers can involve women , men and even transgendered people which receive money or items which transfers for sexual services. For sex workers they considered themselves doing activities as income even if they do not consider sex work as their occupation. </a:t>
            </a:r>
            <a:endParaRPr lang="en-GB" dirty="0" smtClean="0"/>
          </a:p>
          <a:p>
            <a:pPr marL="0" indent="0">
              <a:buNone/>
            </a:pPr>
            <a:r>
              <a:rPr lang="en-GB" sz="2400" i="1" dirty="0" smtClean="0"/>
              <a:t>(</a:t>
            </a:r>
            <a:r>
              <a:rPr lang="en-GB" sz="2400" i="1" dirty="0"/>
              <a:t>Who.int, 2018)</a:t>
            </a:r>
            <a:endParaRPr lang="en-GB" sz="2400" i="1" dirty="0" smtClean="0"/>
          </a:p>
        </p:txBody>
      </p:sp>
    </p:spTree>
    <p:extLst>
      <p:ext uri="{BB962C8B-B14F-4D97-AF65-F5344CB8AC3E}">
        <p14:creationId xmlns:p14="http://schemas.microsoft.com/office/powerpoint/2010/main" val="662599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Prostitutes </a:t>
            </a:r>
            <a:endParaRPr lang="en-GB" dirty="0"/>
          </a:p>
        </p:txBody>
      </p:sp>
      <p:sp>
        <p:nvSpPr>
          <p:cNvPr id="3" name="Content Placeholder 2"/>
          <p:cNvSpPr>
            <a:spLocks noGrp="1"/>
          </p:cNvSpPr>
          <p:nvPr>
            <p:ph idx="1"/>
          </p:nvPr>
        </p:nvSpPr>
        <p:spPr/>
        <p:txBody>
          <a:bodyPr/>
          <a:lstStyle/>
          <a:p>
            <a:r>
              <a:rPr lang="en-GB" dirty="0" smtClean="0"/>
              <a:t>“a </a:t>
            </a:r>
            <a:r>
              <a:rPr lang="en-GB" dirty="0"/>
              <a:t>person, in particular a woman, who engages in sexual activity for payment</a:t>
            </a:r>
            <a:r>
              <a:rPr lang="en-GB" dirty="0" smtClean="0"/>
              <a:t>.”</a:t>
            </a:r>
          </a:p>
          <a:p>
            <a:endParaRPr lang="en-GB" dirty="0"/>
          </a:p>
          <a:p>
            <a:pPr marL="0" indent="0">
              <a:buNone/>
            </a:pPr>
            <a:endParaRPr lang="en-GB" dirty="0"/>
          </a:p>
          <a:p>
            <a:pPr marL="0" indent="0">
              <a:buNone/>
            </a:pPr>
            <a:endParaRPr lang="en-GB" sz="2400" dirty="0" smtClean="0"/>
          </a:p>
          <a:p>
            <a:pPr marL="0" indent="0">
              <a:buNone/>
            </a:pPr>
            <a:endParaRPr lang="en-GB" sz="2400" dirty="0"/>
          </a:p>
          <a:p>
            <a:pPr marL="0" indent="0">
              <a:buNone/>
            </a:pPr>
            <a:endParaRPr lang="en-GB" sz="2400" dirty="0" smtClean="0"/>
          </a:p>
          <a:p>
            <a:pPr marL="0" indent="0">
              <a:buNone/>
            </a:pPr>
            <a:r>
              <a:rPr lang="en-GB" sz="2400" dirty="0" smtClean="0"/>
              <a:t>(Oxford </a:t>
            </a:r>
            <a:r>
              <a:rPr lang="en-GB" sz="2400" dirty="0"/>
              <a:t>Dictionaries | English, 2018)</a:t>
            </a:r>
            <a:endParaRPr lang="en-GB" sz="2400" dirty="0"/>
          </a:p>
        </p:txBody>
      </p:sp>
    </p:spTree>
    <p:extLst>
      <p:ext uri="{BB962C8B-B14F-4D97-AF65-F5344CB8AC3E}">
        <p14:creationId xmlns:p14="http://schemas.microsoft.com/office/powerpoint/2010/main" val="9699151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Statistics in UK</a:t>
            </a:r>
            <a:endParaRPr lang="en-GB" dirty="0"/>
          </a:p>
        </p:txBody>
      </p:sp>
      <p:sp>
        <p:nvSpPr>
          <p:cNvPr id="3" name="Content Placeholder 2"/>
          <p:cNvSpPr>
            <a:spLocks noGrp="1"/>
          </p:cNvSpPr>
          <p:nvPr>
            <p:ph idx="1"/>
          </p:nvPr>
        </p:nvSpPr>
        <p:spPr>
          <a:xfrm>
            <a:off x="457200" y="1600200"/>
            <a:ext cx="8229600" cy="4925144"/>
          </a:xfrm>
        </p:spPr>
        <p:txBody>
          <a:bodyPr>
            <a:normAutofit lnSpcReduction="10000"/>
          </a:bodyPr>
          <a:lstStyle/>
          <a:p>
            <a:r>
              <a:rPr lang="en-GB" dirty="0" smtClean="0"/>
              <a:t>The statistics of sex workers in the UK is estimated to be around 72,800 – 32,000 working in London. </a:t>
            </a:r>
          </a:p>
          <a:p>
            <a:r>
              <a:rPr lang="en-GB" dirty="0" smtClean="0"/>
              <a:t>Sex workers have around 25 clients per week paying around £78 per visit. </a:t>
            </a:r>
          </a:p>
          <a:p>
            <a:r>
              <a:rPr lang="en-GB" dirty="0" smtClean="0"/>
              <a:t>Around 152 sex workers were murdered between 1990 and 2015. Nearly half of sex workers said they were worried about their safety</a:t>
            </a:r>
            <a:r>
              <a:rPr lang="en-GB" dirty="0"/>
              <a:t>. </a:t>
            </a:r>
            <a:endParaRPr lang="en-GB" dirty="0" smtClean="0"/>
          </a:p>
          <a:p>
            <a:pPr marL="0" indent="0">
              <a:buNone/>
            </a:pPr>
            <a:r>
              <a:rPr lang="en-GB" sz="2400" i="1" dirty="0" smtClean="0"/>
              <a:t>(</a:t>
            </a:r>
            <a:r>
              <a:rPr lang="en-GB" sz="2400" i="1" dirty="0"/>
              <a:t>Publications.parliament.uk, 2018)</a:t>
            </a:r>
            <a:endParaRPr lang="en-GB" sz="2400" i="1" dirty="0" smtClean="0"/>
          </a:p>
          <a:p>
            <a:endParaRPr lang="en-GB" dirty="0" smtClean="0"/>
          </a:p>
          <a:p>
            <a:endParaRPr lang="en-GB" dirty="0" smtClean="0"/>
          </a:p>
        </p:txBody>
      </p:sp>
    </p:spTree>
    <p:extLst>
      <p:ext uri="{BB962C8B-B14F-4D97-AF65-F5344CB8AC3E}">
        <p14:creationId xmlns:p14="http://schemas.microsoft.com/office/powerpoint/2010/main" val="354281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Factors which could lead to sex work</a:t>
            </a:r>
            <a:endParaRPr lang="en-GB" dirty="0"/>
          </a:p>
        </p:txBody>
      </p:sp>
      <p:sp>
        <p:nvSpPr>
          <p:cNvPr id="3" name="Content Placeholder 2"/>
          <p:cNvSpPr>
            <a:spLocks noGrp="1"/>
          </p:cNvSpPr>
          <p:nvPr>
            <p:ph idx="1"/>
          </p:nvPr>
        </p:nvSpPr>
        <p:spPr/>
        <p:txBody>
          <a:bodyPr>
            <a:normAutofit/>
          </a:bodyPr>
          <a:lstStyle/>
          <a:p>
            <a:r>
              <a:rPr lang="en-GB" dirty="0" smtClean="0"/>
              <a:t>There are many reasons why people look into sex work such as.. </a:t>
            </a:r>
            <a:endParaRPr lang="en-GB" dirty="0"/>
          </a:p>
        </p:txBody>
      </p:sp>
    </p:spTree>
    <p:extLst>
      <p:ext uri="{BB962C8B-B14F-4D97-AF65-F5344CB8AC3E}">
        <p14:creationId xmlns:p14="http://schemas.microsoft.com/office/powerpoint/2010/main" val="40134955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2048"/>
            <a:ext cx="8229600" cy="1143000"/>
          </a:xfrm>
        </p:spPr>
        <p:txBody>
          <a:bodyPr>
            <a:normAutofit fontScale="90000"/>
          </a:bodyPr>
          <a:lstStyle/>
          <a:p>
            <a:r>
              <a:rPr lang="en-GB" dirty="0" smtClean="0"/>
              <a:t>Sex workers ,prostitutes and sex trafficking</a:t>
            </a:r>
            <a:endParaRPr lang="en-GB" dirty="0"/>
          </a:p>
        </p:txBody>
      </p:sp>
      <p:sp>
        <p:nvSpPr>
          <p:cNvPr id="3" name="Content Placeholder 2"/>
          <p:cNvSpPr>
            <a:spLocks noGrp="1"/>
          </p:cNvSpPr>
          <p:nvPr>
            <p:ph idx="1"/>
          </p:nvPr>
        </p:nvSpPr>
        <p:spPr>
          <a:xfrm>
            <a:off x="395536" y="1268760"/>
            <a:ext cx="8229600" cy="5256584"/>
          </a:xfrm>
        </p:spPr>
        <p:txBody>
          <a:bodyPr>
            <a:normAutofit fontScale="77500" lnSpcReduction="20000"/>
          </a:bodyPr>
          <a:lstStyle/>
          <a:p>
            <a:r>
              <a:rPr lang="en-GB" dirty="0" smtClean="0"/>
              <a:t>What's the difference between sex worker , prostitutes and sex trafficking? </a:t>
            </a:r>
            <a:endParaRPr lang="en-GB" dirty="0"/>
          </a:p>
          <a:p>
            <a:endParaRPr lang="en-GB" dirty="0" smtClean="0"/>
          </a:p>
          <a:p>
            <a:r>
              <a:rPr lang="en-GB" dirty="0" smtClean="0"/>
              <a:t>Prostitution is where your face to face , even though the adult entertainment is separate however still connected under the overarching sex industry title. </a:t>
            </a:r>
          </a:p>
          <a:p>
            <a:endParaRPr lang="en-GB" dirty="0"/>
          </a:p>
          <a:p>
            <a:r>
              <a:rPr lang="en-GB" dirty="0" smtClean="0"/>
              <a:t>Sex trafficking this is not sex work , this is when an individual is made to by a third party this can be known as rape. </a:t>
            </a:r>
          </a:p>
          <a:p>
            <a:endParaRPr lang="en-GB" dirty="0"/>
          </a:p>
          <a:p>
            <a:r>
              <a:rPr lang="en-GB" dirty="0" smtClean="0"/>
              <a:t>Sex work is consensual only , this is broken down into two sub sections. </a:t>
            </a:r>
            <a:endParaRPr lang="en-GB" dirty="0"/>
          </a:p>
          <a:p>
            <a:pPr marL="0" indent="0">
              <a:buNone/>
            </a:pPr>
            <a:r>
              <a:rPr lang="en-GB" sz="3100" i="1" dirty="0" smtClean="0"/>
              <a:t>(Anon</a:t>
            </a:r>
            <a:r>
              <a:rPr lang="en-GB" sz="3100" i="1" dirty="0"/>
              <a:t>, 2018)</a:t>
            </a:r>
            <a:endParaRPr lang="en-GB" sz="3100" i="1" dirty="0" smtClean="0"/>
          </a:p>
        </p:txBody>
      </p:sp>
    </p:spTree>
    <p:extLst>
      <p:ext uri="{BB962C8B-B14F-4D97-AF65-F5344CB8AC3E}">
        <p14:creationId xmlns:p14="http://schemas.microsoft.com/office/powerpoint/2010/main" val="15390144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Law of prostitution </a:t>
            </a:r>
            <a:endParaRPr lang="en-GB" dirty="0"/>
          </a:p>
        </p:txBody>
      </p:sp>
      <p:sp>
        <p:nvSpPr>
          <p:cNvPr id="3" name="Content Placeholder 2"/>
          <p:cNvSpPr>
            <a:spLocks noGrp="1"/>
          </p:cNvSpPr>
          <p:nvPr>
            <p:ph idx="1"/>
          </p:nvPr>
        </p:nvSpPr>
        <p:spPr>
          <a:xfrm>
            <a:off x="457200" y="1600200"/>
            <a:ext cx="8229600" cy="4925144"/>
          </a:xfrm>
        </p:spPr>
        <p:txBody>
          <a:bodyPr>
            <a:normAutofit/>
          </a:bodyPr>
          <a:lstStyle/>
          <a:p>
            <a:r>
              <a:rPr lang="en-GB" dirty="0" smtClean="0"/>
              <a:t>In England and Wales the law around prostitution  is that the act of prostitution is not illegal , but a number of laws criminalises activities around it. </a:t>
            </a:r>
          </a:p>
          <a:p>
            <a:endParaRPr lang="en-GB" dirty="0"/>
          </a:p>
          <a:p>
            <a:r>
              <a:rPr lang="en-GB" dirty="0" smtClean="0"/>
              <a:t>Laws such as the under the sexual offences act 2003 , is an offence to cause prostitution or control it for personal gain. </a:t>
            </a:r>
            <a:endParaRPr lang="en-GB" dirty="0"/>
          </a:p>
          <a:p>
            <a:pPr marL="0" indent="0">
              <a:buNone/>
            </a:pPr>
            <a:r>
              <a:rPr lang="en-GB" sz="2400" i="1" dirty="0" smtClean="0"/>
              <a:t>(News.bbc.co.uk</a:t>
            </a:r>
            <a:r>
              <a:rPr lang="en-GB" sz="2400" i="1" dirty="0"/>
              <a:t>, 2018)</a:t>
            </a:r>
            <a:endParaRPr lang="en-GB" sz="2400" i="1" dirty="0" smtClean="0"/>
          </a:p>
        </p:txBody>
      </p:sp>
    </p:spTree>
    <p:extLst>
      <p:ext uri="{BB962C8B-B14F-4D97-AF65-F5344CB8AC3E}">
        <p14:creationId xmlns:p14="http://schemas.microsoft.com/office/powerpoint/2010/main" val="4214492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Laws of sex workers</a:t>
            </a:r>
            <a:endParaRPr lang="en-GB" dirty="0"/>
          </a:p>
        </p:txBody>
      </p:sp>
      <p:sp>
        <p:nvSpPr>
          <p:cNvPr id="3" name="Content Placeholder 2"/>
          <p:cNvSpPr>
            <a:spLocks noGrp="1"/>
          </p:cNvSpPr>
          <p:nvPr>
            <p:ph idx="1"/>
          </p:nvPr>
        </p:nvSpPr>
        <p:spPr/>
        <p:txBody>
          <a:bodyPr/>
          <a:lstStyle/>
          <a:p>
            <a:r>
              <a:rPr lang="en-GB" dirty="0" smtClean="0"/>
              <a:t>Sex worker have comparable legal rights as other citizens but can not claim labour rights as managing a sex business or earning profit from sex work is illegal. </a:t>
            </a:r>
            <a:endParaRPr lang="en-GB" dirty="0" smtClean="0"/>
          </a:p>
          <a:p>
            <a:endParaRPr lang="en-GB" dirty="0"/>
          </a:p>
          <a:p>
            <a:endParaRPr lang="en-GB" dirty="0" smtClean="0"/>
          </a:p>
          <a:p>
            <a:pPr marL="0" indent="0">
              <a:buNone/>
            </a:pPr>
            <a:r>
              <a:rPr lang="en-GB" sz="2400" i="1" dirty="0"/>
              <a:t>(Spl.ids.ac.uk, 2018)</a:t>
            </a:r>
            <a:endParaRPr lang="en-GB" sz="2400" i="1" dirty="0"/>
          </a:p>
        </p:txBody>
      </p:sp>
    </p:spTree>
    <p:extLst>
      <p:ext uri="{BB962C8B-B14F-4D97-AF65-F5344CB8AC3E}">
        <p14:creationId xmlns:p14="http://schemas.microsoft.com/office/powerpoint/2010/main" val="17259136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Society view on prostitutions </a:t>
            </a:r>
            <a:endParaRPr lang="en-GB" dirty="0"/>
          </a:p>
        </p:txBody>
      </p:sp>
      <p:sp>
        <p:nvSpPr>
          <p:cNvPr id="3" name="Content Placeholder 2"/>
          <p:cNvSpPr>
            <a:spLocks noGrp="1"/>
          </p:cNvSpPr>
          <p:nvPr>
            <p:ph idx="1"/>
          </p:nvPr>
        </p:nvSpPr>
        <p:spPr/>
        <p:txBody>
          <a:bodyPr>
            <a:normAutofit/>
          </a:bodyPr>
          <a:lstStyle/>
          <a:p>
            <a:r>
              <a:rPr lang="en-GB" dirty="0" smtClean="0"/>
              <a:t>Prostitution affect communities , as many argue that prostitution affects the society by contributing to the  form of women. </a:t>
            </a:r>
          </a:p>
          <a:p>
            <a:endParaRPr lang="en-GB" dirty="0"/>
          </a:p>
          <a:p>
            <a:r>
              <a:rPr lang="en-GB" dirty="0" smtClean="0"/>
              <a:t>Men who buy into prostitutes view women as sex objects </a:t>
            </a:r>
            <a:r>
              <a:rPr lang="en-GB" dirty="0" smtClean="0"/>
              <a:t>and </a:t>
            </a:r>
            <a:r>
              <a:rPr lang="en-GB" dirty="0" smtClean="0"/>
              <a:t>not as a human being</a:t>
            </a:r>
            <a:r>
              <a:rPr lang="en-GB" dirty="0" smtClean="0"/>
              <a:t>..</a:t>
            </a:r>
          </a:p>
          <a:p>
            <a:pPr marL="0" indent="0">
              <a:buNone/>
            </a:pPr>
            <a:endParaRPr lang="en-GB" sz="2400" i="1" dirty="0" smtClean="0"/>
          </a:p>
          <a:p>
            <a:pPr marL="0" indent="0">
              <a:buNone/>
            </a:pPr>
            <a:r>
              <a:rPr lang="en-GB" sz="2400" i="1" dirty="0" smtClean="0"/>
              <a:t>(</a:t>
            </a:r>
            <a:r>
              <a:rPr lang="en-GB" sz="2400" i="1" dirty="0"/>
              <a:t>Sex-crimes.laws.com, 2018)</a:t>
            </a:r>
            <a:endParaRPr lang="en-GB" sz="2400" i="1" dirty="0" smtClean="0"/>
          </a:p>
        </p:txBody>
      </p:sp>
    </p:spTree>
    <p:extLst>
      <p:ext uri="{BB962C8B-B14F-4D97-AF65-F5344CB8AC3E}">
        <p14:creationId xmlns:p14="http://schemas.microsoft.com/office/powerpoint/2010/main" val="14736630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5536" y="1484784"/>
            <a:ext cx="8229600" cy="2088232"/>
          </a:xfrm>
        </p:spPr>
        <p:txBody>
          <a:bodyPr/>
          <a:lstStyle/>
          <a:p>
            <a:r>
              <a:rPr lang="en-GB" dirty="0" smtClean="0"/>
              <a:t>Prostitution is a social issue where there is  a big variation in the legislative intent and framework of other countries  even in Europe</a:t>
            </a:r>
            <a:r>
              <a:rPr lang="en-GB" dirty="0" smtClean="0"/>
              <a:t>.</a:t>
            </a:r>
            <a:endParaRPr lang="en-GB" dirty="0"/>
          </a:p>
        </p:txBody>
      </p:sp>
    </p:spTree>
    <p:extLst>
      <p:ext uri="{BB962C8B-B14F-4D97-AF65-F5344CB8AC3E}">
        <p14:creationId xmlns:p14="http://schemas.microsoft.com/office/powerpoint/2010/main" val="24069944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Male prostitution </a:t>
            </a:r>
            <a:endParaRPr lang="en-GB" dirty="0"/>
          </a:p>
        </p:txBody>
      </p:sp>
      <p:sp>
        <p:nvSpPr>
          <p:cNvPr id="3" name="Content Placeholder 2"/>
          <p:cNvSpPr>
            <a:spLocks noGrp="1"/>
          </p:cNvSpPr>
          <p:nvPr>
            <p:ph idx="1"/>
          </p:nvPr>
        </p:nvSpPr>
        <p:spPr/>
        <p:txBody>
          <a:bodyPr>
            <a:normAutofit fontScale="85000" lnSpcReduction="10000"/>
          </a:bodyPr>
          <a:lstStyle/>
          <a:p>
            <a:r>
              <a:rPr lang="en-GB" dirty="0" smtClean="0"/>
              <a:t>Amsterdam is known for its red light district , this is were the history of prostitution is known. </a:t>
            </a:r>
          </a:p>
          <a:p>
            <a:endParaRPr lang="en-GB" dirty="0"/>
          </a:p>
          <a:p>
            <a:r>
              <a:rPr lang="en-GB" dirty="0"/>
              <a:t>In April 1, </a:t>
            </a:r>
            <a:r>
              <a:rPr lang="en-GB" dirty="0" smtClean="0"/>
              <a:t>2014  , first time in the history of Amsterdam , there was more male prostitutes active in the red light district than female prostitutes. </a:t>
            </a:r>
          </a:p>
          <a:p>
            <a:endParaRPr lang="en-GB" dirty="0"/>
          </a:p>
          <a:p>
            <a:r>
              <a:rPr lang="en-GB" dirty="0" smtClean="0"/>
              <a:t>During the research there was an increase of numbers of male prostitutes. </a:t>
            </a:r>
          </a:p>
          <a:p>
            <a:pPr marL="0" indent="0">
              <a:buNone/>
            </a:pPr>
            <a:r>
              <a:rPr lang="en-GB" dirty="0" smtClean="0"/>
              <a:t> </a:t>
            </a:r>
            <a:r>
              <a:rPr lang="en-GB" sz="2800" i="1" dirty="0"/>
              <a:t>(Amsterdam Red Light District Tours, 2018)</a:t>
            </a:r>
            <a:endParaRPr lang="en-GB" sz="2800" i="1" dirty="0" smtClean="0"/>
          </a:p>
        </p:txBody>
      </p:sp>
    </p:spTree>
    <p:extLst>
      <p:ext uri="{BB962C8B-B14F-4D97-AF65-F5344CB8AC3E}">
        <p14:creationId xmlns:p14="http://schemas.microsoft.com/office/powerpoint/2010/main" val="1239455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980728"/>
            <a:ext cx="8229600" cy="4709119"/>
          </a:xfrm>
        </p:spPr>
        <p:txBody>
          <a:bodyPr>
            <a:normAutofit fontScale="25000" lnSpcReduction="20000"/>
          </a:bodyPr>
          <a:lstStyle/>
          <a:p>
            <a:r>
              <a:rPr lang="en-GB" sz="12800" dirty="0" smtClean="0"/>
              <a:t>In the Netherlands Amsterdam , prostitution became legal in 1811 , the ban on brothels was ended 14 years  ago.</a:t>
            </a:r>
          </a:p>
          <a:p>
            <a:endParaRPr lang="en-GB" sz="12800" dirty="0"/>
          </a:p>
          <a:p>
            <a:r>
              <a:rPr lang="en-GB" sz="12800" dirty="0" smtClean="0"/>
              <a:t>Sex workers are recognized in the Netherlands just as any other profession as they have their own union , can access medical care and have to pay taxes. </a:t>
            </a:r>
          </a:p>
          <a:p>
            <a:endParaRPr lang="en-GB" sz="12800" dirty="0" smtClean="0"/>
          </a:p>
          <a:p>
            <a:r>
              <a:rPr lang="en-GB" sz="12800" dirty="0" smtClean="0"/>
              <a:t>The sex industry in the Netherlands is heavily regulated and is normally safe. </a:t>
            </a:r>
            <a:endParaRPr lang="en-GB" dirty="0" smtClean="0"/>
          </a:p>
          <a:p>
            <a:endParaRPr lang="en-GB" dirty="0"/>
          </a:p>
          <a:p>
            <a:endParaRPr lang="en-GB" dirty="0"/>
          </a:p>
          <a:p>
            <a:pPr marL="0" indent="0">
              <a:buNone/>
            </a:pPr>
            <a:r>
              <a:rPr lang="en-GB" sz="9600" i="1" dirty="0" smtClean="0"/>
              <a:t>(</a:t>
            </a:r>
            <a:r>
              <a:rPr lang="en-GB" sz="9600" i="1" dirty="0"/>
              <a:t>Tours et al., 2018)</a:t>
            </a:r>
          </a:p>
        </p:txBody>
      </p:sp>
    </p:spTree>
    <p:extLst>
      <p:ext uri="{BB962C8B-B14F-4D97-AF65-F5344CB8AC3E}">
        <p14:creationId xmlns:p14="http://schemas.microsoft.com/office/powerpoint/2010/main" val="3693821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Social and Economic factors which could affect on health</a:t>
            </a:r>
            <a:endParaRPr lang="en-GB" dirty="0"/>
          </a:p>
        </p:txBody>
      </p:sp>
      <p:sp>
        <p:nvSpPr>
          <p:cNvPr id="3" name="Content Placeholder 2"/>
          <p:cNvSpPr>
            <a:spLocks noGrp="1"/>
          </p:cNvSpPr>
          <p:nvPr>
            <p:ph idx="1"/>
          </p:nvPr>
        </p:nvSpPr>
        <p:spPr/>
        <p:txBody>
          <a:bodyPr>
            <a:normAutofit/>
          </a:bodyPr>
          <a:lstStyle/>
          <a:p>
            <a:r>
              <a:rPr lang="en-GB" dirty="0"/>
              <a:t>There are fewer studies which look at the general health of commercial sex workers and the implications of sex work on workers’ health. The large mass of services intended at sex workers provide crucial support and assistance with sexual health and drug addiction , but may not meet the wider needs of sex workers</a:t>
            </a:r>
            <a:r>
              <a:rPr lang="en-GB" dirty="0" smtClean="0"/>
              <a:t>…..</a:t>
            </a:r>
          </a:p>
          <a:p>
            <a:pPr marL="0" indent="0">
              <a:buNone/>
            </a:pPr>
            <a:r>
              <a:rPr lang="en-GB" sz="2400" i="1" dirty="0"/>
              <a:t>(Gov.uk, 2018)</a:t>
            </a:r>
            <a:endParaRPr lang="en-GB" sz="2400" i="1" dirty="0" smtClean="0"/>
          </a:p>
        </p:txBody>
      </p:sp>
    </p:spTree>
    <p:extLst>
      <p:ext uri="{BB962C8B-B14F-4D97-AF65-F5344CB8AC3E}">
        <p14:creationId xmlns:p14="http://schemas.microsoft.com/office/powerpoint/2010/main" val="1603064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fontScale="85000" lnSpcReduction="20000"/>
          </a:bodyPr>
          <a:lstStyle/>
          <a:p>
            <a:r>
              <a:rPr lang="en-GB" dirty="0"/>
              <a:t>The social economic conditions, in which individuals are born, grow, live and work has a massive influence on health. </a:t>
            </a:r>
            <a:endParaRPr lang="en-GB" dirty="0" smtClean="0"/>
          </a:p>
          <a:p>
            <a:r>
              <a:rPr lang="en-GB" dirty="0" smtClean="0"/>
              <a:t>Which </a:t>
            </a:r>
            <a:r>
              <a:rPr lang="en-GB" dirty="0"/>
              <a:t>issues like poverty, housing and poor education play a big role , interact to shape the health and well-being of a sex worker , some sex workers like other vulnerable individuals experience a syndetic , where social problems such as poverty , violence and homelessness , combine to affect their health negatively that is more than if there were afflicted by just a single social problem. </a:t>
            </a:r>
            <a:endParaRPr lang="en-GB" dirty="0" smtClean="0"/>
          </a:p>
          <a:p>
            <a:pPr marL="0" indent="0">
              <a:buNone/>
            </a:pPr>
            <a:r>
              <a:rPr lang="en-GB" sz="2800" i="1" dirty="0"/>
              <a:t>(Gov.uk, 2018)</a:t>
            </a:r>
            <a:endParaRPr lang="en-GB" sz="2800" i="1" dirty="0" smtClean="0"/>
          </a:p>
        </p:txBody>
      </p:sp>
    </p:spTree>
    <p:extLst>
      <p:ext uri="{BB962C8B-B14F-4D97-AF65-F5344CB8AC3E}">
        <p14:creationId xmlns:p14="http://schemas.microsoft.com/office/powerpoint/2010/main" val="2197180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r>
              <a:rPr lang="en-GB" dirty="0" smtClean="0"/>
              <a:t>To conclude I have discussed the most effect strategies available to support their inclusion in society. </a:t>
            </a:r>
          </a:p>
          <a:p>
            <a:endParaRPr lang="en-GB" dirty="0"/>
          </a:p>
          <a:p>
            <a:r>
              <a:rPr lang="en-GB" dirty="0" smtClean="0"/>
              <a:t>I have learnt that prostitution and sex work is a huge topic , which will always occur in society. </a:t>
            </a:r>
            <a:endParaRPr lang="en-GB" dirty="0"/>
          </a:p>
        </p:txBody>
      </p:sp>
    </p:spTree>
    <p:extLst>
      <p:ext uri="{BB962C8B-B14F-4D97-AF65-F5344CB8AC3E}">
        <p14:creationId xmlns:p14="http://schemas.microsoft.com/office/powerpoint/2010/main" val="1268883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700808"/>
            <a:ext cx="8229600" cy="1143000"/>
          </a:xfrm>
        </p:spPr>
        <p:txBody>
          <a:bodyPr>
            <a:normAutofit/>
          </a:bodyPr>
          <a:lstStyle/>
          <a:p>
            <a:r>
              <a:rPr lang="en-GB" dirty="0" smtClean="0"/>
              <a:t>Thanks for listening any questions?</a:t>
            </a:r>
            <a:endParaRPr lang="en-GB" dirty="0"/>
          </a:p>
        </p:txBody>
      </p:sp>
    </p:spTree>
    <p:extLst>
      <p:ext uri="{BB962C8B-B14F-4D97-AF65-F5344CB8AC3E}">
        <p14:creationId xmlns:p14="http://schemas.microsoft.com/office/powerpoint/2010/main" val="22135193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GB" dirty="0"/>
          </a:p>
          <a:p>
            <a:endParaRPr lang="en-GB" dirty="0"/>
          </a:p>
        </p:txBody>
      </p:sp>
      <p:sp>
        <p:nvSpPr>
          <p:cNvPr id="4" name="TextBox 3"/>
          <p:cNvSpPr txBox="1"/>
          <p:nvPr/>
        </p:nvSpPr>
        <p:spPr>
          <a:xfrm>
            <a:off x="467544" y="260648"/>
            <a:ext cx="7632848" cy="6463308"/>
          </a:xfrm>
          <a:prstGeom prst="rect">
            <a:avLst/>
          </a:prstGeom>
          <a:noFill/>
        </p:spPr>
        <p:txBody>
          <a:bodyPr wrap="square" rtlCol="0">
            <a:spAutoFit/>
          </a:bodyPr>
          <a:lstStyle/>
          <a:p>
            <a:r>
              <a:rPr lang="en-GB" dirty="0"/>
              <a:t>Amsterdam Red Light District Tours. (2018). Amsterdam’s Female Prostitutes Are Currently Outnumbered By Male Prostitutes. [online] Available at: http://www.amsterdamredlightdistricttour.com/news/amsterdams-female-prostitutes-currently-outnumbered-male-prostitutes/ [Accessed 15 Feb. 2018]. </a:t>
            </a:r>
          </a:p>
          <a:p>
            <a:r>
              <a:rPr lang="en-GB" dirty="0"/>
              <a:t>Anon, (2018). [online] Available at: https://www.quora.com/What-is-the-difference-between-sex-workers-and-prostitutes [Accessed 10 Feb. 2018]. </a:t>
            </a:r>
            <a:endParaRPr lang="en-GB" dirty="0" smtClean="0"/>
          </a:p>
          <a:p>
            <a:endParaRPr lang="en-GB" dirty="0"/>
          </a:p>
          <a:p>
            <a:r>
              <a:rPr lang="en-GB" dirty="0"/>
              <a:t>Eltis.org. (2018). Hard-to-reach group | </a:t>
            </a:r>
            <a:r>
              <a:rPr lang="en-GB" dirty="0" err="1"/>
              <a:t>Eltis</a:t>
            </a:r>
            <a:r>
              <a:rPr lang="en-GB" dirty="0"/>
              <a:t>. [online] Available at: http://www.eltis.org/glossary/hard-reach-group [Accessed 11 Feb. 2018</a:t>
            </a:r>
            <a:r>
              <a:rPr lang="en-GB" dirty="0" smtClean="0"/>
              <a:t>].</a:t>
            </a:r>
          </a:p>
          <a:p>
            <a:r>
              <a:rPr lang="en-GB" dirty="0" smtClean="0"/>
              <a:t> </a:t>
            </a:r>
            <a:endParaRPr lang="en-GB" dirty="0"/>
          </a:p>
          <a:p>
            <a:r>
              <a:rPr lang="en-GB" dirty="0"/>
              <a:t>Gov.uk. (2018). [online] Available at: https://www.gov.uk/government/uploads/system/uploads/attachment_data/file/303927/A_Review_of_the_Literature_on_sex_workers_and_social_exclusion.pdf [Accessed 20 Feb. 2018</a:t>
            </a:r>
            <a:r>
              <a:rPr lang="en-GB" dirty="0" smtClean="0"/>
              <a:t>].</a:t>
            </a:r>
          </a:p>
          <a:p>
            <a:endParaRPr lang="en-GB" dirty="0"/>
          </a:p>
          <a:p>
            <a:r>
              <a:rPr lang="en-GB" dirty="0"/>
              <a:t>News.bbc.co.uk. (2018). BBC NEWS | UK | Q&amp;A: UK Prostitution Laws. [online] Available at: http://news.bbc.co.uk/1/hi/uk/7736436.stm [Accessed 25 Feb. 2018</a:t>
            </a:r>
            <a:r>
              <a:rPr lang="en-GB" dirty="0" smtClean="0"/>
              <a:t>].</a:t>
            </a:r>
          </a:p>
          <a:p>
            <a:endParaRPr lang="en-GB" dirty="0"/>
          </a:p>
          <a:p>
            <a:r>
              <a:rPr lang="en-GB" dirty="0"/>
              <a:t>Oxford Dictionaries | English. (2018). prostitute | Definition of prostitute in English by Oxford Dictionaries. [online] Available at: https://en.oxforddictionaries.com/definition/prostitute [Accessed 05 Feb. 2018]. </a:t>
            </a:r>
          </a:p>
        </p:txBody>
      </p:sp>
    </p:spTree>
    <p:extLst>
      <p:ext uri="{BB962C8B-B14F-4D97-AF65-F5344CB8AC3E}">
        <p14:creationId xmlns:p14="http://schemas.microsoft.com/office/powerpoint/2010/main" val="1820633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endParaRPr lang="en-GB" dirty="0"/>
          </a:p>
          <a:p>
            <a:endParaRPr lang="en-GB" dirty="0"/>
          </a:p>
          <a:p>
            <a:endParaRPr lang="en-GB" dirty="0"/>
          </a:p>
        </p:txBody>
      </p:sp>
      <p:sp>
        <p:nvSpPr>
          <p:cNvPr id="4" name="TextBox 3"/>
          <p:cNvSpPr txBox="1"/>
          <p:nvPr/>
        </p:nvSpPr>
        <p:spPr>
          <a:xfrm>
            <a:off x="467544" y="332656"/>
            <a:ext cx="8496944" cy="5078313"/>
          </a:xfrm>
          <a:prstGeom prst="rect">
            <a:avLst/>
          </a:prstGeom>
          <a:noFill/>
        </p:spPr>
        <p:txBody>
          <a:bodyPr wrap="square" rtlCol="0">
            <a:spAutoFit/>
          </a:bodyPr>
          <a:lstStyle/>
          <a:p>
            <a:r>
              <a:rPr lang="en-GB" dirty="0"/>
              <a:t>Publications.parliament.uk. (2018). [online] Available at: https://publications.parliament.uk/pa/cm201617/cmselect/cmhaff/26/26.pdf [Accessed 1 Mar. 2018]. </a:t>
            </a:r>
            <a:endParaRPr lang="en-GB" dirty="0" smtClean="0"/>
          </a:p>
          <a:p>
            <a:endParaRPr lang="en-GB" dirty="0"/>
          </a:p>
          <a:p>
            <a:r>
              <a:rPr lang="en-GB" dirty="0"/>
              <a:t>Sex-crimes.laws.com. (2018). Societal Affects - Sex Crimes | Laws.com. [online] Available at: https://sex-crimes.laws.com/prostitution/societal-affects [Accessed 5 Mar. 2018</a:t>
            </a:r>
            <a:r>
              <a:rPr lang="en-GB" dirty="0" smtClean="0"/>
              <a:t>].</a:t>
            </a:r>
          </a:p>
          <a:p>
            <a:endParaRPr lang="en-GB" dirty="0"/>
          </a:p>
          <a:p>
            <a:r>
              <a:rPr lang="en-GB" dirty="0"/>
              <a:t>Spl.ids.ac.uk. (2018). Sex Work Law - Countries | Sexuality, Poverty and Law. [online] Available at: http://spl.ids.ac.uk/sexworklaw/countries [Accessed 6 Mar. 2018]. </a:t>
            </a:r>
            <a:endParaRPr lang="en-GB" dirty="0" smtClean="0"/>
          </a:p>
          <a:p>
            <a:endParaRPr lang="en-GB" dirty="0"/>
          </a:p>
          <a:p>
            <a:r>
              <a:rPr lang="en-GB" dirty="0"/>
              <a:t>Tours, A., Tour, J., Tour, J., Tours, P., Blog, T., Tours, O., Italy, E., London, E., Prague, E., </a:t>
            </a:r>
            <a:r>
              <a:rPr lang="en-GB" dirty="0" err="1"/>
              <a:t>Kolasinska</a:t>
            </a:r>
            <a:r>
              <a:rPr lang="en-GB" dirty="0"/>
              <a:t>, S., </a:t>
            </a:r>
            <a:r>
              <a:rPr lang="en-GB" dirty="0" err="1"/>
              <a:t>Assen</a:t>
            </a:r>
            <a:r>
              <a:rPr lang="en-GB" dirty="0"/>
              <a:t>, J., </a:t>
            </a:r>
            <a:r>
              <a:rPr lang="en-GB" dirty="0" err="1"/>
              <a:t>Kolasinska</a:t>
            </a:r>
            <a:r>
              <a:rPr lang="en-GB" dirty="0"/>
              <a:t>, S., </a:t>
            </a:r>
            <a:r>
              <a:rPr lang="en-GB" dirty="0" err="1"/>
              <a:t>Riden</a:t>
            </a:r>
            <a:r>
              <a:rPr lang="en-GB" dirty="0"/>
              <a:t>, B., Panchal, D. and </a:t>
            </a:r>
            <a:r>
              <a:rPr lang="en-GB" dirty="0" err="1"/>
              <a:t>hubbie</a:t>
            </a:r>
            <a:r>
              <a:rPr lang="en-GB" dirty="0"/>
              <a:t>, M. (2018). Amsterdam Red Light District - Everything You Want To Know. [online] Eating Amsterdam Tours. Available at: https://www.eatingamsterdamtours.com/blog/red-light-district/ [Accessed 10 Mar. 2018]. </a:t>
            </a:r>
            <a:endParaRPr lang="en-GB" dirty="0" smtClean="0"/>
          </a:p>
          <a:p>
            <a:endParaRPr lang="en-GB" dirty="0"/>
          </a:p>
          <a:p>
            <a:r>
              <a:rPr lang="en-GB" dirty="0"/>
              <a:t>Who.int. (2018). [online] Available at: http://www.who.int/hiv/topics/vct/sw_toolkit/115solution.pdf [Accessed 12 Mar. 2018]. </a:t>
            </a:r>
          </a:p>
        </p:txBody>
      </p:sp>
    </p:spTree>
    <p:extLst>
      <p:ext uri="{BB962C8B-B14F-4D97-AF65-F5344CB8AC3E}">
        <p14:creationId xmlns:p14="http://schemas.microsoft.com/office/powerpoint/2010/main" val="28528285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Composite</Template>
  <TotalTime>522</TotalTime>
  <Words>2067</Words>
  <Application>Microsoft Office PowerPoint</Application>
  <PresentationFormat>On-screen Show (4:3)</PresentationFormat>
  <Paragraphs>158</Paragraphs>
  <Slides>20</Slides>
  <Notes>12</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Hard to reach groups </vt:lpstr>
      <vt:lpstr>Introduction</vt:lpstr>
      <vt:lpstr>Hard to reach groups </vt:lpstr>
      <vt:lpstr>Sex workers </vt:lpstr>
      <vt:lpstr>Prostitutes </vt:lpstr>
      <vt:lpstr>Statistics in UK</vt:lpstr>
      <vt:lpstr>Factors which could lead to sex work</vt:lpstr>
      <vt:lpstr>Sex workers ,prostitutes and sex trafficking</vt:lpstr>
      <vt:lpstr>Law of prostitution </vt:lpstr>
      <vt:lpstr>Laws of sex workers</vt:lpstr>
      <vt:lpstr>Society view on prostitutions </vt:lpstr>
      <vt:lpstr>PowerPoint Presentation</vt:lpstr>
      <vt:lpstr>Male prostitution </vt:lpstr>
      <vt:lpstr>PowerPoint Presentation</vt:lpstr>
      <vt:lpstr>Social and Economic factors which could affect on health</vt:lpstr>
      <vt:lpstr>PowerPoint Presentation</vt:lpstr>
      <vt:lpstr>Conclusion</vt:lpstr>
      <vt:lpstr>Thanks for listening any questions?</vt:lpstr>
      <vt:lpstr>PowerPoint Presentation</vt:lpstr>
      <vt:lpstr>PowerPoint Presentation</vt:lpstr>
    </vt:vector>
  </TitlesOfParts>
  <Company>Hewlett-Packard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jodie-dunne@hotmail.co.uk</dc:creator>
  <cp:lastModifiedBy>jodie-dunne@hotmail.co.uk</cp:lastModifiedBy>
  <cp:revision>24</cp:revision>
  <dcterms:created xsi:type="dcterms:W3CDTF">2018-03-26T15:19:13Z</dcterms:created>
  <dcterms:modified xsi:type="dcterms:W3CDTF">2018-03-27T10:52:43Z</dcterms:modified>
</cp:coreProperties>
</file>