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2" r:id="rId7"/>
    <p:sldId id="260"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9" d="100"/>
          <a:sy n="89" d="100"/>
        </p:scale>
        <p:origin x="-1258"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624"/>
            <a:ext cx="7315200" cy="2595025"/>
          </a:xfrm>
        </p:spPr>
        <p:txBody>
          <a:bodyPr>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914400" y="5166530"/>
            <a:ext cx="7315200" cy="1144632"/>
          </a:xfrm>
        </p:spPr>
        <p:txBody>
          <a:bodyPr>
            <a:normAutofit/>
          </a:bodyPr>
          <a:lstStyle>
            <a:lvl1pPr marL="0" indent="0" algn="l">
              <a:buNone/>
              <a:defRPr sz="2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10382D8B-3769-4972-B0C1-7B4D864E3FEE}" type="datetimeFigureOut">
              <a:rPr lang="en-GB" smtClean="0"/>
              <a:t>18/01/2018</a:t>
            </a:fld>
            <a:endParaRPr lang="en-GB"/>
          </a:p>
        </p:txBody>
      </p:sp>
      <p:sp>
        <p:nvSpPr>
          <p:cNvPr id="8" name="Slide Number Placeholder 7"/>
          <p:cNvSpPr>
            <a:spLocks noGrp="1"/>
          </p:cNvSpPr>
          <p:nvPr>
            <p:ph type="sldNum" sz="quarter" idx="11"/>
          </p:nvPr>
        </p:nvSpPr>
        <p:spPr/>
        <p:txBody>
          <a:bodyPr/>
          <a:lstStyle/>
          <a:p>
            <a:fld id="{98955763-53A9-4535-B3D4-E32E6F3B37FC}"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0382D8B-3769-4972-B0C1-7B4D864E3FEE}"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955763-53A9-4535-B3D4-E32E6F3B37FC}"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4400" y="5017572"/>
            <a:ext cx="7315200" cy="1293592"/>
          </a:xfrm>
        </p:spPr>
        <p:txBody>
          <a:bodyPr anchor="t"/>
          <a:lstStyle>
            <a:lvl1pPr algn="l">
              <a:defRPr sz="4000" b="0" cap="none"/>
            </a:lvl1pPr>
          </a:lstStyle>
          <a:p>
            <a:r>
              <a:rPr lang="en-US" smtClean="0"/>
              <a:t>Click to edit Master title style</a:t>
            </a:r>
            <a:endParaRPr lang="en-US"/>
          </a:p>
        </p:txBody>
      </p:sp>
      <p:sp>
        <p:nvSpPr>
          <p:cNvPr id="3" name="Text Placeholder 2"/>
          <p:cNvSpPr>
            <a:spLocks noGrp="1"/>
          </p:cNvSpPr>
          <p:nvPr>
            <p:ph type="body" idx="1"/>
          </p:nvPr>
        </p:nvSpPr>
        <p:spPr>
          <a:xfrm>
            <a:off x="914400" y="3865097"/>
            <a:ext cx="7315200" cy="1098439"/>
          </a:xfrm>
        </p:spPr>
        <p:txBody>
          <a:bodyPr anchor="b"/>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0382D8B-3769-4972-B0C1-7B4D864E3FEE}"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955763-53A9-4535-B3D4-E32E6F3B37FC}"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0382D8B-3769-4972-B0C1-7B4D864E3FEE}" type="datetimeFigureOut">
              <a:rPr lang="en-GB" smtClean="0"/>
              <a:t>18/01/2018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955763-53A9-4535-B3D4-E32E6F3B37FC}" type="slidenum">
              <a:rPr lang="en-GB" smtClean="0"/>
              <a:t>‹#›</a:t>
            </a:fld>
            <a:endParaRPr lang="en-GB"/>
          </a:p>
        </p:txBody>
      </p:sp>
      <p:sp>
        <p:nvSpPr>
          <p:cNvPr id="9" name="Title 8"/>
          <p:cNvSpPr>
            <a:spLocks noGrp="1"/>
          </p:cNvSpPr>
          <p:nvPr>
            <p:ph type="title"/>
          </p:nvPr>
        </p:nvSpPr>
        <p:spPr>
          <a:xfrm>
            <a:off x="914400" y="1544715"/>
            <a:ext cx="7315200" cy="1154097"/>
          </a:xfrm>
        </p:spPr>
        <p:txBody>
          <a:bodyPr/>
          <a:lstStyle/>
          <a:p>
            <a:r>
              <a:rPr lang="en-US" smtClean="0"/>
              <a:t>Click to edit Master title style</a:t>
            </a:r>
            <a:endParaRPr lang="en-US"/>
          </a:p>
        </p:txBody>
      </p:sp>
      <p:sp>
        <p:nvSpPr>
          <p:cNvPr id="8" name="Content Placeholder 7"/>
          <p:cNvSpPr>
            <a:spLocks noGrp="1"/>
          </p:cNvSpPr>
          <p:nvPr>
            <p:ph sz="quarter" idx="13"/>
          </p:nvPr>
        </p:nvSpPr>
        <p:spPr>
          <a:xfrm>
            <a:off x="914400" y="2743200"/>
            <a:ext cx="3566160" cy="359359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81728" y="2743200"/>
            <a:ext cx="3566160" cy="35956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16348" y="2743200"/>
            <a:ext cx="3364992" cy="621792"/>
          </a:xfrm>
        </p:spPr>
        <p:txBody>
          <a:bodyPr anchor="b">
            <a:no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885144" y="2743200"/>
            <a:ext cx="3362062" cy="621792"/>
          </a:xfrm>
        </p:spPr>
        <p:txBody>
          <a:bodyPr anchor="b">
            <a:no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10382D8B-3769-4972-B0C1-7B4D864E3FEE}" type="datetimeFigureOut">
              <a:rPr lang="en-GB" smtClean="0"/>
              <a:t>18/01/2018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955763-53A9-4535-B3D4-E32E6F3B37FC}" type="slidenum">
              <a:rPr lang="en-GB" smtClean="0"/>
              <a:t>‹#›</a:t>
            </a:fld>
            <a:endParaRPr lang="en-GB"/>
          </a:p>
        </p:txBody>
      </p:sp>
      <p:sp>
        <p:nvSpPr>
          <p:cNvPr id="10" name="Title 9"/>
          <p:cNvSpPr>
            <a:spLocks noGrp="1"/>
          </p:cNvSpPr>
          <p:nvPr>
            <p:ph type="title"/>
          </p:nvPr>
        </p:nvSpPr>
        <p:spPr>
          <a:xfrm>
            <a:off x="914400" y="1544715"/>
            <a:ext cx="7315200" cy="1154097"/>
          </a:xfrm>
        </p:spPr>
        <p:txBody>
          <a:bodyPr/>
          <a:lstStyle/>
          <a:p>
            <a:r>
              <a:rPr lang="en-US" smtClean="0"/>
              <a:t>Click to edit Master title style</a:t>
            </a:r>
            <a:endParaRPr lang="en-US" dirty="0"/>
          </a:p>
        </p:txBody>
      </p:sp>
      <p:sp>
        <p:nvSpPr>
          <p:cNvPr id="11" name="Content Placeholder 10"/>
          <p:cNvSpPr>
            <a:spLocks noGrp="1"/>
          </p:cNvSpPr>
          <p:nvPr>
            <p:ph sz="quarter" idx="13"/>
          </p:nvPr>
        </p:nvSpPr>
        <p:spPr>
          <a:xfrm>
            <a:off x="914400" y="3383280"/>
            <a:ext cx="3566160" cy="29535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81727" y="3383280"/>
            <a:ext cx="3566160" cy="29535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0382D8B-3769-4972-B0C1-7B4D864E3FEE}" type="datetimeFigureOut">
              <a:rPr lang="en-GB" smtClean="0"/>
              <a:t>18/01/2018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955763-53A9-4535-B3D4-E32E6F3B37F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382D8B-3769-4972-B0C1-7B4D864E3FEE}" type="datetimeFigureOut">
              <a:rPr lang="en-GB" smtClean="0"/>
              <a:t>18/01/2018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955763-53A9-4535-B3D4-E32E6F3B37F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825362"/>
            <a:ext cx="2950936" cy="2173015"/>
          </a:xfrm>
        </p:spPr>
        <p:txBody>
          <a:bodyPr anchor="b">
            <a:normAutofit/>
          </a:bodyPr>
          <a:lstStyle>
            <a:lvl1pPr algn="l">
              <a:defRPr sz="2800" b="0"/>
            </a:lvl1pPr>
          </a:lstStyle>
          <a:p>
            <a:r>
              <a:rPr lang="en-US" smtClean="0"/>
              <a:t>Click to edit Master title style</a:t>
            </a:r>
            <a:endParaRPr lang="en-US" dirty="0"/>
          </a:p>
        </p:txBody>
      </p:sp>
      <p:sp>
        <p:nvSpPr>
          <p:cNvPr id="3" name="Content Placeholder 2"/>
          <p:cNvSpPr>
            <a:spLocks noGrp="1"/>
          </p:cNvSpPr>
          <p:nvPr>
            <p:ph idx="1"/>
          </p:nvPr>
        </p:nvSpPr>
        <p:spPr>
          <a:xfrm>
            <a:off x="4021752" y="1826709"/>
            <a:ext cx="4207848" cy="4476614"/>
          </a:xfrm>
        </p:spPr>
        <p:txBody>
          <a:bodyPr anchor="ct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4400" y="4061095"/>
            <a:ext cx="2950936" cy="2245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0382D8B-3769-4972-B0C1-7B4D864E3FEE}" type="datetimeFigureOut">
              <a:rPr lang="en-GB" smtClean="0"/>
              <a:t>18/01/2018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955763-53A9-4535-B3D4-E32E6F3B37FC}"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828800"/>
            <a:ext cx="2953512" cy="2176272"/>
          </a:xfrm>
        </p:spPr>
        <p:txBody>
          <a:bodyPr anchor="b">
            <a:normAutofit/>
          </a:bodyPr>
          <a:lstStyle>
            <a:lvl1pPr algn="l">
              <a:defRPr sz="2800" b="0"/>
            </a:lvl1pPr>
          </a:lstStyle>
          <a:p>
            <a:r>
              <a:rPr lang="en-US" smtClean="0"/>
              <a:t>Click to edit Master title style</a:t>
            </a:r>
            <a:endParaRPr lang="en-US" dirty="0"/>
          </a:p>
        </p:txBody>
      </p:sp>
      <p:sp>
        <p:nvSpPr>
          <p:cNvPr id="3" name="Picture Placeholder 2"/>
          <p:cNvSpPr>
            <a:spLocks noGrp="1"/>
          </p:cNvSpPr>
          <p:nvPr>
            <p:ph type="pic" idx="1"/>
          </p:nvPr>
        </p:nvSpPr>
        <p:spPr>
          <a:xfrm>
            <a:off x="4191000" y="2286000"/>
            <a:ext cx="4038600" cy="3352800"/>
          </a:xfrm>
          <a:solidFill>
            <a:schemeClr val="accent2"/>
          </a:solidFill>
          <a:ln w="12700">
            <a:noFill/>
          </a:ln>
          <a:effectLst>
            <a:reflection blurRad="12700" stA="30000" endPos="30000" dist="31750" dir="5400000" sy="-100000" algn="bl" rotWithShape="0"/>
          </a:effectLst>
          <a:scene3d>
            <a:camera prst="perspectiveRight" fov="2700000">
              <a:rot lat="240000" lon="900000" rev="0"/>
            </a:camera>
            <a:lightRig rig="threePt" dir="t">
              <a:rot lat="0" lon="0" rev="2700000"/>
            </a:lightRig>
          </a:scene3d>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4400" y="4059936"/>
            <a:ext cx="2953512" cy="2249424"/>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0382D8B-3769-4972-B0C1-7B4D864E3FEE}" type="datetimeFigureOut">
              <a:rPr lang="en-GB" smtClean="0"/>
              <a:t>18/01/2018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955763-53A9-4535-B3D4-E32E6F3B37FC}"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0382D8B-3769-4972-B0C1-7B4D864E3FEE}"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955763-53A9-4535-B3D4-E32E6F3B37F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48400" y="1826709"/>
            <a:ext cx="1492499" cy="4484454"/>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54524" y="1826709"/>
            <a:ext cx="5241476" cy="448445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0382D8B-3769-4972-B0C1-7B4D864E3FEE}"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955763-53A9-4535-B3D4-E32E6F3B37FC}"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0" name="Rectangle 9"/>
          <p:cNvSpPr/>
          <p:nvPr/>
        </p:nvSpPr>
        <p:spPr>
          <a:xfrm>
            <a:off x="8435268" y="573807"/>
            <a:ext cx="86236" cy="5723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8569419" y="573807"/>
            <a:ext cx="576072" cy="5723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914400" y="1544715"/>
            <a:ext cx="7315200" cy="115409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4400" y="2769833"/>
            <a:ext cx="7315200" cy="353952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6007690" y="548797"/>
            <a:ext cx="1189132" cy="297918"/>
          </a:xfrm>
          <a:prstGeom prst="rect">
            <a:avLst/>
          </a:prstGeom>
        </p:spPr>
        <p:txBody>
          <a:bodyPr vert="horz" lIns="91440" tIns="45720" rIns="91440" bIns="45720" rtlCol="0" anchor="ctr"/>
          <a:lstStyle>
            <a:lvl1pPr algn="l">
              <a:defRPr sz="1200">
                <a:solidFill>
                  <a:schemeClr val="tx1">
                    <a:alpha val="50000"/>
                  </a:schemeClr>
                </a:solidFill>
              </a:defRPr>
            </a:lvl1pPr>
          </a:lstStyle>
          <a:p>
            <a:fld id="{10382D8B-3769-4972-B0C1-7B4D864E3FEE}" type="datetimeFigureOut">
              <a:rPr lang="en-GB" smtClean="0"/>
              <a:t>18/01/2018</a:t>
            </a:fld>
            <a:endParaRPr lang="en-GB"/>
          </a:p>
        </p:txBody>
      </p:sp>
      <p:sp>
        <p:nvSpPr>
          <p:cNvPr id="6" name="Slide Number Placeholder 5"/>
          <p:cNvSpPr>
            <a:spLocks noGrp="1"/>
          </p:cNvSpPr>
          <p:nvPr>
            <p:ph type="sldNum" sz="quarter" idx="4"/>
          </p:nvPr>
        </p:nvSpPr>
        <p:spPr>
          <a:xfrm>
            <a:off x="7314415" y="548797"/>
            <a:ext cx="941203" cy="301752"/>
          </a:xfrm>
          <a:prstGeom prst="rect">
            <a:avLst/>
          </a:prstGeom>
        </p:spPr>
        <p:txBody>
          <a:bodyPr vert="horz" lIns="91440" tIns="45720" rIns="91440" bIns="45720" rtlCol="0" anchor="ctr"/>
          <a:lstStyle>
            <a:lvl1pPr algn="r">
              <a:defRPr sz="1200">
                <a:solidFill>
                  <a:schemeClr val="tx1"/>
                </a:solidFill>
              </a:defRPr>
            </a:lvl1pPr>
          </a:lstStyle>
          <a:p>
            <a:fld id="{98955763-53A9-4535-B3D4-E32E6F3B37FC}" type="slidenum">
              <a:rPr lang="en-GB" smtClean="0"/>
              <a:t>‹#›</a:t>
            </a:fld>
            <a:endParaRPr lang="en-GB"/>
          </a:p>
        </p:txBody>
      </p:sp>
      <p:sp>
        <p:nvSpPr>
          <p:cNvPr id="5" name="Footer Placeholder 4"/>
          <p:cNvSpPr>
            <a:spLocks noGrp="1"/>
          </p:cNvSpPr>
          <p:nvPr>
            <p:ph type="ftr" sz="quarter" idx="3"/>
          </p:nvPr>
        </p:nvSpPr>
        <p:spPr>
          <a:xfrm>
            <a:off x="6008688" y="855956"/>
            <a:ext cx="2246489" cy="301227"/>
          </a:xfrm>
          <a:prstGeom prst="rect">
            <a:avLst/>
          </a:prstGeom>
        </p:spPr>
        <p:txBody>
          <a:bodyPr vert="horz" lIns="91440" tIns="0" rIns="91440" bIns="45720" rtlCol="0" anchor="t"/>
          <a:lstStyle>
            <a:lvl1pPr algn="l">
              <a:defRPr sz="1000">
                <a:solidFill>
                  <a:schemeClr val="tx1"/>
                </a:solidFill>
              </a:defRPr>
            </a:lvl1pPr>
          </a:lstStyle>
          <a:p>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buClr>
          <a:schemeClr val="tx2"/>
        </a:buClr>
        <a:buFont typeface="Wingdings" charset="2"/>
        <a:buChar char="§"/>
        <a:defRPr sz="2000" kern="1200">
          <a:solidFill>
            <a:schemeClr val="tx1"/>
          </a:solidFill>
          <a:latin typeface="+mn-lt"/>
          <a:ea typeface="+mn-ea"/>
          <a:cs typeface="+mn-cs"/>
        </a:defRPr>
      </a:lvl1pPr>
      <a:lvl2pPr marL="502920" indent="-182880" algn="l" defTabSz="914400" rtl="0" eaLnBrk="1" latinLnBrk="0" hangingPunct="1">
        <a:spcBef>
          <a:spcPct val="20000"/>
        </a:spcBef>
        <a:buClr>
          <a:schemeClr val="tx2"/>
        </a:buClr>
        <a:buFont typeface="Wingdings" charset="2"/>
        <a:buChar char="§"/>
        <a:defRPr sz="1800" kern="1200">
          <a:solidFill>
            <a:schemeClr val="tx1"/>
          </a:solidFill>
          <a:latin typeface="+mn-lt"/>
          <a:ea typeface="+mn-ea"/>
          <a:cs typeface="+mn-cs"/>
        </a:defRPr>
      </a:lvl2pPr>
      <a:lvl3pPr marL="685800" indent="-182880" algn="l" defTabSz="914400" rtl="0" eaLnBrk="1" latinLnBrk="0" hangingPunct="1">
        <a:spcBef>
          <a:spcPct val="20000"/>
        </a:spcBef>
        <a:buClr>
          <a:schemeClr val="tx2"/>
        </a:buClr>
        <a:buFont typeface="Wingdings" charset="2"/>
        <a:buChar char="§"/>
        <a:defRPr sz="1600" kern="1200">
          <a:solidFill>
            <a:schemeClr val="tx1"/>
          </a:solidFill>
          <a:latin typeface="+mn-lt"/>
          <a:ea typeface="+mn-ea"/>
          <a:cs typeface="+mn-cs"/>
        </a:defRPr>
      </a:lvl3pPr>
      <a:lvl4pPr marL="914400" indent="-182880" algn="l" defTabSz="914400" rtl="0" eaLnBrk="1" latinLnBrk="0" hangingPunct="1">
        <a:spcBef>
          <a:spcPct val="20000"/>
        </a:spcBef>
        <a:buClr>
          <a:schemeClr val="tx2"/>
        </a:buClr>
        <a:buFont typeface="Wingdings" charset="2"/>
        <a:buChar char="§"/>
        <a:defRPr sz="1400" kern="1200">
          <a:solidFill>
            <a:schemeClr val="tx1"/>
          </a:solidFill>
          <a:latin typeface="+mn-lt"/>
          <a:ea typeface="+mn-ea"/>
          <a:cs typeface="+mn-cs"/>
        </a:defRPr>
      </a:lvl4pPr>
      <a:lvl5pPr marL="1143000" indent="-182880" algn="l" defTabSz="914400" rtl="0" eaLnBrk="1" latinLnBrk="0" hangingPunct="1">
        <a:spcBef>
          <a:spcPct val="20000"/>
        </a:spcBef>
        <a:buClr>
          <a:schemeClr val="tx2"/>
        </a:buClr>
        <a:buFont typeface="Wingdings" charset="2"/>
        <a:buChar char="§"/>
        <a:defRPr sz="1400" kern="1200">
          <a:solidFill>
            <a:schemeClr val="tx1"/>
          </a:solidFill>
          <a:latin typeface="+mn-lt"/>
          <a:ea typeface="+mn-ea"/>
          <a:cs typeface="+mn-cs"/>
        </a:defRPr>
      </a:lvl5pPr>
      <a:lvl6pPr marL="13716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6pPr>
      <a:lvl7pPr marL="16002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7pPr>
      <a:lvl8pPr marL="18288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8pPr>
      <a:lvl9pPr marL="20574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3600" b="1" u="sng" dirty="0"/>
              <a:t>Critically </a:t>
            </a:r>
            <a:r>
              <a:rPr lang="en-GB" sz="3600" b="1" u="sng" dirty="0" smtClean="0"/>
              <a:t>evaluating </a:t>
            </a:r>
            <a:r>
              <a:rPr lang="en-GB" sz="3600" b="1" u="sng" dirty="0"/>
              <a:t>the main arguments used by the Chinese government to dispute the diplomatic and legal foundations of Tibetan independence between 1912 and 1950.</a:t>
            </a:r>
            <a:r>
              <a:rPr lang="en-GB" dirty="0"/>
              <a:t/>
            </a:r>
            <a:br>
              <a:rPr lang="en-GB" dirty="0"/>
            </a:br>
            <a:endParaRPr lang="en-GB" u="sng" dirty="0"/>
          </a:p>
        </p:txBody>
      </p:sp>
      <p:sp>
        <p:nvSpPr>
          <p:cNvPr id="5" name="TextBox 4"/>
          <p:cNvSpPr txBox="1"/>
          <p:nvPr/>
        </p:nvSpPr>
        <p:spPr>
          <a:xfrm>
            <a:off x="467544" y="404664"/>
            <a:ext cx="4464496" cy="646331"/>
          </a:xfrm>
          <a:prstGeom prst="rect">
            <a:avLst/>
          </a:prstGeom>
          <a:noFill/>
        </p:spPr>
        <p:txBody>
          <a:bodyPr wrap="square" rtlCol="0">
            <a:spAutoFit/>
          </a:bodyPr>
          <a:lstStyle/>
          <a:p>
            <a:r>
              <a:rPr lang="en-GB" dirty="0" smtClean="0">
                <a:solidFill>
                  <a:schemeClr val="tx2"/>
                </a:solidFill>
              </a:rPr>
              <a:t>Max Brown                           CSCH6019</a:t>
            </a:r>
          </a:p>
          <a:p>
            <a:r>
              <a:rPr lang="en-GB" dirty="0" smtClean="0">
                <a:solidFill>
                  <a:schemeClr val="tx2"/>
                </a:solidFill>
              </a:rPr>
              <a:t>1500377</a:t>
            </a:r>
            <a:endParaRPr lang="en-GB" dirty="0">
              <a:solidFill>
                <a:schemeClr val="tx2"/>
              </a:solidFill>
            </a:endParaRPr>
          </a:p>
        </p:txBody>
      </p:sp>
    </p:spTree>
    <p:extLst>
      <p:ext uri="{BB962C8B-B14F-4D97-AF65-F5344CB8AC3E}">
        <p14:creationId xmlns:p14="http://schemas.microsoft.com/office/powerpoint/2010/main" val="12915902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China’s argument</a:t>
            </a:r>
            <a:endParaRPr lang="en-GB" b="1" u="sng" dirty="0"/>
          </a:p>
        </p:txBody>
      </p:sp>
      <p:sp>
        <p:nvSpPr>
          <p:cNvPr id="3" name="Content Placeholder 2"/>
          <p:cNvSpPr>
            <a:spLocks noGrp="1"/>
          </p:cNvSpPr>
          <p:nvPr>
            <p:ph idx="1"/>
          </p:nvPr>
        </p:nvSpPr>
        <p:spPr/>
        <p:txBody>
          <a:bodyPr/>
          <a:lstStyle/>
          <a:p>
            <a:r>
              <a:rPr lang="en-GB" dirty="0" smtClean="0"/>
              <a:t>One of the </a:t>
            </a:r>
            <a:r>
              <a:rPr lang="en-GB" dirty="0" err="1" smtClean="0"/>
              <a:t>RoC</a:t>
            </a:r>
            <a:r>
              <a:rPr lang="en-GB" dirty="0" smtClean="0"/>
              <a:t> claims is that Tibet has been under their rule ever since their role in repelling an invasion by Gurkhas of Nepal in 1792. however sources tell us that 1792was not the initial attempt to exert control over Tibet, nor that either attempt were recognised by Tibet itself or even the wider world.</a:t>
            </a:r>
            <a:endParaRPr lang="en-GB" dirty="0"/>
          </a:p>
        </p:txBody>
      </p:sp>
    </p:spTree>
    <p:extLst>
      <p:ext uri="{BB962C8B-B14F-4D97-AF65-F5344CB8AC3E}">
        <p14:creationId xmlns:p14="http://schemas.microsoft.com/office/powerpoint/2010/main" val="469059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908720"/>
            <a:ext cx="7315200" cy="1154097"/>
          </a:xfrm>
        </p:spPr>
        <p:txBody>
          <a:bodyPr/>
          <a:lstStyle/>
          <a:p>
            <a:r>
              <a:rPr lang="en-GB" b="1" u="sng" dirty="0" smtClean="0"/>
              <a:t>Smith &amp; Goldstein</a:t>
            </a:r>
            <a:endParaRPr lang="en-GB" b="1" u="sng" dirty="0"/>
          </a:p>
        </p:txBody>
      </p:sp>
      <p:sp>
        <p:nvSpPr>
          <p:cNvPr id="3" name="Content Placeholder 2"/>
          <p:cNvSpPr>
            <a:spLocks noGrp="1"/>
          </p:cNvSpPr>
          <p:nvPr>
            <p:ph idx="1"/>
          </p:nvPr>
        </p:nvSpPr>
        <p:spPr>
          <a:xfrm>
            <a:off x="899592" y="2132856"/>
            <a:ext cx="7315200" cy="3539527"/>
          </a:xfrm>
        </p:spPr>
        <p:txBody>
          <a:bodyPr/>
          <a:lstStyle/>
          <a:p>
            <a:r>
              <a:rPr lang="en-GB" dirty="0" smtClean="0"/>
              <a:t>Authors such as Warren Smith and Melvyn Goldstein tell us of the numerous fluctuations of Tibetan and Chinese power over the centuries, which often only serve to further complicate any debate made by either side of the decade long argument of Tibet’s ‘independence’.</a:t>
            </a:r>
            <a:endParaRPr lang="en-GB" dirty="0"/>
          </a:p>
        </p:txBody>
      </p:sp>
    </p:spTree>
    <p:extLst>
      <p:ext uri="{BB962C8B-B14F-4D97-AF65-F5344CB8AC3E}">
        <p14:creationId xmlns:p14="http://schemas.microsoft.com/office/powerpoint/2010/main" val="1648121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1340768"/>
            <a:ext cx="7315200" cy="3539527"/>
          </a:xfrm>
        </p:spPr>
        <p:txBody>
          <a:bodyPr/>
          <a:lstStyle/>
          <a:p>
            <a:r>
              <a:rPr lang="en-GB" dirty="0" smtClean="0"/>
              <a:t>Indeed a quote from Goldstein best summarises the confusion around this debate:</a:t>
            </a:r>
          </a:p>
          <a:p>
            <a:pPr marL="45720" indent="0">
              <a:buNone/>
            </a:pPr>
            <a:endParaRPr lang="en-GB" dirty="0" smtClean="0"/>
          </a:p>
          <a:p>
            <a:pPr marL="45720" indent="0">
              <a:buNone/>
            </a:pPr>
            <a:r>
              <a:rPr lang="en-GB" dirty="0" smtClean="0"/>
              <a:t>“Interested observers are deluged with contradictory claims and counter charges that render a dispassionate and objective assessment of the conflict excruciatingly difficult, even for specialists.” (Goldstein.1997)</a:t>
            </a:r>
            <a:endParaRPr lang="en-GB" dirty="0"/>
          </a:p>
        </p:txBody>
      </p:sp>
    </p:spTree>
    <p:extLst>
      <p:ext uri="{BB962C8B-B14F-4D97-AF65-F5344CB8AC3E}">
        <p14:creationId xmlns:p14="http://schemas.microsoft.com/office/powerpoint/2010/main" val="3418849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1124744"/>
            <a:ext cx="7315200" cy="4176464"/>
          </a:xfrm>
        </p:spPr>
        <p:txBody>
          <a:bodyPr>
            <a:normAutofit/>
          </a:bodyPr>
          <a:lstStyle/>
          <a:p>
            <a:r>
              <a:rPr lang="en-GB" dirty="0" smtClean="0"/>
              <a:t>Looking back chronologically at the various back and forth interactions between China and Tibet it is clear to see that in the last few centuries preceding the fall of Imperial China there was no shortage of attempts to assert Chinese control over Tibet at one point or another. </a:t>
            </a:r>
          </a:p>
          <a:p>
            <a:pPr marL="45720" indent="0">
              <a:buNone/>
            </a:pPr>
            <a:endParaRPr lang="en-GB" dirty="0"/>
          </a:p>
          <a:p>
            <a:pPr marL="45720" indent="0">
              <a:buNone/>
            </a:pPr>
            <a:endParaRPr lang="en-GB" dirty="0" smtClean="0"/>
          </a:p>
          <a:p>
            <a:r>
              <a:rPr lang="en-GB" dirty="0" smtClean="0"/>
              <a:t>“The nature of the Qing relationship with Tibet was one between state, or between an empire and a semiautonomous state, not a relationship between a central government and an outlying province” (Smith.2009)</a:t>
            </a:r>
            <a:endParaRPr lang="en-GB" dirty="0"/>
          </a:p>
        </p:txBody>
      </p:sp>
    </p:spTree>
    <p:extLst>
      <p:ext uri="{BB962C8B-B14F-4D97-AF65-F5344CB8AC3E}">
        <p14:creationId xmlns:p14="http://schemas.microsoft.com/office/powerpoint/2010/main" val="1958629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1124744"/>
            <a:ext cx="7776864" cy="4608512"/>
          </a:xfrm>
        </p:spPr>
        <p:txBody>
          <a:bodyPr>
            <a:normAutofit/>
          </a:bodyPr>
          <a:lstStyle/>
          <a:p>
            <a:r>
              <a:rPr lang="en-GB" dirty="0" smtClean="0"/>
              <a:t>Indeed the fall of the Qing dynasty can be seen as the point where these age old back and forth power struggles came to a head following the return of the Dalai Lama to Lhasa, his refusal of titles offered to him by the Chinese Republic and the declaration of Tibet’s independence.</a:t>
            </a:r>
          </a:p>
          <a:p>
            <a:endParaRPr lang="en-GB" dirty="0"/>
          </a:p>
          <a:p>
            <a:r>
              <a:rPr lang="en-GB" dirty="0" smtClean="0"/>
              <a:t>However despite this, attempts by other nations such as Britain, whilst trying to establish that China recognise Tibet’s autonomy at the </a:t>
            </a:r>
            <a:r>
              <a:rPr lang="en-GB" dirty="0" err="1" smtClean="0"/>
              <a:t>Simla</a:t>
            </a:r>
            <a:r>
              <a:rPr lang="en-GB" dirty="0" smtClean="0"/>
              <a:t> Convention in 1914, were met with China claiming “</a:t>
            </a:r>
            <a:r>
              <a:rPr lang="en-GB" dirty="0" err="1" smtClean="0"/>
              <a:t>sovereignity</a:t>
            </a:r>
            <a:r>
              <a:rPr lang="en-GB" dirty="0" smtClean="0"/>
              <a:t> over all Tibet and some autonomous status”(Smith.2009). With the Chinese refusing to ratify the </a:t>
            </a:r>
            <a:r>
              <a:rPr lang="en-GB" dirty="0" err="1" smtClean="0"/>
              <a:t>Simla</a:t>
            </a:r>
            <a:r>
              <a:rPr lang="en-GB" dirty="0" smtClean="0"/>
              <a:t> Convention, “Tibet did not consider itself bound by its acknowledgement of any degree of Chinese authority over Tibet” (Smith.2009)</a:t>
            </a:r>
          </a:p>
        </p:txBody>
      </p:sp>
    </p:spTree>
    <p:extLst>
      <p:ext uri="{BB962C8B-B14F-4D97-AF65-F5344CB8AC3E}">
        <p14:creationId xmlns:p14="http://schemas.microsoft.com/office/powerpoint/2010/main" val="552034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620688"/>
            <a:ext cx="7315200" cy="1154097"/>
          </a:xfrm>
        </p:spPr>
        <p:txBody>
          <a:bodyPr/>
          <a:lstStyle/>
          <a:p>
            <a:r>
              <a:rPr lang="en-GB" b="1" u="sng" dirty="0" smtClean="0"/>
              <a:t>Bibliography</a:t>
            </a:r>
            <a:endParaRPr lang="en-GB" b="1" u="sng" dirty="0"/>
          </a:p>
        </p:txBody>
      </p:sp>
      <p:sp>
        <p:nvSpPr>
          <p:cNvPr id="3" name="Content Placeholder 2"/>
          <p:cNvSpPr>
            <a:spLocks noGrp="1"/>
          </p:cNvSpPr>
          <p:nvPr>
            <p:ph idx="1"/>
          </p:nvPr>
        </p:nvSpPr>
        <p:spPr>
          <a:xfrm>
            <a:off x="899592" y="1916832"/>
            <a:ext cx="7315200" cy="3539527"/>
          </a:xfrm>
        </p:spPr>
        <p:txBody>
          <a:bodyPr/>
          <a:lstStyle/>
          <a:p>
            <a:r>
              <a:rPr lang="en-GB" dirty="0"/>
              <a:t>Goldstein.M.C.1997. </a:t>
            </a:r>
            <a:r>
              <a:rPr lang="en-GB" i="1" dirty="0"/>
              <a:t>The Snow Lion and the Dragon. </a:t>
            </a:r>
            <a:r>
              <a:rPr lang="en-GB" dirty="0"/>
              <a:t>University of California Press</a:t>
            </a:r>
          </a:p>
          <a:p>
            <a:r>
              <a:rPr lang="en-GB" dirty="0"/>
              <a:t>Tuttle.G.2005. </a:t>
            </a:r>
            <a:r>
              <a:rPr lang="en-GB" i="1" dirty="0"/>
              <a:t>Tibetan Buddhists in the Making of Modern China. </a:t>
            </a:r>
            <a:r>
              <a:rPr lang="en-GB" dirty="0"/>
              <a:t>Columbia University Press. New York</a:t>
            </a:r>
          </a:p>
          <a:p>
            <a:r>
              <a:rPr lang="en-GB" dirty="0"/>
              <a:t>Smith.W.W.2009. </a:t>
            </a:r>
            <a:r>
              <a:rPr lang="en-GB" i="1" dirty="0"/>
              <a:t>China’s Tibet?: Autonomy Or Assimilation. </a:t>
            </a:r>
            <a:r>
              <a:rPr lang="en-GB" dirty="0"/>
              <a:t>Rowman &amp; Littlefield</a:t>
            </a:r>
          </a:p>
          <a:p>
            <a:endParaRPr lang="en-GB" b="1" dirty="0"/>
          </a:p>
        </p:txBody>
      </p:sp>
    </p:spTree>
    <p:extLst>
      <p:ext uri="{BB962C8B-B14F-4D97-AF65-F5344CB8AC3E}">
        <p14:creationId xmlns:p14="http://schemas.microsoft.com/office/powerpoint/2010/main" val="15766825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erspective">
  <a:themeElements>
    <a:clrScheme name="Perspective">
      <a:dk1>
        <a:sysClr val="windowText" lastClr="000000"/>
      </a:dk1>
      <a:lt1>
        <a:sysClr val="window" lastClr="FFFFFF"/>
      </a:lt1>
      <a:dk2>
        <a:srgbClr val="283138"/>
      </a:dk2>
      <a:lt2>
        <a:srgbClr val="FF8600"/>
      </a:lt2>
      <a:accent1>
        <a:srgbClr val="838D9B"/>
      </a:accent1>
      <a:accent2>
        <a:srgbClr val="D2610C"/>
      </a:accent2>
      <a:accent3>
        <a:srgbClr val="80716A"/>
      </a:accent3>
      <a:accent4>
        <a:srgbClr val="94147C"/>
      </a:accent4>
      <a:accent5>
        <a:srgbClr val="5D5AD2"/>
      </a:accent5>
      <a:accent6>
        <a:srgbClr val="6F6C7D"/>
      </a:accent6>
      <a:hlink>
        <a:srgbClr val="6187E3"/>
      </a:hlink>
      <a:folHlink>
        <a:srgbClr val="7B8EB8"/>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erspective">
      <a:fillStyleLst>
        <a:solidFill>
          <a:schemeClr val="phClr"/>
        </a:solidFill>
        <a:gradFill rotWithShape="1">
          <a:gsLst>
            <a:gs pos="0">
              <a:schemeClr val="phClr">
                <a:tint val="50000"/>
                <a:alpha val="100000"/>
                <a:satMod val="160000"/>
                <a:lumMod val="105000"/>
              </a:schemeClr>
            </a:gs>
            <a:gs pos="41000">
              <a:schemeClr val="phClr">
                <a:tint val="57000"/>
                <a:satMod val="180000"/>
                <a:lumMod val="99000"/>
              </a:schemeClr>
            </a:gs>
            <a:gs pos="100000">
              <a:schemeClr val="phClr">
                <a:tint val="80000"/>
                <a:satMod val="200000"/>
                <a:lumMod val="104000"/>
              </a:schemeClr>
            </a:gs>
          </a:gsLst>
          <a:lin ang="5400000" scaled="1"/>
        </a:gradFill>
        <a:gradFill rotWithShape="1">
          <a:gsLst>
            <a:gs pos="0">
              <a:schemeClr val="phClr">
                <a:tint val="96000"/>
                <a:satMod val="130000"/>
                <a:lumMod val="114000"/>
              </a:schemeClr>
            </a:gs>
            <a:gs pos="60000">
              <a:schemeClr val="phClr">
                <a:tint val="100000"/>
                <a:satMod val="106000"/>
                <a:lumMod val="110000"/>
              </a:schemeClr>
            </a:gs>
            <a:gs pos="100000">
              <a:schemeClr val="ph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50800" dist="38100" dir="5400000" rotWithShape="0">
              <a:srgbClr val="000000">
                <a:alpha val="28000"/>
              </a:srgbClr>
            </a:outerShdw>
          </a:effectLst>
        </a:effectStyle>
        <a:effectStyle>
          <a:effectLst>
            <a:outerShdw blurRad="47625" dist="38100" dir="5400000" sy="98000" rotWithShape="0">
              <a:srgbClr val="000000">
                <a:alpha val="48000"/>
              </a:srgbClr>
            </a:outerShdw>
          </a:effectLst>
          <a:scene3d>
            <a:camera prst="orthographicFront">
              <a:rot lat="0" lon="0" rev="0"/>
            </a:camera>
            <a:lightRig rig="twoPt" dir="br">
              <a:rot lat="0" lon="0" rev="8700000"/>
            </a:lightRig>
          </a:scene3d>
          <a:sp3d prstMaterial="matte">
            <a:bevelT w="25400" h="53975"/>
          </a:sp3d>
        </a:effectStyle>
        <a:effectStyle>
          <a:effectLst>
            <a:reflection blurRad="12700" stA="24000" endPos="28000" dist="50800" dir="5400000" sy="-100000" rotWithShape="0"/>
          </a:effectLst>
          <a:scene3d>
            <a:camera prst="orthographicFront">
              <a:rot lat="0" lon="0" rev="0"/>
            </a:camera>
            <a:lightRig rig="threePt" dir="t">
              <a:rot lat="0" lon="0" rev="4800000"/>
            </a:lightRig>
          </a:scene3d>
          <a:sp3d>
            <a:bevelT w="69850" h="31750"/>
          </a:sp3d>
        </a:effectStyle>
      </a:effectStyleLst>
      <a:bgFillStyleLst>
        <a:solidFill>
          <a:schemeClr val="phClr"/>
        </a:solidFill>
        <a:gradFill rotWithShape="1">
          <a:gsLst>
            <a:gs pos="0">
              <a:schemeClr val="phClr">
                <a:tint val="100000"/>
                <a:shade val="80000"/>
                <a:satMod val="100000"/>
                <a:lumMod val="100000"/>
              </a:schemeClr>
            </a:gs>
            <a:gs pos="65000">
              <a:schemeClr val="phClr">
                <a:tint val="100000"/>
                <a:shade val="95000"/>
                <a:satMod val="100000"/>
                <a:lumMod val="100000"/>
              </a:schemeClr>
            </a:gs>
            <a:gs pos="100000">
              <a:schemeClr val="phClr">
                <a:tint val="88000"/>
                <a:shade val="100000"/>
                <a:satMod val="400000"/>
                <a:lumMod val="100000"/>
              </a:schemeClr>
            </a:gs>
          </a:gsLst>
          <a:lin ang="5400000" scaled="0"/>
        </a:gradFill>
        <a:blipFill rotWithShape="1">
          <a:blip xmlns:r="http://schemas.openxmlformats.org/officeDocument/2006/relationships" r:embed="rId1">
            <a:duotone>
              <a:schemeClr val="phClr">
                <a:tint val="95000"/>
                <a:satMod val="90000"/>
              </a:schemeClr>
              <a:schemeClr val="phClr">
                <a:shade val="92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Perspective</Template>
  <TotalTime>458</TotalTime>
  <Words>444</Words>
  <Application>Microsoft Office PowerPoint</Application>
  <PresentationFormat>On-screen Show (4:3)</PresentationFormat>
  <Paragraphs>21</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Perspective</vt:lpstr>
      <vt:lpstr>Critically evaluating the main arguments used by the Chinese government to dispute the diplomatic and legal foundations of Tibetan independence between 1912 and 1950. </vt:lpstr>
      <vt:lpstr>China’s argument</vt:lpstr>
      <vt:lpstr>Smith &amp; Goldstein</vt:lpstr>
      <vt:lpstr>PowerPoint Presentation</vt:lpstr>
      <vt:lpstr>PowerPoint Presentation</vt:lpstr>
      <vt:lpstr>PowerPoint Presentation</vt:lpstr>
      <vt:lpstr>Bibliography</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China’s main arguments disputing</dc:title>
  <dc:creator>amyba</dc:creator>
  <cp:lastModifiedBy>amyba</cp:lastModifiedBy>
  <cp:revision>15</cp:revision>
  <dcterms:created xsi:type="dcterms:W3CDTF">2018-01-18T22:48:53Z</dcterms:created>
  <dcterms:modified xsi:type="dcterms:W3CDTF">2018-01-19T06:27:30Z</dcterms:modified>
</cp:coreProperties>
</file>