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3"/>
  </p:notesMasterIdLst>
  <p:sldIdLst>
    <p:sldId id="256" r:id="rId2"/>
    <p:sldId id="257" r:id="rId3"/>
    <p:sldId id="258" r:id="rId4"/>
    <p:sldId id="274" r:id="rId5"/>
    <p:sldId id="259" r:id="rId6"/>
    <p:sldId id="261" r:id="rId7"/>
    <p:sldId id="262" r:id="rId8"/>
    <p:sldId id="275" r:id="rId9"/>
    <p:sldId id="276" r:id="rId10"/>
    <p:sldId id="263" r:id="rId11"/>
    <p:sldId id="264" r:id="rId12"/>
    <p:sldId id="265" r:id="rId13"/>
    <p:sldId id="266" r:id="rId14"/>
    <p:sldId id="267" r:id="rId15"/>
    <p:sldId id="268" r:id="rId16"/>
    <p:sldId id="269" r:id="rId17"/>
    <p:sldId id="270" r:id="rId18"/>
    <p:sldId id="271" r:id="rId19"/>
    <p:sldId id="272" r:id="rId20"/>
    <p:sldId id="273" r:id="rId21"/>
    <p:sldId id="277" r:id="rId2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1E0B57FF-C5C7-474D-AD4B-6C662642A4BE}">
          <p14:sldIdLst>
            <p14:sldId id="256"/>
            <p14:sldId id="257"/>
            <p14:sldId id="258"/>
            <p14:sldId id="274"/>
            <p14:sldId id="259"/>
            <p14:sldId id="261"/>
          </p14:sldIdLst>
        </p14:section>
        <p14:section name="Untitled Section" id="{C8A16AB7-B056-41DB-A493-A0A256E6FA0B}">
          <p14:sldIdLst>
            <p14:sldId id="262"/>
            <p14:sldId id="275"/>
            <p14:sldId id="276"/>
            <p14:sldId id="263"/>
            <p14:sldId id="264"/>
            <p14:sldId id="265"/>
            <p14:sldId id="266"/>
            <p14:sldId id="267"/>
            <p14:sldId id="268"/>
            <p14:sldId id="269"/>
            <p14:sldId id="270"/>
            <p14:sldId id="271"/>
            <p14:sldId id="272"/>
            <p14:sldId id="273"/>
            <p14:sldId id="277"/>
          </p14:sldIdLst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017" autoAdjust="0"/>
    <p:restoredTop sz="94660"/>
  </p:normalViewPr>
  <p:slideViewPr>
    <p:cSldViewPr snapToGrid="0">
      <p:cViewPr varScale="1">
        <p:scale>
          <a:sx n="34" d="100"/>
          <a:sy n="34" d="100"/>
        </p:scale>
        <p:origin x="66" y="28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notesMaster" Target="notesMasters/notesMaster1.xml"/><Relationship Id="rId28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489C3A-E66B-49F9-BA3A-057087E135F6}" type="datetimeFigureOut">
              <a:rPr lang="en-GB" smtClean="0"/>
              <a:t>30/01/2018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F607553-124F-4AF9-9080-B15E33153D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993577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76568BD-CEF7-468C-B6AE-A38CE848E563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824787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76568BD-CEF7-468C-B6AE-A38CE848E563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736373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76568BD-CEF7-468C-B6AE-A38CE848E563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240327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76568BD-CEF7-468C-B6AE-A38CE848E563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517371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76568BD-CEF7-468C-B6AE-A38CE848E563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008753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76568BD-CEF7-468C-B6AE-A38CE848E563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26357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76568BD-CEF7-468C-B6AE-A38CE848E563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595321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76568BD-CEF7-468C-B6AE-A38CE848E563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0069695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76568BD-CEF7-468C-B6AE-A38CE848E563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736468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76568BD-CEF7-468C-B6AE-A38CE848E563}" type="slidenum">
              <a:rPr lang="en-US" smtClean="0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077026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76568BD-CEF7-468C-B6AE-A38CE848E563}" type="slidenum">
              <a:rPr lang="en-US" smtClean="0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9276064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76568BD-CEF7-468C-B6AE-A38CE848E563}" type="slidenum">
              <a:rPr lang="en-US" smtClean="0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1286888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76568BD-CEF7-468C-B6AE-A38CE848E563}" type="slidenum">
              <a:rPr lang="en-US" smtClean="0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4532095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48A107-DF26-4B60-84B2-2F1E38E46BD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98253A4-3C9B-40B9-9621-2D435FCB132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FA3F19A-3205-45EF-8444-B0402C4C5E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E47F86-1816-4E1C-A91D-ECAFCC42FDE6}" type="datetimeFigureOut">
              <a:rPr lang="en-GB" smtClean="0"/>
              <a:t>30/01/2018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94DAB1D-2FD2-4E07-8847-E1D3BF097F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E80030-26B1-406A-99BA-1DFCDFCCB0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EF5479-F7FB-4AD7-9B9A-EB0A3E4334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359831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A618B1-DAC2-4219-A539-7DC68569D7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E74E61-BFBA-4622-8715-7F7B0291B36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3B6372-5148-45E3-B680-A2CC9C37FD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E47F86-1816-4E1C-A91D-ECAFCC42FDE6}" type="datetimeFigureOut">
              <a:rPr lang="en-GB" smtClean="0"/>
              <a:t>30/01/2018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8E9986B-18E8-4B75-AA60-32E679EC7F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BA010F9-0BFC-485F-92C7-23DF7DC661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EF5479-F7FB-4AD7-9B9A-EB0A3E4334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446733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08B717-44FA-4DE3-BE02-10655BCCCF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5938904-F772-4C79-8146-DFA64D0C2D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4CB85BA-61D1-4750-920B-35BAB2D917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E47F86-1816-4E1C-A91D-ECAFCC42FDE6}" type="datetimeFigureOut">
              <a:rPr lang="en-GB" smtClean="0"/>
              <a:t>30/01/2018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297B9F-68A7-4725-9D10-C510D5A04A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460FCFC-2D3F-46BB-880D-E9DC84746C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EF5479-F7FB-4AD7-9B9A-EB0A3E4334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611345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97B7C1-649F-497D-9BAB-F0F9C8A1D9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FB9583-CD3A-4B96-839E-F61278373CD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7573199-990D-4327-B5A3-D88E6C8651B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CB54941-7C49-4127-93D4-88F3E61D34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E47F86-1816-4E1C-A91D-ECAFCC42FDE6}" type="datetimeFigureOut">
              <a:rPr lang="en-GB" smtClean="0"/>
              <a:t>30/01/2018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444B1D3-4D8C-4C50-96C5-1B589C87FD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1CBA566-5458-4F60-A7C9-A4475BD3F2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EF5479-F7FB-4AD7-9B9A-EB0A3E4334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38570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45318E-6776-4235-9E7F-5B1F370804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24A1BED-47BC-464E-9DE8-A869A6421CB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8E511F7-CE04-4B06-9D6E-4543E8096AD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A004970-B11F-44BB-B28F-772BEEFEA8E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C8CE35C-2AC3-402B-8329-39F6B74711C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EAACE87-F00D-4B8D-966D-0A8135EF24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E47F86-1816-4E1C-A91D-ECAFCC42FDE6}" type="datetimeFigureOut">
              <a:rPr lang="en-GB" smtClean="0"/>
              <a:t>30/01/2018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0F8FAB2-44FC-4E09-AC6C-C3EE9FD8C0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637F3BE-398C-4568-8521-7055141856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EF5479-F7FB-4AD7-9B9A-EB0A3E4334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39533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63A488-C962-4107-AADF-E026BDFBEE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339AC40-DE5B-4B3A-9AB1-6F4F86EE87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E47F86-1816-4E1C-A91D-ECAFCC42FDE6}" type="datetimeFigureOut">
              <a:rPr lang="en-GB" smtClean="0"/>
              <a:t>30/01/2018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BB5A33E-0D5E-475F-8BE1-D10A22A2BE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65AA811-90B9-4309-ABAF-82B4C7B94E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EF5479-F7FB-4AD7-9B9A-EB0A3E4334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823793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AE26550-A9B2-433B-A0DB-5FB079ACEB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E47F86-1816-4E1C-A91D-ECAFCC42FDE6}" type="datetimeFigureOut">
              <a:rPr lang="en-GB" smtClean="0"/>
              <a:t>30/01/2018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C9A610B-FDF3-4EB7-B79A-527D7DC35E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4F88D1B-8DC8-41A0-98D4-77CB08B272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EF5479-F7FB-4AD7-9B9A-EB0A3E4334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077295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5A6520-222C-42D8-BEC1-7E4E2EA3AA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8A55AD-9B3E-46C9-9EE6-DE57584D219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76B3694-90F8-4DC4-B619-91F38336128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C0CABAC-DEB5-415E-A227-510416FA711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E47F86-1816-4E1C-A91D-ECAFCC42FDE6}" type="datetimeFigureOut">
              <a:rPr lang="en-GB" smtClean="0"/>
              <a:t>30/01/2018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A85C3E-DBF7-41A0-A3A6-B4F76C78C6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474A3CE-9361-4DA0-8223-FF42CCD833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EF5479-F7FB-4AD7-9B9A-EB0A3E4334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769072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4BD161-084F-4FE2-A450-8A85570C71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D4A4A43-A32F-4B1A-835F-39E9EEFE845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FE139D9-FB7B-4669-BC68-0D5C9698A64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ACFF2D8-9534-4779-906E-5FDEEAD85E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E47F86-1816-4E1C-A91D-ECAFCC42FDE6}" type="datetimeFigureOut">
              <a:rPr lang="en-GB" smtClean="0"/>
              <a:t>30/01/2018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056D1E9-0D68-4D67-B03B-CD119D1516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4973765-EAB3-4A01-88F9-E2849F8030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EF5479-F7FB-4AD7-9B9A-EB0A3E4334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018737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025856-017B-4B1D-BFCC-66E4556BAA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92815B2-74A3-45C2-BC00-DDF57F3B5CB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4AFC74C-08E2-49F8-B3A2-8C3616509F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E47F86-1816-4E1C-A91D-ECAFCC42FDE6}" type="datetimeFigureOut">
              <a:rPr lang="en-GB" smtClean="0"/>
              <a:t>30/01/2018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1BCEEF3-E3FC-45CB-9688-8A3F319AB61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5345A11-7D2A-49B3-9B91-53EB117993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EF5479-F7FB-4AD7-9B9A-EB0A3E4334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758870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B085389-82B6-4F32-A52D-F2F86225BBE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5BBAA91-C1E7-46AF-91BD-DCACD81B31F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9933195-25F4-4169-A7A9-E81604244E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E47F86-1816-4E1C-A91D-ECAFCC42FDE6}" type="datetimeFigureOut">
              <a:rPr lang="en-GB" smtClean="0"/>
              <a:t>30/01/2018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F5D87AC-91A9-4099-B936-84E6295156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832043C-2573-4832-802E-0C9C04214A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EF5479-F7FB-4AD7-9B9A-EB0A3E4334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664707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65168DA-8A23-456D-8F79-E6E553B73A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80D200-837F-4B9F-ABE3-454CBBA6761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1D75DE2-1457-40A6-86C0-C1B98B76F1D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7E47F86-1816-4E1C-A91D-ECAFCC42FDE6}" type="datetimeFigureOut">
              <a:rPr lang="en-GB" smtClean="0"/>
              <a:t>30/01/2018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A48D18A-1269-4796-8261-8D3AF0A39C8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4573FE5-C5FA-4987-AFA0-D685F1FC273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4EF5479-F7FB-4AD7-9B9A-EB0A3E4334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364136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9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175BE8-FF16-4A25-B5C1-709D8B67F3C1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Psychopathology and Art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978D448-5534-4E0B-BAAB-033ED0B0868F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Schizophrenia</a:t>
            </a:r>
          </a:p>
          <a:p>
            <a:r>
              <a:rPr lang="en-GB" dirty="0"/>
              <a:t>‘Outsider Art’</a:t>
            </a:r>
          </a:p>
        </p:txBody>
      </p:sp>
    </p:spTree>
    <p:extLst>
      <p:ext uri="{BB962C8B-B14F-4D97-AF65-F5344CB8AC3E}">
        <p14:creationId xmlns:p14="http://schemas.microsoft.com/office/powerpoint/2010/main" val="392896409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Schizophrenia: The Stigma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What do you know about the mental disorder Schizophrenia?</a:t>
            </a:r>
          </a:p>
          <a:p>
            <a:r>
              <a:rPr lang="en-GB" dirty="0"/>
              <a:t>Is there a stigma attached?</a:t>
            </a:r>
          </a:p>
        </p:txBody>
      </p:sp>
    </p:spTree>
    <p:extLst>
      <p:ext uri="{BB962C8B-B14F-4D97-AF65-F5344CB8AC3E}">
        <p14:creationId xmlns:p14="http://schemas.microsoft.com/office/powerpoint/2010/main" val="118105206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dirty="0"/>
              <a:t>Schizophrenia</a:t>
            </a:r>
          </a:p>
        </p:txBody>
      </p:sp>
      <p:sp>
        <p:nvSpPr>
          <p:cNvPr id="23555" name="Content Placeholder 2"/>
          <p:cNvSpPr>
            <a:spLocks noGrp="1"/>
          </p:cNvSpPr>
          <p:nvPr>
            <p:ph idx="1"/>
          </p:nvPr>
        </p:nvSpPr>
        <p:spPr>
          <a:xfrm>
            <a:off x="838200" y="1860896"/>
            <a:ext cx="9344025" cy="4525962"/>
          </a:xfrm>
        </p:spPr>
        <p:txBody>
          <a:bodyPr/>
          <a:lstStyle/>
          <a:p>
            <a:pPr eaLnBrk="1" hangingPunct="1">
              <a:buFont typeface="Arial" charset="0"/>
              <a:buNone/>
            </a:pPr>
            <a:r>
              <a:rPr lang="en-US" dirty="0"/>
              <a:t>Schizophrenia is a mental disorder with following criteria:</a:t>
            </a:r>
          </a:p>
          <a:p>
            <a:pPr eaLnBrk="1" hangingPunct="1"/>
            <a:r>
              <a:rPr lang="en-US" dirty="0"/>
              <a:t>Disorganized speech</a:t>
            </a:r>
          </a:p>
          <a:p>
            <a:pPr eaLnBrk="1" hangingPunct="1"/>
            <a:r>
              <a:rPr lang="en-US" dirty="0"/>
              <a:t>Delusions</a:t>
            </a:r>
          </a:p>
          <a:p>
            <a:pPr eaLnBrk="1" hangingPunct="1"/>
            <a:r>
              <a:rPr lang="en-US" dirty="0"/>
              <a:t>Hallucinations</a:t>
            </a:r>
          </a:p>
          <a:p>
            <a:pPr eaLnBrk="1" hangingPunct="1"/>
            <a:r>
              <a:rPr lang="en-US" dirty="0"/>
              <a:t>Social isolation</a:t>
            </a:r>
          </a:p>
          <a:p>
            <a:pPr eaLnBrk="1" hangingPunct="1"/>
            <a:r>
              <a:rPr lang="en-US" dirty="0"/>
              <a:t>Emotional extremity</a:t>
            </a:r>
          </a:p>
          <a:p>
            <a:pPr eaLnBrk="1" hangingPunct="1"/>
            <a:r>
              <a:rPr lang="en-US" dirty="0"/>
              <a:t>Terrifying experiences</a:t>
            </a:r>
          </a:p>
          <a:p>
            <a:pPr eaLnBrk="1" hangingPunct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8826270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9AB902-ECEE-4D84-909A-9AA4F16260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Types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C92071-1F0E-41A8-960B-F1C89DEEF40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Paranoid schizophrenia</a:t>
            </a:r>
          </a:p>
          <a:p>
            <a:r>
              <a:rPr lang="en-GB" dirty="0"/>
              <a:t>Disorganized, or hebephrenic schizophrenia</a:t>
            </a:r>
          </a:p>
          <a:p>
            <a:r>
              <a:rPr lang="en-GB" dirty="0"/>
              <a:t>Catatonic schizophrenia</a:t>
            </a:r>
          </a:p>
          <a:p>
            <a:r>
              <a:rPr lang="en-GB" dirty="0"/>
              <a:t>Childhood schizophrenia</a:t>
            </a:r>
          </a:p>
          <a:p>
            <a:r>
              <a:rPr lang="en-GB" dirty="0"/>
              <a:t>Schizoaffective disorder</a:t>
            </a:r>
          </a:p>
          <a:p>
            <a:endParaRPr lang="en-GB" dirty="0"/>
          </a:p>
          <a:p>
            <a:r>
              <a:rPr lang="en-GB" dirty="0"/>
              <a:t>These are all under the Spectrum of Schizophrenia </a:t>
            </a:r>
          </a:p>
        </p:txBody>
      </p:sp>
    </p:spTree>
    <p:extLst>
      <p:ext uri="{BB962C8B-B14F-4D97-AF65-F5344CB8AC3E}">
        <p14:creationId xmlns:p14="http://schemas.microsoft.com/office/powerpoint/2010/main" val="343427645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Title 1"/>
          <p:cNvSpPr>
            <a:spLocks noGrp="1"/>
          </p:cNvSpPr>
          <p:nvPr>
            <p:ph type="title"/>
          </p:nvPr>
        </p:nvSpPr>
        <p:spPr>
          <a:xfrm>
            <a:off x="256692" y="238539"/>
            <a:ext cx="4964664" cy="814198"/>
          </a:xfrm>
        </p:spPr>
        <p:txBody>
          <a:bodyPr>
            <a:noAutofit/>
          </a:bodyPr>
          <a:lstStyle/>
          <a:p>
            <a:r>
              <a:rPr lang="en-GB" sz="4000" dirty="0"/>
              <a:t>Effects on the Brain</a:t>
            </a:r>
          </a:p>
        </p:txBody>
      </p:sp>
      <p:pic>
        <p:nvPicPr>
          <p:cNvPr id="4" name="Picture 8" descr="schizophrenia_graphic_high_contrast"/>
          <p:cNvPicPr>
            <a:picLocks noGrp="1" noChangeAspect="1" noChangeArrowheads="1"/>
          </p:cNvPicPr>
          <p:nvPr>
            <p:ph type="pic" idx="1"/>
          </p:nvPr>
        </p:nvPicPr>
        <p:blipFill rotWithShape="1">
          <a:blip r:embed="rId3"/>
          <a:srcRect t="21267" b="16929"/>
          <a:stretch/>
        </p:blipFill>
        <p:spPr>
          <a:xfrm>
            <a:off x="4382610" y="1052737"/>
            <a:ext cx="5904390" cy="5112567"/>
          </a:xfrm>
        </p:spPr>
      </p:pic>
      <p:sp>
        <p:nvSpPr>
          <p:cNvPr id="2" name="Text Placeholder 1"/>
          <p:cNvSpPr>
            <a:spLocks noGrp="1"/>
          </p:cNvSpPr>
          <p:nvPr>
            <p:ph type="body" sz="half" idx="2"/>
          </p:nvPr>
        </p:nvSpPr>
        <p:spPr>
          <a:xfrm>
            <a:off x="380799" y="1523206"/>
            <a:ext cx="3932237" cy="3811588"/>
          </a:xfrm>
        </p:spPr>
        <p:txBody>
          <a:bodyPr>
            <a:normAutofit/>
          </a:bodyPr>
          <a:lstStyle/>
          <a:p>
            <a:r>
              <a:rPr lang="en-GB" sz="3000" dirty="0"/>
              <a:t>28 year old twin the on right has schizophrenia</a:t>
            </a:r>
          </a:p>
          <a:p>
            <a:endParaRPr lang="en-GB" sz="3000" dirty="0"/>
          </a:p>
          <a:p>
            <a:r>
              <a:rPr lang="en-GB" sz="3000" dirty="0"/>
              <a:t>The differences show the illness is a structural brain disease</a:t>
            </a:r>
          </a:p>
          <a:p>
            <a:r>
              <a:rPr lang="en-GB" sz="3000" dirty="0"/>
              <a:t>It also shows it is not purely genetic </a:t>
            </a:r>
          </a:p>
        </p:txBody>
      </p:sp>
    </p:spTree>
    <p:extLst>
      <p:ext uri="{BB962C8B-B14F-4D97-AF65-F5344CB8AC3E}">
        <p14:creationId xmlns:p14="http://schemas.microsoft.com/office/powerpoint/2010/main" val="26264557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Schizophrenia Causes</a:t>
            </a:r>
          </a:p>
        </p:txBody>
      </p:sp>
      <p:sp>
        <p:nvSpPr>
          <p:cNvPr id="2560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US"/>
              <a:t>Combination of environmental and genetic factors</a:t>
            </a:r>
          </a:p>
          <a:p>
            <a:pPr eaLnBrk="1" hangingPunct="1">
              <a:lnSpc>
                <a:spcPct val="90000"/>
              </a:lnSpc>
            </a:pPr>
            <a:r>
              <a:rPr lang="en-US"/>
              <a:t>Linked to bipolar disease or major depression</a:t>
            </a:r>
          </a:p>
          <a:p>
            <a:pPr eaLnBrk="1" hangingPunct="1">
              <a:lnSpc>
                <a:spcPct val="90000"/>
              </a:lnSpc>
            </a:pPr>
            <a:r>
              <a:rPr lang="en-US"/>
              <a:t>Sufferers have been or are under extreme stress</a:t>
            </a:r>
          </a:p>
          <a:p>
            <a:pPr eaLnBrk="1" hangingPunct="1">
              <a:lnSpc>
                <a:spcPct val="90000"/>
              </a:lnSpc>
            </a:pPr>
            <a:r>
              <a:rPr lang="en-US"/>
              <a:t>Some research also evidences it can be inherited</a:t>
            </a:r>
          </a:p>
          <a:p>
            <a:pPr eaLnBrk="1" hangingPunct="1">
              <a:lnSpc>
                <a:spcPct val="90000"/>
              </a:lnSpc>
            </a:pPr>
            <a:r>
              <a:rPr lang="en-US"/>
              <a:t>No </a:t>
            </a:r>
            <a:r>
              <a:rPr lang="en-US" b="1"/>
              <a:t>one</a:t>
            </a:r>
            <a:r>
              <a:rPr lang="en-US"/>
              <a:t> factor cause can be proved scientifically</a:t>
            </a:r>
          </a:p>
        </p:txBody>
      </p:sp>
    </p:spTree>
    <p:extLst>
      <p:ext uri="{BB962C8B-B14F-4D97-AF65-F5344CB8AC3E}">
        <p14:creationId xmlns:p14="http://schemas.microsoft.com/office/powerpoint/2010/main" val="181322499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Facts</a:t>
            </a:r>
          </a:p>
        </p:txBody>
      </p:sp>
      <p:sp>
        <p:nvSpPr>
          <p:cNvPr id="26627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eaLnBrk="1" hangingPunct="1">
              <a:lnSpc>
                <a:spcPct val="90000"/>
              </a:lnSpc>
            </a:pPr>
            <a:r>
              <a:rPr lang="en-US" dirty="0"/>
              <a:t>Hallucinations for schizophrenics take place in the same part of brain that nightmares come from in non-sufferers </a:t>
            </a:r>
          </a:p>
          <a:p>
            <a:pPr eaLnBrk="1" hangingPunct="1">
              <a:lnSpc>
                <a:spcPct val="90000"/>
              </a:lnSpc>
            </a:pPr>
            <a:r>
              <a:rPr lang="en-US" dirty="0"/>
              <a:t>Illness found more often in males</a:t>
            </a:r>
          </a:p>
          <a:p>
            <a:pPr eaLnBrk="1" hangingPunct="1">
              <a:lnSpc>
                <a:spcPct val="90000"/>
              </a:lnSpc>
            </a:pPr>
            <a:r>
              <a:rPr lang="en-US" dirty="0"/>
              <a:t>A child conceived from a father over 50 years increases risk of schizophrenia</a:t>
            </a:r>
          </a:p>
          <a:p>
            <a:pPr>
              <a:lnSpc>
                <a:spcPct val="90000"/>
              </a:lnSpc>
            </a:pPr>
            <a:r>
              <a:rPr lang="en-US" dirty="0"/>
              <a:t>About 75% of people who develop schizophrenia can eventually partially recover</a:t>
            </a:r>
          </a:p>
          <a:p>
            <a:pPr>
              <a:lnSpc>
                <a:spcPct val="90000"/>
              </a:lnSpc>
            </a:pPr>
            <a:r>
              <a:rPr lang="en-US" dirty="0"/>
              <a:t>It is very unusual (but not impossible) to be diagnosed under the age of 14 and over 30</a:t>
            </a:r>
          </a:p>
          <a:p>
            <a:pPr>
              <a:lnSpc>
                <a:spcPct val="90000"/>
              </a:lnSpc>
            </a:pPr>
            <a:r>
              <a:rPr lang="en-US" dirty="0"/>
              <a:t>Schizophrenia medicines can apparently help with cat parasites</a:t>
            </a:r>
          </a:p>
          <a:p>
            <a:pPr marL="0" indent="0">
              <a:lnSpc>
                <a:spcPct val="90000"/>
              </a:lnSpc>
              <a:buNone/>
            </a:pPr>
            <a:endParaRPr lang="en-US" dirty="0"/>
          </a:p>
          <a:p>
            <a:pPr eaLnBrk="1" hangingPunct="1">
              <a:lnSpc>
                <a:spcPct val="90000"/>
              </a:lnSpc>
            </a:pPr>
            <a:endParaRPr lang="en-US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1697045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EB407A-37CC-4745-AFE3-15A26EC03D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Links to other conditions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BAF1C9-30C8-465F-8526-959D377AAFD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Schizophrenia shares a strong genetic tie to bipolar disorder</a:t>
            </a:r>
          </a:p>
          <a:p>
            <a:r>
              <a:rPr lang="en-GB" dirty="0"/>
              <a:t>In 2016 it was evidenced that gene expression within </a:t>
            </a:r>
            <a:r>
              <a:rPr lang="en-GB"/>
              <a:t>the brain </a:t>
            </a:r>
            <a:r>
              <a:rPr lang="en-GB" dirty="0"/>
              <a:t>is also similar between individuals with schizophrenia and those with autism (</a:t>
            </a:r>
            <a:r>
              <a:rPr lang="en-GB" i="1" dirty="0"/>
              <a:t>Translational Psychiatry</a:t>
            </a:r>
            <a:r>
              <a:rPr lang="en-GB" dirty="0"/>
              <a:t>)</a:t>
            </a:r>
          </a:p>
          <a:p>
            <a:r>
              <a:rPr lang="en-GB" dirty="0"/>
              <a:t>Both disorders also share features such as language problems, difficulties in understanding other people’s thoughts and feelings, and have genetic risk factors in common</a:t>
            </a:r>
          </a:p>
          <a:p>
            <a:r>
              <a:rPr lang="en-GB" dirty="0"/>
              <a:t>The similarities in gene expression between schizophrenia and autism could stem from a shared mechanism for the two conditions</a:t>
            </a:r>
          </a:p>
          <a:p>
            <a:r>
              <a:rPr lang="en-GB" dirty="0"/>
              <a:t>Or they may reflect common processes that compensate for the other brain changes</a:t>
            </a:r>
          </a:p>
        </p:txBody>
      </p:sp>
    </p:spTree>
    <p:extLst>
      <p:ext uri="{BB962C8B-B14F-4D97-AF65-F5344CB8AC3E}">
        <p14:creationId xmlns:p14="http://schemas.microsoft.com/office/powerpoint/2010/main" val="328784826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173B9B-34ED-4B81-AA5C-2701BB0B2F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Creativity and Illness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FE3A89-598D-48FA-ACEA-5AB97EB80E7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Brain scans reveal similarities in the thought pathways of highly creative people and those with schizophrenia (Karolinska Institute, Sweden)</a:t>
            </a:r>
          </a:p>
          <a:p>
            <a:r>
              <a:rPr lang="en-GB" dirty="0"/>
              <a:t>Both groups lack important receptors used to filter and direct thought</a:t>
            </a:r>
          </a:p>
          <a:p>
            <a:r>
              <a:rPr lang="en-GB" dirty="0"/>
              <a:t>Creativity is known to be associated with an increased risk of depression, schizophrenia and bipolar disorder</a:t>
            </a:r>
          </a:p>
          <a:p>
            <a:r>
              <a:rPr lang="en-GB" dirty="0"/>
              <a:t>Similarly, people who have mental illness in their family have a higher chance of being creative</a:t>
            </a:r>
          </a:p>
        </p:txBody>
      </p:sp>
    </p:spTree>
    <p:extLst>
      <p:ext uri="{BB962C8B-B14F-4D97-AF65-F5344CB8AC3E}">
        <p14:creationId xmlns:p14="http://schemas.microsoft.com/office/powerpoint/2010/main" val="165951440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Louis Wain</a:t>
            </a:r>
          </a:p>
        </p:txBody>
      </p:sp>
      <p:sp>
        <p:nvSpPr>
          <p:cNvPr id="28675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Famous artist (born 1860)</a:t>
            </a:r>
          </a:p>
          <a:p>
            <a:r>
              <a:rPr lang="en-GB"/>
              <a:t>His comics and drawings of cats made him ‘household name’</a:t>
            </a:r>
          </a:p>
          <a:p>
            <a:r>
              <a:rPr lang="en-GB"/>
              <a:t>Fell victim to schizophrenia in 1917</a:t>
            </a:r>
          </a:p>
          <a:p>
            <a:r>
              <a:rPr lang="en-GB"/>
              <a:t>Was inmate of ‘paupers wing’ of mental hospital</a:t>
            </a:r>
          </a:p>
          <a:p>
            <a:r>
              <a:rPr lang="en-GB"/>
              <a:t>Foundation of artists paid to help him end his life in ‘comfort’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884271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Paintings</a:t>
            </a:r>
          </a:p>
        </p:txBody>
      </p:sp>
      <p:sp>
        <p:nvSpPr>
          <p:cNvPr id="29699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Wain continued to draw throughout his illness</a:t>
            </a:r>
          </a:p>
          <a:p>
            <a:r>
              <a:rPr lang="en-GB" dirty="0"/>
              <a:t>The following 5 slides show his descent into schizophrenia</a:t>
            </a:r>
          </a:p>
          <a:p>
            <a:r>
              <a:rPr lang="en-GB" dirty="0"/>
              <a:t>Gives a remarkable insight into the mind of a schizophrenic</a:t>
            </a:r>
          </a:p>
          <a:p>
            <a:endParaRPr lang="en-GB" dirty="0"/>
          </a:p>
          <a:p>
            <a:r>
              <a:rPr lang="en-GB" b="1" dirty="0"/>
              <a:t>These are all pictures of the same cat</a:t>
            </a:r>
          </a:p>
        </p:txBody>
      </p:sp>
    </p:spTree>
    <p:extLst>
      <p:ext uri="{BB962C8B-B14F-4D97-AF65-F5344CB8AC3E}">
        <p14:creationId xmlns:p14="http://schemas.microsoft.com/office/powerpoint/2010/main" val="319139608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22" name="Content Placeholder 3" descr="wain1.jpg"/>
          <p:cNvPicPr>
            <a:picLocks noGrp="1" noChangeAspect="1"/>
          </p:cNvPicPr>
          <p:nvPr>
            <p:ph idx="1"/>
          </p:nvPr>
        </p:nvPicPr>
        <p:blipFill>
          <a:blip r:embed="rId3"/>
          <a:srcRect/>
          <a:stretch>
            <a:fillRect/>
          </a:stretch>
        </p:blipFill>
        <p:spPr>
          <a:xfrm>
            <a:off x="1524000" y="0"/>
            <a:ext cx="9144000" cy="6858000"/>
          </a:xfrm>
        </p:spPr>
      </p:pic>
    </p:spTree>
    <p:extLst>
      <p:ext uri="{BB962C8B-B14F-4D97-AF65-F5344CB8AC3E}">
        <p14:creationId xmlns:p14="http://schemas.microsoft.com/office/powerpoint/2010/main" val="17904278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1746" name="Content Placeholder 3" descr="wain2.jpg"/>
          <p:cNvPicPr>
            <a:picLocks noGrp="1" noChangeAspect="1"/>
          </p:cNvPicPr>
          <p:nvPr>
            <p:ph idx="1"/>
          </p:nvPr>
        </p:nvPicPr>
        <p:blipFill>
          <a:blip r:embed="rId3"/>
          <a:srcRect/>
          <a:stretch>
            <a:fillRect/>
          </a:stretch>
        </p:blipFill>
        <p:spPr>
          <a:xfrm>
            <a:off x="1524000" y="0"/>
            <a:ext cx="9144000" cy="6858000"/>
          </a:xfrm>
        </p:spPr>
      </p:pic>
    </p:spTree>
    <p:extLst>
      <p:ext uri="{BB962C8B-B14F-4D97-AF65-F5344CB8AC3E}">
        <p14:creationId xmlns:p14="http://schemas.microsoft.com/office/powerpoint/2010/main" val="141819798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2770" name="Content Placeholder 3" descr="wain3.jpg"/>
          <p:cNvPicPr>
            <a:picLocks noGrp="1" noChangeAspect="1"/>
          </p:cNvPicPr>
          <p:nvPr>
            <p:ph idx="1"/>
          </p:nvPr>
        </p:nvPicPr>
        <p:blipFill>
          <a:blip r:embed="rId3"/>
          <a:srcRect/>
          <a:stretch>
            <a:fillRect/>
          </a:stretch>
        </p:blipFill>
        <p:spPr>
          <a:xfrm>
            <a:off x="1524000" y="0"/>
            <a:ext cx="9144000" cy="6858000"/>
          </a:xfrm>
        </p:spPr>
      </p:pic>
    </p:spTree>
    <p:extLst>
      <p:ext uri="{BB962C8B-B14F-4D97-AF65-F5344CB8AC3E}">
        <p14:creationId xmlns:p14="http://schemas.microsoft.com/office/powerpoint/2010/main" val="424579322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3794" name="Content Placeholder 3" descr="wain4.jpg"/>
          <p:cNvPicPr>
            <a:picLocks noGrp="1" noChangeAspect="1"/>
          </p:cNvPicPr>
          <p:nvPr>
            <p:ph idx="1"/>
          </p:nvPr>
        </p:nvPicPr>
        <p:blipFill>
          <a:blip r:embed="rId3"/>
          <a:srcRect/>
          <a:stretch>
            <a:fillRect/>
          </a:stretch>
        </p:blipFill>
        <p:spPr>
          <a:xfrm>
            <a:off x="1524000" y="0"/>
            <a:ext cx="9144000" cy="6858000"/>
          </a:xfrm>
        </p:spPr>
      </p:pic>
    </p:spTree>
    <p:extLst>
      <p:ext uri="{BB962C8B-B14F-4D97-AF65-F5344CB8AC3E}">
        <p14:creationId xmlns:p14="http://schemas.microsoft.com/office/powerpoint/2010/main" val="168630325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4818" name="Content Placeholder 3" descr="wain5.jpg"/>
          <p:cNvPicPr>
            <a:picLocks noGrp="1" noChangeAspect="1"/>
          </p:cNvPicPr>
          <p:nvPr>
            <p:ph idx="1"/>
          </p:nvPr>
        </p:nvPicPr>
        <p:blipFill>
          <a:blip r:embed="rId3"/>
          <a:srcRect/>
          <a:stretch>
            <a:fillRect/>
          </a:stretch>
        </p:blipFill>
        <p:spPr>
          <a:xfrm>
            <a:off x="1524001" y="0"/>
            <a:ext cx="9143999" cy="6858000"/>
          </a:xfrm>
        </p:spPr>
      </p:pic>
    </p:spTree>
    <p:extLst>
      <p:ext uri="{BB962C8B-B14F-4D97-AF65-F5344CB8AC3E}">
        <p14:creationId xmlns:p14="http://schemas.microsoft.com/office/powerpoint/2010/main" val="133759632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The Maze: William Kurelek</a:t>
            </a:r>
          </a:p>
        </p:txBody>
      </p:sp>
      <p:sp>
        <p:nvSpPr>
          <p:cNvPr id="3584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Schizophrenic artist Kurelek painted the following to try and ‘describe’ his condition when he was in a mental hospital</a:t>
            </a:r>
          </a:p>
          <a:p>
            <a:r>
              <a:rPr lang="en-GB"/>
              <a:t>His description of the picture begins: ‘The subject, seen as a whole, is of a man (representing me) lying on a barren plain before a wheatfield with his head split open...’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456923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686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/>
          <a:srcRect/>
          <a:stretch>
            <a:fillRect/>
          </a:stretch>
        </p:blipFill>
        <p:spPr>
          <a:xfrm>
            <a:off x="1524000" y="0"/>
            <a:ext cx="9144000" cy="6858000"/>
          </a:xfrm>
          <a:noFill/>
        </p:spPr>
      </p:pic>
    </p:spTree>
    <p:extLst>
      <p:ext uri="{BB962C8B-B14F-4D97-AF65-F5344CB8AC3E}">
        <p14:creationId xmlns:p14="http://schemas.microsoft.com/office/powerpoint/2010/main" val="78099709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Dissect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What does the previous picture reveal about the effects of mental health issues?</a:t>
            </a:r>
          </a:p>
          <a:p>
            <a:r>
              <a:rPr lang="en-GB" dirty="0"/>
              <a:t>How would you as a health professional deal with mental health stigma?</a:t>
            </a:r>
          </a:p>
          <a:p>
            <a:r>
              <a:rPr lang="en-GB" dirty="0"/>
              <a:t>How should profilers treat and offer care and support for those who could be labelled with the ‘psychopath’ criteria?</a:t>
            </a:r>
          </a:p>
          <a:p>
            <a:r>
              <a:rPr lang="en-GB" dirty="0"/>
              <a:t>Could you see how some ‘psychopaths’ are said to be at the top of the business world?</a:t>
            </a:r>
          </a:p>
          <a:p>
            <a:r>
              <a:rPr lang="en-GB" dirty="0"/>
              <a:t>What traits may suit this as a career?</a:t>
            </a:r>
          </a:p>
        </p:txBody>
      </p:sp>
    </p:spTree>
    <p:extLst>
      <p:ext uri="{BB962C8B-B14F-4D97-AF65-F5344CB8AC3E}">
        <p14:creationId xmlns:p14="http://schemas.microsoft.com/office/powerpoint/2010/main" val="143227555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88D75B3A-6368-4F88-A460-3C8A6A7532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4240F8D6-689F-4B6B-B50E-EB6F730366AA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618729" y="365125"/>
            <a:ext cx="5401072" cy="6300718"/>
          </a:xfrm>
          <a:prstGeom prst="rect">
            <a:avLst/>
          </a:prstGeom>
        </p:spPr>
      </p:pic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5926D6AD-9854-490B-A41F-F899C98C54E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79096" y="1825625"/>
            <a:ext cx="4674704" cy="4351338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A Swiss artist who had been orphaned as a child, Adolf </a:t>
            </a:r>
            <a:r>
              <a:rPr lang="en-GB" dirty="0" err="1"/>
              <a:t>Wölfli</a:t>
            </a:r>
            <a:r>
              <a:rPr lang="en-GB" dirty="0"/>
              <a:t> spent most of his adult life in an insane asylum</a:t>
            </a:r>
          </a:p>
          <a:p>
            <a:pPr marL="0" indent="0">
              <a:buNone/>
            </a:pPr>
            <a:r>
              <a:rPr lang="en-GB" dirty="0"/>
              <a:t>He made thousands of intricate drawings of imaginary adventures</a:t>
            </a:r>
          </a:p>
        </p:txBody>
      </p:sp>
    </p:spTree>
    <p:extLst>
      <p:ext uri="{BB962C8B-B14F-4D97-AF65-F5344CB8AC3E}">
        <p14:creationId xmlns:p14="http://schemas.microsoft.com/office/powerpoint/2010/main" val="344088168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5C75F929-BFA3-4DDE-8FFB-D539263B13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Activity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511B420-1301-4B23-88D6-24338919011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What have you learned about those living </a:t>
            </a:r>
            <a:r>
              <a:rPr lang="en-GB"/>
              <a:t>with certain mental </a:t>
            </a:r>
            <a:r>
              <a:rPr lang="en-GB" dirty="0"/>
              <a:t>disorders today?</a:t>
            </a:r>
          </a:p>
          <a:p>
            <a:r>
              <a:rPr lang="en-GB" dirty="0"/>
              <a:t>How could this help you in shaping your toolkit?</a:t>
            </a:r>
          </a:p>
          <a:p>
            <a:r>
              <a:rPr lang="en-GB" dirty="0"/>
              <a:t>Could professionals use creativity and art in helping those in their care?</a:t>
            </a:r>
          </a:p>
          <a:p>
            <a:r>
              <a:rPr lang="en-GB" dirty="0"/>
              <a:t>How?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7364978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573</TotalTime>
  <Words>696</Words>
  <Application>Microsoft Office PowerPoint</Application>
  <PresentationFormat>Widescreen</PresentationFormat>
  <Paragraphs>93</Paragraphs>
  <Slides>21</Slides>
  <Notes>13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5" baseType="lpstr">
      <vt:lpstr>Arial</vt:lpstr>
      <vt:lpstr>Calibri</vt:lpstr>
      <vt:lpstr>Calibri Light</vt:lpstr>
      <vt:lpstr>Office Theme</vt:lpstr>
      <vt:lpstr>Psychopathology and Art </vt:lpstr>
      <vt:lpstr>Schizophrenia: The Stigma</vt:lpstr>
      <vt:lpstr>Schizophrenia</vt:lpstr>
      <vt:lpstr>Types </vt:lpstr>
      <vt:lpstr>Effects on the Brain</vt:lpstr>
      <vt:lpstr>Schizophrenia Causes</vt:lpstr>
      <vt:lpstr>Facts</vt:lpstr>
      <vt:lpstr>Links to other conditions </vt:lpstr>
      <vt:lpstr>Creativity and Illness</vt:lpstr>
      <vt:lpstr>Louis Wain</vt:lpstr>
      <vt:lpstr>Paintings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The Maze: William Kurelek</vt:lpstr>
      <vt:lpstr>PowerPoint Presentation</vt:lpstr>
      <vt:lpstr>Dissect </vt:lpstr>
      <vt:lpstr>PowerPoint Presentation</vt:lpstr>
      <vt:lpstr>Activity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Tania Davies</dc:creator>
  <cp:lastModifiedBy>Tania Davies</cp:lastModifiedBy>
  <cp:revision>6</cp:revision>
  <dcterms:created xsi:type="dcterms:W3CDTF">2018-01-27T22:42:11Z</dcterms:created>
  <dcterms:modified xsi:type="dcterms:W3CDTF">2018-01-30T16:53:30Z</dcterms:modified>
</cp:coreProperties>
</file>