
<file path=[Content_Types].xml><?xml version="1.0" encoding="utf-8"?>
<Types xmlns="http://schemas.openxmlformats.org/package/2006/content-types">
  <Default Extension="jfif" ContentType="image/jpeg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46"/>
  </p:notesMasterIdLst>
  <p:sldIdLst>
    <p:sldId id="256" r:id="rId2"/>
    <p:sldId id="262" r:id="rId3"/>
    <p:sldId id="300" r:id="rId4"/>
    <p:sldId id="263" r:id="rId5"/>
    <p:sldId id="257" r:id="rId6"/>
    <p:sldId id="264" r:id="rId7"/>
    <p:sldId id="265" r:id="rId8"/>
    <p:sldId id="267" r:id="rId9"/>
    <p:sldId id="266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7" r:id="rId19"/>
    <p:sldId id="278" r:id="rId20"/>
    <p:sldId id="279" r:id="rId21"/>
    <p:sldId id="280" r:id="rId22"/>
    <p:sldId id="281" r:id="rId23"/>
    <p:sldId id="282" r:id="rId24"/>
    <p:sldId id="283" r:id="rId25"/>
    <p:sldId id="284" r:id="rId26"/>
    <p:sldId id="285" r:id="rId27"/>
    <p:sldId id="286" r:id="rId28"/>
    <p:sldId id="287" r:id="rId29"/>
    <p:sldId id="288" r:id="rId30"/>
    <p:sldId id="289" r:id="rId31"/>
    <p:sldId id="290" r:id="rId32"/>
    <p:sldId id="291" r:id="rId33"/>
    <p:sldId id="292" r:id="rId34"/>
    <p:sldId id="293" r:id="rId35"/>
    <p:sldId id="294" r:id="rId36"/>
    <p:sldId id="295" r:id="rId37"/>
    <p:sldId id="296" r:id="rId38"/>
    <p:sldId id="297" r:id="rId39"/>
    <p:sldId id="298" r:id="rId40"/>
    <p:sldId id="299" r:id="rId41"/>
    <p:sldId id="258" r:id="rId42"/>
    <p:sldId id="259" r:id="rId43"/>
    <p:sldId id="260" r:id="rId44"/>
    <p:sldId id="261" r:id="rId4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8" autoAdjust="0"/>
    <p:restoredTop sz="94660"/>
  </p:normalViewPr>
  <p:slideViewPr>
    <p:cSldViewPr snapToGrid="0">
      <p:cViewPr>
        <p:scale>
          <a:sx n="99" d="100"/>
          <a:sy n="99" d="100"/>
        </p:scale>
        <p:origin x="224" y="1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0AD348-2A1D-4B69-B407-7807F2683B52}" type="datetimeFigureOut">
              <a:rPr lang="en-GB" smtClean="0"/>
              <a:t>13/02/2017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DADCCC-B49D-4F19-B336-B6029F50AD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284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:</a:t>
            </a:r>
            <a:r>
              <a:rPr lang="en-GB" dirty="0"/>
              <a:t> CIL 07, 00180 = RIB-01, 00274          </a:t>
            </a:r>
            <a:r>
              <a:rPr lang="en-GB" b="1" dirty="0"/>
              <a:t>EDCS-ID:</a:t>
            </a:r>
            <a:r>
              <a:rPr lang="en-GB" dirty="0"/>
              <a:t> EDCS-07800523</a:t>
            </a:r>
            <a:br>
              <a:rPr lang="en-GB" dirty="0"/>
            </a:br>
            <a:r>
              <a:rPr lang="en-GB" b="1" dirty="0" err="1"/>
              <a:t>Provinz</a:t>
            </a:r>
            <a:r>
              <a:rPr lang="en-GB" b="1" dirty="0"/>
              <a:t>:</a:t>
            </a:r>
            <a:r>
              <a:rPr lang="en-GB" dirty="0"/>
              <a:t> Britannia         </a:t>
            </a:r>
            <a:r>
              <a:rPr lang="en-GB" b="1" dirty="0"/>
              <a:t>Ort:</a:t>
            </a:r>
            <a:r>
              <a:rPr lang="en-GB" dirty="0"/>
              <a:t> </a:t>
            </a:r>
            <a:r>
              <a:rPr lang="en-GB" dirty="0" err="1"/>
              <a:t>Fossdyke</a:t>
            </a:r>
            <a:r>
              <a:rPr lang="en-GB" dirty="0"/>
              <a:t> Canal</a:t>
            </a:r>
            <a:br>
              <a:rPr lang="en-GB" dirty="0"/>
            </a:br>
            <a:r>
              <a:rPr lang="en-GB" dirty="0" err="1"/>
              <a:t>Deo</a:t>
            </a:r>
            <a:r>
              <a:rPr lang="en-GB" dirty="0"/>
              <a:t> Mar(</a:t>
            </a:r>
            <a:r>
              <a:rPr lang="en-GB" dirty="0" err="1"/>
              <a:t>ti</a:t>
            </a:r>
            <a:r>
              <a:rPr lang="en-GB" dirty="0"/>
              <a:t>) et / Nu(mini)b(us) Aug(</a:t>
            </a:r>
            <a:r>
              <a:rPr lang="en-GB" dirty="0" err="1"/>
              <a:t>ustorum</a:t>
            </a:r>
            <a:r>
              <a:rPr lang="en-GB" dirty="0"/>
              <a:t>) Col/</a:t>
            </a:r>
            <a:r>
              <a:rPr lang="en-GB" dirty="0" err="1"/>
              <a:t>asuni</a:t>
            </a:r>
            <a:r>
              <a:rPr lang="en-GB" dirty="0"/>
              <a:t> </a:t>
            </a:r>
            <a:r>
              <a:rPr lang="en-GB" dirty="0" err="1"/>
              <a:t>Brucci</a:t>
            </a:r>
            <a:r>
              <a:rPr lang="en-GB" dirty="0"/>
              <a:t>/us et </a:t>
            </a:r>
            <a:r>
              <a:rPr lang="en-GB" dirty="0" err="1"/>
              <a:t>Caratius</a:t>
            </a:r>
            <a:r>
              <a:rPr lang="en-GB" dirty="0"/>
              <a:t> de / </a:t>
            </a:r>
            <a:r>
              <a:rPr lang="en-GB" dirty="0" err="1"/>
              <a:t>suo</a:t>
            </a:r>
            <a:r>
              <a:rPr lang="en-GB" dirty="0"/>
              <a:t> </a:t>
            </a:r>
            <a:r>
              <a:rPr lang="en-GB" dirty="0" err="1"/>
              <a:t>donarunt</a:t>
            </a:r>
            <a:r>
              <a:rPr lang="en-GB" dirty="0"/>
              <a:t> // Ad </a:t>
            </a:r>
            <a:r>
              <a:rPr lang="en-GB" dirty="0" err="1"/>
              <a:t>sester</a:t>
            </a:r>
            <a:r>
              <a:rPr lang="en-GB" dirty="0"/>
              <a:t>(</a:t>
            </a:r>
            <a:r>
              <a:rPr lang="en-GB" dirty="0" err="1"/>
              <a:t>tios</a:t>
            </a:r>
            <a:r>
              <a:rPr lang="en-GB" dirty="0"/>
              <a:t>) n(</a:t>
            </a:r>
            <a:r>
              <a:rPr lang="en-GB" dirty="0" err="1"/>
              <a:t>ummos</a:t>
            </a:r>
            <a:r>
              <a:rPr lang="en-GB" dirty="0"/>
              <a:t>) </a:t>
            </a:r>
            <a:r>
              <a:rPr lang="en-GB" dirty="0" err="1"/>
              <a:t>ce</a:t>
            </a:r>
            <a:r>
              <a:rPr lang="en-GB" dirty="0"/>
              <a:t>(</a:t>
            </a:r>
            <a:r>
              <a:rPr lang="en-GB" dirty="0" err="1"/>
              <a:t>ntum</a:t>
            </a:r>
            <a:r>
              <a:rPr lang="en-GB" dirty="0"/>
              <a:t>) / </a:t>
            </a:r>
            <a:r>
              <a:rPr lang="en-GB" dirty="0" err="1"/>
              <a:t>Celatus</a:t>
            </a:r>
            <a:r>
              <a:rPr lang="en-GB" dirty="0"/>
              <a:t> </a:t>
            </a:r>
            <a:r>
              <a:rPr lang="en-GB" dirty="0" err="1"/>
              <a:t>aerar</a:t>
            </a:r>
            <a:r>
              <a:rPr lang="en-GB" dirty="0"/>
              <a:t>/</a:t>
            </a:r>
            <a:r>
              <a:rPr lang="en-GB" dirty="0" err="1"/>
              <a:t>ius</a:t>
            </a:r>
            <a:r>
              <a:rPr lang="en-GB" dirty="0"/>
              <a:t> </a:t>
            </a:r>
            <a:r>
              <a:rPr lang="en-GB" dirty="0" err="1"/>
              <a:t>fecit</a:t>
            </a:r>
            <a:r>
              <a:rPr lang="en-GB" dirty="0"/>
              <a:t> et </a:t>
            </a:r>
            <a:r>
              <a:rPr lang="en-GB" dirty="0" err="1"/>
              <a:t>aera</a:t>
            </a:r>
            <a:r>
              <a:rPr lang="en-GB" dirty="0"/>
              <a:t>/</a:t>
            </a:r>
            <a:r>
              <a:rPr lang="en-GB" dirty="0" err="1"/>
              <a:t>menti</a:t>
            </a:r>
            <a:r>
              <a:rPr lang="en-GB" dirty="0"/>
              <a:t> lib(ram) </a:t>
            </a:r>
            <a:r>
              <a:rPr lang="en-GB" dirty="0" err="1"/>
              <a:t>donav</a:t>
            </a:r>
            <a:r>
              <a:rPr lang="en-GB" dirty="0"/>
              <a:t>/it </a:t>
            </a:r>
            <a:r>
              <a:rPr lang="en-GB" dirty="0" err="1"/>
              <a:t>factam</a:t>
            </a:r>
            <a:r>
              <a:rPr lang="en-GB" dirty="0"/>
              <a:t> |(</a:t>
            </a:r>
            <a:r>
              <a:rPr lang="en-GB" dirty="0" err="1"/>
              <a:t>denariis</a:t>
            </a:r>
            <a:r>
              <a:rPr lang="en-GB" dirty="0"/>
              <a:t>) III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529CD0-86E4-4855-9E6B-212BB0D7D9F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2682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h(</a:t>
            </a:r>
            <a:r>
              <a:rPr lang="en-GB" dirty="0" err="1"/>
              <a:t>onorem</a:t>
            </a:r>
            <a:r>
              <a:rPr lang="en-GB" dirty="0"/>
              <a:t>) d(</a:t>
            </a:r>
            <a:r>
              <a:rPr lang="en-GB" dirty="0" err="1"/>
              <a:t>omus</a:t>
            </a:r>
            <a:r>
              <a:rPr lang="en-GB" dirty="0"/>
              <a:t>) d(</a:t>
            </a:r>
            <a:r>
              <a:rPr lang="en-GB" dirty="0" err="1"/>
              <a:t>ivinae</a:t>
            </a:r>
            <a:r>
              <a:rPr lang="en-GB" dirty="0"/>
              <a:t>) / </a:t>
            </a:r>
            <a:r>
              <a:rPr lang="en-GB" dirty="0" err="1"/>
              <a:t>Silvano</a:t>
            </a:r>
            <a:r>
              <a:rPr lang="en-GB" dirty="0"/>
              <a:t> / </a:t>
            </a:r>
            <a:r>
              <a:rPr lang="en-GB" dirty="0" err="1"/>
              <a:t>Decminius</a:t>
            </a:r>
            <a:r>
              <a:rPr lang="en-GB" dirty="0"/>
              <a:t> / </a:t>
            </a:r>
            <a:r>
              <a:rPr lang="en-GB" dirty="0" err="1"/>
              <a:t>Saturninus</a:t>
            </a:r>
            <a:r>
              <a:rPr lang="en-GB" dirty="0"/>
              <a:t> / v(</a:t>
            </a:r>
            <a:r>
              <a:rPr lang="en-GB" dirty="0" err="1"/>
              <a:t>otum</a:t>
            </a:r>
            <a:r>
              <a:rPr lang="en-GB" dirty="0"/>
              <a:t>) s(</a:t>
            </a:r>
            <a:r>
              <a:rPr lang="en-GB" dirty="0" err="1"/>
              <a:t>olvit</a:t>
            </a:r>
            <a:r>
              <a:rPr lang="en-GB" dirty="0"/>
              <a:t>) l(</a:t>
            </a:r>
            <a:r>
              <a:rPr lang="en-GB" dirty="0" err="1"/>
              <a:t>ibens</a:t>
            </a:r>
            <a:r>
              <a:rPr lang="en-GB" dirty="0"/>
              <a:t>) m(</a:t>
            </a:r>
            <a:r>
              <a:rPr lang="en-GB" dirty="0" err="1"/>
              <a:t>erito</a:t>
            </a:r>
            <a:r>
              <a:rPr lang="en-GB" dirty="0"/>
              <a:t>) </a:t>
            </a:r>
          </a:p>
          <a:p>
            <a:r>
              <a:rPr lang="en-GB" dirty="0"/>
              <a:t>AE 2000, 01004 = AE 2006, +00883          </a:t>
            </a:r>
            <a:r>
              <a:rPr lang="en-GB" b="1" dirty="0"/>
              <a:t>EDCS-ID:</a:t>
            </a:r>
            <a:r>
              <a:rPr lang="en-GB" dirty="0"/>
              <a:t> EDCS-20500325</a:t>
            </a:r>
            <a:br>
              <a:rPr lang="en-GB" dirty="0"/>
            </a:br>
            <a:r>
              <a:rPr lang="en-GB" b="1" dirty="0" err="1"/>
              <a:t>Provinz</a:t>
            </a:r>
            <a:r>
              <a:rPr lang="en-GB" b="1" dirty="0"/>
              <a:t>:</a:t>
            </a:r>
            <a:r>
              <a:rPr lang="en-GB" dirty="0"/>
              <a:t> Germania inferior         </a:t>
            </a:r>
            <a:r>
              <a:rPr lang="en-GB" b="1" dirty="0"/>
              <a:t>Ort:</a:t>
            </a:r>
            <a:r>
              <a:rPr lang="en-GB" dirty="0"/>
              <a:t> Xanten 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529CD0-86E4-4855-9E6B-212BB0D7D9F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3207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/>
              <a:t>https://www.academia.edu/6958062/A_Roman_Law_from_Narbonne_Lex_de_flamonio_provinciae_Narbonensis_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529CD0-86E4-4855-9E6B-212BB0D7D9FD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91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Agoranomos</a:t>
            </a:r>
            <a:r>
              <a:rPr lang="de-DE" baseline="0" dirty="0"/>
              <a:t> „market overseer“... Over time.. </a:t>
            </a:r>
            <a:r>
              <a:rPr lang="en-US" dirty="0"/>
              <a:t>honorary title for a public benefactor</a:t>
            </a:r>
          </a:p>
          <a:p>
            <a:r>
              <a:rPr lang="en-US" dirty="0" err="1"/>
              <a:t>Ephoroi</a:t>
            </a:r>
            <a:r>
              <a:rPr lang="en-US" dirty="0"/>
              <a:t> - custodians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529CD0-86E4-4855-9E6B-212BB0D7D9FD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8414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3259" y="609601"/>
            <a:ext cx="6507167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13259" y="3886200"/>
            <a:ext cx="6507167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13260" y="3308581"/>
            <a:ext cx="65151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13259" y="4777381"/>
            <a:ext cx="65151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6059" y="2667000"/>
            <a:ext cx="36576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7959" y="2667000"/>
            <a:ext cx="36576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1961" y="2658533"/>
            <a:ext cx="344169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6059" y="3243263"/>
            <a:ext cx="36576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32350" y="2667000"/>
            <a:ext cx="345321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7959" y="3243263"/>
            <a:ext cx="36576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9" y="1600200"/>
            <a:ext cx="266184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27859" y="609601"/>
            <a:ext cx="44577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9" y="2971800"/>
            <a:ext cx="266184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9" y="1600200"/>
            <a:ext cx="40005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75300" y="-18288"/>
            <a:ext cx="245744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9" y="2971800"/>
            <a:ext cx="40005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799409" y="5883276"/>
            <a:ext cx="6858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2/13/2017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382905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56960" y="5883276"/>
            <a:ext cx="241925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0" y="4732865"/>
            <a:ext cx="74295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484709" y="932112"/>
            <a:ext cx="6169458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60" y="5299603"/>
            <a:ext cx="74295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0" y="609602"/>
            <a:ext cx="74294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4343400"/>
            <a:ext cx="74295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627459" y="786824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828359" y="2743200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60" y="609602"/>
            <a:ext cx="6972299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256109" y="3352800"/>
            <a:ext cx="66294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4343400"/>
            <a:ext cx="74295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9" y="3308581"/>
            <a:ext cx="74295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4777381"/>
            <a:ext cx="7429501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627459" y="786824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828359" y="2743200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60" y="609602"/>
            <a:ext cx="6972299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56059" y="3886200"/>
            <a:ext cx="74295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accent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4775200"/>
            <a:ext cx="74295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0" y="609602"/>
            <a:ext cx="74294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56059" y="3505200"/>
            <a:ext cx="74295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solidFill>
                  <a:schemeClr val="tx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4343400"/>
            <a:ext cx="74295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856060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673" y="609600"/>
            <a:ext cx="1657886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6059" y="609600"/>
            <a:ext cx="5657850" cy="5181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6060" y="609600"/>
            <a:ext cx="7429499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60" y="2667000"/>
            <a:ext cx="7429499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628209" y="5883276"/>
            <a:ext cx="12001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2/13/2017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6059" y="5883276"/>
            <a:ext cx="5657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10" y="5883276"/>
            <a:ext cx="413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1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accent1"/>
          </a:soli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20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8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6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4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4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fif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2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3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gif"/><Relationship Id="rId4" Type="http://schemas.microsoft.com/office/2007/relationships/hdphoto" Target="../media/hdphoto3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3.wdp"/><Relationship Id="rId5" Type="http://schemas.openxmlformats.org/officeDocument/2006/relationships/image" Target="../media/image8.png"/><Relationship Id="rId4" Type="http://schemas.microsoft.com/office/2007/relationships/hdphoto" Target="../media/hdphoto4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microsoft.com/office/2007/relationships/hdphoto" Target="../media/hdphoto3.wdp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microsoft.com/office/2007/relationships/hdphoto" Target="../media/hdphoto6.wdp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6.wdp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microsoft.com/office/2007/relationships/hdphoto" Target="../media/hdphoto7.wdp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microsoft.com/office/2007/relationships/hdphoto" Target="../media/hdphoto8.wdp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microsoft.com/office/2007/relationships/hdphoto" Target="../media/hdphoto8.wdp"/><Relationship Id="rId5" Type="http://schemas.openxmlformats.org/officeDocument/2006/relationships/image" Target="../media/image17.png"/><Relationship Id="rId4" Type="http://schemas.microsoft.com/office/2007/relationships/hdphoto" Target="../media/hdphoto9.wdp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db.edcs.eu/epigr/partner.php?param=CO0002353;HD021231" TargetMode="Externa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db.edcs.eu/epigr/partner.php?param=CO0002353;HD021231" TargetMode="Externa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db.edcs.eu/epigr/partner.php?param=CO0017573;HD029876" TargetMode="External"/><Relationship Id="rId7" Type="http://schemas.openxmlformats.org/officeDocument/2006/relationships/hyperlink" Target="http://db.edcs.eu/epigr/partner.php?param=HD049051" TargetMode="External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26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eg"/><Relationship Id="rId5" Type="http://schemas.openxmlformats.org/officeDocument/2006/relationships/hyperlink" Target="http://db.edcs.eu/epigr/partner.php?param=CO0071371;CO0034445;HD045615" TargetMode="External"/><Relationship Id="rId4" Type="http://schemas.openxmlformats.org/officeDocument/2006/relationships/image" Target="../media/image33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c/c6/Ancient_theatre_of_gythio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jpe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8" Type="http://schemas.microsoft.com/office/2007/relationships/hdphoto" Target="../media/hdphoto12.wdp"/><Relationship Id="rId3" Type="http://schemas.microsoft.com/office/2007/relationships/hdphoto" Target="../media/hdphoto11.wdp"/><Relationship Id="rId7" Type="http://schemas.openxmlformats.org/officeDocument/2006/relationships/image" Target="../media/image45.pn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jpeg"/><Relationship Id="rId5" Type="http://schemas.microsoft.com/office/2007/relationships/hdphoto" Target="../media/hdphoto3.wdp"/><Relationship Id="rId4" Type="http://schemas.openxmlformats.org/officeDocument/2006/relationships/image" Target="../media/image43.png"/></Relationships>
</file>

<file path=ppt/slides/_rels/slide34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jpeg"/><Relationship Id="rId5" Type="http://schemas.microsoft.com/office/2007/relationships/hdphoto" Target="../media/hdphoto3.wdp"/><Relationship Id="rId4" Type="http://schemas.openxmlformats.org/officeDocument/2006/relationships/image" Target="../media/image43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gif"/><Relationship Id="rId3" Type="http://schemas.microsoft.com/office/2007/relationships/hdphoto" Target="../media/hdphoto11.wdp"/><Relationship Id="rId7" Type="http://schemas.microsoft.com/office/2007/relationships/hdphoto" Target="../media/hdphoto13.wdp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jpeg"/><Relationship Id="rId5" Type="http://schemas.microsoft.com/office/2007/relationships/hdphoto" Target="../media/hdphoto3.wdp"/><Relationship Id="rId4" Type="http://schemas.openxmlformats.org/officeDocument/2006/relationships/image" Target="../media/image43.png"/></Relationships>
</file>

<file path=ppt/slides/_rels/slide36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gif"/><Relationship Id="rId5" Type="http://schemas.microsoft.com/office/2007/relationships/hdphoto" Target="../media/hdphoto3.wdp"/><Relationship Id="rId4" Type="http://schemas.openxmlformats.org/officeDocument/2006/relationships/image" Target="../media/image43.png"/></Relationships>
</file>

<file path=ppt/slides/_rels/slide37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3.wdp"/><Relationship Id="rId4" Type="http://schemas.openxmlformats.org/officeDocument/2006/relationships/image" Target="../media/image43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dawsonera-com.ezproxy.uwtsd.ac.uk/abstract/9789047411345" TargetMode="External"/><Relationship Id="rId2" Type="http://schemas.openxmlformats.org/officeDocument/2006/relationships/hyperlink" Target="http://quod.lib.umich.edu.ezproxy.uwtsd.ac.uk/cgi/t/text/text-idx?c=acls;cc=acls;idno=heb07950.0001.001;view=toc;node=heb07950.0001.001:7.2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eu.alma.exlibrisgroup.com/view/action/uresolver.do?operation=resolveService&amp;package_service_id=2913795270002421&amp;institutionId=2421&amp;customerId=2415" TargetMode="External"/><Relationship Id="rId4" Type="http://schemas.openxmlformats.org/officeDocument/2006/relationships/hyperlink" Target="http://quod.lib.umich.edu.ezproxy.uwtsd.ac.uk/cgi/t/text/text-idx?c=acls;idno=heb31288.0001.001" TargetMode="Externa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fif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://referenceworks.brillonline.com.ezproxy.uwtsd.ac.uk/entries/brill-s-new-pauly/interpretatio-e525440?s.num=0&amp;s.f.s2_parent=s.f.book.brill-s-new-pauly&amp;s.q=interpretatio" TargetMode="External"/><Relationship Id="rId2" Type="http://schemas.openxmlformats.org/officeDocument/2006/relationships/image" Target="../media/image51.jfif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u.alma.exlibrisgroup.com/view/action/uresolver.do?operation=resolveService&amp;package_service_id=2940402490002421&amp;institutionId=2421&amp;customerId=2415" TargetMode="External"/><Relationship Id="rId5" Type="http://schemas.openxmlformats.org/officeDocument/2006/relationships/hyperlink" Target="http://eu.alma.exlibrisgroup.com/view/action/uresolver.do;jsessionid=5C7C655E7722AB3E33851F866055B3B7.app02.eu00.prod.alma.dc03.hosted.exlibrisgroup.com:1801?operation=resolveService&amp;package_service_id=2940402690002421&amp;institutionId=2421&amp;customerId=2415" TargetMode="External"/><Relationship Id="rId4" Type="http://schemas.openxmlformats.org/officeDocument/2006/relationships/hyperlink" Target="https://www.google.co.uk/url?sa=t&amp;rct=j&amp;q=&amp;esrc=s&amp;source=web&amp;cd=1&amp;cad=rja&amp;uact=8&amp;ved=0ahUKEwikuI2ho4jSAhXDKMAKHY6dBhAQFggcMAA&amp;url=http://www.academia.edu/7952176/R._Haeussler_Interpretatio_Indigena._Re-Inventing_local_cults_in_a_global_world&amp;usg=AFQjCNGIbMqiXt8fmvHKy65jv7PKv5KniQ&amp;sig2=FGo18EoFbPAzm6ZFWBHfxQ" TargetMode="Externa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f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t="27952" r="1" b="23673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 useBgFill="1">
        <p:nvSpPr>
          <p:cNvPr id="8" name="Rounded Rectangle 9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6882" y="1846512"/>
            <a:ext cx="6825636" cy="3164976"/>
          </a:xfrm>
          <a:prstGeom prst="roundRect">
            <a:avLst>
              <a:gd name="adj" fmla="val 4629"/>
            </a:avLst>
          </a:pr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3259" y="2007704"/>
            <a:ext cx="6507167" cy="1802297"/>
          </a:xfrm>
        </p:spPr>
        <p:txBody>
          <a:bodyPr>
            <a:normAutofit/>
          </a:bodyPr>
          <a:lstStyle/>
          <a:p>
            <a:r>
              <a:rPr lang="en-GB" sz="4400"/>
              <a:t>Towards An imperial religion…?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13259" y="3886201"/>
            <a:ext cx="6507167" cy="795587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80000"/>
              </a:lnSpc>
            </a:pPr>
            <a:r>
              <a:rPr lang="en-GB" sz="1300" dirty="0"/>
              <a:t>Spread of Roman cults, </a:t>
            </a:r>
            <a:br>
              <a:rPr lang="en-GB" sz="1300" dirty="0"/>
            </a:br>
            <a:r>
              <a:rPr lang="en-GB" sz="1300" dirty="0"/>
              <a:t>the imperial cult,</a:t>
            </a:r>
            <a:br>
              <a:rPr lang="en-GB" sz="1300" dirty="0"/>
            </a:br>
            <a:r>
              <a:rPr lang="en-GB" sz="1300" dirty="0"/>
              <a:t>religious resistance,</a:t>
            </a:r>
            <a:br>
              <a:rPr lang="en-GB" sz="1300" dirty="0"/>
            </a:br>
            <a:r>
              <a:rPr lang="en-GB" sz="1300" dirty="0"/>
              <a:t>&amp; Religious freedom…?</a:t>
            </a:r>
          </a:p>
          <a:p>
            <a:pPr>
              <a:lnSpc>
                <a:spcPct val="80000"/>
              </a:lnSpc>
            </a:pPr>
            <a:r>
              <a:rPr lang="en-GB" sz="1300" dirty="0"/>
              <a:t>WEEK 3</a:t>
            </a:r>
          </a:p>
        </p:txBody>
      </p:sp>
    </p:spTree>
    <p:extLst>
      <p:ext uri="{BB962C8B-B14F-4D97-AF65-F5344CB8AC3E}">
        <p14:creationId xmlns:p14="http://schemas.microsoft.com/office/powerpoint/2010/main" val="20493936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27952" r="1" b="23673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" y="24929"/>
            <a:ext cx="7429499" cy="1905000"/>
          </a:xfrm>
        </p:spPr>
        <p:txBody>
          <a:bodyPr/>
          <a:lstStyle/>
          <a:p>
            <a:r>
              <a:rPr lang="en-GB" b="1" dirty="0"/>
              <a:t>An imperial religion…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tretch/>
        </p:blipFill>
        <p:spPr>
          <a:xfrm>
            <a:off x="6882041" y="339417"/>
            <a:ext cx="2165248" cy="335697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sp>
        <p:nvSpPr>
          <p:cNvPr id="7" name="TextBox 6"/>
          <p:cNvSpPr txBox="1"/>
          <p:nvPr/>
        </p:nvSpPr>
        <p:spPr>
          <a:xfrm>
            <a:off x="6882041" y="6112625"/>
            <a:ext cx="171886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/>
              <a:t>Mars </a:t>
            </a:r>
            <a:r>
              <a:rPr lang="en-GB" sz="1100" b="1" dirty="0" err="1"/>
              <a:t>Ultor</a:t>
            </a:r>
            <a:r>
              <a:rPr lang="en-GB" sz="1100" b="1" dirty="0"/>
              <a:t> (Capitoline Museum)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200210" y="2908746"/>
            <a:ext cx="171886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/>
              <a:t>“Jupiter” (</a:t>
            </a:r>
            <a:r>
              <a:rPr lang="en-GB" sz="1100" b="1" dirty="0" err="1"/>
              <a:t>Vaison</a:t>
            </a:r>
            <a:r>
              <a:rPr lang="en-GB" sz="1100" b="1" dirty="0"/>
              <a:t>/Avignon)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342196" y="3586943"/>
            <a:ext cx="2061485" cy="285265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9" name="TextBox 8"/>
          <p:cNvSpPr txBox="1"/>
          <p:nvPr/>
        </p:nvSpPr>
        <p:spPr>
          <a:xfrm>
            <a:off x="263731" y="1642918"/>
            <a:ext cx="5274910" cy="5601533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Impact of Roman imperialism on local “religions/cults” across the empire, if any…?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 impact?</a:t>
            </a:r>
          </a:p>
          <a:p>
            <a:pPr marL="1200150" lvl="2" indent="-285750">
              <a:buFont typeface="Wingdings" panose="05000000000000000000" pitchFamily="2" charset="2"/>
              <a:buChar char="v"/>
            </a:pP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Religious Freedom, in general</a:t>
            </a:r>
          </a:p>
          <a:p>
            <a:pPr marL="1200150" lvl="2" indent="-285750">
              <a:buFont typeface="Wingdings" panose="05000000000000000000" pitchFamily="2" charset="2"/>
              <a:buChar char="v"/>
            </a:pP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Idea of “polis religion”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But:</a:t>
            </a:r>
          </a:p>
          <a:p>
            <a:pPr marL="1200150" lvl="2" indent="-285750">
              <a:buFont typeface="Wingdings" panose="05000000000000000000" pitchFamily="2" charset="2"/>
              <a:buChar char="v"/>
            </a:pP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Persecution of druids, of Jews,…</a:t>
            </a:r>
          </a:p>
          <a:p>
            <a:pPr marL="1657350" lvl="3" indent="-285750">
              <a:buFont typeface="Wingdings" panose="05000000000000000000" pitchFamily="2" charset="2"/>
              <a:buChar char="v"/>
            </a:pP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Why?</a:t>
            </a:r>
          </a:p>
          <a:p>
            <a:pPr marL="1200150" lvl="2" indent="-285750">
              <a:buFont typeface="Wingdings" panose="05000000000000000000" pitchFamily="2" charset="2"/>
              <a:buChar char="v"/>
            </a:pP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Evidence: Spread of Roman deities across the Roman empire…</a:t>
            </a:r>
          </a:p>
          <a:p>
            <a:pPr marL="1657350" lvl="3" indent="-285750">
              <a:buFont typeface="Wingdings" panose="05000000000000000000" pitchFamily="2" charset="2"/>
              <a:buChar char="v"/>
            </a:pP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really </a:t>
            </a:r>
            <a:r>
              <a:rPr lang="en-GB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across </a:t>
            </a: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empire…?</a:t>
            </a:r>
          </a:p>
          <a:p>
            <a:pPr marL="1657350" lvl="3" indent="-285750">
              <a:buFont typeface="Wingdings" panose="05000000000000000000" pitchFamily="2" charset="2"/>
              <a:buChar char="v"/>
            </a:pP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Are they really ‘Roman’ deities?</a:t>
            </a:r>
          </a:p>
          <a:p>
            <a:pPr marL="1657350" lvl="3" indent="-285750">
              <a:buFont typeface="Wingdings" panose="05000000000000000000" pitchFamily="2" charset="2"/>
              <a:buChar char="v"/>
            </a:pP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Imperial patronage?</a:t>
            </a:r>
          </a:p>
          <a:p>
            <a:pPr marL="1657350" lvl="3" indent="-285750">
              <a:buFont typeface="Wingdings" panose="05000000000000000000" pitchFamily="2" charset="2"/>
              <a:buChar char="v"/>
            </a:pP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Role of the imperial cult…?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endParaRPr lang="en-GB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200150" lvl="2" indent="-285750">
              <a:buFont typeface="Wingdings" panose="05000000000000000000" pitchFamily="2" charset="2"/>
              <a:buChar char="v"/>
            </a:pPr>
            <a:endParaRPr lang="en-GB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200150" lvl="2" indent="-285750">
              <a:buFont typeface="Wingdings" panose="05000000000000000000" pitchFamily="2" charset="2"/>
              <a:buChar char="v"/>
            </a:pPr>
            <a:endParaRPr lang="en-GB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200150" lvl="2" indent="-285750">
              <a:buFont typeface="Wingdings" panose="05000000000000000000" pitchFamily="2" charset="2"/>
              <a:buChar char="v"/>
            </a:pPr>
            <a:endParaRPr lang="en-GB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200150" lvl="2" indent="-285750">
              <a:buFont typeface="Wingdings" panose="05000000000000000000" pitchFamily="2" charset="2"/>
              <a:buChar char="v"/>
            </a:pPr>
            <a:endParaRPr lang="en-GB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200150" lvl="2" indent="-285750">
              <a:buFont typeface="Wingdings" panose="05000000000000000000" pitchFamily="2" charset="2"/>
              <a:buChar char="v"/>
            </a:pPr>
            <a:endParaRPr lang="en-GB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200150" lvl="2" indent="-285750">
              <a:buFont typeface="Wingdings" panose="05000000000000000000" pitchFamily="2" charset="2"/>
              <a:buChar char="v"/>
            </a:pPr>
            <a:endParaRPr lang="en-GB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684820" y="6368914"/>
            <a:ext cx="171886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/>
              <a:t>Mars </a:t>
            </a:r>
            <a:r>
              <a:rPr lang="en-GB" sz="1100" b="1" dirty="0" err="1"/>
              <a:t>Ultor</a:t>
            </a:r>
            <a:r>
              <a:rPr lang="en-GB" sz="1100" b="1" dirty="0"/>
              <a:t> </a:t>
            </a:r>
            <a:br>
              <a:rPr lang="en-GB" sz="1100" b="1" dirty="0"/>
            </a:br>
            <a:r>
              <a:rPr lang="en-GB" sz="1100" b="1" dirty="0"/>
              <a:t>(Capitoline Museum)</a:t>
            </a:r>
          </a:p>
        </p:txBody>
      </p:sp>
    </p:spTree>
    <p:extLst>
      <p:ext uri="{BB962C8B-B14F-4D97-AF65-F5344CB8AC3E}">
        <p14:creationId xmlns:p14="http://schemas.microsoft.com/office/powerpoint/2010/main" val="313302426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000"/>
                            </p:stCondLst>
                            <p:childTnLst>
                              <p:par>
                                <p:cTn id="6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3000"/>
                            </p:stCondLst>
                            <p:childTnLst>
                              <p:par>
                                <p:cTn id="6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000"/>
                            </p:stCondLst>
                            <p:childTnLst>
                              <p:par>
                                <p:cTn id="7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000"/>
                            </p:stCondLst>
                            <p:childTnLst>
                              <p:par>
                                <p:cTn id="8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 uiExpand="1" build="p" animBg="1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27952" r="1" b="23673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20" y="24929"/>
            <a:ext cx="7429499" cy="1905000"/>
          </a:xfrm>
        </p:spPr>
        <p:txBody>
          <a:bodyPr/>
          <a:lstStyle/>
          <a:p>
            <a:r>
              <a:rPr lang="en-GB" b="1" dirty="0"/>
              <a:t>An imperial religion…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63731" y="1642918"/>
            <a:ext cx="5274910" cy="5601533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Impact of Roman imperialism on local “religions/cults” across the empire, if any…?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 impact?</a:t>
            </a:r>
          </a:p>
          <a:p>
            <a:pPr marL="1200150" lvl="2" indent="-285750">
              <a:buFont typeface="Wingdings" panose="05000000000000000000" pitchFamily="2" charset="2"/>
              <a:buChar char="v"/>
            </a:pP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Religious Freedom, in general</a:t>
            </a:r>
          </a:p>
          <a:p>
            <a:pPr marL="1200150" lvl="2" indent="-285750">
              <a:buFont typeface="Wingdings" panose="05000000000000000000" pitchFamily="2" charset="2"/>
              <a:buChar char="v"/>
            </a:pP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Idea of “polis religion”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But:</a:t>
            </a:r>
          </a:p>
          <a:p>
            <a:pPr marL="1200150" lvl="2" indent="-285750">
              <a:buFont typeface="Wingdings" panose="05000000000000000000" pitchFamily="2" charset="2"/>
              <a:buChar char="v"/>
            </a:pP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Persecution of druids, of Jews,…</a:t>
            </a:r>
          </a:p>
          <a:p>
            <a:pPr marL="1657350" lvl="3" indent="-285750">
              <a:buFont typeface="Wingdings" panose="05000000000000000000" pitchFamily="2" charset="2"/>
              <a:buChar char="v"/>
            </a:pP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Why?</a:t>
            </a:r>
          </a:p>
          <a:p>
            <a:pPr marL="1200150" lvl="2" indent="-285750">
              <a:buFont typeface="Wingdings" panose="05000000000000000000" pitchFamily="2" charset="2"/>
              <a:buChar char="v"/>
            </a:pP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Evidence: Spread of Roman deities across the Roman empire…</a:t>
            </a:r>
          </a:p>
          <a:p>
            <a:pPr marL="1657350" lvl="3" indent="-285750">
              <a:buFont typeface="Wingdings" panose="05000000000000000000" pitchFamily="2" charset="2"/>
              <a:buChar char="v"/>
            </a:pP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really </a:t>
            </a:r>
            <a:r>
              <a:rPr lang="en-GB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across </a:t>
            </a: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empire…?</a:t>
            </a:r>
          </a:p>
          <a:p>
            <a:pPr marL="1657350" lvl="3" indent="-285750">
              <a:buFont typeface="Wingdings" panose="05000000000000000000" pitchFamily="2" charset="2"/>
              <a:buChar char="v"/>
            </a:pP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Are they really ‘Roman’ deities?</a:t>
            </a:r>
          </a:p>
          <a:p>
            <a:pPr marL="1657350" lvl="3" indent="-285750">
              <a:buFont typeface="Wingdings" panose="05000000000000000000" pitchFamily="2" charset="2"/>
              <a:buChar char="v"/>
            </a:pP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Imperial patronage?</a:t>
            </a:r>
          </a:p>
          <a:p>
            <a:pPr marL="1657350" lvl="3" indent="-285750">
              <a:buFont typeface="Wingdings" panose="05000000000000000000" pitchFamily="2" charset="2"/>
              <a:buChar char="v"/>
            </a:pP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Role of the imperial cult…?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endParaRPr lang="en-GB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200150" lvl="2" indent="-285750">
              <a:buFont typeface="Wingdings" panose="05000000000000000000" pitchFamily="2" charset="2"/>
              <a:buChar char="v"/>
            </a:pPr>
            <a:endParaRPr lang="en-GB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200150" lvl="2" indent="-285750">
              <a:buFont typeface="Wingdings" panose="05000000000000000000" pitchFamily="2" charset="2"/>
              <a:buChar char="v"/>
            </a:pPr>
            <a:endParaRPr lang="en-GB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200150" lvl="2" indent="-285750">
              <a:buFont typeface="Wingdings" panose="05000000000000000000" pitchFamily="2" charset="2"/>
              <a:buChar char="v"/>
            </a:pPr>
            <a:endParaRPr lang="en-GB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200150" lvl="2" indent="-285750">
              <a:buFont typeface="Wingdings" panose="05000000000000000000" pitchFamily="2" charset="2"/>
              <a:buChar char="v"/>
            </a:pPr>
            <a:endParaRPr lang="en-GB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200150" lvl="2" indent="-285750">
              <a:buFont typeface="Wingdings" panose="05000000000000000000" pitchFamily="2" charset="2"/>
              <a:buChar char="v"/>
            </a:pPr>
            <a:endParaRPr lang="en-GB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200150" lvl="2" indent="-285750">
              <a:buFont typeface="Wingdings" panose="05000000000000000000" pitchFamily="2" charset="2"/>
              <a:buChar char="v"/>
            </a:pPr>
            <a:endParaRPr lang="en-GB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</a:extLst>
          </a:blip>
          <a:srcRect l="45222" r="1844"/>
          <a:stretch/>
        </p:blipFill>
        <p:spPr>
          <a:xfrm rot="5792181">
            <a:off x="3650496" y="-10071"/>
            <a:ext cx="4840264" cy="563237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85604524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27952" r="1" b="23673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20" y="24929"/>
            <a:ext cx="7429499" cy="1905000"/>
          </a:xfrm>
        </p:spPr>
        <p:txBody>
          <a:bodyPr/>
          <a:lstStyle/>
          <a:p>
            <a:r>
              <a:rPr lang="en-GB" b="1" dirty="0"/>
              <a:t>An imperial religion…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63731" y="1642918"/>
            <a:ext cx="5274910" cy="6093976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Impact of Roman imperialism on local “religions/cults” across the empire, if any…?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 impact?</a:t>
            </a:r>
          </a:p>
          <a:p>
            <a:pPr marL="1200150" lvl="2" indent="-285750">
              <a:buFont typeface="Wingdings" panose="05000000000000000000" pitchFamily="2" charset="2"/>
              <a:buChar char="v"/>
            </a:pP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Religious Freedom, in general</a:t>
            </a:r>
          </a:p>
          <a:p>
            <a:pPr marL="1200150" lvl="2" indent="-285750">
              <a:buFont typeface="Wingdings" panose="05000000000000000000" pitchFamily="2" charset="2"/>
              <a:buChar char="v"/>
            </a:pP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Idea of “polis religion”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But:</a:t>
            </a:r>
          </a:p>
          <a:p>
            <a:pPr marL="1200150" lvl="2" indent="-285750">
              <a:buFont typeface="Wingdings" panose="05000000000000000000" pitchFamily="2" charset="2"/>
              <a:buChar char="v"/>
            </a:pP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Persecution of druids, of Jews,…</a:t>
            </a:r>
          </a:p>
          <a:p>
            <a:pPr marL="1657350" lvl="3" indent="-285750">
              <a:buFont typeface="Wingdings" panose="05000000000000000000" pitchFamily="2" charset="2"/>
              <a:buChar char="v"/>
            </a:pP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Why?</a:t>
            </a:r>
          </a:p>
          <a:p>
            <a:pPr marL="1200150" lvl="2" indent="-285750">
              <a:buFont typeface="Wingdings" panose="05000000000000000000" pitchFamily="2" charset="2"/>
              <a:buChar char="v"/>
            </a:pP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Evidence: Spread of Roman deities across the Roman empire…</a:t>
            </a:r>
          </a:p>
          <a:p>
            <a:pPr marL="1657350" lvl="3" indent="-285750">
              <a:buFont typeface="Wingdings" panose="05000000000000000000" pitchFamily="2" charset="2"/>
              <a:buChar char="v"/>
            </a:pP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really </a:t>
            </a:r>
            <a:r>
              <a:rPr lang="en-GB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across </a:t>
            </a: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empire…?</a:t>
            </a:r>
          </a:p>
          <a:p>
            <a:pPr marL="1657350" lvl="3" indent="-285750">
              <a:buFont typeface="Wingdings" panose="05000000000000000000" pitchFamily="2" charset="2"/>
              <a:buChar char="v"/>
            </a:pP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Are they really ‘Roman’ deities?</a:t>
            </a:r>
          </a:p>
          <a:p>
            <a:pPr marL="1657350" lvl="3" indent="-285750">
              <a:buFont typeface="Wingdings" panose="05000000000000000000" pitchFamily="2" charset="2"/>
              <a:buChar char="v"/>
            </a:pP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Imperial patronage?</a:t>
            </a:r>
          </a:p>
          <a:p>
            <a:pPr marL="1657350" lvl="3" indent="-285750">
              <a:buFont typeface="Wingdings" panose="05000000000000000000" pitchFamily="2" charset="2"/>
              <a:buChar char="v"/>
            </a:pP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Role of the imperial cult…?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Also remember other developments in the Roman empire, such as….?</a:t>
            </a:r>
          </a:p>
          <a:p>
            <a:pPr marL="1200150" lvl="2" indent="-285750">
              <a:buFont typeface="Wingdings" panose="05000000000000000000" pitchFamily="2" charset="2"/>
              <a:buChar char="v"/>
            </a:pP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Spread of other cults, </a:t>
            </a:r>
            <a:b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e.g. </a:t>
            </a:r>
            <a:r>
              <a:rPr lang="en-GB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Epona</a:t>
            </a: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Mithras, Isis,…</a:t>
            </a:r>
          </a:p>
          <a:p>
            <a:pPr marL="1657350" lvl="3" indent="-285750">
              <a:buFont typeface="Wingdings" panose="05000000000000000000" pitchFamily="2" charset="2"/>
              <a:buChar char="v"/>
            </a:pP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 </a:t>
            </a:r>
            <a:r>
              <a:rPr lang="en-GB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Epona</a:t>
            </a: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also cf. Apuleius, Met.</a:t>
            </a:r>
          </a:p>
          <a:p>
            <a:pPr marL="1200150" lvl="2" indent="-285750">
              <a:buFont typeface="Wingdings" panose="05000000000000000000" pitchFamily="2" charset="2"/>
              <a:buChar char="v"/>
            </a:pPr>
            <a:endParaRPr lang="en-GB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200150" lvl="2" indent="-285750">
              <a:buFont typeface="Wingdings" panose="05000000000000000000" pitchFamily="2" charset="2"/>
              <a:buChar char="v"/>
            </a:pPr>
            <a:endParaRPr lang="en-GB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200150" lvl="2" indent="-285750">
              <a:buFont typeface="Wingdings" panose="05000000000000000000" pitchFamily="2" charset="2"/>
              <a:buChar char="v"/>
            </a:pPr>
            <a:endParaRPr lang="en-GB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200150" lvl="2" indent="-285750">
              <a:buFont typeface="Wingdings" panose="05000000000000000000" pitchFamily="2" charset="2"/>
              <a:buChar char="v"/>
            </a:pPr>
            <a:endParaRPr lang="en-GB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5802352" y="3624296"/>
            <a:ext cx="3256588" cy="2739211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Apul</a:t>
            </a: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en-GB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Met.</a:t>
            </a: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3.27.1-2: </a:t>
            </a:r>
            <a:b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…I caught sight of a statue of </a:t>
            </a:r>
            <a:r>
              <a:rPr lang="en-GB" sz="16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Epona</a:t>
            </a:r>
            <a:r>
              <a:rPr lang="en-GB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seated in a little shrine at almost the exact midpoint of the central pillar supporting the stable’s roof beams. The statue had been carefully decorated with garlands of roses, fresh roses…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b="1" dirty="0"/>
              <a:t>But who is this “Roman </a:t>
            </a:r>
            <a:r>
              <a:rPr lang="en-GB" sz="1200" b="1" dirty="0" err="1"/>
              <a:t>Epona</a:t>
            </a:r>
            <a:r>
              <a:rPr lang="en-GB" sz="1200" b="1" dirty="0"/>
              <a:t>”…?</a:t>
            </a:r>
          </a:p>
        </p:txBody>
      </p:sp>
      <p:pic>
        <p:nvPicPr>
          <p:cNvPr id="15" name="Content Placeholder 1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498822" y="423718"/>
            <a:ext cx="6198809" cy="31242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17" name="TextBox 16"/>
          <p:cNvSpPr txBox="1"/>
          <p:nvPr/>
        </p:nvSpPr>
        <p:spPr>
          <a:xfrm rot="539035">
            <a:off x="7014607" y="293038"/>
            <a:ext cx="1998921" cy="738664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More discussion on “</a:t>
            </a:r>
            <a:r>
              <a:rPr lang="en-GB" sz="1400" b="1" i="1" dirty="0" err="1"/>
              <a:t>interpretatio</a:t>
            </a:r>
            <a:r>
              <a:rPr lang="en-GB" sz="1400" b="1" dirty="0"/>
              <a:t>”… </a:t>
            </a:r>
            <a:br>
              <a:rPr lang="en-GB" sz="1400" b="1" dirty="0"/>
            </a:br>
            <a:r>
              <a:rPr lang="en-GB" sz="1400" b="1" dirty="0"/>
              <a:t>in week 4</a:t>
            </a:r>
          </a:p>
        </p:txBody>
      </p:sp>
    </p:spTree>
    <p:extLst>
      <p:ext uri="{BB962C8B-B14F-4D97-AF65-F5344CB8AC3E}">
        <p14:creationId xmlns:p14="http://schemas.microsoft.com/office/powerpoint/2010/main" val="310117283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3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75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75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6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uiExpand="1" build="p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ttp://s1.hubimg.com/u/1061310_f260.jpg"/>
          <p:cNvPicPr>
            <a:picLocks noChangeAspect="1" noChangeArrowheads="1"/>
          </p:cNvPicPr>
          <p:nvPr/>
        </p:nvPicPr>
        <p:blipFill>
          <a:blip r:embed="rId2" cstate="print"/>
          <a:srcRect t="27399" b="27399"/>
          <a:stretch>
            <a:fillRect/>
          </a:stretch>
        </p:blipFill>
        <p:spPr bwMode="auto">
          <a:xfrm>
            <a:off x="0" y="-9794"/>
            <a:ext cx="9146272" cy="6887783"/>
          </a:xfrm>
          <a:prstGeom prst="rect">
            <a:avLst/>
          </a:prstGeom>
          <a:noFill/>
        </p:spPr>
      </p:pic>
      <p:pic>
        <p:nvPicPr>
          <p:cNvPr id="4" name="Picture 2" descr="http://ldmart315.edublogs.org/files/2011/09/chimage.php-19awlxc-923x102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516" b="99902" l="3792" r="93608">
                        <a14:foregroundMark x1="3792" y1="5469" x2="3792" y2="5469"/>
                        <a14:foregroundMark x1="69339" y1="3613" x2="69339" y2="3613"/>
                        <a14:foregroundMark x1="61755" y1="6445" x2="61755" y2="6445"/>
                        <a14:foregroundMark x1="59588" y1="6934" x2="59588" y2="6934"/>
                        <a14:foregroundMark x1="58613" y1="8594" x2="58613" y2="8594"/>
                        <a14:foregroundMark x1="58288" y1="10742" x2="58288" y2="10742"/>
                        <a14:foregroundMark x1="58288" y1="12598" x2="58288" y2="12598"/>
                        <a14:foregroundMark x1="61430" y1="12598" x2="61430" y2="12598"/>
                        <a14:foregroundMark x1="62297" y1="4785" x2="62297" y2="4785"/>
                        <a14:foregroundMark x1="93824" y1="55566" x2="93824" y2="55566"/>
                        <a14:foregroundMark x1="72806" y1="95801" x2="72806" y2="95801"/>
                        <a14:foregroundMark x1="73348" y1="99902" x2="73348" y2="99902"/>
                        <a14:foregroundMark x1="56230" y1="98438" x2="56230" y2="98438"/>
                        <a14:foregroundMark x1="87757" y1="37891" x2="87757" y2="37891"/>
                        <a14:foregroundMark x1="87757" y1="33887" x2="87757" y2="33887"/>
                        <a14:foregroundMark x1="90466" y1="20508" x2="90466" y2="20508"/>
                        <a14:foregroundMark x1="90466" y1="24121" x2="90466" y2="24121"/>
                        <a14:foregroundMark x1="89924" y1="29297" x2="89924" y2="29297"/>
                        <a14:foregroundMark x1="91441" y1="15527" x2="91441" y2="15527"/>
                        <a14:foregroundMark x1="84074" y1="67676" x2="84074" y2="67676"/>
                        <a14:foregroundMark x1="88624" y1="32617" x2="88624" y2="32617"/>
                        <a14:foregroundMark x1="88841" y1="30762" x2="88841" y2="307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7895" y="-9794"/>
            <a:ext cx="6216105" cy="6867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“The” Imperial Cult…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7211" y="2425995"/>
            <a:ext cx="6719776" cy="3592033"/>
          </a:xfr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 fontScale="85000" lnSpcReduction="20000"/>
          </a:bodyPr>
          <a:lstStyle/>
          <a:p>
            <a:r>
              <a:rPr lang="en-GB" dirty="0"/>
              <a:t>Is there a single “imperial cult”</a:t>
            </a:r>
          </a:p>
          <a:p>
            <a:pPr lvl="1"/>
            <a:r>
              <a:rPr lang="en-GB" dirty="0"/>
              <a:t>No, of course not…</a:t>
            </a:r>
          </a:p>
          <a:p>
            <a:r>
              <a:rPr lang="en-GB" dirty="0"/>
              <a:t>How are cults organised ?</a:t>
            </a:r>
          </a:p>
          <a:p>
            <a:pPr lvl="1"/>
            <a:r>
              <a:rPr lang="en-GB" dirty="0"/>
              <a:t>Centrally, locally, by city or province,…?</a:t>
            </a:r>
          </a:p>
          <a:p>
            <a:r>
              <a:rPr lang="en-GB" dirty="0"/>
              <a:t>Whom to?</a:t>
            </a:r>
          </a:p>
          <a:p>
            <a:pPr lvl="1"/>
            <a:r>
              <a:rPr lang="en-GB" dirty="0"/>
              <a:t>Living and/or Dead Emperors (and Empresses…)</a:t>
            </a:r>
          </a:p>
          <a:p>
            <a:pPr lvl="1"/>
            <a:r>
              <a:rPr lang="en-GB" dirty="0"/>
              <a:t>The </a:t>
            </a:r>
            <a:r>
              <a:rPr lang="en-GB" i="1" dirty="0"/>
              <a:t>Numen </a:t>
            </a:r>
            <a:r>
              <a:rPr lang="en-GB" dirty="0"/>
              <a:t>of the emperor(s)</a:t>
            </a:r>
          </a:p>
          <a:p>
            <a:pPr lvl="1"/>
            <a:r>
              <a:rPr lang="en-GB" dirty="0"/>
              <a:t>The </a:t>
            </a:r>
            <a:r>
              <a:rPr lang="en-GB" i="1" dirty="0" err="1"/>
              <a:t>domus</a:t>
            </a:r>
            <a:r>
              <a:rPr lang="en-GB" i="1" dirty="0"/>
              <a:t> </a:t>
            </a:r>
            <a:r>
              <a:rPr lang="en-GB" i="1" dirty="0" err="1"/>
              <a:t>divina</a:t>
            </a:r>
            <a:r>
              <a:rPr lang="en-GB" i="1" dirty="0"/>
              <a:t>, </a:t>
            </a:r>
            <a:r>
              <a:rPr lang="en-GB" dirty="0"/>
              <a:t>the divine house</a:t>
            </a:r>
          </a:p>
          <a:p>
            <a:pPr lvl="2"/>
            <a:r>
              <a:rPr lang="en-GB" dirty="0"/>
              <a:t>E.g. dedications “IN H D </a:t>
            </a:r>
            <a:r>
              <a:rPr lang="en-GB" dirty="0" err="1"/>
              <a:t>D</a:t>
            </a:r>
            <a:r>
              <a:rPr lang="en-GB" dirty="0"/>
              <a:t>”</a:t>
            </a:r>
          </a:p>
          <a:p>
            <a:pPr lvl="1"/>
            <a:r>
              <a:rPr lang="en-GB" dirty="0"/>
              <a:t>The goddess “Roma”</a:t>
            </a:r>
          </a:p>
          <a:p>
            <a:pPr lvl="1"/>
            <a:r>
              <a:rPr lang="en-GB" dirty="0"/>
              <a:t>Other deities, on behalf of the emperor/empire…</a:t>
            </a:r>
          </a:p>
        </p:txBody>
      </p:sp>
    </p:spTree>
    <p:extLst>
      <p:ext uri="{BB962C8B-B14F-4D97-AF65-F5344CB8AC3E}">
        <p14:creationId xmlns:p14="http://schemas.microsoft.com/office/powerpoint/2010/main" val="21853859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http://s1.hubimg.com/u/1061310_f260.jpg"/>
          <p:cNvPicPr>
            <a:picLocks noChangeAspect="1" noChangeArrowheads="1"/>
          </p:cNvPicPr>
          <p:nvPr/>
        </p:nvPicPr>
        <p:blipFill>
          <a:blip r:embed="rId2" cstate="print"/>
          <a:srcRect t="27399" b="27399"/>
          <a:stretch>
            <a:fillRect/>
          </a:stretch>
        </p:blipFill>
        <p:spPr bwMode="auto">
          <a:xfrm>
            <a:off x="0" y="-9794"/>
            <a:ext cx="9146272" cy="6887783"/>
          </a:xfrm>
          <a:prstGeom prst="rect">
            <a:avLst/>
          </a:prstGeom>
          <a:noFill/>
        </p:spPr>
      </p:pic>
      <p:sp>
        <p:nvSpPr>
          <p:cNvPr id="5" name="Titel 1"/>
          <p:cNvSpPr>
            <a:spLocks noGrp="1"/>
          </p:cNvSpPr>
          <p:nvPr>
            <p:ph type="title"/>
          </p:nvPr>
        </p:nvSpPr>
        <p:spPr>
          <a:xfrm>
            <a:off x="395536" y="512064"/>
            <a:ext cx="8748464" cy="914400"/>
          </a:xfrm>
        </p:spPr>
        <p:txBody>
          <a:bodyPr>
            <a:normAutofit/>
          </a:bodyPr>
          <a:lstStyle/>
          <a:p>
            <a:r>
              <a:rPr lang="en-GB" dirty="0"/>
              <a:t>On the way to the “Imperial Cult”</a:t>
            </a:r>
          </a:p>
        </p:txBody>
      </p:sp>
      <p:pic>
        <p:nvPicPr>
          <p:cNvPr id="6" name="Picture 4" descr="C:\Eigene Dateien\TEACHING MATERIAL\CITIES &amp; SETTLEMENTS\AUGUSTUS ROM\Augustus Statue Primaporta 19 17 BC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605" b="99276" l="2743" r="92800">
                        <a14:foregroundMark x1="9029" y1="7236" x2="9029" y2="7236"/>
                        <a14:foregroundMark x1="60914" y1="5282" x2="60914" y2="5282"/>
                        <a14:foregroundMark x1="15314" y1="13169" x2="15314" y2="13169"/>
                        <a14:foregroundMark x1="4800" y1="7236" x2="4800" y2="7236"/>
                        <a14:foregroundMark x1="4114" y1="3618" x2="4114" y2="3618"/>
                        <a14:foregroundMark x1="2971" y1="2677" x2="2971" y2="2677"/>
                        <a14:foregroundMark x1="81143" y1="91679" x2="81143" y2="91679"/>
                        <a14:foregroundMark x1="85714" y1="71708" x2="85714" y2="71708"/>
                        <a14:foregroundMark x1="88000" y1="69320" x2="88000" y2="69320"/>
                        <a14:foregroundMark x1="92800" y1="63386" x2="92800" y2="63386"/>
                        <a14:foregroundMark x1="89486" y1="62156" x2="89486" y2="62156"/>
                        <a14:foregroundMark x1="89029" y1="65051" x2="89029" y2="65051"/>
                        <a14:foregroundMark x1="79314" y1="94573" x2="79314" y2="94573"/>
                        <a14:foregroundMark x1="48800" y1="99276" x2="48800" y2="99276"/>
                        <a14:backgroundMark x1="33829" y1="79812" x2="33829" y2="79812"/>
                        <a14:backgroundMark x1="41371" y1="95007" x2="41371" y2="95007"/>
                        <a14:backgroundMark x1="65714" y1="86252" x2="65714" y2="86252"/>
                        <a14:backgroundMark x1="66171" y1="82634" x2="66171" y2="82634"/>
                        <a14:backgroundMark x1="69143" y1="92402" x2="69143" y2="92402"/>
                        <a14:backgroundMark x1="61600" y1="71925" x2="61600" y2="71925"/>
                        <a14:backgroundMark x1="85371" y1="80970" x2="85371" y2="80970"/>
                        <a14:backgroundMark x1="82743" y1="68813" x2="82743" y2="688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0125" y="-61205"/>
            <a:ext cx="4396451" cy="69474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Inhaltsplatzhalter 2"/>
          <p:cNvSpPr>
            <a:spLocks noGrp="1"/>
          </p:cNvSpPr>
          <p:nvPr>
            <p:ph idx="1"/>
          </p:nvPr>
        </p:nvSpPr>
        <p:spPr>
          <a:xfrm>
            <a:off x="395536" y="2167467"/>
            <a:ext cx="6804248" cy="4458248"/>
          </a:xfr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1.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Suet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., Aug. 52: He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accepted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no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temple in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any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province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unless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dedicated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together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in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his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name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and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of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the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(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goddess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) Roma. </a:t>
            </a:r>
            <a:endParaRPr lang="en-GB" sz="1600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  <a:p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2.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Tac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.,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ann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. 1.10.6:</a:t>
            </a:r>
            <a:b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</a:b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He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has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left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no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honours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for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the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gods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since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he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himself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was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worshipped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in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temples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and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in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images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by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his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own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priests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.</a:t>
            </a:r>
          </a:p>
          <a:p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3.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Aur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.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Vict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. </a:t>
            </a:r>
            <a:r>
              <a:rPr lang="de-DE" sz="1600" i="1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Caes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. 1.6:</a:t>
            </a:r>
            <a:b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</a:b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And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therefore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temples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,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priests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and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priestly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colleges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were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dedicated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to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him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as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god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in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important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cities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during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his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lifetime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and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after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his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death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.</a:t>
            </a:r>
          </a:p>
          <a:p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4. Cass.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Dio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51.19.7:</a:t>
            </a:r>
            <a:b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</a:b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It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was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ordered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to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give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him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a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drink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offering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(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libation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)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at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all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dinners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, not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only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the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public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, but also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the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private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ones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.</a:t>
            </a:r>
          </a:p>
          <a:p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5. </a:t>
            </a:r>
            <a:r>
              <a:rPr lang="de-DE" sz="16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Ov</a:t>
            </a: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., trist. 4, 4, 19-20:</a:t>
            </a:r>
            <a:b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</a:br>
            <a:r>
              <a:rPr lang="de-DE" sz="16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Your affairs are protected by two deities, one of them is a visible god (Augustus), the other one, one believes in (Jupiter).</a:t>
            </a:r>
            <a:endParaRPr lang="en-GB" sz="1600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325798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" descr="http://s1.hubimg.com/u/1061310_f260.jpg"/>
          <p:cNvPicPr>
            <a:picLocks noChangeAspect="1" noChangeArrowheads="1"/>
          </p:cNvPicPr>
          <p:nvPr/>
        </p:nvPicPr>
        <p:blipFill>
          <a:blip r:embed="rId2" cstate="print"/>
          <a:srcRect t="27399" b="27399"/>
          <a:stretch>
            <a:fillRect/>
          </a:stretch>
        </p:blipFill>
        <p:spPr bwMode="auto">
          <a:xfrm>
            <a:off x="0" y="-9794"/>
            <a:ext cx="9146272" cy="6887783"/>
          </a:xfrm>
          <a:prstGeom prst="rect">
            <a:avLst/>
          </a:prstGeom>
          <a:noFill/>
        </p:spPr>
      </p:pic>
      <p:sp>
        <p:nvSpPr>
          <p:cNvPr id="18" name="Rectangle 17"/>
          <p:cNvSpPr/>
          <p:nvPr/>
        </p:nvSpPr>
        <p:spPr>
          <a:xfrm>
            <a:off x="919578" y="4954110"/>
            <a:ext cx="2707337" cy="300509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21233" y="4014002"/>
            <a:ext cx="5388613" cy="263325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5307611" y="3796558"/>
            <a:ext cx="1602298" cy="26070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3626914" y="3525289"/>
            <a:ext cx="3282995" cy="300509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2182690" y="3328124"/>
            <a:ext cx="1012588" cy="23634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5512351" y="3172269"/>
            <a:ext cx="1604055" cy="300509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895525" y="3048280"/>
            <a:ext cx="4412086" cy="300509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4081224" y="2831316"/>
            <a:ext cx="2781459" cy="300509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3814325" y="2551281"/>
            <a:ext cx="1595141" cy="288032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775513" y="2120649"/>
            <a:ext cx="648072" cy="288032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3195278" y="1614746"/>
            <a:ext cx="648072" cy="288032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itel 1"/>
          <p:cNvSpPr>
            <a:spLocks noGrp="1"/>
          </p:cNvSpPr>
          <p:nvPr>
            <p:ph type="title"/>
          </p:nvPr>
        </p:nvSpPr>
        <p:spPr>
          <a:xfrm>
            <a:off x="445155" y="349032"/>
            <a:ext cx="8748464" cy="914400"/>
          </a:xfrm>
        </p:spPr>
        <p:txBody>
          <a:bodyPr>
            <a:normAutofit/>
          </a:bodyPr>
          <a:lstStyle/>
          <a:p>
            <a:r>
              <a:rPr lang="en-GB" dirty="0"/>
              <a:t>On the way to the “Imperial Cult”</a:t>
            </a:r>
          </a:p>
        </p:txBody>
      </p:sp>
      <p:pic>
        <p:nvPicPr>
          <p:cNvPr id="5" name="Picture 4" descr="C:\Eigene Dateien\TEACHING MATERIAL\CITIES &amp; SETTLEMENTS\AUGUSTUS ROM\Augustus Statue Primaporta 19 17 BC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605" b="99276" l="2743" r="92800">
                        <a14:foregroundMark x1="9029" y1="7236" x2="9029" y2="7236"/>
                        <a14:foregroundMark x1="60914" y1="5282" x2="60914" y2="5282"/>
                        <a14:foregroundMark x1="15314" y1="13169" x2="15314" y2="13169"/>
                        <a14:foregroundMark x1="4800" y1="7236" x2="4800" y2="7236"/>
                        <a14:foregroundMark x1="4114" y1="3618" x2="4114" y2="3618"/>
                        <a14:foregroundMark x1="2971" y1="2677" x2="2971" y2="2677"/>
                        <a14:foregroundMark x1="81143" y1="91679" x2="81143" y2="91679"/>
                        <a14:foregroundMark x1="85714" y1="71708" x2="85714" y2="71708"/>
                        <a14:foregroundMark x1="88000" y1="69320" x2="88000" y2="69320"/>
                        <a14:foregroundMark x1="92800" y1="63386" x2="92800" y2="63386"/>
                        <a14:foregroundMark x1="89486" y1="62156" x2="89486" y2="62156"/>
                        <a14:foregroundMark x1="89029" y1="65051" x2="89029" y2="65051"/>
                        <a14:foregroundMark x1="79314" y1="94573" x2="79314" y2="94573"/>
                        <a14:foregroundMark x1="48800" y1="99276" x2="48800" y2="99276"/>
                        <a14:backgroundMark x1="33829" y1="79812" x2="33829" y2="79812"/>
                        <a14:backgroundMark x1="41371" y1="95007" x2="41371" y2="95007"/>
                        <a14:backgroundMark x1="65714" y1="86252" x2="65714" y2="86252"/>
                        <a14:backgroundMark x1="66171" y1="82634" x2="66171" y2="82634"/>
                        <a14:backgroundMark x1="69143" y1="92402" x2="69143" y2="92402"/>
                        <a14:backgroundMark x1="61600" y1="71925" x2="61600" y2="71925"/>
                        <a14:backgroundMark x1="85371" y1="80970" x2="85371" y2="80970"/>
                        <a14:backgroundMark x1="82743" y1="68813" x2="82743" y2="688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0125" y="-61205"/>
            <a:ext cx="4396451" cy="69474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3761928" y="6235148"/>
            <a:ext cx="5382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200" i="1" dirty="0" err="1">
                <a:solidFill>
                  <a:schemeClr val="accent6">
                    <a:lumMod val="40000"/>
                    <a:lumOff val="60000"/>
                  </a:schemeClr>
                </a:solidFill>
              </a:rPr>
              <a:t>pulvinarium</a:t>
            </a:r>
            <a:r>
              <a:rPr lang="en-GB" sz="1200" i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:= a cushioned seat</a:t>
            </a:r>
            <a:r>
              <a:rPr lang="en-GB" sz="12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 or </a:t>
            </a:r>
            <a:r>
              <a:rPr lang="en-GB" sz="1200" i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couch</a:t>
            </a:r>
            <a:r>
              <a:rPr lang="en-GB" sz="12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 of the gods</a:t>
            </a:r>
          </a:p>
          <a:p>
            <a:pPr algn="r"/>
            <a:r>
              <a:rPr lang="en-GB" sz="1200" i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Carmen </a:t>
            </a:r>
            <a:r>
              <a:rPr lang="en-GB" sz="1200" i="1" dirty="0" err="1">
                <a:solidFill>
                  <a:schemeClr val="accent6">
                    <a:lumMod val="40000"/>
                    <a:lumOff val="60000"/>
                  </a:schemeClr>
                </a:solidFill>
              </a:rPr>
              <a:t>Saliare</a:t>
            </a:r>
            <a:r>
              <a:rPr lang="en-GB" sz="1200" i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 – hymn of the </a:t>
            </a:r>
            <a:r>
              <a:rPr lang="en-GB" sz="1200" i="1" dirty="0" err="1">
                <a:solidFill>
                  <a:schemeClr val="accent6">
                    <a:lumMod val="40000"/>
                    <a:lumOff val="60000"/>
                  </a:schemeClr>
                </a:solidFill>
              </a:rPr>
              <a:t>Salii</a:t>
            </a:r>
            <a:r>
              <a:rPr lang="en-GB" sz="1200" i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 (&lt;</a:t>
            </a:r>
            <a:r>
              <a:rPr lang="en-GB" sz="1200" i="1" dirty="0" err="1">
                <a:solidFill>
                  <a:schemeClr val="accent6">
                    <a:lumMod val="40000"/>
                    <a:lumOff val="60000"/>
                  </a:schemeClr>
                </a:solidFill>
              </a:rPr>
              <a:t>Numa</a:t>
            </a:r>
            <a:r>
              <a:rPr lang="en-GB" sz="1200" i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); processing in March </a:t>
            </a:r>
            <a:br>
              <a:rPr lang="en-GB" sz="1200" i="1" dirty="0">
                <a:solidFill>
                  <a:schemeClr val="accent6">
                    <a:lumMod val="40000"/>
                    <a:lumOff val="60000"/>
                  </a:schemeClr>
                </a:solidFill>
              </a:rPr>
            </a:br>
            <a:r>
              <a:rPr lang="en-GB" sz="1200" dirty="0">
                <a:solidFill>
                  <a:schemeClr val="accent6">
                    <a:lumMod val="40000"/>
                    <a:lumOff val="60000"/>
                  </a:schemeClr>
                </a:solidFill>
                <a:sym typeface="Wingdings" panose="05000000000000000000" pitchFamily="2" charset="2"/>
              </a:rPr>
              <a:t></a:t>
            </a:r>
            <a:r>
              <a:rPr lang="en-GB" sz="1200" i="1" dirty="0">
                <a:solidFill>
                  <a:schemeClr val="accent6">
                    <a:lumMod val="40000"/>
                    <a:lumOff val="60000"/>
                  </a:schemeClr>
                </a:solidFill>
                <a:sym typeface="Wingdings" panose="05000000000000000000" pitchFamily="2" charset="2"/>
              </a:rPr>
              <a:t>Mars (expulsion of old year / war dance???</a:t>
            </a:r>
            <a:endParaRPr lang="en-GB" sz="1200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1400325" y="5460605"/>
            <a:ext cx="5436196" cy="300509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9" name="Picture 2" descr="http://upload.wikimedia.org/wikipedia/commons/8/8a/Apex_%28hat%29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403" y="6088607"/>
            <a:ext cx="817394" cy="792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Rectangle 22"/>
          <p:cNvSpPr/>
          <p:nvPr/>
        </p:nvSpPr>
        <p:spPr>
          <a:xfrm>
            <a:off x="2642027" y="5699869"/>
            <a:ext cx="2310462" cy="300509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/>
          <p:cNvSpPr/>
          <p:nvPr/>
        </p:nvSpPr>
        <p:spPr>
          <a:xfrm>
            <a:off x="2273246" y="4506545"/>
            <a:ext cx="1298437" cy="300509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Inhaltsplatzhalter 2"/>
          <p:cNvSpPr>
            <a:spLocks noGrp="1"/>
          </p:cNvSpPr>
          <p:nvPr>
            <p:ph idx="1"/>
          </p:nvPr>
        </p:nvSpPr>
        <p:spPr>
          <a:xfrm>
            <a:off x="312457" y="1464981"/>
            <a:ext cx="6804248" cy="4923854"/>
          </a:xfr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de-DE" sz="1600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Aug. </a:t>
            </a:r>
            <a:r>
              <a:rPr lang="de-DE" sz="1600" dirty="0" err="1">
                <a:solidFill>
                  <a:schemeClr val="accent3">
                    <a:lumMod val="40000"/>
                    <a:lumOff val="60000"/>
                  </a:schemeClr>
                </a:solidFill>
              </a:rPr>
              <a:t>res</a:t>
            </a:r>
            <a:r>
              <a:rPr lang="de-DE" sz="1600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. gest. 9f:</a:t>
            </a:r>
            <a:br>
              <a:rPr lang="de-DE" sz="1600" dirty="0">
                <a:solidFill>
                  <a:schemeClr val="accent3">
                    <a:lumMod val="40000"/>
                    <a:lumOff val="60000"/>
                  </a:schemeClr>
                </a:solidFill>
              </a:rPr>
            </a:br>
            <a:r>
              <a:rPr lang="en-GB" sz="1600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The senate decreed that </a:t>
            </a:r>
            <a:r>
              <a:rPr lang="en-GB" sz="1600" b="1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vows</a:t>
            </a:r>
            <a:r>
              <a:rPr lang="en-GB" sz="1600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 should be undertaken every fifth year by the consuls and priests for my health. In fulfilment of these vows </a:t>
            </a:r>
            <a:r>
              <a:rPr lang="en-GB" sz="1600" b="1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games</a:t>
            </a:r>
            <a:r>
              <a:rPr lang="en-GB" sz="1600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 have frequently been celebrated in my lifetime, sometimes by the four most distinguished colleges of priests, sometimes by the consuls. 2 Moreover, </a:t>
            </a:r>
            <a:r>
              <a:rPr lang="en-GB" sz="1600" b="1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all the citizens</a:t>
            </a:r>
            <a:r>
              <a:rPr lang="en-GB" sz="1600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, individually and on behalf of their towns, have unanimously and </a:t>
            </a:r>
            <a:r>
              <a:rPr lang="en-GB" sz="1600" b="1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continuously offered prayers </a:t>
            </a:r>
            <a:r>
              <a:rPr lang="en-GB" sz="1600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at all the </a:t>
            </a:r>
            <a:r>
              <a:rPr lang="en-GB" sz="1600" b="1" i="1" dirty="0" err="1">
                <a:solidFill>
                  <a:schemeClr val="accent3">
                    <a:lumMod val="40000"/>
                    <a:lumOff val="60000"/>
                  </a:schemeClr>
                </a:solidFill>
              </a:rPr>
              <a:t>pulvinaria</a:t>
            </a:r>
            <a:r>
              <a:rPr lang="en-GB" sz="1600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en-GB" sz="1600" b="1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for my health</a:t>
            </a:r>
            <a:r>
              <a:rPr lang="en-GB" sz="1600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. 10. My name was inserted in the </a:t>
            </a:r>
            <a:r>
              <a:rPr lang="en-GB" sz="1600" b="1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hymn of the </a:t>
            </a:r>
            <a:r>
              <a:rPr lang="en-GB" sz="1600" b="1" dirty="0" err="1">
                <a:solidFill>
                  <a:schemeClr val="accent3">
                    <a:lumMod val="40000"/>
                    <a:lumOff val="60000"/>
                  </a:schemeClr>
                </a:solidFill>
              </a:rPr>
              <a:t>Salii</a:t>
            </a:r>
            <a:r>
              <a:rPr lang="en-GB" sz="1600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 by a decree of the senate, and it was enacted by law that </a:t>
            </a:r>
            <a:r>
              <a:rPr lang="en-GB" sz="1600" b="1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my person should be inviolable for ever</a:t>
            </a:r>
            <a:r>
              <a:rPr lang="en-GB" sz="1600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. (…) 11. it (the senate) ordered that the </a:t>
            </a:r>
            <a:r>
              <a:rPr lang="en-GB" sz="1600" i="1" dirty="0" err="1">
                <a:solidFill>
                  <a:schemeClr val="accent3">
                    <a:lumMod val="40000"/>
                    <a:lumOff val="60000"/>
                  </a:schemeClr>
                </a:solidFill>
              </a:rPr>
              <a:t>pontifices</a:t>
            </a:r>
            <a:r>
              <a:rPr lang="en-GB" sz="1600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 and Vestal Virgins should make an annual sacrifice there on the anniversary of my return to the city from Syria in (…) [19 BC], and it named the day the </a:t>
            </a:r>
            <a:r>
              <a:rPr lang="en-GB" sz="1600" b="1" dirty="0" err="1">
                <a:solidFill>
                  <a:schemeClr val="accent3">
                    <a:lumMod val="40000"/>
                    <a:lumOff val="60000"/>
                  </a:schemeClr>
                </a:solidFill>
              </a:rPr>
              <a:t>Augustalia</a:t>
            </a:r>
            <a:r>
              <a:rPr lang="en-GB" sz="1600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 from my cognomen. 12 On my return from Spain and Gaul (…) [13 BC], the senate resolved that an altar of the Augustan Peace should be consecrated next to the Campus </a:t>
            </a:r>
            <a:r>
              <a:rPr lang="en-GB" sz="1600" dirty="0" err="1">
                <a:solidFill>
                  <a:schemeClr val="accent3">
                    <a:lumMod val="40000"/>
                    <a:lumOff val="60000"/>
                  </a:schemeClr>
                </a:solidFill>
              </a:rPr>
              <a:t>Martius</a:t>
            </a:r>
            <a:r>
              <a:rPr lang="en-GB" sz="1600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 in honour of my return, and ordered that the </a:t>
            </a:r>
            <a:r>
              <a:rPr lang="en-GB" sz="1600" b="1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magistrates and priests and Vestal virgins should perform an annual sacrifice there.</a:t>
            </a:r>
            <a:br>
              <a:rPr lang="en-GB" sz="1600" dirty="0">
                <a:solidFill>
                  <a:schemeClr val="accent3">
                    <a:lumMod val="40000"/>
                    <a:lumOff val="60000"/>
                  </a:schemeClr>
                </a:solidFill>
              </a:rPr>
            </a:br>
            <a:endParaRPr lang="en-GB" sz="1600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868562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75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25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75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1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925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5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175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1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3000"/>
                            </p:stCondLst>
                            <p:childTnLst>
                              <p:par>
                                <p:cTn id="4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12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4250"/>
                            </p:stCondLst>
                            <p:childTnLst>
                              <p:par>
                                <p:cTn id="5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1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5500"/>
                            </p:stCondLst>
                            <p:childTnLst>
                              <p:par>
                                <p:cTn id="5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1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6750"/>
                            </p:stCondLst>
                            <p:childTnLst>
                              <p:par>
                                <p:cTn id="6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12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8000"/>
                            </p:stCondLst>
                            <p:childTnLst>
                              <p:par>
                                <p:cTn id="6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5" grpId="0" animBg="1"/>
      <p:bldP spid="16" grpId="0" animBg="1"/>
      <p:bldP spid="14" grpId="0" animBg="1"/>
      <p:bldP spid="13" grpId="0" animBg="1"/>
      <p:bldP spid="12" grpId="0" animBg="1"/>
      <p:bldP spid="11" grpId="0" animBg="1"/>
      <p:bldP spid="10" grpId="0" animBg="1"/>
      <p:bldP spid="9" grpId="0" animBg="1"/>
      <p:bldP spid="8" grpId="0" animBg="1"/>
      <p:bldP spid="7" grpId="0" animBg="1"/>
      <p:bldP spid="6" grpId="0"/>
      <p:bldP spid="17" grpId="0" animBg="1"/>
      <p:bldP spid="23" grpId="0" animBg="1"/>
      <p:bldP spid="24" grpId="0" animBg="1"/>
      <p:bldP spid="20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http://s1.hubimg.com/u/1061310_f260.jpg"/>
          <p:cNvPicPr>
            <a:picLocks noChangeAspect="1" noChangeArrowheads="1"/>
          </p:cNvPicPr>
          <p:nvPr/>
        </p:nvPicPr>
        <p:blipFill>
          <a:blip r:embed="rId2" cstate="print"/>
          <a:srcRect t="27399" b="27399"/>
          <a:stretch>
            <a:fillRect/>
          </a:stretch>
        </p:blipFill>
        <p:spPr bwMode="auto">
          <a:xfrm>
            <a:off x="0" y="-9794"/>
            <a:ext cx="9146272" cy="6887783"/>
          </a:xfrm>
          <a:prstGeom prst="rect">
            <a:avLst/>
          </a:prstGeom>
          <a:noFill/>
        </p:spPr>
      </p:pic>
      <p:sp>
        <p:nvSpPr>
          <p:cNvPr id="4" name="Titel 1"/>
          <p:cNvSpPr>
            <a:spLocks noGrp="1"/>
          </p:cNvSpPr>
          <p:nvPr>
            <p:ph type="title"/>
          </p:nvPr>
        </p:nvSpPr>
        <p:spPr>
          <a:xfrm>
            <a:off x="360040" y="512064"/>
            <a:ext cx="8748464" cy="914400"/>
          </a:xfrm>
        </p:spPr>
        <p:txBody>
          <a:bodyPr>
            <a:normAutofit/>
          </a:bodyPr>
          <a:lstStyle/>
          <a:p>
            <a:r>
              <a:rPr lang="en-GB" dirty="0"/>
              <a:t>On the way to the “Imperial Cult”</a:t>
            </a:r>
          </a:p>
        </p:txBody>
      </p:sp>
      <p:sp>
        <p:nvSpPr>
          <p:cNvPr id="5" name="Inhaltsplatzhalter 2"/>
          <p:cNvSpPr>
            <a:spLocks noGrp="1"/>
          </p:cNvSpPr>
          <p:nvPr>
            <p:ph idx="1"/>
          </p:nvPr>
        </p:nvSpPr>
        <p:spPr>
          <a:xfrm>
            <a:off x="878904" y="1783560"/>
            <a:ext cx="7772400" cy="4572000"/>
          </a:xfrm>
        </p:spPr>
        <p:txBody>
          <a:bodyPr/>
          <a:lstStyle/>
          <a:p>
            <a:endParaRPr lang="en-GB"/>
          </a:p>
        </p:txBody>
      </p:sp>
      <p:pic>
        <p:nvPicPr>
          <p:cNvPr id="6" name="Picture 2" descr="http://employees.oneonta.edu/farberas/arth/Images/109images/Roman/augustus/gemma_augustus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DCDFEE"/>
              </a:clrFrom>
              <a:clrTo>
                <a:srgbClr val="DCDFE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825" b="97268" l="893" r="99008">
                        <a14:foregroundMark x1="63988" y1="70929" x2="63988" y2="70929"/>
                        <a14:foregroundMark x1="74603" y1="74208" x2="74603" y2="74208"/>
                        <a14:foregroundMark x1="84524" y1="76831" x2="84524" y2="76831"/>
                        <a14:foregroundMark x1="91667" y1="82514" x2="91667" y2="82514"/>
                        <a14:foregroundMark x1="72817" y1="78798" x2="72817" y2="78798"/>
                        <a14:foregroundMark x1="60813" y1="94426" x2="60813" y2="94426"/>
                        <a14:foregroundMark x1="36409" y1="97268" x2="36409" y2="97268"/>
                        <a14:foregroundMark x1="70635" y1="96503" x2="70635" y2="96503"/>
                        <a14:foregroundMark x1="71230" y1="96940" x2="71230" y2="96940"/>
                        <a14:foregroundMark x1="52083" y1="6776" x2="52083" y2="6776"/>
                        <a14:foregroundMark x1="50694" y1="3825" x2="50694" y2="3825"/>
                      </a14:backgroundRemoval>
                    </a14:imgEffect>
                  </a14:imgLayer>
                </a14:imgProps>
              </a:ext>
            </a:extLst>
          </a:blip>
          <a:srcRect t="6360"/>
          <a:stretch>
            <a:fillRect/>
          </a:stretch>
        </p:blipFill>
        <p:spPr bwMode="auto">
          <a:xfrm>
            <a:off x="225778" y="825123"/>
            <a:ext cx="7089422" cy="6032877"/>
          </a:xfrm>
          <a:prstGeom prst="rect">
            <a:avLst/>
          </a:prstGeom>
          <a:noFill/>
        </p:spPr>
      </p:pic>
      <p:pic>
        <p:nvPicPr>
          <p:cNvPr id="7" name="Picture 4" descr="C:\Eigene Dateien\TEACHING MATERIAL\CITIES &amp; SETTLEMENTS\AUGUSTUS ROM\Augustus Statue Primaporta 19 17 BC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605" b="99276" l="2743" r="92800">
                        <a14:foregroundMark x1="9029" y1="7236" x2="9029" y2="7236"/>
                        <a14:foregroundMark x1="60914" y1="5282" x2="60914" y2="5282"/>
                        <a14:foregroundMark x1="15314" y1="13169" x2="15314" y2="13169"/>
                        <a14:foregroundMark x1="4800" y1="7236" x2="4800" y2="7236"/>
                        <a14:foregroundMark x1="4114" y1="3618" x2="4114" y2="3618"/>
                        <a14:foregroundMark x1="2971" y1="2677" x2="2971" y2="2677"/>
                        <a14:foregroundMark x1="81143" y1="91679" x2="81143" y2="91679"/>
                        <a14:foregroundMark x1="85714" y1="71708" x2="85714" y2="71708"/>
                        <a14:foregroundMark x1="88000" y1="69320" x2="88000" y2="69320"/>
                        <a14:foregroundMark x1="92800" y1="63386" x2="92800" y2="63386"/>
                        <a14:foregroundMark x1="89486" y1="62156" x2="89486" y2="62156"/>
                        <a14:foregroundMark x1="89029" y1="65051" x2="89029" y2="65051"/>
                        <a14:foregroundMark x1="79314" y1="94573" x2="79314" y2="94573"/>
                        <a14:foregroundMark x1="48800" y1="99276" x2="48800" y2="99276"/>
                        <a14:backgroundMark x1="33829" y1="79812" x2="33829" y2="79812"/>
                        <a14:backgroundMark x1="41371" y1="95007" x2="41371" y2="95007"/>
                        <a14:backgroundMark x1="65714" y1="86252" x2="65714" y2="86252"/>
                        <a14:backgroundMark x1="66171" y1="82634" x2="66171" y2="82634"/>
                        <a14:backgroundMark x1="69143" y1="92402" x2="69143" y2="92402"/>
                        <a14:backgroundMark x1="61600" y1="71925" x2="61600" y2="71925"/>
                        <a14:backgroundMark x1="85371" y1="80970" x2="85371" y2="80970"/>
                        <a14:backgroundMark x1="82743" y1="68813" x2="82743" y2="688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4629" y="-61205"/>
            <a:ext cx="4396451" cy="69474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107244" y="6239959"/>
            <a:ext cx="2811505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Gemma </a:t>
            </a:r>
            <a:r>
              <a:rPr lang="en-GB" sz="1100" dirty="0" err="1"/>
              <a:t>Augustea</a:t>
            </a:r>
            <a:endParaRPr lang="en-GB" sz="1100" dirty="0"/>
          </a:p>
          <a:p>
            <a:r>
              <a:rPr lang="en-GB" sz="1100" dirty="0"/>
              <a:t>low-relief cameo, c. AD 10 – 30</a:t>
            </a:r>
          </a:p>
          <a:p>
            <a:r>
              <a:rPr lang="en-GB" sz="1100" dirty="0" err="1"/>
              <a:t>Kunsthistorisches</a:t>
            </a:r>
            <a:r>
              <a:rPr lang="en-GB" sz="1100" dirty="0"/>
              <a:t> Museum, Wien 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79924952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 descr="http://s1.hubimg.com/u/1061310_f260.jpg"/>
          <p:cNvPicPr>
            <a:picLocks noChangeAspect="1" noChangeArrowheads="1"/>
          </p:cNvPicPr>
          <p:nvPr/>
        </p:nvPicPr>
        <p:blipFill>
          <a:blip r:embed="rId2" cstate="print"/>
          <a:srcRect t="27399" b="27399"/>
          <a:stretch>
            <a:fillRect/>
          </a:stretch>
        </p:blipFill>
        <p:spPr bwMode="auto">
          <a:xfrm>
            <a:off x="0" y="-9794"/>
            <a:ext cx="9146272" cy="6887783"/>
          </a:xfrm>
          <a:prstGeom prst="rect">
            <a:avLst/>
          </a:prstGeom>
          <a:noFill/>
        </p:spPr>
      </p:pic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/>
          <a:p>
            <a:endParaRPr lang="de-DE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914400" y="1783560"/>
            <a:ext cx="7772400" cy="4572000"/>
          </a:xfrm>
        </p:spPr>
        <p:txBody>
          <a:bodyPr/>
          <a:lstStyle/>
          <a:p>
            <a:endParaRPr lang="de-DE"/>
          </a:p>
        </p:txBody>
      </p:sp>
      <p:pic>
        <p:nvPicPr>
          <p:cNvPr id="6" name="Picture 2" descr="http://upload.wikimedia.org/wikipedia/commons/thumb/2/2c/Altes_Museum_-_Statue_der_verg%C3%B6ttlichten_Kaiserin_Livia.jpg/340px-Altes_Museum_-_Statue_der_verg%C3%B6ttlichten_Kaiserin_Livi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0"/>
            <a:ext cx="4502249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Eigene Dateien\TEACHING MATERIAL\CITIES &amp; SETTLEMENTS\AUGUSTUS ROM\Augustus Statue Primaporta 19 17 BC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605" b="99276" l="2743" r="92800">
                        <a14:foregroundMark x1="9029" y1="7236" x2="9029" y2="7236"/>
                        <a14:foregroundMark x1="60914" y1="5282" x2="60914" y2="5282"/>
                        <a14:foregroundMark x1="15314" y1="13169" x2="15314" y2="13169"/>
                        <a14:foregroundMark x1="4800" y1="7236" x2="4800" y2="7236"/>
                        <a14:foregroundMark x1="4114" y1="3618" x2="4114" y2="3618"/>
                        <a14:foregroundMark x1="2971" y1="2677" x2="2971" y2="2677"/>
                        <a14:foregroundMark x1="81143" y1="91679" x2="81143" y2="91679"/>
                        <a14:foregroundMark x1="85714" y1="71708" x2="85714" y2="71708"/>
                        <a14:foregroundMark x1="88000" y1="69320" x2="88000" y2="69320"/>
                        <a14:foregroundMark x1="92800" y1="63386" x2="92800" y2="63386"/>
                        <a14:foregroundMark x1="89486" y1="62156" x2="89486" y2="62156"/>
                        <a14:foregroundMark x1="89029" y1="65051" x2="89029" y2="65051"/>
                        <a14:foregroundMark x1="79314" y1="94573" x2="79314" y2="94573"/>
                        <a14:foregroundMark x1="48800" y1="99276" x2="48800" y2="99276"/>
                        <a14:backgroundMark x1="33829" y1="79812" x2="33829" y2="79812"/>
                        <a14:backgroundMark x1="41371" y1="95007" x2="41371" y2="95007"/>
                        <a14:backgroundMark x1="65714" y1="86252" x2="65714" y2="86252"/>
                        <a14:backgroundMark x1="66171" y1="82634" x2="66171" y2="82634"/>
                        <a14:backgroundMark x1="69143" y1="92402" x2="69143" y2="92402"/>
                        <a14:backgroundMark x1="61600" y1="71925" x2="61600" y2="71925"/>
                        <a14:backgroundMark x1="85371" y1="80970" x2="85371" y2="80970"/>
                        <a14:backgroundMark x1="82743" y1="68813" x2="82743" y2="688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0125" y="-61205"/>
            <a:ext cx="4396451" cy="69474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395536" y="5389217"/>
            <a:ext cx="4502249" cy="1323439"/>
          </a:xfrm>
          <a:prstGeom prst="rect">
            <a:avLst/>
          </a:prstGeom>
          <a:solidFill>
            <a:schemeClr val="accent4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US" sz="1600" dirty="0"/>
              <a:t>AD 42 : DIVA IVLIA</a:t>
            </a:r>
            <a:br>
              <a:rPr lang="en-US" sz="1600" dirty="0"/>
            </a:br>
            <a:r>
              <a:rPr lang="en-US" sz="1600" dirty="0"/>
              <a:t>Livia (mother of </a:t>
            </a:r>
            <a:r>
              <a:rPr lang="en-US" sz="1600" dirty="0" err="1"/>
              <a:t>Tib</a:t>
            </a:r>
            <a:r>
              <a:rPr lang="en-US" sz="1600" dirty="0"/>
              <a:t>.) </a:t>
            </a:r>
            <a:br>
              <a:rPr lang="en-US" sz="1600" dirty="0"/>
            </a:br>
            <a:r>
              <a:rPr lang="en-US" sz="1600" dirty="0"/>
              <a:t>as goddess Ops “Plenty” </a:t>
            </a:r>
            <a:br>
              <a:rPr lang="en-US" sz="1600" dirty="0"/>
            </a:br>
            <a:r>
              <a:rPr lang="en-US" sz="1600" dirty="0"/>
              <a:t>with sheaf of wheat and cornucopia</a:t>
            </a:r>
            <a:br>
              <a:rPr lang="en-US" sz="1600" dirty="0"/>
            </a:br>
            <a:r>
              <a:rPr lang="en-US" sz="1600" dirty="0"/>
              <a:t>(1st c. AD)</a:t>
            </a:r>
            <a:endParaRPr lang="de-DE" sz="1600" dirty="0"/>
          </a:p>
        </p:txBody>
      </p:sp>
      <p:pic>
        <p:nvPicPr>
          <p:cNvPr id="9" name="Picture 4" descr="https://upload.wikimedia.org/wikipedia/commons/7/73/Dupondius-Livia-RIC_0043v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0401" y="1783560"/>
            <a:ext cx="5122540" cy="24588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10" name="Rectangle 9"/>
          <p:cNvSpPr/>
          <p:nvPr/>
        </p:nvSpPr>
        <p:spPr>
          <a:xfrm>
            <a:off x="4942164" y="4580694"/>
            <a:ext cx="170431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de-DE" i="1" dirty="0" err="1"/>
              <a:t>dupondius</a:t>
            </a:r>
            <a:r>
              <a:rPr lang="de-DE" dirty="0"/>
              <a:t>: </a:t>
            </a:r>
            <a:br>
              <a:rPr lang="de-DE" dirty="0"/>
            </a:br>
            <a:r>
              <a:rPr lang="de-DE" dirty="0"/>
              <a:t>Livia as Pietas</a:t>
            </a:r>
          </a:p>
        </p:txBody>
      </p:sp>
    </p:spTree>
    <p:extLst>
      <p:ext uri="{BB962C8B-B14F-4D97-AF65-F5344CB8AC3E}">
        <p14:creationId xmlns:p14="http://schemas.microsoft.com/office/powerpoint/2010/main" val="100916183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7429499" cy="1905000"/>
          </a:xfrm>
        </p:spPr>
        <p:txBody>
          <a:bodyPr/>
          <a:lstStyle/>
          <a:p>
            <a:r>
              <a:rPr lang="en-GB" dirty="0"/>
              <a:t>Provincial cult places…</a:t>
            </a: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 rot="20350048">
            <a:off x="-246781" y="1224486"/>
            <a:ext cx="2514600" cy="1061829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kumimoji="0" lang="en-US" b="1" dirty="0">
                <a:latin typeface="Tahoma" pitchFamily="34" charset="0"/>
              </a:rPr>
              <a:t>ALTAR </a:t>
            </a:r>
            <a:r>
              <a:rPr lang="en-US" b="1" dirty="0">
                <a:latin typeface="Tahoma" pitchFamily="34" charset="0"/>
              </a:rPr>
              <a:t>of the</a:t>
            </a:r>
            <a:r>
              <a:rPr kumimoji="0" lang="en-US" b="1" dirty="0">
                <a:latin typeface="Tahoma" pitchFamily="34" charset="0"/>
              </a:rPr>
              <a:t> </a:t>
            </a:r>
            <a:br>
              <a:rPr kumimoji="0" lang="en-US" b="1" dirty="0">
                <a:latin typeface="Tahoma" pitchFamily="34" charset="0"/>
              </a:rPr>
            </a:br>
            <a:r>
              <a:rPr kumimoji="0" lang="en-US" b="1" dirty="0">
                <a:latin typeface="Tahoma" pitchFamily="34" charset="0"/>
              </a:rPr>
              <a:t>TRES GALLIAE</a:t>
            </a:r>
          </a:p>
          <a:p>
            <a:pPr algn="ctr">
              <a:spcBef>
                <a:spcPct val="50000"/>
              </a:spcBef>
            </a:pPr>
            <a:r>
              <a:rPr lang="en-US" b="1" dirty="0">
                <a:latin typeface="Tahoma" pitchFamily="34" charset="0"/>
              </a:rPr>
              <a:t>12 B.C. </a:t>
            </a:r>
            <a:endParaRPr kumimoji="0" lang="en-US" b="1" dirty="0">
              <a:latin typeface="Tahoma" pitchFamily="34" charset="0"/>
            </a:endParaRPr>
          </a:p>
        </p:txBody>
      </p:sp>
      <p:pic>
        <p:nvPicPr>
          <p:cNvPr id="5" name="Picture 6" descr="C:\Eigene Dateien\TEACHING MATERIAL\CITIES &amp; SETTLEMENTS\Religion\Lyon Autel-lyon.jpg"/>
          <p:cNvPicPr>
            <a:picLocks noChangeAspect="1" noChangeArrowheads="1"/>
          </p:cNvPicPr>
          <p:nvPr/>
        </p:nvPicPr>
        <p:blipFill>
          <a:blip r:embed="rId2" cstate="print">
            <a:lum bright="-30000" contrast="3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235" b="95418" l="4286" r="97381">
                        <a14:foregroundMark x1="64048" y1="74124" x2="64048" y2="74124"/>
                        <a14:foregroundMark x1="59524" y1="66307" x2="59524" y2="66307"/>
                        <a14:foregroundMark x1="48333" y1="58491" x2="48333" y2="58491"/>
                        <a14:foregroundMark x1="36667" y1="73854" x2="36667" y2="73854"/>
                        <a14:foregroundMark x1="36667" y1="86792" x2="36667" y2="86792"/>
                        <a14:foregroundMark x1="37381" y1="95687" x2="37381" y2="95687"/>
                        <a14:foregroundMark x1="93571" y1="64151" x2="93571" y2="64151"/>
                        <a14:foregroundMark x1="91905" y1="62534" x2="91905" y2="62534"/>
                        <a14:foregroundMark x1="97857" y1="95148" x2="97857" y2="95148"/>
                        <a14:foregroundMark x1="95714" y1="3504" x2="95714" y2="3504"/>
                        <a14:foregroundMark x1="4286" y1="14016" x2="4286" y2="14016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4936956" y="3492500"/>
            <a:ext cx="3810000" cy="33655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pic>
        <p:nvPicPr>
          <p:cNvPr id="6" name="Picture 2" descr="http://www.herodote.net/Images/Fourviere_7sanctuair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255" b="97518" l="4000" r="93000">
                        <a14:foregroundMark x1="6667" y1="48582" x2="6667" y2="48582"/>
                        <a14:foregroundMark x1="4333" y1="47163" x2="4333" y2="47163"/>
                        <a14:foregroundMark x1="47667" y1="97872" x2="47667" y2="97872"/>
                        <a14:foregroundMark x1="93333" y1="55674" x2="93333" y2="55674"/>
                        <a14:foregroundMark x1="57000" y1="5674" x2="57000" y2="5674"/>
                        <a14:foregroundMark x1="72667" y1="10284" x2="72667" y2="10284"/>
                        <a14:foregroundMark x1="70667" y1="8511" x2="70667" y2="8511"/>
                        <a14:foregroundMark x1="17667" y1="18440" x2="17667" y2="18440"/>
                        <a14:foregroundMark x1="12000" y1="23404" x2="12000" y2="23404"/>
                        <a14:foregroundMark x1="20667" y1="15248" x2="20667" y2="15248"/>
                        <a14:foregroundMark x1="23667" y1="13121" x2="23667" y2="13121"/>
                        <a14:foregroundMark x1="56667" y1="4255" x2="56667" y2="4255"/>
                        <a14:foregroundMark x1="63667" y1="6738" x2="63667" y2="6738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49096" y="1653386"/>
            <a:ext cx="5209505" cy="4896937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5069376" y="297116"/>
            <a:ext cx="3824308" cy="3139321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Lyon – 1</a:t>
            </a:r>
            <a:r>
              <a:rPr lang="en-GB" baseline="30000" dirty="0"/>
              <a:t>st</a:t>
            </a:r>
            <a:r>
              <a:rPr lang="en-GB" dirty="0"/>
              <a:t> August every year…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Day when Augustus took Alexandria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Also, the festival for god LUGUS/Lugh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Meeting for 60-64 delegates: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i="1" dirty="0" err="1"/>
              <a:t>concilium</a:t>
            </a:r>
            <a:r>
              <a:rPr lang="en-GB" i="1" dirty="0"/>
              <a:t> </a:t>
            </a:r>
            <a:r>
              <a:rPr lang="en-GB" i="1" dirty="0" err="1"/>
              <a:t>Galliarum</a:t>
            </a:r>
            <a:endParaRPr lang="en-GB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Foundation 12 BC?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First priests, e.g. the </a:t>
            </a:r>
            <a:r>
              <a:rPr lang="en-GB" dirty="0" err="1"/>
              <a:t>Aeduan</a:t>
            </a:r>
            <a:r>
              <a:rPr lang="en-GB" dirty="0"/>
              <a:t>:</a:t>
            </a:r>
            <a:br>
              <a:rPr lang="en-GB" dirty="0"/>
            </a:br>
            <a:r>
              <a:rPr lang="en-GB" i="1" dirty="0"/>
              <a:t>Caius </a:t>
            </a:r>
            <a:r>
              <a:rPr lang="en-GB" i="1" dirty="0" err="1"/>
              <a:t>Iulius</a:t>
            </a:r>
            <a:r>
              <a:rPr lang="en-GB" i="1" dirty="0"/>
              <a:t> </a:t>
            </a:r>
            <a:r>
              <a:rPr lang="en-GB" i="1" dirty="0" err="1"/>
              <a:t>Vercondaridubnus</a:t>
            </a:r>
            <a:r>
              <a:rPr lang="en-GB" i="1" dirty="0"/>
              <a:t> </a:t>
            </a:r>
            <a:r>
              <a:rPr lang="en-GB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185845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92" r="48696"/>
          <a:stretch/>
        </p:blipFill>
        <p:spPr>
          <a:xfrm>
            <a:off x="5093319" y="82496"/>
            <a:ext cx="4087193" cy="6765196"/>
          </a:xfrm>
        </p:spPr>
      </p:pic>
      <p:sp>
        <p:nvSpPr>
          <p:cNvPr id="6" name="Titel 1"/>
          <p:cNvSpPr txBox="1">
            <a:spLocks/>
          </p:cNvSpPr>
          <p:nvPr/>
        </p:nvSpPr>
        <p:spPr>
          <a:xfrm>
            <a:off x="457200" y="1196752"/>
            <a:ext cx="4114800" cy="792088"/>
          </a:xfrm>
          <a:prstGeom prst="rect">
            <a:avLst/>
          </a:prstGeom>
        </p:spPr>
        <p:txBody>
          <a:bodyPr vert="horz" lIns="45720" tIns="0" rIns="45720" bIns="0" anchor="b" anchorCtr="0">
            <a:normAutofit fontScale="97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000" i="0" strike="noStrike" kern="1200" spc="0" normalizeH="0" noProof="0" dirty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solidFill>
                  <a:srgbClr val="C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Cass. Dio, 51.20.6f</a:t>
            </a:r>
          </a:p>
        </p:txBody>
      </p:sp>
      <p:sp>
        <p:nvSpPr>
          <p:cNvPr id="7" name="Inhaltsplatzhalter 2"/>
          <p:cNvSpPr txBox="1">
            <a:spLocks/>
          </p:cNvSpPr>
          <p:nvPr/>
        </p:nvSpPr>
        <p:spPr>
          <a:xfrm>
            <a:off x="144016" y="2132856"/>
            <a:ext cx="5148064" cy="3816424"/>
          </a:xfrm>
          <a:prstGeom prst="rect">
            <a:avLst/>
          </a:prstGeom>
          <a:solidFill>
            <a:schemeClr val="accent5">
              <a:alpha val="62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vert="horz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None/>
              <a:tabLst/>
              <a:defRPr/>
            </a:pPr>
            <a:r>
              <a:rPr kumimoji="0" lang="de-DE" sz="2000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[6]Augustus [...] </a:t>
            </a:r>
            <a:r>
              <a:rPr kumimoji="0" lang="de-DE" sz="2000" b="0" i="1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gave</a:t>
            </a:r>
            <a:r>
              <a:rPr kumimoji="0" lang="de-DE" sz="2000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b="0" i="1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</a:t>
            </a:r>
            <a:r>
              <a:rPr kumimoji="0" lang="de-DE" sz="2000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b="0" i="1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permission</a:t>
            </a:r>
            <a:r>
              <a:rPr kumimoji="0" lang="de-DE" sz="2000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b="0" i="1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to</a:t>
            </a:r>
            <a:r>
              <a:rPr kumimoji="0" lang="de-DE" sz="2000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b="0" i="1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create</a:t>
            </a:r>
            <a:r>
              <a:rPr kumimoji="0" lang="de-DE" sz="2000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b="1" i="1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sacred</a:t>
            </a:r>
            <a:r>
              <a:rPr kumimoji="0" lang="de-DE" sz="2000" b="1" i="1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temple </a:t>
            </a:r>
            <a:r>
              <a:rPr kumimoji="0" lang="de-DE" sz="2000" b="1" i="1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precincts</a:t>
            </a:r>
            <a:r>
              <a:rPr kumimoji="0" lang="de-DE" sz="2000" b="1" i="1" strike="noStrike" kern="1200" cap="none" spc="0" normalizeH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b="1" i="1" strike="noStrike" kern="1200" cap="none" spc="0" normalizeH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for</a:t>
            </a:r>
            <a:r>
              <a:rPr kumimoji="0" lang="de-DE" sz="2000" b="1" i="1" strike="noStrike" kern="1200" cap="none" spc="0" normalizeH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b="1" i="1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Roma </a:t>
            </a:r>
            <a:r>
              <a:rPr kumimoji="0" lang="de-DE" sz="2000" b="1" i="1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and</a:t>
            </a:r>
            <a:r>
              <a:rPr kumimoji="0" lang="de-DE" sz="2000" b="1" i="1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b="1" i="1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his</a:t>
            </a:r>
            <a:r>
              <a:rPr kumimoji="0" lang="de-DE" sz="2000" b="1" i="1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b="1" i="1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father</a:t>
            </a:r>
            <a:r>
              <a:rPr kumimoji="0" lang="de-DE" sz="2000" b="1" i="1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Caesar</a:t>
            </a:r>
            <a:r>
              <a:rPr kumimoji="0" lang="de-DE" sz="2000" i="1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de-DE" sz="2000" i="1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whom</a:t>
            </a:r>
            <a:r>
              <a:rPr kumimoji="0" lang="de-DE" sz="2000" i="1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he </a:t>
            </a:r>
            <a:r>
              <a:rPr kumimoji="0" lang="de-DE" sz="2000" i="1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called</a:t>
            </a:r>
            <a:r>
              <a:rPr kumimoji="0" lang="de-DE" sz="2000" i="1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i="1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Divus</a:t>
            </a:r>
            <a:r>
              <a:rPr kumimoji="0" lang="de-DE" sz="2000" i="1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Julius [Heros </a:t>
            </a:r>
            <a:r>
              <a:rPr kumimoji="0" lang="de-DE" sz="2000" i="1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Iulios</a:t>
            </a:r>
            <a:r>
              <a:rPr kumimoji="0" lang="de-DE" sz="2000" i="1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], in Ephesos </a:t>
            </a:r>
            <a:r>
              <a:rPr kumimoji="0" lang="de-DE" sz="2000" i="1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and</a:t>
            </a:r>
            <a:r>
              <a:rPr kumimoji="0" lang="de-DE" sz="2000" i="1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i="1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Nikaia</a:t>
            </a:r>
            <a:r>
              <a:rPr kumimoji="0" lang="de-DE" sz="2000" i="1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[...] </a:t>
            </a:r>
            <a:r>
              <a:rPr kumimoji="0" lang="de-DE" sz="2000" i="1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And</a:t>
            </a:r>
            <a:r>
              <a:rPr kumimoji="0" lang="de-DE" sz="2000" i="1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i="1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</a:t>
            </a:r>
            <a:r>
              <a:rPr kumimoji="0" lang="de-DE" sz="2000" i="1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b="1" i="1" strike="noStrike" kern="1200" cap="none" spc="0" normalizeH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</a:rPr>
              <a:t>Romans</a:t>
            </a:r>
            <a:r>
              <a:rPr kumimoji="0" lang="de-DE" sz="2000" b="1" i="1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</a:rPr>
              <a:t>, </a:t>
            </a:r>
            <a:r>
              <a:rPr kumimoji="0" lang="de-DE" sz="2000" b="1" i="1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</a:rPr>
              <a:t>who</a:t>
            </a:r>
            <a:r>
              <a:rPr kumimoji="0" lang="de-DE" sz="2000" b="1" i="1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</a:rPr>
              <a:t> </a:t>
            </a:r>
            <a:r>
              <a:rPr lang="de-DE" sz="2000" b="1" i="1" dirty="0" err="1">
                <a:solidFill>
                  <a:srgbClr val="FFFF00"/>
                </a:solidFill>
              </a:rPr>
              <a:t>resided</a:t>
            </a:r>
            <a:r>
              <a:rPr lang="de-DE" sz="2000" b="1" i="1" dirty="0">
                <a:solidFill>
                  <a:srgbClr val="FFFF00"/>
                </a:solidFill>
              </a:rPr>
              <a:t> </a:t>
            </a:r>
            <a:r>
              <a:rPr lang="de-DE" sz="2000" b="1" i="1" dirty="0" err="1">
                <a:solidFill>
                  <a:srgbClr val="FFFF00"/>
                </a:solidFill>
              </a:rPr>
              <a:t>there</a:t>
            </a:r>
            <a:r>
              <a:rPr lang="de-DE" sz="2000" b="1" i="1" dirty="0">
                <a:solidFill>
                  <a:srgbClr val="FFFF00"/>
                </a:solidFill>
              </a:rPr>
              <a:t>, </a:t>
            </a:r>
            <a:r>
              <a:rPr lang="de-DE" sz="2000" b="1" i="1" dirty="0" err="1">
                <a:solidFill>
                  <a:srgbClr val="FFFF00"/>
                </a:solidFill>
              </a:rPr>
              <a:t>should</a:t>
            </a:r>
            <a:r>
              <a:rPr lang="de-DE" sz="2000" b="1" i="1" dirty="0">
                <a:solidFill>
                  <a:srgbClr val="FFFF00"/>
                </a:solidFill>
              </a:rPr>
              <a:t> </a:t>
            </a:r>
            <a:r>
              <a:rPr lang="de-DE" sz="2000" b="1" i="1" dirty="0" err="1">
                <a:solidFill>
                  <a:srgbClr val="FFFF00"/>
                </a:solidFill>
              </a:rPr>
              <a:t>honour</a:t>
            </a:r>
            <a:r>
              <a:rPr lang="de-DE" sz="2000" b="1" i="1" dirty="0">
                <a:solidFill>
                  <a:srgbClr val="FFFF00"/>
                </a:solidFill>
              </a:rPr>
              <a:t> </a:t>
            </a:r>
            <a:r>
              <a:rPr lang="de-DE" sz="2000" b="1" i="1" dirty="0" err="1">
                <a:solidFill>
                  <a:srgbClr val="FFFF00"/>
                </a:solidFill>
              </a:rPr>
              <a:t>them</a:t>
            </a:r>
            <a:r>
              <a:rPr lang="de-DE" sz="2000" b="1" i="1" dirty="0">
                <a:solidFill>
                  <a:srgbClr val="FFFF00"/>
                </a:solidFill>
              </a:rPr>
              <a:t>.</a:t>
            </a:r>
            <a:br>
              <a:rPr lang="de-DE" sz="2000" i="1" dirty="0"/>
            </a:br>
            <a:r>
              <a:rPr kumimoji="0" lang="de-DE" sz="2000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[7] The </a:t>
            </a:r>
            <a:r>
              <a:rPr kumimoji="0" lang="de-DE" sz="2000" b="0" i="1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foreigners</a:t>
            </a:r>
            <a:r>
              <a:rPr kumimoji="0" lang="de-DE" sz="2000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de-DE" sz="2000" b="0" i="1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however</a:t>
            </a:r>
            <a:r>
              <a:rPr kumimoji="0" lang="de-DE" sz="2000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de-DE" sz="2000" b="0" i="1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whom</a:t>
            </a:r>
            <a:r>
              <a:rPr kumimoji="0" lang="de-DE" sz="2000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he </a:t>
            </a:r>
            <a:r>
              <a:rPr kumimoji="0" lang="de-DE" sz="2000" b="0" i="1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called</a:t>
            </a:r>
            <a:r>
              <a:rPr kumimoji="0" lang="de-DE" sz="2000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b="0" i="1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Hellenes</a:t>
            </a:r>
            <a:r>
              <a:rPr kumimoji="0" lang="de-DE" sz="2000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he </a:t>
            </a:r>
            <a:r>
              <a:rPr kumimoji="0" lang="de-DE" sz="2000" b="0" i="1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permitted</a:t>
            </a:r>
            <a:r>
              <a:rPr kumimoji="0" lang="de-DE" sz="2000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b="0" i="1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to</a:t>
            </a:r>
            <a:r>
              <a:rPr kumimoji="0" lang="de-DE" sz="2000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b="0" i="1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dedicate</a:t>
            </a:r>
            <a:r>
              <a:rPr kumimoji="0" lang="de-DE" sz="2000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b="1" i="1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sacred</a:t>
            </a:r>
            <a:r>
              <a:rPr kumimoji="0" lang="de-DE" sz="2000" b="1" i="1" u="none" strike="noStrike" kern="1200" cap="none" spc="0" normalizeH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b="1" i="1" u="none" strike="noStrike" kern="1200" cap="none" spc="0" normalizeH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precincts</a:t>
            </a:r>
            <a:r>
              <a:rPr kumimoji="0" lang="de-DE" sz="2000" b="1" i="1" u="none" strike="noStrike" kern="1200" cap="none" spc="0" normalizeH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b="1" i="1" u="none" strike="noStrike" kern="1200" cap="none" spc="0" normalizeH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for</a:t>
            </a:r>
            <a:r>
              <a:rPr kumimoji="0" lang="de-DE" sz="2000" b="1" i="1" u="none" strike="noStrike" kern="1200" cap="none" spc="0" normalizeH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b="1" i="1" u="none" strike="noStrike" kern="1200" cap="none" spc="0" normalizeH="0" noProof="0" dirty="0" err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himself</a:t>
            </a:r>
            <a:r>
              <a:rPr kumimoji="0" lang="de-DE" sz="2000" b="0" i="1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in Pergamon in </a:t>
            </a:r>
            <a:r>
              <a:rPr kumimoji="0" lang="de-DE" sz="2000" b="0" i="1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Asia</a:t>
            </a:r>
            <a:r>
              <a:rPr kumimoji="0" lang="de-DE" sz="2000" b="0" i="1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b="0" i="1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Minor</a:t>
            </a:r>
            <a:r>
              <a:rPr kumimoji="0" lang="de-DE" sz="2000" b="0" i="1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….</a:t>
            </a:r>
            <a:endParaRPr kumimoji="0" lang="de-DE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8" name="Picture 2" descr="http://www.herodote.net/Images/Fourviere_7sanctuair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255" b="97518" l="4000" r="93000">
                        <a14:foregroundMark x1="6667" y1="48582" x2="6667" y2="48582"/>
                        <a14:foregroundMark x1="4333" y1="47163" x2="4333" y2="47163"/>
                        <a14:foregroundMark x1="47667" y1="97872" x2="47667" y2="97872"/>
                        <a14:foregroundMark x1="93333" y1="55674" x2="93333" y2="55674"/>
                        <a14:foregroundMark x1="57000" y1="5674" x2="57000" y2="5674"/>
                        <a14:foregroundMark x1="72667" y1="10284" x2="72667" y2="10284"/>
                        <a14:foregroundMark x1="70667" y1="8511" x2="70667" y2="8511"/>
                        <a14:foregroundMark x1="17667" y1="18440" x2="17667" y2="18440"/>
                        <a14:foregroundMark x1="12000" y1="23404" x2="12000" y2="23404"/>
                        <a14:foregroundMark x1="20667" y1="15248" x2="20667" y2="15248"/>
                        <a14:foregroundMark x1="23667" y1="13121" x2="23667" y2="13121"/>
                        <a14:foregroundMark x1="56667" y1="4255" x2="56667" y2="4255"/>
                        <a14:foregroundMark x1="63667" y1="6738" x2="63667" y2="6738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5220071" y="670941"/>
            <a:ext cx="3929959" cy="3694163"/>
          </a:xfrm>
          <a:prstGeom prst="rect">
            <a:avLst/>
          </a:prstGeom>
          <a:noFill/>
        </p:spPr>
      </p:pic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7429499" cy="1905000"/>
          </a:xfrm>
        </p:spPr>
        <p:txBody>
          <a:bodyPr/>
          <a:lstStyle/>
          <a:p>
            <a:r>
              <a:rPr lang="en-GB" dirty="0"/>
              <a:t>Provincial cult places…</a:t>
            </a:r>
          </a:p>
        </p:txBody>
      </p:sp>
    </p:spTree>
    <p:extLst>
      <p:ext uri="{BB962C8B-B14F-4D97-AF65-F5344CB8AC3E}">
        <p14:creationId xmlns:p14="http://schemas.microsoft.com/office/powerpoint/2010/main" val="101938811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rush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6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92" r="48696"/>
          <a:stretch/>
        </p:blipFill>
        <p:spPr>
          <a:xfrm>
            <a:off x="5093319" y="82496"/>
            <a:ext cx="4087193" cy="6765196"/>
          </a:xfrm>
          <a:prstGeom prst="rect">
            <a:avLst/>
          </a:prstGeom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0" y="0"/>
            <a:ext cx="7429499" cy="755822"/>
          </a:xfrm>
        </p:spPr>
        <p:txBody>
          <a:bodyPr/>
          <a:lstStyle/>
          <a:p>
            <a:r>
              <a:rPr lang="en-GB" dirty="0"/>
              <a:t>Imperial cult – a cult…?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179512" y="1628800"/>
            <a:ext cx="5040559" cy="4702304"/>
          </a:xfrm>
        </p:spPr>
        <p:txBody>
          <a:bodyPr>
            <a:normAutofit/>
          </a:bodyPr>
          <a:lstStyle/>
          <a:p>
            <a:r>
              <a:rPr lang="en-GB" sz="2200" dirty="0"/>
              <a:t>Is the imperial cult really a cult?</a:t>
            </a:r>
          </a:p>
          <a:p>
            <a:r>
              <a:rPr lang="en-GB" sz="2200" dirty="0"/>
              <a:t>Is the emperor really considered a god…?</a:t>
            </a:r>
          </a:p>
          <a:p>
            <a:r>
              <a:rPr lang="en-GB" sz="2200" dirty="0"/>
              <a:t>Or is this all political,</a:t>
            </a:r>
            <a:br>
              <a:rPr lang="en-GB" sz="2200" dirty="0"/>
            </a:br>
            <a:r>
              <a:rPr lang="en-GB" sz="2200" dirty="0"/>
              <a:t>i.e. merely expressions of loyalty to the emperor and Rome?</a:t>
            </a:r>
          </a:p>
          <a:p>
            <a:endParaRPr lang="en-GB" dirty="0"/>
          </a:p>
          <a:p>
            <a:pPr>
              <a:buFont typeface="Wingdings"/>
              <a:buChar char="è"/>
            </a:pPr>
            <a:r>
              <a:rPr lang="en-GB" b="1" i="1" dirty="0">
                <a:sym typeface="Wingdings" panose="05000000000000000000" pitchFamily="2" charset="2"/>
              </a:rPr>
              <a:t>Question</a:t>
            </a:r>
            <a:r>
              <a:rPr lang="en-GB" i="1" dirty="0">
                <a:sym typeface="Wingdings" panose="05000000000000000000" pitchFamily="2" charset="2"/>
              </a:rPr>
              <a:t>: </a:t>
            </a:r>
            <a:r>
              <a:rPr lang="en-GB" i="1" dirty="0"/>
              <a:t>How can we distinguish the worship of the “real” gods from the worship of the “emperor” ?</a:t>
            </a:r>
          </a:p>
          <a:p>
            <a:pPr>
              <a:buFont typeface="Wingdings"/>
              <a:buChar char="è"/>
            </a:pPr>
            <a:r>
              <a:rPr lang="en-GB" b="1" i="1" dirty="0"/>
              <a:t>Work out criteria !!!</a:t>
            </a:r>
            <a:br>
              <a:rPr lang="en-GB" b="1" i="1" dirty="0"/>
            </a:br>
            <a:r>
              <a:rPr lang="en-GB" sz="1900" i="1" dirty="0"/>
              <a:t>    such as…?</a:t>
            </a:r>
            <a:endParaRPr lang="en-GB" i="1" dirty="0"/>
          </a:p>
        </p:txBody>
      </p:sp>
      <p:sp>
        <p:nvSpPr>
          <p:cNvPr id="4" name="Oval 3"/>
          <p:cNvSpPr/>
          <p:nvPr/>
        </p:nvSpPr>
        <p:spPr>
          <a:xfrm>
            <a:off x="323528" y="5085184"/>
            <a:ext cx="3744416" cy="1152128"/>
          </a:xfrm>
          <a:prstGeom prst="ellipse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84229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750"/>
                            </p:stCondLst>
                            <p:childTnLst>
                              <p:par>
                                <p:cTn id="36" presetID="21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el 1"/>
          <p:cNvSpPr>
            <a:spLocks noGrp="1"/>
          </p:cNvSpPr>
          <p:nvPr>
            <p:ph type="title"/>
          </p:nvPr>
        </p:nvSpPr>
        <p:spPr>
          <a:xfrm>
            <a:off x="4565" y="0"/>
            <a:ext cx="7429499" cy="1905000"/>
          </a:xfrm>
        </p:spPr>
        <p:txBody>
          <a:bodyPr/>
          <a:lstStyle/>
          <a:p>
            <a:r>
              <a:rPr lang="en-GB" dirty="0"/>
              <a:t>Imperial cult – a cult…?</a:t>
            </a:r>
          </a:p>
        </p:txBody>
      </p:sp>
      <p:sp>
        <p:nvSpPr>
          <p:cNvPr id="6" name="Inhaltsplatzhalter 2"/>
          <p:cNvSpPr>
            <a:spLocks noGrp="1"/>
          </p:cNvSpPr>
          <p:nvPr>
            <p:ph idx="1"/>
          </p:nvPr>
        </p:nvSpPr>
        <p:spPr>
          <a:xfrm>
            <a:off x="179512" y="1628800"/>
            <a:ext cx="5040559" cy="4702304"/>
          </a:xfrm>
        </p:spPr>
        <p:txBody>
          <a:bodyPr>
            <a:normAutofit/>
          </a:bodyPr>
          <a:lstStyle/>
          <a:p>
            <a:r>
              <a:rPr lang="en-GB" sz="2200" dirty="0"/>
              <a:t>Is the imperial cult really a cult?</a:t>
            </a:r>
          </a:p>
          <a:p>
            <a:r>
              <a:rPr lang="en-GB" sz="2200" dirty="0"/>
              <a:t>Is the emperor really considered a god…?</a:t>
            </a:r>
          </a:p>
          <a:p>
            <a:r>
              <a:rPr lang="en-GB" sz="2200" dirty="0"/>
              <a:t>Or is this all political,</a:t>
            </a:r>
            <a:br>
              <a:rPr lang="en-GB" sz="2200" dirty="0"/>
            </a:br>
            <a:r>
              <a:rPr lang="en-GB" sz="2200" dirty="0"/>
              <a:t>i.e. merely expressions of loyalty to the emperor and Rome?</a:t>
            </a:r>
          </a:p>
          <a:p>
            <a:endParaRPr lang="en-GB" dirty="0"/>
          </a:p>
          <a:p>
            <a:pPr>
              <a:buFont typeface="Wingdings"/>
              <a:buChar char="è"/>
            </a:pPr>
            <a:r>
              <a:rPr lang="en-GB" b="1" i="1" dirty="0">
                <a:sym typeface="Wingdings" panose="05000000000000000000" pitchFamily="2" charset="2"/>
              </a:rPr>
              <a:t>Question</a:t>
            </a:r>
            <a:r>
              <a:rPr lang="en-GB" i="1" dirty="0">
                <a:sym typeface="Wingdings" panose="05000000000000000000" pitchFamily="2" charset="2"/>
              </a:rPr>
              <a:t>: </a:t>
            </a:r>
            <a:r>
              <a:rPr lang="en-GB" i="1" dirty="0"/>
              <a:t>How can we distinguish the worship of the “real” gods from the worship of the “emperor” ?</a:t>
            </a:r>
          </a:p>
          <a:p>
            <a:pPr>
              <a:buFont typeface="Wingdings"/>
              <a:buChar char="è"/>
            </a:pPr>
            <a:r>
              <a:rPr lang="en-GB" b="1" i="1" dirty="0"/>
              <a:t>Work out criteria !!!</a:t>
            </a:r>
            <a:br>
              <a:rPr lang="en-GB" b="1" i="1" dirty="0"/>
            </a:br>
            <a:r>
              <a:rPr lang="en-GB" sz="1900" i="1" dirty="0"/>
              <a:t>    such as…?</a:t>
            </a:r>
            <a:endParaRPr lang="en-GB" i="1" dirty="0"/>
          </a:p>
        </p:txBody>
      </p:sp>
      <p:pic>
        <p:nvPicPr>
          <p:cNvPr id="2050" name="Picture 2" descr="http://db.edcs.eu/epigr/bilder/$RIB_01_00274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974" b="96358" l="6250" r="89706">
                        <a14:foregroundMark x1="53309" y1="3974" x2="53309" y2="3974"/>
                        <a14:foregroundMark x1="6250" y1="30464" x2="6250" y2="30464"/>
                        <a14:foregroundMark x1="55515" y1="87914" x2="55515" y2="87914"/>
                        <a14:foregroundMark x1="56618" y1="93212" x2="56618" y2="93212"/>
                        <a14:foregroundMark x1="60294" y1="96358" x2="60294" y2="963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548"/>
          <a:stretch/>
        </p:blipFill>
        <p:spPr bwMode="auto">
          <a:xfrm>
            <a:off x="6228184" y="721225"/>
            <a:ext cx="2808312" cy="6139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4244528" y="5887725"/>
            <a:ext cx="4572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000" b="1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Deo</a:t>
            </a:r>
            <a:r>
              <a:rPr lang="en-GB" sz="20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Mar(</a:t>
            </a:r>
            <a:r>
              <a:rPr lang="en-GB" sz="2000" b="1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</a:t>
            </a:r>
            <a:r>
              <a:rPr lang="en-GB" sz="20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et / </a:t>
            </a:r>
            <a:br>
              <a:rPr lang="en-GB" sz="20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Nu(mini)b(us) Aug(</a:t>
            </a:r>
            <a:r>
              <a:rPr lang="en-GB" sz="2000" b="1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ustorum</a:t>
            </a:r>
            <a:r>
              <a:rPr lang="en-GB" sz="20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724128" y="6595611"/>
            <a:ext cx="34198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RIB 274, </a:t>
            </a:r>
            <a:r>
              <a:rPr lang="en-GB" sz="1400" dirty="0" err="1"/>
              <a:t>Fossdyke</a:t>
            </a:r>
            <a:r>
              <a:rPr lang="en-GB" sz="1400" dirty="0"/>
              <a:t> Canal, Britain</a:t>
            </a:r>
          </a:p>
        </p:txBody>
      </p:sp>
      <p:sp>
        <p:nvSpPr>
          <p:cNvPr id="9" name="Oval 8"/>
          <p:cNvSpPr/>
          <p:nvPr/>
        </p:nvSpPr>
        <p:spPr>
          <a:xfrm>
            <a:off x="323528" y="5085184"/>
            <a:ext cx="3744416" cy="1152128"/>
          </a:xfrm>
          <a:prstGeom prst="ellipse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283223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1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http://db.edcs.eu/epigr/bilder/$RIB_01_00274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74" b="96358" l="6250" r="89706">
                        <a14:foregroundMark x1="53309" y1="3974" x2="53309" y2="3974"/>
                        <a14:foregroundMark x1="6250" y1="30464" x2="6250" y2="30464"/>
                        <a14:foregroundMark x1="55515" y1="87914" x2="55515" y2="87914"/>
                        <a14:foregroundMark x1="56618" y1="93212" x2="56618" y2="93212"/>
                        <a14:foregroundMark x1="60294" y1="96358" x2="60294" y2="963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548"/>
          <a:stretch/>
        </p:blipFill>
        <p:spPr bwMode="auto">
          <a:xfrm>
            <a:off x="6228184" y="721225"/>
            <a:ext cx="2808312" cy="6139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5724128" y="6595611"/>
            <a:ext cx="34198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RIB 274, </a:t>
            </a:r>
            <a:r>
              <a:rPr lang="en-GB" sz="1400" dirty="0" err="1"/>
              <a:t>Fossdyke</a:t>
            </a:r>
            <a:r>
              <a:rPr lang="en-GB" sz="1400" dirty="0"/>
              <a:t> Canal, Britain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627896" y="4411985"/>
            <a:ext cx="5400600" cy="1569660"/>
          </a:xfrm>
          <a:prstGeom prst="rect">
            <a:avLst/>
          </a:prstGeom>
          <a:solidFill>
            <a:schemeClr val="accent1">
              <a:alpha val="54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600" b="1" i="1" dirty="0"/>
              <a:t>numen </a:t>
            </a:r>
            <a:r>
              <a:rPr lang="en-GB" sz="1600" dirty="0"/>
              <a:t>:=divine will, will/power of the gods, divine presence, divine sway</a:t>
            </a:r>
            <a:br>
              <a:rPr lang="en-GB" sz="1600" dirty="0"/>
            </a:br>
            <a:r>
              <a:rPr lang="en-GB" sz="1600" b="1" dirty="0">
                <a:solidFill>
                  <a:srgbClr val="FFFF00"/>
                </a:solidFill>
              </a:rPr>
              <a:t>here: the divine power of a living emperor</a:t>
            </a:r>
          </a:p>
          <a:p>
            <a:r>
              <a:rPr lang="en-GB" sz="1600" dirty="0"/>
              <a:t>But also divinity, godhead, divine majesty, god. E.g.: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i="1" dirty="0"/>
              <a:t>per </a:t>
            </a:r>
            <a:r>
              <a:rPr lang="en-GB" sz="1600" i="1" dirty="0" err="1"/>
              <a:t>Dianae</a:t>
            </a:r>
            <a:r>
              <a:rPr lang="en-GB" sz="1600" i="1" dirty="0"/>
              <a:t> numina (</a:t>
            </a:r>
            <a:r>
              <a:rPr lang="en-GB" sz="1600" b="1" dirty="0" err="1"/>
              <a:t>Verg</a:t>
            </a:r>
            <a:r>
              <a:rPr lang="en-GB" sz="1600" b="1" dirty="0"/>
              <a:t>. A. 3, 543</a:t>
            </a:r>
            <a:r>
              <a:rPr lang="en-GB" sz="1600" i="1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i="1" dirty="0" err="1"/>
              <a:t>caeleste</a:t>
            </a:r>
            <a:r>
              <a:rPr lang="en-GB" sz="1600" i="1" dirty="0"/>
              <a:t> numen, </a:t>
            </a:r>
            <a:r>
              <a:rPr lang="en-GB" sz="1600" dirty="0"/>
              <a:t>and many more</a:t>
            </a: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34" b="96358" l="2961" r="96053">
                        <a14:foregroundMark x1="4276" y1="10762" x2="4276" y2="10762"/>
                        <a14:foregroundMark x1="25987" y1="13907" x2="25987" y2="13907"/>
                        <a14:foregroundMark x1="80592" y1="12086" x2="80592" y2="12086"/>
                        <a14:foregroundMark x1="45066" y1="77815" x2="45066" y2="77815"/>
                        <a14:foregroundMark x1="39474" y1="86424" x2="39474" y2="86424"/>
                        <a14:foregroundMark x1="33882" y1="94205" x2="33882" y2="94205"/>
                        <a14:foregroundMark x1="35855" y1="96523" x2="35855" y2="96523"/>
                        <a14:foregroundMark x1="84211" y1="78477" x2="84211" y2="78477"/>
                        <a14:foregroundMark x1="56908" y1="18543" x2="56908" y2="18543"/>
                        <a14:foregroundMark x1="56908" y1="15397" x2="56908" y2="15397"/>
                        <a14:foregroundMark x1="58553" y1="12252" x2="58553" y2="12252"/>
                        <a14:foregroundMark x1="40789" y1="12086" x2="40789" y2="12086"/>
                        <a14:foregroundMark x1="18421" y1="10762" x2="18421" y2="10762"/>
                        <a14:foregroundMark x1="14145" y1="10762" x2="14145" y2="10762"/>
                        <a14:foregroundMark x1="10526" y1="10927" x2="10526" y2="10927"/>
                        <a14:foregroundMark x1="93421" y1="10927" x2="93421" y2="10927"/>
                        <a14:foregroundMark x1="59211" y1="84934" x2="59211" y2="84934"/>
                        <a14:foregroundMark x1="75658" y1="88742" x2="75658" y2="88742"/>
                        <a14:foregroundMark x1="83882" y1="91722" x2="83882" y2="91722"/>
                        <a14:foregroundMark x1="96053" y1="93709" x2="96053" y2="93709"/>
                        <a14:foregroundMark x1="91447" y1="88576" x2="91447" y2="88576"/>
                        <a14:foregroundMark x1="25658" y1="86921" x2="25658" y2="86921"/>
                        <a14:foregroundMark x1="11842" y1="81457" x2="11842" y2="81457"/>
                        <a14:foregroundMark x1="8882" y1="92881" x2="8882" y2="92881"/>
                        <a14:foregroundMark x1="17763" y1="94702" x2="17763" y2="94702"/>
                        <a14:backgroundMark x1="9211" y1="76987" x2="9211" y2="76987"/>
                        <a14:backgroundMark x1="92434" y1="81291" x2="92434" y2="81291"/>
                        <a14:backgroundMark x1="96711" y1="92715" x2="96711" y2="92715"/>
                        <a14:backgroundMark x1="94737" y1="92219" x2="94737" y2="92219"/>
                        <a14:backgroundMark x1="94408" y1="95033" x2="94408" y2="950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1043"/>
          <a:stretch/>
        </p:blipFill>
        <p:spPr>
          <a:xfrm>
            <a:off x="13922" y="9393"/>
            <a:ext cx="3910006" cy="6910626"/>
          </a:xfrm>
          <a:prstGeom prst="rect">
            <a:avLst/>
          </a:prstGeom>
        </p:spPr>
      </p:pic>
      <p:sp>
        <p:nvSpPr>
          <p:cNvPr id="18" name="Rectangle 17"/>
          <p:cNvSpPr/>
          <p:nvPr/>
        </p:nvSpPr>
        <p:spPr>
          <a:xfrm>
            <a:off x="3181498" y="1566890"/>
            <a:ext cx="4572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0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IOVI OP(</a:t>
            </a:r>
            <a:r>
              <a:rPr lang="en-GB" sz="2000" b="1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timo</a:t>
            </a:r>
            <a:r>
              <a:rPr lang="en-GB" sz="20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M(</a:t>
            </a:r>
            <a:r>
              <a:rPr lang="en-GB" sz="2000" b="1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aximo</a:t>
            </a:r>
            <a:r>
              <a:rPr lang="en-GB" sz="20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br>
              <a:rPr lang="en-GB" sz="20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ET NVM(</a:t>
            </a:r>
            <a:r>
              <a:rPr lang="en-GB" sz="2000" b="1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ini</a:t>
            </a:r>
            <a:r>
              <a:rPr lang="en-GB" sz="20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AVG(</a:t>
            </a:r>
            <a:r>
              <a:rPr lang="en-GB" sz="2000" b="1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usti</a:t>
            </a:r>
            <a:r>
              <a:rPr lang="en-GB" sz="20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br>
              <a:rPr lang="en-GB" sz="20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M. MAE(</a:t>
            </a:r>
            <a:r>
              <a:rPr lang="en-GB" sz="2000" b="1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nius</a:t>
            </a:r>
            <a:r>
              <a:rPr lang="en-GB" sz="20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AGRIPP(a)</a:t>
            </a:r>
            <a:br>
              <a:rPr lang="en-GB" sz="20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TRIBVN-</a:t>
            </a:r>
            <a:br>
              <a:rPr lang="en-GB" sz="20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VS</a:t>
            </a:r>
            <a:br>
              <a:rPr lang="en-GB" sz="20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POS(</a:t>
            </a:r>
            <a:r>
              <a:rPr lang="en-GB" sz="2000" b="1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uit</a:t>
            </a:r>
            <a:r>
              <a:rPr lang="en-GB" sz="20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</p:txBody>
      </p:sp>
      <p:sp>
        <p:nvSpPr>
          <p:cNvPr id="19" name="Rectangle 1"/>
          <p:cNvSpPr>
            <a:spLocks noChangeArrowheads="1"/>
          </p:cNvSpPr>
          <p:nvPr/>
        </p:nvSpPr>
        <p:spPr bwMode="auto">
          <a:xfrm rot="16200000">
            <a:off x="-2425370" y="3136334"/>
            <a:ext cx="5220072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RIB 824 from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Maryport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/ </a:t>
            </a:r>
            <a:r>
              <a:rPr kumimoji="0" lang="en-US" altLang="en-US" sz="16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Alauna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</a:t>
            </a:r>
          </a:p>
        </p:txBody>
      </p:sp>
      <p:sp>
        <p:nvSpPr>
          <p:cNvPr id="10" name="Titel 1"/>
          <p:cNvSpPr>
            <a:spLocks noGrp="1"/>
          </p:cNvSpPr>
          <p:nvPr>
            <p:ph type="title"/>
          </p:nvPr>
        </p:nvSpPr>
        <p:spPr>
          <a:xfrm>
            <a:off x="4565" y="0"/>
            <a:ext cx="7429499" cy="1905000"/>
          </a:xfrm>
        </p:spPr>
        <p:txBody>
          <a:bodyPr/>
          <a:lstStyle/>
          <a:p>
            <a:r>
              <a:rPr lang="en-GB" dirty="0"/>
              <a:t>Imperial cult – a cult…?</a:t>
            </a:r>
          </a:p>
        </p:txBody>
      </p:sp>
    </p:spTree>
    <p:extLst>
      <p:ext uri="{BB962C8B-B14F-4D97-AF65-F5344CB8AC3E}">
        <p14:creationId xmlns:p14="http://schemas.microsoft.com/office/powerpoint/2010/main" val="1518427338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db.edcs.eu/epigr/bilder/$PP_AE_2000_01004.jp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974" b="97848" l="5217" r="94348">
                        <a14:foregroundMark x1="25870" y1="5464" x2="25870" y2="5464"/>
                        <a14:foregroundMark x1="49348" y1="4139" x2="49348" y2="4139"/>
                        <a14:foregroundMark x1="87826" y1="7947" x2="87826" y2="7947"/>
                        <a14:foregroundMark x1="94565" y1="21854" x2="94565" y2="21854"/>
                        <a14:foregroundMark x1="79348" y1="92219" x2="79348" y2="92219"/>
                        <a14:foregroundMark x1="76957" y1="98013" x2="76957" y2="98013"/>
                        <a14:foregroundMark x1="25217" y1="94205" x2="25217" y2="94205"/>
                        <a14:foregroundMark x1="15870" y1="94040" x2="15870" y2="94040"/>
                        <a14:foregroundMark x1="5217" y1="88411" x2="5217" y2="88411"/>
                        <a14:foregroundMark x1="10870" y1="77815" x2="10870" y2="77815"/>
                        <a14:foregroundMark x1="89783" y1="92715" x2="89783" y2="92715"/>
                        <a14:foregroundMark x1="86522" y1="22351" x2="86522" y2="22351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653993"/>
            <a:ext cx="3984171" cy="5231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4860032" y="6595611"/>
            <a:ext cx="42839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Xanten / Colonia </a:t>
            </a:r>
            <a:r>
              <a:rPr lang="en-GB" sz="1400" dirty="0" err="1"/>
              <a:t>Ulpia</a:t>
            </a:r>
            <a:r>
              <a:rPr lang="en-GB" sz="1400" dirty="0"/>
              <a:t> </a:t>
            </a:r>
            <a:r>
              <a:rPr lang="en-GB" sz="1400" dirty="0" err="1"/>
              <a:t>Traiana</a:t>
            </a:r>
            <a:r>
              <a:rPr lang="en-GB" sz="1400" dirty="0"/>
              <a:t>, AE 2000,1004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934" b="96358" l="2961" r="96053">
                        <a14:foregroundMark x1="4276" y1="10762" x2="4276" y2="10762"/>
                        <a14:foregroundMark x1="25987" y1="13907" x2="25987" y2="13907"/>
                        <a14:foregroundMark x1="80592" y1="12086" x2="80592" y2="12086"/>
                        <a14:foregroundMark x1="45066" y1="77815" x2="45066" y2="77815"/>
                        <a14:foregroundMark x1="39474" y1="86424" x2="39474" y2="86424"/>
                        <a14:foregroundMark x1="33882" y1="94205" x2="33882" y2="94205"/>
                        <a14:foregroundMark x1="35855" y1="96523" x2="35855" y2="96523"/>
                        <a14:foregroundMark x1="84211" y1="78477" x2="84211" y2="78477"/>
                        <a14:foregroundMark x1="56908" y1="18543" x2="56908" y2="18543"/>
                        <a14:foregroundMark x1="56908" y1="15397" x2="56908" y2="15397"/>
                        <a14:foregroundMark x1="58553" y1="12252" x2="58553" y2="12252"/>
                        <a14:foregroundMark x1="40789" y1="12086" x2="40789" y2="12086"/>
                        <a14:foregroundMark x1="18421" y1="10762" x2="18421" y2="10762"/>
                        <a14:foregroundMark x1="14145" y1="10762" x2="14145" y2="10762"/>
                        <a14:foregroundMark x1="10526" y1="10927" x2="10526" y2="10927"/>
                        <a14:foregroundMark x1="93421" y1="10927" x2="93421" y2="10927"/>
                        <a14:foregroundMark x1="59211" y1="84934" x2="59211" y2="84934"/>
                        <a14:foregroundMark x1="75658" y1="88742" x2="75658" y2="88742"/>
                        <a14:foregroundMark x1="83882" y1="91722" x2="83882" y2="91722"/>
                        <a14:foregroundMark x1="96053" y1="93709" x2="96053" y2="93709"/>
                        <a14:foregroundMark x1="91447" y1="88576" x2="91447" y2="88576"/>
                        <a14:foregroundMark x1="25658" y1="86921" x2="25658" y2="86921"/>
                        <a14:foregroundMark x1="11842" y1="81457" x2="11842" y2="81457"/>
                        <a14:foregroundMark x1="8882" y1="92881" x2="8882" y2="92881"/>
                        <a14:foregroundMark x1="17763" y1="94702" x2="17763" y2="94702"/>
                        <a14:backgroundMark x1="9211" y1="76987" x2="9211" y2="76987"/>
                        <a14:backgroundMark x1="92434" y1="81291" x2="92434" y2="81291"/>
                        <a14:backgroundMark x1="96711" y1="92715" x2="96711" y2="92715"/>
                        <a14:backgroundMark x1="94737" y1="92219" x2="94737" y2="92219"/>
                        <a14:backgroundMark x1="94408" y1="95033" x2="94408" y2="950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1043"/>
          <a:stretch/>
        </p:blipFill>
        <p:spPr>
          <a:xfrm>
            <a:off x="13922" y="9393"/>
            <a:ext cx="3910006" cy="6910626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3168352" y="1412776"/>
            <a:ext cx="4572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000" b="1" dirty="0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IOVI OP(</a:t>
            </a:r>
            <a:r>
              <a:rPr lang="en-GB" sz="2000" b="1" dirty="0" err="1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timo</a:t>
            </a:r>
            <a:r>
              <a:rPr lang="en-GB" sz="2000" b="1" dirty="0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M(</a:t>
            </a:r>
            <a:r>
              <a:rPr lang="en-GB" sz="2000" b="1" dirty="0" err="1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aximo</a:t>
            </a:r>
            <a:r>
              <a:rPr lang="en-GB" sz="2000" b="1" dirty="0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br>
              <a:rPr lang="en-GB" sz="2000" b="1" dirty="0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b="1" dirty="0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ET NVM(</a:t>
            </a:r>
            <a:r>
              <a:rPr lang="en-GB" sz="2000" b="1" dirty="0" err="1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ini</a:t>
            </a:r>
            <a:r>
              <a:rPr lang="en-GB" sz="2000" b="1" dirty="0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AVG(</a:t>
            </a:r>
            <a:r>
              <a:rPr lang="en-GB" sz="2000" b="1" dirty="0" err="1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usti</a:t>
            </a:r>
            <a:r>
              <a:rPr lang="en-GB" sz="2000" b="1" dirty="0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br>
              <a:rPr lang="en-GB" sz="2000" b="1" dirty="0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b="1" dirty="0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M. MAE(</a:t>
            </a:r>
            <a:r>
              <a:rPr lang="en-GB" sz="2000" b="1" dirty="0" err="1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nius</a:t>
            </a:r>
            <a:r>
              <a:rPr lang="en-GB" sz="2000" b="1" dirty="0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AGRIPP(a)</a:t>
            </a:r>
            <a:br>
              <a:rPr lang="en-GB" sz="2000" b="1" dirty="0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b="1" dirty="0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TRIBVN-</a:t>
            </a:r>
            <a:br>
              <a:rPr lang="en-GB" sz="2000" b="1" dirty="0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b="1" dirty="0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VS</a:t>
            </a:r>
            <a:br>
              <a:rPr lang="en-GB" sz="2000" b="1" dirty="0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b="1" dirty="0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POS(</a:t>
            </a:r>
            <a:r>
              <a:rPr lang="en-GB" sz="2000" b="1" dirty="0" err="1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uit</a:t>
            </a:r>
            <a:r>
              <a:rPr lang="en-GB" sz="2000" b="1" dirty="0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</p:txBody>
      </p:sp>
      <p:sp>
        <p:nvSpPr>
          <p:cNvPr id="12" name="Rectangle 1"/>
          <p:cNvSpPr>
            <a:spLocks noChangeArrowheads="1"/>
          </p:cNvSpPr>
          <p:nvPr/>
        </p:nvSpPr>
        <p:spPr bwMode="auto">
          <a:xfrm rot="16200000">
            <a:off x="-2425370" y="3136334"/>
            <a:ext cx="5220072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RIB 824 from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Maryport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/ </a:t>
            </a:r>
            <a:r>
              <a:rPr kumimoji="0" lang="en-US" altLang="en-US" sz="16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Alauna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3816424" y="4581128"/>
            <a:ext cx="4572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0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H D </a:t>
            </a:r>
            <a:r>
              <a:rPr lang="en-GB" sz="2000" b="1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en-GB" sz="20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en-GB" sz="20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H(</a:t>
            </a:r>
            <a:r>
              <a:rPr lang="en-GB" sz="2000" b="1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onorem</a:t>
            </a:r>
            <a:r>
              <a:rPr lang="en-GB" sz="20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D(</a:t>
            </a:r>
            <a:r>
              <a:rPr lang="en-GB" sz="2000" b="1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omus</a:t>
            </a:r>
            <a:r>
              <a:rPr lang="en-GB" sz="20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D(</a:t>
            </a:r>
            <a:r>
              <a:rPr lang="en-GB" sz="2000" b="1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ivinae</a:t>
            </a:r>
            <a:r>
              <a:rPr lang="en-GB" sz="20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r>
              <a:rPr lang="en-GB" sz="20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SILVANO</a:t>
            </a:r>
            <a:br>
              <a:rPr lang="en-GB" sz="20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DECMINIUS</a:t>
            </a:r>
            <a:br>
              <a:rPr lang="en-GB" sz="20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SATURNINUS</a:t>
            </a:r>
            <a:br>
              <a:rPr lang="en-GB" sz="20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V(OTUM) S(OLVIT) L(IBENS) M(ERITO)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342185" y="3468977"/>
            <a:ext cx="42243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imperial cult?</a:t>
            </a:r>
          </a:p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just ‘honouring’ the emperor?</a:t>
            </a:r>
          </a:p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mainly by Roman military &amp; officials?</a:t>
            </a:r>
          </a:p>
        </p:txBody>
      </p:sp>
      <p:sp>
        <p:nvSpPr>
          <p:cNvPr id="14" name="Titel 1"/>
          <p:cNvSpPr>
            <a:spLocks noGrp="1"/>
          </p:cNvSpPr>
          <p:nvPr>
            <p:ph type="title"/>
          </p:nvPr>
        </p:nvSpPr>
        <p:spPr>
          <a:xfrm>
            <a:off x="4565" y="0"/>
            <a:ext cx="7429499" cy="1905000"/>
          </a:xfrm>
        </p:spPr>
        <p:txBody>
          <a:bodyPr/>
          <a:lstStyle/>
          <a:p>
            <a:r>
              <a:rPr lang="en-GB" dirty="0"/>
              <a:t>Imperial cult – a cult…?</a:t>
            </a:r>
          </a:p>
        </p:txBody>
      </p:sp>
    </p:spTree>
    <p:extLst>
      <p:ext uri="{BB962C8B-B14F-4D97-AF65-F5344CB8AC3E}">
        <p14:creationId xmlns:p14="http://schemas.microsoft.com/office/powerpoint/2010/main" val="1497362074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6" name="Picture 6" descr="http://cil.bbaw.de/test06/bilder/datenbank/PH0004348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877" b="95129" l="1967" r="98487">
                        <a14:foregroundMark x1="1967" y1="28940" x2="1967" y2="28940"/>
                        <a14:foregroundMark x1="13616" y1="52722" x2="13616" y2="52722"/>
                        <a14:foregroundMark x1="26929" y1="69054" x2="26929" y2="69054"/>
                        <a14:foregroundMark x1="34342" y1="79943" x2="34342" y2="79943"/>
                        <a14:foregroundMark x1="16944" y1="87966" x2="16944" y2="87966"/>
                        <a14:foregroundMark x1="65809" y1="82235" x2="65809" y2="82235"/>
                        <a14:foregroundMark x1="82753" y1="87393" x2="82753" y2="87393"/>
                        <a14:foregroundMark x1="92436" y1="95129" x2="92436" y2="95129"/>
                        <a14:foregroundMark x1="97126" y1="56447" x2="97126" y2="56447"/>
                        <a14:foregroundMark x1="97882" y1="25501" x2="97882" y2="25501"/>
                        <a14:foregroundMark x1="93041" y1="23782" x2="93041" y2="23782"/>
                        <a14:foregroundMark x1="88200" y1="7163" x2="88200" y2="7163"/>
                        <a14:foregroundMark x1="96672" y1="10029" x2="96672" y2="10029"/>
                        <a14:foregroundMark x1="98487" y1="26648" x2="98487" y2="26648"/>
                        <a14:backgroundMark x1="99697" y1="87679" x2="99697" y2="87679"/>
                        <a14:backgroundMark x1="99697" y1="67335" x2="99697" y2="67335"/>
                        <a14:backgroundMark x1="99849" y1="50143" x2="99849" y2="50143"/>
                        <a14:backgroundMark x1="99697" y1="38968" x2="99697" y2="38968"/>
                        <a14:backgroundMark x1="93192" y1="2579" x2="93192" y2="2579"/>
                        <a14:backgroundMark x1="88048" y1="2292" x2="88048" y2="2292"/>
                        <a14:backgroundMark x1="83359" y1="1433" x2="83359" y2="1433"/>
                        <a14:backgroundMark x1="75794" y1="1146" x2="75794" y2="1146"/>
                        <a14:backgroundMark x1="72163" y1="1433" x2="72163" y2="1433"/>
                        <a14:backgroundMark x1="64448" y1="860" x2="64448" y2="86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8964488" cy="4620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http://upload.wikimedia.org/wikipedia/commons/thumb/c/c1/Tempio_di_Giove_1.jpg/350px-Tempio_di_Giove_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280588"/>
            <a:ext cx="3430014" cy="2577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el 1"/>
          <p:cNvSpPr>
            <a:spLocks noGrp="1"/>
          </p:cNvSpPr>
          <p:nvPr>
            <p:ph type="title"/>
          </p:nvPr>
        </p:nvSpPr>
        <p:spPr>
          <a:xfrm>
            <a:off x="0" y="5715000"/>
            <a:ext cx="8229600" cy="1143000"/>
          </a:xfrm>
        </p:spPr>
        <p:txBody>
          <a:bodyPr>
            <a:normAutofit/>
          </a:bodyPr>
          <a:lstStyle/>
          <a:p>
            <a:r>
              <a:rPr lang="de-DE" sz="1800" dirty="0">
                <a:solidFill>
                  <a:srgbClr val="C00000"/>
                </a:solidFill>
              </a:rPr>
              <a:t>CIL X 8375</a:t>
            </a:r>
          </a:p>
        </p:txBody>
      </p:sp>
      <p:sp>
        <p:nvSpPr>
          <p:cNvPr id="5" name="Inhaltsplatzhalter 2"/>
          <p:cNvSpPr>
            <a:spLocks noGrp="1"/>
          </p:cNvSpPr>
          <p:nvPr>
            <p:ph idx="1"/>
          </p:nvPr>
        </p:nvSpPr>
        <p:spPr>
          <a:xfrm>
            <a:off x="32602" y="871152"/>
            <a:ext cx="9111398" cy="4624219"/>
          </a:xfrm>
          <a:solidFill>
            <a:schemeClr val="accent2">
              <a:alpha val="88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marL="0" indent="0">
              <a:buNone/>
            </a:pPr>
            <a:r>
              <a:rPr lang="de-DE" sz="1600" b="1" i="1" u="sng" dirty="0">
                <a:latin typeface="Berlin Sans FB" panose="020E0602020502020306" pitchFamily="34" charset="0"/>
              </a:rPr>
              <a:t>From the sacred calendar of the Italic Augustus temple, Cumae, c</a:t>
            </a:r>
            <a:r>
              <a:rPr lang="de-DE" sz="1600" b="1" i="1" u="sng" dirty="0">
                <a:solidFill>
                  <a:srgbClr val="FFFF00"/>
                </a:solidFill>
                <a:latin typeface="Berlin Sans FB" panose="020E0602020502020306" pitchFamily="34" charset="0"/>
              </a:rPr>
              <a:t>. A.D. 10</a:t>
            </a:r>
          </a:p>
          <a:p>
            <a:pPr marL="0" indent="0">
              <a:buNone/>
            </a:pPr>
            <a:r>
              <a:rPr lang="de-DE" sz="1600" i="1" dirty="0">
                <a:latin typeface="Berlin Sans FB" panose="020E0602020502020306" pitchFamily="34" charset="0"/>
              </a:rPr>
              <a:t>19th August: on this day, Caesar entered his first consulship. </a:t>
            </a:r>
            <a:r>
              <a:rPr lang="de-DE" sz="1600" b="1" i="1" dirty="0" err="1">
                <a:latin typeface="Berlin Sans FB" panose="020E0602020502020306" pitchFamily="34" charset="0"/>
              </a:rPr>
              <a:t>Prayer</a:t>
            </a:r>
            <a:r>
              <a:rPr lang="de-DE" sz="1600" i="1" dirty="0">
                <a:latin typeface="Berlin Sans FB" panose="020E0602020502020306" pitchFamily="34" charset="0"/>
              </a:rPr>
              <a:t> [...].</a:t>
            </a:r>
            <a:br>
              <a:rPr lang="de-DE" sz="1600" i="1" dirty="0">
                <a:latin typeface="Berlin Sans FB" panose="020E0602020502020306" pitchFamily="34" charset="0"/>
              </a:rPr>
            </a:br>
            <a:r>
              <a:rPr lang="de-DE" sz="1600" i="1" dirty="0">
                <a:latin typeface="Berlin Sans FB" panose="020E0602020502020306" pitchFamily="34" charset="0"/>
              </a:rPr>
              <a:t>3rd September: On </a:t>
            </a:r>
            <a:r>
              <a:rPr lang="de-DE" sz="1600" i="1" dirty="0" err="1">
                <a:latin typeface="Berlin Sans FB" panose="020E0602020502020306" pitchFamily="34" charset="0"/>
              </a:rPr>
              <a:t>this</a:t>
            </a:r>
            <a:r>
              <a:rPr lang="de-DE" sz="1600" i="1" dirty="0">
                <a:latin typeface="Berlin Sans FB" panose="020E0602020502020306" pitchFamily="34" charset="0"/>
              </a:rPr>
              <a:t> </a:t>
            </a:r>
            <a:r>
              <a:rPr lang="de-DE" sz="1600" i="1" dirty="0" err="1">
                <a:latin typeface="Berlin Sans FB" panose="020E0602020502020306" pitchFamily="34" charset="0"/>
              </a:rPr>
              <a:t>day</a:t>
            </a:r>
            <a:r>
              <a:rPr lang="de-DE" sz="1600" i="1" dirty="0">
                <a:latin typeface="Berlin Sans FB" panose="020E0602020502020306" pitchFamily="34" charset="0"/>
              </a:rPr>
              <a:t>, </a:t>
            </a:r>
            <a:r>
              <a:rPr lang="de-DE" sz="1600" i="1" dirty="0" err="1">
                <a:latin typeface="Berlin Sans FB" panose="020E0602020502020306" pitchFamily="34" charset="0"/>
              </a:rPr>
              <a:t>the</a:t>
            </a:r>
            <a:r>
              <a:rPr lang="de-DE" sz="1600" i="1" dirty="0">
                <a:latin typeface="Berlin Sans FB" panose="020E0602020502020306" pitchFamily="34" charset="0"/>
              </a:rPr>
              <a:t> </a:t>
            </a:r>
            <a:r>
              <a:rPr lang="de-DE" sz="1600" i="1" dirty="0" err="1">
                <a:latin typeface="Berlin Sans FB" panose="020E0602020502020306" pitchFamily="34" charset="0"/>
              </a:rPr>
              <a:t>army</a:t>
            </a:r>
            <a:r>
              <a:rPr lang="de-DE" sz="1600" i="1" dirty="0">
                <a:latin typeface="Berlin Sans FB" panose="020E0602020502020306" pitchFamily="34" charset="0"/>
              </a:rPr>
              <a:t> </a:t>
            </a:r>
            <a:r>
              <a:rPr lang="de-DE" sz="1600" i="1" dirty="0" err="1">
                <a:latin typeface="Berlin Sans FB" panose="020E0602020502020306" pitchFamily="34" charset="0"/>
              </a:rPr>
              <a:t>of</a:t>
            </a:r>
            <a:r>
              <a:rPr lang="de-DE" sz="1600" i="1" dirty="0">
                <a:latin typeface="Berlin Sans FB" panose="020E0602020502020306" pitchFamily="34" charset="0"/>
              </a:rPr>
              <a:t> Lepidus  </a:t>
            </a:r>
            <a:r>
              <a:rPr lang="de-DE" sz="1600" i="1" dirty="0" err="1">
                <a:latin typeface="Berlin Sans FB" panose="020E0602020502020306" pitchFamily="34" charset="0"/>
              </a:rPr>
              <a:t>yielded</a:t>
            </a:r>
            <a:r>
              <a:rPr lang="de-DE" sz="1600" i="1" dirty="0">
                <a:latin typeface="Berlin Sans FB" panose="020E0602020502020306" pitchFamily="34" charset="0"/>
              </a:rPr>
              <a:t> </a:t>
            </a:r>
            <a:r>
              <a:rPr lang="de-DE" sz="1600" i="1" dirty="0" err="1">
                <a:latin typeface="Berlin Sans FB" panose="020E0602020502020306" pitchFamily="34" charset="0"/>
              </a:rPr>
              <a:t>to</a:t>
            </a:r>
            <a:r>
              <a:rPr lang="de-DE" sz="1600" i="1" dirty="0">
                <a:latin typeface="Berlin Sans FB" panose="020E0602020502020306" pitchFamily="34" charset="0"/>
              </a:rPr>
              <a:t> Caesar. </a:t>
            </a:r>
            <a:r>
              <a:rPr lang="de-DE" sz="1600" b="1" i="1" dirty="0" err="1">
                <a:latin typeface="Berlin Sans FB" panose="020E0602020502020306" pitchFamily="34" charset="0"/>
              </a:rPr>
              <a:t>Prayer</a:t>
            </a:r>
            <a:r>
              <a:rPr lang="de-DE" sz="1600" i="1" dirty="0">
                <a:latin typeface="Berlin Sans FB" panose="020E0602020502020306" pitchFamily="34" charset="0"/>
              </a:rPr>
              <a:t> [...]</a:t>
            </a:r>
            <a:br>
              <a:rPr lang="de-DE" sz="1600" i="1" dirty="0">
                <a:latin typeface="Berlin Sans FB" panose="020E0602020502020306" pitchFamily="34" charset="0"/>
              </a:rPr>
            </a:br>
            <a:r>
              <a:rPr lang="de-DE" sz="1600" i="1" dirty="0">
                <a:latin typeface="Berlin Sans FB" panose="020E0602020502020306" pitchFamily="34" charset="0"/>
              </a:rPr>
              <a:t>23rd September: </a:t>
            </a:r>
            <a:r>
              <a:rPr lang="de-DE" sz="1600" i="1" dirty="0" err="1">
                <a:latin typeface="Berlin Sans FB" panose="020E0602020502020306" pitchFamily="34" charset="0"/>
              </a:rPr>
              <a:t>Caesar‘s</a:t>
            </a:r>
            <a:r>
              <a:rPr lang="de-DE" sz="1600" i="1" dirty="0">
                <a:latin typeface="Berlin Sans FB" panose="020E0602020502020306" pitchFamily="34" charset="0"/>
              </a:rPr>
              <a:t> </a:t>
            </a:r>
            <a:r>
              <a:rPr lang="de-DE" sz="1600" i="1" dirty="0" err="1">
                <a:latin typeface="Berlin Sans FB" panose="020E0602020502020306" pitchFamily="34" charset="0"/>
              </a:rPr>
              <a:t>Birthday</a:t>
            </a:r>
            <a:r>
              <a:rPr lang="de-DE" sz="1600" i="1" dirty="0">
                <a:latin typeface="Berlin Sans FB" panose="020E0602020502020306" pitchFamily="34" charset="0"/>
              </a:rPr>
              <a:t>. </a:t>
            </a:r>
            <a:r>
              <a:rPr lang="de-DE" sz="1600" b="1" i="1" dirty="0" err="1">
                <a:solidFill>
                  <a:srgbClr val="FFFF00"/>
                </a:solidFill>
                <a:latin typeface="Berlin Sans FB" panose="020E0602020502020306" pitchFamily="34" charset="0"/>
              </a:rPr>
              <a:t>Sacrificial</a:t>
            </a:r>
            <a:r>
              <a:rPr lang="de-DE" sz="1600" b="1" i="1" dirty="0">
                <a:solidFill>
                  <a:srgbClr val="FFFF00"/>
                </a:solidFill>
                <a:latin typeface="Berlin Sans FB" panose="020E0602020502020306" pitchFamily="34" charset="0"/>
              </a:rPr>
              <a:t> </a:t>
            </a:r>
            <a:r>
              <a:rPr lang="de-DE" sz="1600" b="1" i="1" dirty="0" err="1">
                <a:solidFill>
                  <a:srgbClr val="FFFF00"/>
                </a:solidFill>
                <a:latin typeface="Berlin Sans FB" panose="020E0602020502020306" pitchFamily="34" charset="0"/>
              </a:rPr>
              <a:t>animal</a:t>
            </a:r>
            <a:r>
              <a:rPr lang="de-DE" sz="1600" b="1" i="1" dirty="0">
                <a:solidFill>
                  <a:srgbClr val="FFFF00"/>
                </a:solidFill>
                <a:latin typeface="Berlin Sans FB" panose="020E0602020502020306" pitchFamily="34" charset="0"/>
              </a:rPr>
              <a:t> </a:t>
            </a:r>
            <a:r>
              <a:rPr lang="de-DE" sz="1600" b="1" i="1" dirty="0" err="1">
                <a:solidFill>
                  <a:srgbClr val="FFFF00"/>
                </a:solidFill>
                <a:latin typeface="Berlin Sans FB" panose="020E0602020502020306" pitchFamily="34" charset="0"/>
              </a:rPr>
              <a:t>to</a:t>
            </a:r>
            <a:r>
              <a:rPr lang="de-DE" sz="1600" b="1" i="1" dirty="0">
                <a:solidFill>
                  <a:srgbClr val="FFFF00"/>
                </a:solidFill>
                <a:latin typeface="Berlin Sans FB" panose="020E0602020502020306" pitchFamily="34" charset="0"/>
              </a:rPr>
              <a:t> Caesar</a:t>
            </a:r>
            <a:r>
              <a:rPr lang="de-DE" sz="1600" i="1" dirty="0">
                <a:latin typeface="Berlin Sans FB" panose="020E0602020502020306" pitchFamily="34" charset="0"/>
              </a:rPr>
              <a:t>. </a:t>
            </a:r>
            <a:r>
              <a:rPr lang="de-DE" sz="1600" b="1" i="1" dirty="0" err="1">
                <a:latin typeface="Berlin Sans FB" panose="020E0602020502020306" pitchFamily="34" charset="0"/>
              </a:rPr>
              <a:t>Prayer</a:t>
            </a:r>
            <a:r>
              <a:rPr lang="de-DE" sz="1600" i="1" dirty="0">
                <a:latin typeface="Berlin Sans FB" panose="020E0602020502020306" pitchFamily="34" charset="0"/>
              </a:rPr>
              <a:t> [...]</a:t>
            </a:r>
            <a:br>
              <a:rPr lang="de-DE" sz="1600" i="1" dirty="0">
                <a:latin typeface="Berlin Sans FB" panose="020E0602020502020306" pitchFamily="34" charset="0"/>
              </a:rPr>
            </a:br>
            <a:r>
              <a:rPr lang="de-DE" sz="1600" i="1" dirty="0">
                <a:latin typeface="Berlin Sans FB" panose="020E0602020502020306" pitchFamily="34" charset="0"/>
              </a:rPr>
              <a:t>7th </a:t>
            </a:r>
            <a:r>
              <a:rPr lang="de-DE" sz="1600" i="1" dirty="0" err="1">
                <a:latin typeface="Berlin Sans FB" panose="020E0602020502020306" pitchFamily="34" charset="0"/>
              </a:rPr>
              <a:t>October</a:t>
            </a:r>
            <a:r>
              <a:rPr lang="de-DE" sz="1600" i="1" dirty="0">
                <a:latin typeface="Berlin Sans FB" panose="020E0602020502020306" pitchFamily="34" charset="0"/>
              </a:rPr>
              <a:t>: </a:t>
            </a:r>
            <a:r>
              <a:rPr lang="de-DE" sz="1600" i="1" dirty="0" err="1">
                <a:latin typeface="Berlin Sans FB" panose="020E0602020502020306" pitchFamily="34" charset="0"/>
              </a:rPr>
              <a:t>Birthday</a:t>
            </a:r>
            <a:r>
              <a:rPr lang="de-DE" sz="1600" i="1" dirty="0">
                <a:latin typeface="Berlin Sans FB" panose="020E0602020502020306" pitchFamily="34" charset="0"/>
              </a:rPr>
              <a:t> </a:t>
            </a:r>
            <a:r>
              <a:rPr lang="de-DE" sz="1600" i="1" dirty="0" err="1">
                <a:latin typeface="Berlin Sans FB" panose="020E0602020502020306" pitchFamily="34" charset="0"/>
              </a:rPr>
              <a:t>of</a:t>
            </a:r>
            <a:r>
              <a:rPr lang="de-DE" sz="1600" i="1" dirty="0">
                <a:latin typeface="Berlin Sans FB" panose="020E0602020502020306" pitchFamily="34" charset="0"/>
              </a:rPr>
              <a:t> Drusus Caesar. </a:t>
            </a:r>
            <a:r>
              <a:rPr lang="de-DE" sz="1600" b="1" i="1" dirty="0" err="1">
                <a:latin typeface="Berlin Sans FB" panose="020E0602020502020306" pitchFamily="34" charset="0"/>
              </a:rPr>
              <a:t>Prayer</a:t>
            </a:r>
            <a:r>
              <a:rPr lang="de-DE" sz="1600" b="1" i="1" dirty="0">
                <a:latin typeface="Berlin Sans FB" panose="020E0602020502020306" pitchFamily="34" charset="0"/>
              </a:rPr>
              <a:t> </a:t>
            </a:r>
            <a:r>
              <a:rPr lang="de-DE" sz="1600" b="1" i="1" dirty="0" err="1">
                <a:latin typeface="Berlin Sans FB" panose="020E0602020502020306" pitchFamily="34" charset="0"/>
              </a:rPr>
              <a:t>to</a:t>
            </a:r>
            <a:r>
              <a:rPr lang="de-DE" sz="1600" b="1" i="1" dirty="0">
                <a:latin typeface="Berlin Sans FB" panose="020E0602020502020306" pitchFamily="34" charset="0"/>
              </a:rPr>
              <a:t> </a:t>
            </a:r>
            <a:r>
              <a:rPr lang="de-DE" sz="1600" b="1" u="sng" dirty="0">
                <a:solidFill>
                  <a:srgbClr val="FFFF00"/>
                </a:solidFill>
                <a:latin typeface="Berlin Sans FB" panose="020E0602020502020306" pitchFamily="34" charset="0"/>
              </a:rPr>
              <a:t>Vesta</a:t>
            </a:r>
            <a:r>
              <a:rPr lang="de-DE" sz="1600" i="1" dirty="0">
                <a:latin typeface="Berlin Sans FB" panose="020E0602020502020306" pitchFamily="34" charset="0"/>
              </a:rPr>
              <a:t>.</a:t>
            </a:r>
            <a:br>
              <a:rPr lang="de-DE" sz="1600" i="1" dirty="0">
                <a:latin typeface="Berlin Sans FB" panose="020E0602020502020306" pitchFamily="34" charset="0"/>
              </a:rPr>
            </a:br>
            <a:r>
              <a:rPr lang="de-DE" sz="1600" i="1" dirty="0">
                <a:latin typeface="Berlin Sans FB" panose="020E0602020502020306" pitchFamily="34" charset="0"/>
              </a:rPr>
              <a:t>18th </a:t>
            </a:r>
            <a:r>
              <a:rPr lang="de-DE" sz="1600" i="1" dirty="0" err="1">
                <a:latin typeface="Berlin Sans FB" panose="020E0602020502020306" pitchFamily="34" charset="0"/>
              </a:rPr>
              <a:t>October</a:t>
            </a:r>
            <a:r>
              <a:rPr lang="de-DE" sz="1600" i="1" dirty="0">
                <a:latin typeface="Berlin Sans FB" panose="020E0602020502020306" pitchFamily="34" charset="0"/>
              </a:rPr>
              <a:t>: On </a:t>
            </a:r>
            <a:r>
              <a:rPr lang="de-DE" sz="1600" i="1" dirty="0" err="1">
                <a:latin typeface="Berlin Sans FB" panose="020E0602020502020306" pitchFamily="34" charset="0"/>
              </a:rPr>
              <a:t>this</a:t>
            </a:r>
            <a:r>
              <a:rPr lang="de-DE" sz="1600" i="1" dirty="0">
                <a:latin typeface="Berlin Sans FB" panose="020E0602020502020306" pitchFamily="34" charset="0"/>
              </a:rPr>
              <a:t> </a:t>
            </a:r>
            <a:r>
              <a:rPr lang="de-DE" sz="1600" i="1" dirty="0" err="1">
                <a:latin typeface="Berlin Sans FB" panose="020E0602020502020306" pitchFamily="34" charset="0"/>
              </a:rPr>
              <a:t>day</a:t>
            </a:r>
            <a:r>
              <a:rPr lang="de-DE" sz="1600" i="1" dirty="0">
                <a:latin typeface="Berlin Sans FB" panose="020E0602020502020306" pitchFamily="34" charset="0"/>
              </a:rPr>
              <a:t>, Caesar </a:t>
            </a:r>
            <a:r>
              <a:rPr lang="de-DE" sz="1600" i="1" dirty="0" err="1">
                <a:latin typeface="Berlin Sans FB" panose="020E0602020502020306" pitchFamily="34" charset="0"/>
              </a:rPr>
              <a:t>put</a:t>
            </a:r>
            <a:r>
              <a:rPr lang="de-DE" sz="1600" i="1" dirty="0">
                <a:latin typeface="Berlin Sans FB" panose="020E0602020502020306" pitchFamily="34" charset="0"/>
              </a:rPr>
              <a:t> on </a:t>
            </a:r>
            <a:r>
              <a:rPr lang="de-DE" sz="1600" i="1" dirty="0" err="1">
                <a:latin typeface="Berlin Sans FB" panose="020E0602020502020306" pitchFamily="34" charset="0"/>
              </a:rPr>
              <a:t>the</a:t>
            </a:r>
            <a:r>
              <a:rPr lang="de-DE" sz="1600" i="1" dirty="0">
                <a:latin typeface="Berlin Sans FB" panose="020E0602020502020306" pitchFamily="34" charset="0"/>
              </a:rPr>
              <a:t> man‘s </a:t>
            </a:r>
            <a:r>
              <a:rPr lang="de-DE" sz="1600" i="1" dirty="0" err="1">
                <a:latin typeface="Berlin Sans FB" panose="020E0602020502020306" pitchFamily="34" charset="0"/>
              </a:rPr>
              <a:t>toga</a:t>
            </a:r>
            <a:r>
              <a:rPr lang="de-DE" sz="1600" i="1" dirty="0">
                <a:latin typeface="Berlin Sans FB" panose="020E0602020502020306" pitchFamily="34" charset="0"/>
              </a:rPr>
              <a:t>. </a:t>
            </a:r>
            <a:r>
              <a:rPr lang="de-DE" sz="1600" b="1" i="1" dirty="0" err="1">
                <a:latin typeface="Berlin Sans FB" panose="020E0602020502020306" pitchFamily="34" charset="0"/>
              </a:rPr>
              <a:t>Prayer</a:t>
            </a:r>
            <a:r>
              <a:rPr lang="de-DE" sz="1600" i="1" dirty="0">
                <a:latin typeface="Berlin Sans FB" panose="020E0602020502020306" pitchFamily="34" charset="0"/>
              </a:rPr>
              <a:t> </a:t>
            </a:r>
            <a:r>
              <a:rPr lang="de-DE" sz="1600" i="1" dirty="0" err="1">
                <a:latin typeface="Berlin Sans FB" panose="020E0602020502020306" pitchFamily="34" charset="0"/>
              </a:rPr>
              <a:t>to</a:t>
            </a:r>
            <a:r>
              <a:rPr lang="de-DE" sz="1600" i="1" dirty="0">
                <a:latin typeface="Berlin Sans FB" panose="020E0602020502020306" pitchFamily="34" charset="0"/>
              </a:rPr>
              <a:t> </a:t>
            </a:r>
            <a:r>
              <a:rPr lang="de-DE" sz="1600" i="1" dirty="0" err="1">
                <a:latin typeface="Berlin Sans FB" panose="020E0602020502020306" pitchFamily="34" charset="0"/>
              </a:rPr>
              <a:t>hope</a:t>
            </a:r>
            <a:r>
              <a:rPr lang="de-DE" sz="1600" i="1" dirty="0">
                <a:latin typeface="Berlin Sans FB" panose="020E0602020502020306" pitchFamily="34" charset="0"/>
              </a:rPr>
              <a:t> </a:t>
            </a:r>
            <a:r>
              <a:rPr lang="de-DE" sz="1600" i="1" dirty="0" err="1">
                <a:latin typeface="Berlin Sans FB" panose="020E0602020502020306" pitchFamily="34" charset="0"/>
              </a:rPr>
              <a:t>and</a:t>
            </a:r>
            <a:r>
              <a:rPr lang="de-DE" sz="1600" i="1" dirty="0">
                <a:latin typeface="Berlin Sans FB" panose="020E0602020502020306" pitchFamily="34" charset="0"/>
              </a:rPr>
              <a:t> </a:t>
            </a:r>
            <a:r>
              <a:rPr lang="de-DE" sz="1600" i="1" dirty="0" err="1">
                <a:latin typeface="Berlin Sans FB" panose="020E0602020502020306" pitchFamily="34" charset="0"/>
              </a:rPr>
              <a:t>youth</a:t>
            </a:r>
            <a:r>
              <a:rPr lang="de-DE" sz="1600" i="1" dirty="0">
                <a:latin typeface="Berlin Sans FB" panose="020E0602020502020306" pitchFamily="34" charset="0"/>
              </a:rPr>
              <a:t> [...].</a:t>
            </a:r>
            <a:br>
              <a:rPr lang="de-DE" sz="1600" i="1" dirty="0">
                <a:latin typeface="Berlin Sans FB" panose="020E0602020502020306" pitchFamily="34" charset="0"/>
              </a:rPr>
            </a:br>
            <a:r>
              <a:rPr lang="de-DE" sz="1600" i="1" dirty="0">
                <a:latin typeface="Berlin Sans FB" panose="020E0602020502020306" pitchFamily="34" charset="0"/>
              </a:rPr>
              <a:t>15th </a:t>
            </a:r>
            <a:r>
              <a:rPr lang="de-DE" sz="1600" i="1" dirty="0" err="1">
                <a:latin typeface="Berlin Sans FB" panose="020E0602020502020306" pitchFamily="34" charset="0"/>
              </a:rPr>
              <a:t>January</a:t>
            </a:r>
            <a:r>
              <a:rPr lang="de-DE" sz="1600" i="1" dirty="0">
                <a:latin typeface="Berlin Sans FB" panose="020E0602020502020306" pitchFamily="34" charset="0"/>
              </a:rPr>
              <a:t>: on </a:t>
            </a:r>
            <a:r>
              <a:rPr lang="de-DE" sz="1600" i="1" dirty="0" err="1">
                <a:latin typeface="Berlin Sans FB" panose="020E0602020502020306" pitchFamily="34" charset="0"/>
              </a:rPr>
              <a:t>this</a:t>
            </a:r>
            <a:r>
              <a:rPr lang="de-DE" sz="1600" i="1" dirty="0">
                <a:latin typeface="Berlin Sans FB" panose="020E0602020502020306" pitchFamily="34" charset="0"/>
              </a:rPr>
              <a:t> </a:t>
            </a:r>
            <a:r>
              <a:rPr lang="de-DE" sz="1600" i="1" dirty="0" err="1">
                <a:latin typeface="Berlin Sans FB" panose="020E0602020502020306" pitchFamily="34" charset="0"/>
              </a:rPr>
              <a:t>day</a:t>
            </a:r>
            <a:r>
              <a:rPr lang="de-DE" sz="1600" i="1" dirty="0">
                <a:latin typeface="Berlin Sans FB" panose="020E0602020502020306" pitchFamily="34" charset="0"/>
              </a:rPr>
              <a:t>, Caesar was </a:t>
            </a:r>
            <a:r>
              <a:rPr lang="de-DE" sz="1600" i="1" dirty="0" err="1">
                <a:latin typeface="Berlin Sans FB" panose="020E0602020502020306" pitchFamily="34" charset="0"/>
              </a:rPr>
              <a:t>named</a:t>
            </a:r>
            <a:r>
              <a:rPr lang="de-DE" sz="1600" i="1" dirty="0">
                <a:latin typeface="Berlin Sans FB" panose="020E0602020502020306" pitchFamily="34" charset="0"/>
              </a:rPr>
              <a:t> Augustus. </a:t>
            </a:r>
            <a:r>
              <a:rPr lang="de-DE" sz="1600" b="1" i="1" dirty="0" err="1">
                <a:latin typeface="Berlin Sans FB" panose="020E0602020502020306" pitchFamily="34" charset="0"/>
              </a:rPr>
              <a:t>Prayer</a:t>
            </a:r>
            <a:r>
              <a:rPr lang="de-DE" sz="1600" b="1" i="1" dirty="0">
                <a:latin typeface="Berlin Sans FB" panose="020E0602020502020306" pitchFamily="34" charset="0"/>
              </a:rPr>
              <a:t> </a:t>
            </a:r>
            <a:r>
              <a:rPr lang="de-DE" sz="1600" b="1" i="1" u="sng" dirty="0" err="1">
                <a:solidFill>
                  <a:srgbClr val="FFFF00"/>
                </a:solidFill>
                <a:latin typeface="Berlin Sans FB" panose="020E0602020502020306" pitchFamily="34" charset="0"/>
              </a:rPr>
              <a:t>to</a:t>
            </a:r>
            <a:r>
              <a:rPr lang="de-DE" sz="1600" b="1" i="1" dirty="0">
                <a:solidFill>
                  <a:srgbClr val="FFFF00"/>
                </a:solidFill>
                <a:latin typeface="Berlin Sans FB" panose="020E0602020502020306" pitchFamily="34" charset="0"/>
              </a:rPr>
              <a:t> Augustus</a:t>
            </a:r>
            <a:r>
              <a:rPr lang="de-DE" sz="1600" i="1" dirty="0">
                <a:latin typeface="Berlin Sans FB" panose="020E0602020502020306" pitchFamily="34" charset="0"/>
              </a:rPr>
              <a:t>.</a:t>
            </a:r>
            <a:br>
              <a:rPr lang="de-DE" sz="1600" i="1" dirty="0">
                <a:latin typeface="Berlin Sans FB" panose="020E0602020502020306" pitchFamily="34" charset="0"/>
              </a:rPr>
            </a:br>
            <a:r>
              <a:rPr lang="de-DE" sz="1600" i="1" dirty="0">
                <a:latin typeface="Berlin Sans FB" panose="020E0602020502020306" pitchFamily="34" charset="0"/>
              </a:rPr>
              <a:t>30th </a:t>
            </a:r>
            <a:r>
              <a:rPr lang="de-DE" sz="1600" i="1" dirty="0" err="1">
                <a:latin typeface="Berlin Sans FB" panose="020E0602020502020306" pitchFamily="34" charset="0"/>
              </a:rPr>
              <a:t>January</a:t>
            </a:r>
            <a:r>
              <a:rPr lang="de-DE" sz="1600" i="1" dirty="0">
                <a:latin typeface="Berlin Sans FB" panose="020E0602020502020306" pitchFamily="34" charset="0"/>
              </a:rPr>
              <a:t>: on </a:t>
            </a:r>
            <a:r>
              <a:rPr lang="de-DE" sz="1600" i="1" dirty="0" err="1">
                <a:latin typeface="Berlin Sans FB" panose="020E0602020502020306" pitchFamily="34" charset="0"/>
              </a:rPr>
              <a:t>this</a:t>
            </a:r>
            <a:r>
              <a:rPr lang="de-DE" sz="1600" i="1" dirty="0">
                <a:latin typeface="Berlin Sans FB" panose="020E0602020502020306" pitchFamily="34" charset="0"/>
              </a:rPr>
              <a:t> </a:t>
            </a:r>
            <a:r>
              <a:rPr lang="de-DE" sz="1600" i="1" dirty="0" err="1">
                <a:latin typeface="Berlin Sans FB" panose="020E0602020502020306" pitchFamily="34" charset="0"/>
              </a:rPr>
              <a:t>day</a:t>
            </a:r>
            <a:r>
              <a:rPr lang="de-DE" sz="1600" i="1" dirty="0">
                <a:latin typeface="Berlin Sans FB" panose="020E0602020502020306" pitchFamily="34" charset="0"/>
              </a:rPr>
              <a:t>, </a:t>
            </a:r>
            <a:r>
              <a:rPr lang="de-DE" sz="1600" i="1" dirty="0" err="1">
                <a:latin typeface="Berlin Sans FB" panose="020E0602020502020306" pitchFamily="34" charset="0"/>
              </a:rPr>
              <a:t>the</a:t>
            </a:r>
            <a:r>
              <a:rPr lang="de-DE" sz="1600" i="1" dirty="0">
                <a:latin typeface="Berlin Sans FB" panose="020E0602020502020306" pitchFamily="34" charset="0"/>
              </a:rPr>
              <a:t> </a:t>
            </a:r>
            <a:r>
              <a:rPr lang="de-DE" sz="1600" i="1" dirty="0" err="1">
                <a:latin typeface="Berlin Sans FB" panose="020E0602020502020306" pitchFamily="34" charset="0"/>
              </a:rPr>
              <a:t>ara</a:t>
            </a:r>
            <a:r>
              <a:rPr lang="de-DE" sz="1600" i="1" dirty="0">
                <a:latin typeface="Berlin Sans FB" panose="020E0602020502020306" pitchFamily="34" charset="0"/>
              </a:rPr>
              <a:t> </a:t>
            </a:r>
            <a:r>
              <a:rPr lang="de-DE" sz="1600" i="1" dirty="0" err="1">
                <a:latin typeface="Berlin Sans FB" panose="020E0602020502020306" pitchFamily="34" charset="0"/>
              </a:rPr>
              <a:t>pacis</a:t>
            </a:r>
            <a:r>
              <a:rPr lang="de-DE" sz="1600" i="1" dirty="0">
                <a:latin typeface="Berlin Sans FB" panose="020E0602020502020306" pitchFamily="34" charset="0"/>
              </a:rPr>
              <a:t> was </a:t>
            </a:r>
            <a:r>
              <a:rPr lang="de-DE" sz="1600" i="1" dirty="0" err="1">
                <a:latin typeface="Berlin Sans FB" panose="020E0602020502020306" pitchFamily="34" charset="0"/>
              </a:rPr>
              <a:t>dedicated</a:t>
            </a:r>
            <a:r>
              <a:rPr lang="de-DE" sz="1600" i="1" dirty="0">
                <a:latin typeface="Berlin Sans FB" panose="020E0602020502020306" pitchFamily="34" charset="0"/>
              </a:rPr>
              <a:t>. </a:t>
            </a:r>
            <a:r>
              <a:rPr lang="de-DE" sz="1600" b="1" i="1" dirty="0">
                <a:solidFill>
                  <a:srgbClr val="FFFF00"/>
                </a:solidFill>
                <a:latin typeface="Berlin Sans FB" panose="020E0602020502020306" pitchFamily="34" charset="0"/>
              </a:rPr>
              <a:t>Prayer to the rule of Caesar </a:t>
            </a:r>
            <a:r>
              <a:rPr lang="de-DE" sz="1600" b="1" i="1" dirty="0">
                <a:latin typeface="Berlin Sans FB" panose="020E0602020502020306" pitchFamily="34" charset="0"/>
              </a:rPr>
              <a:t>Augustus, the protector of the Roman citizens and of the globe </a:t>
            </a:r>
            <a:r>
              <a:rPr lang="de-DE" sz="1600" i="1" dirty="0">
                <a:latin typeface="Berlin Sans FB" panose="020E0602020502020306" pitchFamily="34" charset="0"/>
              </a:rPr>
              <a:t>(</a:t>
            </a:r>
            <a:r>
              <a:rPr lang="de-DE" sz="1600" i="1" dirty="0">
                <a:solidFill>
                  <a:srgbClr val="FFFF00"/>
                </a:solidFill>
                <a:latin typeface="Berlin Sans FB" panose="020E0602020502020306" pitchFamily="34" charset="0"/>
              </a:rPr>
              <a:t>urbis et orbis</a:t>
            </a:r>
            <a:r>
              <a:rPr lang="de-DE" sz="1600" i="1" dirty="0">
                <a:latin typeface="Berlin Sans FB" panose="020E0602020502020306" pitchFamily="34" charset="0"/>
              </a:rPr>
              <a:t>…). </a:t>
            </a:r>
            <a:endParaRPr lang="de-DE" sz="1600" dirty="0">
              <a:latin typeface="Berlin Sans FB" panose="020E0602020502020306" pitchFamily="34" charset="0"/>
            </a:endParaRPr>
          </a:p>
          <a:p>
            <a:pPr marL="0" indent="0">
              <a:buNone/>
            </a:pPr>
            <a:r>
              <a:rPr lang="de-DE" sz="1600" i="1" dirty="0">
                <a:latin typeface="Berlin Sans FB" panose="020E0602020502020306" pitchFamily="34" charset="0"/>
              </a:rPr>
              <a:t>6th March. On </a:t>
            </a:r>
            <a:r>
              <a:rPr lang="de-DE" sz="1600" i="1" dirty="0" err="1">
                <a:latin typeface="Berlin Sans FB" panose="020E0602020502020306" pitchFamily="34" charset="0"/>
              </a:rPr>
              <a:t>this</a:t>
            </a:r>
            <a:r>
              <a:rPr lang="de-DE" sz="1600" i="1" dirty="0">
                <a:latin typeface="Berlin Sans FB" panose="020E0602020502020306" pitchFamily="34" charset="0"/>
              </a:rPr>
              <a:t> </a:t>
            </a:r>
            <a:r>
              <a:rPr lang="de-DE" sz="1600" i="1" dirty="0" err="1">
                <a:latin typeface="Berlin Sans FB" panose="020E0602020502020306" pitchFamily="34" charset="0"/>
              </a:rPr>
              <a:t>day</a:t>
            </a:r>
            <a:r>
              <a:rPr lang="de-DE" sz="1600" i="1" dirty="0">
                <a:latin typeface="Berlin Sans FB" panose="020E0602020502020306" pitchFamily="34" charset="0"/>
              </a:rPr>
              <a:t>, Caesar was </a:t>
            </a:r>
            <a:r>
              <a:rPr lang="de-DE" sz="1600" i="1" dirty="0" err="1">
                <a:latin typeface="Berlin Sans FB" panose="020E0602020502020306" pitchFamily="34" charset="0"/>
              </a:rPr>
              <a:t>elected</a:t>
            </a:r>
            <a:r>
              <a:rPr lang="de-DE" sz="1600" i="1" dirty="0">
                <a:latin typeface="Berlin Sans FB" panose="020E0602020502020306" pitchFamily="34" charset="0"/>
              </a:rPr>
              <a:t> Pontifex </a:t>
            </a:r>
            <a:r>
              <a:rPr lang="de-DE" sz="1600" i="1" dirty="0" err="1">
                <a:latin typeface="Berlin Sans FB" panose="020E0602020502020306" pitchFamily="34" charset="0"/>
              </a:rPr>
              <a:t>Maximus</a:t>
            </a:r>
            <a:r>
              <a:rPr lang="de-DE" sz="1600" i="1" dirty="0">
                <a:latin typeface="Berlin Sans FB" panose="020E0602020502020306" pitchFamily="34" charset="0"/>
              </a:rPr>
              <a:t>. </a:t>
            </a:r>
            <a:r>
              <a:rPr lang="de-DE" sz="1600" b="1" i="1" dirty="0" err="1">
                <a:latin typeface="Berlin Sans FB" panose="020E0602020502020306" pitchFamily="34" charset="0"/>
              </a:rPr>
              <a:t>Prayer</a:t>
            </a:r>
            <a:r>
              <a:rPr lang="de-DE" sz="1600" b="1" i="1" dirty="0">
                <a:latin typeface="Berlin Sans FB" panose="020E0602020502020306" pitchFamily="34" charset="0"/>
              </a:rPr>
              <a:t> </a:t>
            </a:r>
            <a:r>
              <a:rPr lang="de-DE" sz="1600" b="1" i="1" dirty="0" err="1">
                <a:latin typeface="Berlin Sans FB" panose="020E0602020502020306" pitchFamily="34" charset="0"/>
              </a:rPr>
              <a:t>to</a:t>
            </a:r>
            <a:r>
              <a:rPr lang="de-DE" sz="1600" b="1" i="1" dirty="0">
                <a:latin typeface="Berlin Sans FB" panose="020E0602020502020306" pitchFamily="34" charset="0"/>
              </a:rPr>
              <a:t> </a:t>
            </a:r>
            <a:r>
              <a:rPr lang="de-DE" sz="1600" b="1" i="1" dirty="0">
                <a:solidFill>
                  <a:srgbClr val="FFFF00"/>
                </a:solidFill>
                <a:latin typeface="Berlin Sans FB" panose="020E0602020502020306" pitchFamily="34" charset="0"/>
              </a:rPr>
              <a:t>Vesta</a:t>
            </a:r>
            <a:r>
              <a:rPr lang="de-DE" sz="1600" b="1" i="1" dirty="0">
                <a:latin typeface="Berlin Sans FB" panose="020E0602020502020306" pitchFamily="34" charset="0"/>
              </a:rPr>
              <a:t> </a:t>
            </a:r>
            <a:r>
              <a:rPr lang="de-DE" sz="1600" b="1" i="1" dirty="0" err="1">
                <a:latin typeface="Berlin Sans FB" panose="020E0602020502020306" pitchFamily="34" charset="0"/>
              </a:rPr>
              <a:t>and</a:t>
            </a:r>
            <a:r>
              <a:rPr lang="de-DE" sz="1600" b="1" i="1" dirty="0">
                <a:latin typeface="Berlin Sans FB" panose="020E0602020502020306" pitchFamily="34" charset="0"/>
              </a:rPr>
              <a:t> </a:t>
            </a:r>
            <a:r>
              <a:rPr lang="de-DE" sz="1600" b="1" i="1" dirty="0" err="1">
                <a:latin typeface="Berlin Sans FB" panose="020E0602020502020306" pitchFamily="34" charset="0"/>
              </a:rPr>
              <a:t>to</a:t>
            </a:r>
            <a:r>
              <a:rPr lang="de-DE" sz="1600" b="1" i="1" dirty="0">
                <a:latin typeface="Berlin Sans FB" panose="020E0602020502020306" pitchFamily="34" charset="0"/>
              </a:rPr>
              <a:t> </a:t>
            </a:r>
            <a:r>
              <a:rPr lang="de-DE" sz="1600" b="1" i="1" dirty="0" err="1">
                <a:latin typeface="Berlin Sans FB" panose="020E0602020502020306" pitchFamily="34" charset="0"/>
              </a:rPr>
              <a:t>the</a:t>
            </a:r>
            <a:r>
              <a:rPr lang="de-DE" sz="1600" b="1" i="1" dirty="0">
                <a:latin typeface="Berlin Sans FB" panose="020E0602020502020306" pitchFamily="34" charset="0"/>
              </a:rPr>
              <a:t> </a:t>
            </a:r>
            <a:r>
              <a:rPr lang="de-DE" sz="1600" b="1" i="1" dirty="0" err="1">
                <a:latin typeface="Berlin Sans FB" panose="020E0602020502020306" pitchFamily="34" charset="0"/>
              </a:rPr>
              <a:t>state</a:t>
            </a:r>
            <a:r>
              <a:rPr lang="de-DE" sz="1600" b="1" i="1" dirty="0">
                <a:latin typeface="Berlin Sans FB" panose="020E0602020502020306" pitchFamily="34" charset="0"/>
              </a:rPr>
              <a:t> </a:t>
            </a:r>
            <a:r>
              <a:rPr lang="de-DE" sz="1600" b="1" i="1" dirty="0" err="1">
                <a:latin typeface="Berlin Sans FB" panose="020E0602020502020306" pitchFamily="34" charset="0"/>
              </a:rPr>
              <a:t>gods</a:t>
            </a:r>
            <a:r>
              <a:rPr lang="de-DE" sz="1600" b="1" i="1" dirty="0">
                <a:latin typeface="Berlin Sans FB" panose="020E0602020502020306" pitchFamily="34" charset="0"/>
              </a:rPr>
              <a:t> </a:t>
            </a:r>
            <a:r>
              <a:rPr lang="de-DE" sz="1600" b="1" i="1" dirty="0" err="1">
                <a:latin typeface="Berlin Sans FB" panose="020E0602020502020306" pitchFamily="34" charset="0"/>
              </a:rPr>
              <a:t>of</a:t>
            </a:r>
            <a:r>
              <a:rPr lang="de-DE" sz="1600" b="1" i="1" dirty="0">
                <a:latin typeface="Berlin Sans FB" panose="020E0602020502020306" pitchFamily="34" charset="0"/>
              </a:rPr>
              <a:t> </a:t>
            </a:r>
            <a:r>
              <a:rPr lang="de-DE" sz="1600" b="1" i="1" dirty="0" err="1">
                <a:latin typeface="Berlin Sans FB" panose="020E0602020502020306" pitchFamily="34" charset="0"/>
              </a:rPr>
              <a:t>the</a:t>
            </a:r>
            <a:r>
              <a:rPr lang="de-DE" sz="1600" b="1" i="1" dirty="0">
                <a:latin typeface="Berlin Sans FB" panose="020E0602020502020306" pitchFamily="34" charset="0"/>
              </a:rPr>
              <a:t> Roman </a:t>
            </a:r>
            <a:r>
              <a:rPr lang="de-DE" sz="1600" b="1" i="1" dirty="0" err="1">
                <a:latin typeface="Berlin Sans FB" panose="020E0602020502020306" pitchFamily="34" charset="0"/>
              </a:rPr>
              <a:t>people</a:t>
            </a:r>
            <a:r>
              <a:rPr lang="de-DE" sz="1600" i="1" dirty="0">
                <a:latin typeface="Berlin Sans FB" panose="020E0602020502020306" pitchFamily="34" charset="0"/>
              </a:rPr>
              <a:t>.</a:t>
            </a:r>
          </a:p>
          <a:p>
            <a:pPr marL="0" indent="0">
              <a:buNone/>
            </a:pPr>
            <a:r>
              <a:rPr lang="de-DE" sz="1600" i="1" dirty="0">
                <a:latin typeface="Berlin Sans FB" panose="020E0602020502020306" pitchFamily="34" charset="0"/>
              </a:rPr>
              <a:t>14th April: On </a:t>
            </a:r>
            <a:r>
              <a:rPr lang="de-DE" sz="1600" i="1" dirty="0" err="1">
                <a:latin typeface="Berlin Sans FB" panose="020E0602020502020306" pitchFamily="34" charset="0"/>
              </a:rPr>
              <a:t>this</a:t>
            </a:r>
            <a:r>
              <a:rPr lang="de-DE" sz="1600" i="1" dirty="0">
                <a:latin typeface="Berlin Sans FB" panose="020E0602020502020306" pitchFamily="34" charset="0"/>
              </a:rPr>
              <a:t> </a:t>
            </a:r>
            <a:r>
              <a:rPr lang="de-DE" sz="1600" i="1" dirty="0" err="1">
                <a:latin typeface="Berlin Sans FB" panose="020E0602020502020306" pitchFamily="34" charset="0"/>
              </a:rPr>
              <a:t>day</a:t>
            </a:r>
            <a:r>
              <a:rPr lang="de-DE" sz="1600" i="1" dirty="0">
                <a:latin typeface="Berlin Sans FB" panose="020E0602020502020306" pitchFamily="34" charset="0"/>
              </a:rPr>
              <a:t>, Caesar was </a:t>
            </a:r>
            <a:r>
              <a:rPr lang="de-DE" sz="1600" i="1" dirty="0" err="1">
                <a:latin typeface="Berlin Sans FB" panose="020E0602020502020306" pitchFamily="34" charset="0"/>
              </a:rPr>
              <a:t>victorious</a:t>
            </a:r>
            <a:r>
              <a:rPr lang="de-DE" sz="1600" i="1" dirty="0">
                <a:latin typeface="Berlin Sans FB" panose="020E0602020502020306" pitchFamily="34" charset="0"/>
              </a:rPr>
              <a:t> </a:t>
            </a:r>
            <a:r>
              <a:rPr lang="de-DE" sz="1600" i="1" dirty="0" err="1">
                <a:latin typeface="Berlin Sans FB" panose="020E0602020502020306" pitchFamily="34" charset="0"/>
              </a:rPr>
              <a:t>for</a:t>
            </a:r>
            <a:r>
              <a:rPr lang="de-DE" sz="1600" i="1" dirty="0">
                <a:latin typeface="Berlin Sans FB" panose="020E0602020502020306" pitchFamily="34" charset="0"/>
              </a:rPr>
              <a:t> </a:t>
            </a:r>
            <a:r>
              <a:rPr lang="de-DE" sz="1600" i="1" dirty="0" err="1">
                <a:latin typeface="Berlin Sans FB" panose="020E0602020502020306" pitchFamily="34" charset="0"/>
              </a:rPr>
              <a:t>the</a:t>
            </a:r>
            <a:r>
              <a:rPr lang="de-DE" sz="1600" i="1" dirty="0">
                <a:latin typeface="Berlin Sans FB" panose="020E0602020502020306" pitchFamily="34" charset="0"/>
              </a:rPr>
              <a:t> </a:t>
            </a:r>
            <a:r>
              <a:rPr lang="de-DE" sz="1600" i="1" dirty="0" err="1">
                <a:latin typeface="Berlin Sans FB" panose="020E0602020502020306" pitchFamily="34" charset="0"/>
              </a:rPr>
              <a:t>first</a:t>
            </a:r>
            <a:r>
              <a:rPr lang="de-DE" sz="1600" i="1" dirty="0">
                <a:latin typeface="Berlin Sans FB" panose="020E0602020502020306" pitchFamily="34" charset="0"/>
              </a:rPr>
              <a:t> time. </a:t>
            </a:r>
            <a:r>
              <a:rPr lang="de-DE" sz="1600" b="1" i="1" dirty="0" err="1">
                <a:latin typeface="Berlin Sans FB" panose="020E0602020502020306" pitchFamily="34" charset="0"/>
              </a:rPr>
              <a:t>Prayer</a:t>
            </a:r>
            <a:r>
              <a:rPr lang="de-DE" sz="1600" b="1" i="1" dirty="0">
                <a:latin typeface="Berlin Sans FB" panose="020E0602020502020306" pitchFamily="34" charset="0"/>
              </a:rPr>
              <a:t> </a:t>
            </a:r>
            <a:r>
              <a:rPr lang="de-DE" sz="1600" b="1" i="1" dirty="0" err="1">
                <a:latin typeface="Berlin Sans FB" panose="020E0602020502020306" pitchFamily="34" charset="0"/>
              </a:rPr>
              <a:t>to</a:t>
            </a:r>
            <a:r>
              <a:rPr lang="de-DE" sz="1600" b="1" i="1" dirty="0">
                <a:latin typeface="Berlin Sans FB" panose="020E0602020502020306" pitchFamily="34" charset="0"/>
              </a:rPr>
              <a:t> </a:t>
            </a:r>
            <a:r>
              <a:rPr lang="de-DE" sz="1600" b="1" i="1" dirty="0">
                <a:solidFill>
                  <a:srgbClr val="FFFF00"/>
                </a:solidFill>
                <a:latin typeface="Berlin Sans FB" panose="020E0602020502020306" pitchFamily="34" charset="0"/>
              </a:rPr>
              <a:t>Victoria</a:t>
            </a:r>
            <a:r>
              <a:rPr lang="de-DE" sz="1600" b="1" i="1" dirty="0">
                <a:solidFill>
                  <a:srgbClr val="C00000"/>
                </a:solidFill>
                <a:latin typeface="Berlin Sans FB" panose="020E0602020502020306" pitchFamily="34" charset="0"/>
              </a:rPr>
              <a:t> </a:t>
            </a:r>
            <a:r>
              <a:rPr lang="de-DE" sz="1600" b="1" i="1" dirty="0">
                <a:solidFill>
                  <a:srgbClr val="FFFF00"/>
                </a:solidFill>
                <a:latin typeface="Berlin Sans FB" panose="020E0602020502020306" pitchFamily="34" charset="0"/>
              </a:rPr>
              <a:t>Augusta</a:t>
            </a:r>
            <a:r>
              <a:rPr lang="de-DE" sz="1600" i="1" dirty="0">
                <a:solidFill>
                  <a:srgbClr val="FFFF00"/>
                </a:solidFill>
                <a:latin typeface="Berlin Sans FB" panose="020E0602020502020306" pitchFamily="34" charset="0"/>
              </a:rPr>
              <a:t> </a:t>
            </a:r>
            <a:r>
              <a:rPr lang="de-DE" sz="1600" i="1" dirty="0">
                <a:latin typeface="Berlin Sans FB" panose="020E0602020502020306" pitchFamily="34" charset="0"/>
              </a:rPr>
              <a:t>[...]</a:t>
            </a:r>
            <a:br>
              <a:rPr lang="de-DE" sz="1600" i="1" dirty="0">
                <a:latin typeface="Berlin Sans FB" panose="020E0602020502020306" pitchFamily="34" charset="0"/>
              </a:rPr>
            </a:br>
            <a:r>
              <a:rPr lang="de-DE" sz="1600" i="1" dirty="0">
                <a:latin typeface="Berlin Sans FB" panose="020E0602020502020306" pitchFamily="34" charset="0"/>
              </a:rPr>
              <a:t>12th </a:t>
            </a:r>
            <a:r>
              <a:rPr lang="de-DE" sz="1600" i="1" dirty="0" err="1">
                <a:latin typeface="Berlin Sans FB" panose="020E0602020502020306" pitchFamily="34" charset="0"/>
              </a:rPr>
              <a:t>July</a:t>
            </a:r>
            <a:r>
              <a:rPr lang="de-DE" sz="1600" i="1" dirty="0">
                <a:latin typeface="Berlin Sans FB" panose="020E0602020502020306" pitchFamily="34" charset="0"/>
              </a:rPr>
              <a:t>: </a:t>
            </a:r>
            <a:r>
              <a:rPr lang="de-DE" sz="1600" i="1" dirty="0" err="1">
                <a:latin typeface="Berlin Sans FB" panose="020E0602020502020306" pitchFamily="34" charset="0"/>
              </a:rPr>
              <a:t>Birthday</a:t>
            </a:r>
            <a:r>
              <a:rPr lang="de-DE" sz="1600" i="1" dirty="0">
                <a:latin typeface="Berlin Sans FB" panose="020E0602020502020306" pitchFamily="34" charset="0"/>
              </a:rPr>
              <a:t> </a:t>
            </a:r>
            <a:r>
              <a:rPr lang="de-DE" sz="1600" i="1" dirty="0" err="1">
                <a:latin typeface="Berlin Sans FB" panose="020E0602020502020306" pitchFamily="34" charset="0"/>
              </a:rPr>
              <a:t>of</a:t>
            </a:r>
            <a:r>
              <a:rPr lang="de-DE" sz="1600" i="1" dirty="0">
                <a:latin typeface="Berlin Sans FB" panose="020E0602020502020306" pitchFamily="34" charset="0"/>
              </a:rPr>
              <a:t> </a:t>
            </a:r>
            <a:r>
              <a:rPr lang="de-DE" sz="1600" i="1" dirty="0" err="1">
                <a:latin typeface="Berlin Sans FB" panose="020E0602020502020306" pitchFamily="34" charset="0"/>
              </a:rPr>
              <a:t>God</a:t>
            </a:r>
            <a:r>
              <a:rPr lang="de-DE" sz="1600" i="1" dirty="0">
                <a:latin typeface="Berlin Sans FB" panose="020E0602020502020306" pitchFamily="34" charset="0"/>
              </a:rPr>
              <a:t> Julius. </a:t>
            </a:r>
            <a:r>
              <a:rPr lang="de-DE" sz="1600" b="1" i="1" dirty="0" err="1">
                <a:latin typeface="Berlin Sans FB" panose="020E0602020502020306" pitchFamily="34" charset="0"/>
              </a:rPr>
              <a:t>Prayer</a:t>
            </a:r>
            <a:r>
              <a:rPr lang="de-DE" sz="1600" b="1" i="1" dirty="0">
                <a:latin typeface="Berlin Sans FB" panose="020E0602020502020306" pitchFamily="34" charset="0"/>
              </a:rPr>
              <a:t> </a:t>
            </a:r>
            <a:r>
              <a:rPr lang="de-DE" sz="1600" b="1" i="1" dirty="0" err="1">
                <a:latin typeface="Berlin Sans FB" panose="020E0602020502020306" pitchFamily="34" charset="0"/>
              </a:rPr>
              <a:t>to</a:t>
            </a:r>
            <a:r>
              <a:rPr lang="de-DE" sz="1600" b="1" i="1" dirty="0">
                <a:latin typeface="Berlin Sans FB" panose="020E0602020502020306" pitchFamily="34" charset="0"/>
              </a:rPr>
              <a:t> </a:t>
            </a:r>
            <a:r>
              <a:rPr lang="de-DE" sz="1600" b="1" i="1" dirty="0">
                <a:solidFill>
                  <a:srgbClr val="FFFF00"/>
                </a:solidFill>
                <a:latin typeface="Berlin Sans FB" panose="020E0602020502020306" pitchFamily="34" charset="0"/>
              </a:rPr>
              <a:t>Jupiter, Mars </a:t>
            </a:r>
            <a:r>
              <a:rPr lang="de-DE" sz="1600" b="1" i="1" dirty="0" err="1">
                <a:solidFill>
                  <a:srgbClr val="FFFF00"/>
                </a:solidFill>
                <a:latin typeface="Berlin Sans FB" panose="020E0602020502020306" pitchFamily="34" charset="0"/>
              </a:rPr>
              <a:t>Ultor</a:t>
            </a:r>
            <a:r>
              <a:rPr lang="de-DE" sz="1600" b="1" i="1" dirty="0">
                <a:solidFill>
                  <a:srgbClr val="FFFF00"/>
                </a:solidFill>
                <a:latin typeface="Berlin Sans FB" panose="020E0602020502020306" pitchFamily="34" charset="0"/>
              </a:rPr>
              <a:t> </a:t>
            </a:r>
            <a:r>
              <a:rPr lang="de-DE" sz="1600" b="1" i="1" dirty="0" err="1">
                <a:solidFill>
                  <a:srgbClr val="FFFF00"/>
                </a:solidFill>
                <a:latin typeface="Berlin Sans FB" panose="020E0602020502020306" pitchFamily="34" charset="0"/>
              </a:rPr>
              <a:t>and</a:t>
            </a:r>
            <a:r>
              <a:rPr lang="de-DE" sz="1600" b="1" i="1" dirty="0">
                <a:solidFill>
                  <a:srgbClr val="FFFF00"/>
                </a:solidFill>
                <a:latin typeface="Berlin Sans FB" panose="020E0602020502020306" pitchFamily="34" charset="0"/>
              </a:rPr>
              <a:t> Venus </a:t>
            </a:r>
            <a:r>
              <a:rPr lang="de-DE" sz="1600" b="1" i="1" dirty="0" err="1">
                <a:solidFill>
                  <a:srgbClr val="FFFF00"/>
                </a:solidFill>
                <a:latin typeface="Berlin Sans FB" panose="020E0602020502020306" pitchFamily="34" charset="0"/>
              </a:rPr>
              <a:t>Genetrix</a:t>
            </a:r>
            <a:r>
              <a:rPr lang="de-DE" sz="1600" i="1" dirty="0">
                <a:latin typeface="Berlin Sans FB" panose="020E0602020502020306" pitchFamily="34" charset="0"/>
              </a:rPr>
              <a:t>.</a:t>
            </a:r>
          </a:p>
        </p:txBody>
      </p:sp>
      <p:cxnSp>
        <p:nvCxnSpPr>
          <p:cNvPr id="8" name="Gerade Verbindung mit Pfeil 7"/>
          <p:cNvCxnSpPr/>
          <p:nvPr/>
        </p:nvCxnSpPr>
        <p:spPr>
          <a:xfrm flipV="1">
            <a:off x="3864734" y="5733256"/>
            <a:ext cx="211966" cy="57908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feld 8"/>
          <p:cNvSpPr txBox="1"/>
          <p:nvPr/>
        </p:nvSpPr>
        <p:spPr>
          <a:xfrm>
            <a:off x="2496582" y="6312338"/>
            <a:ext cx="42484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/>
              <a:t>43 BC: Battle </a:t>
            </a:r>
            <a:r>
              <a:rPr lang="de-DE" sz="1400" dirty="0" err="1"/>
              <a:t>of</a:t>
            </a:r>
            <a:r>
              <a:rPr lang="de-DE" sz="1400" dirty="0"/>
              <a:t> Forum </a:t>
            </a:r>
            <a:r>
              <a:rPr lang="de-DE" sz="1400" dirty="0" err="1"/>
              <a:t>Gallorum</a:t>
            </a:r>
            <a:endParaRPr lang="de-DE" sz="1400" dirty="0"/>
          </a:p>
        </p:txBody>
      </p:sp>
      <p:sp>
        <p:nvSpPr>
          <p:cNvPr id="11" name="Titel 1"/>
          <p:cNvSpPr txBox="1">
            <a:spLocks/>
          </p:cNvSpPr>
          <p:nvPr/>
        </p:nvSpPr>
        <p:spPr>
          <a:xfrm>
            <a:off x="84517" y="176067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000" kern="1200" spc="-100" baseline="0">
                <a:solidFill>
                  <a:schemeClr val="tx2">
                    <a:satMod val="200000"/>
                  </a:schemeClr>
                </a:solidFill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en-GB" dirty="0"/>
              <a:t>Imperial cult – a cult…?</a:t>
            </a:r>
          </a:p>
        </p:txBody>
      </p:sp>
    </p:spTree>
    <p:extLst>
      <p:ext uri="{BB962C8B-B14F-4D97-AF65-F5344CB8AC3E}">
        <p14:creationId xmlns:p14="http://schemas.microsoft.com/office/powerpoint/2010/main" val="300108893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375" y="120650"/>
            <a:ext cx="8534850" cy="640469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AutoShape 2" descr="https://upload.wikimedia.org/wikipedia/commons/2/20/Ercolano_fresque_sacellum_2.JPG"/>
          <p:cNvSpPr>
            <a:spLocks noChangeAspect="1" noChangeArrowheads="1"/>
          </p:cNvSpPr>
          <p:nvPr/>
        </p:nvSpPr>
        <p:spPr bwMode="auto">
          <a:xfrm>
            <a:off x="155575" y="-2765425"/>
            <a:ext cx="7686675" cy="577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de-DE"/>
          </a:p>
        </p:txBody>
      </p:sp>
      <p:sp>
        <p:nvSpPr>
          <p:cNvPr id="5" name="AutoShape 4" descr="https://upload.wikimedia.org/wikipedia/commons/2/20/Ercolano_fresque_sacellum_2.JPG"/>
          <p:cNvSpPr>
            <a:spLocks noChangeAspect="1" noChangeArrowheads="1"/>
          </p:cNvSpPr>
          <p:nvPr/>
        </p:nvSpPr>
        <p:spPr bwMode="auto">
          <a:xfrm>
            <a:off x="307975" y="-2613025"/>
            <a:ext cx="7686675" cy="577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de-DE"/>
          </a:p>
        </p:txBody>
      </p:sp>
      <p:sp>
        <p:nvSpPr>
          <p:cNvPr id="6" name="AutoShape 6" descr="https://upload.wikimedia.org/wikipedia/commons/2/20/Ercolano_fresque_sacellum_2.JPG"/>
          <p:cNvSpPr>
            <a:spLocks noChangeAspect="1" noChangeArrowheads="1"/>
          </p:cNvSpPr>
          <p:nvPr/>
        </p:nvSpPr>
        <p:spPr bwMode="auto">
          <a:xfrm>
            <a:off x="460375" y="-2460625"/>
            <a:ext cx="7686675" cy="577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de-DE"/>
          </a:p>
        </p:txBody>
      </p:sp>
      <p:sp>
        <p:nvSpPr>
          <p:cNvPr id="7" name="AutoShape 8" descr="https://upload.wikimedia.org/wikipedia/commons/2/20/Ercolano_fresque_sacellum_2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de-DE"/>
          </a:p>
        </p:txBody>
      </p:sp>
      <p:sp>
        <p:nvSpPr>
          <p:cNvPr id="8" name="AutoShape 10" descr="https://upload.wikimedia.org/wikipedia/commons/2/20/Ercolano_fresque_sacellum_2.JPG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de-DE"/>
          </a:p>
        </p:txBody>
      </p:sp>
      <p:sp>
        <p:nvSpPr>
          <p:cNvPr id="9" name="AutoShape 12" descr="https://upload.wikimedia.org/wikipedia/commons/2/20/Ercolano_fresque_sacellum_2.JPG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de-DE"/>
          </a:p>
        </p:txBody>
      </p:sp>
      <p:sp>
        <p:nvSpPr>
          <p:cNvPr id="10" name="AutoShape 14" descr="https://upload.wikimedia.org/wikipedia/commons/2/20/Ercolano_fresque_sacellum_2.JPG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de-DE"/>
          </a:p>
        </p:txBody>
      </p:sp>
      <p:sp>
        <p:nvSpPr>
          <p:cNvPr id="12" name="Rectangle 11"/>
          <p:cNvSpPr/>
          <p:nvPr/>
        </p:nvSpPr>
        <p:spPr>
          <a:xfrm>
            <a:off x="594393" y="6550222"/>
            <a:ext cx="8432105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fr-FR" sz="1100" dirty="0"/>
              <a:t>Fresque du </a:t>
            </a:r>
            <a:r>
              <a:rPr lang="fr-FR" sz="1100" i="1" dirty="0" err="1"/>
              <a:t>Collegio</a:t>
            </a:r>
            <a:r>
              <a:rPr lang="fr-FR" sz="1100" i="1" dirty="0"/>
              <a:t> </a:t>
            </a:r>
            <a:r>
              <a:rPr lang="fr-FR" sz="1100" i="1" dirty="0" err="1"/>
              <a:t>degli</a:t>
            </a:r>
            <a:r>
              <a:rPr lang="fr-FR" sz="1100" i="1" dirty="0"/>
              <a:t> </a:t>
            </a:r>
            <a:r>
              <a:rPr lang="fr-FR" sz="1100" i="1" dirty="0" err="1"/>
              <a:t>Augustali</a:t>
            </a:r>
            <a:r>
              <a:rPr lang="fr-FR" sz="1100" dirty="0"/>
              <a:t> à Herculanum représentant Hercule dans l'Olympe avec Junon et Minerve</a:t>
            </a:r>
            <a:endParaRPr lang="de-DE" sz="1100" dirty="0"/>
          </a:p>
        </p:txBody>
      </p:sp>
    </p:spTree>
    <p:extLst>
      <p:ext uri="{BB962C8B-B14F-4D97-AF65-F5344CB8AC3E}">
        <p14:creationId xmlns:p14="http://schemas.microsoft.com/office/powerpoint/2010/main" val="148601825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rush"/>
      </p:transition>
    </mc:Choice>
    <mc:Fallback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http://3.bp.blogspot.com/_cBrNTd2kqKk/TN52q1a3xyI/AAAAAAAAAIA/zCGJynGHFt8/s320/gal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0739" y="61124"/>
            <a:ext cx="5232937" cy="444799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7429499" cy="1905000"/>
          </a:xfrm>
        </p:spPr>
        <p:txBody>
          <a:bodyPr/>
          <a:lstStyle/>
          <a:p>
            <a:r>
              <a:rPr lang="de-DE" dirty="0"/>
              <a:t>Agents/actors...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673" y="1340768"/>
            <a:ext cx="7772400" cy="4572000"/>
          </a:xfrm>
        </p:spPr>
        <p:txBody>
          <a:bodyPr>
            <a:normAutofit/>
          </a:bodyPr>
          <a:lstStyle/>
          <a:p>
            <a:r>
              <a:rPr lang="de-DE" sz="2400" dirty="0" err="1"/>
              <a:t>Why</a:t>
            </a:r>
            <a:r>
              <a:rPr lang="de-DE" sz="2400" dirty="0"/>
              <a:t> </a:t>
            </a:r>
            <a:r>
              <a:rPr lang="de-DE" sz="2400" dirty="0" err="1"/>
              <a:t>are</a:t>
            </a:r>
            <a:r>
              <a:rPr lang="de-DE" sz="2400" dirty="0"/>
              <a:t> </a:t>
            </a:r>
            <a:r>
              <a:rPr lang="de-DE" sz="2400" dirty="0" err="1"/>
              <a:t>the</a:t>
            </a:r>
            <a:r>
              <a:rPr lang="de-DE" sz="2400" dirty="0"/>
              <a:t> </a:t>
            </a:r>
            <a:br>
              <a:rPr lang="de-DE" sz="2400" dirty="0"/>
            </a:br>
            <a:r>
              <a:rPr lang="de-DE" sz="2400" dirty="0"/>
              <a:t>‚</a:t>
            </a:r>
            <a:r>
              <a:rPr lang="de-DE" sz="2400" dirty="0" err="1"/>
              <a:t>social</a:t>
            </a:r>
            <a:r>
              <a:rPr lang="de-DE" sz="2400" dirty="0"/>
              <a:t> </a:t>
            </a:r>
            <a:r>
              <a:rPr lang="de-DE" sz="2400" dirty="0" err="1"/>
              <a:t>agents</a:t>
            </a:r>
            <a:r>
              <a:rPr lang="de-DE" sz="2400" dirty="0"/>
              <a:t>‘</a:t>
            </a:r>
            <a:br>
              <a:rPr lang="de-DE" sz="2400" dirty="0"/>
            </a:br>
            <a:r>
              <a:rPr lang="de-DE" sz="2400" dirty="0" err="1"/>
              <a:t>importants</a:t>
            </a:r>
            <a:r>
              <a:rPr lang="de-DE" sz="2400" dirty="0"/>
              <a:t>?</a:t>
            </a:r>
          </a:p>
        </p:txBody>
      </p:sp>
      <p:pic>
        <p:nvPicPr>
          <p:cNvPr id="3074" name="Picture 2" descr="http://jfbradu.free.fr/celtes/argentomagus/images/inscription-photo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46108"/>
            <a:ext cx="5222479" cy="3511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5868144" y="5229200"/>
            <a:ext cx="3240360" cy="151216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411480" indent="-342900" algn="l" rtl="0" eaLnBrk="1" latinLnBrk="0" hangingPunct="1">
              <a:spcBef>
                <a:spcPts val="700"/>
              </a:spcBef>
              <a:buClr>
                <a:schemeClr val="tx2"/>
              </a:buClr>
              <a:buSzPct val="95000"/>
              <a:buFont typeface="Wingdings"/>
              <a:buChar char="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0664" indent="-28575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90000"/>
              <a:buFont typeface="Wingdings"/>
              <a:buChar char="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96696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/>
              <a:buChar char="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61872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3"/>
              <a:buChar char="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81328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09928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195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93976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de-DE" sz="2400" dirty="0" err="1"/>
              <a:t>our</a:t>
            </a:r>
            <a:r>
              <a:rPr lang="de-DE" sz="2400" dirty="0"/>
              <a:t> </a:t>
            </a:r>
            <a:r>
              <a:rPr lang="de-DE" sz="2400" dirty="0" err="1"/>
              <a:t>sources</a:t>
            </a:r>
            <a:r>
              <a:rPr lang="de-DE" sz="2400" dirty="0"/>
              <a:t>…?</a:t>
            </a:r>
          </a:p>
          <a:p>
            <a:r>
              <a:rPr lang="de-DE" sz="2400" dirty="0" err="1"/>
              <a:t>Inscriptions</a:t>
            </a:r>
            <a:r>
              <a:rPr lang="de-DE" sz="2400" dirty="0"/>
              <a:t>, </a:t>
            </a:r>
            <a:br>
              <a:rPr lang="de-DE" sz="2400" dirty="0"/>
            </a:br>
            <a:r>
              <a:rPr lang="de-DE" sz="2400" dirty="0" err="1"/>
              <a:t>of</a:t>
            </a:r>
            <a:r>
              <a:rPr lang="de-DE" sz="2400" dirty="0"/>
              <a:t> </a:t>
            </a:r>
            <a:r>
              <a:rPr lang="de-DE" sz="2400" dirty="0" err="1"/>
              <a:t>course</a:t>
            </a:r>
            <a:r>
              <a:rPr lang="de-DE" sz="2400" dirty="0"/>
              <a:t>…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270151" y="4534272"/>
            <a:ext cx="3347864" cy="1477328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b="1" dirty="0"/>
              <a:t>Your task… </a:t>
            </a:r>
            <a:br>
              <a:rPr lang="en-GB" b="1" dirty="0"/>
            </a:br>
            <a:r>
              <a:rPr lang="en-GB" b="1" dirty="0"/>
              <a:t>work out similarities and differences in our evidence (well, the few examples I show you…)</a:t>
            </a:r>
          </a:p>
        </p:txBody>
      </p:sp>
    </p:spTree>
    <p:extLst>
      <p:ext uri="{BB962C8B-B14F-4D97-AF65-F5344CB8AC3E}">
        <p14:creationId xmlns:p14="http://schemas.microsoft.com/office/powerpoint/2010/main" val="119665421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7230"/>
            <a:ext cx="7429499" cy="1905000"/>
          </a:xfrm>
        </p:spPr>
        <p:txBody>
          <a:bodyPr/>
          <a:lstStyle/>
          <a:p>
            <a:r>
              <a:rPr lang="de-DE" dirty="0"/>
              <a:t>Agents/actors...</a:t>
            </a:r>
          </a:p>
        </p:txBody>
      </p:sp>
      <p:pic>
        <p:nvPicPr>
          <p:cNvPr id="7170" name="Picture 2" descr="http://cil.bbaw.de/test06/bilder/datenbank/PH000175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5012" y="0"/>
            <a:ext cx="487895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03782" y="4849637"/>
            <a:ext cx="4104456" cy="1815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de-DE" altLang="de-DE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AE 1911, 99 = AE 1913, 10</a:t>
            </a:r>
            <a:r>
              <a:rPr kumimoji="0" lang="de-DE" altLang="de-DE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–</a:t>
            </a:r>
            <a:r>
              <a:rPr kumimoji="0" lang="de-DE" altLang="de-DE" sz="1100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</a:t>
            </a:r>
            <a:r>
              <a:rPr kumimoji="0" lang="de-DE" altLang="de-DE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Numidia: Lambaesis</a:t>
            </a:r>
            <a:br>
              <a:rPr kumimoji="0" lang="de-DE" altLang="de-DE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</a:br>
            <a:r>
              <a:rPr kumimoji="0" lang="de-DE" altLang="de-DE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Dedicante / Q(uinto) Anicio Fausto / </a:t>
            </a:r>
            <a:r>
              <a:rPr kumimoji="0" lang="de-DE" altLang="de-DE" sz="1400" b="0" i="1" u="none" strike="noStrike" cap="none" normalizeH="0" baseline="0" dirty="0">
                <a:ln>
                  <a:noFill/>
                </a:ln>
                <a:solidFill>
                  <a:schemeClr val="accent3">
                    <a:lumMod val="20000"/>
                    <a:lumOff val="80000"/>
                  </a:schemeClr>
                </a:solidFill>
                <a:effectLst/>
                <a:latin typeface="Arial" charset="0"/>
                <a:cs typeface="Arial" charset="0"/>
              </a:rPr>
              <a:t>consulari / patrono </a:t>
            </a:r>
            <a:r>
              <a:rPr kumimoji="0" lang="de-DE" altLang="de-DE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/ M(arcus) Sedius Rufus / </a:t>
            </a:r>
            <a:r>
              <a:rPr kumimoji="0" lang="de-DE" altLang="de-DE" sz="1400" b="0" i="1" u="none" strike="noStrike" cap="none" normalizeH="0" baseline="0" dirty="0">
                <a:ln>
                  <a:noFill/>
                </a:ln>
                <a:solidFill>
                  <a:schemeClr val="accent3">
                    <a:lumMod val="20000"/>
                    <a:lumOff val="80000"/>
                  </a:schemeClr>
                </a:solidFill>
                <a:effectLst/>
                <a:latin typeface="Arial" charset="0"/>
                <a:cs typeface="Arial" charset="0"/>
              </a:rPr>
              <a:t>advocatus </a:t>
            </a:r>
            <a:r>
              <a:rPr kumimoji="0" lang="de-DE" altLang="de-DE" sz="1400" b="0" i="1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al" charset="0"/>
                <a:cs typeface="Arial" charset="0"/>
              </a:rPr>
              <a:t>flamen / perpetuus functus / flamonio Commod(iano) </a:t>
            </a:r>
            <a:r>
              <a:rPr kumimoji="0" lang="de-DE" altLang="de-DE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/ Herculaneo et quinquen/nalitate et </a:t>
            </a:r>
            <a:r>
              <a:rPr kumimoji="0" lang="de-DE" altLang="de-DE" sz="1400" b="0" i="1" u="none" strike="noStrike" cap="none" normalizeH="0" baseline="0" dirty="0">
                <a:ln>
                  <a:noFill/>
                </a:ln>
                <a:solidFill>
                  <a:schemeClr val="accent3">
                    <a:lumMod val="20000"/>
                    <a:lumOff val="80000"/>
                  </a:schemeClr>
                </a:solidFill>
                <a:effectLst/>
                <a:latin typeface="Arial" charset="0"/>
                <a:cs typeface="Arial" charset="0"/>
              </a:rPr>
              <a:t>IIvir(atu) et quaest/ura </a:t>
            </a:r>
            <a:r>
              <a:rPr kumimoji="0" lang="de-DE" altLang="de-DE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suo et Gargiliae Nu/cerinae </a:t>
            </a:r>
            <a:r>
              <a:rPr kumimoji="0" lang="de-DE" altLang="de-DE" sz="1400" b="0" i="1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al" charset="0"/>
                <a:cs typeface="Arial" charset="0"/>
              </a:rPr>
              <a:t>uxoris</a:t>
            </a:r>
            <a:r>
              <a:rPr kumimoji="0" lang="de-DE" altLang="de-DE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suae no/mine pollicitus don(um) [ded(it)] 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0" y="1229554"/>
            <a:ext cx="7772400" cy="2951461"/>
          </a:xfrm>
        </p:spPr>
        <p:txBody>
          <a:bodyPr>
            <a:normAutofit fontScale="77500" lnSpcReduction="20000"/>
          </a:bodyPr>
          <a:lstStyle/>
          <a:p>
            <a:r>
              <a:rPr lang="de-DE" sz="24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What</a:t>
            </a:r>
            <a:r>
              <a:rPr lang="de-DE" sz="2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</a:t>
            </a:r>
            <a:r>
              <a:rPr lang="de-DE" sz="24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about</a:t>
            </a:r>
            <a:r>
              <a:rPr lang="de-DE" sz="2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</a:t>
            </a:r>
            <a:r>
              <a:rPr lang="de-DE" sz="24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the</a:t>
            </a:r>
            <a:r>
              <a:rPr lang="de-DE" sz="2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</a:t>
            </a:r>
            <a:r>
              <a:rPr lang="de-DE" sz="24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Priests</a:t>
            </a:r>
            <a:r>
              <a:rPr lang="de-DE" sz="24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</a:t>
            </a:r>
            <a:br>
              <a:rPr lang="de-DE" sz="24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de-DE" sz="24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of</a:t>
            </a:r>
            <a:r>
              <a:rPr lang="de-DE" sz="2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</a:t>
            </a:r>
            <a:r>
              <a:rPr lang="de-DE" sz="24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the</a:t>
            </a:r>
            <a:r>
              <a:rPr lang="de-DE" sz="2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imperial </a:t>
            </a:r>
            <a:r>
              <a:rPr lang="de-DE" sz="24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cult</a:t>
            </a:r>
            <a:r>
              <a:rPr lang="de-DE" sz="2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…?</a:t>
            </a:r>
          </a:p>
          <a:p>
            <a:r>
              <a:rPr lang="de-DE" sz="2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Who </a:t>
            </a:r>
            <a:r>
              <a:rPr lang="de-DE" sz="24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are</a:t>
            </a:r>
            <a:r>
              <a:rPr lang="de-DE" sz="2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</a:t>
            </a:r>
            <a:r>
              <a:rPr lang="de-DE" sz="24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they</a:t>
            </a:r>
            <a:r>
              <a:rPr lang="de-DE" sz="2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?</a:t>
            </a:r>
          </a:p>
          <a:p>
            <a:r>
              <a:rPr lang="de-DE" sz="24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What</a:t>
            </a:r>
            <a:r>
              <a:rPr lang="de-DE" sz="2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do </a:t>
            </a:r>
            <a:r>
              <a:rPr lang="de-DE" sz="24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they</a:t>
            </a:r>
            <a:r>
              <a:rPr lang="de-DE" sz="2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do…?</a:t>
            </a:r>
          </a:p>
          <a:p>
            <a:pPr lvl="1"/>
            <a:r>
              <a:rPr lang="de-DE" sz="2000" i="1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flamen</a:t>
            </a:r>
            <a:r>
              <a:rPr lang="de-DE" sz="20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(</a:t>
            </a:r>
            <a:r>
              <a:rPr lang="de-DE" sz="2000" i="1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flamines</a:t>
            </a:r>
            <a:r>
              <a:rPr lang="de-DE" sz="20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)</a:t>
            </a:r>
          </a:p>
          <a:p>
            <a:pPr lvl="1"/>
            <a:r>
              <a:rPr lang="de-DE" sz="2000" i="1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flaminica</a:t>
            </a:r>
            <a:r>
              <a:rPr lang="de-DE" sz="20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(e)</a:t>
            </a:r>
          </a:p>
          <a:p>
            <a:pPr lvl="1"/>
            <a:r>
              <a:rPr lang="de-DE" sz="2000" i="1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sacerdos</a:t>
            </a:r>
            <a:endParaRPr lang="de-DE" sz="20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 lvl="1"/>
            <a:r>
              <a:rPr lang="de-DE" sz="2000" i="1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VIvir</a:t>
            </a:r>
            <a:r>
              <a:rPr lang="de-DE" sz="20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Augustales </a:t>
            </a:r>
          </a:p>
          <a:p>
            <a:pPr lvl="2"/>
            <a:r>
              <a:rPr lang="de-DE" sz="1800" i="1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the</a:t>
            </a:r>
            <a:r>
              <a:rPr lang="de-DE" sz="18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</a:t>
            </a:r>
            <a:r>
              <a:rPr lang="de-DE" sz="1800" i="1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latter</a:t>
            </a:r>
            <a:r>
              <a:rPr lang="de-DE" sz="18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: </a:t>
            </a:r>
            <a:r>
              <a:rPr lang="de-DE" sz="1800" i="1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liberti</a:t>
            </a:r>
            <a:r>
              <a:rPr lang="de-DE" sz="18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(‚</a:t>
            </a:r>
            <a:r>
              <a:rPr lang="de-DE" sz="1800" i="1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freedmen</a:t>
            </a:r>
            <a:r>
              <a:rPr lang="de-DE" sz="18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‘)</a:t>
            </a:r>
          </a:p>
        </p:txBody>
      </p:sp>
    </p:spTree>
    <p:extLst>
      <p:ext uri="{BB962C8B-B14F-4D97-AF65-F5344CB8AC3E}">
        <p14:creationId xmlns:p14="http://schemas.microsoft.com/office/powerpoint/2010/main" val="183589589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7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7429499" cy="1905000"/>
          </a:xfrm>
        </p:spPr>
        <p:txBody>
          <a:bodyPr/>
          <a:lstStyle/>
          <a:p>
            <a:r>
              <a:rPr lang="de-DE" dirty="0"/>
              <a:t>Agents/actors...</a:t>
            </a:r>
          </a:p>
        </p:txBody>
      </p:sp>
      <p:pic>
        <p:nvPicPr>
          <p:cNvPr id="8194" name="Picture 2" descr="http://cil.bbaw.de/test06/bilder/datenbank/PH000183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3" y="-45745"/>
            <a:ext cx="5028654" cy="6903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323527" y="1502687"/>
            <a:ext cx="3870647" cy="5078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de-DE" altLang="de-D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BCTH-1941/42-102 = AE 1941, 46 -</a:t>
            </a:r>
            <a:r>
              <a:rPr kumimoji="0" lang="de-DE" altLang="de-DE" sz="1800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</a:t>
            </a:r>
            <a:r>
              <a:rPr kumimoji="0" lang="de-DE" altLang="de-D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Numidia: Timgad / Thamugadi</a:t>
            </a:r>
            <a:br>
              <a:rPr kumimoji="0" lang="de-DE" altLang="de-D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</a:br>
            <a:br>
              <a:rPr kumimoji="0" lang="de-DE" altLang="de-D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</a:br>
            <a:r>
              <a:rPr kumimoji="0" lang="de-DE" altLang="de-DE" sz="1800" b="0" i="0" u="none" strike="noStrike" cap="none" normalizeH="0" baseline="0" dirty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  <a:latin typeface="Arial" charset="0"/>
                <a:cs typeface="Arial" charset="0"/>
              </a:rPr>
              <a:t>Genio coloniae / Thamugadis / M(arcus) Pompeius Pudentianus / vet(eranus) fl(amen) p(erpetuus) p(osuit) ob honorem fla/moni(i) inlata rei p(ublicae) legitima / amplius statu(a)m Martis ad ar/cum pantheum et hic in thea/tro statuas dd(ominorum) nn(ostrorum) et / Iuliae Aug(ustae) ex HS XL mil(ibus) n(ummum) / promiserat ampliata pecu/nia HS X mil(ibus) n(ummum) ex HS L mil(ibus) n(ummum) po/suit et ob dedicationem / curiis epulum et gymnasi/um populo et ludos scae/nicos dedit </a:t>
            </a:r>
          </a:p>
        </p:txBody>
      </p:sp>
      <p:pic>
        <p:nvPicPr>
          <p:cNvPr id="8196" name="Picture 4" descr="http://db.edcs.eu/epigr/epi-button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8925" y="-457200"/>
            <a:ext cx="190500" cy="22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7079020"/>
      </p:ext>
    </p:extLst>
  </p:cSld>
  <p:clrMapOvr>
    <a:masterClrMapping/>
  </p:clrMapOvr>
  <p:transition advClick="0" advTm="2000">
    <p:randomBar dir="vert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/>
          <a:p>
            <a:r>
              <a:rPr lang="de-DE" dirty="0"/>
              <a:t>Agents/actors...</a:t>
            </a:r>
          </a:p>
        </p:txBody>
      </p:sp>
      <p:pic>
        <p:nvPicPr>
          <p:cNvPr id="5" name="Picture 2" descr="http://cil.bbaw.de/test06/bilder/datenbank/PH000183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3" y="-45745"/>
            <a:ext cx="5028654" cy="6903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323527" y="1502687"/>
            <a:ext cx="3870647" cy="5078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de-DE" altLang="de-D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BCTH-1941/42-102 = AE 1941, 46 -</a:t>
            </a:r>
            <a:r>
              <a:rPr kumimoji="0" lang="de-DE" altLang="de-DE" sz="1800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</a:t>
            </a:r>
            <a:r>
              <a:rPr kumimoji="0" lang="de-DE" altLang="de-D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Numidia: Timgad / Thamugadi</a:t>
            </a:r>
            <a:br>
              <a:rPr kumimoji="0" lang="de-DE" altLang="de-D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</a:br>
            <a:br>
              <a:rPr kumimoji="0" lang="de-DE" altLang="de-D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</a:br>
            <a:r>
              <a:rPr kumimoji="0" lang="de-DE" altLang="de-DE" sz="1800" b="0" i="0" u="none" strike="noStrike" cap="none" normalizeH="0" baseline="0" dirty="0">
                <a:ln>
                  <a:noFill/>
                </a:ln>
                <a:solidFill>
                  <a:schemeClr val="accent3">
                    <a:lumMod val="20000"/>
                    <a:lumOff val="80000"/>
                  </a:schemeClr>
                </a:solidFill>
                <a:effectLst/>
                <a:latin typeface="Arial" charset="0"/>
                <a:cs typeface="Arial" charset="0"/>
              </a:rPr>
              <a:t>Genio coloniae / Thamugadis </a:t>
            </a:r>
            <a:r>
              <a:rPr kumimoji="0" lang="de-DE" altLang="de-D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/ </a:t>
            </a:r>
            <a:r>
              <a:rPr kumimoji="0" lang="de-DE" altLang="de-DE" sz="1800" b="0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</a:schemeClr>
                </a:solidFill>
                <a:effectLst/>
                <a:latin typeface="Arial" charset="0"/>
                <a:cs typeface="Arial" charset="0"/>
              </a:rPr>
              <a:t>M(arcus) Pompeius Pudentianus </a:t>
            </a:r>
            <a:r>
              <a:rPr kumimoji="0" lang="de-DE" altLang="de-D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/ vet(eranus</a:t>
            </a:r>
            <a:r>
              <a:rPr kumimoji="0" lang="de-DE" altLang="de-DE" sz="1800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al" charset="0"/>
                <a:cs typeface="Arial" charset="0"/>
              </a:rPr>
              <a:t>) fl(amen) p(erpetuus</a:t>
            </a:r>
            <a:r>
              <a:rPr kumimoji="0" lang="de-DE" altLang="de-D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) p(osuit) ob honorem </a:t>
            </a:r>
            <a:r>
              <a:rPr kumimoji="0" lang="de-DE" altLang="de-DE" sz="1800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al" charset="0"/>
                <a:cs typeface="Arial" charset="0"/>
              </a:rPr>
              <a:t>fla/moni(i)</a:t>
            </a:r>
            <a:r>
              <a:rPr kumimoji="0" lang="de-DE" altLang="de-D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inlata rei p(ublicae) legitima / amplius </a:t>
            </a:r>
            <a:r>
              <a:rPr kumimoji="0" lang="de-DE" altLang="de-DE" sz="1800" b="0" i="0" u="none" strike="noStrike" cap="none" normalizeH="0" baseline="0" dirty="0">
                <a:ln>
                  <a:noFill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latin typeface="Arial" charset="0"/>
                <a:cs typeface="Arial" charset="0"/>
              </a:rPr>
              <a:t>statu(a)m Martis </a:t>
            </a:r>
            <a:r>
              <a:rPr kumimoji="0" lang="de-DE" altLang="de-D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ad ar/cum pantheum et hic </a:t>
            </a:r>
            <a:r>
              <a:rPr kumimoji="0" lang="de-DE" altLang="de-DE" sz="1800" b="0" i="0" u="none" strike="noStrike" cap="none" normalizeH="0" baseline="0" dirty="0">
                <a:ln>
                  <a:noFill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latin typeface="Arial" charset="0"/>
                <a:cs typeface="Arial" charset="0"/>
              </a:rPr>
              <a:t>in thea/tro statuas dd(ominorum) nn(ostrorum) et / Iuliae Aug(ustae</a:t>
            </a:r>
            <a:r>
              <a:rPr kumimoji="0" lang="de-DE" altLang="de-D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) ex </a:t>
            </a:r>
            <a:r>
              <a:rPr kumimoji="0" lang="de-DE" altLang="de-DE" sz="1800" b="0" i="0" u="none" strike="noStrike" cap="none" normalizeH="0" baseline="0" dirty="0">
                <a:ln>
                  <a:noFill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/>
                <a:latin typeface="Arial" charset="0"/>
                <a:cs typeface="Arial" charset="0"/>
              </a:rPr>
              <a:t>HS XL mil(ibus) n(ummum)</a:t>
            </a:r>
            <a:r>
              <a:rPr kumimoji="0" lang="de-DE" altLang="de-D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/ promiserat ampliata pecu/nia HS X mil(ibus) n(ummum) ex HS L mil(ibus) n(ummum) po/suit et ob dedicationem / curiis epulum et </a:t>
            </a:r>
            <a:r>
              <a:rPr kumimoji="0" lang="de-DE" altLang="de-DE" sz="1800" b="0" i="0" u="none" strike="noStrike" cap="none" normalizeH="0" baseline="0" dirty="0">
                <a:ln>
                  <a:noFill/>
                </a:ln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Arial" charset="0"/>
                <a:cs typeface="Arial" charset="0"/>
              </a:rPr>
              <a:t>gymnasi/um populo et ludos scae/nicos </a:t>
            </a:r>
            <a:r>
              <a:rPr kumimoji="0" lang="de-DE" altLang="de-D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dedit </a:t>
            </a:r>
          </a:p>
        </p:txBody>
      </p:sp>
      <p:pic>
        <p:nvPicPr>
          <p:cNvPr id="7" name="Picture 4" descr="http://db.edcs.eu/epigr/epi-button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8925" y="-457200"/>
            <a:ext cx="190500" cy="22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7828524"/>
      </p:ext>
    </p:extLst>
  </p:cSld>
  <p:clrMapOvr>
    <a:masterClrMapping/>
  </p:clrMapOvr>
  <p:transition spd="slow">
    <p:randomBar dir="vert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0"/>
            <a:ext cx="8532440" cy="68616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76094829"/>
      </p:ext>
    </p:extLst>
  </p:cSld>
  <p:clrMapOvr>
    <a:masterClrMapping/>
  </p:clrMapOvr>
  <p:transition spd="slow">
    <p:cover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582"/>
            <a:ext cx="9106118" cy="68494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77072"/>
            <a:ext cx="7713140" cy="27809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5130512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11266" name="Picture 2" descr="http://www2.uah.es/imagines_cilii/fotos_cilii/5/cilii5,0002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00930"/>
            <a:ext cx="3076575" cy="427672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5508104" y="4375509"/>
            <a:ext cx="3635896" cy="23391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de-DE" altLang="de-DE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CIL II.5, 29 = CIL II 3362  Baetica: Jaen / Aurgi</a:t>
            </a:r>
            <a:br>
              <a:rPr kumimoji="0" lang="de-DE" altLang="de-DE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</a:br>
            <a:r>
              <a:rPr kumimoji="0" lang="de-DE" altLang="de-DE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D(is) M(anibus) s(acrum) / M(arcus) Fabius / Probus Aurg/it(anus) </a:t>
            </a:r>
            <a:r>
              <a:rPr kumimoji="0" lang="de-DE" altLang="de-DE" sz="1600" b="0" i="1" u="none" strike="noStrike" cap="none" normalizeH="0" baseline="0" dirty="0">
                <a:ln>
                  <a:noFill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/>
                <a:latin typeface="Arial" charset="0"/>
                <a:cs typeface="Arial" charset="0"/>
              </a:rPr>
              <a:t>flam(en) </a:t>
            </a:r>
            <a:r>
              <a:rPr lang="de-DE" altLang="de-DE" dirty="0">
                <a:latin typeface="Arial" charset="0"/>
                <a:cs typeface="Arial" charset="0"/>
              </a:rPr>
              <a:t>m(unicipii</a:t>
            </a:r>
            <a:r>
              <a:rPr kumimoji="0" lang="de-DE" altLang="de-DE" sz="1600" b="0" i="1" u="none" strike="noStrike" cap="none" normalizeH="0" baseline="0" dirty="0">
                <a:ln>
                  <a:noFill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/>
                <a:latin typeface="Arial" charset="0"/>
                <a:cs typeface="Arial" charset="0"/>
              </a:rPr>
              <a:t>) F(lavii) A(urgitani) / pontifex perp(etuus) Div[orum?] / Aug(ustorum?) </a:t>
            </a:r>
            <a:r>
              <a:rPr kumimoji="0" lang="de-DE" altLang="de-DE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ann(orum) XXXVIII pius / in suos hic situs est / sit tibi terra levis </a:t>
            </a:r>
          </a:p>
        </p:txBody>
      </p:sp>
      <p:pic>
        <p:nvPicPr>
          <p:cNvPr id="11268" name="Picture 4" descr="http://db.edcs.eu/epigr/epi-button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0275" y="-320675"/>
            <a:ext cx="190500" cy="22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0" name="Picture 6" descr="http://www2.uah.es/imagines_cilii/fotos_cilii/7/CILII7,0221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82" t="7203" r="8273" b="10459"/>
          <a:stretch/>
        </p:blipFill>
        <p:spPr bwMode="auto">
          <a:xfrm>
            <a:off x="0" y="98377"/>
            <a:ext cx="6105525" cy="19171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5" name="Rectangle 7"/>
          <p:cNvSpPr>
            <a:spLocks noChangeArrowheads="1"/>
          </p:cNvSpPr>
          <p:nvPr/>
        </p:nvSpPr>
        <p:spPr bwMode="auto">
          <a:xfrm>
            <a:off x="527570" y="1844824"/>
            <a:ext cx="5141293" cy="20638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de-DE" altLang="de-DE" sz="1600" b="0" i="0" u="none" strike="noStrike" cap="none" normalizeH="0" baseline="0" dirty="0">
                <a:ln>
                  <a:noFill/>
                </a:ln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Arial" charset="0"/>
                <a:cs typeface="Arial" charset="0"/>
              </a:rPr>
              <a:t>CIL II.7, 221 Baetica: Cordoba / Corduba</a:t>
            </a:r>
            <a:br>
              <a:rPr kumimoji="0" lang="de-DE" altLang="de-DE" sz="1600" b="0" i="0" u="none" strike="noStrike" cap="none" normalizeH="0" baseline="0" dirty="0">
                <a:ln>
                  <a:noFill/>
                </a:ln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Arial" charset="0"/>
                <a:cs typeface="Arial" charset="0"/>
              </a:rPr>
            </a:br>
            <a:r>
              <a:rPr kumimoji="0" lang="de-DE" altLang="de-DE" sz="1600" b="0" i="1" u="none" strike="noStrike" cap="none" normalizeH="0" baseline="0" dirty="0">
                <a:ln>
                  <a:noFill/>
                </a:ln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Arial" charset="0"/>
                <a:cs typeface="Arial" charset="0"/>
              </a:rPr>
              <a:t>Colonia Patric(ia) / L(ucius) Iunius P(ubli) f(ilius) Ser(gia) Paulinus </a:t>
            </a:r>
            <a:r>
              <a:rPr kumimoji="0" lang="de-DE" altLang="de-DE" sz="1600" b="0" i="1" u="none" strike="noStrike" cap="none" normalizeH="0" baseline="0" dirty="0">
                <a:ln>
                  <a:noFill/>
                </a:ln>
                <a:solidFill>
                  <a:schemeClr val="accent3">
                    <a:lumMod val="20000"/>
                    <a:lumOff val="80000"/>
                  </a:schemeClr>
                </a:solidFill>
                <a:effectLst/>
                <a:latin typeface="Arial" charset="0"/>
                <a:cs typeface="Arial" charset="0"/>
              </a:rPr>
              <a:t>pontif(ex) flamen perpet(uus) IIvir </a:t>
            </a:r>
            <a:r>
              <a:rPr kumimoji="0" lang="de-DE" altLang="de-DE" sz="1600" b="0" i="1" u="none" strike="noStrike" cap="none" normalizeH="0" baseline="0" dirty="0">
                <a:ln>
                  <a:noFill/>
                </a:ln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Arial" charset="0"/>
                <a:cs typeface="Arial" charset="0"/>
              </a:rPr>
              <a:t>c(olonorum) c(oloniae) P(atriciae) </a:t>
            </a:r>
            <a:r>
              <a:rPr kumimoji="0" lang="de-DE" altLang="de-DE" sz="1600" b="0" i="1" u="none" strike="noStrike" cap="none" normalizeH="0" baseline="0" dirty="0">
                <a:ln>
                  <a:noFill/>
                </a:ln>
                <a:solidFill>
                  <a:schemeClr val="accent3">
                    <a:lumMod val="20000"/>
                    <a:lumOff val="80000"/>
                  </a:schemeClr>
                </a:solidFill>
                <a:effectLst/>
                <a:latin typeface="Arial" charset="0"/>
                <a:cs typeface="Arial" charset="0"/>
              </a:rPr>
              <a:t>flam(en) provinc(iae) </a:t>
            </a:r>
            <a:r>
              <a:rPr kumimoji="0" lang="de-DE" altLang="de-DE" sz="1600" b="0" i="1" u="none" strike="noStrike" cap="none" normalizeH="0" baseline="0" dirty="0">
                <a:ln>
                  <a:noFill/>
                </a:ln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Arial" charset="0"/>
                <a:cs typeface="Arial" charset="0"/>
              </a:rPr>
              <a:t>/ Baet(icae) edito ob honorem flaminatus</a:t>
            </a:r>
            <a:r>
              <a:rPr kumimoji="0" lang="de-DE" altLang="de-DE" sz="1600" b="0" i="1" u="none" strike="noStrike" cap="none" normalizeH="0" baseline="0" dirty="0">
                <a:ln>
                  <a:noFill/>
                </a:ln>
                <a:solidFill>
                  <a:schemeClr val="accent3">
                    <a:lumMod val="20000"/>
                    <a:lumOff val="80000"/>
                  </a:schemeClr>
                </a:solidFill>
                <a:effectLst/>
                <a:latin typeface="Arial" charset="0"/>
                <a:cs typeface="Arial" charset="0"/>
              </a:rPr>
              <a:t> munere gladiatorio</a:t>
            </a:r>
            <a:r>
              <a:rPr kumimoji="0" lang="de-DE" altLang="de-DE" sz="1600" b="0" i="1" u="none" strike="noStrike" cap="none" normalizeH="0" baseline="0" dirty="0">
                <a:ln>
                  <a:noFill/>
                </a:ln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Arial" charset="0"/>
                <a:cs typeface="Arial" charset="0"/>
              </a:rPr>
              <a:t> et duabus lusionib(us) / </a:t>
            </a:r>
            <a:r>
              <a:rPr kumimoji="0" lang="de-DE" altLang="de-DE" sz="1600" b="0" i="1" u="none" strike="noStrike" cap="none" normalizeH="0" baseline="0" dirty="0">
                <a:ln>
                  <a:noFill/>
                </a:ln>
                <a:solidFill>
                  <a:schemeClr val="accent3">
                    <a:lumMod val="20000"/>
                    <a:lumOff val="80000"/>
                  </a:schemeClr>
                </a:solidFill>
                <a:effectLst/>
                <a:latin typeface="Arial" charset="0"/>
                <a:cs typeface="Arial" charset="0"/>
              </a:rPr>
              <a:t>statuas</a:t>
            </a:r>
            <a:r>
              <a:rPr kumimoji="0" lang="de-DE" altLang="de-DE" sz="1600" b="0" i="1" u="none" strike="noStrike" cap="none" normalizeH="0" baseline="0" dirty="0">
                <a:ln>
                  <a:noFill/>
                </a:ln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Arial" charset="0"/>
                <a:cs typeface="Arial" charset="0"/>
              </a:rPr>
              <a:t> quas ob honores coniunctos promiserat ex HS CCCC(milibus) posuit et factis circiens(ibus) ded(icavit) </a:t>
            </a:r>
          </a:p>
        </p:txBody>
      </p:sp>
      <p:pic>
        <p:nvPicPr>
          <p:cNvPr id="11274" name="Picture 10" descr="http://www.ubi-erat-lupa.org/img/monuments/6760-1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589" y="3395054"/>
            <a:ext cx="2627684" cy="4066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11"/>
          <p:cNvSpPr>
            <a:spLocks noChangeArrowheads="1"/>
          </p:cNvSpPr>
          <p:nvPr/>
        </p:nvSpPr>
        <p:spPr bwMode="auto">
          <a:xfrm>
            <a:off x="3059832" y="5428381"/>
            <a:ext cx="2541637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de-DE" altLang="de-DE" sz="1400" b="0" i="0" u="none" strike="noStrike" cap="none" normalizeH="0" baseline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latin typeface="Arial" charset="0"/>
                <a:cs typeface="Arial" charset="0"/>
              </a:rPr>
              <a:t>CIL III 00903 Dacia,</a:t>
            </a:r>
            <a:r>
              <a:rPr kumimoji="0" lang="de-DE" altLang="de-DE" sz="1400" b="0" i="0" u="none" strike="noStrike" cap="none" normalizeH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latin typeface="Arial" charset="0"/>
                <a:cs typeface="Arial" charset="0"/>
              </a:rPr>
              <a:t> </a:t>
            </a:r>
            <a:r>
              <a:rPr kumimoji="0" lang="de-DE" altLang="de-DE" sz="1400" b="0" i="0" u="none" strike="noStrike" cap="none" normalizeH="0" baseline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latin typeface="Arial" charset="0"/>
                <a:cs typeface="Arial" charset="0"/>
              </a:rPr>
              <a:t> Turda / Potaissa</a:t>
            </a:r>
            <a:br>
              <a:rPr kumimoji="0" lang="de-DE" altLang="de-DE" sz="1400" b="0" i="0" u="none" strike="noStrike" cap="none" normalizeH="0" baseline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latin typeface="Arial" charset="0"/>
                <a:cs typeface="Arial" charset="0"/>
              </a:rPr>
            </a:br>
            <a:r>
              <a:rPr kumimoji="0" lang="de-DE" altLang="de-DE" sz="1400" b="0" i="0" u="none" strike="noStrike" cap="none" normalizeH="0" baseline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latin typeface="Arial" charset="0"/>
                <a:cs typeface="Arial" charset="0"/>
              </a:rPr>
              <a:t>Silvano / sacrum / Val(erius) Celsus / flamen / municipi(i) / v(otum) s(olvit) l(ibens) m(erito) </a:t>
            </a:r>
          </a:p>
        </p:txBody>
      </p:sp>
      <p:pic>
        <p:nvPicPr>
          <p:cNvPr id="11276" name="Picture 12" descr="http://db.edcs.eu/epigr/epi-button.jpg">
            <a:hlinkClick r:id="rId7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5" y="-549275"/>
            <a:ext cx="190500" cy="22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al 2"/>
          <p:cNvSpPr/>
          <p:nvPr/>
        </p:nvSpPr>
        <p:spPr>
          <a:xfrm>
            <a:off x="4355976" y="2564904"/>
            <a:ext cx="1245493" cy="360040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/>
          <p:cNvSpPr/>
          <p:nvPr/>
        </p:nvSpPr>
        <p:spPr>
          <a:xfrm>
            <a:off x="3070040" y="2308233"/>
            <a:ext cx="2366056" cy="432048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5482778" y="5104907"/>
            <a:ext cx="4057774" cy="1162003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/>
          <p:cNvSpPr/>
          <p:nvPr/>
        </p:nvSpPr>
        <p:spPr>
          <a:xfrm>
            <a:off x="2771801" y="5877272"/>
            <a:ext cx="1008112" cy="253360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/>
          <p:cNvSpPr/>
          <p:nvPr/>
        </p:nvSpPr>
        <p:spPr>
          <a:xfrm>
            <a:off x="3694894" y="6093296"/>
            <a:ext cx="1813210" cy="300294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/>
          <p:cNvSpPr/>
          <p:nvPr/>
        </p:nvSpPr>
        <p:spPr>
          <a:xfrm>
            <a:off x="291653" y="3035014"/>
            <a:ext cx="4424363" cy="370182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876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 nodePh="1">
                                  <p:stCondLst>
                                    <p:cond delay="50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500"/>
                            </p:stCondLst>
                            <p:childTnLst>
                              <p:par>
                                <p:cTn id="2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500"/>
                            </p:stCondLst>
                            <p:childTnLst>
                              <p:par>
                                <p:cTn id="42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4500"/>
                            </p:stCondLst>
                            <p:childTnLst>
                              <p:par>
                                <p:cTn id="4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500"/>
                            </p:stCondLst>
                            <p:childTnLst>
                              <p:par>
                                <p:cTn id="52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7000"/>
                            </p:stCondLst>
                            <p:childTnLst>
                              <p:par>
                                <p:cTn id="58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12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12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12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000"/>
                            </p:stCondLst>
                            <p:childTnLst>
                              <p:par>
                                <p:cTn id="71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3000"/>
                            </p:stCondLst>
                            <p:childTnLst>
                              <p:par>
                                <p:cTn id="7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5000"/>
                            </p:stCondLst>
                            <p:childTnLst>
                              <p:par>
                                <p:cTn id="7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3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6" descr="http://www2.uah.es/imagines_cilii/fotos_cilii/7/CILII7,0221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82" t="7203" r="8273" b="10459"/>
          <a:stretch/>
        </p:blipFill>
        <p:spPr bwMode="auto">
          <a:xfrm>
            <a:off x="0" y="100930"/>
            <a:ext cx="6105525" cy="1917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http://www.ubi-erat-lupa.org/img/monuments/6760-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175" y="3284984"/>
            <a:ext cx="2627684" cy="4066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4" name="Picture 2" descr="http://www.ubi-erat-lupa.org/img/monuments/NHMT11016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7" y="476672"/>
            <a:ext cx="6385573" cy="41399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3119859" y="4898775"/>
            <a:ext cx="6024142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de-DE" altLang="de-DE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CIL III</a:t>
            </a:r>
            <a:r>
              <a:rPr kumimoji="0" lang="de-DE" altLang="de-DE" sz="1400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</a:t>
            </a:r>
            <a:r>
              <a:rPr kumimoji="0" lang="de-DE" altLang="de-DE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6270 = ILS 7136, Dacia: Sarmizegetusa</a:t>
            </a:r>
            <a:br>
              <a:rPr kumimoji="0" lang="de-DE" altLang="de-DE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</a:br>
            <a:r>
              <a:rPr kumimoji="0" lang="de-DE" altLang="de-DE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M(arcus) Proc(ilius) M(arci) fil(ius) Pap(iria) Niceta / </a:t>
            </a:r>
            <a:r>
              <a:rPr kumimoji="0" lang="de-DE" altLang="de-DE" sz="1400" b="0" i="1" u="none" strike="noStrike" cap="none" normalizeH="0" baseline="0" dirty="0">
                <a:ln>
                  <a:noFill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latin typeface="Arial" charset="0"/>
                <a:cs typeface="Arial" charset="0"/>
              </a:rPr>
              <a:t>IIvir et flamen col(oniae) Sarmiz(egetusae)</a:t>
            </a:r>
            <a:r>
              <a:rPr kumimoji="0" lang="de-DE" altLang="de-DE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/ item </a:t>
            </a:r>
            <a:r>
              <a:rPr kumimoji="0" lang="de-DE" altLang="de-DE" sz="1400" b="0" i="1" u="none" strike="noStrike" cap="none" normalizeH="0" baseline="0" dirty="0">
                <a:ln>
                  <a:noFill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latin typeface="Arial" charset="0"/>
                <a:cs typeface="Arial" charset="0"/>
              </a:rPr>
              <a:t>sacerd(os) Laurentium / Lavinat(ium) </a:t>
            </a:r>
            <a:r>
              <a:rPr kumimoji="0" lang="de-DE" altLang="de-DE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aedem </a:t>
            </a:r>
            <a:r>
              <a:rPr kumimoji="0" lang="de-DE" altLang="de-DE" sz="1400" b="0" i="1" u="none" strike="noStrike" cap="none" normalizeH="0" baseline="0" dirty="0">
                <a:ln>
                  <a:noFill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latin typeface="Arial" charset="0"/>
                <a:cs typeface="Arial" charset="0"/>
              </a:rPr>
              <a:t>Augustalibus</a:t>
            </a:r>
            <a:r>
              <a:rPr kumimoji="0" lang="de-DE" altLang="de-DE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/ pecunia sua faciend(am) instituit / eandem M(arcus) Proci[l(ius)] Regulus / dec(urio) col(oniae) eq(uo) publ(ico) filius et here[s] / eius perfecit dedicavit[que] </a:t>
            </a:r>
          </a:p>
        </p:txBody>
      </p:sp>
      <p:pic>
        <p:nvPicPr>
          <p:cNvPr id="13316" name="Picture 4" descr="http://db.edcs.eu/epigr/epi-button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2725" y="-685800"/>
            <a:ext cx="190500" cy="22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671725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5446"/>
            <a:ext cx="4710881" cy="56313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512064"/>
            <a:ext cx="8748464" cy="914400"/>
          </a:xfrm>
        </p:spPr>
        <p:txBody>
          <a:bodyPr>
            <a:normAutofit fontScale="90000"/>
          </a:bodyPr>
          <a:lstStyle/>
          <a:p>
            <a:r>
              <a:rPr lang="de-DE" i="1" dirty="0"/>
              <a:t>lex</a:t>
            </a:r>
            <a:r>
              <a:rPr lang="de-DE" dirty="0"/>
              <a:t> </a:t>
            </a:r>
            <a:r>
              <a:rPr lang="de-DE" i="1" dirty="0"/>
              <a:t>de</a:t>
            </a:r>
            <a:r>
              <a:rPr lang="de-DE" dirty="0"/>
              <a:t> </a:t>
            </a:r>
            <a:r>
              <a:rPr lang="de-DE" i="1" dirty="0"/>
              <a:t>flamonio</a:t>
            </a:r>
            <a:r>
              <a:rPr lang="de-DE" dirty="0"/>
              <a:t> </a:t>
            </a:r>
            <a:br>
              <a:rPr lang="de-DE" dirty="0"/>
            </a:br>
            <a:r>
              <a:rPr lang="de-DE" i="1" dirty="0"/>
              <a:t>provinciae</a:t>
            </a:r>
            <a:r>
              <a:rPr lang="de-DE" dirty="0"/>
              <a:t> </a:t>
            </a:r>
            <a:br>
              <a:rPr lang="de-DE" dirty="0"/>
            </a:br>
            <a:r>
              <a:rPr lang="de-DE" i="1" dirty="0"/>
              <a:t>Narbonensi</a:t>
            </a:r>
            <a:endParaRPr lang="de-D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6184525"/>
            <a:ext cx="7772400" cy="688716"/>
          </a:xfrm>
        </p:spPr>
        <p:txBody>
          <a:bodyPr>
            <a:normAutofit/>
          </a:bodyPr>
          <a:lstStyle/>
          <a:p>
            <a:r>
              <a:rPr lang="de-DE" sz="1800" dirty="0"/>
              <a:t>Cf. </a:t>
            </a:r>
            <a:r>
              <a:rPr lang="de-DE" sz="1800" i="1" dirty="0"/>
              <a:t>flamen</a:t>
            </a:r>
            <a:r>
              <a:rPr lang="de-DE" sz="1800" dirty="0"/>
              <a:t> in Rome</a:t>
            </a:r>
          </a:p>
        </p:txBody>
      </p:sp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3" y="5666844"/>
            <a:ext cx="4936427" cy="10745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4805953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3000">
        <p15:prstTrans prst="fracture"/>
      </p:transition>
    </mc:Choice>
    <mc:Fallback>
      <p:transition spd="slow" advClick="0" advTm="3000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16632"/>
            <a:ext cx="4825181" cy="48367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de-DE" dirty="0"/>
          </a:p>
        </p:txBody>
      </p:sp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941168"/>
            <a:ext cx="4806329" cy="18957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395536" y="512064"/>
            <a:ext cx="8748464" cy="914400"/>
          </a:xfrm>
        </p:spPr>
        <p:txBody>
          <a:bodyPr>
            <a:normAutofit fontScale="90000"/>
          </a:bodyPr>
          <a:lstStyle/>
          <a:p>
            <a:r>
              <a:rPr lang="de-DE" i="1" dirty="0"/>
              <a:t>lex</a:t>
            </a:r>
            <a:r>
              <a:rPr lang="de-DE" dirty="0"/>
              <a:t> </a:t>
            </a:r>
            <a:r>
              <a:rPr lang="de-DE" i="1" dirty="0"/>
              <a:t>de</a:t>
            </a:r>
            <a:r>
              <a:rPr lang="de-DE" dirty="0"/>
              <a:t> </a:t>
            </a:r>
            <a:r>
              <a:rPr lang="de-DE" i="1" dirty="0"/>
              <a:t>flamonio</a:t>
            </a:r>
            <a:r>
              <a:rPr lang="de-DE" dirty="0"/>
              <a:t> </a:t>
            </a:r>
            <a:br>
              <a:rPr lang="de-DE" dirty="0"/>
            </a:br>
            <a:r>
              <a:rPr lang="de-DE" i="1" dirty="0"/>
              <a:t>provinciae</a:t>
            </a:r>
            <a:r>
              <a:rPr lang="de-DE" dirty="0"/>
              <a:t> </a:t>
            </a:r>
            <a:br>
              <a:rPr lang="de-DE" dirty="0"/>
            </a:br>
            <a:r>
              <a:rPr lang="de-DE" i="1" dirty="0"/>
              <a:t>Narbonensi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63005742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File:Ancient theatre of gythio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212976"/>
            <a:ext cx="5393858" cy="3600400"/>
          </a:xfrm>
          <a:prstGeom prst="rect">
            <a:avLst/>
          </a:prstGeom>
          <a:noFill/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0" y="-24621"/>
            <a:ext cx="7429499" cy="1905000"/>
          </a:xfrm>
        </p:spPr>
        <p:txBody>
          <a:bodyPr/>
          <a:lstStyle/>
          <a:p>
            <a:r>
              <a:rPr lang="en-GB" dirty="0"/>
              <a:t>Imperial cult – a cult…?</a:t>
            </a:r>
          </a:p>
        </p:txBody>
      </p:sp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3491880" y="154950"/>
            <a:ext cx="5508104" cy="6586418"/>
          </a:xfrm>
          <a:prstGeom prst="rect">
            <a:avLst/>
          </a:prstGeom>
          <a:gradFill>
            <a:gsLst>
              <a:gs pos="0">
                <a:schemeClr val="dk1">
                  <a:tint val="25000"/>
                  <a:satMod val="125000"/>
                  <a:alpha val="73000"/>
                </a:schemeClr>
              </a:gs>
              <a:gs pos="40000">
                <a:schemeClr val="dk1">
                  <a:tint val="55000"/>
                  <a:satMod val="130000"/>
                </a:schemeClr>
              </a:gs>
              <a:gs pos="50000">
                <a:schemeClr val="dk1">
                  <a:tint val="59000"/>
                  <a:satMod val="130000"/>
                </a:schemeClr>
              </a:gs>
              <a:gs pos="65000">
                <a:schemeClr val="dk1">
                  <a:tint val="55000"/>
                  <a:satMod val="130000"/>
                </a:schemeClr>
              </a:gs>
              <a:gs pos="100000">
                <a:schemeClr val="dk1">
                  <a:tint val="20000"/>
                  <a:satMod val="125000"/>
                </a:schemeClr>
              </a:gs>
            </a:gsLst>
          </a:gradFill>
          <a:ln>
            <a:headEnd type="none" w="sm" len="sm"/>
            <a:tailEnd type="none" w="sm" len="sm"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kumimoji="0" lang="en-US" sz="1600" b="1" u="sng" dirty="0">
                <a:solidFill>
                  <a:srgbClr val="C00000"/>
                </a:solidFill>
                <a:latin typeface="Arial" pitchFamily="34" charset="0"/>
              </a:rPr>
              <a:t>SEG XI 923, 7-40</a:t>
            </a:r>
            <a:br>
              <a:rPr kumimoji="0" lang="en-US" sz="1600" b="1" u="sng" dirty="0">
                <a:solidFill>
                  <a:srgbClr val="C00000"/>
                </a:solidFill>
                <a:latin typeface="Arial" pitchFamily="34" charset="0"/>
              </a:rPr>
            </a:br>
            <a:r>
              <a:rPr kumimoji="0" lang="en-US" sz="1600" b="1" dirty="0">
                <a:solidFill>
                  <a:srgbClr val="C00000"/>
                </a:solidFill>
                <a:latin typeface="Arial" pitchFamily="34" charset="0"/>
              </a:rPr>
              <a:t>[The </a:t>
            </a:r>
            <a:r>
              <a:rPr kumimoji="0" lang="en-US" sz="1600" b="1" i="1" dirty="0" err="1">
                <a:solidFill>
                  <a:srgbClr val="C00000"/>
                </a:solidFill>
                <a:latin typeface="Arial" pitchFamily="34" charset="0"/>
              </a:rPr>
              <a:t>agoranomos</a:t>
            </a:r>
            <a:r>
              <a:rPr kumimoji="0" lang="en-US" sz="1600" b="1" dirty="0">
                <a:solidFill>
                  <a:srgbClr val="C00000"/>
                </a:solidFill>
                <a:latin typeface="Arial" pitchFamily="34" charset="0"/>
              </a:rPr>
              <a:t>] shall celebrate the 1</a:t>
            </a:r>
            <a:r>
              <a:rPr kumimoji="0" lang="en-US" sz="1600" b="1" baseline="30000" dirty="0">
                <a:solidFill>
                  <a:srgbClr val="C00000"/>
                </a:solidFill>
                <a:latin typeface="Arial" pitchFamily="34" charset="0"/>
              </a:rPr>
              <a:t>st</a:t>
            </a:r>
            <a:r>
              <a:rPr kumimoji="0" lang="en-US" sz="1600" b="1" dirty="0">
                <a:solidFill>
                  <a:srgbClr val="C00000"/>
                </a:solidFill>
                <a:latin typeface="Arial" pitchFamily="34" charset="0"/>
              </a:rPr>
              <a:t> day for the god Caesar Augustus, son of the god &lt;Caesar&gt;, our Savior and Deliverer; the 2</a:t>
            </a:r>
            <a:r>
              <a:rPr kumimoji="0" lang="en-US" sz="1600" b="1" baseline="30000" dirty="0">
                <a:solidFill>
                  <a:srgbClr val="C00000"/>
                </a:solidFill>
                <a:latin typeface="Arial" pitchFamily="34" charset="0"/>
              </a:rPr>
              <a:t>nd</a:t>
            </a:r>
            <a:r>
              <a:rPr kumimoji="0" lang="en-US" sz="1600" b="1" dirty="0">
                <a:solidFill>
                  <a:srgbClr val="C00000"/>
                </a:solidFill>
                <a:latin typeface="Arial" pitchFamily="34" charset="0"/>
              </a:rPr>
              <a:t> day for the emperor [Ti]</a:t>
            </a:r>
            <a:r>
              <a:rPr kumimoji="0" lang="en-US" sz="1600" b="1" dirty="0" err="1">
                <a:solidFill>
                  <a:srgbClr val="C00000"/>
                </a:solidFill>
                <a:latin typeface="Arial" pitchFamily="34" charset="0"/>
              </a:rPr>
              <a:t>berius</a:t>
            </a:r>
            <a:r>
              <a:rPr kumimoji="0" lang="en-US" sz="1600" b="1" dirty="0">
                <a:solidFill>
                  <a:srgbClr val="C00000"/>
                </a:solidFill>
                <a:latin typeface="Arial" pitchFamily="34" charset="0"/>
              </a:rPr>
              <a:t> Caesar Augustus, </a:t>
            </a:r>
            <a:r>
              <a:rPr lang="en-US" sz="1600" b="1" i="1" dirty="0">
                <a:solidFill>
                  <a:srgbClr val="C00000"/>
                </a:solidFill>
                <a:latin typeface="Arial" pitchFamily="34" charset="0"/>
              </a:rPr>
              <a:t>pater </a:t>
            </a:r>
            <a:r>
              <a:rPr lang="en-US" sz="1600" b="1" i="1" dirty="0" err="1">
                <a:solidFill>
                  <a:srgbClr val="C00000"/>
                </a:solidFill>
                <a:latin typeface="Arial" pitchFamily="34" charset="0"/>
              </a:rPr>
              <a:t>patriae</a:t>
            </a:r>
            <a:r>
              <a:rPr kumimoji="0" lang="en-US" sz="1600" b="1" dirty="0">
                <a:solidFill>
                  <a:srgbClr val="C00000"/>
                </a:solidFill>
                <a:latin typeface="Arial" pitchFamily="34" charset="0"/>
              </a:rPr>
              <a:t>; the 4th day for </a:t>
            </a:r>
            <a:r>
              <a:rPr kumimoji="0" lang="en-US" sz="1600" b="1" dirty="0" err="1">
                <a:solidFill>
                  <a:srgbClr val="C00000"/>
                </a:solidFill>
                <a:latin typeface="Arial" pitchFamily="34" charset="0"/>
              </a:rPr>
              <a:t>Germanicus</a:t>
            </a:r>
            <a:r>
              <a:rPr kumimoji="0" lang="en-US" sz="1600" b="1" dirty="0">
                <a:solidFill>
                  <a:srgbClr val="C00000"/>
                </a:solidFill>
                <a:latin typeface="Arial" pitchFamily="34" charset="0"/>
              </a:rPr>
              <a:t> Caesar; the 5</a:t>
            </a:r>
            <a:r>
              <a:rPr kumimoji="0" lang="en-US" sz="1600" b="1" baseline="30000" dirty="0">
                <a:solidFill>
                  <a:srgbClr val="C00000"/>
                </a:solidFill>
                <a:latin typeface="Arial" pitchFamily="34" charset="0"/>
              </a:rPr>
              <a:t>th</a:t>
            </a:r>
            <a:r>
              <a:rPr kumimoji="0" lang="en-US" sz="1600" b="1" dirty="0">
                <a:solidFill>
                  <a:srgbClr val="C00000"/>
                </a:solidFill>
                <a:latin typeface="Arial" pitchFamily="34" charset="0"/>
              </a:rPr>
              <a:t> day (…)</a:t>
            </a:r>
          </a:p>
          <a:p>
            <a:pPr algn="ctr">
              <a:spcBef>
                <a:spcPct val="50000"/>
              </a:spcBef>
            </a:pPr>
            <a:r>
              <a:rPr lang="en-US" sz="1600" b="1" dirty="0">
                <a:solidFill>
                  <a:srgbClr val="C00000"/>
                </a:solidFill>
                <a:latin typeface="Arial" pitchFamily="34" charset="0"/>
              </a:rPr>
              <a:t>Following the days for the gods and rulers, the </a:t>
            </a:r>
            <a:r>
              <a:rPr lang="en-US" sz="1600" b="1" i="1" dirty="0" err="1">
                <a:solidFill>
                  <a:srgbClr val="C00000"/>
                </a:solidFill>
                <a:latin typeface="Arial" pitchFamily="34" charset="0"/>
              </a:rPr>
              <a:t>agoranomos</a:t>
            </a:r>
            <a:r>
              <a:rPr lang="en-US" sz="1600" b="1" i="1" dirty="0">
                <a:solidFill>
                  <a:srgbClr val="C00000"/>
                </a:solidFill>
                <a:latin typeface="Arial" pitchFamily="34" charset="0"/>
              </a:rPr>
              <a:t> </a:t>
            </a:r>
            <a:r>
              <a:rPr lang="en-US" sz="1600" b="1" dirty="0">
                <a:solidFill>
                  <a:srgbClr val="C00000"/>
                </a:solidFill>
                <a:latin typeface="Arial" pitchFamily="34" charset="0"/>
              </a:rPr>
              <a:t>shall introduce games (…) to C. </a:t>
            </a:r>
            <a:r>
              <a:rPr lang="en-US" sz="1600" b="1" dirty="0" err="1">
                <a:solidFill>
                  <a:srgbClr val="C00000"/>
                </a:solidFill>
                <a:latin typeface="Arial" pitchFamily="34" charset="0"/>
              </a:rPr>
              <a:t>Iulius</a:t>
            </a:r>
            <a:r>
              <a:rPr lang="en-US" sz="1600" b="1" dirty="0">
                <a:solidFill>
                  <a:srgbClr val="C00000"/>
                </a:solidFill>
                <a:latin typeface="Arial" pitchFamily="34" charset="0"/>
              </a:rPr>
              <a:t> </a:t>
            </a:r>
            <a:r>
              <a:rPr lang="en-US" sz="1600" b="1" dirty="0" err="1">
                <a:solidFill>
                  <a:srgbClr val="C00000"/>
                </a:solidFill>
                <a:latin typeface="Arial" pitchFamily="34" charset="0"/>
              </a:rPr>
              <a:t>Eurycles</a:t>
            </a:r>
            <a:r>
              <a:rPr lang="en-US" sz="1600" b="1" dirty="0">
                <a:solidFill>
                  <a:srgbClr val="C00000"/>
                </a:solidFill>
                <a:latin typeface="Arial" pitchFamily="34" charset="0"/>
              </a:rPr>
              <a:t>… benefactor (…)</a:t>
            </a:r>
            <a:br>
              <a:rPr lang="en-US" sz="1600" b="1" dirty="0">
                <a:solidFill>
                  <a:srgbClr val="C00000"/>
                </a:solidFill>
                <a:latin typeface="Arial" pitchFamily="34" charset="0"/>
              </a:rPr>
            </a:br>
            <a:r>
              <a:rPr lang="en-US" sz="1600" b="1" dirty="0">
                <a:solidFill>
                  <a:srgbClr val="C00000"/>
                </a:solidFill>
                <a:latin typeface="Arial" pitchFamily="34" charset="0"/>
              </a:rPr>
              <a:t>He shall conduct a procession from the temple of </a:t>
            </a:r>
            <a:r>
              <a:rPr lang="en-US" sz="1600" b="1" dirty="0" err="1">
                <a:solidFill>
                  <a:srgbClr val="C00000"/>
                </a:solidFill>
                <a:latin typeface="Arial" pitchFamily="34" charset="0"/>
              </a:rPr>
              <a:t>Asklepios</a:t>
            </a:r>
            <a:r>
              <a:rPr lang="en-US" sz="1600" b="1" dirty="0">
                <a:solidFill>
                  <a:srgbClr val="C00000"/>
                </a:solidFill>
                <a:latin typeface="Arial" pitchFamily="34" charset="0"/>
              </a:rPr>
              <a:t>, incl. the </a:t>
            </a:r>
            <a:r>
              <a:rPr lang="en-US" sz="1600" b="1" dirty="0" err="1">
                <a:solidFill>
                  <a:srgbClr val="C00000"/>
                </a:solidFill>
                <a:latin typeface="Arial" pitchFamily="34" charset="0"/>
              </a:rPr>
              <a:t>ephebes</a:t>
            </a:r>
            <a:r>
              <a:rPr lang="en-US" sz="1600" b="1" dirty="0">
                <a:solidFill>
                  <a:srgbClr val="C00000"/>
                </a:solidFill>
                <a:latin typeface="Arial" pitchFamily="34" charset="0"/>
              </a:rPr>
              <a:t> (…) and other citizens wearing bay-leaf garlands and white clothes (…) also sacred maidens (…). when the procession reaches the </a:t>
            </a:r>
            <a:r>
              <a:rPr lang="en-US" sz="1600" b="1" dirty="0" err="1">
                <a:solidFill>
                  <a:srgbClr val="C00000"/>
                </a:solidFill>
                <a:latin typeface="Arial" pitchFamily="34" charset="0"/>
              </a:rPr>
              <a:t>Caesareion</a:t>
            </a:r>
            <a:r>
              <a:rPr lang="en-US" sz="1600" b="1" dirty="0">
                <a:solidFill>
                  <a:srgbClr val="C00000"/>
                </a:solidFill>
                <a:latin typeface="Arial" pitchFamily="34" charset="0"/>
              </a:rPr>
              <a:t>, the </a:t>
            </a:r>
            <a:r>
              <a:rPr lang="en-US" sz="1600" b="1" dirty="0" err="1">
                <a:solidFill>
                  <a:srgbClr val="C00000"/>
                </a:solidFill>
                <a:latin typeface="Arial" pitchFamily="34" charset="0"/>
              </a:rPr>
              <a:t>epheros</a:t>
            </a:r>
            <a:r>
              <a:rPr lang="en-US" sz="1600" b="1" dirty="0">
                <a:solidFill>
                  <a:srgbClr val="C00000"/>
                </a:solidFill>
                <a:latin typeface="Arial" pitchFamily="34" charset="0"/>
              </a:rPr>
              <a:t> shall sacrifice a bull on behalf of the safety of our rulers and gods and the eternal continuance of their rule. </a:t>
            </a:r>
          </a:p>
          <a:p>
            <a:pPr algn="ctr">
              <a:spcBef>
                <a:spcPct val="50000"/>
              </a:spcBef>
            </a:pPr>
            <a:r>
              <a:rPr lang="en-US" sz="1600" b="1" dirty="0">
                <a:solidFill>
                  <a:srgbClr val="C00000"/>
                </a:solidFill>
                <a:latin typeface="Arial" pitchFamily="34" charset="0"/>
              </a:rPr>
              <a:t>While</a:t>
            </a:r>
            <a:r>
              <a:rPr kumimoji="0" lang="en-US" sz="1600" b="1" dirty="0">
                <a:solidFill>
                  <a:srgbClr val="C00000"/>
                </a:solidFill>
                <a:latin typeface="Arial" pitchFamily="34" charset="0"/>
              </a:rPr>
              <a:t> </a:t>
            </a:r>
            <a:r>
              <a:rPr kumimoji="0" lang="en-US" sz="1600" b="1" dirty="0" err="1">
                <a:solidFill>
                  <a:srgbClr val="C00000"/>
                </a:solidFill>
                <a:latin typeface="Arial" pitchFamily="34" charset="0"/>
              </a:rPr>
              <a:t>Chairon</a:t>
            </a:r>
            <a:r>
              <a:rPr kumimoji="0" lang="en-US" sz="1600" b="1" dirty="0">
                <a:solidFill>
                  <a:srgbClr val="C00000"/>
                </a:solidFill>
                <a:latin typeface="Arial" pitchFamily="34" charset="0"/>
              </a:rPr>
              <a:t> was </a:t>
            </a:r>
            <a:r>
              <a:rPr kumimoji="0" lang="en-US" sz="1600" b="1" i="1" dirty="0" err="1">
                <a:solidFill>
                  <a:srgbClr val="C00000"/>
                </a:solidFill>
                <a:latin typeface="Arial" pitchFamily="34" charset="0"/>
              </a:rPr>
              <a:t>strategos</a:t>
            </a:r>
            <a:r>
              <a:rPr kumimoji="0" lang="en-US" sz="1600" b="1" dirty="0">
                <a:solidFill>
                  <a:srgbClr val="C00000"/>
                </a:solidFill>
                <a:latin typeface="Arial" pitchFamily="34" charset="0"/>
              </a:rPr>
              <a:t> </a:t>
            </a:r>
            <a:r>
              <a:rPr lang="en-US" sz="1600" b="1" dirty="0">
                <a:solidFill>
                  <a:srgbClr val="C00000"/>
                </a:solidFill>
                <a:latin typeface="Arial" pitchFamily="34" charset="0"/>
              </a:rPr>
              <a:t>a</a:t>
            </a:r>
            <a:r>
              <a:rPr kumimoji="0" lang="en-US" sz="1600" b="1" dirty="0">
                <a:solidFill>
                  <a:srgbClr val="C00000"/>
                </a:solidFill>
                <a:latin typeface="Arial" pitchFamily="34" charset="0"/>
              </a:rPr>
              <a:t>nd priest of the god Augustus Caesar , the </a:t>
            </a:r>
            <a:r>
              <a:rPr kumimoji="0" lang="en-US" sz="1600" b="1" i="1" dirty="0" err="1">
                <a:solidFill>
                  <a:srgbClr val="C00000"/>
                </a:solidFill>
                <a:latin typeface="Arial" pitchFamily="34" charset="0"/>
              </a:rPr>
              <a:t>ephoroi</a:t>
            </a:r>
            <a:r>
              <a:rPr kumimoji="0" lang="en-US" sz="1600" b="1" dirty="0">
                <a:solidFill>
                  <a:srgbClr val="C00000"/>
                </a:solidFill>
                <a:latin typeface="Arial" pitchFamily="34" charset="0"/>
              </a:rPr>
              <a:t>  (…) shall deliver three painted images of the god </a:t>
            </a:r>
            <a:r>
              <a:rPr kumimoji="0" lang="en-US" sz="1600" b="1" dirty="0" err="1">
                <a:solidFill>
                  <a:srgbClr val="C00000"/>
                </a:solidFill>
                <a:latin typeface="Arial" pitchFamily="34" charset="0"/>
              </a:rPr>
              <a:t>Gott</a:t>
            </a:r>
            <a:r>
              <a:rPr kumimoji="0" lang="en-US" sz="1600" b="1" dirty="0">
                <a:solidFill>
                  <a:srgbClr val="C00000"/>
                </a:solidFill>
                <a:latin typeface="Arial" pitchFamily="34" charset="0"/>
              </a:rPr>
              <a:t> Augustus and </a:t>
            </a:r>
            <a:r>
              <a:rPr lang="en-US" sz="1600" b="1" dirty="0">
                <a:solidFill>
                  <a:srgbClr val="C00000"/>
                </a:solidFill>
                <a:latin typeface="Arial" pitchFamily="34" charset="0"/>
              </a:rPr>
              <a:t>of </a:t>
            </a:r>
            <a:r>
              <a:rPr kumimoji="0" lang="en-US" sz="1600" b="1" dirty="0">
                <a:solidFill>
                  <a:srgbClr val="C00000"/>
                </a:solidFill>
                <a:latin typeface="Arial" pitchFamily="34" charset="0"/>
              </a:rPr>
              <a:t>Julia Augusta and of Tiberius Caesar, equally for the theatre - die stage of the choir (…). And they shall erect a stone column with this sacred law and deposit a copy in the archive (…) so that this law </a:t>
            </a:r>
            <a:r>
              <a:rPr lang="en-US" sz="1600" b="1" dirty="0">
                <a:solidFill>
                  <a:srgbClr val="C00000"/>
                </a:solidFill>
                <a:latin typeface="Arial" pitchFamily="34" charset="0"/>
              </a:rPr>
              <a:t>– legible for all in a public place </a:t>
            </a:r>
            <a:r>
              <a:rPr kumimoji="0" lang="en-US" sz="1600" b="1" dirty="0">
                <a:solidFill>
                  <a:srgbClr val="C00000"/>
                </a:solidFill>
                <a:latin typeface="Arial" pitchFamily="34" charset="0"/>
              </a:rPr>
              <a:t>– can express the gratitude of the people of </a:t>
            </a:r>
            <a:r>
              <a:rPr kumimoji="0" lang="en-US" sz="1600" b="1" dirty="0" err="1">
                <a:solidFill>
                  <a:srgbClr val="C00000"/>
                </a:solidFill>
                <a:latin typeface="Arial" pitchFamily="34" charset="0"/>
              </a:rPr>
              <a:t>Gytheum</a:t>
            </a:r>
            <a:r>
              <a:rPr kumimoji="0" lang="en-US" sz="1600" b="1" dirty="0">
                <a:solidFill>
                  <a:srgbClr val="C00000"/>
                </a:solidFill>
                <a:latin typeface="Arial" pitchFamily="34" charset="0"/>
              </a:rPr>
              <a:t> towards the ruler of all men.</a:t>
            </a:r>
          </a:p>
        </p:txBody>
      </p:sp>
      <p:sp>
        <p:nvSpPr>
          <p:cNvPr id="8" name="Textfeld 7"/>
          <p:cNvSpPr txBox="1"/>
          <p:nvPr/>
        </p:nvSpPr>
        <p:spPr>
          <a:xfrm>
            <a:off x="323528" y="1700808"/>
            <a:ext cx="31683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Gythio</a:t>
            </a:r>
            <a:r>
              <a:rPr lang="en-GB" sz="1200" dirty="0"/>
              <a:t>/</a:t>
            </a:r>
            <a:r>
              <a:rPr lang="en-GB" sz="1200" dirty="0" err="1"/>
              <a:t>Gytheion</a:t>
            </a:r>
            <a:r>
              <a:rPr lang="en-GB" sz="1200" dirty="0"/>
              <a:t>/</a:t>
            </a:r>
            <a:r>
              <a:rPr lang="en-GB" sz="1200" dirty="0" err="1"/>
              <a:t>Gytheum</a:t>
            </a:r>
            <a:br>
              <a:rPr lang="en-GB" sz="1200" dirty="0"/>
            </a:br>
            <a:r>
              <a:rPr lang="en-GB" sz="1200" dirty="0"/>
              <a:t>(near Sparta)</a:t>
            </a:r>
          </a:p>
          <a:p>
            <a:endParaRPr lang="en-GB" sz="1200" dirty="0"/>
          </a:p>
          <a:p>
            <a:r>
              <a:rPr lang="en-GB" sz="1200" dirty="0"/>
              <a:t>decree from A.D. 15</a:t>
            </a:r>
          </a:p>
        </p:txBody>
      </p:sp>
    </p:spTree>
    <p:extLst>
      <p:ext uri="{BB962C8B-B14F-4D97-AF65-F5344CB8AC3E}">
        <p14:creationId xmlns:p14="http://schemas.microsoft.com/office/powerpoint/2010/main" val="1482682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 autoUpdateAnimBg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Imperial cult – a cult…?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92"/>
          <a:stretch/>
        </p:blipFill>
        <p:spPr>
          <a:xfrm>
            <a:off x="484807" y="44625"/>
            <a:ext cx="8479681" cy="6765196"/>
          </a:xfrm>
        </p:spPr>
      </p:pic>
      <p:sp>
        <p:nvSpPr>
          <p:cNvPr id="5" name="Oval 4"/>
          <p:cNvSpPr/>
          <p:nvPr/>
        </p:nvSpPr>
        <p:spPr>
          <a:xfrm>
            <a:off x="1913508" y="5517232"/>
            <a:ext cx="327491" cy="288032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2051720" y="5085184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1846826" y="5152547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1</a:t>
            </a:r>
          </a:p>
        </p:txBody>
      </p:sp>
      <p:sp>
        <p:nvSpPr>
          <p:cNvPr id="8" name="TextBox 7"/>
          <p:cNvSpPr txBox="1"/>
          <p:nvPr/>
        </p:nvSpPr>
        <p:spPr>
          <a:xfrm rot="16200000">
            <a:off x="-2587281" y="3758552"/>
            <a:ext cx="568863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tx1">
                    <a:lumMod val="65000"/>
                  </a:schemeClr>
                </a:solidFill>
              </a:rPr>
              <a:t>R. Talbert, Barrington Atlas of the Greek and Roman World, Princeton UP 2001</a:t>
            </a:r>
          </a:p>
        </p:txBody>
      </p:sp>
      <p:sp>
        <p:nvSpPr>
          <p:cNvPr id="9" name="Oval 8"/>
          <p:cNvSpPr/>
          <p:nvPr/>
        </p:nvSpPr>
        <p:spPr>
          <a:xfrm>
            <a:off x="932140" y="5733256"/>
            <a:ext cx="327491" cy="288032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1115616" y="586798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2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421210" y="464384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3</a:t>
            </a:r>
          </a:p>
        </p:txBody>
      </p:sp>
      <p:sp>
        <p:nvSpPr>
          <p:cNvPr id="12" name="Oval 11"/>
          <p:cNvSpPr/>
          <p:nvPr/>
        </p:nvSpPr>
        <p:spPr>
          <a:xfrm>
            <a:off x="2767292" y="6093296"/>
            <a:ext cx="327491" cy="288032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2619947" y="619666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3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2386886" y="557459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2</a:t>
            </a:r>
          </a:p>
        </p:txBody>
      </p:sp>
      <p:sp>
        <p:nvSpPr>
          <p:cNvPr id="15" name="Oval 15"/>
          <p:cNvSpPr/>
          <p:nvPr/>
        </p:nvSpPr>
        <p:spPr>
          <a:xfrm>
            <a:off x="3740453" y="4445496"/>
            <a:ext cx="327491" cy="288032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3814609" y="458951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127515" y="386104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5</a:t>
            </a:r>
          </a:p>
        </p:txBody>
      </p:sp>
      <p:sp>
        <p:nvSpPr>
          <p:cNvPr id="18" name="Oval 18"/>
          <p:cNvSpPr/>
          <p:nvPr/>
        </p:nvSpPr>
        <p:spPr>
          <a:xfrm>
            <a:off x="2123728" y="5350567"/>
            <a:ext cx="480287" cy="454697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9"/>
          <p:cNvSpPr/>
          <p:nvPr/>
        </p:nvSpPr>
        <p:spPr>
          <a:xfrm>
            <a:off x="2159732" y="5579948"/>
            <a:ext cx="327491" cy="288032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TextBox 20"/>
          <p:cNvSpPr txBox="1"/>
          <p:nvPr/>
        </p:nvSpPr>
        <p:spPr>
          <a:xfrm>
            <a:off x="1907704" y="536392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9</a:t>
            </a:r>
          </a:p>
        </p:txBody>
      </p:sp>
      <p:sp>
        <p:nvSpPr>
          <p:cNvPr id="21" name="Oval 21"/>
          <p:cNvSpPr/>
          <p:nvPr/>
        </p:nvSpPr>
        <p:spPr>
          <a:xfrm>
            <a:off x="1691680" y="4230380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2"/>
          <p:cNvSpPr txBox="1"/>
          <p:nvPr/>
        </p:nvSpPr>
        <p:spPr>
          <a:xfrm>
            <a:off x="1782545" y="413645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47664" y="4221088"/>
            <a:ext cx="48603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KYME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1835696" y="5697542"/>
            <a:ext cx="109517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b="1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HALICARNASSOS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35696" y="5085184"/>
            <a:ext cx="57259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b="1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PRIENE</a:t>
            </a:r>
            <a:endParaRPr lang="en-GB" sz="1000" b="1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769477" y="404797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3</a:t>
            </a:r>
          </a:p>
        </p:txBody>
      </p:sp>
      <p:sp>
        <p:nvSpPr>
          <p:cNvPr id="27" name="TextBox 27"/>
          <p:cNvSpPr txBox="1"/>
          <p:nvPr/>
        </p:nvSpPr>
        <p:spPr>
          <a:xfrm rot="2409601">
            <a:off x="726684" y="4135982"/>
            <a:ext cx="56778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ERESOS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Oval 28"/>
          <p:cNvSpPr/>
          <p:nvPr/>
        </p:nvSpPr>
        <p:spPr>
          <a:xfrm>
            <a:off x="925930" y="3978448"/>
            <a:ext cx="327491" cy="288032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TextBox 29"/>
          <p:cNvSpPr txBox="1"/>
          <p:nvPr/>
        </p:nvSpPr>
        <p:spPr>
          <a:xfrm>
            <a:off x="2339752" y="501317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2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979712" y="5445804"/>
            <a:ext cx="61747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MYLASA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Oval 31"/>
          <p:cNvSpPr/>
          <p:nvPr/>
        </p:nvSpPr>
        <p:spPr>
          <a:xfrm>
            <a:off x="2227307" y="5260558"/>
            <a:ext cx="327491" cy="288032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TextBox 32"/>
          <p:cNvSpPr txBox="1"/>
          <p:nvPr/>
        </p:nvSpPr>
        <p:spPr>
          <a:xfrm>
            <a:off x="2051720" y="5306435"/>
            <a:ext cx="71205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EUROMOS.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Oval 33"/>
          <p:cNvSpPr/>
          <p:nvPr/>
        </p:nvSpPr>
        <p:spPr>
          <a:xfrm>
            <a:off x="3524147" y="5126125"/>
            <a:ext cx="327491" cy="288032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TextBox 34"/>
          <p:cNvSpPr txBox="1"/>
          <p:nvPr/>
        </p:nvSpPr>
        <p:spPr>
          <a:xfrm>
            <a:off x="3355890" y="5157192"/>
            <a:ext cx="69923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KIDRAMA.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3707904" y="522920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2</a:t>
            </a:r>
          </a:p>
        </p:txBody>
      </p:sp>
      <p:sp>
        <p:nvSpPr>
          <p:cNvPr id="36" name="Oval 36"/>
          <p:cNvSpPr/>
          <p:nvPr/>
        </p:nvSpPr>
        <p:spPr>
          <a:xfrm>
            <a:off x="2011283" y="6070647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TextBox 37"/>
          <p:cNvSpPr txBox="1"/>
          <p:nvPr/>
        </p:nvSpPr>
        <p:spPr>
          <a:xfrm>
            <a:off x="1781714" y="6093296"/>
            <a:ext cx="62388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NISYROS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1789744" y="601199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810822" y="436510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763688" y="4379496"/>
            <a:ext cx="72487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MAGNESIA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1810313" y="4459654"/>
            <a:ext cx="60144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SIPYLOS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Oval 42"/>
          <p:cNvSpPr/>
          <p:nvPr/>
        </p:nvSpPr>
        <p:spPr>
          <a:xfrm>
            <a:off x="2027976" y="4361766"/>
            <a:ext cx="327491" cy="288032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Oval 43"/>
          <p:cNvSpPr/>
          <p:nvPr/>
        </p:nvSpPr>
        <p:spPr>
          <a:xfrm>
            <a:off x="3131840" y="3717032"/>
            <a:ext cx="470254" cy="408650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TextBox 44"/>
          <p:cNvSpPr txBox="1"/>
          <p:nvPr/>
        </p:nvSpPr>
        <p:spPr>
          <a:xfrm>
            <a:off x="3059832" y="3861628"/>
            <a:ext cx="60946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AIZANOI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3211241" y="399577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6</a:t>
            </a:r>
          </a:p>
        </p:txBody>
      </p:sp>
      <p:sp>
        <p:nvSpPr>
          <p:cNvPr id="46" name="Oval 46"/>
          <p:cNvSpPr/>
          <p:nvPr/>
        </p:nvSpPr>
        <p:spPr>
          <a:xfrm>
            <a:off x="1475656" y="3429000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TextBox 47"/>
          <p:cNvSpPr txBox="1"/>
          <p:nvPr/>
        </p:nvSpPr>
        <p:spPr>
          <a:xfrm>
            <a:off x="1377524" y="3490714"/>
            <a:ext cx="58060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SCEPSIS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TextBox 48"/>
          <p:cNvSpPr txBox="1"/>
          <p:nvPr/>
        </p:nvSpPr>
        <p:spPr>
          <a:xfrm>
            <a:off x="1547664" y="321297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1</a:t>
            </a:r>
          </a:p>
        </p:txBody>
      </p:sp>
      <p:sp>
        <p:nvSpPr>
          <p:cNvPr id="49" name="Oval 49"/>
          <p:cNvSpPr/>
          <p:nvPr/>
        </p:nvSpPr>
        <p:spPr>
          <a:xfrm>
            <a:off x="1644546" y="3753615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TextBox 50"/>
          <p:cNvSpPr txBox="1"/>
          <p:nvPr/>
        </p:nvSpPr>
        <p:spPr>
          <a:xfrm>
            <a:off x="1331640" y="3790200"/>
            <a:ext cx="76174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PERPERENE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TextBox 51"/>
          <p:cNvSpPr txBox="1"/>
          <p:nvPr/>
        </p:nvSpPr>
        <p:spPr>
          <a:xfrm>
            <a:off x="1738814" y="363573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1</a:t>
            </a:r>
          </a:p>
        </p:txBody>
      </p:sp>
      <p:sp>
        <p:nvSpPr>
          <p:cNvPr id="52" name="Oval 52"/>
          <p:cNvSpPr/>
          <p:nvPr/>
        </p:nvSpPr>
        <p:spPr>
          <a:xfrm>
            <a:off x="1251858" y="3635732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TextBox 53"/>
          <p:cNvSpPr txBox="1"/>
          <p:nvPr/>
        </p:nvSpPr>
        <p:spPr>
          <a:xfrm>
            <a:off x="1090742" y="349171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1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41336" y="3672395"/>
            <a:ext cx="50526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ASSOS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TextBox 55"/>
          <p:cNvSpPr txBox="1"/>
          <p:nvPr/>
        </p:nvSpPr>
        <p:spPr>
          <a:xfrm>
            <a:off x="1679243" y="301126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1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1327483" y="2995723"/>
            <a:ext cx="80663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LAMPSAKOS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7" name="Oval 57"/>
          <p:cNvSpPr/>
          <p:nvPr/>
        </p:nvSpPr>
        <p:spPr>
          <a:xfrm>
            <a:off x="1559816" y="2959138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TextBox 58"/>
          <p:cNvSpPr txBox="1"/>
          <p:nvPr/>
        </p:nvSpPr>
        <p:spPr>
          <a:xfrm rot="1508616">
            <a:off x="2559680" y="3084696"/>
            <a:ext cx="82747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APOLLONIA</a:t>
            </a:r>
            <a:b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RHYNDAKOS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Oval 59"/>
          <p:cNvSpPr/>
          <p:nvPr/>
        </p:nvSpPr>
        <p:spPr>
          <a:xfrm>
            <a:off x="2669612" y="2972496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TextBox 60"/>
          <p:cNvSpPr txBox="1"/>
          <p:nvPr/>
        </p:nvSpPr>
        <p:spPr>
          <a:xfrm>
            <a:off x="2767292" y="2944967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1</a:t>
            </a:r>
          </a:p>
        </p:txBody>
      </p:sp>
      <p:sp>
        <p:nvSpPr>
          <p:cNvPr id="61" name="TextBox 61"/>
          <p:cNvSpPr txBox="1"/>
          <p:nvPr/>
        </p:nvSpPr>
        <p:spPr>
          <a:xfrm rot="2337751">
            <a:off x="2688346" y="3947037"/>
            <a:ext cx="62228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ANKYRA</a:t>
            </a:r>
            <a:b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PHR.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2" name="Oval 62"/>
          <p:cNvSpPr/>
          <p:nvPr/>
        </p:nvSpPr>
        <p:spPr>
          <a:xfrm>
            <a:off x="2771800" y="3789040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TextBox 63"/>
          <p:cNvSpPr txBox="1"/>
          <p:nvPr/>
        </p:nvSpPr>
        <p:spPr>
          <a:xfrm>
            <a:off x="2843808" y="370774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1</a:t>
            </a:r>
          </a:p>
        </p:txBody>
      </p:sp>
      <p:sp>
        <p:nvSpPr>
          <p:cNvPr id="64" name="Oval 64"/>
          <p:cNvSpPr/>
          <p:nvPr/>
        </p:nvSpPr>
        <p:spPr>
          <a:xfrm>
            <a:off x="932140" y="3085152"/>
            <a:ext cx="527240" cy="437210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TextBox 65"/>
          <p:cNvSpPr txBox="1"/>
          <p:nvPr/>
        </p:nvSpPr>
        <p:spPr>
          <a:xfrm rot="20454748">
            <a:off x="695299" y="3218276"/>
            <a:ext cx="85472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ALEXANDRIA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6" name="TextBox 66"/>
          <p:cNvSpPr txBox="1"/>
          <p:nvPr/>
        </p:nvSpPr>
        <p:spPr>
          <a:xfrm>
            <a:off x="1331640" y="314096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7</a:t>
            </a:r>
          </a:p>
        </p:txBody>
      </p:sp>
      <p:sp>
        <p:nvSpPr>
          <p:cNvPr id="67" name="Oval 67"/>
          <p:cNvSpPr/>
          <p:nvPr/>
        </p:nvSpPr>
        <p:spPr>
          <a:xfrm>
            <a:off x="467544" y="5161837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8" name="TextBox 68"/>
          <p:cNvSpPr txBox="1"/>
          <p:nvPr/>
        </p:nvSpPr>
        <p:spPr>
          <a:xfrm>
            <a:off x="567687" y="518419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1</a:t>
            </a:r>
          </a:p>
        </p:txBody>
      </p:sp>
      <p:sp>
        <p:nvSpPr>
          <p:cNvPr id="69" name="Oval 69"/>
          <p:cNvSpPr/>
          <p:nvPr/>
        </p:nvSpPr>
        <p:spPr>
          <a:xfrm>
            <a:off x="877590" y="6322676"/>
            <a:ext cx="327491" cy="288032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0" name="TextBox 70"/>
          <p:cNvSpPr txBox="1"/>
          <p:nvPr/>
        </p:nvSpPr>
        <p:spPr>
          <a:xfrm>
            <a:off x="1115616" y="637203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2</a:t>
            </a:r>
          </a:p>
        </p:txBody>
      </p:sp>
      <p:sp>
        <p:nvSpPr>
          <p:cNvPr id="71" name="Oval 71"/>
          <p:cNvSpPr/>
          <p:nvPr/>
        </p:nvSpPr>
        <p:spPr>
          <a:xfrm>
            <a:off x="2195736" y="4257091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2" name="TextBox 72"/>
          <p:cNvSpPr txBox="1"/>
          <p:nvPr/>
        </p:nvSpPr>
        <p:spPr>
          <a:xfrm>
            <a:off x="2176790" y="400506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1</a:t>
            </a:r>
          </a:p>
        </p:txBody>
      </p:sp>
      <p:sp>
        <p:nvSpPr>
          <p:cNvPr id="73" name="TextBox 73"/>
          <p:cNvSpPr txBox="1"/>
          <p:nvPr/>
        </p:nvSpPr>
        <p:spPr>
          <a:xfrm rot="19247643">
            <a:off x="1954609" y="4097503"/>
            <a:ext cx="92525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MOSCHAKOME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4" name="Oval 74"/>
          <p:cNvSpPr/>
          <p:nvPr/>
        </p:nvSpPr>
        <p:spPr>
          <a:xfrm>
            <a:off x="3419872" y="3645024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5" name="TextBox 75"/>
          <p:cNvSpPr txBox="1"/>
          <p:nvPr/>
        </p:nvSpPr>
        <p:spPr>
          <a:xfrm>
            <a:off x="3539014" y="356372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1</a:t>
            </a:r>
          </a:p>
        </p:txBody>
      </p:sp>
      <p:sp>
        <p:nvSpPr>
          <p:cNvPr id="76" name="TextBox 76"/>
          <p:cNvSpPr txBox="1"/>
          <p:nvPr/>
        </p:nvSpPr>
        <p:spPr>
          <a:xfrm rot="1856374">
            <a:off x="3204987" y="3669702"/>
            <a:ext cx="72487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COTIAEUM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7" name="Oval 77"/>
          <p:cNvSpPr/>
          <p:nvPr/>
        </p:nvSpPr>
        <p:spPr>
          <a:xfrm>
            <a:off x="2391052" y="4209875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8" name="TextBox 78"/>
          <p:cNvSpPr txBox="1"/>
          <p:nvPr/>
        </p:nvSpPr>
        <p:spPr>
          <a:xfrm rot="19247643">
            <a:off x="2002855" y="4205548"/>
            <a:ext cx="103906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HIEROCAESAREA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9" name="TextBox 79"/>
          <p:cNvSpPr txBox="1"/>
          <p:nvPr/>
        </p:nvSpPr>
        <p:spPr>
          <a:xfrm>
            <a:off x="2464718" y="406618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1</a:t>
            </a:r>
          </a:p>
        </p:txBody>
      </p:sp>
      <p:sp>
        <p:nvSpPr>
          <p:cNvPr id="80" name="Oval 80"/>
          <p:cNvSpPr/>
          <p:nvPr/>
        </p:nvSpPr>
        <p:spPr>
          <a:xfrm>
            <a:off x="3156713" y="4724073"/>
            <a:ext cx="406219" cy="361111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1" name="TextBox 81"/>
          <p:cNvSpPr txBox="1"/>
          <p:nvPr/>
        </p:nvSpPr>
        <p:spPr>
          <a:xfrm>
            <a:off x="3382561" y="458112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4</a:t>
            </a:r>
          </a:p>
        </p:txBody>
      </p:sp>
      <p:sp>
        <p:nvSpPr>
          <p:cNvPr id="82" name="Oval 82"/>
          <p:cNvSpPr/>
          <p:nvPr/>
        </p:nvSpPr>
        <p:spPr>
          <a:xfrm>
            <a:off x="3653572" y="4244698"/>
            <a:ext cx="327491" cy="288032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3" name="TextBox 83"/>
          <p:cNvSpPr txBox="1"/>
          <p:nvPr/>
        </p:nvSpPr>
        <p:spPr>
          <a:xfrm>
            <a:off x="3635896" y="399577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3</a:t>
            </a:r>
          </a:p>
        </p:txBody>
      </p:sp>
      <p:sp>
        <p:nvSpPr>
          <p:cNvPr id="84" name="TextBox 84"/>
          <p:cNvSpPr txBox="1"/>
          <p:nvPr/>
        </p:nvSpPr>
        <p:spPr>
          <a:xfrm>
            <a:off x="3323830" y="4292433"/>
            <a:ext cx="74411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EUMENEIA.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5" name="Oval 85"/>
          <p:cNvSpPr/>
          <p:nvPr/>
        </p:nvSpPr>
        <p:spPr>
          <a:xfrm>
            <a:off x="3796186" y="3976168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6" name="TextBox 86"/>
          <p:cNvSpPr txBox="1"/>
          <p:nvPr/>
        </p:nvSpPr>
        <p:spPr>
          <a:xfrm rot="1510408">
            <a:off x="3574741" y="4010094"/>
            <a:ext cx="65915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DIOKLEA.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7" name="TextBox 87"/>
          <p:cNvSpPr txBox="1"/>
          <p:nvPr/>
        </p:nvSpPr>
        <p:spPr>
          <a:xfrm>
            <a:off x="3707904" y="376711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1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2771800" y="422108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1</a:t>
            </a:r>
          </a:p>
        </p:txBody>
      </p:sp>
      <p:sp>
        <p:nvSpPr>
          <p:cNvPr id="89" name="Oval 89"/>
          <p:cNvSpPr/>
          <p:nvPr/>
        </p:nvSpPr>
        <p:spPr>
          <a:xfrm>
            <a:off x="2651114" y="4349276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0" name="Oval 90"/>
          <p:cNvSpPr/>
          <p:nvPr/>
        </p:nvSpPr>
        <p:spPr>
          <a:xfrm>
            <a:off x="3987959" y="3792207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1" name="TextBox 91"/>
          <p:cNvSpPr txBox="1"/>
          <p:nvPr/>
        </p:nvSpPr>
        <p:spPr>
          <a:xfrm>
            <a:off x="4012210" y="359843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1</a:t>
            </a:r>
          </a:p>
        </p:txBody>
      </p:sp>
      <p:sp>
        <p:nvSpPr>
          <p:cNvPr id="92" name="TextBox 92"/>
          <p:cNvSpPr txBox="1"/>
          <p:nvPr/>
        </p:nvSpPr>
        <p:spPr>
          <a:xfrm rot="1704845">
            <a:off x="3965464" y="3913589"/>
            <a:ext cx="74411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CIDYSSEUS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3" name="TextBox 93"/>
          <p:cNvSpPr txBox="1"/>
          <p:nvPr/>
        </p:nvSpPr>
        <p:spPr>
          <a:xfrm>
            <a:off x="1720788" y="543593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2</a:t>
            </a:r>
          </a:p>
        </p:txBody>
      </p:sp>
      <p:sp>
        <p:nvSpPr>
          <p:cNvPr id="94" name="TextBox 94"/>
          <p:cNvSpPr txBox="1"/>
          <p:nvPr/>
        </p:nvSpPr>
        <p:spPr>
          <a:xfrm>
            <a:off x="1561751" y="5577915"/>
            <a:ext cx="71365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BARGYLIA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5" name="Oval 95"/>
          <p:cNvSpPr/>
          <p:nvPr/>
        </p:nvSpPr>
        <p:spPr>
          <a:xfrm>
            <a:off x="2843808" y="5260558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6" name="TextBox 96"/>
          <p:cNvSpPr txBox="1"/>
          <p:nvPr/>
        </p:nvSpPr>
        <p:spPr>
          <a:xfrm>
            <a:off x="2788350" y="5287851"/>
            <a:ext cx="41549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KYS.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7" name="TextBox 97"/>
          <p:cNvSpPr txBox="1"/>
          <p:nvPr/>
        </p:nvSpPr>
        <p:spPr>
          <a:xfrm>
            <a:off x="2951820" y="5103185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1</a:t>
            </a:r>
          </a:p>
        </p:txBody>
      </p:sp>
      <p:sp>
        <p:nvSpPr>
          <p:cNvPr id="98" name="Oval 98"/>
          <p:cNvSpPr/>
          <p:nvPr/>
        </p:nvSpPr>
        <p:spPr>
          <a:xfrm>
            <a:off x="3524015" y="4952984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9" name="TextBox 99"/>
          <p:cNvSpPr txBox="1"/>
          <p:nvPr/>
        </p:nvSpPr>
        <p:spPr>
          <a:xfrm>
            <a:off x="3683030" y="484186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1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3363306" y="4989209"/>
            <a:ext cx="129394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APOLLONIA SALBAKE.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1" name="Oval 101"/>
          <p:cNvSpPr/>
          <p:nvPr/>
        </p:nvSpPr>
        <p:spPr>
          <a:xfrm>
            <a:off x="2599362" y="4173808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2" name="TextBox 102"/>
          <p:cNvSpPr txBox="1"/>
          <p:nvPr/>
        </p:nvSpPr>
        <p:spPr>
          <a:xfrm rot="19090703">
            <a:off x="2506209" y="4105248"/>
            <a:ext cx="55976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DALDIS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3" name="Oval 103"/>
          <p:cNvSpPr/>
          <p:nvPr/>
        </p:nvSpPr>
        <p:spPr>
          <a:xfrm>
            <a:off x="2409574" y="4437112"/>
            <a:ext cx="327491" cy="288032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4" name="Oval 104"/>
          <p:cNvSpPr/>
          <p:nvPr/>
        </p:nvSpPr>
        <p:spPr>
          <a:xfrm>
            <a:off x="2974555" y="4189730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5" name="TextBox 105"/>
          <p:cNvSpPr txBox="1"/>
          <p:nvPr/>
        </p:nvSpPr>
        <p:spPr>
          <a:xfrm rot="19052884">
            <a:off x="2825915" y="4105908"/>
            <a:ext cx="69121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SILANDOS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6" name="Oval 106"/>
          <p:cNvSpPr/>
          <p:nvPr/>
        </p:nvSpPr>
        <p:spPr>
          <a:xfrm>
            <a:off x="2333243" y="4564290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7" name="TextBox 107"/>
          <p:cNvSpPr txBox="1"/>
          <p:nvPr/>
        </p:nvSpPr>
        <p:spPr>
          <a:xfrm rot="20249465">
            <a:off x="1995905" y="4626779"/>
            <a:ext cx="65755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HYPAPEA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8" name="TextBox 108"/>
          <p:cNvSpPr txBox="1"/>
          <p:nvPr/>
        </p:nvSpPr>
        <p:spPr>
          <a:xfrm>
            <a:off x="2267744" y="4476246"/>
            <a:ext cx="56137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b="1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SARDIS</a:t>
            </a:r>
            <a:endParaRPr lang="en-GB" sz="1000" b="1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9" name="Oval 109"/>
          <p:cNvSpPr/>
          <p:nvPr/>
        </p:nvSpPr>
        <p:spPr>
          <a:xfrm>
            <a:off x="2225231" y="4900517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0" name="TextBox 110"/>
          <p:cNvSpPr txBox="1"/>
          <p:nvPr/>
        </p:nvSpPr>
        <p:spPr>
          <a:xfrm>
            <a:off x="1979712" y="4869160"/>
            <a:ext cx="82907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METROPOLIS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1" name="Oval 111"/>
          <p:cNvSpPr/>
          <p:nvPr/>
        </p:nvSpPr>
        <p:spPr>
          <a:xfrm>
            <a:off x="3851920" y="4291295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2" name="Oval 112"/>
          <p:cNvSpPr/>
          <p:nvPr/>
        </p:nvSpPr>
        <p:spPr>
          <a:xfrm>
            <a:off x="4301606" y="4106736"/>
            <a:ext cx="527240" cy="437210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3" name="TextBox 113"/>
          <p:cNvSpPr txBox="1"/>
          <p:nvPr/>
        </p:nvSpPr>
        <p:spPr>
          <a:xfrm rot="2727523">
            <a:off x="3655408" y="4449288"/>
            <a:ext cx="86594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STECTORIUM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4" name="TextBox 114"/>
          <p:cNvSpPr txBox="1"/>
          <p:nvPr/>
        </p:nvSpPr>
        <p:spPr>
          <a:xfrm>
            <a:off x="3552805" y="4509700"/>
            <a:ext cx="65915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b="1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APAMEA.</a:t>
            </a:r>
            <a:endParaRPr lang="en-GB" sz="1000" b="1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5" name="Oval 115"/>
          <p:cNvSpPr/>
          <p:nvPr/>
        </p:nvSpPr>
        <p:spPr>
          <a:xfrm>
            <a:off x="2536046" y="5147900"/>
            <a:ext cx="327491" cy="288032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6" name="TextBox 116"/>
          <p:cNvSpPr txBox="1"/>
          <p:nvPr/>
        </p:nvSpPr>
        <p:spPr>
          <a:xfrm>
            <a:off x="2661649" y="492258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3</a:t>
            </a:r>
          </a:p>
        </p:txBody>
      </p:sp>
      <p:sp>
        <p:nvSpPr>
          <p:cNvPr id="117" name="TextBox 117"/>
          <p:cNvSpPr txBox="1"/>
          <p:nvPr/>
        </p:nvSpPr>
        <p:spPr>
          <a:xfrm rot="19796178">
            <a:off x="2418451" y="5076472"/>
            <a:ext cx="78418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ALABANDA.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8" name="Oval 118"/>
          <p:cNvSpPr/>
          <p:nvPr/>
        </p:nvSpPr>
        <p:spPr>
          <a:xfrm>
            <a:off x="3767548" y="3710318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9" name="TextBox 119"/>
          <p:cNvSpPr txBox="1"/>
          <p:nvPr/>
        </p:nvSpPr>
        <p:spPr>
          <a:xfrm rot="20454748">
            <a:off x="3727446" y="3691107"/>
            <a:ext cx="46198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ALIOI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0" name="Oval 120"/>
          <p:cNvSpPr/>
          <p:nvPr/>
        </p:nvSpPr>
        <p:spPr>
          <a:xfrm>
            <a:off x="467544" y="6164724"/>
            <a:ext cx="327491" cy="288032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1" name="TextBox 121"/>
          <p:cNvSpPr txBox="1"/>
          <p:nvPr/>
        </p:nvSpPr>
        <p:spPr>
          <a:xfrm>
            <a:off x="460988" y="6339611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3</a:t>
            </a:r>
          </a:p>
        </p:txBody>
      </p:sp>
      <p:sp>
        <p:nvSpPr>
          <p:cNvPr id="122" name="TextBox 122"/>
          <p:cNvSpPr txBox="1"/>
          <p:nvPr/>
        </p:nvSpPr>
        <p:spPr>
          <a:xfrm rot="18107520">
            <a:off x="361113" y="6196630"/>
            <a:ext cx="53251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MELOS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3" name="Oval 123"/>
          <p:cNvSpPr/>
          <p:nvPr/>
        </p:nvSpPr>
        <p:spPr>
          <a:xfrm>
            <a:off x="2752591" y="4239089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4" name="TextBox 124"/>
          <p:cNvSpPr txBox="1"/>
          <p:nvPr/>
        </p:nvSpPr>
        <p:spPr>
          <a:xfrm rot="19090703">
            <a:off x="2597026" y="4205903"/>
            <a:ext cx="58221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SAITTAI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5" name="TextBox 125"/>
          <p:cNvSpPr txBox="1"/>
          <p:nvPr/>
        </p:nvSpPr>
        <p:spPr>
          <a:xfrm>
            <a:off x="2527187" y="4385861"/>
            <a:ext cx="60465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MAIONA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6" name="Oval 126"/>
          <p:cNvSpPr/>
          <p:nvPr/>
        </p:nvSpPr>
        <p:spPr>
          <a:xfrm>
            <a:off x="468269" y="5895273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7" name="TextBox 127"/>
          <p:cNvSpPr txBox="1"/>
          <p:nvPr/>
        </p:nvSpPr>
        <p:spPr>
          <a:xfrm rot="18107520">
            <a:off x="269947" y="5895040"/>
            <a:ext cx="61266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SIPHNOS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8" name="Oval 128"/>
          <p:cNvSpPr/>
          <p:nvPr/>
        </p:nvSpPr>
        <p:spPr>
          <a:xfrm>
            <a:off x="6588224" y="3996449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9" name="TextBox 129"/>
          <p:cNvSpPr txBox="1"/>
          <p:nvPr/>
        </p:nvSpPr>
        <p:spPr>
          <a:xfrm>
            <a:off x="7380312" y="385456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1</a:t>
            </a:r>
          </a:p>
        </p:txBody>
      </p:sp>
      <p:sp>
        <p:nvSpPr>
          <p:cNvPr id="130" name="Oval 130"/>
          <p:cNvSpPr/>
          <p:nvPr/>
        </p:nvSpPr>
        <p:spPr>
          <a:xfrm>
            <a:off x="7380312" y="4202795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1" name="TextBox 131"/>
          <p:cNvSpPr txBox="1"/>
          <p:nvPr/>
        </p:nvSpPr>
        <p:spPr>
          <a:xfrm>
            <a:off x="6660232" y="378904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1</a:t>
            </a:r>
          </a:p>
        </p:txBody>
      </p:sp>
      <p:sp>
        <p:nvSpPr>
          <p:cNvPr id="132" name="Oval 132"/>
          <p:cNvSpPr/>
          <p:nvPr/>
        </p:nvSpPr>
        <p:spPr>
          <a:xfrm>
            <a:off x="6388715" y="5251266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3" name="TextBox 133"/>
          <p:cNvSpPr txBox="1"/>
          <p:nvPr/>
        </p:nvSpPr>
        <p:spPr>
          <a:xfrm>
            <a:off x="4663737" y="411817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1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6228184" y="5279368"/>
            <a:ext cx="68480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SELEUKIA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5" name="TextBox 135"/>
          <p:cNvSpPr txBox="1"/>
          <p:nvPr/>
        </p:nvSpPr>
        <p:spPr>
          <a:xfrm>
            <a:off x="4968044" y="426450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2</a:t>
            </a:r>
          </a:p>
        </p:txBody>
      </p:sp>
      <p:sp>
        <p:nvSpPr>
          <p:cNvPr id="136" name="Oval 136"/>
          <p:cNvSpPr/>
          <p:nvPr/>
        </p:nvSpPr>
        <p:spPr>
          <a:xfrm>
            <a:off x="4716016" y="4363861"/>
            <a:ext cx="327491" cy="288032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7" name="Oval 137"/>
          <p:cNvSpPr/>
          <p:nvPr/>
        </p:nvSpPr>
        <p:spPr>
          <a:xfrm>
            <a:off x="4663737" y="4319481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8" name="TextBox 138"/>
          <p:cNvSpPr txBox="1"/>
          <p:nvPr/>
        </p:nvSpPr>
        <p:spPr>
          <a:xfrm rot="18950447">
            <a:off x="4687518" y="4183572"/>
            <a:ext cx="87395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TIBERIOPOLIS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9" name="TextBox 139"/>
          <p:cNvSpPr txBox="1"/>
          <p:nvPr/>
        </p:nvSpPr>
        <p:spPr>
          <a:xfrm rot="18950447">
            <a:off x="4394811" y="4116178"/>
            <a:ext cx="114646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KILLANION PEDION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0" name="TextBox 140"/>
          <p:cNvSpPr txBox="1"/>
          <p:nvPr/>
        </p:nvSpPr>
        <p:spPr>
          <a:xfrm>
            <a:off x="6596608" y="515628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1</a:t>
            </a:r>
          </a:p>
        </p:txBody>
      </p:sp>
      <p:sp>
        <p:nvSpPr>
          <p:cNvPr id="141" name="TextBox 141"/>
          <p:cNvSpPr txBox="1"/>
          <p:nvPr/>
        </p:nvSpPr>
        <p:spPr>
          <a:xfrm>
            <a:off x="4344588" y="454394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4</a:t>
            </a:r>
          </a:p>
        </p:txBody>
      </p:sp>
      <p:sp>
        <p:nvSpPr>
          <p:cNvPr id="142" name="Oval 142"/>
          <p:cNvSpPr/>
          <p:nvPr/>
        </p:nvSpPr>
        <p:spPr>
          <a:xfrm>
            <a:off x="4045191" y="4665420"/>
            <a:ext cx="406219" cy="361111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3" name="Oval 143"/>
          <p:cNvSpPr/>
          <p:nvPr/>
        </p:nvSpPr>
        <p:spPr>
          <a:xfrm>
            <a:off x="4067944" y="4122464"/>
            <a:ext cx="432048" cy="355297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4" name="TextBox 144"/>
          <p:cNvSpPr txBox="1"/>
          <p:nvPr/>
        </p:nvSpPr>
        <p:spPr>
          <a:xfrm rot="19074686">
            <a:off x="3932704" y="4192390"/>
            <a:ext cx="68480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SYNNADA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5" name="TextBox 145"/>
          <p:cNvSpPr txBox="1"/>
          <p:nvPr/>
        </p:nvSpPr>
        <p:spPr>
          <a:xfrm rot="19072572">
            <a:off x="4213012" y="4201917"/>
            <a:ext cx="75212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ANTIOCHIA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6" name="TextBox 146"/>
          <p:cNvSpPr txBox="1"/>
          <p:nvPr/>
        </p:nvSpPr>
        <p:spPr>
          <a:xfrm>
            <a:off x="4589076" y="387914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7</a:t>
            </a:r>
          </a:p>
        </p:txBody>
      </p:sp>
      <p:sp>
        <p:nvSpPr>
          <p:cNvPr id="147" name="Oval 147"/>
          <p:cNvSpPr/>
          <p:nvPr/>
        </p:nvSpPr>
        <p:spPr>
          <a:xfrm>
            <a:off x="5346320" y="1052735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8" name="TextBox 148"/>
          <p:cNvSpPr txBox="1"/>
          <p:nvPr/>
        </p:nvSpPr>
        <p:spPr>
          <a:xfrm>
            <a:off x="5141426" y="118354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1</a:t>
            </a:r>
          </a:p>
        </p:txBody>
      </p:sp>
      <p:sp>
        <p:nvSpPr>
          <p:cNvPr id="149" name="TextBox 149"/>
          <p:cNvSpPr txBox="1"/>
          <p:nvPr/>
        </p:nvSpPr>
        <p:spPr>
          <a:xfrm>
            <a:off x="4976643" y="1090847"/>
            <a:ext cx="105509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ABONOUTEICHOS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0" name="TextBox 150"/>
          <p:cNvSpPr txBox="1"/>
          <p:nvPr/>
        </p:nvSpPr>
        <p:spPr>
          <a:xfrm>
            <a:off x="4763150" y="140348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4</a:t>
            </a:r>
          </a:p>
        </p:txBody>
      </p:sp>
      <p:sp>
        <p:nvSpPr>
          <p:cNvPr id="151" name="Oval 151"/>
          <p:cNvSpPr/>
          <p:nvPr/>
        </p:nvSpPr>
        <p:spPr>
          <a:xfrm>
            <a:off x="4453813" y="1306291"/>
            <a:ext cx="406219" cy="361111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2" name="Oval 152"/>
          <p:cNvSpPr/>
          <p:nvPr/>
        </p:nvSpPr>
        <p:spPr>
          <a:xfrm>
            <a:off x="5513033" y="1363737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3" name="TextBox 153"/>
          <p:cNvSpPr txBox="1"/>
          <p:nvPr/>
        </p:nvSpPr>
        <p:spPr>
          <a:xfrm>
            <a:off x="5129043" y="1382029"/>
            <a:ext cx="92044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POMPEIOPOLIS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4" name="TextBox 154"/>
          <p:cNvSpPr txBox="1"/>
          <p:nvPr/>
        </p:nvSpPr>
        <p:spPr>
          <a:xfrm>
            <a:off x="5629882" y="148063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1</a:t>
            </a:r>
          </a:p>
        </p:txBody>
      </p:sp>
      <p:sp>
        <p:nvSpPr>
          <p:cNvPr id="155" name="TextBox 155"/>
          <p:cNvSpPr txBox="1"/>
          <p:nvPr/>
        </p:nvSpPr>
        <p:spPr>
          <a:xfrm>
            <a:off x="6496727" y="2080559"/>
            <a:ext cx="92685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SEBASTOPOLIS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6" name="Oval 156"/>
          <p:cNvSpPr/>
          <p:nvPr/>
        </p:nvSpPr>
        <p:spPr>
          <a:xfrm>
            <a:off x="6770028" y="2007725"/>
            <a:ext cx="406219" cy="361111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7" name="TextBox 157"/>
          <p:cNvSpPr txBox="1"/>
          <p:nvPr/>
        </p:nvSpPr>
        <p:spPr>
          <a:xfrm>
            <a:off x="7067406" y="184996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4</a:t>
            </a:r>
          </a:p>
        </p:txBody>
      </p:sp>
      <p:sp>
        <p:nvSpPr>
          <p:cNvPr id="158" name="Content Placeholder 2"/>
          <p:cNvSpPr txBox="1">
            <a:spLocks/>
          </p:cNvSpPr>
          <p:nvPr/>
        </p:nvSpPr>
        <p:spPr>
          <a:xfrm>
            <a:off x="5101208" y="5517232"/>
            <a:ext cx="4042792" cy="1008112"/>
          </a:xfrm>
          <a:prstGeom prst="rect">
            <a:avLst/>
          </a:prstGeom>
          <a:gradFill>
            <a:gsLst>
              <a:gs pos="7000">
                <a:schemeClr val="accent5">
                  <a:tint val="79000"/>
                  <a:satMod val="180000"/>
                  <a:alpha val="3000"/>
                </a:schemeClr>
              </a:gs>
              <a:gs pos="65000">
                <a:schemeClr val="accent5">
                  <a:tint val="52000"/>
                  <a:satMod val="250000"/>
                </a:schemeClr>
              </a:gs>
              <a:gs pos="100000">
                <a:schemeClr val="accent5">
                  <a:tint val="29000"/>
                  <a:satMod val="300000"/>
                </a:schemeClr>
              </a:gs>
            </a:gsLst>
          </a:gra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77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IMPERIAL CULT IN ASIA MINOR</a:t>
            </a:r>
          </a:p>
          <a:p>
            <a:pPr lvl="1"/>
            <a:r>
              <a:rPr lang="de-DE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green</a:t>
            </a:r>
            <a:r>
              <a:rPr lang="de-D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de-DE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only</a:t>
            </a:r>
            <a:r>
              <a:rPr lang="de-D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male </a:t>
            </a:r>
            <a:r>
              <a:rPr lang="de-DE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priests</a:t>
            </a:r>
            <a:r>
              <a:rPr lang="de-D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attested</a:t>
            </a:r>
            <a:endParaRPr lang="de-D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r>
              <a:rPr lang="de-DE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red</a:t>
            </a:r>
            <a:r>
              <a:rPr lang="de-D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de-DE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both</a:t>
            </a:r>
            <a:r>
              <a:rPr lang="de-D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men</a:t>
            </a:r>
            <a:r>
              <a:rPr lang="de-D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</a:t>
            </a:r>
            <a:r>
              <a:rPr lang="de-D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women</a:t>
            </a:r>
            <a:endParaRPr lang="de-D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9" name="Oval 286"/>
          <p:cNvSpPr/>
          <p:nvPr/>
        </p:nvSpPr>
        <p:spPr>
          <a:xfrm>
            <a:off x="1763688" y="3789040"/>
            <a:ext cx="432048" cy="396045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0" name="Oval 287"/>
          <p:cNvSpPr/>
          <p:nvPr/>
        </p:nvSpPr>
        <p:spPr>
          <a:xfrm>
            <a:off x="1115616" y="3320987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1" name="TextBox 288"/>
          <p:cNvSpPr txBox="1"/>
          <p:nvPr/>
        </p:nvSpPr>
        <p:spPr>
          <a:xfrm>
            <a:off x="1575983" y="364785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5</a:t>
            </a:r>
          </a:p>
        </p:txBody>
      </p:sp>
      <p:sp>
        <p:nvSpPr>
          <p:cNvPr id="162" name="TextBox 289"/>
          <p:cNvSpPr txBox="1"/>
          <p:nvPr/>
        </p:nvSpPr>
        <p:spPr>
          <a:xfrm>
            <a:off x="2602910" y="566124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1</a:t>
            </a:r>
          </a:p>
        </p:txBody>
      </p:sp>
      <p:sp>
        <p:nvSpPr>
          <p:cNvPr id="163" name="Oval 290"/>
          <p:cNvSpPr/>
          <p:nvPr/>
        </p:nvSpPr>
        <p:spPr>
          <a:xfrm>
            <a:off x="1763688" y="4509120"/>
            <a:ext cx="360040" cy="324037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4" name="TextBox 291"/>
          <p:cNvSpPr txBox="1"/>
          <p:nvPr/>
        </p:nvSpPr>
        <p:spPr>
          <a:xfrm>
            <a:off x="1547664" y="450912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3</a:t>
            </a:r>
          </a:p>
        </p:txBody>
      </p:sp>
      <p:sp>
        <p:nvSpPr>
          <p:cNvPr id="165" name="Oval 292"/>
          <p:cNvSpPr/>
          <p:nvPr/>
        </p:nvSpPr>
        <p:spPr>
          <a:xfrm>
            <a:off x="1979712" y="4725144"/>
            <a:ext cx="551189" cy="504056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6" name="TextBox 293"/>
          <p:cNvSpPr txBox="1"/>
          <p:nvPr/>
        </p:nvSpPr>
        <p:spPr>
          <a:xfrm>
            <a:off x="2386886" y="457183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7</a:t>
            </a:r>
          </a:p>
        </p:txBody>
      </p:sp>
      <p:sp>
        <p:nvSpPr>
          <p:cNvPr id="167" name="Oval 294"/>
          <p:cNvSpPr/>
          <p:nvPr/>
        </p:nvSpPr>
        <p:spPr>
          <a:xfrm>
            <a:off x="1907704" y="5157192"/>
            <a:ext cx="551189" cy="504056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8" name="Oval 295"/>
          <p:cNvSpPr/>
          <p:nvPr/>
        </p:nvSpPr>
        <p:spPr>
          <a:xfrm>
            <a:off x="1284506" y="3933056"/>
            <a:ext cx="263158" cy="288032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9" name="TextBox 296"/>
          <p:cNvSpPr txBox="1"/>
          <p:nvPr/>
        </p:nvSpPr>
        <p:spPr>
          <a:xfrm>
            <a:off x="1115616" y="407707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2</a:t>
            </a:r>
          </a:p>
        </p:txBody>
      </p:sp>
      <p:sp>
        <p:nvSpPr>
          <p:cNvPr id="170" name="Oval 297"/>
          <p:cNvSpPr/>
          <p:nvPr/>
        </p:nvSpPr>
        <p:spPr>
          <a:xfrm>
            <a:off x="2508642" y="5013176"/>
            <a:ext cx="695206" cy="720080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1" name="TextBox 298"/>
          <p:cNvSpPr txBox="1"/>
          <p:nvPr/>
        </p:nvSpPr>
        <p:spPr>
          <a:xfrm>
            <a:off x="1738814" y="530120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6</a:t>
            </a:r>
          </a:p>
        </p:txBody>
      </p:sp>
      <p:sp>
        <p:nvSpPr>
          <p:cNvPr id="172" name="Oval 299"/>
          <p:cNvSpPr/>
          <p:nvPr/>
        </p:nvSpPr>
        <p:spPr>
          <a:xfrm>
            <a:off x="1907704" y="5769259"/>
            <a:ext cx="360040" cy="324037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3" name="TextBox 300"/>
          <p:cNvSpPr txBox="1"/>
          <p:nvPr/>
        </p:nvSpPr>
        <p:spPr>
          <a:xfrm>
            <a:off x="2579786" y="475436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3</a:t>
            </a:r>
          </a:p>
        </p:txBody>
      </p:sp>
      <p:sp>
        <p:nvSpPr>
          <p:cNvPr id="174" name="Oval 301"/>
          <p:cNvSpPr/>
          <p:nvPr/>
        </p:nvSpPr>
        <p:spPr>
          <a:xfrm>
            <a:off x="2573178" y="5547296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5" name="Oval 302"/>
          <p:cNvSpPr/>
          <p:nvPr/>
        </p:nvSpPr>
        <p:spPr>
          <a:xfrm>
            <a:off x="2376199" y="4961676"/>
            <a:ext cx="360040" cy="324037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6" name="TextBox 303"/>
          <p:cNvSpPr txBox="1"/>
          <p:nvPr/>
        </p:nvSpPr>
        <p:spPr>
          <a:xfrm rot="19302812">
            <a:off x="2404206" y="4867754"/>
            <a:ext cx="63511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TRALLES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7" name="TextBox 304"/>
          <p:cNvSpPr txBox="1"/>
          <p:nvPr/>
        </p:nvSpPr>
        <p:spPr>
          <a:xfrm>
            <a:off x="1738814" y="587727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3</a:t>
            </a:r>
          </a:p>
        </p:txBody>
      </p:sp>
      <p:sp>
        <p:nvSpPr>
          <p:cNvPr id="178" name="TextBox 305"/>
          <p:cNvSpPr txBox="1"/>
          <p:nvPr/>
        </p:nvSpPr>
        <p:spPr>
          <a:xfrm>
            <a:off x="3460180" y="443711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3</a:t>
            </a:r>
          </a:p>
        </p:txBody>
      </p:sp>
      <p:sp>
        <p:nvSpPr>
          <p:cNvPr id="179" name="TextBox 306"/>
          <p:cNvSpPr txBox="1"/>
          <p:nvPr/>
        </p:nvSpPr>
        <p:spPr>
          <a:xfrm>
            <a:off x="3347864" y="4653136"/>
            <a:ext cx="78258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HIERAPOLIS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0" name="TextBox 307"/>
          <p:cNvSpPr txBox="1"/>
          <p:nvPr/>
        </p:nvSpPr>
        <p:spPr>
          <a:xfrm>
            <a:off x="2411288" y="3832524"/>
            <a:ext cx="101502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HADRIANOPOLIS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1" name="Oval 308"/>
          <p:cNvSpPr/>
          <p:nvPr/>
        </p:nvSpPr>
        <p:spPr>
          <a:xfrm>
            <a:off x="2376199" y="3825043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2" name="TextBox 309"/>
          <p:cNvSpPr txBox="1"/>
          <p:nvPr/>
        </p:nvSpPr>
        <p:spPr>
          <a:xfrm>
            <a:off x="2508642" y="386115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1</a:t>
            </a:r>
          </a:p>
        </p:txBody>
      </p:sp>
      <p:sp>
        <p:nvSpPr>
          <p:cNvPr id="183" name="TextBox 310"/>
          <p:cNvSpPr txBox="1"/>
          <p:nvPr/>
        </p:nvSpPr>
        <p:spPr>
          <a:xfrm>
            <a:off x="910722" y="320368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1</a:t>
            </a:r>
          </a:p>
        </p:txBody>
      </p:sp>
      <p:sp>
        <p:nvSpPr>
          <p:cNvPr id="184" name="Oval 311"/>
          <p:cNvSpPr/>
          <p:nvPr/>
        </p:nvSpPr>
        <p:spPr>
          <a:xfrm>
            <a:off x="1164057" y="4647328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5" name="TextBox 312"/>
          <p:cNvSpPr txBox="1"/>
          <p:nvPr/>
        </p:nvSpPr>
        <p:spPr>
          <a:xfrm>
            <a:off x="1019925" y="478786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1</a:t>
            </a:r>
          </a:p>
        </p:txBody>
      </p:sp>
      <p:sp>
        <p:nvSpPr>
          <p:cNvPr id="186" name="Oval 313"/>
          <p:cNvSpPr/>
          <p:nvPr/>
        </p:nvSpPr>
        <p:spPr>
          <a:xfrm>
            <a:off x="1680550" y="5142093"/>
            <a:ext cx="263158" cy="288032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7" name="TextBox 314"/>
          <p:cNvSpPr txBox="1"/>
          <p:nvPr/>
        </p:nvSpPr>
        <p:spPr>
          <a:xfrm>
            <a:off x="1475656" y="515719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2</a:t>
            </a:r>
          </a:p>
        </p:txBody>
      </p:sp>
      <p:sp>
        <p:nvSpPr>
          <p:cNvPr id="188" name="Oval 315"/>
          <p:cNvSpPr/>
          <p:nvPr/>
        </p:nvSpPr>
        <p:spPr>
          <a:xfrm>
            <a:off x="3039900" y="4531979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9" name="TextBox 316"/>
          <p:cNvSpPr txBox="1"/>
          <p:nvPr/>
        </p:nvSpPr>
        <p:spPr>
          <a:xfrm>
            <a:off x="2843808" y="449982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1</a:t>
            </a:r>
          </a:p>
        </p:txBody>
      </p:sp>
      <p:sp>
        <p:nvSpPr>
          <p:cNvPr id="190" name="TextBox 317"/>
          <p:cNvSpPr txBox="1"/>
          <p:nvPr/>
        </p:nvSpPr>
        <p:spPr>
          <a:xfrm>
            <a:off x="2843808" y="4437692"/>
            <a:ext cx="92365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PHILADELPHIA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1" name="Oval 318"/>
          <p:cNvSpPr/>
          <p:nvPr/>
        </p:nvSpPr>
        <p:spPr>
          <a:xfrm>
            <a:off x="2198440" y="5053826"/>
            <a:ext cx="263158" cy="288032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2" name="TextBox 319"/>
          <p:cNvSpPr txBox="1"/>
          <p:nvPr/>
        </p:nvSpPr>
        <p:spPr>
          <a:xfrm>
            <a:off x="1942400" y="500388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2</a:t>
            </a:r>
          </a:p>
        </p:txBody>
      </p:sp>
      <p:sp>
        <p:nvSpPr>
          <p:cNvPr id="193" name="TextBox 320"/>
          <p:cNvSpPr txBox="1"/>
          <p:nvPr/>
        </p:nvSpPr>
        <p:spPr>
          <a:xfrm>
            <a:off x="1907704" y="5126995"/>
            <a:ext cx="72487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MAGNESIA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4" name="Oval 321"/>
          <p:cNvSpPr/>
          <p:nvPr/>
        </p:nvSpPr>
        <p:spPr>
          <a:xfrm>
            <a:off x="2250117" y="4112203"/>
            <a:ext cx="360040" cy="324037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5" name="TextBox 322"/>
          <p:cNvSpPr txBox="1"/>
          <p:nvPr/>
        </p:nvSpPr>
        <p:spPr>
          <a:xfrm>
            <a:off x="2111291" y="416687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3</a:t>
            </a:r>
          </a:p>
        </p:txBody>
      </p:sp>
      <p:sp>
        <p:nvSpPr>
          <p:cNvPr id="196" name="TextBox 323"/>
          <p:cNvSpPr txBox="1"/>
          <p:nvPr/>
        </p:nvSpPr>
        <p:spPr>
          <a:xfrm>
            <a:off x="2418913" y="4138627"/>
            <a:ext cx="70724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THYATIRA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7" name="Oval 324"/>
          <p:cNvSpPr/>
          <p:nvPr/>
        </p:nvSpPr>
        <p:spPr>
          <a:xfrm>
            <a:off x="1630802" y="4815153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8" name="TextBox 325"/>
          <p:cNvSpPr txBox="1"/>
          <p:nvPr/>
        </p:nvSpPr>
        <p:spPr>
          <a:xfrm>
            <a:off x="1738814" y="479715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1</a:t>
            </a:r>
          </a:p>
        </p:txBody>
      </p:sp>
      <p:sp>
        <p:nvSpPr>
          <p:cNvPr id="199" name="TextBox 326"/>
          <p:cNvSpPr txBox="1"/>
          <p:nvPr/>
        </p:nvSpPr>
        <p:spPr>
          <a:xfrm>
            <a:off x="1390000" y="4858707"/>
            <a:ext cx="44114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TEOS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0" name="TextBox 327"/>
          <p:cNvSpPr txBox="1"/>
          <p:nvPr/>
        </p:nvSpPr>
        <p:spPr>
          <a:xfrm>
            <a:off x="2411760" y="5631051"/>
            <a:ext cx="68159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CERAMUS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1" name="Oval 328"/>
          <p:cNvSpPr/>
          <p:nvPr/>
        </p:nvSpPr>
        <p:spPr>
          <a:xfrm>
            <a:off x="2123728" y="2852936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2" name="TextBox 329"/>
          <p:cNvSpPr txBox="1"/>
          <p:nvPr/>
        </p:nvSpPr>
        <p:spPr>
          <a:xfrm>
            <a:off x="2195736" y="270892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1</a:t>
            </a:r>
          </a:p>
        </p:txBody>
      </p:sp>
      <p:sp>
        <p:nvSpPr>
          <p:cNvPr id="203" name="Oval 330"/>
          <p:cNvSpPr/>
          <p:nvPr/>
        </p:nvSpPr>
        <p:spPr>
          <a:xfrm>
            <a:off x="2979840" y="4861560"/>
            <a:ext cx="793246" cy="81174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4" name="TextBox 331"/>
          <p:cNvSpPr txBox="1"/>
          <p:nvPr/>
        </p:nvSpPr>
        <p:spPr>
          <a:xfrm>
            <a:off x="2555776" y="5383858"/>
            <a:ext cx="90120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STRATONIKEA</a:t>
            </a:r>
          </a:p>
        </p:txBody>
      </p:sp>
      <p:sp>
        <p:nvSpPr>
          <p:cNvPr id="205" name="TextBox 332"/>
          <p:cNvSpPr txBox="1"/>
          <p:nvPr/>
        </p:nvSpPr>
        <p:spPr>
          <a:xfrm>
            <a:off x="2843808" y="5517232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12</a:t>
            </a:r>
          </a:p>
        </p:txBody>
      </p:sp>
      <p:sp>
        <p:nvSpPr>
          <p:cNvPr id="206" name="TextBox 333"/>
          <p:cNvSpPr txBox="1"/>
          <p:nvPr/>
        </p:nvSpPr>
        <p:spPr>
          <a:xfrm>
            <a:off x="2915816" y="5162602"/>
            <a:ext cx="86273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APHRODISIAS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7" name="TextBox 334"/>
          <p:cNvSpPr txBox="1"/>
          <p:nvPr/>
        </p:nvSpPr>
        <p:spPr>
          <a:xfrm>
            <a:off x="3122742" y="5589240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17</a:t>
            </a:r>
          </a:p>
        </p:txBody>
      </p:sp>
      <p:sp>
        <p:nvSpPr>
          <p:cNvPr id="208" name="Oval 335"/>
          <p:cNvSpPr/>
          <p:nvPr/>
        </p:nvSpPr>
        <p:spPr>
          <a:xfrm>
            <a:off x="3256593" y="4690526"/>
            <a:ext cx="360040" cy="324037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9" name="Oval 336"/>
          <p:cNvSpPr/>
          <p:nvPr/>
        </p:nvSpPr>
        <p:spPr>
          <a:xfrm>
            <a:off x="2170862" y="5504064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0" name="TextBox 337"/>
          <p:cNvSpPr txBox="1"/>
          <p:nvPr/>
        </p:nvSpPr>
        <p:spPr>
          <a:xfrm>
            <a:off x="2000816" y="5521425"/>
            <a:ext cx="48122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IASOS</a:t>
            </a:r>
          </a:p>
        </p:txBody>
      </p:sp>
      <p:sp>
        <p:nvSpPr>
          <p:cNvPr id="211" name="TextBox 338"/>
          <p:cNvSpPr txBox="1"/>
          <p:nvPr/>
        </p:nvSpPr>
        <p:spPr>
          <a:xfrm>
            <a:off x="2195736" y="562195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1</a:t>
            </a:r>
          </a:p>
        </p:txBody>
      </p:sp>
      <p:sp>
        <p:nvSpPr>
          <p:cNvPr id="212" name="Oval 339"/>
          <p:cNvSpPr/>
          <p:nvPr/>
        </p:nvSpPr>
        <p:spPr>
          <a:xfrm>
            <a:off x="2657664" y="5009839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3" name="TextBox 340"/>
          <p:cNvSpPr txBox="1"/>
          <p:nvPr/>
        </p:nvSpPr>
        <p:spPr>
          <a:xfrm rot="19302812">
            <a:off x="2642368" y="4989610"/>
            <a:ext cx="46358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NYSA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4" name="TextBox 341"/>
          <p:cNvSpPr txBox="1"/>
          <p:nvPr/>
        </p:nvSpPr>
        <p:spPr>
          <a:xfrm>
            <a:off x="2747874" y="478786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1</a:t>
            </a:r>
          </a:p>
        </p:txBody>
      </p:sp>
      <p:sp>
        <p:nvSpPr>
          <p:cNvPr id="215" name="TextBox 342"/>
          <p:cNvSpPr txBox="1"/>
          <p:nvPr/>
        </p:nvSpPr>
        <p:spPr>
          <a:xfrm>
            <a:off x="3203848" y="3982207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1</a:t>
            </a:r>
          </a:p>
        </p:txBody>
      </p:sp>
      <p:sp>
        <p:nvSpPr>
          <p:cNvPr id="216" name="TextBox 343"/>
          <p:cNvSpPr txBox="1"/>
          <p:nvPr/>
        </p:nvSpPr>
        <p:spPr>
          <a:xfrm rot="19637841">
            <a:off x="3209385" y="4004480"/>
            <a:ext cx="106631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TEMENOTHRYRAI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7" name="Oval 344"/>
          <p:cNvSpPr/>
          <p:nvPr/>
        </p:nvSpPr>
        <p:spPr>
          <a:xfrm>
            <a:off x="3376463" y="4114762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8" name="Oval 345"/>
          <p:cNvSpPr/>
          <p:nvPr/>
        </p:nvSpPr>
        <p:spPr>
          <a:xfrm>
            <a:off x="3524387" y="4958008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9" name="TextBox 346"/>
          <p:cNvSpPr txBox="1"/>
          <p:nvPr/>
        </p:nvSpPr>
        <p:spPr>
          <a:xfrm rot="19234416">
            <a:off x="3411098" y="4894858"/>
            <a:ext cx="67839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ATTOUDA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0" name="Oval 347"/>
          <p:cNvSpPr/>
          <p:nvPr/>
        </p:nvSpPr>
        <p:spPr>
          <a:xfrm>
            <a:off x="2255404" y="3815145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1" name="TextBox 348"/>
          <p:cNvSpPr txBox="1"/>
          <p:nvPr/>
        </p:nvSpPr>
        <p:spPr>
          <a:xfrm rot="18831155">
            <a:off x="2208176" y="3552817"/>
            <a:ext cx="67999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NAKRASA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2" name="TextBox 349"/>
          <p:cNvSpPr txBox="1"/>
          <p:nvPr/>
        </p:nvSpPr>
        <p:spPr>
          <a:xfrm>
            <a:off x="2200410" y="350100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1</a:t>
            </a:r>
          </a:p>
        </p:txBody>
      </p:sp>
      <p:sp>
        <p:nvSpPr>
          <p:cNvPr id="223" name="Oval 350"/>
          <p:cNvSpPr/>
          <p:nvPr/>
        </p:nvSpPr>
        <p:spPr>
          <a:xfrm>
            <a:off x="3952660" y="5084024"/>
            <a:ext cx="556931" cy="500760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4" name="Oval 351"/>
          <p:cNvSpPr/>
          <p:nvPr/>
        </p:nvSpPr>
        <p:spPr>
          <a:xfrm>
            <a:off x="4293567" y="5197842"/>
            <a:ext cx="432048" cy="396045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5" name="TextBox 352"/>
          <p:cNvSpPr txBox="1"/>
          <p:nvPr/>
        </p:nvSpPr>
        <p:spPr>
          <a:xfrm>
            <a:off x="4517096" y="5386761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5</a:t>
            </a:r>
          </a:p>
        </p:txBody>
      </p:sp>
      <p:sp>
        <p:nvSpPr>
          <p:cNvPr id="226" name="Oval 353"/>
          <p:cNvSpPr/>
          <p:nvPr/>
        </p:nvSpPr>
        <p:spPr>
          <a:xfrm>
            <a:off x="4860032" y="5301208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7" name="TextBox 354"/>
          <p:cNvSpPr txBox="1"/>
          <p:nvPr/>
        </p:nvSpPr>
        <p:spPr>
          <a:xfrm>
            <a:off x="4964999" y="539831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1</a:t>
            </a:r>
          </a:p>
        </p:txBody>
      </p:sp>
      <p:sp>
        <p:nvSpPr>
          <p:cNvPr id="228" name="Oval 355"/>
          <p:cNvSpPr/>
          <p:nvPr/>
        </p:nvSpPr>
        <p:spPr>
          <a:xfrm>
            <a:off x="4585729" y="5155821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9" name="TextBox 356"/>
          <p:cNvSpPr txBox="1"/>
          <p:nvPr/>
        </p:nvSpPr>
        <p:spPr>
          <a:xfrm>
            <a:off x="4530882" y="494321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1</a:t>
            </a:r>
          </a:p>
        </p:txBody>
      </p:sp>
      <p:sp>
        <p:nvSpPr>
          <p:cNvPr id="230" name="TextBox 357"/>
          <p:cNvSpPr txBox="1"/>
          <p:nvPr/>
        </p:nvSpPr>
        <p:spPr>
          <a:xfrm>
            <a:off x="4386956" y="5185691"/>
            <a:ext cx="62228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SILLYON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1" name="Oval 358"/>
          <p:cNvSpPr/>
          <p:nvPr/>
        </p:nvSpPr>
        <p:spPr>
          <a:xfrm>
            <a:off x="4307813" y="5410584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2" name="TextBox 359"/>
          <p:cNvSpPr txBox="1"/>
          <p:nvPr/>
        </p:nvSpPr>
        <p:spPr>
          <a:xfrm>
            <a:off x="4175199" y="5504064"/>
            <a:ext cx="68961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ATTALEIA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3" name="Oval 360"/>
          <p:cNvSpPr/>
          <p:nvPr/>
        </p:nvSpPr>
        <p:spPr>
          <a:xfrm>
            <a:off x="4337076" y="4671139"/>
            <a:ext cx="417128" cy="382688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4" name="TextBox 361"/>
          <p:cNvSpPr txBox="1"/>
          <p:nvPr/>
        </p:nvSpPr>
        <p:spPr>
          <a:xfrm>
            <a:off x="4355976" y="4660897"/>
            <a:ext cx="55335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ADADA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5" name="TextBox 362"/>
          <p:cNvSpPr txBox="1"/>
          <p:nvPr/>
        </p:nvSpPr>
        <p:spPr>
          <a:xfrm>
            <a:off x="4547126" y="442782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4</a:t>
            </a:r>
          </a:p>
        </p:txBody>
      </p:sp>
      <p:sp>
        <p:nvSpPr>
          <p:cNvPr id="236" name="TextBox 363"/>
          <p:cNvSpPr txBox="1"/>
          <p:nvPr/>
        </p:nvSpPr>
        <p:spPr>
          <a:xfrm rot="18988557">
            <a:off x="3857182" y="5195905"/>
            <a:ext cx="72167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TERMESOS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7" name="TextBox 364"/>
          <p:cNvSpPr txBox="1"/>
          <p:nvPr/>
        </p:nvSpPr>
        <p:spPr>
          <a:xfrm>
            <a:off x="3978247" y="550794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7</a:t>
            </a:r>
          </a:p>
        </p:txBody>
      </p:sp>
      <p:sp>
        <p:nvSpPr>
          <p:cNvPr id="238" name="Oval 365"/>
          <p:cNvSpPr/>
          <p:nvPr/>
        </p:nvSpPr>
        <p:spPr>
          <a:xfrm>
            <a:off x="3484475" y="5877272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9" name="TextBox 366"/>
          <p:cNvSpPr txBox="1"/>
          <p:nvPr/>
        </p:nvSpPr>
        <p:spPr>
          <a:xfrm>
            <a:off x="3275856" y="587727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1</a:t>
            </a:r>
          </a:p>
        </p:txBody>
      </p:sp>
      <p:sp>
        <p:nvSpPr>
          <p:cNvPr id="240" name="TextBox 367"/>
          <p:cNvSpPr txBox="1"/>
          <p:nvPr/>
        </p:nvSpPr>
        <p:spPr>
          <a:xfrm>
            <a:off x="3347864" y="5877852"/>
            <a:ext cx="77296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TELMESSOS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1" name="TextBox 368"/>
          <p:cNvSpPr txBox="1"/>
          <p:nvPr/>
        </p:nvSpPr>
        <p:spPr>
          <a:xfrm rot="1525223">
            <a:off x="3778727" y="3078487"/>
            <a:ext cx="83869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DORYLAEUM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2" name="Oval 369"/>
          <p:cNvSpPr/>
          <p:nvPr/>
        </p:nvSpPr>
        <p:spPr>
          <a:xfrm>
            <a:off x="3594203" y="5994575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3" name="TextBox 370"/>
          <p:cNvSpPr txBox="1"/>
          <p:nvPr/>
        </p:nvSpPr>
        <p:spPr>
          <a:xfrm>
            <a:off x="3611022" y="615601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1</a:t>
            </a:r>
          </a:p>
        </p:txBody>
      </p:sp>
      <p:sp>
        <p:nvSpPr>
          <p:cNvPr id="244" name="TextBox 371"/>
          <p:cNvSpPr txBox="1"/>
          <p:nvPr/>
        </p:nvSpPr>
        <p:spPr>
          <a:xfrm>
            <a:off x="4018746" y="623589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1</a:t>
            </a:r>
          </a:p>
        </p:txBody>
      </p:sp>
      <p:sp>
        <p:nvSpPr>
          <p:cNvPr id="245" name="Oval 372"/>
          <p:cNvSpPr/>
          <p:nvPr/>
        </p:nvSpPr>
        <p:spPr>
          <a:xfrm>
            <a:off x="3916916" y="6075644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6" name="TextBox 373"/>
          <p:cNvSpPr txBox="1"/>
          <p:nvPr/>
        </p:nvSpPr>
        <p:spPr>
          <a:xfrm>
            <a:off x="3917527" y="6063099"/>
            <a:ext cx="61747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APERLAI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7" name="TextBox 374"/>
          <p:cNvSpPr txBox="1"/>
          <p:nvPr/>
        </p:nvSpPr>
        <p:spPr>
          <a:xfrm>
            <a:off x="3339784" y="5586853"/>
            <a:ext cx="57740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KIBYRA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8" name="Oval 375"/>
          <p:cNvSpPr/>
          <p:nvPr/>
        </p:nvSpPr>
        <p:spPr>
          <a:xfrm>
            <a:off x="3534416" y="5517232"/>
            <a:ext cx="263158" cy="288032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9" name="TextBox 376"/>
          <p:cNvSpPr txBox="1"/>
          <p:nvPr/>
        </p:nvSpPr>
        <p:spPr>
          <a:xfrm>
            <a:off x="3707904" y="550794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2</a:t>
            </a:r>
          </a:p>
        </p:txBody>
      </p:sp>
      <p:sp>
        <p:nvSpPr>
          <p:cNvPr id="250" name="Oval 377"/>
          <p:cNvSpPr/>
          <p:nvPr/>
        </p:nvSpPr>
        <p:spPr>
          <a:xfrm>
            <a:off x="3523700" y="5702978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1" name="TextBox 378"/>
          <p:cNvSpPr txBox="1"/>
          <p:nvPr/>
        </p:nvSpPr>
        <p:spPr>
          <a:xfrm>
            <a:off x="3482301" y="5771134"/>
            <a:ext cx="73449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OINOANDA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2" name="TextBox 379"/>
          <p:cNvSpPr txBox="1"/>
          <p:nvPr/>
        </p:nvSpPr>
        <p:spPr>
          <a:xfrm>
            <a:off x="3328022" y="565195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1</a:t>
            </a:r>
          </a:p>
        </p:txBody>
      </p:sp>
      <p:sp>
        <p:nvSpPr>
          <p:cNvPr id="253" name="Oval 380"/>
          <p:cNvSpPr/>
          <p:nvPr/>
        </p:nvSpPr>
        <p:spPr>
          <a:xfrm>
            <a:off x="5868144" y="3941159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4" name="TextBox 381"/>
          <p:cNvSpPr txBox="1"/>
          <p:nvPr/>
        </p:nvSpPr>
        <p:spPr>
          <a:xfrm>
            <a:off x="5927715" y="377974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1</a:t>
            </a:r>
          </a:p>
        </p:txBody>
      </p:sp>
      <p:sp>
        <p:nvSpPr>
          <p:cNvPr id="255" name="TextBox 382"/>
          <p:cNvSpPr txBox="1"/>
          <p:nvPr/>
        </p:nvSpPr>
        <p:spPr>
          <a:xfrm>
            <a:off x="5564474" y="4061974"/>
            <a:ext cx="66877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SAVATRA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6" name="TextBox 383"/>
          <p:cNvSpPr txBox="1"/>
          <p:nvPr/>
        </p:nvSpPr>
        <p:spPr>
          <a:xfrm rot="21185174">
            <a:off x="1342549" y="2988240"/>
            <a:ext cx="56618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PARION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7" name="TextBox 384"/>
          <p:cNvSpPr txBox="1"/>
          <p:nvPr/>
        </p:nvSpPr>
        <p:spPr>
          <a:xfrm>
            <a:off x="1587904" y="304598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1</a:t>
            </a:r>
          </a:p>
        </p:txBody>
      </p:sp>
      <p:sp>
        <p:nvSpPr>
          <p:cNvPr id="258" name="Oval 385"/>
          <p:cNvSpPr/>
          <p:nvPr/>
        </p:nvSpPr>
        <p:spPr>
          <a:xfrm>
            <a:off x="1502561" y="2978950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9" name="Oval 386"/>
          <p:cNvSpPr/>
          <p:nvPr/>
        </p:nvSpPr>
        <p:spPr>
          <a:xfrm>
            <a:off x="3908883" y="4138627"/>
            <a:ext cx="263158" cy="288032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0" name="TextBox 387"/>
          <p:cNvSpPr txBox="1"/>
          <p:nvPr/>
        </p:nvSpPr>
        <p:spPr>
          <a:xfrm>
            <a:off x="3908883" y="387775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2</a:t>
            </a:r>
          </a:p>
        </p:txBody>
      </p:sp>
      <p:sp>
        <p:nvSpPr>
          <p:cNvPr id="261" name="TextBox 388"/>
          <p:cNvSpPr txBox="1"/>
          <p:nvPr/>
        </p:nvSpPr>
        <p:spPr>
          <a:xfrm>
            <a:off x="3707904" y="4221088"/>
            <a:ext cx="70724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AKMONEA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2" name="Oval 389"/>
          <p:cNvSpPr/>
          <p:nvPr/>
        </p:nvSpPr>
        <p:spPr>
          <a:xfrm>
            <a:off x="4091789" y="3060196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3" name="TextBox 390"/>
          <p:cNvSpPr txBox="1"/>
          <p:nvPr/>
        </p:nvSpPr>
        <p:spPr>
          <a:xfrm>
            <a:off x="4172041" y="2854737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1</a:t>
            </a:r>
          </a:p>
        </p:txBody>
      </p:sp>
      <p:sp>
        <p:nvSpPr>
          <p:cNvPr id="264" name="Oval 391"/>
          <p:cNvSpPr/>
          <p:nvPr/>
        </p:nvSpPr>
        <p:spPr>
          <a:xfrm>
            <a:off x="3721393" y="5120898"/>
            <a:ext cx="263158" cy="288032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5" name="TextBox 392"/>
          <p:cNvSpPr txBox="1"/>
          <p:nvPr/>
        </p:nvSpPr>
        <p:spPr>
          <a:xfrm rot="19234416">
            <a:off x="3505407" y="5097648"/>
            <a:ext cx="72006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KEREPATA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6" name="Oval 393"/>
          <p:cNvSpPr/>
          <p:nvPr/>
        </p:nvSpPr>
        <p:spPr>
          <a:xfrm>
            <a:off x="802710" y="5809909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7" name="TextBox 394"/>
          <p:cNvSpPr txBox="1"/>
          <p:nvPr/>
        </p:nvSpPr>
        <p:spPr>
          <a:xfrm>
            <a:off x="646257" y="589097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1</a:t>
            </a:r>
          </a:p>
        </p:txBody>
      </p:sp>
      <p:sp>
        <p:nvSpPr>
          <p:cNvPr id="268" name="TextBox 395"/>
          <p:cNvSpPr txBox="1"/>
          <p:nvPr/>
        </p:nvSpPr>
        <p:spPr>
          <a:xfrm>
            <a:off x="6785882" y="3537302"/>
            <a:ext cx="64472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KOMANA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9" name="Oval 396"/>
          <p:cNvSpPr/>
          <p:nvPr/>
        </p:nvSpPr>
        <p:spPr>
          <a:xfrm>
            <a:off x="6892222" y="3587069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0" name="TextBox 397"/>
          <p:cNvSpPr txBox="1"/>
          <p:nvPr/>
        </p:nvSpPr>
        <p:spPr>
          <a:xfrm>
            <a:off x="7704348" y="400299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1</a:t>
            </a:r>
          </a:p>
        </p:txBody>
      </p:sp>
      <p:sp>
        <p:nvSpPr>
          <p:cNvPr id="271" name="Oval 398"/>
          <p:cNvSpPr/>
          <p:nvPr/>
        </p:nvSpPr>
        <p:spPr>
          <a:xfrm>
            <a:off x="7596336" y="4196645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2" name="TextBox 399"/>
          <p:cNvSpPr txBox="1"/>
          <p:nvPr/>
        </p:nvSpPr>
        <p:spPr>
          <a:xfrm>
            <a:off x="6948264" y="370774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1</a:t>
            </a:r>
          </a:p>
        </p:txBody>
      </p:sp>
      <p:sp>
        <p:nvSpPr>
          <p:cNvPr id="273" name="TextBox 400"/>
          <p:cNvSpPr txBox="1"/>
          <p:nvPr/>
        </p:nvSpPr>
        <p:spPr>
          <a:xfrm>
            <a:off x="5218266" y="247221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2</a:t>
            </a:r>
          </a:p>
        </p:txBody>
      </p:sp>
      <p:sp>
        <p:nvSpPr>
          <p:cNvPr id="274" name="Oval 401"/>
          <p:cNvSpPr/>
          <p:nvPr/>
        </p:nvSpPr>
        <p:spPr>
          <a:xfrm>
            <a:off x="4517096" y="3173243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5" name="TextBox 402"/>
          <p:cNvSpPr txBox="1"/>
          <p:nvPr/>
        </p:nvSpPr>
        <p:spPr>
          <a:xfrm>
            <a:off x="4607336" y="330720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1</a:t>
            </a:r>
          </a:p>
        </p:txBody>
      </p:sp>
      <p:sp>
        <p:nvSpPr>
          <p:cNvPr id="276" name="Oval 403"/>
          <p:cNvSpPr/>
          <p:nvPr/>
        </p:nvSpPr>
        <p:spPr>
          <a:xfrm>
            <a:off x="4339545" y="3807041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7" name="TextBox 404"/>
          <p:cNvSpPr txBox="1"/>
          <p:nvPr/>
        </p:nvSpPr>
        <p:spPr>
          <a:xfrm rot="19637841">
            <a:off x="4155368" y="3802146"/>
            <a:ext cx="65915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PESSINUS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8" name="TextBox 405"/>
          <p:cNvSpPr txBox="1"/>
          <p:nvPr/>
        </p:nvSpPr>
        <p:spPr>
          <a:xfrm>
            <a:off x="4397386" y="3571827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1</a:t>
            </a:r>
          </a:p>
        </p:txBody>
      </p:sp>
      <p:sp>
        <p:nvSpPr>
          <p:cNvPr id="279" name="Oval 406"/>
          <p:cNvSpPr/>
          <p:nvPr/>
        </p:nvSpPr>
        <p:spPr>
          <a:xfrm>
            <a:off x="5014747" y="2656880"/>
            <a:ext cx="263158" cy="288032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0" name="TextBox 407"/>
          <p:cNvSpPr txBox="1"/>
          <p:nvPr/>
        </p:nvSpPr>
        <p:spPr>
          <a:xfrm>
            <a:off x="5940152" y="638132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2</a:t>
            </a:r>
          </a:p>
        </p:txBody>
      </p:sp>
      <p:sp>
        <p:nvSpPr>
          <p:cNvPr id="281" name="Oval 408"/>
          <p:cNvSpPr/>
          <p:nvPr/>
        </p:nvSpPr>
        <p:spPr>
          <a:xfrm>
            <a:off x="5807500" y="6606644"/>
            <a:ext cx="263158" cy="288032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2" name="TextBox 409"/>
          <p:cNvSpPr txBox="1"/>
          <p:nvPr/>
        </p:nvSpPr>
        <p:spPr>
          <a:xfrm>
            <a:off x="5508104" y="6642556"/>
            <a:ext cx="88036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PALAIPAPHOS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1089020"/>
      </p:ext>
    </p:extLst>
  </p:cSld>
  <p:clrMapOvr>
    <a:masterClrMapping/>
  </p:clrMapOvr>
  <p:transition spd="med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50"/>
                            </p:stCondLst>
                            <p:childTnLst>
                              <p:par>
                                <p:cTn id="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0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5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800"/>
                            </p:stCondLst>
                            <p:childTnLst>
                              <p:par>
                                <p:cTn id="6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850"/>
                            </p:stCondLst>
                            <p:childTnLst>
                              <p:par>
                                <p:cTn id="7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900"/>
                            </p:stCondLst>
                            <p:childTnLst>
                              <p:par>
                                <p:cTn id="7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950"/>
                            </p:stCondLst>
                            <p:childTnLst>
                              <p:par>
                                <p:cTn id="8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000"/>
                            </p:stCondLst>
                            <p:childTnLst>
                              <p:par>
                                <p:cTn id="8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050"/>
                            </p:stCondLst>
                            <p:childTnLst>
                              <p:par>
                                <p:cTn id="8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100"/>
                            </p:stCondLst>
                            <p:childTnLst>
                              <p:par>
                                <p:cTn id="9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1150"/>
                            </p:stCondLst>
                            <p:childTnLst>
                              <p:par>
                                <p:cTn id="9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1200"/>
                            </p:stCondLst>
                            <p:childTnLst>
                              <p:par>
                                <p:cTn id="10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1250"/>
                            </p:stCondLst>
                            <p:childTnLst>
                              <p:par>
                                <p:cTn id="10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1300"/>
                            </p:stCondLst>
                            <p:childTnLst>
                              <p:par>
                                <p:cTn id="10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1350"/>
                            </p:stCondLst>
                            <p:childTnLst>
                              <p:par>
                                <p:cTn id="1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1400"/>
                            </p:stCondLst>
                            <p:childTnLst>
                              <p:par>
                                <p:cTn id="1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1450"/>
                            </p:stCondLst>
                            <p:childTnLst>
                              <p:par>
                                <p:cTn id="1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5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1500"/>
                            </p:stCondLst>
                            <p:childTnLst>
                              <p:par>
                                <p:cTn id="1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1550"/>
                            </p:stCondLst>
                            <p:childTnLst>
                              <p:par>
                                <p:cTn id="1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5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1600"/>
                            </p:stCondLst>
                            <p:childTnLst>
                              <p:par>
                                <p:cTn id="1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5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1650"/>
                            </p:stCondLst>
                            <p:childTnLst>
                              <p:par>
                                <p:cTn id="1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5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1700"/>
                            </p:stCondLst>
                            <p:childTnLst>
                              <p:par>
                                <p:cTn id="1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5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1750"/>
                            </p:stCondLst>
                            <p:childTnLst>
                              <p:par>
                                <p:cTn id="1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5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1800"/>
                            </p:stCondLst>
                            <p:childTnLst>
                              <p:par>
                                <p:cTn id="1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5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1850"/>
                            </p:stCondLst>
                            <p:childTnLst>
                              <p:par>
                                <p:cTn id="1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5" dur="5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1900"/>
                            </p:stCondLst>
                            <p:childTnLst>
                              <p:par>
                                <p:cTn id="1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9" dur="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1950"/>
                            </p:stCondLst>
                            <p:childTnLst>
                              <p:par>
                                <p:cTn id="1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5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2000"/>
                            </p:stCondLst>
                            <p:childTnLst>
                              <p:par>
                                <p:cTn id="1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5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2050"/>
                            </p:stCondLst>
                            <p:childTnLst>
                              <p:par>
                                <p:cTn id="16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5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2100"/>
                            </p:stCondLst>
                            <p:childTnLst>
                              <p:par>
                                <p:cTn id="17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5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2150"/>
                            </p:stCondLst>
                            <p:childTnLst>
                              <p:par>
                                <p:cTn id="17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9" dur="5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2200"/>
                            </p:stCondLst>
                            <p:childTnLst>
                              <p:par>
                                <p:cTn id="18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5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2250"/>
                            </p:stCondLst>
                            <p:childTnLst>
                              <p:par>
                                <p:cTn id="18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2300"/>
                            </p:stCondLst>
                            <p:childTnLst>
                              <p:par>
                                <p:cTn id="18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1" dur="5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2350"/>
                            </p:stCondLst>
                            <p:childTnLst>
                              <p:par>
                                <p:cTn id="19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5" dur="5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2400"/>
                            </p:stCondLst>
                            <p:childTnLst>
                              <p:par>
                                <p:cTn id="19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9" dur="5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2450"/>
                            </p:stCondLst>
                            <p:childTnLst>
                              <p:par>
                                <p:cTn id="20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3" dur="5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2500"/>
                            </p:stCondLst>
                            <p:childTnLst>
                              <p:par>
                                <p:cTn id="20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7" dur="5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2550"/>
                            </p:stCondLst>
                            <p:childTnLst>
                              <p:par>
                                <p:cTn id="20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1" dur="5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2600"/>
                            </p:stCondLst>
                            <p:childTnLst>
                              <p:par>
                                <p:cTn id="2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5" dur="5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2650"/>
                            </p:stCondLst>
                            <p:childTnLst>
                              <p:par>
                                <p:cTn id="2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9" dur="5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2700"/>
                            </p:stCondLst>
                            <p:childTnLst>
                              <p:par>
                                <p:cTn id="2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3" dur="5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4" fill="hold">
                            <p:stCondLst>
                              <p:cond delay="2750"/>
                            </p:stCondLst>
                            <p:childTnLst>
                              <p:par>
                                <p:cTn id="2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7" dur="5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8" fill="hold">
                            <p:stCondLst>
                              <p:cond delay="2800"/>
                            </p:stCondLst>
                            <p:childTnLst>
                              <p:par>
                                <p:cTn id="2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1" dur="5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2850"/>
                            </p:stCondLst>
                            <p:childTnLst>
                              <p:par>
                                <p:cTn id="2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5" dur="5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2900"/>
                            </p:stCondLst>
                            <p:childTnLst>
                              <p:par>
                                <p:cTn id="2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9" dur="5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0" fill="hold">
                            <p:stCondLst>
                              <p:cond delay="2950"/>
                            </p:stCondLst>
                            <p:childTnLst>
                              <p:par>
                                <p:cTn id="2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3" dur="5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3000"/>
                            </p:stCondLst>
                            <p:childTnLst>
                              <p:par>
                                <p:cTn id="2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7" dur="5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8" fill="hold">
                            <p:stCondLst>
                              <p:cond delay="3050"/>
                            </p:stCondLst>
                            <p:childTnLst>
                              <p:par>
                                <p:cTn id="2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1" dur="5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2" fill="hold">
                            <p:stCondLst>
                              <p:cond delay="3100"/>
                            </p:stCondLst>
                            <p:childTnLst>
                              <p:par>
                                <p:cTn id="2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5" dur="5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3150"/>
                            </p:stCondLst>
                            <p:childTnLst>
                              <p:par>
                                <p:cTn id="2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9" dur="5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0" fill="hold">
                            <p:stCondLst>
                              <p:cond delay="3200"/>
                            </p:stCondLst>
                            <p:childTnLst>
                              <p:par>
                                <p:cTn id="2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3" dur="5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4" fill="hold">
                            <p:stCondLst>
                              <p:cond delay="3250"/>
                            </p:stCondLst>
                            <p:childTnLst>
                              <p:par>
                                <p:cTn id="2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7" dur="5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3300"/>
                            </p:stCondLst>
                            <p:childTnLst>
                              <p:par>
                                <p:cTn id="26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1" dur="5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2" fill="hold">
                            <p:stCondLst>
                              <p:cond delay="3350"/>
                            </p:stCondLst>
                            <p:childTnLst>
                              <p:par>
                                <p:cTn id="27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5" dur="5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6" fill="hold">
                            <p:stCondLst>
                              <p:cond delay="3400"/>
                            </p:stCondLst>
                            <p:childTnLst>
                              <p:par>
                                <p:cTn id="27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9" dur="5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3450"/>
                            </p:stCondLst>
                            <p:childTnLst>
                              <p:par>
                                <p:cTn id="28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3" dur="5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4" fill="hold">
                            <p:stCondLst>
                              <p:cond delay="3500"/>
                            </p:stCondLst>
                            <p:childTnLst>
                              <p:par>
                                <p:cTn id="28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7" dur="5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8" fill="hold">
                            <p:stCondLst>
                              <p:cond delay="3550"/>
                            </p:stCondLst>
                            <p:childTnLst>
                              <p:par>
                                <p:cTn id="28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1" dur="5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3600"/>
                            </p:stCondLst>
                            <p:childTnLst>
                              <p:par>
                                <p:cTn id="29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5" dur="5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6" fill="hold">
                            <p:stCondLst>
                              <p:cond delay="3650"/>
                            </p:stCondLst>
                            <p:childTnLst>
                              <p:par>
                                <p:cTn id="29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9" dur="5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0" fill="hold">
                            <p:stCondLst>
                              <p:cond delay="3700"/>
                            </p:stCondLst>
                            <p:childTnLst>
                              <p:par>
                                <p:cTn id="30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3" dur="5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3750"/>
                            </p:stCondLst>
                            <p:childTnLst>
                              <p:par>
                                <p:cTn id="30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7" dur="5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8" fill="hold">
                            <p:stCondLst>
                              <p:cond delay="3800"/>
                            </p:stCondLst>
                            <p:childTnLst>
                              <p:par>
                                <p:cTn id="30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1" dur="5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2" fill="hold">
                            <p:stCondLst>
                              <p:cond delay="3850"/>
                            </p:stCondLst>
                            <p:childTnLst>
                              <p:par>
                                <p:cTn id="3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5" dur="5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3900"/>
                            </p:stCondLst>
                            <p:childTnLst>
                              <p:par>
                                <p:cTn id="3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9" dur="5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0" fill="hold">
                            <p:stCondLst>
                              <p:cond delay="3950"/>
                            </p:stCondLst>
                            <p:childTnLst>
                              <p:par>
                                <p:cTn id="3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3" dur="5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4" fill="hold">
                            <p:stCondLst>
                              <p:cond delay="4000"/>
                            </p:stCondLst>
                            <p:childTnLst>
                              <p:par>
                                <p:cTn id="3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7" dur="5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4050"/>
                            </p:stCondLst>
                            <p:childTnLst>
                              <p:par>
                                <p:cTn id="3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1" dur="5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2" fill="hold">
                            <p:stCondLst>
                              <p:cond delay="4100"/>
                            </p:stCondLst>
                            <p:childTnLst>
                              <p:par>
                                <p:cTn id="3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5" dur="5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6" fill="hold">
                            <p:stCondLst>
                              <p:cond delay="4150"/>
                            </p:stCondLst>
                            <p:childTnLst>
                              <p:par>
                                <p:cTn id="3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9" dur="5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>
                            <p:stCondLst>
                              <p:cond delay="4200"/>
                            </p:stCondLst>
                            <p:childTnLst>
                              <p:par>
                                <p:cTn id="3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3" dur="5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4" fill="hold">
                            <p:stCondLst>
                              <p:cond delay="4250"/>
                            </p:stCondLst>
                            <p:childTnLst>
                              <p:par>
                                <p:cTn id="3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7" dur="5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8" fill="hold">
                            <p:stCondLst>
                              <p:cond delay="4300"/>
                            </p:stCondLst>
                            <p:childTnLst>
                              <p:par>
                                <p:cTn id="3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1" dur="5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4350"/>
                            </p:stCondLst>
                            <p:childTnLst>
                              <p:par>
                                <p:cTn id="3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5" dur="5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6" fill="hold">
                            <p:stCondLst>
                              <p:cond delay="4400"/>
                            </p:stCondLst>
                            <p:childTnLst>
                              <p:par>
                                <p:cTn id="3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9" dur="5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0" fill="hold">
                            <p:stCondLst>
                              <p:cond delay="4450"/>
                            </p:stCondLst>
                            <p:childTnLst>
                              <p:par>
                                <p:cTn id="3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3" dur="5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4" fill="hold">
                            <p:stCondLst>
                              <p:cond delay="4500"/>
                            </p:stCondLst>
                            <p:childTnLst>
                              <p:par>
                                <p:cTn id="3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7" dur="5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8" fill="hold">
                            <p:stCondLst>
                              <p:cond delay="4550"/>
                            </p:stCondLst>
                            <p:childTnLst>
                              <p:par>
                                <p:cTn id="36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1" dur="5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2" fill="hold">
                            <p:stCondLst>
                              <p:cond delay="4600"/>
                            </p:stCondLst>
                            <p:childTnLst>
                              <p:par>
                                <p:cTn id="37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5" dur="5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6" fill="hold">
                            <p:stCondLst>
                              <p:cond delay="4650"/>
                            </p:stCondLst>
                            <p:childTnLst>
                              <p:par>
                                <p:cTn id="37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9" dur="5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0" fill="hold">
                            <p:stCondLst>
                              <p:cond delay="4700"/>
                            </p:stCondLst>
                            <p:childTnLst>
                              <p:par>
                                <p:cTn id="38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3" dur="5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4" fill="hold">
                            <p:stCondLst>
                              <p:cond delay="4750"/>
                            </p:stCondLst>
                            <p:childTnLst>
                              <p:par>
                                <p:cTn id="38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7" dur="5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8" fill="hold">
                            <p:stCondLst>
                              <p:cond delay="4800"/>
                            </p:stCondLst>
                            <p:childTnLst>
                              <p:par>
                                <p:cTn id="38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1" dur="5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2" fill="hold">
                            <p:stCondLst>
                              <p:cond delay="4850"/>
                            </p:stCondLst>
                            <p:childTnLst>
                              <p:par>
                                <p:cTn id="39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5" dur="5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6" fill="hold">
                            <p:stCondLst>
                              <p:cond delay="4900"/>
                            </p:stCondLst>
                            <p:childTnLst>
                              <p:par>
                                <p:cTn id="39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9" dur="5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0" fill="hold">
                            <p:stCondLst>
                              <p:cond delay="4950"/>
                            </p:stCondLst>
                            <p:childTnLst>
                              <p:par>
                                <p:cTn id="40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3" dur="5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4" fill="hold">
                            <p:stCondLst>
                              <p:cond delay="5000"/>
                            </p:stCondLst>
                            <p:childTnLst>
                              <p:par>
                                <p:cTn id="40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7" dur="5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8" fill="hold">
                            <p:stCondLst>
                              <p:cond delay="5050"/>
                            </p:stCondLst>
                            <p:childTnLst>
                              <p:par>
                                <p:cTn id="40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1" dur="5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2" fill="hold">
                            <p:stCondLst>
                              <p:cond delay="5100"/>
                            </p:stCondLst>
                            <p:childTnLst>
                              <p:par>
                                <p:cTn id="4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5" dur="5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6" fill="hold">
                            <p:stCondLst>
                              <p:cond delay="5150"/>
                            </p:stCondLst>
                            <p:childTnLst>
                              <p:par>
                                <p:cTn id="4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9" dur="5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0" fill="hold">
                            <p:stCondLst>
                              <p:cond delay="5200"/>
                            </p:stCondLst>
                            <p:childTnLst>
                              <p:par>
                                <p:cTn id="4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3" dur="5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4" fill="hold">
                            <p:stCondLst>
                              <p:cond delay="5250"/>
                            </p:stCondLst>
                            <p:childTnLst>
                              <p:par>
                                <p:cTn id="4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7" dur="5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8" fill="hold">
                            <p:stCondLst>
                              <p:cond delay="5300"/>
                            </p:stCondLst>
                            <p:childTnLst>
                              <p:par>
                                <p:cTn id="4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1" dur="5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2" fill="hold">
                            <p:stCondLst>
                              <p:cond delay="5350"/>
                            </p:stCondLst>
                            <p:childTnLst>
                              <p:par>
                                <p:cTn id="4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5" dur="5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6" fill="hold">
                            <p:stCondLst>
                              <p:cond delay="5400"/>
                            </p:stCondLst>
                            <p:childTnLst>
                              <p:par>
                                <p:cTn id="4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9" dur="5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0" fill="hold">
                            <p:stCondLst>
                              <p:cond delay="5450"/>
                            </p:stCondLst>
                            <p:childTnLst>
                              <p:par>
                                <p:cTn id="4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3" dur="5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4" fill="hold">
                            <p:stCondLst>
                              <p:cond delay="5500"/>
                            </p:stCondLst>
                            <p:childTnLst>
                              <p:par>
                                <p:cTn id="4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7" dur="5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8" fill="hold">
                            <p:stCondLst>
                              <p:cond delay="5550"/>
                            </p:stCondLst>
                            <p:childTnLst>
                              <p:par>
                                <p:cTn id="4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1" dur="5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2" fill="hold">
                            <p:stCondLst>
                              <p:cond delay="5600"/>
                            </p:stCondLst>
                            <p:childTnLst>
                              <p:par>
                                <p:cTn id="4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5" dur="5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6" fill="hold">
                            <p:stCondLst>
                              <p:cond delay="5650"/>
                            </p:stCondLst>
                            <p:childTnLst>
                              <p:par>
                                <p:cTn id="4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9" dur="5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0" fill="hold">
                            <p:stCondLst>
                              <p:cond delay="5700"/>
                            </p:stCondLst>
                            <p:childTnLst>
                              <p:par>
                                <p:cTn id="4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3" dur="5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4" fill="hold">
                            <p:stCondLst>
                              <p:cond delay="5750"/>
                            </p:stCondLst>
                            <p:childTnLst>
                              <p:par>
                                <p:cTn id="4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7" dur="5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8" fill="hold">
                            <p:stCondLst>
                              <p:cond delay="5800"/>
                            </p:stCondLst>
                            <p:childTnLst>
                              <p:par>
                                <p:cTn id="46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1" dur="5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2" fill="hold">
                            <p:stCondLst>
                              <p:cond delay="5850"/>
                            </p:stCondLst>
                            <p:childTnLst>
                              <p:par>
                                <p:cTn id="47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5" dur="5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6" fill="hold">
                            <p:stCondLst>
                              <p:cond delay="5900"/>
                            </p:stCondLst>
                            <p:childTnLst>
                              <p:par>
                                <p:cTn id="47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9" dur="5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0" fill="hold">
                            <p:stCondLst>
                              <p:cond delay="5950"/>
                            </p:stCondLst>
                            <p:childTnLst>
                              <p:par>
                                <p:cTn id="48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3" dur="5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4" fill="hold">
                            <p:stCondLst>
                              <p:cond delay="6000"/>
                            </p:stCondLst>
                            <p:childTnLst>
                              <p:par>
                                <p:cTn id="48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7" dur="5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8" fill="hold">
                            <p:stCondLst>
                              <p:cond delay="6050"/>
                            </p:stCondLst>
                            <p:childTnLst>
                              <p:par>
                                <p:cTn id="48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1" dur="5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2" fill="hold">
                            <p:stCondLst>
                              <p:cond delay="6100"/>
                            </p:stCondLst>
                            <p:childTnLst>
                              <p:par>
                                <p:cTn id="49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5" dur="5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6" fill="hold">
                            <p:stCondLst>
                              <p:cond delay="6150"/>
                            </p:stCondLst>
                            <p:childTnLst>
                              <p:par>
                                <p:cTn id="49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9" dur="5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0" fill="hold">
                            <p:stCondLst>
                              <p:cond delay="6200"/>
                            </p:stCondLst>
                            <p:childTnLst>
                              <p:par>
                                <p:cTn id="50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3" dur="5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4" fill="hold">
                            <p:stCondLst>
                              <p:cond delay="6250"/>
                            </p:stCondLst>
                            <p:childTnLst>
                              <p:par>
                                <p:cTn id="50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7" dur="5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8" fill="hold">
                            <p:stCondLst>
                              <p:cond delay="6300"/>
                            </p:stCondLst>
                            <p:childTnLst>
                              <p:par>
                                <p:cTn id="50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1" dur="5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2" fill="hold">
                            <p:stCondLst>
                              <p:cond delay="6350"/>
                            </p:stCondLst>
                            <p:childTnLst>
                              <p:par>
                                <p:cTn id="5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5" dur="5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6" fill="hold">
                            <p:stCondLst>
                              <p:cond delay="6400"/>
                            </p:stCondLst>
                            <p:childTnLst>
                              <p:par>
                                <p:cTn id="5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9" dur="5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0" fill="hold">
                            <p:stCondLst>
                              <p:cond delay="6450"/>
                            </p:stCondLst>
                            <p:childTnLst>
                              <p:par>
                                <p:cTn id="5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3" dur="5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4" fill="hold">
                            <p:stCondLst>
                              <p:cond delay="6500"/>
                            </p:stCondLst>
                            <p:childTnLst>
                              <p:par>
                                <p:cTn id="5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7" dur="5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8" fill="hold">
                            <p:stCondLst>
                              <p:cond delay="6550"/>
                            </p:stCondLst>
                            <p:childTnLst>
                              <p:par>
                                <p:cTn id="5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1" dur="5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2" fill="hold">
                            <p:stCondLst>
                              <p:cond delay="6600"/>
                            </p:stCondLst>
                            <p:childTnLst>
                              <p:par>
                                <p:cTn id="5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5" dur="5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6" fill="hold">
                            <p:stCondLst>
                              <p:cond delay="6650"/>
                            </p:stCondLst>
                            <p:childTnLst>
                              <p:par>
                                <p:cTn id="5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9" dur="5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0" fill="hold">
                            <p:stCondLst>
                              <p:cond delay="6700"/>
                            </p:stCondLst>
                            <p:childTnLst>
                              <p:par>
                                <p:cTn id="5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3" dur="5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4" fill="hold">
                            <p:stCondLst>
                              <p:cond delay="6750"/>
                            </p:stCondLst>
                            <p:childTnLst>
                              <p:par>
                                <p:cTn id="5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7" dur="5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8" fill="hold">
                            <p:stCondLst>
                              <p:cond delay="6800"/>
                            </p:stCondLst>
                            <p:childTnLst>
                              <p:par>
                                <p:cTn id="5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1" dur="5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2" fill="hold">
                            <p:stCondLst>
                              <p:cond delay="6850"/>
                            </p:stCondLst>
                            <p:childTnLst>
                              <p:par>
                                <p:cTn id="5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5" dur="5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6" fill="hold">
                            <p:stCondLst>
                              <p:cond delay="6900"/>
                            </p:stCondLst>
                            <p:childTnLst>
                              <p:par>
                                <p:cTn id="5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9" dur="5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0" fill="hold">
                            <p:stCondLst>
                              <p:cond delay="6950"/>
                            </p:stCondLst>
                            <p:childTnLst>
                              <p:par>
                                <p:cTn id="5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3" dur="5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4" fill="hold">
                            <p:stCondLst>
                              <p:cond delay="7000"/>
                            </p:stCondLst>
                            <p:childTnLst>
                              <p:par>
                                <p:cTn id="5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7" dur="5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8" fill="hold">
                            <p:stCondLst>
                              <p:cond delay="7050"/>
                            </p:stCondLst>
                            <p:childTnLst>
                              <p:par>
                                <p:cTn id="56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1" dur="5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2" fill="hold">
                            <p:stCondLst>
                              <p:cond delay="7100"/>
                            </p:stCondLst>
                            <p:childTnLst>
                              <p:par>
                                <p:cTn id="57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5" dur="5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6" fill="hold">
                            <p:stCondLst>
                              <p:cond delay="7150"/>
                            </p:stCondLst>
                            <p:childTnLst>
                              <p:par>
                                <p:cTn id="57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9" dur="5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0" fill="hold">
                            <p:stCondLst>
                              <p:cond delay="7200"/>
                            </p:stCondLst>
                            <p:childTnLst>
                              <p:par>
                                <p:cTn id="58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3" dur="5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4" fill="hold">
                            <p:stCondLst>
                              <p:cond delay="7250"/>
                            </p:stCondLst>
                            <p:childTnLst>
                              <p:par>
                                <p:cTn id="58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7" dur="5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8" fill="hold">
                            <p:stCondLst>
                              <p:cond delay="7300"/>
                            </p:stCondLst>
                            <p:childTnLst>
                              <p:par>
                                <p:cTn id="58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1" dur="5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2" fill="hold">
                            <p:stCondLst>
                              <p:cond delay="7350"/>
                            </p:stCondLst>
                            <p:childTnLst>
                              <p:par>
                                <p:cTn id="59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5" dur="5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6" fill="hold">
                            <p:stCondLst>
                              <p:cond delay="7400"/>
                            </p:stCondLst>
                            <p:childTnLst>
                              <p:par>
                                <p:cTn id="59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9" dur="5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0" fill="hold">
                            <p:stCondLst>
                              <p:cond delay="7450"/>
                            </p:stCondLst>
                            <p:childTnLst>
                              <p:par>
                                <p:cTn id="60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3" dur="5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4" fill="hold">
                            <p:stCondLst>
                              <p:cond delay="7500"/>
                            </p:stCondLst>
                            <p:childTnLst>
                              <p:par>
                                <p:cTn id="60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7" dur="5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8" fill="hold">
                            <p:stCondLst>
                              <p:cond delay="7550"/>
                            </p:stCondLst>
                            <p:childTnLst>
                              <p:par>
                                <p:cTn id="60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1" dur="5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2" fill="hold">
                            <p:stCondLst>
                              <p:cond delay="7600"/>
                            </p:stCondLst>
                            <p:childTnLst>
                              <p:par>
                                <p:cTn id="6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5" dur="5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6" fill="hold">
                            <p:stCondLst>
                              <p:cond delay="7650"/>
                            </p:stCondLst>
                            <p:childTnLst>
                              <p:par>
                                <p:cTn id="6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9" dur="5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0" fill="hold">
                            <p:stCondLst>
                              <p:cond delay="7700"/>
                            </p:stCondLst>
                            <p:childTnLst>
                              <p:par>
                                <p:cTn id="6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3" dur="5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4" fill="hold">
                            <p:stCondLst>
                              <p:cond delay="7750"/>
                            </p:stCondLst>
                            <p:childTnLst>
                              <p:par>
                                <p:cTn id="6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7" dur="5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8" fill="hold">
                            <p:stCondLst>
                              <p:cond delay="7800"/>
                            </p:stCondLst>
                            <p:childTnLst>
                              <p:par>
                                <p:cTn id="6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1" dur="5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2" fill="hold">
                            <p:stCondLst>
                              <p:cond delay="7850"/>
                            </p:stCondLst>
                            <p:childTnLst>
                              <p:par>
                                <p:cTn id="6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5" dur="5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6" fill="hold">
                            <p:stCondLst>
                              <p:cond delay="7900"/>
                            </p:stCondLst>
                            <p:childTnLst>
                              <p:par>
                                <p:cTn id="6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9" dur="5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0" fill="hold">
                            <p:stCondLst>
                              <p:cond delay="7950"/>
                            </p:stCondLst>
                            <p:childTnLst>
                              <p:par>
                                <p:cTn id="6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3" dur="5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4" fill="hold">
                            <p:stCondLst>
                              <p:cond delay="8000"/>
                            </p:stCondLst>
                            <p:childTnLst>
                              <p:par>
                                <p:cTn id="6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7" dur="5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8" fill="hold">
                            <p:stCondLst>
                              <p:cond delay="8050"/>
                            </p:stCondLst>
                            <p:childTnLst>
                              <p:par>
                                <p:cTn id="6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1" dur="5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2" fill="hold">
                            <p:stCondLst>
                              <p:cond delay="8100"/>
                            </p:stCondLst>
                            <p:childTnLst>
                              <p:par>
                                <p:cTn id="6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5" dur="5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6" fill="hold">
                            <p:stCondLst>
                              <p:cond delay="8150"/>
                            </p:stCondLst>
                            <p:childTnLst>
                              <p:par>
                                <p:cTn id="6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9" dur="5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0" fill="hold">
                            <p:stCondLst>
                              <p:cond delay="8200"/>
                            </p:stCondLst>
                            <p:childTnLst>
                              <p:par>
                                <p:cTn id="6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3" dur="5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4" fill="hold">
                            <p:stCondLst>
                              <p:cond delay="8250"/>
                            </p:stCondLst>
                            <p:childTnLst>
                              <p:par>
                                <p:cTn id="6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7" dur="5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8" fill="hold">
                            <p:stCondLst>
                              <p:cond delay="8300"/>
                            </p:stCondLst>
                            <p:childTnLst>
                              <p:par>
                                <p:cTn id="66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1" dur="5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2" fill="hold">
                            <p:stCondLst>
                              <p:cond delay="8350"/>
                            </p:stCondLst>
                            <p:childTnLst>
                              <p:par>
                                <p:cTn id="67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5" dur="5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6" fill="hold">
                            <p:stCondLst>
                              <p:cond delay="8400"/>
                            </p:stCondLst>
                            <p:childTnLst>
                              <p:par>
                                <p:cTn id="67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9" dur="5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0" fill="hold">
                            <p:stCondLst>
                              <p:cond delay="8450"/>
                            </p:stCondLst>
                            <p:childTnLst>
                              <p:par>
                                <p:cTn id="68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3" dur="5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4" fill="hold">
                            <p:stCondLst>
                              <p:cond delay="8500"/>
                            </p:stCondLst>
                            <p:childTnLst>
                              <p:par>
                                <p:cTn id="68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7" dur="5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8" fill="hold">
                            <p:stCondLst>
                              <p:cond delay="8550"/>
                            </p:stCondLst>
                            <p:childTnLst>
                              <p:par>
                                <p:cTn id="68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1" dur="5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2" fill="hold">
                            <p:stCondLst>
                              <p:cond delay="8600"/>
                            </p:stCondLst>
                            <p:childTnLst>
                              <p:par>
                                <p:cTn id="69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5" dur="5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6" fill="hold">
                            <p:stCondLst>
                              <p:cond delay="8650"/>
                            </p:stCondLst>
                            <p:childTnLst>
                              <p:par>
                                <p:cTn id="69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9" dur="5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0" fill="hold">
                            <p:stCondLst>
                              <p:cond delay="8700"/>
                            </p:stCondLst>
                            <p:childTnLst>
                              <p:par>
                                <p:cTn id="70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3" dur="5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4" fill="hold">
                            <p:stCondLst>
                              <p:cond delay="8750"/>
                            </p:stCondLst>
                            <p:childTnLst>
                              <p:par>
                                <p:cTn id="70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7" dur="5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8" fill="hold">
                            <p:stCondLst>
                              <p:cond delay="8800"/>
                            </p:stCondLst>
                            <p:childTnLst>
                              <p:par>
                                <p:cTn id="70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1" dur="5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2" fill="hold">
                            <p:stCondLst>
                              <p:cond delay="8850"/>
                            </p:stCondLst>
                            <p:childTnLst>
                              <p:par>
                                <p:cTn id="7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5" dur="5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6" fill="hold">
                            <p:stCondLst>
                              <p:cond delay="8900"/>
                            </p:stCondLst>
                            <p:childTnLst>
                              <p:par>
                                <p:cTn id="7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9" dur="5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0" fill="hold">
                            <p:stCondLst>
                              <p:cond delay="8950"/>
                            </p:stCondLst>
                            <p:childTnLst>
                              <p:par>
                                <p:cTn id="7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3" dur="5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4" fill="hold">
                            <p:stCondLst>
                              <p:cond delay="9000"/>
                            </p:stCondLst>
                            <p:childTnLst>
                              <p:par>
                                <p:cTn id="7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7" dur="5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8" fill="hold">
                            <p:stCondLst>
                              <p:cond delay="9050"/>
                            </p:stCondLst>
                            <p:childTnLst>
                              <p:par>
                                <p:cTn id="7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1" dur="5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2" fill="hold">
                            <p:stCondLst>
                              <p:cond delay="9100"/>
                            </p:stCondLst>
                            <p:childTnLst>
                              <p:par>
                                <p:cTn id="7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5" dur="5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6" fill="hold">
                            <p:stCondLst>
                              <p:cond delay="9150"/>
                            </p:stCondLst>
                            <p:childTnLst>
                              <p:par>
                                <p:cTn id="7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9" dur="5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0" fill="hold">
                            <p:stCondLst>
                              <p:cond delay="9200"/>
                            </p:stCondLst>
                            <p:childTnLst>
                              <p:par>
                                <p:cTn id="7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3" dur="5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4" fill="hold">
                            <p:stCondLst>
                              <p:cond delay="9250"/>
                            </p:stCondLst>
                            <p:childTnLst>
                              <p:par>
                                <p:cTn id="7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7" dur="5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8" fill="hold">
                            <p:stCondLst>
                              <p:cond delay="9300"/>
                            </p:stCondLst>
                            <p:childTnLst>
                              <p:par>
                                <p:cTn id="7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1" dur="5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2" fill="hold">
                            <p:stCondLst>
                              <p:cond delay="9350"/>
                            </p:stCondLst>
                            <p:childTnLst>
                              <p:par>
                                <p:cTn id="7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5" dur="5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6" fill="hold">
                            <p:stCondLst>
                              <p:cond delay="9400"/>
                            </p:stCondLst>
                            <p:childTnLst>
                              <p:par>
                                <p:cTn id="7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9" dur="5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0" fill="hold">
                            <p:stCondLst>
                              <p:cond delay="9450"/>
                            </p:stCondLst>
                            <p:childTnLst>
                              <p:par>
                                <p:cTn id="7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3" dur="5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4" fill="hold">
                            <p:stCondLst>
                              <p:cond delay="9500"/>
                            </p:stCondLst>
                            <p:childTnLst>
                              <p:par>
                                <p:cTn id="7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7" dur="5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8" fill="hold">
                            <p:stCondLst>
                              <p:cond delay="9550"/>
                            </p:stCondLst>
                            <p:childTnLst>
                              <p:par>
                                <p:cTn id="76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1" dur="5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2" fill="hold">
                            <p:stCondLst>
                              <p:cond delay="9600"/>
                            </p:stCondLst>
                            <p:childTnLst>
                              <p:par>
                                <p:cTn id="77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5" dur="50"/>
                                        <p:tgtEl>
                                          <p:spTgt spid="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6" fill="hold">
                            <p:stCondLst>
                              <p:cond delay="9650"/>
                            </p:stCondLst>
                            <p:childTnLst>
                              <p:par>
                                <p:cTn id="77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9" dur="5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0" fill="hold">
                            <p:stCondLst>
                              <p:cond delay="9700"/>
                            </p:stCondLst>
                            <p:childTnLst>
                              <p:par>
                                <p:cTn id="78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3" dur="5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4" fill="hold">
                            <p:stCondLst>
                              <p:cond delay="9750"/>
                            </p:stCondLst>
                            <p:childTnLst>
                              <p:par>
                                <p:cTn id="78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7" dur="5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8" fill="hold">
                            <p:stCondLst>
                              <p:cond delay="9800"/>
                            </p:stCondLst>
                            <p:childTnLst>
                              <p:par>
                                <p:cTn id="78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1" dur="5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2" fill="hold">
                            <p:stCondLst>
                              <p:cond delay="9850"/>
                            </p:stCondLst>
                            <p:childTnLst>
                              <p:par>
                                <p:cTn id="79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5" dur="50"/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6" fill="hold">
                            <p:stCondLst>
                              <p:cond delay="9900"/>
                            </p:stCondLst>
                            <p:childTnLst>
                              <p:par>
                                <p:cTn id="79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9" dur="50"/>
                                        <p:tgtEl>
                                          <p:spTgt spid="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0" fill="hold">
                            <p:stCondLst>
                              <p:cond delay="9950"/>
                            </p:stCondLst>
                            <p:childTnLst>
                              <p:par>
                                <p:cTn id="80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3" dur="5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4" fill="hold">
                            <p:stCondLst>
                              <p:cond delay="10000"/>
                            </p:stCondLst>
                            <p:childTnLst>
                              <p:par>
                                <p:cTn id="80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7" dur="5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8" fill="hold">
                            <p:stCondLst>
                              <p:cond delay="10050"/>
                            </p:stCondLst>
                            <p:childTnLst>
                              <p:par>
                                <p:cTn id="80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1" dur="5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2" fill="hold">
                            <p:stCondLst>
                              <p:cond delay="10100"/>
                            </p:stCondLst>
                            <p:childTnLst>
                              <p:par>
                                <p:cTn id="8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5" dur="5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6" fill="hold">
                            <p:stCondLst>
                              <p:cond delay="10150"/>
                            </p:stCondLst>
                            <p:childTnLst>
                              <p:par>
                                <p:cTn id="8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9" dur="5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0" fill="hold">
                            <p:stCondLst>
                              <p:cond delay="10200"/>
                            </p:stCondLst>
                            <p:childTnLst>
                              <p:par>
                                <p:cTn id="8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3" dur="5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4" fill="hold">
                            <p:stCondLst>
                              <p:cond delay="10250"/>
                            </p:stCondLst>
                            <p:childTnLst>
                              <p:par>
                                <p:cTn id="8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7" dur="5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8" fill="hold">
                            <p:stCondLst>
                              <p:cond delay="10300"/>
                            </p:stCondLst>
                            <p:childTnLst>
                              <p:par>
                                <p:cTn id="8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1" dur="50"/>
                                        <p:tgtEl>
                                          <p:spTgt spid="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2" fill="hold">
                            <p:stCondLst>
                              <p:cond delay="10350"/>
                            </p:stCondLst>
                            <p:childTnLst>
                              <p:par>
                                <p:cTn id="8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5" dur="5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6" fill="hold">
                            <p:stCondLst>
                              <p:cond delay="10400"/>
                            </p:stCondLst>
                            <p:childTnLst>
                              <p:par>
                                <p:cTn id="8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9" dur="50"/>
                                        <p:tgtEl>
                                          <p:spTgt spid="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0" fill="hold">
                            <p:stCondLst>
                              <p:cond delay="10450"/>
                            </p:stCondLst>
                            <p:childTnLst>
                              <p:par>
                                <p:cTn id="8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3" dur="5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4" fill="hold">
                            <p:stCondLst>
                              <p:cond delay="10500"/>
                            </p:stCondLst>
                            <p:childTnLst>
                              <p:par>
                                <p:cTn id="8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7" dur="5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8" fill="hold">
                            <p:stCondLst>
                              <p:cond delay="10550"/>
                            </p:stCondLst>
                            <p:childTnLst>
                              <p:par>
                                <p:cTn id="8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1" dur="50"/>
                                        <p:tgtEl>
                                          <p:spTgt spid="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2" fill="hold">
                            <p:stCondLst>
                              <p:cond delay="10600"/>
                            </p:stCondLst>
                            <p:childTnLst>
                              <p:par>
                                <p:cTn id="8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5" dur="5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6" fill="hold">
                            <p:stCondLst>
                              <p:cond delay="10650"/>
                            </p:stCondLst>
                            <p:childTnLst>
                              <p:par>
                                <p:cTn id="8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9" dur="5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0" fill="hold">
                            <p:stCondLst>
                              <p:cond delay="10700"/>
                            </p:stCondLst>
                            <p:childTnLst>
                              <p:par>
                                <p:cTn id="8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3" dur="5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4" fill="hold">
                            <p:stCondLst>
                              <p:cond delay="10750"/>
                            </p:stCondLst>
                            <p:childTnLst>
                              <p:par>
                                <p:cTn id="8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7" dur="5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8" fill="hold">
                            <p:stCondLst>
                              <p:cond delay="10800"/>
                            </p:stCondLst>
                            <p:childTnLst>
                              <p:par>
                                <p:cTn id="86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1" dur="5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2" fill="hold">
                            <p:stCondLst>
                              <p:cond delay="10850"/>
                            </p:stCondLst>
                            <p:childTnLst>
                              <p:par>
                                <p:cTn id="87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5" dur="5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6" fill="hold">
                            <p:stCondLst>
                              <p:cond delay="10900"/>
                            </p:stCondLst>
                            <p:childTnLst>
                              <p:par>
                                <p:cTn id="87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9" dur="5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0" fill="hold">
                            <p:stCondLst>
                              <p:cond delay="10950"/>
                            </p:stCondLst>
                            <p:childTnLst>
                              <p:par>
                                <p:cTn id="88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3" dur="5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4" fill="hold">
                            <p:stCondLst>
                              <p:cond delay="11000"/>
                            </p:stCondLst>
                            <p:childTnLst>
                              <p:par>
                                <p:cTn id="88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7" dur="5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8" fill="hold">
                            <p:stCondLst>
                              <p:cond delay="11050"/>
                            </p:stCondLst>
                            <p:childTnLst>
                              <p:par>
                                <p:cTn id="88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1" dur="50"/>
                                        <p:tgtEl>
                                          <p:spTgt spid="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2" fill="hold">
                            <p:stCondLst>
                              <p:cond delay="11100"/>
                            </p:stCondLst>
                            <p:childTnLst>
                              <p:par>
                                <p:cTn id="89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5" dur="50"/>
                                        <p:tgtEl>
                                          <p:spTgt spid="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6" fill="hold">
                            <p:stCondLst>
                              <p:cond delay="11150"/>
                            </p:stCondLst>
                            <p:childTnLst>
                              <p:par>
                                <p:cTn id="89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9" dur="5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0" fill="hold">
                            <p:stCondLst>
                              <p:cond delay="11200"/>
                            </p:stCondLst>
                            <p:childTnLst>
                              <p:par>
                                <p:cTn id="90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3" dur="50"/>
                                        <p:tgtEl>
                                          <p:spTgt spid="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4" fill="hold">
                            <p:stCondLst>
                              <p:cond delay="11250"/>
                            </p:stCondLst>
                            <p:childTnLst>
                              <p:par>
                                <p:cTn id="90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7" dur="50"/>
                                        <p:tgtEl>
                                          <p:spTgt spid="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8" fill="hold">
                            <p:stCondLst>
                              <p:cond delay="11300"/>
                            </p:stCondLst>
                            <p:childTnLst>
                              <p:par>
                                <p:cTn id="90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1" dur="50"/>
                                        <p:tgtEl>
                                          <p:spTgt spid="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2" fill="hold">
                            <p:stCondLst>
                              <p:cond delay="11350"/>
                            </p:stCondLst>
                            <p:childTnLst>
                              <p:par>
                                <p:cTn id="9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5" dur="50"/>
                                        <p:tgtEl>
                                          <p:spTgt spid="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6" fill="hold">
                            <p:stCondLst>
                              <p:cond delay="11400"/>
                            </p:stCondLst>
                            <p:childTnLst>
                              <p:par>
                                <p:cTn id="9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9" dur="50"/>
                                        <p:tgtEl>
                                          <p:spTgt spid="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0" fill="hold">
                            <p:stCondLst>
                              <p:cond delay="11450"/>
                            </p:stCondLst>
                            <p:childTnLst>
                              <p:par>
                                <p:cTn id="9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3" dur="50"/>
                                        <p:tgtEl>
                                          <p:spTgt spid="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4" fill="hold">
                            <p:stCondLst>
                              <p:cond delay="11500"/>
                            </p:stCondLst>
                            <p:childTnLst>
                              <p:par>
                                <p:cTn id="9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7" dur="50"/>
                                        <p:tgtEl>
                                          <p:spTgt spid="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8" fill="hold">
                            <p:stCondLst>
                              <p:cond delay="11550"/>
                            </p:stCondLst>
                            <p:childTnLst>
                              <p:par>
                                <p:cTn id="9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1" dur="50"/>
                                        <p:tgtEl>
                                          <p:spTgt spid="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2" fill="hold">
                            <p:stCondLst>
                              <p:cond delay="11600"/>
                            </p:stCondLst>
                            <p:childTnLst>
                              <p:par>
                                <p:cTn id="9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5" dur="50"/>
                                        <p:tgtEl>
                                          <p:spTgt spid="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6" fill="hold">
                            <p:stCondLst>
                              <p:cond delay="11650"/>
                            </p:stCondLst>
                            <p:childTnLst>
                              <p:par>
                                <p:cTn id="9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9" dur="50"/>
                                        <p:tgtEl>
                                          <p:spTgt spid="2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0" fill="hold">
                            <p:stCondLst>
                              <p:cond delay="11700"/>
                            </p:stCondLst>
                            <p:childTnLst>
                              <p:par>
                                <p:cTn id="9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3" dur="50"/>
                                        <p:tgtEl>
                                          <p:spTgt spid="2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4" fill="hold">
                            <p:stCondLst>
                              <p:cond delay="11750"/>
                            </p:stCondLst>
                            <p:childTnLst>
                              <p:par>
                                <p:cTn id="9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7" dur="50"/>
                                        <p:tgtEl>
                                          <p:spTgt spid="2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8" fill="hold">
                            <p:stCondLst>
                              <p:cond delay="11800"/>
                            </p:stCondLst>
                            <p:childTnLst>
                              <p:par>
                                <p:cTn id="9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1" dur="50"/>
                                        <p:tgtEl>
                                          <p:spTgt spid="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2" fill="hold">
                            <p:stCondLst>
                              <p:cond delay="11850"/>
                            </p:stCondLst>
                            <p:childTnLst>
                              <p:par>
                                <p:cTn id="9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5" dur="50"/>
                                        <p:tgtEl>
                                          <p:spTgt spid="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6" fill="hold">
                            <p:stCondLst>
                              <p:cond delay="11900"/>
                            </p:stCondLst>
                            <p:childTnLst>
                              <p:par>
                                <p:cTn id="9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9" dur="50"/>
                                        <p:tgtEl>
                                          <p:spTgt spid="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0" fill="hold">
                            <p:stCondLst>
                              <p:cond delay="11950"/>
                            </p:stCondLst>
                            <p:childTnLst>
                              <p:par>
                                <p:cTn id="9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3" dur="50"/>
                                        <p:tgtEl>
                                          <p:spTgt spid="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4" fill="hold">
                            <p:stCondLst>
                              <p:cond delay="12000"/>
                            </p:stCondLst>
                            <p:childTnLst>
                              <p:par>
                                <p:cTn id="9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7" dur="50"/>
                                        <p:tgtEl>
                                          <p:spTgt spid="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8" fill="hold">
                            <p:stCondLst>
                              <p:cond delay="12050"/>
                            </p:stCondLst>
                            <p:childTnLst>
                              <p:par>
                                <p:cTn id="96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1" dur="50"/>
                                        <p:tgtEl>
                                          <p:spTgt spid="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2" fill="hold">
                            <p:stCondLst>
                              <p:cond delay="12100"/>
                            </p:stCondLst>
                            <p:childTnLst>
                              <p:par>
                                <p:cTn id="97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5" dur="50"/>
                                        <p:tgtEl>
                                          <p:spTgt spid="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6" fill="hold">
                            <p:stCondLst>
                              <p:cond delay="12150"/>
                            </p:stCondLst>
                            <p:childTnLst>
                              <p:par>
                                <p:cTn id="97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9" dur="50"/>
                                        <p:tgtEl>
                                          <p:spTgt spid="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0" fill="hold">
                            <p:stCondLst>
                              <p:cond delay="12200"/>
                            </p:stCondLst>
                            <p:childTnLst>
                              <p:par>
                                <p:cTn id="98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3" dur="50"/>
                                        <p:tgtEl>
                                          <p:spTgt spid="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4" fill="hold">
                            <p:stCondLst>
                              <p:cond delay="12250"/>
                            </p:stCondLst>
                            <p:childTnLst>
                              <p:par>
                                <p:cTn id="98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7" dur="50"/>
                                        <p:tgtEl>
                                          <p:spTgt spid="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8" fill="hold">
                            <p:stCondLst>
                              <p:cond delay="12300"/>
                            </p:stCondLst>
                            <p:childTnLst>
                              <p:par>
                                <p:cTn id="98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1" dur="50"/>
                                        <p:tgtEl>
                                          <p:spTgt spid="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2" fill="hold">
                            <p:stCondLst>
                              <p:cond delay="12350"/>
                            </p:stCondLst>
                            <p:childTnLst>
                              <p:par>
                                <p:cTn id="99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5" dur="50"/>
                                        <p:tgtEl>
                                          <p:spTgt spid="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6" fill="hold">
                            <p:stCondLst>
                              <p:cond delay="12400"/>
                            </p:stCondLst>
                            <p:childTnLst>
                              <p:par>
                                <p:cTn id="99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9" dur="50"/>
                                        <p:tgtEl>
                                          <p:spTgt spid="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0" fill="hold">
                            <p:stCondLst>
                              <p:cond delay="12450"/>
                            </p:stCondLst>
                            <p:childTnLst>
                              <p:par>
                                <p:cTn id="100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3" dur="50"/>
                                        <p:tgtEl>
                                          <p:spTgt spid="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4" fill="hold">
                            <p:stCondLst>
                              <p:cond delay="12500"/>
                            </p:stCondLst>
                            <p:childTnLst>
                              <p:par>
                                <p:cTn id="100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7" dur="50"/>
                                        <p:tgtEl>
                                          <p:spTgt spid="2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8" fill="hold">
                            <p:stCondLst>
                              <p:cond delay="12550"/>
                            </p:stCondLst>
                            <p:childTnLst>
                              <p:par>
                                <p:cTn id="100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1" dur="50"/>
                                        <p:tgtEl>
                                          <p:spTgt spid="2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2" fill="hold">
                            <p:stCondLst>
                              <p:cond delay="12600"/>
                            </p:stCondLst>
                            <p:childTnLst>
                              <p:par>
                                <p:cTn id="10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5" dur="50"/>
                                        <p:tgtEl>
                                          <p:spTgt spid="2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6" fill="hold">
                            <p:stCondLst>
                              <p:cond delay="12650"/>
                            </p:stCondLst>
                            <p:childTnLst>
                              <p:par>
                                <p:cTn id="10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9" dur="50"/>
                                        <p:tgtEl>
                                          <p:spTgt spid="2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0" fill="hold">
                            <p:stCondLst>
                              <p:cond delay="12700"/>
                            </p:stCondLst>
                            <p:childTnLst>
                              <p:par>
                                <p:cTn id="10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3" dur="50"/>
                                        <p:tgtEl>
                                          <p:spTgt spid="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4" fill="hold">
                            <p:stCondLst>
                              <p:cond delay="12750"/>
                            </p:stCondLst>
                            <p:childTnLst>
                              <p:par>
                                <p:cTn id="10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7" dur="50"/>
                                        <p:tgtEl>
                                          <p:spTgt spid="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8" fill="hold">
                            <p:stCondLst>
                              <p:cond delay="12800"/>
                            </p:stCondLst>
                            <p:childTnLst>
                              <p:par>
                                <p:cTn id="10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1" dur="50"/>
                                        <p:tgtEl>
                                          <p:spTgt spid="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2" fill="hold">
                            <p:stCondLst>
                              <p:cond delay="12850"/>
                            </p:stCondLst>
                            <p:childTnLst>
                              <p:par>
                                <p:cTn id="10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5" dur="50"/>
                                        <p:tgtEl>
                                          <p:spTgt spid="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6" fill="hold">
                            <p:stCondLst>
                              <p:cond delay="12900"/>
                            </p:stCondLst>
                            <p:childTnLst>
                              <p:par>
                                <p:cTn id="10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9" dur="50"/>
                                        <p:tgtEl>
                                          <p:spTgt spid="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0" fill="hold">
                            <p:stCondLst>
                              <p:cond delay="12950"/>
                            </p:stCondLst>
                            <p:childTnLst>
                              <p:par>
                                <p:cTn id="10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3" dur="50"/>
                                        <p:tgtEl>
                                          <p:spTgt spid="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4" fill="hold">
                            <p:stCondLst>
                              <p:cond delay="13000"/>
                            </p:stCondLst>
                            <p:childTnLst>
                              <p:par>
                                <p:cTn id="10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7" dur="50"/>
                                        <p:tgtEl>
                                          <p:spTgt spid="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8" fill="hold">
                            <p:stCondLst>
                              <p:cond delay="13050"/>
                            </p:stCondLst>
                            <p:childTnLst>
                              <p:par>
                                <p:cTn id="10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1" dur="50"/>
                                        <p:tgtEl>
                                          <p:spTgt spid="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2" fill="hold">
                            <p:stCondLst>
                              <p:cond delay="13100"/>
                            </p:stCondLst>
                            <p:childTnLst>
                              <p:par>
                                <p:cTn id="10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5" dur="50"/>
                                        <p:tgtEl>
                                          <p:spTgt spid="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6" fill="hold">
                            <p:stCondLst>
                              <p:cond delay="13150"/>
                            </p:stCondLst>
                            <p:childTnLst>
                              <p:par>
                                <p:cTn id="10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9" dur="50"/>
                                        <p:tgtEl>
                                          <p:spTgt spid="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0" fill="hold">
                            <p:stCondLst>
                              <p:cond delay="13200"/>
                            </p:stCondLst>
                            <p:childTnLst>
                              <p:par>
                                <p:cTn id="10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3" dur="50"/>
                                        <p:tgtEl>
                                          <p:spTgt spid="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4" fill="hold">
                            <p:stCondLst>
                              <p:cond delay="13250"/>
                            </p:stCondLst>
                            <p:childTnLst>
                              <p:par>
                                <p:cTn id="10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7" dur="50"/>
                                        <p:tgtEl>
                                          <p:spTgt spid="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8" fill="hold">
                            <p:stCondLst>
                              <p:cond delay="13300"/>
                            </p:stCondLst>
                            <p:childTnLst>
                              <p:par>
                                <p:cTn id="106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1" dur="50"/>
                                        <p:tgtEl>
                                          <p:spTgt spid="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2" fill="hold">
                            <p:stCondLst>
                              <p:cond delay="13350"/>
                            </p:stCondLst>
                            <p:childTnLst>
                              <p:par>
                                <p:cTn id="107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5" dur="50"/>
                                        <p:tgtEl>
                                          <p:spTgt spid="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6" fill="hold">
                            <p:stCondLst>
                              <p:cond delay="13400"/>
                            </p:stCondLst>
                            <p:childTnLst>
                              <p:par>
                                <p:cTn id="107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9" dur="50"/>
                                        <p:tgtEl>
                                          <p:spTgt spid="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0" fill="hold">
                            <p:stCondLst>
                              <p:cond delay="13450"/>
                            </p:stCondLst>
                            <p:childTnLst>
                              <p:par>
                                <p:cTn id="108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3" dur="50"/>
                                        <p:tgtEl>
                                          <p:spTgt spid="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4" fill="hold">
                            <p:stCondLst>
                              <p:cond delay="13500"/>
                            </p:stCondLst>
                            <p:childTnLst>
                              <p:par>
                                <p:cTn id="108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7" dur="50"/>
                                        <p:tgtEl>
                                          <p:spTgt spid="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8" fill="hold">
                            <p:stCondLst>
                              <p:cond delay="13550"/>
                            </p:stCondLst>
                            <p:childTnLst>
                              <p:par>
                                <p:cTn id="108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1" dur="5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2" fill="hold">
                            <p:stCondLst>
                              <p:cond delay="13600"/>
                            </p:stCondLst>
                            <p:childTnLst>
                              <p:par>
                                <p:cTn id="109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5" dur="50"/>
                                        <p:tgtEl>
                                          <p:spTgt spid="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6" fill="hold">
                            <p:stCondLst>
                              <p:cond delay="13650"/>
                            </p:stCondLst>
                            <p:childTnLst>
                              <p:par>
                                <p:cTn id="109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9" dur="50"/>
                                        <p:tgtEl>
                                          <p:spTgt spid="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0" fill="hold">
                            <p:stCondLst>
                              <p:cond delay="13700"/>
                            </p:stCondLst>
                            <p:childTnLst>
                              <p:par>
                                <p:cTn id="110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3" dur="50"/>
                                        <p:tgtEl>
                                          <p:spTgt spid="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4" fill="hold">
                            <p:stCondLst>
                              <p:cond delay="13750"/>
                            </p:stCondLst>
                            <p:childTnLst>
                              <p:par>
                                <p:cTn id="110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7" dur="50"/>
                                        <p:tgtEl>
                                          <p:spTgt spid="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8" fill="hold">
                            <p:stCondLst>
                              <p:cond delay="13800"/>
                            </p:stCondLst>
                            <p:childTnLst>
                              <p:par>
                                <p:cTn id="110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1" dur="50"/>
                                        <p:tgtEl>
                                          <p:spTgt spid="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/>
      <p:bldP spid="8" grpId="0"/>
      <p:bldP spid="9" grpId="0" animBg="1"/>
      <p:bldP spid="10" grpId="0"/>
      <p:bldP spid="11" grpId="0"/>
      <p:bldP spid="12" grpId="0" animBg="1"/>
      <p:bldP spid="13" grpId="0"/>
      <p:bldP spid="14" grpId="0"/>
      <p:bldP spid="15" grpId="0" animBg="1"/>
      <p:bldP spid="16" grpId="0"/>
      <p:bldP spid="17" grpId="0"/>
      <p:bldP spid="18" grpId="0" animBg="1"/>
      <p:bldP spid="19" grpId="0" animBg="1"/>
      <p:bldP spid="20" grpId="0"/>
      <p:bldP spid="21" grpId="0" animBg="1"/>
      <p:bldP spid="22" grpId="0"/>
      <p:bldP spid="23" grpId="0"/>
      <p:bldP spid="24" grpId="0"/>
      <p:bldP spid="25" grpId="0"/>
      <p:bldP spid="26" grpId="0"/>
      <p:bldP spid="27" grpId="0"/>
      <p:bldP spid="28" grpId="0" animBg="1"/>
      <p:bldP spid="29" grpId="0"/>
      <p:bldP spid="30" grpId="0"/>
      <p:bldP spid="31" grpId="0" animBg="1"/>
      <p:bldP spid="32" grpId="0"/>
      <p:bldP spid="33" grpId="0" animBg="1"/>
      <p:bldP spid="34" grpId="0"/>
      <p:bldP spid="35" grpId="0"/>
      <p:bldP spid="36" grpId="0" animBg="1"/>
      <p:bldP spid="37" grpId="0"/>
      <p:bldP spid="38" grpId="0"/>
      <p:bldP spid="39" grpId="0"/>
      <p:bldP spid="40" grpId="0"/>
      <p:bldP spid="41" grpId="0"/>
      <p:bldP spid="42" grpId="0" animBg="1"/>
      <p:bldP spid="43" grpId="0" animBg="1"/>
      <p:bldP spid="44" grpId="0"/>
      <p:bldP spid="45" grpId="0"/>
      <p:bldP spid="46" grpId="0" animBg="1"/>
      <p:bldP spid="47" grpId="0"/>
      <p:bldP spid="48" grpId="0"/>
      <p:bldP spid="49" grpId="0" animBg="1"/>
      <p:bldP spid="50" grpId="0"/>
      <p:bldP spid="51" grpId="0"/>
      <p:bldP spid="52" grpId="0" animBg="1"/>
      <p:bldP spid="53" grpId="0"/>
      <p:bldP spid="54" grpId="0"/>
      <p:bldP spid="55" grpId="0"/>
      <p:bldP spid="56" grpId="0"/>
      <p:bldP spid="57" grpId="0" animBg="1"/>
      <p:bldP spid="58" grpId="0"/>
      <p:bldP spid="59" grpId="0" animBg="1"/>
      <p:bldP spid="60" grpId="0"/>
      <p:bldP spid="61" grpId="0"/>
      <p:bldP spid="62" grpId="0" animBg="1"/>
      <p:bldP spid="63" grpId="0"/>
      <p:bldP spid="64" grpId="0" animBg="1"/>
      <p:bldP spid="65" grpId="0"/>
      <p:bldP spid="66" grpId="0"/>
      <p:bldP spid="67" grpId="0" animBg="1"/>
      <p:bldP spid="68" grpId="0"/>
      <p:bldP spid="69" grpId="0" animBg="1"/>
      <p:bldP spid="70" grpId="0"/>
      <p:bldP spid="71" grpId="0" animBg="1"/>
      <p:bldP spid="72" grpId="0"/>
      <p:bldP spid="73" grpId="0"/>
      <p:bldP spid="74" grpId="0" animBg="1"/>
      <p:bldP spid="75" grpId="0"/>
      <p:bldP spid="76" grpId="0"/>
      <p:bldP spid="77" grpId="0" animBg="1"/>
      <p:bldP spid="78" grpId="0"/>
      <p:bldP spid="79" grpId="0"/>
      <p:bldP spid="80" grpId="0" animBg="1"/>
      <p:bldP spid="81" grpId="0"/>
      <p:bldP spid="82" grpId="0" animBg="1"/>
      <p:bldP spid="83" grpId="0"/>
      <p:bldP spid="84" grpId="0"/>
      <p:bldP spid="85" grpId="0" animBg="1"/>
      <p:bldP spid="86" grpId="0"/>
      <p:bldP spid="87" grpId="0"/>
      <p:bldP spid="88" grpId="0"/>
      <p:bldP spid="89" grpId="0" animBg="1"/>
      <p:bldP spid="90" grpId="0" animBg="1"/>
      <p:bldP spid="91" grpId="0"/>
      <p:bldP spid="92" grpId="0"/>
      <p:bldP spid="93" grpId="0"/>
      <p:bldP spid="94" grpId="0"/>
      <p:bldP spid="95" grpId="0" animBg="1"/>
      <p:bldP spid="96" grpId="0"/>
      <p:bldP spid="97" grpId="0"/>
      <p:bldP spid="98" grpId="0" animBg="1"/>
      <p:bldP spid="99" grpId="0"/>
      <p:bldP spid="100" grpId="0"/>
      <p:bldP spid="101" grpId="0" animBg="1"/>
      <p:bldP spid="102" grpId="0"/>
      <p:bldP spid="103" grpId="0" animBg="1"/>
      <p:bldP spid="104" grpId="0" animBg="1"/>
      <p:bldP spid="105" grpId="0"/>
      <p:bldP spid="106" grpId="0" animBg="1"/>
      <p:bldP spid="107" grpId="0"/>
      <p:bldP spid="108" grpId="0"/>
      <p:bldP spid="109" grpId="0" animBg="1"/>
      <p:bldP spid="110" grpId="0"/>
      <p:bldP spid="111" grpId="0" animBg="1"/>
      <p:bldP spid="112" grpId="0" animBg="1"/>
      <p:bldP spid="113" grpId="0"/>
      <p:bldP spid="114" grpId="0"/>
      <p:bldP spid="115" grpId="0" animBg="1"/>
      <p:bldP spid="116" grpId="0"/>
      <p:bldP spid="117" grpId="0"/>
      <p:bldP spid="118" grpId="0" animBg="1"/>
      <p:bldP spid="119" grpId="0"/>
      <p:bldP spid="120" grpId="0" animBg="1"/>
      <p:bldP spid="121" grpId="0"/>
      <p:bldP spid="122" grpId="0"/>
      <p:bldP spid="123" grpId="0" animBg="1"/>
      <p:bldP spid="124" grpId="0"/>
      <p:bldP spid="125" grpId="0"/>
      <p:bldP spid="126" grpId="0" animBg="1"/>
      <p:bldP spid="127" grpId="0"/>
      <p:bldP spid="128" grpId="0" animBg="1"/>
      <p:bldP spid="129" grpId="0"/>
      <p:bldP spid="130" grpId="0" animBg="1"/>
      <p:bldP spid="131" grpId="0"/>
      <p:bldP spid="132" grpId="0" animBg="1"/>
      <p:bldP spid="133" grpId="0"/>
      <p:bldP spid="134" grpId="0"/>
      <p:bldP spid="135" grpId="0"/>
      <p:bldP spid="136" grpId="0" animBg="1"/>
      <p:bldP spid="137" grpId="0" animBg="1"/>
      <p:bldP spid="138" grpId="0"/>
      <p:bldP spid="139" grpId="0"/>
      <p:bldP spid="140" grpId="0"/>
      <p:bldP spid="141" grpId="0"/>
      <p:bldP spid="142" grpId="0" animBg="1"/>
      <p:bldP spid="143" grpId="0" animBg="1"/>
      <p:bldP spid="144" grpId="0"/>
      <p:bldP spid="145" grpId="0"/>
      <p:bldP spid="146" grpId="0"/>
      <p:bldP spid="147" grpId="0" animBg="1"/>
      <p:bldP spid="148" grpId="0"/>
      <p:bldP spid="149" grpId="0"/>
      <p:bldP spid="150" grpId="0"/>
      <p:bldP spid="151" grpId="0" animBg="1"/>
      <p:bldP spid="152" grpId="0" animBg="1"/>
      <p:bldP spid="153" grpId="0"/>
      <p:bldP spid="154" grpId="0"/>
      <p:bldP spid="155" grpId="0"/>
      <p:bldP spid="156" grpId="0" animBg="1"/>
      <p:bldP spid="157" grpId="0"/>
      <p:bldP spid="159" grpId="0" animBg="1"/>
      <p:bldP spid="160" grpId="0" animBg="1"/>
      <p:bldP spid="161" grpId="0"/>
      <p:bldP spid="162" grpId="0"/>
      <p:bldP spid="163" grpId="0" animBg="1"/>
      <p:bldP spid="164" grpId="0"/>
      <p:bldP spid="165" grpId="0" animBg="1"/>
      <p:bldP spid="166" grpId="0"/>
      <p:bldP spid="167" grpId="0" animBg="1"/>
      <p:bldP spid="168" grpId="0" animBg="1"/>
      <p:bldP spid="169" grpId="0"/>
      <p:bldP spid="170" grpId="0" animBg="1"/>
      <p:bldP spid="171" grpId="0"/>
      <p:bldP spid="172" grpId="0" animBg="1"/>
      <p:bldP spid="173" grpId="0"/>
      <p:bldP spid="174" grpId="0" animBg="1"/>
      <p:bldP spid="175" grpId="0" animBg="1"/>
      <p:bldP spid="176" grpId="0"/>
      <p:bldP spid="177" grpId="0"/>
      <p:bldP spid="178" grpId="0"/>
      <p:bldP spid="179" grpId="0"/>
      <p:bldP spid="180" grpId="0"/>
      <p:bldP spid="181" grpId="0" animBg="1"/>
      <p:bldP spid="182" grpId="0"/>
      <p:bldP spid="183" grpId="0"/>
      <p:bldP spid="184" grpId="0" animBg="1"/>
      <p:bldP spid="185" grpId="0"/>
      <p:bldP spid="186" grpId="0" animBg="1"/>
      <p:bldP spid="187" grpId="0"/>
      <p:bldP spid="188" grpId="0" animBg="1"/>
      <p:bldP spid="189" grpId="0"/>
      <p:bldP spid="190" grpId="0"/>
      <p:bldP spid="191" grpId="0" animBg="1"/>
      <p:bldP spid="192" grpId="0"/>
      <p:bldP spid="193" grpId="0"/>
      <p:bldP spid="194" grpId="0" animBg="1"/>
      <p:bldP spid="195" grpId="0"/>
      <p:bldP spid="196" grpId="0"/>
      <p:bldP spid="197" grpId="0" animBg="1"/>
      <p:bldP spid="198" grpId="0"/>
      <p:bldP spid="199" grpId="0"/>
      <p:bldP spid="200" grpId="0"/>
      <p:bldP spid="201" grpId="0" animBg="1"/>
      <p:bldP spid="202" grpId="0"/>
      <p:bldP spid="203" grpId="0" animBg="1"/>
      <p:bldP spid="204" grpId="0"/>
      <p:bldP spid="205" grpId="0"/>
      <p:bldP spid="206" grpId="0"/>
      <p:bldP spid="207" grpId="0"/>
      <p:bldP spid="208" grpId="0" animBg="1"/>
      <p:bldP spid="209" grpId="0" animBg="1"/>
      <p:bldP spid="210" grpId="0"/>
      <p:bldP spid="211" grpId="0"/>
      <p:bldP spid="212" grpId="0" animBg="1"/>
      <p:bldP spid="213" grpId="0"/>
      <p:bldP spid="214" grpId="0"/>
      <p:bldP spid="215" grpId="0"/>
      <p:bldP spid="216" grpId="0"/>
      <p:bldP spid="217" grpId="0" animBg="1"/>
      <p:bldP spid="218" grpId="0" animBg="1"/>
      <p:bldP spid="219" grpId="0"/>
      <p:bldP spid="220" grpId="0" animBg="1"/>
      <p:bldP spid="221" grpId="0"/>
      <p:bldP spid="222" grpId="0"/>
      <p:bldP spid="223" grpId="0" animBg="1"/>
      <p:bldP spid="224" grpId="0" animBg="1"/>
      <p:bldP spid="225" grpId="0"/>
      <p:bldP spid="226" grpId="0" animBg="1"/>
      <p:bldP spid="227" grpId="0"/>
      <p:bldP spid="228" grpId="0" animBg="1"/>
      <p:bldP spid="229" grpId="0"/>
      <p:bldP spid="230" grpId="0"/>
      <p:bldP spid="231" grpId="0" animBg="1"/>
      <p:bldP spid="232" grpId="0"/>
      <p:bldP spid="233" grpId="0" animBg="1"/>
      <p:bldP spid="234" grpId="0"/>
      <p:bldP spid="235" grpId="0"/>
      <p:bldP spid="236" grpId="0"/>
      <p:bldP spid="237" grpId="0"/>
      <p:bldP spid="238" grpId="0" animBg="1"/>
      <p:bldP spid="239" grpId="0"/>
      <p:bldP spid="240" grpId="0"/>
      <p:bldP spid="241" grpId="0"/>
      <p:bldP spid="242" grpId="0" animBg="1"/>
      <p:bldP spid="243" grpId="0"/>
      <p:bldP spid="244" grpId="0"/>
      <p:bldP spid="245" grpId="0" animBg="1"/>
      <p:bldP spid="246" grpId="0"/>
      <p:bldP spid="247" grpId="0"/>
      <p:bldP spid="248" grpId="0" animBg="1"/>
      <p:bldP spid="249" grpId="0"/>
      <p:bldP spid="250" grpId="0" animBg="1"/>
      <p:bldP spid="251" grpId="0"/>
      <p:bldP spid="252" grpId="0"/>
      <p:bldP spid="253" grpId="0" animBg="1"/>
      <p:bldP spid="254" grpId="0"/>
      <p:bldP spid="255" grpId="0"/>
      <p:bldP spid="256" grpId="0"/>
      <p:bldP spid="257" grpId="0"/>
      <p:bldP spid="258" grpId="0" animBg="1"/>
      <p:bldP spid="259" grpId="0" animBg="1"/>
      <p:bldP spid="260" grpId="0"/>
      <p:bldP spid="261" grpId="0"/>
      <p:bldP spid="262" grpId="0" animBg="1"/>
      <p:bldP spid="263" grpId="0"/>
      <p:bldP spid="264" grpId="0" animBg="1"/>
      <p:bldP spid="265" grpId="0"/>
      <p:bldP spid="266" grpId="0" animBg="1"/>
      <p:bldP spid="267" grpId="0"/>
      <p:bldP spid="268" grpId="0"/>
      <p:bldP spid="269" grpId="0" animBg="1"/>
      <p:bldP spid="270" grpId="0"/>
      <p:bldP spid="271" grpId="0" animBg="1"/>
      <p:bldP spid="272" grpId="0"/>
      <p:bldP spid="273" grpId="0"/>
      <p:bldP spid="274" grpId="0" animBg="1"/>
      <p:bldP spid="275" grpId="0"/>
      <p:bldP spid="276" grpId="0" animBg="1"/>
      <p:bldP spid="277" grpId="0"/>
      <p:bldP spid="278" grpId="0"/>
      <p:bldP spid="279" grpId="0" animBg="1"/>
      <p:bldP spid="280" grpId="0"/>
      <p:bldP spid="281" grpId="0" animBg="1"/>
      <p:bldP spid="282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Content Placeholder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92"/>
          <a:stretch/>
        </p:blipFill>
        <p:spPr>
          <a:xfrm>
            <a:off x="484807" y="44625"/>
            <a:ext cx="8479681" cy="6765196"/>
          </a:xfrm>
          <a:prstGeom prst="rect">
            <a:avLst/>
          </a:prstGeom>
        </p:spPr>
      </p:pic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 example, </a:t>
            </a:r>
            <a:r>
              <a:rPr lang="en-GB" sz="2000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Adada</a:t>
            </a:r>
            <a:r>
              <a:rPr lang="en-GB" sz="2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temple for the emperor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57200" y="1600200"/>
            <a:ext cx="3250704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r>
              <a:rPr kumimoji="0" lang="en-GB" sz="26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…..</a:t>
            </a:r>
            <a:endParaRPr kumimoji="0" lang="en-GB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9" name="Picture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13" t="12200" r="6014" b="17175"/>
          <a:stretch/>
        </p:blipFill>
        <p:spPr>
          <a:xfrm>
            <a:off x="-36512" y="2160240"/>
            <a:ext cx="4328424" cy="4581128"/>
          </a:xfrm>
          <a:prstGeom prst="rect">
            <a:avLst/>
          </a:prstGeom>
        </p:spPr>
      </p:pic>
      <p:pic>
        <p:nvPicPr>
          <p:cNvPr id="6" name="Picture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58" t="4336" r="4251" b="14215"/>
          <a:stretch/>
        </p:blipFill>
        <p:spPr>
          <a:xfrm>
            <a:off x="4427984" y="2132856"/>
            <a:ext cx="4572000" cy="3240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1715295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92"/>
          <a:stretch/>
        </p:blipFill>
        <p:spPr>
          <a:xfrm>
            <a:off x="484807" y="44625"/>
            <a:ext cx="8479681" cy="6765196"/>
          </a:xfrm>
          <a:prstGeom prst="rect">
            <a:avLst/>
          </a:prstGeom>
        </p:spPr>
      </p:pic>
      <p:sp>
        <p:nvSpPr>
          <p:cNvPr id="8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Imperial cult – a cult…?</a:t>
            </a:r>
          </a:p>
        </p:txBody>
      </p:sp>
      <p:sp>
        <p:nvSpPr>
          <p:cNvPr id="5" name="Inhaltsplatzhalt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Ankara</a:t>
            </a:r>
          </a:p>
        </p:txBody>
      </p:sp>
      <p:pic>
        <p:nvPicPr>
          <p:cNvPr id="10" name="Grafik 9" descr="100_208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496" y="1484784"/>
            <a:ext cx="6744749" cy="5058562"/>
          </a:xfrm>
          <a:prstGeom prst="rect">
            <a:avLst/>
          </a:prstGeom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457200" y="1600200"/>
            <a:ext cx="3250704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Ankara</a:t>
            </a:r>
          </a:p>
        </p:txBody>
      </p:sp>
    </p:spTree>
    <p:extLst>
      <p:ext uri="{BB962C8B-B14F-4D97-AF65-F5344CB8AC3E}">
        <p14:creationId xmlns:p14="http://schemas.microsoft.com/office/powerpoint/2010/main" val="3340707347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8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927" r="3966" b="3073"/>
          <a:stretch/>
        </p:blipFill>
        <p:spPr>
          <a:xfrm>
            <a:off x="26896" y="44624"/>
            <a:ext cx="9081608" cy="6813376"/>
          </a:xfrm>
          <a:prstGeom prst="rect">
            <a:avLst/>
          </a:prstGeom>
        </p:spPr>
      </p:pic>
      <p:sp>
        <p:nvSpPr>
          <p:cNvPr id="10" name="Titel 1"/>
          <p:cNvSpPr>
            <a:spLocks noGrp="1"/>
          </p:cNvSpPr>
          <p:nvPr>
            <p:ph type="title"/>
          </p:nvPr>
        </p:nvSpPr>
        <p:spPr>
          <a:xfrm>
            <a:off x="26896" y="0"/>
            <a:ext cx="7429499" cy="1905000"/>
          </a:xfrm>
        </p:spPr>
        <p:txBody>
          <a:bodyPr/>
          <a:lstStyle/>
          <a:p>
            <a:r>
              <a:rPr lang="en-GB" dirty="0"/>
              <a:t>Imperial cult – a cult…?</a:t>
            </a:r>
          </a:p>
        </p:txBody>
      </p:sp>
      <p:sp>
        <p:nvSpPr>
          <p:cNvPr id="5" name="TextBox 7"/>
          <p:cNvSpPr txBox="1"/>
          <p:nvPr/>
        </p:nvSpPr>
        <p:spPr>
          <a:xfrm>
            <a:off x="3082670" y="6396335"/>
            <a:ext cx="5976664" cy="461665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r"/>
            <a:r>
              <a:rPr lang="fr-FR" sz="1200" dirty="0">
                <a:solidFill>
                  <a:srgbClr val="FFFF00"/>
                </a:solidFill>
              </a:rPr>
              <a:t>Reynolds 1991b p. 397-402 (</a:t>
            </a:r>
            <a:r>
              <a:rPr lang="fr-FR" sz="1200" i="1" dirty="0">
                <a:solidFill>
                  <a:srgbClr val="FFFF00"/>
                </a:solidFill>
              </a:rPr>
              <a:t>SEG</a:t>
            </a:r>
            <a:r>
              <a:rPr lang="fr-FR" sz="1200" dirty="0">
                <a:solidFill>
                  <a:srgbClr val="FFFF00"/>
                </a:solidFill>
              </a:rPr>
              <a:t> XLV (1995) 1504 ; </a:t>
            </a:r>
            <a:r>
              <a:rPr lang="fr-FR" sz="1200" i="1" dirty="0">
                <a:solidFill>
                  <a:srgbClr val="FFFF00"/>
                </a:solidFill>
              </a:rPr>
              <a:t>AE</a:t>
            </a:r>
            <a:r>
              <a:rPr lang="fr-FR" sz="1200" dirty="0">
                <a:solidFill>
                  <a:srgbClr val="FFFF00"/>
                </a:solidFill>
              </a:rPr>
              <a:t> 1995, 1522 ; </a:t>
            </a:r>
            <a:r>
              <a:rPr lang="fr-FR" sz="1200" i="1" dirty="0">
                <a:solidFill>
                  <a:srgbClr val="FFFF00"/>
                </a:solidFill>
              </a:rPr>
              <a:t>Bull.</a:t>
            </a:r>
            <a:r>
              <a:rPr lang="fr-FR" sz="1200" dirty="0">
                <a:solidFill>
                  <a:srgbClr val="FFFF00"/>
                </a:solidFill>
              </a:rPr>
              <a:t> 1998, 382). Cf. </a:t>
            </a:r>
            <a:r>
              <a:rPr lang="en-GB" sz="1200" dirty="0">
                <a:solidFill>
                  <a:srgbClr val="FFFF00"/>
                </a:solidFill>
              </a:rPr>
              <a:t>Robert 1966c p. 394 n. 1 ; </a:t>
            </a:r>
            <a:r>
              <a:rPr lang="en-GB" sz="1200" i="1" dirty="0" err="1">
                <a:solidFill>
                  <a:srgbClr val="FFFF00"/>
                </a:solidFill>
              </a:rPr>
              <a:t>Hellenica</a:t>
            </a:r>
            <a:r>
              <a:rPr lang="en-GB" sz="1200" dirty="0">
                <a:solidFill>
                  <a:srgbClr val="FFFF00"/>
                </a:solidFill>
              </a:rPr>
              <a:t> I (1940) p. 51; 1937 p. 542 n. 2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8" name="TextBox 10"/>
          <p:cNvSpPr txBox="1"/>
          <p:nvPr/>
        </p:nvSpPr>
        <p:spPr>
          <a:xfrm>
            <a:off x="395536" y="1389209"/>
            <a:ext cx="5672242" cy="3847207"/>
          </a:xfrm>
          <a:prstGeom prst="rect">
            <a:avLst/>
          </a:prstGeom>
          <a:gradFill>
            <a:gsLst>
              <a:gs pos="0">
                <a:schemeClr val="accent4">
                  <a:shade val="15000"/>
                  <a:satMod val="180000"/>
                  <a:alpha val="68000"/>
                </a:schemeClr>
              </a:gs>
              <a:gs pos="50000">
                <a:schemeClr val="accent4">
                  <a:shade val="45000"/>
                  <a:satMod val="170000"/>
                </a:schemeClr>
              </a:gs>
              <a:gs pos="70000">
                <a:schemeClr val="accent4">
                  <a:tint val="99000"/>
                  <a:shade val="65000"/>
                  <a:satMod val="155000"/>
                </a:schemeClr>
              </a:gs>
              <a:gs pos="100000">
                <a:schemeClr val="accent4">
                  <a:tint val="95500"/>
                  <a:shade val="100000"/>
                  <a:satMod val="155000"/>
                </a:schemeClr>
              </a:gs>
            </a:gsLst>
          </a:gradFill>
          <a:scene3d>
            <a:camera prst="perspectiveHeroicExtremeRightFacing"/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accent4">
                <a:shade val="65000"/>
                <a:satMod val="150000"/>
              </a:schemeClr>
            </a:contourClr>
          </a:sp3d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fr-FR" dirty="0">
                <a:solidFill>
                  <a:srgbClr val="FFFF00"/>
                </a:solidFill>
              </a:rPr>
              <a:t>A</a:t>
            </a:r>
            <a:r>
              <a:rPr lang="en-GB" dirty="0" err="1">
                <a:solidFill>
                  <a:srgbClr val="FFFF00"/>
                </a:solidFill>
              </a:rPr>
              <a:t>ὐτοκράτορι</a:t>
            </a:r>
            <a:r>
              <a:rPr lang="fr-FR" dirty="0">
                <a:solidFill>
                  <a:srgbClr val="FFFF00"/>
                </a:solidFill>
              </a:rPr>
              <a:t>, </a:t>
            </a:r>
            <a:r>
              <a:rPr lang="en-GB" dirty="0" err="1">
                <a:solidFill>
                  <a:srgbClr val="FFFF00"/>
                </a:solidFill>
              </a:rPr>
              <a:t>Θεοῖς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Σε</a:t>
            </a:r>
            <a:r>
              <a:rPr lang="en-GB" dirty="0">
                <a:solidFill>
                  <a:srgbClr val="FFFF00"/>
                </a:solidFill>
              </a:rPr>
              <a:t>βαστοῖς Ὀλυμπίοις καὶ Θεᾷ</a:t>
            </a:r>
            <a:r>
              <a:rPr lang="fr-FR" dirty="0">
                <a:solidFill>
                  <a:srgbClr val="FFFF00"/>
                </a:solidFill>
              </a:rPr>
              <a:t> | </a:t>
            </a:r>
            <a:r>
              <a:rPr lang="en-GB" dirty="0" err="1">
                <a:solidFill>
                  <a:srgbClr val="FFFF00"/>
                </a:solidFill>
              </a:rPr>
              <a:t>Ἀφροδείτῃ</a:t>
            </a:r>
            <a:r>
              <a:rPr lang="en-GB" dirty="0">
                <a:solidFill>
                  <a:srgbClr val="FFFF00"/>
                </a:solidFill>
              </a:rPr>
              <a:t> ἐπ</a:t>
            </a:r>
            <a:r>
              <a:rPr lang="en-GB" dirty="0" err="1">
                <a:solidFill>
                  <a:srgbClr val="FFFF00"/>
                </a:solidFill>
              </a:rPr>
              <a:t>ιφ</a:t>
            </a:r>
            <a:r>
              <a:rPr lang="en-GB" dirty="0">
                <a:solidFill>
                  <a:srgbClr val="FFFF00"/>
                </a:solidFill>
              </a:rPr>
              <a:t>ανεῖ τῇ προμήτορ</a:t>
            </a:r>
            <a:r>
              <a:rPr lang="fr-FR" dirty="0">
                <a:solidFill>
                  <a:srgbClr val="FFFF00"/>
                </a:solidFill>
              </a:rPr>
              <a:t>[</a:t>
            </a:r>
            <a:r>
              <a:rPr lang="en-GB" dirty="0">
                <a:solidFill>
                  <a:srgbClr val="FFFF00"/>
                </a:solidFill>
              </a:rPr>
              <a:t>ι</a:t>
            </a:r>
            <a:r>
              <a:rPr lang="fr-FR" dirty="0">
                <a:solidFill>
                  <a:srgbClr val="FFFF00"/>
                </a:solidFill>
              </a:rPr>
              <a:t>] </a:t>
            </a:r>
            <a:r>
              <a:rPr lang="en-GB" dirty="0">
                <a:solidFill>
                  <a:srgbClr val="FFFF00"/>
                </a:solidFill>
              </a:rPr>
              <a:t>τ</a:t>
            </a:r>
            <a:r>
              <a:rPr lang="fr-FR" b="1" dirty="0">
                <a:solidFill>
                  <a:srgbClr val="FFFF00"/>
                </a:solidFill>
              </a:rPr>
              <a:t>̣</a:t>
            </a:r>
            <a:r>
              <a:rPr lang="en-GB" dirty="0" err="1">
                <a:solidFill>
                  <a:srgbClr val="FFFF00"/>
                </a:solidFill>
              </a:rPr>
              <a:t>οῦ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γένους</a:t>
            </a:r>
            <a:r>
              <a:rPr lang="fr-FR" dirty="0">
                <a:solidFill>
                  <a:srgbClr val="FFFF00"/>
                </a:solidFill>
              </a:rPr>
              <a:t> | </a:t>
            </a:r>
            <a:r>
              <a:rPr lang="en-GB" dirty="0" err="1">
                <a:solidFill>
                  <a:srgbClr val="FFFF00"/>
                </a:solidFill>
              </a:rPr>
              <a:t>τῶν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Σε</a:t>
            </a:r>
            <a:r>
              <a:rPr lang="en-GB" dirty="0">
                <a:solidFill>
                  <a:srgbClr val="FFFF00"/>
                </a:solidFill>
              </a:rPr>
              <a:t>βαστῶν</a:t>
            </a:r>
            <a:r>
              <a:rPr lang="fr-FR" dirty="0">
                <a:solidFill>
                  <a:srgbClr val="FFFF00"/>
                </a:solidFill>
              </a:rPr>
              <a:t>, </a:t>
            </a:r>
            <a:r>
              <a:rPr lang="en-GB" dirty="0">
                <a:solidFill>
                  <a:srgbClr val="FFFF00"/>
                </a:solidFill>
              </a:rPr>
              <a:t>ὁ </a:t>
            </a:r>
            <a:r>
              <a:rPr lang="en-GB" dirty="0" err="1">
                <a:solidFill>
                  <a:srgbClr val="FFFF00"/>
                </a:solidFill>
              </a:rPr>
              <a:t>δῆμος</a:t>
            </a:r>
            <a:r>
              <a:rPr lang="en-GB" dirty="0">
                <a:solidFill>
                  <a:srgbClr val="FFFF00"/>
                </a:solidFill>
              </a:rPr>
              <a:t> ὁ </a:t>
            </a:r>
            <a:r>
              <a:rPr lang="en-GB" dirty="0" err="1">
                <a:solidFill>
                  <a:srgbClr val="FFFF00"/>
                </a:solidFill>
              </a:rPr>
              <a:t>Ἀφροδεισιέων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ἐκ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τῆς</a:t>
            </a:r>
            <a:r>
              <a:rPr lang="fr-FR" dirty="0">
                <a:solidFill>
                  <a:srgbClr val="FFFF00"/>
                </a:solidFill>
              </a:rPr>
              <a:t> | </a:t>
            </a:r>
            <a:r>
              <a:rPr lang="en-GB" dirty="0">
                <a:solidFill>
                  <a:srgbClr val="FFFF00"/>
                </a:solidFill>
              </a:rPr>
              <a:t>ἐπ</a:t>
            </a:r>
            <a:r>
              <a:rPr lang="en-GB" dirty="0" err="1">
                <a:solidFill>
                  <a:srgbClr val="FFFF00"/>
                </a:solidFill>
              </a:rPr>
              <a:t>ιτρ</a:t>
            </a:r>
            <a:r>
              <a:rPr lang="en-GB" dirty="0">
                <a:solidFill>
                  <a:srgbClr val="FFFF00"/>
                </a:solidFill>
              </a:rPr>
              <a:t>απείσης ὑπὸ τῶν Σεβαστῶν χ</a:t>
            </a:r>
            <a:r>
              <a:rPr lang="fr-FR" b="1" dirty="0">
                <a:solidFill>
                  <a:srgbClr val="FFFF00"/>
                </a:solidFill>
              </a:rPr>
              <a:t>̣</a:t>
            </a:r>
            <a:r>
              <a:rPr lang="en-GB" dirty="0" err="1">
                <a:solidFill>
                  <a:srgbClr val="FFFF00"/>
                </a:solidFill>
              </a:rPr>
              <a:t>άριτος</a:t>
            </a:r>
            <a:r>
              <a:rPr lang="en-GB" dirty="0">
                <a:solidFill>
                  <a:srgbClr val="FFFF00"/>
                </a:solidFill>
              </a:rPr>
              <a:t> καὶ ἐ</a:t>
            </a:r>
            <a:r>
              <a:rPr lang="fr-FR" dirty="0">
                <a:solidFill>
                  <a:srgbClr val="FFFF00"/>
                </a:solidFill>
              </a:rPr>
              <a:t>|</a:t>
            </a:r>
            <a:r>
              <a:rPr lang="en-GB" dirty="0">
                <a:solidFill>
                  <a:srgbClr val="FFFF00"/>
                </a:solidFill>
              </a:rPr>
              <a:t>κ </a:t>
            </a:r>
            <a:r>
              <a:rPr lang="en-GB" dirty="0" err="1">
                <a:solidFill>
                  <a:srgbClr val="FFFF00"/>
                </a:solidFill>
              </a:rPr>
              <a:t>τῆς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ὕλης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τοῦ</a:t>
            </a:r>
            <a:r>
              <a:rPr lang="fr-FR" dirty="0">
                <a:solidFill>
                  <a:srgbClr val="FFFF00"/>
                </a:solidFill>
              </a:rPr>
              <a:t> E</a:t>
            </a:r>
            <a:r>
              <a:rPr lang="en-GB" dirty="0" err="1">
                <a:solidFill>
                  <a:srgbClr val="FFFF00"/>
                </a:solidFill>
              </a:rPr>
              <a:t>ὐσε</a:t>
            </a:r>
            <a:r>
              <a:rPr lang="en-GB" dirty="0">
                <a:solidFill>
                  <a:srgbClr val="FFFF00"/>
                </a:solidFill>
              </a:rPr>
              <a:t>βιανοῦ βαλα</a:t>
            </a:r>
            <a:r>
              <a:rPr lang="fr-FR" b="1" dirty="0">
                <a:solidFill>
                  <a:srgbClr val="FFFF00"/>
                </a:solidFill>
              </a:rPr>
              <a:t>̣</a:t>
            </a:r>
            <a:r>
              <a:rPr lang="en-GB" dirty="0">
                <a:solidFill>
                  <a:srgbClr val="FFFF00"/>
                </a:solidFill>
              </a:rPr>
              <a:t>ν</a:t>
            </a:r>
            <a:r>
              <a:rPr lang="fr-FR" b="1" dirty="0">
                <a:solidFill>
                  <a:srgbClr val="FFFF00"/>
                </a:solidFill>
              </a:rPr>
              <a:t>̣</a:t>
            </a:r>
            <a:r>
              <a:rPr lang="en-GB" dirty="0" err="1">
                <a:solidFill>
                  <a:srgbClr val="FFFF00"/>
                </a:solidFill>
              </a:rPr>
              <a:t>είου</a:t>
            </a:r>
            <a:r>
              <a:rPr lang="en-GB" dirty="0">
                <a:solidFill>
                  <a:srgbClr val="FFFF00"/>
                </a:solidFill>
              </a:rPr>
              <a:t> καὶ </a:t>
            </a:r>
            <a:r>
              <a:rPr lang="en-GB" dirty="0" err="1">
                <a:solidFill>
                  <a:srgbClr val="FFFF00"/>
                </a:solidFill>
              </a:rPr>
              <a:t>ἐκ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τῶν</a:t>
            </a:r>
            <a:r>
              <a:rPr lang="fr-FR" dirty="0">
                <a:solidFill>
                  <a:srgbClr val="FFFF00"/>
                </a:solidFill>
              </a:rPr>
              <a:t> | </a:t>
            </a:r>
            <a:r>
              <a:rPr lang="en-GB" dirty="0" err="1">
                <a:solidFill>
                  <a:srgbClr val="FFFF00"/>
                </a:solidFill>
              </a:rPr>
              <a:t>Ἀττ</a:t>
            </a:r>
            <a:r>
              <a:rPr lang="en-GB" dirty="0">
                <a:solidFill>
                  <a:srgbClr val="FFFF00"/>
                </a:solidFill>
              </a:rPr>
              <a:t>αλίδος τοῦ Μενεκράτους χρη</a:t>
            </a:r>
            <a:r>
              <a:rPr lang="fr-FR" b="1" dirty="0">
                <a:solidFill>
                  <a:srgbClr val="FFFF00"/>
                </a:solidFill>
              </a:rPr>
              <a:t>̣</a:t>
            </a:r>
            <a:r>
              <a:rPr lang="en-GB" dirty="0" err="1">
                <a:solidFill>
                  <a:srgbClr val="FFFF00"/>
                </a:solidFill>
              </a:rPr>
              <a:t>μάτων</a:t>
            </a:r>
            <a:r>
              <a:rPr lang="fr-FR" dirty="0">
                <a:solidFill>
                  <a:srgbClr val="FFFF00"/>
                </a:solidFill>
              </a:rPr>
              <a:t>.</a:t>
            </a:r>
          </a:p>
          <a:p>
            <a:endParaRPr lang="fr-FR" sz="1600" dirty="0">
              <a:solidFill>
                <a:srgbClr val="FFFF00"/>
              </a:solidFill>
            </a:endParaRPr>
          </a:p>
          <a:p>
            <a:r>
              <a:rPr lang="fr-FR" sz="20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the </a:t>
            </a:r>
            <a:r>
              <a:rPr lang="fr-FR" sz="2000" i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Emperor</a:t>
            </a:r>
            <a:r>
              <a:rPr lang="fr-FR" sz="20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the </a:t>
            </a:r>
            <a:r>
              <a:rPr lang="fr-FR" sz="2000" i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deified</a:t>
            </a:r>
            <a:r>
              <a:rPr lang="fr-FR" sz="20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i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olympic</a:t>
            </a:r>
            <a:r>
              <a:rPr lang="fr-FR" sz="20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i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Augusti</a:t>
            </a:r>
            <a:r>
              <a:rPr lang="fr-FR" sz="20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the visible </a:t>
            </a:r>
            <a:r>
              <a:rPr lang="fr-FR" sz="2000" i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goddess</a:t>
            </a:r>
            <a:r>
              <a:rPr lang="fr-FR" sz="20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Aphrodite, </a:t>
            </a:r>
            <a:r>
              <a:rPr lang="fr-FR" sz="2000" i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ancestor</a:t>
            </a:r>
            <a:r>
              <a:rPr lang="fr-FR" sz="20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the </a:t>
            </a:r>
            <a:r>
              <a:rPr lang="fr-FR" sz="2000" i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family</a:t>
            </a:r>
            <a:r>
              <a:rPr lang="fr-FR" sz="20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the </a:t>
            </a:r>
            <a:r>
              <a:rPr lang="fr-FR" sz="2000" i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Augusti</a:t>
            </a:r>
            <a:r>
              <a:rPr lang="fr-FR" sz="20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the people of </a:t>
            </a:r>
            <a:r>
              <a:rPr lang="fr-FR" sz="2000" i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Aphrodisias</a:t>
            </a:r>
            <a:r>
              <a:rPr lang="fr-FR" sz="20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(made </a:t>
            </a:r>
            <a:r>
              <a:rPr lang="fr-FR" sz="2000" i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this</a:t>
            </a:r>
            <a:r>
              <a:rPr lang="fr-FR" sz="20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i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dedication</a:t>
            </a:r>
            <a:r>
              <a:rPr lang="fr-FR" sz="20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out of gratitude to the </a:t>
            </a:r>
            <a:r>
              <a:rPr lang="fr-FR" sz="2000" i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benevolence</a:t>
            </a:r>
            <a:r>
              <a:rPr lang="fr-FR" sz="20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the </a:t>
            </a:r>
            <a:r>
              <a:rPr lang="fr-FR" sz="2000" i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emperor</a:t>
            </a:r>
            <a:r>
              <a:rPr lang="fr-FR" sz="20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(….)</a:t>
            </a:r>
            <a:endParaRPr lang="en-GB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5841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927" r="3966" b="3073"/>
          <a:stretch/>
        </p:blipFill>
        <p:spPr>
          <a:xfrm>
            <a:off x="26896" y="44624"/>
            <a:ext cx="9081608" cy="6813376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 rot="5400000">
            <a:off x="7889014" y="140813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Diana </a:t>
            </a:r>
            <a:r>
              <a:rPr lang="en-GB" dirty="0" err="1">
                <a:solidFill>
                  <a:schemeClr val="tx1">
                    <a:lumMod val="65000"/>
                  </a:schemeClr>
                </a:solidFill>
              </a:rPr>
              <a:t>Ephesia</a:t>
            </a:r>
            <a:endParaRPr lang="en-GB" dirty="0">
              <a:solidFill>
                <a:schemeClr val="tx1">
                  <a:lumMod val="65000"/>
                </a:schemeClr>
              </a:solidFill>
            </a:endParaRP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pPr lvl="0">
              <a:defRPr/>
            </a:pPr>
            <a:r>
              <a:rPr lang="en-GB" dirty="0" err="1"/>
              <a:t>Ephesos</a:t>
            </a:r>
            <a:r>
              <a:rPr lang="en-GB" dirty="0"/>
              <a:t>: Artemis &amp; Emperor</a:t>
            </a:r>
          </a:p>
        </p:txBody>
      </p:sp>
      <p:sp>
        <p:nvSpPr>
          <p:cNvPr id="14" name="Content Placeholder 2"/>
          <p:cNvSpPr>
            <a:spLocks noGrp="1"/>
          </p:cNvSpPr>
          <p:nvPr>
            <p:ph idx="1"/>
          </p:nvPr>
        </p:nvSpPr>
        <p:spPr>
          <a:xfrm>
            <a:off x="575556" y="1442625"/>
            <a:ext cx="4788532" cy="1986375"/>
          </a:xfrm>
          <a:gradFill>
            <a:gsLst>
              <a:gs pos="0">
                <a:schemeClr val="dk1">
                  <a:tint val="15000"/>
                  <a:satMod val="250000"/>
                  <a:alpha val="19000"/>
                </a:schemeClr>
              </a:gs>
              <a:gs pos="49000">
                <a:schemeClr val="dk1">
                  <a:tint val="50000"/>
                  <a:satMod val="200000"/>
                </a:schemeClr>
              </a:gs>
              <a:gs pos="49100">
                <a:schemeClr val="dk1">
                  <a:tint val="64000"/>
                  <a:satMod val="160000"/>
                </a:schemeClr>
              </a:gs>
              <a:gs pos="92000">
                <a:schemeClr val="dk1">
                  <a:tint val="50000"/>
                  <a:satMod val="200000"/>
                </a:schemeClr>
              </a:gs>
              <a:gs pos="100000">
                <a:schemeClr val="dk1">
                  <a:tint val="43000"/>
                  <a:satMod val="190000"/>
                </a:schemeClr>
              </a:gs>
            </a:gsLst>
          </a:gradFill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Capital of Ionia</a:t>
            </a:r>
          </a:p>
          <a:p>
            <a:r>
              <a:rPr lang="en-GB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Residence of the governor of the province Asia</a:t>
            </a:r>
          </a:p>
          <a:p>
            <a:r>
              <a:rPr lang="en-GB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Main cult centre </a:t>
            </a:r>
            <a:r>
              <a:rPr lang="en-GB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 </a:t>
            </a:r>
            <a:r>
              <a:rPr lang="el-GR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ἀρχιέρεια</a:t>
            </a:r>
            <a:r>
              <a:rPr lang="en-GB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l-GR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τῆς Ἀσίας</a:t>
            </a:r>
            <a:endParaRPr lang="en-GB" sz="1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18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Artemision</a:t>
            </a:r>
            <a:r>
              <a:rPr lang="en-GB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</a:t>
            </a:r>
            <a:r>
              <a:rPr lang="en-GB" sz="1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vi-VN" sz="1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ἱερεια</a:t>
            </a:r>
            <a:r>
              <a:rPr lang="en-GB" sz="1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vi-VN" sz="1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τῆς</a:t>
            </a:r>
            <a:r>
              <a:rPr lang="en-GB" sz="1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vi-VN" sz="1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Ἀρτέμιδος</a:t>
            </a:r>
            <a:endParaRPr lang="en-GB" sz="1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Temple for Hadrian and Vespasian </a:t>
            </a: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1167" b="80167" l="27000" r="67125">
                        <a14:foregroundMark x1="51625" y1="31333" x2="51625" y2="31333"/>
                        <a14:foregroundMark x1="48250" y1="76667" x2="48250" y2="76667"/>
                        <a14:foregroundMark x1="48750" y1="76333" x2="48750" y2="76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000" t="26869" r="27850" b="15855"/>
          <a:stretch/>
        </p:blipFill>
        <p:spPr>
          <a:xfrm>
            <a:off x="5322574" y="44624"/>
            <a:ext cx="3821426" cy="327328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96" t="10231" r="20601" b="10336"/>
          <a:stretch/>
        </p:blipFill>
        <p:spPr>
          <a:xfrm>
            <a:off x="1187624" y="3330462"/>
            <a:ext cx="2304256" cy="3593964"/>
          </a:xfrm>
          <a:prstGeom prst="rect">
            <a:avLst/>
          </a:prstGeom>
        </p:spPr>
      </p:pic>
      <p:pic>
        <p:nvPicPr>
          <p:cNvPr id="9" name="Picture 22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829" b="99724" l="1200" r="96400">
                        <a14:foregroundMark x1="37600" y1="70166" x2="37600" y2="70166"/>
                        <a14:foregroundMark x1="32400" y1="87845" x2="32400" y2="87845"/>
                        <a14:foregroundMark x1="37000" y1="75138" x2="37000" y2="75138"/>
                        <a14:foregroundMark x1="26400" y1="65746" x2="26400" y2="65746"/>
                        <a14:foregroundMark x1="3200" y1="69890" x2="3200" y2="69890"/>
                        <a14:foregroundMark x1="4600" y1="78177" x2="4600" y2="78177"/>
                        <a14:foregroundMark x1="6000" y1="82320" x2="6000" y2="82320"/>
                        <a14:foregroundMark x1="2600" y1="77348" x2="2600" y2="77348"/>
                        <a14:foregroundMark x1="8000" y1="64917" x2="8000" y2="64917"/>
                        <a14:foregroundMark x1="32200" y1="61326" x2="32200" y2="61326"/>
                        <a14:foregroundMark x1="52200" y1="75691" x2="52200" y2="75691"/>
                        <a14:foregroundMark x1="55600" y1="82320" x2="55600" y2="82320"/>
                        <a14:foregroundMark x1="65800" y1="76243" x2="65800" y2="76243"/>
                        <a14:foregroundMark x1="78400" y1="67956" x2="78400" y2="67956"/>
                        <a14:foregroundMark x1="71000" y1="78177" x2="71000" y2="78177"/>
                        <a14:foregroundMark x1="55400" y1="95028" x2="55400" y2="95028"/>
                        <a14:foregroundMark x1="32600" y1="95580" x2="32600" y2="95580"/>
                        <a14:foregroundMark x1="39000" y1="85083" x2="39000" y2="85083"/>
                        <a14:foregroundMark x1="21400" y1="83149" x2="21400" y2="83149"/>
                        <a14:foregroundMark x1="14400" y1="80387" x2="14400" y2="80387"/>
                        <a14:foregroundMark x1="9800" y1="75414" x2="9800" y2="75414"/>
                        <a14:foregroundMark x1="7200" y1="88950" x2="7200" y2="889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2839904"/>
            <a:ext cx="5388763" cy="3901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6195488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uiExpand="1" build="p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927" r="3966" b="3073"/>
          <a:stretch/>
        </p:blipFill>
        <p:spPr>
          <a:xfrm>
            <a:off x="26896" y="44624"/>
            <a:ext cx="9081608" cy="6813376"/>
          </a:xfrm>
          <a:prstGeom prst="rect">
            <a:avLst/>
          </a:prstGeom>
        </p:spPr>
      </p:pic>
      <p:sp>
        <p:nvSpPr>
          <p:cNvPr id="6" name="TextBox 11"/>
          <p:cNvSpPr txBox="1"/>
          <p:nvPr/>
        </p:nvSpPr>
        <p:spPr>
          <a:xfrm rot="5400000">
            <a:off x="7889014" y="140813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Diana </a:t>
            </a:r>
            <a:r>
              <a:rPr lang="en-GB" dirty="0" err="1">
                <a:solidFill>
                  <a:schemeClr val="tx1">
                    <a:lumMod val="65000"/>
                  </a:schemeClr>
                </a:solidFill>
              </a:rPr>
              <a:t>Ephesia</a:t>
            </a:r>
            <a:endParaRPr lang="en-GB" dirty="0">
              <a:solidFill>
                <a:schemeClr val="tx1">
                  <a:lumMod val="65000"/>
                </a:schemeClr>
              </a:solidFill>
            </a:endParaRPr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pPr lvl="0">
              <a:defRPr/>
            </a:pPr>
            <a:r>
              <a:rPr lang="en-GB" dirty="0" err="1"/>
              <a:t>Ephesos</a:t>
            </a:r>
            <a:r>
              <a:rPr lang="en-GB" dirty="0"/>
              <a:t>: Artemis &amp; Emperor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idx="1"/>
          </p:nvPr>
        </p:nvSpPr>
        <p:spPr>
          <a:xfrm>
            <a:off x="575556" y="1442625"/>
            <a:ext cx="4788532" cy="1986375"/>
          </a:xfrm>
          <a:gradFill>
            <a:gsLst>
              <a:gs pos="0">
                <a:schemeClr val="dk1">
                  <a:tint val="15000"/>
                  <a:satMod val="250000"/>
                  <a:alpha val="19000"/>
                </a:schemeClr>
              </a:gs>
              <a:gs pos="49000">
                <a:schemeClr val="dk1">
                  <a:tint val="50000"/>
                  <a:satMod val="200000"/>
                </a:schemeClr>
              </a:gs>
              <a:gs pos="49100">
                <a:schemeClr val="dk1">
                  <a:tint val="64000"/>
                  <a:satMod val="160000"/>
                </a:schemeClr>
              </a:gs>
              <a:gs pos="92000">
                <a:schemeClr val="dk1">
                  <a:tint val="50000"/>
                  <a:satMod val="200000"/>
                </a:schemeClr>
              </a:gs>
              <a:gs pos="100000">
                <a:schemeClr val="dk1">
                  <a:tint val="43000"/>
                  <a:satMod val="190000"/>
                </a:schemeClr>
              </a:gs>
            </a:gsLst>
          </a:gradFill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Capital of Ionia</a:t>
            </a:r>
          </a:p>
          <a:p>
            <a:r>
              <a:rPr lang="en-GB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Residence of the governor of the province Asia</a:t>
            </a:r>
          </a:p>
          <a:p>
            <a:r>
              <a:rPr lang="en-GB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Main cult centre </a:t>
            </a:r>
            <a:r>
              <a:rPr lang="en-GB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 </a:t>
            </a:r>
            <a:r>
              <a:rPr lang="el-GR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ἀρχιέρεια</a:t>
            </a:r>
            <a:r>
              <a:rPr lang="en-GB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l-GR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τῆς Ἀσίας</a:t>
            </a:r>
            <a:endParaRPr lang="en-GB" sz="1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18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Artemision</a:t>
            </a:r>
            <a:r>
              <a:rPr lang="en-GB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</a:t>
            </a:r>
            <a:r>
              <a:rPr lang="en-GB" sz="1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vi-VN" sz="1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ἱερεια</a:t>
            </a:r>
            <a:r>
              <a:rPr lang="en-GB" sz="1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vi-VN" sz="1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τῆς</a:t>
            </a:r>
            <a:r>
              <a:rPr lang="en-GB" sz="1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vi-VN" sz="1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Ἀρτέμιδος</a:t>
            </a:r>
            <a:endParaRPr lang="en-GB" sz="1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Temple for Hadrian and Vespasian </a:t>
            </a: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Picture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1167" b="80167" l="27000" r="67125">
                        <a14:foregroundMark x1="51625" y1="31333" x2="51625" y2="31333"/>
                        <a14:foregroundMark x1="48250" y1="76667" x2="48250" y2="76667"/>
                        <a14:foregroundMark x1="48750" y1="76333" x2="48750" y2="76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000" t="26869" r="27850" b="15855"/>
          <a:stretch/>
        </p:blipFill>
        <p:spPr>
          <a:xfrm>
            <a:off x="5322574" y="44624"/>
            <a:ext cx="3821426" cy="327328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537520"/>
            <a:ext cx="5760640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7693353"/>
      </p:ext>
    </p:extLst>
  </p:cSld>
  <p:clrMapOvr>
    <a:masterClrMapping/>
  </p:clrMapOvr>
  <p:transition>
    <p:randomBar dir="vert"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pPr lvl="0">
              <a:defRPr/>
            </a:pPr>
            <a:r>
              <a:rPr lang="en-GB" dirty="0" err="1"/>
              <a:t>Ephesos</a:t>
            </a:r>
            <a:r>
              <a:rPr lang="en-GB" dirty="0"/>
              <a:t>: Artemis &amp; Emperor</a:t>
            </a:r>
          </a:p>
        </p:txBody>
      </p:sp>
      <p:sp>
        <p:nvSpPr>
          <p:cNvPr id="14" name="Content Placeholder 2"/>
          <p:cNvSpPr>
            <a:spLocks noGrp="1"/>
          </p:cNvSpPr>
          <p:nvPr>
            <p:ph idx="1"/>
          </p:nvPr>
        </p:nvSpPr>
        <p:spPr>
          <a:xfrm>
            <a:off x="575556" y="1442625"/>
            <a:ext cx="4788532" cy="1986375"/>
          </a:xfrm>
          <a:gradFill>
            <a:gsLst>
              <a:gs pos="0">
                <a:schemeClr val="dk1">
                  <a:tint val="15000"/>
                  <a:satMod val="250000"/>
                  <a:alpha val="19000"/>
                </a:schemeClr>
              </a:gs>
              <a:gs pos="49000">
                <a:schemeClr val="dk1">
                  <a:tint val="50000"/>
                  <a:satMod val="200000"/>
                </a:schemeClr>
              </a:gs>
              <a:gs pos="49100">
                <a:schemeClr val="dk1">
                  <a:tint val="64000"/>
                  <a:satMod val="160000"/>
                </a:schemeClr>
              </a:gs>
              <a:gs pos="92000">
                <a:schemeClr val="dk1">
                  <a:tint val="50000"/>
                  <a:satMod val="200000"/>
                </a:schemeClr>
              </a:gs>
              <a:gs pos="100000">
                <a:schemeClr val="dk1">
                  <a:tint val="43000"/>
                  <a:satMod val="190000"/>
                </a:schemeClr>
              </a:gs>
            </a:gsLst>
          </a:gradFill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Capital of Ionia</a:t>
            </a:r>
          </a:p>
          <a:p>
            <a:r>
              <a:rPr lang="en-GB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Residence of the governor of the province Asia</a:t>
            </a:r>
          </a:p>
          <a:p>
            <a:r>
              <a:rPr lang="en-GB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Main cult centre </a:t>
            </a:r>
            <a:r>
              <a:rPr lang="en-GB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 </a:t>
            </a:r>
            <a:r>
              <a:rPr lang="el-GR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ἀρχιέρεια</a:t>
            </a:r>
            <a:r>
              <a:rPr lang="en-GB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l-GR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τῆς Ἀσίας</a:t>
            </a:r>
            <a:endParaRPr lang="en-GB" sz="1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18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Artemision</a:t>
            </a:r>
            <a:r>
              <a:rPr lang="en-GB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</a:t>
            </a:r>
            <a:r>
              <a:rPr lang="en-GB" sz="1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vi-VN" sz="1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ἱερεια</a:t>
            </a:r>
            <a:r>
              <a:rPr lang="en-GB" sz="1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vi-VN" sz="1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τῆς</a:t>
            </a:r>
            <a:r>
              <a:rPr lang="en-GB" sz="1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vi-VN" sz="1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Ἀρτέμιδος</a:t>
            </a:r>
            <a:endParaRPr lang="en-GB" sz="1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Temple for Hadrian and Vespasian </a:t>
            </a: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8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927" r="3966" b="3073"/>
          <a:stretch/>
        </p:blipFill>
        <p:spPr>
          <a:xfrm>
            <a:off x="26896" y="44624"/>
            <a:ext cx="9081608" cy="6813376"/>
          </a:xfrm>
          <a:prstGeom prst="rect">
            <a:avLst/>
          </a:prstGeom>
        </p:spPr>
      </p:pic>
      <p:sp>
        <p:nvSpPr>
          <p:cNvPr id="5" name="TextBox 11"/>
          <p:cNvSpPr txBox="1"/>
          <p:nvPr/>
        </p:nvSpPr>
        <p:spPr>
          <a:xfrm rot="5400000">
            <a:off x="7889014" y="140813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Diana </a:t>
            </a:r>
            <a:r>
              <a:rPr lang="en-GB" dirty="0" err="1">
                <a:solidFill>
                  <a:schemeClr val="tx1">
                    <a:lumMod val="65000"/>
                  </a:schemeClr>
                </a:solidFill>
              </a:rPr>
              <a:t>Ephesia</a:t>
            </a:r>
            <a:endParaRPr lang="en-GB" dirty="0">
              <a:solidFill>
                <a:schemeClr val="tx1">
                  <a:lumMod val="65000"/>
                </a:scheme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1167" b="80167" l="27000" r="67125">
                        <a14:foregroundMark x1="51625" y1="31333" x2="51625" y2="31333"/>
                        <a14:foregroundMark x1="48250" y1="76667" x2="48250" y2="76667"/>
                        <a14:foregroundMark x1="48750" y1="76333" x2="48750" y2="76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000" t="26869" r="27850" b="15855"/>
          <a:stretch/>
        </p:blipFill>
        <p:spPr>
          <a:xfrm>
            <a:off x="5322574" y="44624"/>
            <a:ext cx="3821426" cy="3273287"/>
          </a:xfrm>
          <a:prstGeom prst="rect">
            <a:avLst/>
          </a:prstGeom>
        </p:spPr>
      </p:pic>
      <p:pic>
        <p:nvPicPr>
          <p:cNvPr id="11" name="Picture 6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25000"/>
                    </a14:imgEffect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28800"/>
            <a:ext cx="7275842" cy="5040560"/>
          </a:xfrm>
          <a:prstGeom prst="rect">
            <a:avLst/>
          </a:prstGeom>
        </p:spPr>
      </p:pic>
      <p:pic>
        <p:nvPicPr>
          <p:cNvPr id="12" name="Picture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708920"/>
            <a:ext cx="4292961" cy="280831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4215546232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927" r="3966" b="3073"/>
          <a:stretch/>
        </p:blipFill>
        <p:spPr>
          <a:xfrm>
            <a:off x="26896" y="44624"/>
            <a:ext cx="9081608" cy="6813376"/>
          </a:xfrm>
          <a:prstGeom prst="rect">
            <a:avLst/>
          </a:prstGeom>
        </p:spPr>
      </p:pic>
      <p:sp>
        <p:nvSpPr>
          <p:cNvPr id="5" name="TextBox 11"/>
          <p:cNvSpPr txBox="1"/>
          <p:nvPr/>
        </p:nvSpPr>
        <p:spPr>
          <a:xfrm rot="5400000">
            <a:off x="7889014" y="140813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Diana </a:t>
            </a:r>
            <a:r>
              <a:rPr lang="en-GB" dirty="0" err="1">
                <a:solidFill>
                  <a:schemeClr val="tx1">
                    <a:lumMod val="65000"/>
                  </a:schemeClr>
                </a:solidFill>
              </a:rPr>
              <a:t>Ephesia</a:t>
            </a:r>
            <a:endParaRPr lang="en-GB" dirty="0">
              <a:solidFill>
                <a:schemeClr val="tx1">
                  <a:lumMod val="65000"/>
                </a:schemeClr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pPr lvl="0">
              <a:defRPr/>
            </a:pPr>
            <a:r>
              <a:rPr lang="en-GB" dirty="0" err="1"/>
              <a:t>Ephesos</a:t>
            </a:r>
            <a:r>
              <a:rPr lang="en-GB" dirty="0"/>
              <a:t>: Artemis &amp; Emperor</a:t>
            </a:r>
          </a:p>
        </p:txBody>
      </p:sp>
      <p:sp>
        <p:nvSpPr>
          <p:cNvPr id="12" name="TextBox 10"/>
          <p:cNvSpPr txBox="1">
            <a:spLocks noGrp="1"/>
          </p:cNvSpPr>
          <p:nvPr>
            <p:ph idx="1"/>
          </p:nvPr>
        </p:nvSpPr>
        <p:spPr>
          <a:xfrm>
            <a:off x="35496" y="1102561"/>
            <a:ext cx="4834880" cy="5395323"/>
          </a:xfrm>
          <a:prstGeom prst="rect">
            <a:avLst/>
          </a:prstGeom>
          <a:solidFill>
            <a:schemeClr val="accent2">
              <a:alpha val="65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de-DE" sz="2400" dirty="0"/>
              <a:t>   </a:t>
            </a:r>
            <a:r>
              <a:rPr lang="el-GR" sz="24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Δησιδιήνην Κινκίαν</a:t>
            </a:r>
            <a:br>
              <a:rPr lang="en-GB" sz="2400" dirty="0"/>
            </a:br>
            <a:r>
              <a:rPr lang="de-DE" sz="2400" dirty="0"/>
              <a:t>   </a:t>
            </a:r>
            <a:r>
              <a:rPr lang="el-GR" sz="2400" dirty="0"/>
              <a:t>τὴν κοσμιωτάτην</a:t>
            </a:r>
            <a:br>
              <a:rPr lang="en-GB" sz="2400" dirty="0"/>
            </a:br>
            <a:r>
              <a:rPr lang="de-DE" sz="2400" dirty="0"/>
              <a:t>   </a:t>
            </a:r>
            <a:r>
              <a:rPr lang="el-GR" sz="2400" dirty="0"/>
              <a:t>γυναῖκα</a:t>
            </a:r>
            <a:br>
              <a:rPr lang="en-GB" sz="2400" dirty="0"/>
            </a:br>
            <a:r>
              <a:rPr lang="de-DE" sz="2400" dirty="0"/>
              <a:t>   </a:t>
            </a:r>
            <a:r>
              <a:rPr lang="el-GR" sz="2400" dirty="0"/>
              <a:t>Ἀππίου Ἀλεξάνδρου</a:t>
            </a:r>
            <a:br>
              <a:rPr lang="en-GB" sz="2400" dirty="0"/>
            </a:br>
            <a:r>
              <a:rPr lang="el-GR" sz="2400" baseline="30000" dirty="0"/>
              <a:t>5</a:t>
            </a:r>
            <a:r>
              <a:rPr lang="el-GR" sz="2400" dirty="0"/>
              <a:t> </a:t>
            </a:r>
            <a:r>
              <a:rPr lang="de-DE" sz="2400" dirty="0"/>
              <a:t> </a:t>
            </a:r>
            <a:r>
              <a:rPr lang="el-GR" sz="2400" dirty="0"/>
              <a:t>τοῦ κρατίστου</a:t>
            </a:r>
            <a:br>
              <a:rPr lang="en-GB" sz="2400" dirty="0"/>
            </a:br>
            <a:r>
              <a:rPr lang="de-DE" sz="2400" dirty="0"/>
              <a:t>   </a:t>
            </a:r>
            <a:r>
              <a:rPr lang="el-GR" sz="2400" dirty="0"/>
              <a:t>ἐπιτρόπου τῶν Σεββ(αστῶν)</a:t>
            </a:r>
            <a:br>
              <a:rPr lang="en-GB" sz="2400" dirty="0"/>
            </a:br>
            <a:r>
              <a:rPr lang="de-DE" sz="2400" dirty="0"/>
              <a:t>   </a:t>
            </a:r>
            <a:r>
              <a:rPr lang="el-GR" sz="2400" dirty="0"/>
              <a:t>Ἰουλ(ία) Ἀττίκιλλα</a:t>
            </a:r>
            <a:r>
              <a:rPr lang="el-GR" sz="2400" b="1" dirty="0">
                <a:solidFill>
                  <a:srgbClr val="00B0F0"/>
                </a:solidFill>
              </a:rPr>
              <a:t> ἱέρεια</a:t>
            </a:r>
            <a:br>
              <a:rPr lang="en-GB" sz="2400" b="1" dirty="0">
                <a:solidFill>
                  <a:srgbClr val="00B0F0"/>
                </a:solidFill>
              </a:rPr>
            </a:br>
            <a:r>
              <a:rPr lang="de-DE" sz="2400" b="1" dirty="0">
                <a:solidFill>
                  <a:srgbClr val="00B0F0"/>
                </a:solidFill>
              </a:rPr>
              <a:t>   </a:t>
            </a:r>
            <a:r>
              <a:rPr lang="el-GR" sz="2400" b="1" dirty="0">
                <a:solidFill>
                  <a:srgbClr val="00B0F0"/>
                </a:solidFill>
              </a:rPr>
              <a:t>τῆς ἁγιωτάτης </a:t>
            </a:r>
            <a:r>
              <a:rPr lang="el-GR" sz="2400" b="1" dirty="0">
                <a:solidFill>
                  <a:srgbClr val="FFFF00"/>
                </a:solidFill>
              </a:rPr>
              <a:t>Ἀρτέμιδος</a:t>
            </a:r>
            <a:br>
              <a:rPr lang="en-GB" sz="2400" b="1" dirty="0">
                <a:solidFill>
                  <a:srgbClr val="00B0F0"/>
                </a:solidFill>
              </a:rPr>
            </a:br>
            <a:r>
              <a:rPr lang="de-DE" sz="2400" b="1" dirty="0">
                <a:solidFill>
                  <a:srgbClr val="00B0F0"/>
                </a:solidFill>
              </a:rPr>
              <a:t>   </a:t>
            </a:r>
            <a:r>
              <a:rPr lang="el-GR" sz="2400" b="1" dirty="0">
                <a:solidFill>
                  <a:srgbClr val="00B0F0"/>
                </a:solidFill>
              </a:rPr>
              <a:t>καὶ </a:t>
            </a:r>
            <a:r>
              <a:rPr lang="el-GR" sz="2400" b="1" dirty="0">
                <a:solidFill>
                  <a:srgbClr val="FFFF00"/>
                </a:solidFill>
              </a:rPr>
              <a:t>ἀρχιέρεια Ἀσίας</a:t>
            </a:r>
            <a:r>
              <a:rPr lang="el-GR" sz="2400" dirty="0">
                <a:solidFill>
                  <a:srgbClr val="FFFF00"/>
                </a:solidFill>
              </a:rPr>
              <a:t> </a:t>
            </a:r>
            <a:r>
              <a:rPr lang="el-GR" sz="2400" dirty="0"/>
              <a:t>ναῶν</a:t>
            </a:r>
            <a:br>
              <a:rPr lang="en-GB" sz="2400" dirty="0"/>
            </a:br>
            <a:r>
              <a:rPr lang="el-GR" sz="2400" baseline="30000" dirty="0"/>
              <a:t>10</a:t>
            </a:r>
            <a:r>
              <a:rPr lang="el-GR" sz="2400" dirty="0"/>
              <a:t> τῶν ἐν Ἐφέσῳ</a:t>
            </a:r>
            <a:br>
              <a:rPr lang="en-GB" sz="2400" dirty="0"/>
            </a:br>
            <a:r>
              <a:rPr lang="de-DE" sz="2400" dirty="0"/>
              <a:t>   </a:t>
            </a:r>
            <a:r>
              <a:rPr lang="el-GR" sz="2400" dirty="0"/>
              <a:t>τὴν ἑαυτῆς </a:t>
            </a:r>
            <a:r>
              <a:rPr lang="el-GR" sz="2400" b="1" dirty="0">
                <a:solidFill>
                  <a:srgbClr val="00B0F0"/>
                </a:solidFill>
              </a:rPr>
              <a:t>εὐεργέτιν</a:t>
            </a:r>
            <a:r>
              <a:rPr lang="el-GR" sz="2400" dirty="0"/>
              <a:t>.</a:t>
            </a:r>
            <a:endParaRPr lang="en-GB" sz="2400" dirty="0"/>
          </a:p>
          <a:p>
            <a:r>
              <a:rPr lang="en-GB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dedication to </a:t>
            </a:r>
            <a:r>
              <a:rPr lang="en-GB" sz="18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Desidiene</a:t>
            </a:r>
            <a:r>
              <a:rPr lang="en-GB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18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Cincia</a:t>
            </a:r>
            <a:r>
              <a:rPr lang="en-GB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wife of</a:t>
            </a:r>
            <a:br>
              <a:rPr lang="en-GB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</a:t>
            </a:r>
            <a:r>
              <a:rPr lang="en-GB" sz="1800" b="1" i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philosophos</a:t>
            </a:r>
            <a:r>
              <a:rPr lang="en-GB" sz="18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Appius Alexandros, </a:t>
            </a:r>
            <a:br>
              <a:rPr lang="en-GB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18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procurator</a:t>
            </a:r>
            <a:r>
              <a:rPr lang="en-GB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the </a:t>
            </a:r>
            <a:r>
              <a:rPr lang="en-GB" sz="1800" b="1" i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Augusti</a:t>
            </a:r>
            <a:r>
              <a:rPr lang="en-GB" sz="18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br>
              <a:rPr lang="en-GB" sz="18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 217/218</a:t>
            </a:r>
            <a:endParaRPr lang="en-GB" sz="1800" dirty="0">
              <a:solidFill>
                <a:srgbClr val="FFFF00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1167" b="80167" l="27000" r="67125">
                        <a14:foregroundMark x1="51625" y1="31333" x2="51625" y2="31333"/>
                        <a14:foregroundMark x1="48250" y1="76667" x2="48250" y2="76667"/>
                        <a14:foregroundMark x1="48750" y1="76333" x2="48750" y2="76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000" t="26869" r="27850" b="15855"/>
          <a:stretch/>
        </p:blipFill>
        <p:spPr>
          <a:xfrm>
            <a:off x="5322574" y="44624"/>
            <a:ext cx="3821426" cy="3273287"/>
          </a:xfrm>
          <a:prstGeom prst="rect">
            <a:avLst/>
          </a:prstGeom>
        </p:spPr>
      </p:pic>
      <p:pic>
        <p:nvPicPr>
          <p:cNvPr id="10" name="Picture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708920"/>
            <a:ext cx="4292961" cy="280831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13" name="TextBox 3"/>
          <p:cNvSpPr txBox="1"/>
          <p:nvPr/>
        </p:nvSpPr>
        <p:spPr>
          <a:xfrm rot="16200000">
            <a:off x="-2047001" y="4503221"/>
            <a:ext cx="44017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JÖAI 52, 26, no 17; AE 1982, 870; </a:t>
            </a:r>
            <a:r>
              <a:rPr lang="en-GB" sz="1400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IEph</a:t>
            </a:r>
            <a:r>
              <a:rPr lang="en-GB" sz="14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617</a:t>
            </a:r>
            <a:endParaRPr lang="en-GB" sz="1400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81580687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8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927" r="3966" b="3073"/>
          <a:stretch/>
        </p:blipFill>
        <p:spPr>
          <a:xfrm>
            <a:off x="26896" y="44624"/>
            <a:ext cx="9081608" cy="6813376"/>
          </a:xfrm>
          <a:prstGeom prst="rect">
            <a:avLst/>
          </a:prstGeom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457200" y="188640"/>
            <a:ext cx="8229600" cy="1143000"/>
          </a:xfrm>
          <a:prstGeom prst="rect">
            <a:avLst/>
          </a:prstGeom>
        </p:spPr>
        <p:txBody>
          <a:bodyPr vert="horz" anchor="t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000" kern="1200" spc="-100" baseline="0">
                <a:solidFill>
                  <a:schemeClr val="tx2">
                    <a:satMod val="200000"/>
                  </a:schemeClr>
                </a:solidFill>
                <a:latin typeface="+mj-lt"/>
                <a:ea typeface="+mj-ea"/>
                <a:cs typeface="+mj-cs"/>
              </a:defRPr>
            </a:lvl1pPr>
            <a:extLst/>
          </a:lstStyle>
          <a:p>
            <a:pPr>
              <a:defRPr/>
            </a:pPr>
            <a:r>
              <a:rPr lang="en-GB"/>
              <a:t>Ephesos: Artemis &amp; Emperor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1167" b="80167" l="27000" r="67125">
                        <a14:foregroundMark x1="51625" y1="31333" x2="51625" y2="31333"/>
                        <a14:foregroundMark x1="48250" y1="76667" x2="48250" y2="76667"/>
                        <a14:foregroundMark x1="48750" y1="76333" x2="48750" y2="76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000" t="26869" r="27850" b="15855"/>
          <a:stretch/>
        </p:blipFill>
        <p:spPr>
          <a:xfrm>
            <a:off x="2051720" y="692696"/>
            <a:ext cx="5904656" cy="5057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0139058"/>
      </p:ext>
    </p:extLst>
  </p:cSld>
  <p:clrMapOvr>
    <a:masterClrMapping/>
  </p:clrMapOvr>
  <p:transition>
    <p:randomBar dir="vert"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84" t="22222" r="21540" b="26630"/>
          <a:stretch/>
        </p:blipFill>
        <p:spPr>
          <a:xfrm>
            <a:off x="613625" y="4869160"/>
            <a:ext cx="3814359" cy="1988840"/>
          </a:xfrm>
          <a:prstGeom prst="rect">
            <a:avLst/>
          </a:prstGeom>
        </p:spPr>
      </p:pic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dirty="0" err="1"/>
              <a:t>Didyma</a:t>
            </a:r>
            <a:r>
              <a:rPr lang="en-GB" dirty="0"/>
              <a:t> / </a:t>
            </a:r>
            <a:r>
              <a:rPr lang="en-GB" dirty="0" err="1"/>
              <a:t>Milet</a:t>
            </a:r>
            <a:r>
              <a:rPr lang="en-GB" dirty="0"/>
              <a:t>: </a:t>
            </a:r>
            <a:r>
              <a:rPr lang="el-GR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ὑδροφόρος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-36512" y="1268760"/>
            <a:ext cx="4618856" cy="3816424"/>
          </a:xfrm>
        </p:spPr>
        <p:txBody>
          <a:bodyPr>
            <a:normAutofit fontScale="77500" lnSpcReduction="20000"/>
          </a:bodyPr>
          <a:lstStyle/>
          <a:p>
            <a:r>
              <a:rPr lang="fr-FR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Aurelia</a:t>
            </a:r>
            <a:r>
              <a:rPr lang="fr-FR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Dionysodora</a:t>
            </a:r>
            <a:r>
              <a:rPr lang="fr-FR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Matrona</a:t>
            </a:r>
            <a:r>
              <a:rPr lang="fr-FR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br>
              <a:rPr lang="fr-FR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fr-FR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(c. AD 250-300)</a:t>
            </a:r>
            <a:endParaRPr lang="en-GB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r>
              <a:rPr lang="fr-FR" b="1" i="1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hydrophoros</a:t>
            </a:r>
            <a:r>
              <a:rPr lang="fr-FR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</a:t>
            </a:r>
            <a:r>
              <a:rPr lang="fr-FR" b="1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Didyma</a:t>
            </a:r>
            <a:endParaRPr lang="fr-FR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r>
              <a:rPr lang="fr-FR" b="1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priestess</a:t>
            </a:r>
            <a:r>
              <a:rPr lang="fr-FR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</a:t>
            </a:r>
            <a:r>
              <a:rPr lang="fr-FR" b="1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several</a:t>
            </a:r>
            <a:r>
              <a:rPr lang="fr-FR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b="1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Artemis</a:t>
            </a:r>
            <a:r>
              <a:rPr lang="fr-FR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</a:p>
          <a:p>
            <a:pPr lvl="2"/>
            <a:r>
              <a:rPr lang="en-GB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Artemis </a:t>
            </a:r>
            <a:r>
              <a:rPr lang="en-GB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Patnia</a:t>
            </a:r>
            <a:r>
              <a:rPr lang="en-GB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</a:p>
          <a:p>
            <a:pPr lvl="2"/>
            <a:r>
              <a:rPr lang="en-GB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Artemis  of the gates</a:t>
            </a:r>
          </a:p>
          <a:p>
            <a:pPr lvl="2"/>
            <a:r>
              <a:rPr lang="en-GB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Artemis </a:t>
            </a:r>
            <a:r>
              <a:rPr lang="en-GB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Chitonia</a:t>
            </a:r>
            <a:r>
              <a:rPr lang="en-GB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lvl="2"/>
            <a:r>
              <a:rPr lang="en-GB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Artémis</a:t>
            </a:r>
            <a:r>
              <a:rPr lang="en-GB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Pythia</a:t>
            </a:r>
            <a:endParaRPr lang="en-GB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r>
              <a:rPr lang="el-GR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ἀρχιέρεια τῶν Σεβαστῶν</a:t>
            </a:r>
            <a:r>
              <a:rPr lang="en-GB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br>
              <a:rPr lang="en-GB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high priestess of the emperors</a:t>
            </a:r>
          </a:p>
          <a:p>
            <a:pPr lvl="1"/>
            <a:r>
              <a:rPr lang="fr-FR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Grandchild</a:t>
            </a:r>
            <a:r>
              <a:rPr lang="fr-FR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</a:t>
            </a:r>
            <a:r>
              <a:rPr lang="el-GR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Μ. </a:t>
            </a:r>
            <a:r>
              <a:rPr lang="en-GB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el-GR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ὐρήλιος Ἀπημάντος</a:t>
            </a:r>
            <a:endParaRPr lang="en-GB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2"/>
            <a:r>
              <a:rPr lang="fr-FR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high</a:t>
            </a:r>
            <a:r>
              <a:rPr lang="fr-FR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priest</a:t>
            </a:r>
            <a:r>
              <a:rPr lang="fr-FR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</a:t>
            </a:r>
            <a:r>
              <a:rPr lang="fr-FR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Miletos</a:t>
            </a:r>
            <a:endParaRPr lang="fr-FR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2"/>
            <a:r>
              <a:rPr lang="fr-FR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high</a:t>
            </a:r>
            <a:r>
              <a:rPr lang="fr-FR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priest</a:t>
            </a:r>
            <a:r>
              <a:rPr lang="fr-FR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the province </a:t>
            </a:r>
            <a:r>
              <a:rPr lang="fr-FR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Asia</a:t>
            </a:r>
            <a:endParaRPr lang="fr-FR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2"/>
            <a:r>
              <a:rPr lang="fr-FR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 </a:t>
            </a:r>
            <a:r>
              <a:rPr lang="fr-FR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high</a:t>
            </a:r>
            <a:r>
              <a:rPr lang="fr-FR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priest</a:t>
            </a:r>
            <a:r>
              <a:rPr lang="fr-FR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</a:t>
            </a:r>
            <a:r>
              <a:rPr lang="fr-FR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Asia</a:t>
            </a:r>
            <a:r>
              <a:rPr lang="fr-FR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</a:t>
            </a:r>
            <a:r>
              <a:rPr lang="fr-FR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organised</a:t>
            </a:r>
            <a:r>
              <a:rPr lang="fr-FR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for 3 </a:t>
            </a:r>
            <a:r>
              <a:rPr lang="fr-FR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days</a:t>
            </a:r>
            <a:r>
              <a:rPr lang="fr-FR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gladiatorial </a:t>
            </a:r>
            <a:r>
              <a:rPr lang="fr-FR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fights</a:t>
            </a:r>
            <a:r>
              <a:rPr lang="fr-FR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to the </a:t>
            </a:r>
            <a:r>
              <a:rPr lang="fr-FR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death</a:t>
            </a:r>
            <a:r>
              <a:rPr lang="fr-FR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</a:t>
            </a:r>
            <a:r>
              <a:rPr lang="fr-FR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Ephesos</a:t>
            </a:r>
            <a:endParaRPr lang="fr-FR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Box 4"/>
          <p:cNvSpPr txBox="1"/>
          <p:nvPr/>
        </p:nvSpPr>
        <p:spPr>
          <a:xfrm>
            <a:off x="4860032" y="1340768"/>
            <a:ext cx="410445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vi-VN" sz="1400" dirty="0"/>
              <a:t>ἀγ[αθῆι] τύχηι</a:t>
            </a:r>
            <a:r>
              <a:rPr lang="en-GB" sz="1400" dirty="0"/>
              <a:t> </a:t>
            </a:r>
            <a:r>
              <a:rPr lang="vi-VN" sz="1400" b="1" u="sng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ὑδροφόρος</a:t>
            </a:r>
            <a:r>
              <a:rPr lang="vi-VN" sz="14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εὐσεβὴς Ἀρτέμιδος [Πατ]ν̣ίας</a:t>
            </a:r>
            <a:r>
              <a:rPr lang="vi-VN" sz="1400" dirty="0"/>
              <a:t>| καὶ τῆς ἐπὶ πύ[λαις καὶ τῆς ․3-4․ καὶ τῆς Χι]</a:t>
            </a:r>
            <a:r>
              <a:rPr lang="en-GB" sz="1400" dirty="0"/>
              <a:t>|</a:t>
            </a:r>
            <a:r>
              <a:rPr lang="vi-VN" sz="1400" dirty="0"/>
              <a:t>τώνης καὶ τῆς Πυθίης </a:t>
            </a:r>
            <a:r>
              <a:rPr lang="vi-VN" sz="14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Αὐρ(ηλία) Διονυσο[δ]ώρα Μα|τρῶνα</a:t>
            </a:r>
            <a:r>
              <a:rPr lang="vi-VN" sz="1400" dirty="0"/>
              <a:t>, </a:t>
            </a:r>
            <a:r>
              <a:rPr lang="vi-VN" sz="1400" b="1" u="sng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ἀρχιέρια</a:t>
            </a:r>
            <a:r>
              <a:rPr lang="vi-VN" sz="14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τῶ[ν Σεβαστῶν</a:t>
            </a:r>
            <a:r>
              <a:rPr lang="vi-VN" sz="1400" dirty="0"/>
              <a:t>, Μάρ(κου) Αὐρ(ηλίου)? —]</a:t>
            </a:r>
          </a:p>
          <a:p>
            <a:r>
              <a:rPr lang="vi-VN" sz="1400" dirty="0"/>
              <a:t>ανοῦ </a:t>
            </a:r>
            <a:r>
              <a:rPr lang="vi-VN" sz="1400" dirty="0">
                <a:solidFill>
                  <a:srgbClr val="00B0F0"/>
                </a:solidFill>
              </a:rPr>
              <a:t>ἀγωνοθέτου, ἄρχοντος, πανηγ[υ]ριάρχο</a:t>
            </a:r>
            <a:r>
              <a:rPr lang="vi-VN" sz="1400" dirty="0">
                <a:solidFill>
                  <a:srgbClr val="9A0000"/>
                </a:solidFill>
              </a:rPr>
              <a:t>υ</a:t>
            </a:r>
            <a:r>
              <a:rPr lang="vi-VN" sz="1400" dirty="0"/>
              <a:t>,| τελείου πρὸς παντ[․․</a:t>
            </a:r>
            <a:r>
              <a:rPr lang="en-GB" sz="1400" dirty="0"/>
              <a:t>c.8․․․ </a:t>
            </a:r>
            <a:r>
              <a:rPr lang="vi-VN" sz="1400" dirty="0"/>
              <a:t>λιτουργοῦ, τοῦ]</a:t>
            </a:r>
          </a:p>
          <a:p>
            <a:r>
              <a:rPr lang="vi-VN" sz="1400" baseline="30000" dirty="0"/>
              <a:t>5</a:t>
            </a:r>
            <a:r>
              <a:rPr lang="vi-VN" sz="1400" dirty="0">
                <a:solidFill>
                  <a:srgbClr val="9A0000"/>
                </a:solidFill>
              </a:rPr>
              <a:t>Μάρ(κου) Αὐρ(ηλίου) Ἀπη̣μ̣ά̣ν̣[τ]ου</a:t>
            </a:r>
            <a:r>
              <a:rPr lang="vi-VN" sz="1400" dirty="0"/>
              <a:t> </a:t>
            </a:r>
            <a:r>
              <a:rPr lang="vi-VN" sz="1400" dirty="0">
                <a:solidFill>
                  <a:srgbClr val="9A0000"/>
                </a:solidFill>
              </a:rPr>
              <a:t>ἀ[ρχ]ιερέως Μιλήτου</a:t>
            </a:r>
            <a:r>
              <a:rPr lang="vi-VN" sz="1400" dirty="0"/>
              <a:t> [καὶ </a:t>
            </a:r>
            <a:r>
              <a:rPr lang="vi-VN" sz="1400" dirty="0">
                <a:solidFill>
                  <a:srgbClr val="9A0000"/>
                </a:solidFill>
              </a:rPr>
              <a:t>ἀσ]ιάρχο|υ</a:t>
            </a:r>
            <a:r>
              <a:rPr lang="vi-VN" sz="1400" dirty="0"/>
              <a:t> ναῶν τῶν ἐν </a:t>
            </a:r>
            <a:r>
              <a:rPr lang="vi-VN" sz="1400" dirty="0">
                <a:solidFill>
                  <a:srgbClr val="9A0000"/>
                </a:solidFill>
              </a:rPr>
              <a:t>Ἐφ[έσῳ</a:t>
            </a:r>
            <a:r>
              <a:rPr lang="vi-VN" sz="1400" dirty="0"/>
              <a:t> ἡμερῶν ․1-2․]</a:t>
            </a:r>
            <a:r>
              <a:rPr lang="en-GB" sz="1400" dirty="0"/>
              <a:t> </a:t>
            </a:r>
            <a:r>
              <a:rPr lang="vi-VN" sz="1400" dirty="0"/>
              <a:t>καὶ τὰς ἄλλας τ̣[ρεῖς?] ποιήσαντος ἀπο[τόμους] π̣ο̣ν̣τ̣ά̣|ρχ[ου]?· πρὸς πατρὸς [ἐκγόνη —]</a:t>
            </a:r>
            <a:r>
              <a:rPr lang="en-GB" sz="1400" dirty="0"/>
              <a:t> </a:t>
            </a:r>
            <a:r>
              <a:rPr lang="vi-VN" sz="1400" dirty="0"/>
              <a:t>ὠνάρ̣χ̣ου̣, [․․․8․․․․]ου, </a:t>
            </a:r>
            <a:r>
              <a:rPr lang="vi-VN" sz="1400" dirty="0">
                <a:solidFill>
                  <a:srgbClr val="9A0000"/>
                </a:solidFill>
              </a:rPr>
              <a:t>ἀγωνοθέτο[υ</a:t>
            </a:r>
            <a:r>
              <a:rPr lang="vi-VN" sz="1400" dirty="0"/>
              <a:t>, </a:t>
            </a:r>
            <a:r>
              <a:rPr lang="vi-VN" sz="1400" dirty="0">
                <a:solidFill>
                  <a:srgbClr val="9A0000"/>
                </a:solidFill>
              </a:rPr>
              <a:t>στε]φανηφό|ρου</a:t>
            </a:r>
            <a:r>
              <a:rPr lang="vi-VN" sz="1400" dirty="0"/>
              <a:t>, τελίου λιτουρ[γοῦ· μητρὸς δὲ Αὐρ(ηλίας)? Ἁγ?]νοσύνη̣[ς] Λ․[․․․]ΟΤ[․․]νιατατω̣[․․․ ὑφ’] ὧν τοῦ| γένους ἐπεκοσμήθη [ὁ ἐν Διδύμοις ναός, τῆς]</a:t>
            </a:r>
            <a:r>
              <a:rPr lang="en-GB" sz="1400" dirty="0"/>
              <a:t> </a:t>
            </a:r>
            <a:r>
              <a:rPr lang="vi-VN" sz="1400" dirty="0">
                <a:solidFill>
                  <a:srgbClr val="00B0F0"/>
                </a:solidFill>
              </a:rPr>
              <a:t>Μάρ(κου) Αὐρ(ηλίου) Βιβλιανοῦ ἀγωνοθέτου</a:t>
            </a:r>
            <a:r>
              <a:rPr lang="vi-VN" sz="1400" dirty="0"/>
              <a:t> [․4-5․] </a:t>
            </a:r>
            <a:r>
              <a:rPr lang="vi-VN" sz="1400" dirty="0">
                <a:solidFill>
                  <a:srgbClr val="00B0F0"/>
                </a:solidFill>
              </a:rPr>
              <a:t>στεφαν|ηφόρου</a:t>
            </a:r>
            <a:r>
              <a:rPr lang="vi-VN" sz="1400" dirty="0"/>
              <a:t>· πρὸς μητρὸς [ἐκγόνη — ἀγω]</a:t>
            </a:r>
            <a:r>
              <a:rPr lang="vi-VN" sz="1400" baseline="30000" dirty="0"/>
              <a:t>10</a:t>
            </a:r>
            <a:r>
              <a:rPr lang="vi-VN" sz="1400" dirty="0"/>
              <a:t>νοθέτου, βουλάρχου· τὰ δὲ λοιπ[ὰ τὸ φιλό]θ̣υτον καὶ| φιλότιμον αὐτῆς γέ[νος ἀνδριᾶσιν καὶ εἰκόσιν τε][τίμη]ται. ὑδροφόρησεν ἐπὶ προφήτου [τοῦ λα]μ̣προτάτο|υ Π[․4․․]ου Ἀρτεμιδώρου.</a:t>
            </a:r>
            <a:endParaRPr lang="en-GB" sz="1400" dirty="0"/>
          </a:p>
        </p:txBody>
      </p:sp>
      <p:sp>
        <p:nvSpPr>
          <p:cNvPr id="7" name="TextBox 5"/>
          <p:cNvSpPr txBox="1"/>
          <p:nvPr/>
        </p:nvSpPr>
        <p:spPr>
          <a:xfrm>
            <a:off x="143508" y="6464369"/>
            <a:ext cx="76688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tx1">
                    <a:lumMod val="50000"/>
                  </a:schemeClr>
                </a:solidFill>
              </a:rPr>
              <a:t>Cf. </a:t>
            </a:r>
            <a:r>
              <a:rPr lang="en-GB" sz="1200" dirty="0" err="1">
                <a:solidFill>
                  <a:schemeClr val="tx1">
                    <a:lumMod val="50000"/>
                  </a:schemeClr>
                </a:solidFill>
              </a:rPr>
              <a:t>I.Didyma</a:t>
            </a:r>
            <a:r>
              <a:rPr lang="en-GB" sz="1200" dirty="0">
                <a:solidFill>
                  <a:schemeClr val="tx1">
                    <a:lumMod val="50000"/>
                  </a:schemeClr>
                </a:solidFill>
              </a:rPr>
              <a:t> 315; Van Bremen 90-91; </a:t>
            </a:r>
            <a:r>
              <a:rPr lang="en-GB" sz="1200" dirty="0" err="1">
                <a:solidFill>
                  <a:schemeClr val="tx1">
                    <a:lumMod val="50000"/>
                  </a:schemeClr>
                </a:solidFill>
              </a:rPr>
              <a:t>Moretti</a:t>
            </a:r>
            <a:r>
              <a:rPr lang="en-GB" sz="1200" dirty="0">
                <a:solidFill>
                  <a:schemeClr val="tx1">
                    <a:lumMod val="50000"/>
                  </a:schemeClr>
                </a:solidFill>
              </a:rPr>
              <a:t> 1959, 199-206; </a:t>
            </a:r>
            <a:r>
              <a:rPr lang="it-IT" sz="1200" dirty="0">
                <a:solidFill>
                  <a:schemeClr val="tx1">
                    <a:lumMod val="50000"/>
                  </a:schemeClr>
                </a:solidFill>
              </a:rPr>
              <a:t>L. Robert, Hellenica XI/XII p. 465-7</a:t>
            </a:r>
            <a:r>
              <a:rPr lang="fr-FR" sz="1200" dirty="0">
                <a:solidFill>
                  <a:schemeClr val="tx1">
                    <a:lumMod val="50000"/>
                  </a:schemeClr>
                </a:solidFill>
              </a:rPr>
              <a:t>. </a:t>
            </a:r>
            <a:endParaRPr lang="en-GB" sz="1200" dirty="0">
              <a:solidFill>
                <a:schemeClr val="tx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9373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84" t="22222" r="21540" b="26630"/>
          <a:stretch/>
        </p:blipFill>
        <p:spPr>
          <a:xfrm>
            <a:off x="613625" y="4869160"/>
            <a:ext cx="3814359" cy="1988840"/>
          </a:xfrm>
          <a:prstGeom prst="rect">
            <a:avLst/>
          </a:prstGeom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dirty="0" err="1"/>
              <a:t>Didyma</a:t>
            </a:r>
            <a:r>
              <a:rPr lang="en-GB" dirty="0"/>
              <a:t> / </a:t>
            </a:r>
            <a:r>
              <a:rPr lang="en-GB" dirty="0" err="1"/>
              <a:t>Milet</a:t>
            </a:r>
            <a:r>
              <a:rPr lang="en-GB" dirty="0"/>
              <a:t>: </a:t>
            </a:r>
            <a:r>
              <a:rPr lang="el-GR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ὑδροφόρος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-36512" y="1268760"/>
            <a:ext cx="4618856" cy="3816424"/>
          </a:xfrm>
        </p:spPr>
        <p:txBody>
          <a:bodyPr>
            <a:normAutofit fontScale="77500" lnSpcReduction="20000"/>
          </a:bodyPr>
          <a:lstStyle/>
          <a:p>
            <a:r>
              <a:rPr lang="fr-FR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Aurelia</a:t>
            </a:r>
            <a:r>
              <a:rPr lang="fr-FR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Dionysodora</a:t>
            </a:r>
            <a:r>
              <a:rPr lang="fr-FR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Matrona</a:t>
            </a:r>
            <a:r>
              <a:rPr lang="fr-FR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br>
              <a:rPr lang="fr-FR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fr-FR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(c. AD 250-300)</a:t>
            </a:r>
            <a:endParaRPr lang="en-GB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r>
              <a:rPr lang="fr-FR" b="1" i="1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hydrophoros</a:t>
            </a:r>
            <a:r>
              <a:rPr lang="fr-FR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</a:t>
            </a:r>
            <a:r>
              <a:rPr lang="fr-FR" b="1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Didyma</a:t>
            </a:r>
            <a:endParaRPr lang="fr-FR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r>
              <a:rPr lang="fr-FR" b="1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priestess</a:t>
            </a:r>
            <a:r>
              <a:rPr lang="fr-FR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</a:t>
            </a:r>
            <a:r>
              <a:rPr lang="fr-FR" b="1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several</a:t>
            </a:r>
            <a:r>
              <a:rPr lang="fr-FR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b="1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Artemis</a:t>
            </a:r>
            <a:r>
              <a:rPr lang="fr-FR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</a:p>
          <a:p>
            <a:pPr lvl="2"/>
            <a:r>
              <a:rPr lang="en-GB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Artemis </a:t>
            </a:r>
            <a:r>
              <a:rPr lang="en-GB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Patnia</a:t>
            </a:r>
            <a:r>
              <a:rPr lang="en-GB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</a:p>
          <a:p>
            <a:pPr lvl="2"/>
            <a:r>
              <a:rPr lang="en-GB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Artemis  of the gates</a:t>
            </a:r>
          </a:p>
          <a:p>
            <a:pPr lvl="2"/>
            <a:r>
              <a:rPr lang="en-GB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Artemis </a:t>
            </a:r>
            <a:r>
              <a:rPr lang="en-GB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Chitonia</a:t>
            </a:r>
            <a:r>
              <a:rPr lang="en-GB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lvl="2"/>
            <a:r>
              <a:rPr lang="en-GB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Artémis</a:t>
            </a:r>
            <a:r>
              <a:rPr lang="en-GB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Pythia</a:t>
            </a:r>
            <a:endParaRPr lang="en-GB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r>
              <a:rPr lang="el-GR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ἀρχιέρεια τῶν Σεβαστῶν</a:t>
            </a:r>
            <a:r>
              <a:rPr lang="en-GB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br>
              <a:rPr lang="en-GB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high priestess of the emperors</a:t>
            </a:r>
          </a:p>
          <a:p>
            <a:pPr lvl="1"/>
            <a:r>
              <a:rPr lang="fr-FR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Grandchild</a:t>
            </a:r>
            <a:r>
              <a:rPr lang="fr-FR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</a:t>
            </a:r>
            <a:r>
              <a:rPr lang="el-GR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Μ. </a:t>
            </a:r>
            <a:r>
              <a:rPr lang="en-GB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el-GR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ὐρήλιος Ἀπημάντος</a:t>
            </a:r>
            <a:endParaRPr lang="en-GB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2"/>
            <a:r>
              <a:rPr lang="fr-FR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high</a:t>
            </a:r>
            <a:r>
              <a:rPr lang="fr-FR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priest</a:t>
            </a:r>
            <a:r>
              <a:rPr lang="fr-FR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</a:t>
            </a:r>
            <a:r>
              <a:rPr lang="fr-FR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Miletos</a:t>
            </a:r>
            <a:endParaRPr lang="fr-FR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2"/>
            <a:r>
              <a:rPr lang="fr-FR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high</a:t>
            </a:r>
            <a:r>
              <a:rPr lang="fr-FR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priest</a:t>
            </a:r>
            <a:r>
              <a:rPr lang="fr-FR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the province </a:t>
            </a:r>
            <a:r>
              <a:rPr lang="fr-FR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Asia</a:t>
            </a:r>
            <a:endParaRPr lang="fr-FR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2"/>
            <a:r>
              <a:rPr lang="fr-FR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 </a:t>
            </a:r>
            <a:r>
              <a:rPr lang="fr-FR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high</a:t>
            </a:r>
            <a:r>
              <a:rPr lang="fr-FR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priest</a:t>
            </a:r>
            <a:r>
              <a:rPr lang="fr-FR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</a:t>
            </a:r>
            <a:r>
              <a:rPr lang="fr-FR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Asia</a:t>
            </a:r>
            <a:r>
              <a:rPr lang="fr-FR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</a:t>
            </a:r>
            <a:r>
              <a:rPr lang="fr-FR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organised</a:t>
            </a:r>
            <a:r>
              <a:rPr lang="fr-FR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for 3 </a:t>
            </a:r>
            <a:r>
              <a:rPr lang="fr-FR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days</a:t>
            </a:r>
            <a:r>
              <a:rPr lang="fr-FR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gladiatorial </a:t>
            </a:r>
            <a:r>
              <a:rPr lang="fr-FR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fights</a:t>
            </a:r>
            <a:r>
              <a:rPr lang="fr-FR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to the </a:t>
            </a:r>
            <a:r>
              <a:rPr lang="fr-FR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death</a:t>
            </a:r>
            <a:r>
              <a:rPr lang="fr-FR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</a:t>
            </a:r>
            <a:r>
              <a:rPr lang="fr-FR" dirty="0" err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Ephesos</a:t>
            </a:r>
            <a:endParaRPr lang="fr-FR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4"/>
          <p:cNvSpPr txBox="1"/>
          <p:nvPr/>
        </p:nvSpPr>
        <p:spPr>
          <a:xfrm>
            <a:off x="4572000" y="1340768"/>
            <a:ext cx="36004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2" indent="-285750"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Ø"/>
            </a:pPr>
            <a:r>
              <a:rPr lang="fr-FR" dirty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Central </a:t>
            </a:r>
            <a:r>
              <a:rPr lang="fr-FR" dirty="0" err="1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duties</a:t>
            </a:r>
            <a:r>
              <a:rPr lang="fr-FR" dirty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the </a:t>
            </a:r>
            <a:r>
              <a:rPr lang="fr-FR" dirty="0" err="1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priests</a:t>
            </a:r>
            <a:r>
              <a:rPr lang="fr-FR" dirty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/ </a:t>
            </a:r>
            <a:r>
              <a:rPr lang="fr-FR" dirty="0" err="1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priestess</a:t>
            </a:r>
            <a:r>
              <a:rPr lang="fr-FR" dirty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the </a:t>
            </a:r>
            <a:r>
              <a:rPr lang="fr-FR" dirty="0" err="1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emperor</a:t>
            </a:r>
            <a:r>
              <a:rPr lang="fr-FR" dirty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</a:t>
            </a:r>
            <a:r>
              <a:rPr lang="fr-FR" dirty="0" err="1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Asia</a:t>
            </a:r>
            <a:r>
              <a:rPr lang="fr-FR" dirty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dirty="0" err="1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Minor</a:t>
            </a:r>
            <a:r>
              <a:rPr lang="fr-FR" dirty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 marL="285750" lvl="2" indent="-285750"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Ø"/>
            </a:pPr>
            <a:r>
              <a:rPr lang="fr-FR" dirty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Organisation of </a:t>
            </a:r>
            <a:r>
              <a:rPr lang="fr-FR" dirty="0" err="1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games</a:t>
            </a:r>
            <a:br>
              <a:rPr lang="fr-FR" dirty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fr-FR" dirty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(in one case for 12 </a:t>
            </a:r>
            <a:r>
              <a:rPr lang="fr-FR" dirty="0" err="1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days</a:t>
            </a:r>
            <a:r>
              <a:rPr lang="fr-FR" dirty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!)</a:t>
            </a:r>
          </a:p>
          <a:p>
            <a:pPr marL="285750" lvl="2" indent="-285750"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Ø"/>
            </a:pPr>
            <a:r>
              <a:rPr lang="fr-FR" dirty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Distribution of </a:t>
            </a:r>
            <a:r>
              <a:rPr lang="fr-FR" dirty="0" err="1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food</a:t>
            </a:r>
            <a:r>
              <a:rPr lang="fr-FR" dirty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fr-FR" dirty="0" err="1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oil</a:t>
            </a:r>
            <a:r>
              <a:rPr lang="fr-FR" dirty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money</a:t>
            </a:r>
          </a:p>
        </p:txBody>
      </p:sp>
      <p:sp>
        <p:nvSpPr>
          <p:cNvPr id="8" name="TextBox 5"/>
          <p:cNvSpPr txBox="1"/>
          <p:nvPr/>
        </p:nvSpPr>
        <p:spPr>
          <a:xfrm>
            <a:off x="143508" y="6464369"/>
            <a:ext cx="76688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tx1">
                    <a:lumMod val="50000"/>
                  </a:schemeClr>
                </a:solidFill>
              </a:rPr>
              <a:t>Cf. </a:t>
            </a:r>
            <a:r>
              <a:rPr lang="en-GB" sz="1200" dirty="0" err="1">
                <a:solidFill>
                  <a:schemeClr val="tx1">
                    <a:lumMod val="50000"/>
                  </a:schemeClr>
                </a:solidFill>
              </a:rPr>
              <a:t>I.Didyma</a:t>
            </a:r>
            <a:r>
              <a:rPr lang="en-GB" sz="1200" dirty="0">
                <a:solidFill>
                  <a:schemeClr val="tx1">
                    <a:lumMod val="50000"/>
                  </a:schemeClr>
                </a:solidFill>
              </a:rPr>
              <a:t> 315; Van Bremen 90-91; </a:t>
            </a:r>
            <a:r>
              <a:rPr lang="en-GB" sz="1200" dirty="0" err="1">
                <a:solidFill>
                  <a:schemeClr val="tx1">
                    <a:lumMod val="50000"/>
                  </a:schemeClr>
                </a:solidFill>
              </a:rPr>
              <a:t>Moretti</a:t>
            </a:r>
            <a:r>
              <a:rPr lang="en-GB" sz="1200" dirty="0">
                <a:solidFill>
                  <a:schemeClr val="tx1">
                    <a:lumMod val="50000"/>
                  </a:schemeClr>
                </a:solidFill>
              </a:rPr>
              <a:t> 1959, 199-206; </a:t>
            </a:r>
            <a:r>
              <a:rPr lang="it-IT" sz="1200" dirty="0">
                <a:solidFill>
                  <a:schemeClr val="tx1">
                    <a:lumMod val="50000"/>
                  </a:schemeClr>
                </a:solidFill>
              </a:rPr>
              <a:t>L. Robert, Hellenica XI/XII p. 465-7</a:t>
            </a:r>
            <a:r>
              <a:rPr lang="fr-FR" sz="1200" dirty="0">
                <a:solidFill>
                  <a:schemeClr val="tx1">
                    <a:lumMod val="50000"/>
                  </a:schemeClr>
                </a:solidFill>
              </a:rPr>
              <a:t>. </a:t>
            </a:r>
            <a:endParaRPr lang="en-GB" sz="1200" dirty="0">
              <a:solidFill>
                <a:schemeClr val="tx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2005880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Q: The nature of the so-called  </a:t>
            </a:r>
            <a:br>
              <a:rPr lang="en-GB" dirty="0"/>
            </a:br>
            <a:r>
              <a:rPr lang="en-GB" dirty="0"/>
              <a:t>					 ‘imperial cult’?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914400" y="2780928"/>
            <a:ext cx="7772400" cy="3574632"/>
          </a:xfrm>
        </p:spPr>
        <p:txBody>
          <a:bodyPr/>
          <a:lstStyle/>
          <a:p>
            <a:r>
              <a:rPr lang="en-GB" dirty="0"/>
              <a:t>A uniform cult ?</a:t>
            </a:r>
          </a:p>
          <a:p>
            <a:r>
              <a:rPr lang="en-GB" dirty="0"/>
              <a:t>Worship of living/past emperor as god ?</a:t>
            </a:r>
          </a:p>
          <a:p>
            <a:r>
              <a:rPr lang="en-GB" dirty="0"/>
              <a:t>Top-down vs. bottom-up !</a:t>
            </a:r>
          </a:p>
          <a:p>
            <a:r>
              <a:rPr lang="en-GB" dirty="0"/>
              <a:t>Priests and priestesses 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73144" y="5389808"/>
            <a:ext cx="2672366" cy="1200329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See handout with ancient sources on the imperial cult on Moodle for WEEK 3.</a:t>
            </a:r>
          </a:p>
        </p:txBody>
      </p:sp>
    </p:spTree>
    <p:extLst>
      <p:ext uri="{BB962C8B-B14F-4D97-AF65-F5344CB8AC3E}">
        <p14:creationId xmlns:p14="http://schemas.microsoft.com/office/powerpoint/2010/main" val="2842061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4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Focus question for today (week 3):</a:t>
            </a:r>
            <a:br>
              <a:rPr lang="en-GB" b="1" dirty="0"/>
            </a:br>
            <a:r>
              <a:rPr lang="en-GB" b="1" dirty="0"/>
              <a:t>Is there an 'imperial religion', </a:t>
            </a:r>
            <a:br>
              <a:rPr lang="en-GB" b="1" dirty="0"/>
            </a:br>
            <a:r>
              <a:rPr lang="en-GB" b="1" dirty="0"/>
              <a:t>a religion for the empire?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Suggested Reading:</a:t>
            </a:r>
          </a:p>
          <a:p>
            <a:r>
              <a:rPr lang="en-GB" dirty="0"/>
              <a:t>Clifford Ando, The Matter of the Gods, part II, </a:t>
            </a:r>
            <a:r>
              <a:rPr lang="en-GB" dirty="0" err="1"/>
              <a:t>ch.</a:t>
            </a:r>
            <a:r>
              <a:rPr lang="en-GB" dirty="0"/>
              <a:t> 5+6 (</a:t>
            </a:r>
            <a:r>
              <a:rPr lang="en-GB" dirty="0">
                <a:hlinkClick r:id="rId2"/>
              </a:rPr>
              <a:t>online</a:t>
            </a:r>
            <a:r>
              <a:rPr lang="en-GB" dirty="0"/>
              <a:t>)</a:t>
            </a:r>
          </a:p>
          <a:p>
            <a:r>
              <a:rPr lang="en-GB" dirty="0"/>
              <a:t>Also </a:t>
            </a:r>
            <a:r>
              <a:rPr lang="en-GB" dirty="0" err="1"/>
              <a:t>loook</a:t>
            </a:r>
            <a:r>
              <a:rPr lang="en-GB" dirty="0"/>
              <a:t> at: </a:t>
            </a:r>
            <a:r>
              <a:rPr lang="en-GB" i="1" dirty="0"/>
              <a:t>Impact of imperial </a:t>
            </a:r>
            <a:r>
              <a:rPr lang="en-GB" i="1" dirty="0" err="1"/>
              <a:t>rome</a:t>
            </a:r>
            <a:r>
              <a:rPr lang="en-GB" i="1" dirty="0"/>
              <a:t> on Religions, Ritual and Religious Life in the Roman Empire (Proceedings, 5, Impact of Empire) (</a:t>
            </a:r>
            <a:r>
              <a:rPr lang="en-GB" i="1" dirty="0">
                <a:hlinkClick r:id="rId3"/>
              </a:rPr>
              <a:t>online</a:t>
            </a:r>
            <a:r>
              <a:rPr lang="en-GB" i="1" dirty="0"/>
              <a:t>)</a:t>
            </a:r>
            <a:endParaRPr lang="en-GB" dirty="0"/>
          </a:p>
          <a:p>
            <a:r>
              <a:rPr lang="en-GB" i="1" dirty="0"/>
              <a:t>and/or:</a:t>
            </a:r>
            <a:endParaRPr lang="en-GB" dirty="0"/>
          </a:p>
          <a:p>
            <a:r>
              <a:rPr lang="en-GB" dirty="0"/>
              <a:t>Brodd, Jeffrey.; Reed, Jonathan L., </a:t>
            </a:r>
            <a:r>
              <a:rPr lang="en-GB" i="1" dirty="0"/>
              <a:t>Rome and religion: a cross-disciplinary dialogue on the imperial cult.</a:t>
            </a:r>
            <a:r>
              <a:rPr lang="en-GB" dirty="0"/>
              <a:t> 2011 (</a:t>
            </a:r>
            <a:r>
              <a:rPr lang="en-GB" dirty="0">
                <a:hlinkClick r:id="rId4"/>
              </a:rPr>
              <a:t>online</a:t>
            </a:r>
            <a:r>
              <a:rPr lang="en-GB" dirty="0"/>
              <a:t>).</a:t>
            </a:r>
          </a:p>
          <a:p>
            <a:r>
              <a:rPr lang="en-GB" dirty="0" err="1"/>
              <a:t>Wojciechowski</a:t>
            </a:r>
            <a:r>
              <a:rPr lang="en-GB" dirty="0"/>
              <a:t>, </a:t>
            </a:r>
            <a:r>
              <a:rPr lang="en-GB" dirty="0" err="1"/>
              <a:t>Przemyslaw</a:t>
            </a:r>
            <a:r>
              <a:rPr lang="en-GB" dirty="0"/>
              <a:t>,  'The imperial cult in Roman religious </a:t>
            </a:r>
            <a:r>
              <a:rPr lang="en-GB" dirty="0" err="1"/>
              <a:t>asociations</a:t>
            </a:r>
            <a:r>
              <a:rPr lang="en-GB" dirty="0"/>
              <a:t>', Electrum, 2014, Vol.21, pp.153-162 (</a:t>
            </a:r>
            <a:r>
              <a:rPr lang="en-GB" dirty="0">
                <a:hlinkClick r:id="rId5"/>
              </a:rPr>
              <a:t>online</a:t>
            </a:r>
            <a:r>
              <a:rPr lang="en-GB" dirty="0"/>
              <a:t>)</a:t>
            </a:r>
          </a:p>
          <a:p>
            <a:r>
              <a:rPr lang="en-GB" dirty="0"/>
              <a:t>https://www-dawsonera-com.ezproxy.uwtsd.ac.uk/abstract/9789047411345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5204893"/>
      </p:ext>
    </p:extLst>
  </p:cSld>
  <p:clrMapOvr>
    <a:masterClrMapping/>
  </p:clrMapOvr>
  <p:transition spd="slow">
    <p:randomBar dir="vert"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1128" t="-1616" r="12475" b="1616"/>
          <a:stretch/>
        </p:blipFill>
        <p:spPr>
          <a:xfrm>
            <a:off x="5306291" y="10"/>
            <a:ext cx="3712988" cy="6857990"/>
          </a:xfrm>
          <a:prstGeom prst="rect">
            <a:avLst/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1555" y="-39511"/>
            <a:ext cx="6412089" cy="1473200"/>
          </a:xfrm>
        </p:spPr>
        <p:txBody>
          <a:bodyPr>
            <a:normAutofit/>
          </a:bodyPr>
          <a:lstStyle/>
          <a:p>
            <a:r>
              <a:rPr lang="en-GB" dirty="0"/>
              <a:t>Next Week… </a:t>
            </a:r>
            <a:r>
              <a:rPr lang="en-GB" dirty="0" err="1"/>
              <a:t>Interpretatio</a:t>
            </a:r>
            <a:r>
              <a:rPr lang="en-GB" dirty="0"/>
              <a:t>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7338" y="1433689"/>
            <a:ext cx="5551773" cy="5271911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sz="1300" dirty="0">
                <a:effectLst/>
              </a:rPr>
              <a:t>In Week 4, we will discuss another aspect of Roman imperialism, its impact on local cults. </a:t>
            </a:r>
          </a:p>
          <a:p>
            <a:pPr>
              <a:lnSpc>
                <a:spcPct val="80000"/>
              </a:lnSpc>
            </a:pPr>
            <a:r>
              <a:rPr lang="en-GB" sz="1300" dirty="0">
                <a:effectLst/>
              </a:rPr>
              <a:t>Following Tacitus (</a:t>
            </a:r>
            <a:r>
              <a:rPr lang="en-GB" sz="1300" i="1" dirty="0">
                <a:effectLst/>
              </a:rPr>
              <a:t>Germania</a:t>
            </a:r>
            <a:r>
              <a:rPr lang="en-GB" sz="1300" dirty="0">
                <a:effectLst/>
              </a:rPr>
              <a:t>), one often uses the term </a:t>
            </a:r>
            <a:r>
              <a:rPr lang="en-GB" sz="1300" i="1" dirty="0" err="1">
                <a:effectLst/>
              </a:rPr>
              <a:t>interpretatio</a:t>
            </a:r>
            <a:r>
              <a:rPr lang="en-GB" sz="1300" i="1" dirty="0">
                <a:effectLst/>
              </a:rPr>
              <a:t> Romana.</a:t>
            </a:r>
            <a:r>
              <a:rPr lang="en-GB" sz="1300" dirty="0">
                <a:effectLst/>
              </a:rPr>
              <a:t> But the term is problematic: </a:t>
            </a:r>
          </a:p>
          <a:p>
            <a:pPr lvl="1">
              <a:lnSpc>
                <a:spcPct val="80000"/>
              </a:lnSpc>
            </a:pPr>
            <a:r>
              <a:rPr lang="en-GB" sz="1300" dirty="0">
                <a:effectLst/>
              </a:rPr>
              <a:t>who is doing the </a:t>
            </a:r>
            <a:r>
              <a:rPr lang="en-GB" sz="1300" i="1" dirty="0" err="1">
                <a:effectLst/>
              </a:rPr>
              <a:t>interpretatio</a:t>
            </a:r>
            <a:r>
              <a:rPr lang="en-GB" sz="1300" dirty="0">
                <a:effectLst/>
              </a:rPr>
              <a:t>, </a:t>
            </a:r>
          </a:p>
          <a:p>
            <a:pPr lvl="1">
              <a:lnSpc>
                <a:spcPct val="80000"/>
              </a:lnSpc>
            </a:pPr>
            <a:r>
              <a:rPr lang="en-GB" sz="1300" dirty="0">
                <a:effectLst/>
              </a:rPr>
              <a:t>Is this the translation, interpretation and/or identification of a native and a Roman deity?</a:t>
            </a:r>
          </a:p>
          <a:p>
            <a:pPr lvl="2">
              <a:lnSpc>
                <a:spcPct val="80000"/>
              </a:lnSpc>
            </a:pPr>
            <a:r>
              <a:rPr lang="en-GB" sz="1100" dirty="0">
                <a:effectLst/>
              </a:rPr>
              <a:t>Is it a combination of a Latin and a Native Name?</a:t>
            </a:r>
          </a:p>
          <a:p>
            <a:pPr lvl="2">
              <a:lnSpc>
                <a:spcPct val="80000"/>
              </a:lnSpc>
            </a:pPr>
            <a:r>
              <a:rPr lang="en-GB" sz="1100" dirty="0">
                <a:effectLst/>
              </a:rPr>
              <a:t>Or does the ‘native’ name/</a:t>
            </a:r>
            <a:r>
              <a:rPr lang="en-GB" sz="1100" dirty="0" err="1">
                <a:effectLst/>
              </a:rPr>
              <a:t>theonym</a:t>
            </a:r>
            <a:r>
              <a:rPr lang="en-GB" sz="1100" dirty="0">
                <a:effectLst/>
              </a:rPr>
              <a:t> get lost in the process…?</a:t>
            </a:r>
          </a:p>
          <a:p>
            <a:pPr lvl="2">
              <a:lnSpc>
                <a:spcPct val="80000"/>
              </a:lnSpc>
            </a:pPr>
            <a:r>
              <a:rPr lang="en-GB" sz="1100" dirty="0">
                <a:effectLst/>
              </a:rPr>
              <a:t>Is it a merging, blending, syncretisation of deities?</a:t>
            </a:r>
          </a:p>
          <a:p>
            <a:pPr lvl="1">
              <a:lnSpc>
                <a:spcPct val="80000"/>
              </a:lnSpc>
            </a:pPr>
            <a:r>
              <a:rPr lang="en-GB" sz="1300" dirty="0">
                <a:effectLst/>
              </a:rPr>
              <a:t>Is it rather </a:t>
            </a:r>
            <a:r>
              <a:rPr lang="en-GB" sz="1300" i="1" dirty="0">
                <a:effectLst/>
              </a:rPr>
              <a:t>superficial </a:t>
            </a:r>
            <a:r>
              <a:rPr lang="en-GB" sz="1300" dirty="0">
                <a:effectLst/>
              </a:rPr>
              <a:t>as a process? </a:t>
            </a:r>
          </a:p>
          <a:p>
            <a:pPr lvl="1">
              <a:lnSpc>
                <a:spcPct val="80000"/>
              </a:lnSpc>
            </a:pPr>
            <a:r>
              <a:rPr lang="en-GB" sz="1300" dirty="0">
                <a:effectLst/>
              </a:rPr>
              <a:t>and why are people doing this particular identification between two deities?</a:t>
            </a:r>
          </a:p>
          <a:p>
            <a:pPr lvl="2">
              <a:lnSpc>
                <a:spcPct val="80000"/>
              </a:lnSpc>
            </a:pPr>
            <a:r>
              <a:rPr lang="en-GB" sz="1100" dirty="0">
                <a:effectLst/>
              </a:rPr>
              <a:t>i.e.: Why do they associate </a:t>
            </a:r>
            <a:r>
              <a:rPr lang="en-GB" sz="1100" i="1" dirty="0">
                <a:effectLst/>
              </a:rPr>
              <a:t>these </a:t>
            </a:r>
            <a:r>
              <a:rPr lang="en-GB" sz="1100" dirty="0">
                <a:effectLst/>
              </a:rPr>
              <a:t>two deities?</a:t>
            </a:r>
          </a:p>
          <a:p>
            <a:pPr lvl="2">
              <a:lnSpc>
                <a:spcPct val="80000"/>
              </a:lnSpc>
            </a:pPr>
            <a:r>
              <a:rPr lang="en-GB" sz="1100" dirty="0">
                <a:effectLst/>
              </a:rPr>
              <a:t>What motivates their action in the first place? 	</a:t>
            </a:r>
          </a:p>
          <a:p>
            <a:pPr>
              <a:lnSpc>
                <a:spcPct val="80000"/>
              </a:lnSpc>
            </a:pPr>
            <a:r>
              <a:rPr lang="en-GB" sz="1300" dirty="0">
                <a:effectLst/>
              </a:rPr>
              <a:t>This leads us to the problem of </a:t>
            </a:r>
            <a:r>
              <a:rPr lang="en-GB" sz="1300" b="1" dirty="0">
                <a:effectLst/>
              </a:rPr>
              <a:t>translatability</a:t>
            </a:r>
            <a:r>
              <a:rPr lang="en-GB" sz="1300" dirty="0">
                <a:effectLst/>
              </a:rPr>
              <a:t>: </a:t>
            </a:r>
            <a:br>
              <a:rPr lang="en-GB" sz="1300" dirty="0">
                <a:effectLst/>
              </a:rPr>
            </a:br>
            <a:r>
              <a:rPr lang="en-GB" sz="1300" dirty="0">
                <a:effectLst/>
              </a:rPr>
              <a:t>can there ever be deities in two cultures that are </a:t>
            </a:r>
            <a:r>
              <a:rPr lang="en-GB" sz="1300" dirty="0" err="1">
                <a:effectLst/>
              </a:rPr>
              <a:t>identitical</a:t>
            </a:r>
            <a:r>
              <a:rPr lang="en-GB" sz="1300" dirty="0">
                <a:effectLst/>
              </a:rPr>
              <a:t>...? </a:t>
            </a:r>
          </a:p>
          <a:p>
            <a:pPr>
              <a:lnSpc>
                <a:spcPct val="80000"/>
              </a:lnSpc>
            </a:pPr>
            <a:r>
              <a:rPr lang="en-GB" sz="1300" dirty="0">
                <a:effectLst/>
              </a:rPr>
              <a:t>It also leads us to models of cultural change: </a:t>
            </a:r>
          </a:p>
          <a:p>
            <a:pPr lvl="1">
              <a:lnSpc>
                <a:spcPct val="80000"/>
              </a:lnSpc>
            </a:pPr>
            <a:r>
              <a:rPr lang="en-GB" sz="1300" dirty="0">
                <a:effectLst/>
              </a:rPr>
              <a:t>"Romanisation", </a:t>
            </a:r>
          </a:p>
          <a:p>
            <a:pPr lvl="1">
              <a:lnSpc>
                <a:spcPct val="80000"/>
              </a:lnSpc>
            </a:pPr>
            <a:r>
              <a:rPr lang="en-GB" sz="1300" dirty="0">
                <a:effectLst/>
              </a:rPr>
              <a:t>creolisation </a:t>
            </a:r>
          </a:p>
          <a:p>
            <a:pPr lvl="1">
              <a:lnSpc>
                <a:spcPct val="80000"/>
              </a:lnSpc>
            </a:pPr>
            <a:r>
              <a:rPr lang="en-GB" sz="1300" dirty="0">
                <a:effectLst/>
              </a:rPr>
              <a:t>and bricolage.</a:t>
            </a:r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42748237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3"/>
          <p:cNvPicPr>
            <a:picLocks noChangeAspect="1"/>
          </p:cNvPicPr>
          <p:nvPr/>
        </p:nvPicPr>
        <p:blipFill rotWithShape="1">
          <a:blip r:embed="rId2"/>
          <a:srcRect l="19252" r="23740"/>
          <a:stretch/>
        </p:blipFill>
        <p:spPr>
          <a:xfrm>
            <a:off x="6409637" y="10"/>
            <a:ext cx="2609642" cy="6857990"/>
          </a:xfrm>
          <a:prstGeom prst="rect">
            <a:avLst/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</p:pic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166255" y="2394066"/>
            <a:ext cx="6134791" cy="4294910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>
                <a:effectLst/>
              </a:rPr>
              <a:t>Some first reading</a:t>
            </a:r>
            <a:endParaRPr lang="en-GB" b="1" dirty="0"/>
          </a:p>
          <a:p>
            <a:r>
              <a:rPr lang="en-GB" dirty="0">
                <a:effectLst/>
              </a:rPr>
              <a:t>Fritz Graf, "</a:t>
            </a:r>
            <a:r>
              <a:rPr lang="en-GB" dirty="0" err="1">
                <a:solidFill>
                  <a:srgbClr val="FFC000"/>
                </a:solidFill>
                <a:effectLst/>
              </a:rPr>
              <a:t>Interpretatio</a:t>
            </a:r>
            <a:r>
              <a:rPr lang="en-GB" dirty="0">
                <a:effectLst/>
              </a:rPr>
              <a:t> - II. Religion", </a:t>
            </a:r>
            <a:r>
              <a:rPr lang="en-GB" i="1" dirty="0">
                <a:effectLst/>
              </a:rPr>
              <a:t>Brill's New </a:t>
            </a:r>
            <a:r>
              <a:rPr lang="en-GB" i="1" dirty="0" err="1">
                <a:effectLst/>
              </a:rPr>
              <a:t>Pauly</a:t>
            </a:r>
            <a:r>
              <a:rPr lang="en-GB" i="1" dirty="0">
                <a:effectLst/>
              </a:rPr>
              <a:t> / </a:t>
            </a:r>
            <a:r>
              <a:rPr lang="en-GB" i="1" dirty="0" err="1">
                <a:effectLst/>
              </a:rPr>
              <a:t>Neuer</a:t>
            </a:r>
            <a:r>
              <a:rPr lang="en-GB" i="1" dirty="0">
                <a:effectLst/>
              </a:rPr>
              <a:t> </a:t>
            </a:r>
            <a:r>
              <a:rPr lang="en-GB" i="1" dirty="0" err="1">
                <a:effectLst/>
              </a:rPr>
              <a:t>Pauly</a:t>
            </a:r>
            <a:r>
              <a:rPr lang="en-GB" dirty="0">
                <a:effectLst/>
              </a:rPr>
              <a:t> (</a:t>
            </a:r>
            <a:r>
              <a:rPr lang="en-GB" dirty="0">
                <a:effectLst/>
                <a:hlinkClick r:id="rId3"/>
              </a:rPr>
              <a:t>click here for link</a:t>
            </a:r>
            <a:r>
              <a:rPr lang="en-GB" dirty="0">
                <a:effectLst/>
              </a:rPr>
              <a:t>)</a:t>
            </a:r>
            <a:endParaRPr lang="en-GB" dirty="0"/>
          </a:p>
          <a:p>
            <a:r>
              <a:rPr lang="en-GB" dirty="0">
                <a:effectLst/>
              </a:rPr>
              <a:t>Remember Jane Webster's </a:t>
            </a:r>
            <a:r>
              <a:rPr lang="en-GB" i="1" dirty="0" err="1">
                <a:solidFill>
                  <a:srgbClr val="FFC000"/>
                </a:solidFill>
                <a:effectLst/>
              </a:rPr>
              <a:t>Creoliszation</a:t>
            </a:r>
            <a:r>
              <a:rPr lang="en-GB" i="1" dirty="0">
                <a:effectLst/>
              </a:rPr>
              <a:t> </a:t>
            </a:r>
            <a:r>
              <a:rPr lang="en-GB" dirty="0">
                <a:effectLst/>
              </a:rPr>
              <a:t>article from Week 1 (</a:t>
            </a:r>
            <a:r>
              <a:rPr lang="en-GB" i="1" dirty="0">
                <a:effectLst/>
              </a:rPr>
              <a:t>v. supra</a:t>
            </a:r>
            <a:r>
              <a:rPr lang="en-GB" dirty="0">
                <a:effectLst/>
              </a:rPr>
              <a:t>).</a:t>
            </a:r>
            <a:endParaRPr lang="en-GB" dirty="0"/>
          </a:p>
          <a:p>
            <a:r>
              <a:rPr lang="en-GB" dirty="0">
                <a:effectLst/>
              </a:rPr>
              <a:t>Also have a look at this article of mine from a 2010 conference: </a:t>
            </a:r>
            <a:r>
              <a:rPr lang="en-GB" dirty="0"/>
              <a:t>Ralph Haeussler, </a:t>
            </a:r>
            <a:r>
              <a:rPr lang="en-GB" i="1" dirty="0" err="1">
                <a:hlinkClick r:id="rId4"/>
              </a:rPr>
              <a:t>Interpretatio</a:t>
            </a:r>
            <a:r>
              <a:rPr lang="en-GB" i="1" dirty="0">
                <a:hlinkClick r:id="rId4"/>
              </a:rPr>
              <a:t> </a:t>
            </a:r>
            <a:r>
              <a:rPr lang="en-GB" i="1" dirty="0" err="1">
                <a:hlinkClick r:id="rId4"/>
              </a:rPr>
              <a:t>indigena</a:t>
            </a:r>
            <a:r>
              <a:rPr lang="en-GB" i="1" dirty="0">
                <a:hlinkClick r:id="rId4"/>
              </a:rPr>
              <a:t>: Re-inventing local cults in a global world</a:t>
            </a:r>
            <a:r>
              <a:rPr lang="en-GB" i="1" dirty="0"/>
              <a:t>. </a:t>
            </a:r>
            <a:r>
              <a:rPr lang="en-GB" dirty="0"/>
              <a:t>In Chiai/Haeussler/Kunst (</a:t>
            </a:r>
            <a:r>
              <a:rPr lang="en-GB" dirty="0" err="1"/>
              <a:t>eds</a:t>
            </a:r>
            <a:r>
              <a:rPr lang="en-GB" dirty="0"/>
              <a:t>), </a:t>
            </a:r>
            <a:r>
              <a:rPr lang="en-GB" i="1" dirty="0" err="1"/>
              <a:t>Interpretatio</a:t>
            </a:r>
            <a:r>
              <a:rPr lang="en-GB" i="1" dirty="0"/>
              <a:t> Romana / </a:t>
            </a:r>
            <a:r>
              <a:rPr lang="en-GB" i="1" dirty="0" err="1"/>
              <a:t>Graeca</a:t>
            </a:r>
            <a:r>
              <a:rPr lang="en-GB" i="1" dirty="0"/>
              <a:t> / </a:t>
            </a:r>
            <a:r>
              <a:rPr lang="en-GB" i="1" dirty="0" err="1"/>
              <a:t>indigena</a:t>
            </a:r>
            <a:r>
              <a:rPr lang="en-GB" i="1" dirty="0"/>
              <a:t>. Conference proceedings. </a:t>
            </a:r>
            <a:r>
              <a:rPr lang="en-GB" dirty="0"/>
              <a:t>Roma: </a:t>
            </a:r>
            <a:r>
              <a:rPr lang="en-GB" dirty="0" err="1"/>
              <a:t>Mediterraneo</a:t>
            </a:r>
            <a:r>
              <a:rPr lang="en-GB" dirty="0"/>
              <a:t> Antico 2012 (</a:t>
            </a:r>
            <a:r>
              <a:rPr lang="en-GB" dirty="0">
                <a:hlinkClick r:id="rId4"/>
              </a:rPr>
              <a:t>link to academia.edu - you might need to log on, e.g. with Facebook account</a:t>
            </a:r>
            <a:r>
              <a:rPr lang="en-GB" dirty="0"/>
              <a:t>).</a:t>
            </a:r>
          </a:p>
          <a:p>
            <a:r>
              <a:rPr lang="en-GB" dirty="0">
                <a:effectLst/>
              </a:rPr>
              <a:t>Another interesting paper on </a:t>
            </a:r>
            <a:r>
              <a:rPr lang="en-GB" i="1" dirty="0" err="1">
                <a:solidFill>
                  <a:srgbClr val="FFC000"/>
                </a:solidFill>
                <a:effectLst/>
              </a:rPr>
              <a:t>Interpretatio</a:t>
            </a:r>
            <a:r>
              <a:rPr lang="en-GB" dirty="0">
                <a:solidFill>
                  <a:srgbClr val="FFC000"/>
                </a:solidFill>
                <a:effectLst/>
              </a:rPr>
              <a:t> by Clifford Ando </a:t>
            </a:r>
            <a:r>
              <a:rPr lang="en-GB" dirty="0">
                <a:effectLst/>
              </a:rPr>
              <a:t>(also re-printed in his </a:t>
            </a:r>
            <a:r>
              <a:rPr lang="en-GB" i="1" dirty="0">
                <a:effectLst/>
              </a:rPr>
              <a:t>Matters of the Gods</a:t>
            </a:r>
            <a:r>
              <a:rPr lang="en-GB" dirty="0">
                <a:effectLst/>
              </a:rPr>
              <a:t>):</a:t>
            </a:r>
            <a:r>
              <a:rPr lang="en-GB" dirty="0"/>
              <a:t> Clifford Ando, </a:t>
            </a:r>
            <a:r>
              <a:rPr lang="en-GB" i="1" dirty="0">
                <a:hlinkClick r:id="rId5"/>
              </a:rPr>
              <a:t>"</a:t>
            </a:r>
            <a:r>
              <a:rPr lang="en-GB" i="1" dirty="0" err="1">
                <a:hlinkClick r:id="rId5"/>
              </a:rPr>
              <a:t>Interpretatio</a:t>
            </a:r>
            <a:r>
              <a:rPr lang="en-GB" i="1" dirty="0">
                <a:hlinkClick r:id="rId5"/>
              </a:rPr>
              <a:t> Romana</a:t>
            </a:r>
            <a:r>
              <a:rPr lang="en-GB" i="1" dirty="0"/>
              <a:t>"</a:t>
            </a:r>
            <a:r>
              <a:rPr lang="en-GB" dirty="0"/>
              <a:t>, Classical Philology, 2005, Vol.100(1), pp.41-51 (</a:t>
            </a:r>
            <a:r>
              <a:rPr lang="en-GB" dirty="0">
                <a:hlinkClick r:id="rId5"/>
              </a:rPr>
              <a:t>click here for paper/Pdf on JSTOR</a:t>
            </a:r>
            <a:r>
              <a:rPr lang="en-GB" dirty="0"/>
              <a:t>).</a:t>
            </a:r>
          </a:p>
          <a:p>
            <a:r>
              <a:rPr lang="en-GB" dirty="0"/>
              <a:t>For a short overview of the term </a:t>
            </a:r>
            <a:r>
              <a:rPr lang="en-GB" dirty="0">
                <a:solidFill>
                  <a:srgbClr val="FFC000"/>
                </a:solidFill>
              </a:rPr>
              <a:t>'bricolage</a:t>
            </a:r>
            <a:r>
              <a:rPr lang="en-GB" dirty="0"/>
              <a:t>', you could look, for example, at pp. 58-61 of my book "</a:t>
            </a:r>
            <a:r>
              <a:rPr lang="en-GB" i="1" dirty="0"/>
              <a:t>Becoming Roman?" </a:t>
            </a:r>
            <a:r>
              <a:rPr lang="en-GB" dirty="0"/>
              <a:t>(2013) (</a:t>
            </a:r>
            <a:r>
              <a:rPr lang="en-GB" dirty="0">
                <a:hlinkClick r:id="rId6"/>
              </a:rPr>
              <a:t>e-book link</a:t>
            </a:r>
            <a:r>
              <a:rPr lang="en-GB" dirty="0"/>
              <a:t>; you can also find it on </a:t>
            </a:r>
            <a:r>
              <a:rPr lang="en-GB" dirty="0" err="1"/>
              <a:t>GoogleBooks</a:t>
            </a:r>
            <a:r>
              <a:rPr lang="en-GB" dirty="0"/>
              <a:t>).</a:t>
            </a:r>
          </a:p>
          <a:p>
            <a:endParaRPr lang="en-US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51555" y="-39511"/>
            <a:ext cx="6412089" cy="1473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 cap="all">
                <a:ln w="3175" cmpd="sng">
                  <a:noFill/>
                </a:ln>
                <a:solidFill>
                  <a:schemeClr val="accent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Next Week… Interpretatio”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084918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6273" y="1433689"/>
            <a:ext cx="6144492" cy="4114800"/>
          </a:xfrm>
        </p:spPr>
        <p:txBody>
          <a:bodyPr>
            <a:normAutofit fontScale="62500" lnSpcReduction="20000"/>
          </a:bodyPr>
          <a:lstStyle/>
          <a:p>
            <a:r>
              <a:rPr lang="en-GB" b="1" dirty="0">
                <a:effectLst/>
              </a:rPr>
              <a:t>Focus questions:</a:t>
            </a:r>
            <a:endParaRPr lang="en-GB" b="1" dirty="0"/>
          </a:p>
          <a:p>
            <a:r>
              <a:rPr lang="en-GB" dirty="0">
                <a:effectLst/>
              </a:rPr>
              <a:t>Try to provide a definition (or definitions?) of the term "</a:t>
            </a:r>
            <a:r>
              <a:rPr lang="en-GB" dirty="0" err="1">
                <a:effectLst/>
              </a:rPr>
              <a:t>interpretatio</a:t>
            </a:r>
            <a:r>
              <a:rPr lang="en-GB" dirty="0">
                <a:effectLst/>
              </a:rPr>
              <a:t> Romana/</a:t>
            </a:r>
            <a:r>
              <a:rPr lang="en-GB" dirty="0" err="1">
                <a:effectLst/>
              </a:rPr>
              <a:t>Graeca</a:t>
            </a:r>
            <a:r>
              <a:rPr lang="en-GB" dirty="0">
                <a:effectLst/>
              </a:rPr>
              <a:t>/</a:t>
            </a:r>
            <a:r>
              <a:rPr lang="en-GB" dirty="0" err="1">
                <a:effectLst/>
              </a:rPr>
              <a:t>indigena</a:t>
            </a:r>
            <a:r>
              <a:rPr lang="en-GB" dirty="0">
                <a:effectLst/>
              </a:rPr>
              <a:t>..." </a:t>
            </a:r>
            <a:endParaRPr lang="en-GB" dirty="0"/>
          </a:p>
          <a:p>
            <a:pPr lvl="1"/>
            <a:r>
              <a:rPr lang="en-GB" dirty="0">
                <a:effectLst/>
              </a:rPr>
              <a:t>How controversial has this term been discussed in modern scholarship? </a:t>
            </a:r>
            <a:endParaRPr lang="en-GB" dirty="0"/>
          </a:p>
          <a:p>
            <a:pPr lvl="1"/>
            <a:r>
              <a:rPr lang="en-GB" dirty="0">
                <a:effectLst/>
              </a:rPr>
              <a:t>What is the result of "</a:t>
            </a:r>
            <a:r>
              <a:rPr lang="en-GB" dirty="0" err="1">
                <a:effectLst/>
              </a:rPr>
              <a:t>interpretatio</a:t>
            </a:r>
            <a:r>
              <a:rPr lang="en-GB" dirty="0">
                <a:effectLst/>
              </a:rPr>
              <a:t>" and what short-term and long-term consequences can one presume?</a:t>
            </a:r>
            <a:endParaRPr lang="en-GB" dirty="0"/>
          </a:p>
          <a:p>
            <a:r>
              <a:rPr lang="en-GB" dirty="0">
                <a:effectLst/>
              </a:rPr>
              <a:t>Also, discuss agency: Who does the "</a:t>
            </a:r>
            <a:r>
              <a:rPr lang="en-GB" dirty="0" err="1">
                <a:effectLst/>
              </a:rPr>
              <a:t>interpretatio</a:t>
            </a:r>
            <a:r>
              <a:rPr lang="en-GB" dirty="0">
                <a:effectLst/>
              </a:rPr>
              <a:t>"? </a:t>
            </a:r>
            <a:endParaRPr lang="en-GB" dirty="0"/>
          </a:p>
          <a:p>
            <a:pPr lvl="1"/>
            <a:r>
              <a:rPr lang="en-GB" dirty="0">
                <a:effectLst/>
              </a:rPr>
              <a:t>Is it all down to the Romans imposing their concepts on local cults? </a:t>
            </a:r>
            <a:endParaRPr lang="en-GB" dirty="0"/>
          </a:p>
          <a:p>
            <a:pPr lvl="1"/>
            <a:r>
              <a:rPr lang="en-GB" dirty="0">
                <a:effectLst/>
              </a:rPr>
              <a:t>Or is it an elite phenomenon? </a:t>
            </a:r>
            <a:endParaRPr lang="en-GB" dirty="0"/>
          </a:p>
          <a:p>
            <a:r>
              <a:rPr lang="en-GB" dirty="0">
                <a:effectLst/>
              </a:rPr>
              <a:t>Discuss case studies: </a:t>
            </a:r>
            <a:endParaRPr lang="en-GB" dirty="0"/>
          </a:p>
          <a:p>
            <a:pPr lvl="1"/>
            <a:r>
              <a:rPr lang="en-GB" dirty="0">
                <a:effectLst/>
              </a:rPr>
              <a:t>Focus on particular deities or cult places (sanctuaries) that can exemplify different examples or processes of "</a:t>
            </a:r>
            <a:r>
              <a:rPr lang="en-GB" dirty="0" err="1">
                <a:effectLst/>
              </a:rPr>
              <a:t>interpretatio</a:t>
            </a:r>
            <a:r>
              <a:rPr lang="en-GB" dirty="0">
                <a:effectLst/>
              </a:rPr>
              <a:t>".</a:t>
            </a:r>
            <a:endParaRPr lang="en-GB" dirty="0"/>
          </a:p>
          <a:p>
            <a:r>
              <a:rPr lang="en-GB" dirty="0">
                <a:effectLst/>
              </a:rPr>
              <a:t>Can we understand these religious changes in the Roman empire: power relationships, subaltern resistance, cultural resistance, creolisation, bricolage, globalisation,...?</a:t>
            </a:r>
            <a:endParaRPr lang="en-GB" dirty="0"/>
          </a:p>
          <a:p>
            <a:r>
              <a:rPr lang="en-GB" dirty="0">
                <a:effectLst/>
              </a:rPr>
              <a:t>And please post your thought on the forum below... Thanks!</a:t>
            </a:r>
            <a:endParaRPr lang="en-GB" dirty="0"/>
          </a:p>
          <a:p>
            <a:endParaRPr lang="en-GB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 rotWithShape="1">
          <a:blip r:embed="rId2"/>
          <a:srcRect l="19252" r="23740"/>
          <a:stretch/>
        </p:blipFill>
        <p:spPr>
          <a:xfrm>
            <a:off x="6409637" y="10"/>
            <a:ext cx="2609642" cy="6857990"/>
          </a:xfrm>
          <a:prstGeom prst="rect">
            <a:avLst/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451555" y="-39511"/>
            <a:ext cx="6412089" cy="1473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 cap="all">
                <a:ln w="3175" cmpd="sng">
                  <a:noFill/>
                </a:ln>
                <a:solidFill>
                  <a:schemeClr val="accent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Next Week… Interpretatio”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1940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25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5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75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425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65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875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1000"/>
                            </p:stCondLst>
                            <p:childTnLst>
                              <p:par>
                                <p:cTn id="65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5AD0B8"/>
      </a:accent1>
      <a:accent2>
        <a:srgbClr val="47BB7E"/>
      </a:accent2>
      <a:accent3>
        <a:srgbClr val="96CD4B"/>
      </a:accent3>
      <a:accent4>
        <a:srgbClr val="61C7DD"/>
      </a:accent4>
      <a:accent5>
        <a:srgbClr val="2495CF"/>
      </a:accent5>
      <a:accent6>
        <a:srgbClr val="5A74D1"/>
      </a:accent6>
      <a:hlink>
        <a:srgbClr val="72CEBB"/>
      </a:hlink>
      <a:folHlink>
        <a:srgbClr val="98E6D6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0F262FD6-3409-4039-A531-64BD4D2F99E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Mesh</Template>
  <TotalTime>247</TotalTime>
  <Words>2165</Words>
  <Application>Microsoft Office PowerPoint</Application>
  <PresentationFormat>On-screen Show (4:3)</PresentationFormat>
  <Paragraphs>489</Paragraphs>
  <Slides>44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4" baseType="lpstr">
      <vt:lpstr>Arial</vt:lpstr>
      <vt:lpstr>Berlin Sans FB</vt:lpstr>
      <vt:lpstr>Calibri</vt:lpstr>
      <vt:lpstr>Century Gothic</vt:lpstr>
      <vt:lpstr>Tahoma</vt:lpstr>
      <vt:lpstr>Times New Roman</vt:lpstr>
      <vt:lpstr>Verdana</vt:lpstr>
      <vt:lpstr>Wingdings</vt:lpstr>
      <vt:lpstr>Wingdings 2</vt:lpstr>
      <vt:lpstr>Mesh</vt:lpstr>
      <vt:lpstr>Towards An imperial religion…?</vt:lpstr>
      <vt:lpstr>An imperial religion…</vt:lpstr>
      <vt:lpstr>An imperial religion…</vt:lpstr>
      <vt:lpstr>An imperial religion…</vt:lpstr>
      <vt:lpstr>“The” Imperial Cult…</vt:lpstr>
      <vt:lpstr>On the way to the “Imperial Cult”</vt:lpstr>
      <vt:lpstr>On the way to the “Imperial Cult”</vt:lpstr>
      <vt:lpstr>On the way to the “Imperial Cult”</vt:lpstr>
      <vt:lpstr>PowerPoint Presentation</vt:lpstr>
      <vt:lpstr>Provincial cult places…</vt:lpstr>
      <vt:lpstr>Provincial cult places…</vt:lpstr>
      <vt:lpstr>Imperial cult – a cult…?</vt:lpstr>
      <vt:lpstr>Imperial cult – a cult…?</vt:lpstr>
      <vt:lpstr>Imperial cult – a cult…?</vt:lpstr>
      <vt:lpstr>Imperial cult – a cult…?</vt:lpstr>
      <vt:lpstr>CIL X 8375</vt:lpstr>
      <vt:lpstr>PowerPoint Presentation</vt:lpstr>
      <vt:lpstr>Agents/actors...</vt:lpstr>
      <vt:lpstr>Agents/actors...</vt:lpstr>
      <vt:lpstr>Agents/actors...</vt:lpstr>
      <vt:lpstr>Agents/actors...</vt:lpstr>
      <vt:lpstr>PowerPoint Presentation</vt:lpstr>
      <vt:lpstr>PowerPoint Presentation</vt:lpstr>
      <vt:lpstr>PowerPoint Presentation</vt:lpstr>
      <vt:lpstr>PowerPoint Presentation</vt:lpstr>
      <vt:lpstr>lex de flamonio  provinciae  Narbonensi</vt:lpstr>
      <vt:lpstr>lex de flamonio  provinciae  Narbonensi</vt:lpstr>
      <vt:lpstr>Imperial cult – a cult…?</vt:lpstr>
      <vt:lpstr>Imperial cult – a cult…?</vt:lpstr>
      <vt:lpstr>PowerPoint Presentation</vt:lpstr>
      <vt:lpstr>Imperial cult – a cult…?</vt:lpstr>
      <vt:lpstr>Imperial cult – a cult…?</vt:lpstr>
      <vt:lpstr>Ephesos: Artemis &amp; Emperor</vt:lpstr>
      <vt:lpstr>Ephesos: Artemis &amp; Emperor</vt:lpstr>
      <vt:lpstr>Ephesos: Artemis &amp; Emperor</vt:lpstr>
      <vt:lpstr>Ephesos: Artemis &amp; Emperor</vt:lpstr>
      <vt:lpstr>PowerPoint Presentation</vt:lpstr>
      <vt:lpstr>Didyma / Milet: ὑδροφόρος </vt:lpstr>
      <vt:lpstr>Didyma / Milet: ὑδροφόρος </vt:lpstr>
      <vt:lpstr>Q: The nature of the so-called         ‘imperial cult’?</vt:lpstr>
      <vt:lpstr>Focus question for today (week 3): Is there an 'imperial religion',  a religion for the empire?</vt:lpstr>
      <vt:lpstr>Next Week… Interpretatio”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Ralph Haeussler</dc:creator>
  <cp:lastModifiedBy>Ralph Haeussler</cp:lastModifiedBy>
  <cp:revision>46</cp:revision>
  <dcterms:created xsi:type="dcterms:W3CDTF">2017-02-13T01:46:32Z</dcterms:created>
  <dcterms:modified xsi:type="dcterms:W3CDTF">2017-02-13T06:32:24Z</dcterms:modified>
</cp:coreProperties>
</file>