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notesSlides/notesSlide1.xml" ContentType="application/vnd.openxmlformats-officedocument.presentationml.notesSl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ppt/theme/themeOverride9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93"/>
  </p:notesMasterIdLst>
  <p:handoutMasterIdLst>
    <p:handoutMasterId r:id="rId94"/>
  </p:handoutMasterIdLst>
  <p:sldIdLst>
    <p:sldId id="371" r:id="rId2"/>
    <p:sldId id="1045" r:id="rId3"/>
    <p:sldId id="1081" r:id="rId4"/>
    <p:sldId id="1047" r:id="rId5"/>
    <p:sldId id="1049" r:id="rId6"/>
    <p:sldId id="1082" r:id="rId7"/>
    <p:sldId id="1083" r:id="rId8"/>
    <p:sldId id="1084" r:id="rId9"/>
    <p:sldId id="1046" r:id="rId10"/>
    <p:sldId id="1052" r:id="rId11"/>
    <p:sldId id="1088" r:id="rId12"/>
    <p:sldId id="1089" r:id="rId13"/>
    <p:sldId id="1085" r:id="rId14"/>
    <p:sldId id="1092" r:id="rId15"/>
    <p:sldId id="1093" r:id="rId16"/>
    <p:sldId id="1094" r:id="rId17"/>
    <p:sldId id="1095" r:id="rId18"/>
    <p:sldId id="1096" r:id="rId19"/>
    <p:sldId id="1097" r:id="rId20"/>
    <p:sldId id="1098" r:id="rId21"/>
    <p:sldId id="1099" r:id="rId22"/>
    <p:sldId id="1054" r:id="rId23"/>
    <p:sldId id="1048" r:id="rId24"/>
    <p:sldId id="1053" r:id="rId25"/>
    <p:sldId id="1050" r:id="rId26"/>
    <p:sldId id="1057" r:id="rId27"/>
    <p:sldId id="1051" r:id="rId28"/>
    <p:sldId id="1056" r:id="rId29"/>
    <p:sldId id="1100" r:id="rId30"/>
    <p:sldId id="1086" r:id="rId31"/>
    <p:sldId id="1087" r:id="rId32"/>
    <p:sldId id="1101" r:id="rId33"/>
    <p:sldId id="1103" r:id="rId34"/>
    <p:sldId id="1105" r:id="rId35"/>
    <p:sldId id="1107" r:id="rId36"/>
    <p:sldId id="1102" r:id="rId37"/>
    <p:sldId id="1104" r:id="rId38"/>
    <p:sldId id="1106" r:id="rId39"/>
    <p:sldId id="1108" r:id="rId40"/>
    <p:sldId id="1109" r:id="rId41"/>
    <p:sldId id="1110" r:id="rId42"/>
    <p:sldId id="1112" r:id="rId43"/>
    <p:sldId id="1111" r:id="rId44"/>
    <p:sldId id="1113" r:id="rId45"/>
    <p:sldId id="1114" r:id="rId46"/>
    <p:sldId id="1115" r:id="rId47"/>
    <p:sldId id="1117" r:id="rId48"/>
    <p:sldId id="1119" r:id="rId49"/>
    <p:sldId id="1116" r:id="rId50"/>
    <p:sldId id="1118" r:id="rId51"/>
    <p:sldId id="1120" r:id="rId52"/>
    <p:sldId id="1121" r:id="rId53"/>
    <p:sldId id="1122" r:id="rId54"/>
    <p:sldId id="1123" r:id="rId55"/>
    <p:sldId id="1124" r:id="rId56"/>
    <p:sldId id="1125" r:id="rId57"/>
    <p:sldId id="1126" r:id="rId58"/>
    <p:sldId id="1127" r:id="rId59"/>
    <p:sldId id="1128" r:id="rId60"/>
    <p:sldId id="1129" r:id="rId61"/>
    <p:sldId id="1130" r:id="rId62"/>
    <p:sldId id="1131" r:id="rId63"/>
    <p:sldId id="1132" r:id="rId64"/>
    <p:sldId id="1133" r:id="rId65"/>
    <p:sldId id="1134" r:id="rId66"/>
    <p:sldId id="1135" r:id="rId67"/>
    <p:sldId id="1136" r:id="rId68"/>
    <p:sldId id="1137" r:id="rId69"/>
    <p:sldId id="1138" r:id="rId70"/>
    <p:sldId id="1139" r:id="rId71"/>
    <p:sldId id="1140" r:id="rId72"/>
    <p:sldId id="1151" r:id="rId73"/>
    <p:sldId id="1152" r:id="rId74"/>
    <p:sldId id="1153" r:id="rId75"/>
    <p:sldId id="1154" r:id="rId76"/>
    <p:sldId id="1155" r:id="rId77"/>
    <p:sldId id="1156" r:id="rId78"/>
    <p:sldId id="1142" r:id="rId79"/>
    <p:sldId id="1143" r:id="rId80"/>
    <p:sldId id="1144" r:id="rId81"/>
    <p:sldId id="1145" r:id="rId82"/>
    <p:sldId id="1146" r:id="rId83"/>
    <p:sldId id="1147" r:id="rId84"/>
    <p:sldId id="1148" r:id="rId85"/>
    <p:sldId id="1149" r:id="rId86"/>
    <p:sldId id="1150" r:id="rId87"/>
    <p:sldId id="1157" r:id="rId88"/>
    <p:sldId id="1158" r:id="rId89"/>
    <p:sldId id="1159" r:id="rId90"/>
    <p:sldId id="1160" r:id="rId91"/>
    <p:sldId id="1161" r:id="rId92"/>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86176" autoAdjust="0"/>
  </p:normalViewPr>
  <p:slideViewPr>
    <p:cSldViewPr>
      <p:cViewPr varScale="1">
        <p:scale>
          <a:sx n="64" d="100"/>
          <a:sy n="64" d="100"/>
        </p:scale>
        <p:origin x="643"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 Id="rId9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2025/10/27</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2025/10/27</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857775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2025/10/27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2025/10/27</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2025/10/27</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2025/10/27</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2025/10/27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2025/10/27</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4.xml"/><Relationship Id="rId6" Type="http://schemas.openxmlformats.org/officeDocument/2006/relationships/image" Target="../media/image6.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62.xml"/><Relationship Id="rId6" Type="http://schemas.openxmlformats.org/officeDocument/2006/relationships/image" Target="../media/image6.png"/><Relationship Id="rId5" Type="http://schemas.openxmlformats.org/officeDocument/2006/relationships/image" Target="../media/image4.png"/><Relationship Id="rId4" Type="http://schemas.openxmlformats.org/officeDocument/2006/relationships/image" Target="../media/image3.png"/></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75.xml"/><Relationship Id="rId6" Type="http://schemas.openxmlformats.org/officeDocument/2006/relationships/image" Target="../media/image6.png"/><Relationship Id="rId5" Type="http://schemas.openxmlformats.org/officeDocument/2006/relationships/image" Target="../media/image4.png"/><Relationship Id="rId4" Type="http://schemas.openxmlformats.org/officeDocument/2006/relationships/image" Target="../media/image3.png"/></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8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5.xml"/></Relationships>
</file>

<file path=ppt/slides/_rels/slide8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6.xml"/></Relationships>
</file>

<file path=ppt/slides/_rels/slide8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8.xml"/></Relationships>
</file>

<file path=ppt/slides/_rels/slide8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9.xml"/></Relationships>
</file>

<file path=ppt/slides/_rels/slide9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0.xml"/></Relationships>
</file>

<file path=ppt/slides/_rels/slide9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03A2C714-2034-3F10-F36C-7AD09F7081DE}"/>
              </a:ext>
            </a:extLst>
          </p:cNvPr>
          <p:cNvPicPr>
            <a:picLocks noChangeAspect="1"/>
          </p:cNvPicPr>
          <p:nvPr/>
        </p:nvPicPr>
        <p:blipFill>
          <a:blip r:embed="rId3"/>
          <a:stretch>
            <a:fillRect/>
          </a:stretch>
        </p:blipFill>
        <p:spPr>
          <a:xfrm>
            <a:off x="0" y="1"/>
            <a:ext cx="12190413" cy="2709714"/>
          </a:xfrm>
          <a:prstGeom prst="rect">
            <a:avLst/>
          </a:prstGeom>
        </p:spPr>
      </p:pic>
      <p:pic>
        <p:nvPicPr>
          <p:cNvPr id="8" name="圖片 7">
            <a:extLst>
              <a:ext uri="{FF2B5EF4-FFF2-40B4-BE49-F238E27FC236}">
                <a16:creationId xmlns:a16="http://schemas.microsoft.com/office/drawing/2014/main" id="{0B70AB11-BEA1-9972-0EA0-9183FC7B101D}"/>
              </a:ext>
            </a:extLst>
          </p:cNvPr>
          <p:cNvPicPr>
            <a:picLocks noChangeAspect="1"/>
          </p:cNvPicPr>
          <p:nvPr/>
        </p:nvPicPr>
        <p:blipFill>
          <a:blip r:embed="rId4"/>
          <a:stretch>
            <a:fillRect/>
          </a:stretch>
        </p:blipFill>
        <p:spPr>
          <a:xfrm>
            <a:off x="2278782" y="2709715"/>
            <a:ext cx="1456928" cy="914400"/>
          </a:xfrm>
          <a:prstGeom prst="rect">
            <a:avLst/>
          </a:prstGeom>
        </p:spPr>
      </p:pic>
      <p:pic>
        <p:nvPicPr>
          <p:cNvPr id="9" name="圖片 8">
            <a:extLst>
              <a:ext uri="{FF2B5EF4-FFF2-40B4-BE49-F238E27FC236}">
                <a16:creationId xmlns:a16="http://schemas.microsoft.com/office/drawing/2014/main" id="{E9830423-1193-4266-6D4A-14A35AF5116E}"/>
              </a:ext>
            </a:extLst>
          </p:cNvPr>
          <p:cNvPicPr>
            <a:picLocks noChangeAspect="1"/>
          </p:cNvPicPr>
          <p:nvPr/>
        </p:nvPicPr>
        <p:blipFill>
          <a:blip r:embed="rId5"/>
          <a:stretch>
            <a:fillRect/>
          </a:stretch>
        </p:blipFill>
        <p:spPr>
          <a:xfrm>
            <a:off x="2667198" y="3624115"/>
            <a:ext cx="1771824" cy="838200"/>
          </a:xfrm>
          <a:prstGeom prst="rect">
            <a:avLst/>
          </a:prstGeom>
        </p:spPr>
      </p:pic>
      <p:pic>
        <p:nvPicPr>
          <p:cNvPr id="11" name="圖片 10">
            <a:extLst>
              <a:ext uri="{FF2B5EF4-FFF2-40B4-BE49-F238E27FC236}">
                <a16:creationId xmlns:a16="http://schemas.microsoft.com/office/drawing/2014/main" id="{25DA251C-352F-1D5D-39E1-A73F57EC60F0}"/>
              </a:ext>
            </a:extLst>
          </p:cNvPr>
          <p:cNvPicPr>
            <a:picLocks noChangeAspect="1"/>
          </p:cNvPicPr>
          <p:nvPr/>
        </p:nvPicPr>
        <p:blipFill>
          <a:blip r:embed="rId6"/>
          <a:stretch>
            <a:fillRect/>
          </a:stretch>
        </p:blipFill>
        <p:spPr>
          <a:xfrm>
            <a:off x="2494806" y="4462314"/>
            <a:ext cx="2295872" cy="1559767"/>
          </a:xfrm>
          <a:prstGeom prst="rect">
            <a:avLst/>
          </a:prstGeom>
        </p:spPr>
      </p:pic>
      <p:sp>
        <p:nvSpPr>
          <p:cNvPr id="17" name="圖說文字: 雙折線 16">
            <a:extLst>
              <a:ext uri="{FF2B5EF4-FFF2-40B4-BE49-F238E27FC236}">
                <a16:creationId xmlns:a16="http://schemas.microsoft.com/office/drawing/2014/main" id="{601B1C10-FD0F-1919-1CF9-2BC1F30AFC31}"/>
              </a:ext>
            </a:extLst>
          </p:cNvPr>
          <p:cNvSpPr/>
          <p:nvPr/>
        </p:nvSpPr>
        <p:spPr>
          <a:xfrm>
            <a:off x="5172075" y="2205658"/>
            <a:ext cx="502136" cy="3456384"/>
          </a:xfrm>
          <a:prstGeom prst="borderCallout3">
            <a:avLst>
              <a:gd name="adj1" fmla="val 99576"/>
              <a:gd name="adj2" fmla="val 44755"/>
              <a:gd name="adj3" fmla="val 122127"/>
              <a:gd name="adj4" fmla="val 36937"/>
              <a:gd name="adj5" fmla="val 121559"/>
              <a:gd name="adj6" fmla="val -318334"/>
              <a:gd name="adj7" fmla="val 108104"/>
              <a:gd name="adj8" fmla="val -318443"/>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心得開明第三十四</a:t>
            </a:r>
          </a:p>
        </p:txBody>
      </p:sp>
    </p:spTree>
    <p:extLst>
      <p:ext uri="{BB962C8B-B14F-4D97-AF65-F5344CB8AC3E}">
        <p14:creationId xmlns:p14="http://schemas.microsoft.com/office/powerpoint/2010/main" val="35364361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83F93F3-819E-20FC-222B-79D09189625C}"/>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心得開明第三十四</a:t>
            </a:r>
          </a:p>
        </p:txBody>
      </p:sp>
      <p:sp>
        <p:nvSpPr>
          <p:cNvPr id="5" name="文字方塊 4">
            <a:extLst>
              <a:ext uri="{FF2B5EF4-FFF2-40B4-BE49-F238E27FC236}">
                <a16:creationId xmlns:a16="http://schemas.microsoft.com/office/drawing/2014/main" id="{414E7AD3-0EC9-7F0C-15E3-6C696B52445F}"/>
              </a:ext>
            </a:extLst>
          </p:cNvPr>
          <p:cNvSpPr txBox="1"/>
          <p:nvPr/>
        </p:nvSpPr>
        <p:spPr>
          <a:xfrm>
            <a:off x="8247022" y="618138"/>
            <a:ext cx="1800493"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這一品是彌勒菩薩聽佛的教誨之後，心開意解，對世尊所講的道理都明瞭。所以品題為心得開明。</a:t>
            </a:r>
          </a:p>
        </p:txBody>
      </p:sp>
      <p:sp>
        <p:nvSpPr>
          <p:cNvPr id="6" name="文字方塊 5">
            <a:extLst>
              <a:ext uri="{FF2B5EF4-FFF2-40B4-BE49-F238E27FC236}">
                <a16:creationId xmlns:a16="http://schemas.microsoft.com/office/drawing/2014/main" id="{C2D818F6-DF31-8D5A-9016-F2C9C46D1B2E}"/>
              </a:ext>
            </a:extLst>
          </p:cNvPr>
          <p:cNvSpPr txBox="1"/>
          <p:nvPr/>
        </p:nvSpPr>
        <p:spPr>
          <a:xfrm>
            <a:off x="2306354" y="477466"/>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彌勒白言。佛語教戒。甚深甚善。皆蒙慈恩。解脫憂苦。佛為法王。尊超群聖。光明徹照。洞達無極。普為一切天人之師。今得值佛。復聞無量壽聲。靡不歡喜。心得開明。佛告彌勒。敬於佛者。是為大善。實當念佛。截斷狐疑。拔諸愛欲。杜眾惡源。遊步三界。無所罣礙。開示正道。度未度者。若曹當知十方人民。永劫以來。輾轉五道。憂苦不絕。</a:t>
            </a:r>
          </a:p>
        </p:txBody>
      </p:sp>
      <p:sp>
        <p:nvSpPr>
          <p:cNvPr id="7" name="匾額 6" descr="佛學概要十四講表 習講">
            <a:extLst>
              <a:ext uri="{FF2B5EF4-FFF2-40B4-BE49-F238E27FC236}">
                <a16:creationId xmlns:a16="http://schemas.microsoft.com/office/drawing/2014/main" id="{4B354E7F-1685-8983-986C-CA601737248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Tree>
    <p:extLst>
      <p:ext uri="{BB962C8B-B14F-4D97-AF65-F5344CB8AC3E}">
        <p14:creationId xmlns:p14="http://schemas.microsoft.com/office/powerpoint/2010/main" val="31850754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813315D-79F1-832B-12E3-57F0613CC36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6" name="文字方塊 5">
            <a:extLst>
              <a:ext uri="{FF2B5EF4-FFF2-40B4-BE49-F238E27FC236}">
                <a16:creationId xmlns:a16="http://schemas.microsoft.com/office/drawing/2014/main" id="{E7B93142-BC86-AEEA-1801-7FA3B1DDD9E5}"/>
              </a:ext>
            </a:extLst>
          </p:cNvPr>
          <p:cNvSpPr txBox="1"/>
          <p:nvPr/>
        </p:nvSpPr>
        <p:spPr>
          <a:xfrm>
            <a:off x="2492473" y="562460"/>
            <a:ext cx="8186857"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生時苦痛。老亦苦痛。病極苦痛。死極苦痛。惡臭不淨。無可樂者。宜自決斷。洗除心垢。言行忠信。表裡相應。人能自度。轉相拯濟。至心求願。積累善本。雖一世精進勤苦。須臾間耳。後生無量壽國。快樂無極。永拔生死之本。無復苦惱之患。壽千萬劫。自在隨意。宜各精進。求心所願。無得疑悔。自為過咎。生彼邊地。七寶城中。於五百歲受諸厄也。彌勒白言。受佛明誨。專精修學。如教奉行。不敢有疑。</a:t>
            </a:r>
          </a:p>
        </p:txBody>
      </p:sp>
    </p:spTree>
    <p:extLst>
      <p:ext uri="{BB962C8B-B14F-4D97-AF65-F5344CB8AC3E}">
        <p14:creationId xmlns:p14="http://schemas.microsoft.com/office/powerpoint/2010/main" val="319892041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2383B49-4CE1-5BB1-5523-B10C03DD077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9682C4F7-D4F2-37CC-0923-5DAB5D5E4BEE}"/>
              </a:ext>
            </a:extLst>
          </p:cNvPr>
          <p:cNvSpPr txBox="1"/>
          <p:nvPr/>
        </p:nvSpPr>
        <p:spPr>
          <a:xfrm>
            <a:off x="-94658" y="654142"/>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彌勒菩薩向佛說：佛所說的教誡，道理很深，方法非常善巧。一切眾生都蒙佛的慈悲恩惠，得到解脫三界六道的痛苦。佛為法王，智德慈悲超過一切聖人，最尊最上。佛的光明智慧徹照十方，沒有極限，所以普遍為一切天人的導師。彌勒菩薩非常慶幸今天能夠遇到佛，又能聽到阿彌陀佛的名號，得聞</a:t>
            </a:r>
            <a:r>
              <a:rPr lang="en-US" altLang="zh-TW" sz="2800" dirty="0">
                <a:solidFill>
                  <a:schemeClr val="bg1">
                    <a:lumMod val="95000"/>
                  </a:schemeClr>
                </a:solidFill>
              </a:rPr>
              <a:t>︽</a:t>
            </a:r>
            <a:r>
              <a:rPr lang="zh-TW" altLang="en-US" sz="2800" dirty="0">
                <a:solidFill>
                  <a:schemeClr val="bg1">
                    <a:lumMod val="95000"/>
                  </a:schemeClr>
                </a:solidFill>
              </a:rPr>
              <a:t>無量壽經</a:t>
            </a:r>
            <a:r>
              <a:rPr lang="en-US" altLang="zh-TW" sz="2800" dirty="0">
                <a:solidFill>
                  <a:schemeClr val="bg1">
                    <a:lumMod val="95000"/>
                  </a:schemeClr>
                </a:solidFill>
              </a:rPr>
              <a:t>︾</a:t>
            </a:r>
            <a:r>
              <a:rPr lang="zh-TW" altLang="en-US" sz="2800" dirty="0">
                <a:solidFill>
                  <a:schemeClr val="bg1">
                    <a:lumMod val="95000"/>
                  </a:schemeClr>
                </a:solidFill>
              </a:rPr>
              <a:t>。能使大眾心開意解，明瞭自性本具佛智。所以與會大眾沒有一個不歡喜的。</a:t>
            </a:r>
          </a:p>
        </p:txBody>
      </p:sp>
      <p:sp>
        <p:nvSpPr>
          <p:cNvPr id="6" name="文字方塊 5">
            <a:extLst>
              <a:ext uri="{FF2B5EF4-FFF2-40B4-BE49-F238E27FC236}">
                <a16:creationId xmlns:a16="http://schemas.microsoft.com/office/drawing/2014/main" id="{971E676B-058D-8046-2E1A-3C332CFC28A5}"/>
              </a:ext>
            </a:extLst>
          </p:cNvPr>
          <p:cNvSpPr txBox="1"/>
          <p:nvPr/>
        </p:nvSpPr>
        <p:spPr>
          <a:xfrm>
            <a:off x="7284946" y="654142"/>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彌勒白言。佛語教戒。甚深甚善。皆蒙慈恩。解脫憂苦。佛為法王。尊超群聖。光明徹照。洞達無極。普為一切天人之師。今得值佛。復聞無量壽聲。靡不歡喜。心得開明。</a:t>
            </a:r>
          </a:p>
        </p:txBody>
      </p:sp>
    </p:spTree>
    <p:extLst>
      <p:ext uri="{BB962C8B-B14F-4D97-AF65-F5344CB8AC3E}">
        <p14:creationId xmlns:p14="http://schemas.microsoft.com/office/powerpoint/2010/main" val="36362898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6CF17C1-D4BA-1896-8906-A94094FF438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A6E1432F-2DE5-91FC-DD2C-2DBE58717591}"/>
              </a:ext>
            </a:extLst>
          </p:cNvPr>
          <p:cNvSpPr txBox="1"/>
          <p:nvPr/>
        </p:nvSpPr>
        <p:spPr>
          <a:xfrm>
            <a:off x="1544563" y="654142"/>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對彌勒菩薩說：恭敬佛的人，皆是有大善根的人。應當老實念佛，斷除疑惑心，拔除對名聞利養、五欲六塵的貪著。杜絕貪瞋癡等一切不善心、嫉妒心、驕慢心、吾我心、誑妄心、輕人心、慢人心、邪見心、貢高心及種種罪惡的根源。雖然遊化三界，卻無所牽掛、無所障礙。為眾生演說成佛的道理及方法，度化那些還沒有覺悟的眾生。</a:t>
            </a:r>
          </a:p>
        </p:txBody>
      </p:sp>
      <p:sp>
        <p:nvSpPr>
          <p:cNvPr id="6" name="文字方塊 5">
            <a:extLst>
              <a:ext uri="{FF2B5EF4-FFF2-40B4-BE49-F238E27FC236}">
                <a16:creationId xmlns:a16="http://schemas.microsoft.com/office/drawing/2014/main" id="{A364998A-4912-D522-B9D0-81FE4D8E06E5}"/>
              </a:ext>
            </a:extLst>
          </p:cNvPr>
          <p:cNvSpPr txBox="1"/>
          <p:nvPr/>
        </p:nvSpPr>
        <p:spPr>
          <a:xfrm>
            <a:off x="8248476"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佛告彌勒。敬於佛者。是為大善。實當念佛。截斷狐疑。拔諸愛欲。杜眾惡源。遊步三界。無所罣礙。開示正道。度未度者。</a:t>
            </a:r>
          </a:p>
        </p:txBody>
      </p:sp>
    </p:spTree>
    <p:extLst>
      <p:ext uri="{BB962C8B-B14F-4D97-AF65-F5344CB8AC3E}">
        <p14:creationId xmlns:p14="http://schemas.microsoft.com/office/powerpoint/2010/main" val="19091881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5085848-C1AC-3E10-B788-27DF7A5D9B1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F824D4CE-B3D2-FFE0-F45D-2DC726C8BCF6}"/>
              </a:ext>
            </a:extLst>
          </p:cNvPr>
          <p:cNvSpPr txBox="1"/>
          <p:nvPr/>
        </p:nvSpPr>
        <p:spPr>
          <a:xfrm>
            <a:off x="226745" y="563874"/>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說：你們應當知道，十方世界的人民，從久遠劫以來，輾轉六道，沉淪生死，憂苦不絕。佛在此又略舉出幾種苦，生時苦痛，老了也苦痛，病時最為苦痛，死時極為苦痛。而且身體臭惡不淨。無樂可言。這些都是眼前的事實真相。佛在此又勸勉大家，應該自己堅決果斷，洗除心中的污垢，言語行為要忠誠守信，表裡如一。這樣的人必定能夠自行度脫，也能輾轉互相拯濟，勸人斷惡修善。</a:t>
            </a:r>
          </a:p>
        </p:txBody>
      </p:sp>
      <p:sp>
        <p:nvSpPr>
          <p:cNvPr id="6" name="文字方塊 5">
            <a:extLst>
              <a:ext uri="{FF2B5EF4-FFF2-40B4-BE49-F238E27FC236}">
                <a16:creationId xmlns:a16="http://schemas.microsoft.com/office/drawing/2014/main" id="{E48ED06A-85E7-2784-AFD1-83AB14C04094}"/>
              </a:ext>
            </a:extLst>
          </p:cNvPr>
          <p:cNvSpPr txBox="1"/>
          <p:nvPr/>
        </p:nvSpPr>
        <p:spPr>
          <a:xfrm>
            <a:off x="7257781" y="548148"/>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若曹當知十方人民。永劫以來。輾轉五道。憂苦不絕。生時苦痛。老亦苦痛。病極苦痛。死極苦痛。惡臭不淨。無可樂者。宜自決斷。洗除心垢。言行忠信。表裡相應。人能自度。轉相拯濟。</a:t>
            </a:r>
          </a:p>
        </p:txBody>
      </p:sp>
    </p:spTree>
    <p:extLst>
      <p:ext uri="{BB962C8B-B14F-4D97-AF65-F5344CB8AC3E}">
        <p14:creationId xmlns:p14="http://schemas.microsoft.com/office/powerpoint/2010/main" val="5809642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8DDAD2A-B216-0E5F-DFE5-7AB0272C114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1B31BEFE-E6BB-FF3E-255C-ED5300D3BB59}"/>
              </a:ext>
            </a:extLst>
          </p:cNvPr>
          <p:cNvSpPr txBox="1"/>
          <p:nvPr/>
        </p:nvSpPr>
        <p:spPr>
          <a:xfrm>
            <a:off x="2134766" y="576698"/>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一心求願往生淨土，積功累德，斷惡修善。雖一生一世精進勤苦的修行，只不過是很短暫的時間而已。將來往生到西方極樂世界，可以得到無窮無盡的快樂，並且永遠脫離輪迴，不再有憂苦煩惱的禍患。壽命無量，一切受用，自行化他，修行證果，都隨意自在。</a:t>
            </a:r>
          </a:p>
        </p:txBody>
      </p:sp>
      <p:sp>
        <p:nvSpPr>
          <p:cNvPr id="6" name="文字方塊 5">
            <a:extLst>
              <a:ext uri="{FF2B5EF4-FFF2-40B4-BE49-F238E27FC236}">
                <a16:creationId xmlns:a16="http://schemas.microsoft.com/office/drawing/2014/main" id="{15BCA96C-9EBD-45FC-A63C-DD0850E09FF0}"/>
              </a:ext>
            </a:extLst>
          </p:cNvPr>
          <p:cNvSpPr txBox="1"/>
          <p:nvPr/>
        </p:nvSpPr>
        <p:spPr>
          <a:xfrm>
            <a:off x="7554139"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至心求願。積累善本。雖一世精進勤苦。須臾間耳。後生無量壽國。快樂無極。永拔生死之本。無復苦惱之患。壽千萬劫。自在隨意。</a:t>
            </a:r>
          </a:p>
        </p:txBody>
      </p:sp>
    </p:spTree>
    <p:extLst>
      <p:ext uri="{BB962C8B-B14F-4D97-AF65-F5344CB8AC3E}">
        <p14:creationId xmlns:p14="http://schemas.microsoft.com/office/powerpoint/2010/main" val="7048637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1868E584-421E-9DA1-AEA0-865E5FE12D9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3" name="文字方塊 2">
            <a:extLst>
              <a:ext uri="{FF2B5EF4-FFF2-40B4-BE49-F238E27FC236}">
                <a16:creationId xmlns:a16="http://schemas.microsoft.com/office/drawing/2014/main" id="{6D6FC3DB-D5CF-C0AF-258F-9CED45AEBD32}"/>
              </a:ext>
            </a:extLst>
          </p:cNvPr>
          <p:cNvSpPr txBox="1"/>
          <p:nvPr/>
        </p:nvSpPr>
        <p:spPr>
          <a:xfrm>
            <a:off x="4238320" y="563502"/>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佛勸我們，要各自努力精進專修，求心所願，往生淨土。不得懷疑反悔。有疑悔是自己的過失。將來往生到極樂世界的邊地城中。在五百年</a:t>
            </a:r>
            <a:r>
              <a:rPr lang="en-US" altLang="zh-TW" sz="2800" dirty="0">
                <a:solidFill>
                  <a:schemeClr val="bg1">
                    <a:lumMod val="95000"/>
                  </a:schemeClr>
                </a:solidFill>
              </a:rPr>
              <a:t>︵</a:t>
            </a:r>
            <a:r>
              <a:rPr lang="zh-TW" altLang="en-US" sz="2800" dirty="0">
                <a:solidFill>
                  <a:schemeClr val="bg1">
                    <a:lumMod val="95000"/>
                  </a:schemeClr>
                </a:solidFill>
              </a:rPr>
              <a:t>指人間的五百年</a:t>
            </a:r>
            <a:r>
              <a:rPr lang="en-US" altLang="zh-TW" sz="2800" dirty="0">
                <a:solidFill>
                  <a:schemeClr val="bg1">
                    <a:lumMod val="95000"/>
                  </a:schemeClr>
                </a:solidFill>
              </a:rPr>
              <a:t>︶</a:t>
            </a:r>
            <a:r>
              <a:rPr lang="zh-TW" altLang="en-US" sz="2800" dirty="0">
                <a:solidFill>
                  <a:schemeClr val="bg1">
                    <a:lumMod val="95000"/>
                  </a:schemeClr>
                </a:solidFill>
              </a:rPr>
              <a:t>之內，見不到佛、聽不到佛法，這是他們所受的苦難。</a:t>
            </a:r>
          </a:p>
        </p:txBody>
      </p:sp>
      <p:sp>
        <p:nvSpPr>
          <p:cNvPr id="6" name="文字方塊 5">
            <a:extLst>
              <a:ext uri="{FF2B5EF4-FFF2-40B4-BE49-F238E27FC236}">
                <a16:creationId xmlns:a16="http://schemas.microsoft.com/office/drawing/2014/main" id="{699BF907-9532-B822-B892-45854378D071}"/>
              </a:ext>
            </a:extLst>
          </p:cNvPr>
          <p:cNvSpPr txBox="1"/>
          <p:nvPr/>
        </p:nvSpPr>
        <p:spPr>
          <a:xfrm>
            <a:off x="8785246"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宜各精進。求心所願。無得疑悔。自為過咎。生彼邊地。七寶城中。於五百歲受諸厄也。</a:t>
            </a:r>
          </a:p>
        </p:txBody>
      </p:sp>
    </p:spTree>
    <p:extLst>
      <p:ext uri="{BB962C8B-B14F-4D97-AF65-F5344CB8AC3E}">
        <p14:creationId xmlns:p14="http://schemas.microsoft.com/office/powerpoint/2010/main" val="26239597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AC8FD502-3505-1B4D-F96E-4818DC65AF8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3" name="文字方塊 2">
            <a:extLst>
              <a:ext uri="{FF2B5EF4-FFF2-40B4-BE49-F238E27FC236}">
                <a16:creationId xmlns:a16="http://schemas.microsoft.com/office/drawing/2014/main" id="{3B10DEA8-C372-3119-DD2B-F91BA3032EF8}"/>
              </a:ext>
            </a:extLst>
          </p:cNvPr>
          <p:cNvSpPr txBox="1"/>
          <p:nvPr/>
        </p:nvSpPr>
        <p:spPr>
          <a:xfrm>
            <a:off x="3574926" y="59629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彌勒菩薩向佛說：今天接受佛明白的教誨，決定專精修學，如教奉行，發願往生彌陀淨土。對佛的教誨不敢有疑。</a:t>
            </a:r>
          </a:p>
        </p:txBody>
      </p:sp>
      <p:sp>
        <p:nvSpPr>
          <p:cNvPr id="7" name="文字方塊 6">
            <a:extLst>
              <a:ext uri="{FF2B5EF4-FFF2-40B4-BE49-F238E27FC236}">
                <a16:creationId xmlns:a16="http://schemas.microsoft.com/office/drawing/2014/main" id="{DF670D60-86A0-4205-D60E-7A32DC194B81}"/>
              </a:ext>
            </a:extLst>
          </p:cNvPr>
          <p:cNvSpPr txBox="1"/>
          <p:nvPr/>
        </p:nvSpPr>
        <p:spPr>
          <a:xfrm>
            <a:off x="9400799"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彌勒白言。受佛明誨。專精修學。如教奉行。不敢有疑。</a:t>
            </a:r>
          </a:p>
        </p:txBody>
      </p:sp>
    </p:spTree>
    <p:extLst>
      <p:ext uri="{BB962C8B-B14F-4D97-AF65-F5344CB8AC3E}">
        <p14:creationId xmlns:p14="http://schemas.microsoft.com/office/powerpoint/2010/main" val="36982374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4D320AB-BC8B-9DA0-5203-260199242D21}"/>
              </a:ext>
            </a:extLst>
          </p:cNvPr>
          <p:cNvSpPr txBox="1"/>
          <p:nvPr/>
        </p:nvSpPr>
        <p:spPr>
          <a:xfrm>
            <a:off x="125549" y="454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心得開明第三十四</a:t>
            </a:r>
          </a:p>
          <a:p>
            <a:pPr>
              <a:lnSpc>
                <a:spcPts val="3000"/>
              </a:lnSpc>
            </a:pPr>
            <a:r>
              <a:rPr lang="zh-TW" altLang="en-US" sz="2800" dirty="0">
                <a:solidFill>
                  <a:schemeClr val="bg1"/>
                </a:solidFill>
              </a:rPr>
              <a:t>彌勒白言。佛語教戒。甚深甚善。皆蒙慈恩。解脫憂苦。佛為法王。尊超群聖。光明徹照。洞達無極。普為一切天人之師。今得值佛。復聞無量壽聲。靡不歡喜。心得開明。佛告彌勒。敬於佛者。是為大善。實當念佛。截斷狐疑。</a:t>
            </a:r>
          </a:p>
        </p:txBody>
      </p:sp>
      <p:sp>
        <p:nvSpPr>
          <p:cNvPr id="5" name="文字方塊 4">
            <a:extLst>
              <a:ext uri="{FF2B5EF4-FFF2-40B4-BE49-F238E27FC236}">
                <a16:creationId xmlns:a16="http://schemas.microsoft.com/office/drawing/2014/main" id="{81F32A37-AED0-CCD5-D748-0B278A36A7D4}"/>
              </a:ext>
            </a:extLst>
          </p:cNvPr>
          <p:cNvSpPr txBox="1"/>
          <p:nvPr/>
        </p:nvSpPr>
        <p:spPr>
          <a:xfrm>
            <a:off x="125549" y="2275919"/>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Chapter 34: </a:t>
            </a:r>
            <a:r>
              <a:rPr lang="en-US" altLang="zh-CN" sz="2800" b="1" dirty="0">
                <a:solidFill>
                  <a:schemeClr val="bg1"/>
                </a:solidFill>
              </a:rPr>
              <a:t>The Enlightenment of the Mind</a:t>
            </a:r>
            <a:endParaRPr lang="en-US" altLang="zh-TW" sz="2800" b="1" dirty="0">
              <a:solidFill>
                <a:schemeClr val="bg1"/>
              </a:solidFill>
            </a:endParaRPr>
          </a:p>
          <a:p>
            <a:pPr>
              <a:lnSpc>
                <a:spcPts val="3000"/>
              </a:lnSpc>
            </a:pPr>
            <a:r>
              <a:rPr lang="en-US" altLang="zh-TW" sz="2800" b="1" dirty="0">
                <a:solidFill>
                  <a:schemeClr val="bg1"/>
                </a:solidFill>
              </a:rPr>
              <a:t>Maitreya said: “The Buddha’s words of instruction and admonition are profoundly deep and supremely good. Through your boundless compassion, we are all delivered from sorrow and suffering. You, World-Honored One, are the Dharma King, exalted above all sages. Your radiant light shines everywhere, reaching infinitely without obstruction, and you are the supreme teacher of all heavenly beings and humans. Now that we have met the Buddha and have heard the teaching of Infinite Life, there is none who is not filled with joy; our hearts are opened and enlightened.” The Buddha said to Maitreya: “To revere the Buddha is a great virtue indeed. Truly, one should always hold the Buddha in mindful remembrance and sever all doubts and hesitations.”</a:t>
            </a:r>
            <a:endParaRPr lang="zh-TW" altLang="en-US" sz="2800" b="1" dirty="0">
              <a:solidFill>
                <a:schemeClr val="bg1"/>
              </a:solidFill>
            </a:endParaRPr>
          </a:p>
        </p:txBody>
      </p:sp>
    </p:spTree>
    <p:extLst>
      <p:ext uri="{BB962C8B-B14F-4D97-AF65-F5344CB8AC3E}">
        <p14:creationId xmlns:p14="http://schemas.microsoft.com/office/powerpoint/2010/main" val="43211866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34F94CC-5F8B-A04E-4211-66310B4140D7}"/>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拔諸愛欲。杜眾惡源。遊步三界。無所罣礙。開示正道。度未度者。若曹當知十方人民。永劫以來。輾轉五道。憂苦不絕。生時苦痛。老亦苦痛。病極苦痛。死極苦痛。惡臭不淨。無可樂者。宜自決斷。洗除心垢。言行忠信。表裡相應。人能自度。轉相拯濟。至心求願。積累善本。</a:t>
            </a:r>
          </a:p>
        </p:txBody>
      </p:sp>
      <p:sp>
        <p:nvSpPr>
          <p:cNvPr id="5" name="文字方塊 4">
            <a:extLst>
              <a:ext uri="{FF2B5EF4-FFF2-40B4-BE49-F238E27FC236}">
                <a16:creationId xmlns:a16="http://schemas.microsoft.com/office/drawing/2014/main" id="{63CE5D62-F885-9D80-64F5-A7C0E8B28E07}"/>
              </a:ext>
            </a:extLst>
          </p:cNvPr>
          <p:cNvSpPr txBox="1"/>
          <p:nvPr/>
        </p:nvSpPr>
        <p:spPr>
          <a:xfrm>
            <a:off x="125549" y="1989634"/>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Uproot all craving and desire, block the sources of evil. When you walk freely within the Three Realms, you will encounter no hindrance. Reveal and guide others on the Right Path, delivering those who have not yet been delivered. You should know, all beings in the ten direction, throughout endless </a:t>
            </a:r>
            <a:r>
              <a:rPr lang="en-US" altLang="zh-TW" sz="2800" b="1" dirty="0" err="1">
                <a:solidFill>
                  <a:schemeClr val="bg1"/>
                </a:solidFill>
              </a:rPr>
              <a:t>kalpas</a:t>
            </a:r>
            <a:r>
              <a:rPr lang="en-US" altLang="zh-TW" sz="2800" b="1" dirty="0">
                <a:solidFill>
                  <a:schemeClr val="bg1"/>
                </a:solidFill>
              </a:rPr>
              <a:t>, revolved within the five realms of existence, enduring ceaseless suffering. At birth there is pain; in old age, pain increases; illness brings extreme agony; and death brings ultimate torment. The body is impure and foul—there is no true joy within it. Therefore, you should resolve decisively, wash away the defilements of the mind, let your words and deeds be faithful and sincere, your inner and outer self in harmony. Those who can save themselves will, in turn, rescue others. With a sincere heart, seek the Way and make your vows, accumulating the roots of all goodness.</a:t>
            </a:r>
            <a:endParaRPr lang="zh-TW" altLang="en-US" sz="2800" b="1" dirty="0">
              <a:solidFill>
                <a:schemeClr val="bg1"/>
              </a:solidFill>
            </a:endParaRPr>
          </a:p>
        </p:txBody>
      </p:sp>
    </p:spTree>
    <p:extLst>
      <p:ext uri="{BB962C8B-B14F-4D97-AF65-F5344CB8AC3E}">
        <p14:creationId xmlns:p14="http://schemas.microsoft.com/office/powerpoint/2010/main" val="209661023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54FF736-A7CB-90DD-C31B-CD53DE0F39FA}"/>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雖一世精進勤苦。須臾間耳。後生無量壽國。快樂無極。永拔生死之本。無復苦惱之患。壽千萬劫。自在隨意。宜各精進。求心所願。無得疑悔。自為過咎。生彼邊地。七寶城中。於五百歲受諸厄也。彌勒白言。受佛明誨。專精修學。如教奉行。不敢有疑。</a:t>
            </a:r>
          </a:p>
        </p:txBody>
      </p:sp>
      <p:sp>
        <p:nvSpPr>
          <p:cNvPr id="5" name="文字方塊 4">
            <a:extLst>
              <a:ext uri="{FF2B5EF4-FFF2-40B4-BE49-F238E27FC236}">
                <a16:creationId xmlns:a16="http://schemas.microsoft.com/office/drawing/2014/main" id="{7DF9B029-ABAB-31A2-27EA-C797355C5AAF}"/>
              </a:ext>
            </a:extLst>
          </p:cNvPr>
          <p:cNvSpPr txBox="1"/>
          <p:nvPr/>
        </p:nvSpPr>
        <p:spPr>
          <a:xfrm>
            <a:off x="125549" y="1989634"/>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Though one may </a:t>
            </a:r>
            <a:r>
              <a:rPr lang="en-US" altLang="zh-TW" sz="2800" b="1" dirty="0" err="1">
                <a:solidFill>
                  <a:schemeClr val="bg1"/>
                </a:solidFill>
              </a:rPr>
              <a:t>practi</a:t>
            </a:r>
            <a:r>
              <a:rPr lang="en-US" altLang="zh-CN" sz="2800" b="1" dirty="0" err="1">
                <a:solidFill>
                  <a:schemeClr val="bg1"/>
                </a:solidFill>
              </a:rPr>
              <a:t>s</a:t>
            </a:r>
            <a:r>
              <a:rPr lang="en-US" altLang="zh-TW" sz="2800" b="1" dirty="0" err="1">
                <a:solidFill>
                  <a:schemeClr val="bg1"/>
                </a:solidFill>
              </a:rPr>
              <a:t>e</a:t>
            </a:r>
            <a:r>
              <a:rPr lang="en-US" altLang="zh-TW" sz="2800" b="1" dirty="0">
                <a:solidFill>
                  <a:schemeClr val="bg1"/>
                </a:solidFill>
              </a:rPr>
              <a:t> diligently and endure hardship for an entire lifetime, it is but a brief moment. When one is reborn in the Land of Infinite Life, there will be boundless joy, and the root of birth and death will be forever severed. No more shall one suffer afflictions or pain. For countless </a:t>
            </a:r>
            <a:r>
              <a:rPr lang="en-US" altLang="zh-TW" sz="2800" b="1" dirty="0" err="1">
                <a:solidFill>
                  <a:schemeClr val="bg1"/>
                </a:solidFill>
              </a:rPr>
              <a:t>kalpas</a:t>
            </a:r>
            <a:r>
              <a:rPr lang="en-US" altLang="zh-TW" sz="2800" b="1" dirty="0">
                <a:solidFill>
                  <a:schemeClr val="bg1"/>
                </a:solidFill>
              </a:rPr>
              <a:t> one shall live, free and at ease, acting according to one’s will. Therefore, each should diligently advance, seeking the fulfillment of their heart’s vow. Let there be no doubt or regret, lest one bring upon oneself the fault of hesitation—to be born in the borderland, within the city of seven treasures, and there undergo five hundred years of adversity. Maitreya said: “Having received the Buddha’s clear instruction, I shall devote myself earnestly to study and </a:t>
            </a:r>
            <a:r>
              <a:rPr lang="en-US" altLang="zh-TW" sz="2800" b="1" dirty="0" err="1">
                <a:solidFill>
                  <a:schemeClr val="bg1"/>
                </a:solidFill>
              </a:rPr>
              <a:t>practise</a:t>
            </a:r>
            <a:r>
              <a:rPr lang="en-US" altLang="zh-TW" sz="2800" b="1" dirty="0">
                <a:solidFill>
                  <a:schemeClr val="bg1"/>
                </a:solidFill>
              </a:rPr>
              <a:t> it as taught, without daring to give rise to doubt.”</a:t>
            </a:r>
            <a:endParaRPr lang="zh-TW" altLang="en-US" sz="2800" b="1" dirty="0">
              <a:solidFill>
                <a:schemeClr val="bg1"/>
              </a:solidFill>
            </a:endParaRPr>
          </a:p>
        </p:txBody>
      </p:sp>
    </p:spTree>
    <p:extLst>
      <p:ext uri="{BB962C8B-B14F-4D97-AF65-F5344CB8AC3E}">
        <p14:creationId xmlns:p14="http://schemas.microsoft.com/office/powerpoint/2010/main" val="236579544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7515F1E2-4239-419C-8FAC-FC7AB7CC73F2}"/>
              </a:ext>
            </a:extLst>
          </p:cNvPr>
          <p:cNvPicPr>
            <a:picLocks noChangeAspect="1"/>
          </p:cNvPicPr>
          <p:nvPr/>
        </p:nvPicPr>
        <p:blipFill>
          <a:blip r:embed="rId3"/>
          <a:stretch>
            <a:fillRect/>
          </a:stretch>
        </p:blipFill>
        <p:spPr>
          <a:xfrm>
            <a:off x="0" y="1"/>
            <a:ext cx="12190413" cy="2709714"/>
          </a:xfrm>
          <a:prstGeom prst="rect">
            <a:avLst/>
          </a:prstGeom>
        </p:spPr>
      </p:pic>
      <p:pic>
        <p:nvPicPr>
          <p:cNvPr id="5" name="圖片 4">
            <a:extLst>
              <a:ext uri="{FF2B5EF4-FFF2-40B4-BE49-F238E27FC236}">
                <a16:creationId xmlns:a16="http://schemas.microsoft.com/office/drawing/2014/main" id="{540D439F-1316-164A-D94D-27579A20ACC0}"/>
              </a:ext>
            </a:extLst>
          </p:cNvPr>
          <p:cNvPicPr>
            <a:picLocks noChangeAspect="1"/>
          </p:cNvPicPr>
          <p:nvPr/>
        </p:nvPicPr>
        <p:blipFill>
          <a:blip r:embed="rId4"/>
          <a:stretch>
            <a:fillRect/>
          </a:stretch>
        </p:blipFill>
        <p:spPr>
          <a:xfrm>
            <a:off x="2278782" y="2709715"/>
            <a:ext cx="1456928" cy="914400"/>
          </a:xfrm>
          <a:prstGeom prst="rect">
            <a:avLst/>
          </a:prstGeom>
        </p:spPr>
      </p:pic>
      <p:pic>
        <p:nvPicPr>
          <p:cNvPr id="6" name="圖片 5">
            <a:extLst>
              <a:ext uri="{FF2B5EF4-FFF2-40B4-BE49-F238E27FC236}">
                <a16:creationId xmlns:a16="http://schemas.microsoft.com/office/drawing/2014/main" id="{7304213D-B2B6-4996-9E2D-3BEAE4C694A4}"/>
              </a:ext>
            </a:extLst>
          </p:cNvPr>
          <p:cNvPicPr>
            <a:picLocks noChangeAspect="1"/>
          </p:cNvPicPr>
          <p:nvPr/>
        </p:nvPicPr>
        <p:blipFill>
          <a:blip r:embed="rId5"/>
          <a:stretch>
            <a:fillRect/>
          </a:stretch>
        </p:blipFill>
        <p:spPr>
          <a:xfrm>
            <a:off x="2667198" y="3624115"/>
            <a:ext cx="1771824" cy="838200"/>
          </a:xfrm>
          <a:prstGeom prst="rect">
            <a:avLst/>
          </a:prstGeom>
        </p:spPr>
      </p:pic>
      <p:sp>
        <p:nvSpPr>
          <p:cNvPr id="8" name="圖說文字: 雙折線 7">
            <a:extLst>
              <a:ext uri="{FF2B5EF4-FFF2-40B4-BE49-F238E27FC236}">
                <a16:creationId xmlns:a16="http://schemas.microsoft.com/office/drawing/2014/main" id="{7F6C6C48-8A6D-109B-3927-27075B390F6E}"/>
              </a:ext>
            </a:extLst>
          </p:cNvPr>
          <p:cNvSpPr/>
          <p:nvPr/>
        </p:nvSpPr>
        <p:spPr>
          <a:xfrm>
            <a:off x="4856293" y="1895923"/>
            <a:ext cx="502136" cy="3456384"/>
          </a:xfrm>
          <a:prstGeom prst="borderCallout3">
            <a:avLst>
              <a:gd name="adj1" fmla="val 99576"/>
              <a:gd name="adj2" fmla="val 44755"/>
              <a:gd name="adj3" fmla="val 119974"/>
              <a:gd name="adj4" fmla="val 49642"/>
              <a:gd name="adj5" fmla="val 119713"/>
              <a:gd name="adj6" fmla="val -203991"/>
              <a:gd name="adj7" fmla="val 107796"/>
              <a:gd name="adj8" fmla="val -208335"/>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濁世惡苦第三十五</a:t>
            </a:r>
          </a:p>
        </p:txBody>
      </p:sp>
      <p:pic>
        <p:nvPicPr>
          <p:cNvPr id="10" name="圖片 9">
            <a:extLst>
              <a:ext uri="{FF2B5EF4-FFF2-40B4-BE49-F238E27FC236}">
                <a16:creationId xmlns:a16="http://schemas.microsoft.com/office/drawing/2014/main" id="{A01D41B9-740E-DEB1-10AB-1A08648EAB88}"/>
              </a:ext>
            </a:extLst>
          </p:cNvPr>
          <p:cNvPicPr>
            <a:picLocks noChangeAspect="1"/>
          </p:cNvPicPr>
          <p:nvPr/>
        </p:nvPicPr>
        <p:blipFill>
          <a:blip r:embed="rId6"/>
          <a:stretch>
            <a:fillRect/>
          </a:stretch>
        </p:blipFill>
        <p:spPr>
          <a:xfrm>
            <a:off x="1774726" y="4479936"/>
            <a:ext cx="2344150" cy="1127858"/>
          </a:xfrm>
          <a:prstGeom prst="rect">
            <a:avLst/>
          </a:prstGeom>
        </p:spPr>
      </p:pic>
    </p:spTree>
    <p:extLst>
      <p:ext uri="{BB962C8B-B14F-4D97-AF65-F5344CB8AC3E}">
        <p14:creationId xmlns:p14="http://schemas.microsoft.com/office/powerpoint/2010/main" val="39582041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F85372A-F6CC-6992-8E2F-BF8392E8627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F8D4F834-1EF5-A242-ADDE-4612E6EF8678}"/>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濁世惡苦第三十五</a:t>
            </a:r>
          </a:p>
        </p:txBody>
      </p:sp>
      <p:sp>
        <p:nvSpPr>
          <p:cNvPr id="6" name="文字方塊 5">
            <a:extLst>
              <a:ext uri="{FF2B5EF4-FFF2-40B4-BE49-F238E27FC236}">
                <a16:creationId xmlns:a16="http://schemas.microsoft.com/office/drawing/2014/main" id="{1FF61C9A-54AF-B772-0847-F5DC63DD0EF8}"/>
              </a:ext>
            </a:extLst>
          </p:cNvPr>
          <p:cNvSpPr txBox="1"/>
          <p:nvPr/>
        </p:nvSpPr>
        <p:spPr>
          <a:xfrm>
            <a:off x="7708413" y="683458"/>
            <a:ext cx="2339102"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這一品是世尊苦口婆心教誡我們，勸導我們要明瞭世間一切事實真相，認清現實環境。要斷惡修善，才能離苦得樂。</a:t>
            </a:r>
          </a:p>
        </p:txBody>
      </p:sp>
      <p:sp>
        <p:nvSpPr>
          <p:cNvPr id="7" name="文字方塊 6">
            <a:extLst>
              <a:ext uri="{FF2B5EF4-FFF2-40B4-BE49-F238E27FC236}">
                <a16:creationId xmlns:a16="http://schemas.microsoft.com/office/drawing/2014/main" id="{840961F0-DE0B-0AD2-A54A-C582C92F3A95}"/>
              </a:ext>
            </a:extLst>
          </p:cNvPr>
          <p:cNvSpPr txBox="1"/>
          <p:nvPr/>
        </p:nvSpPr>
        <p:spPr>
          <a:xfrm>
            <a:off x="680655" y="614794"/>
            <a:ext cx="6955750"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勒。汝等能於此世。端心正意。不為眾惡。甚為大德。所以者何。十方世界善多惡少。易可開化。唯此五惡世間。最為劇苦。我今於此作佛。教化群生。令捨五惡。去五痛。離五燒。降化其意。令持五善。獲其福德。何等為五。其一者。世間諸眾生類。欲為眾惡。強者伏弱。轉相剋賊。殘害殺傷。迭相吞噉。不知為善。後受殃罰。</a:t>
            </a:r>
          </a:p>
        </p:txBody>
      </p:sp>
    </p:spTree>
    <p:extLst>
      <p:ext uri="{BB962C8B-B14F-4D97-AF65-F5344CB8AC3E}">
        <p14:creationId xmlns:p14="http://schemas.microsoft.com/office/powerpoint/2010/main" val="15344817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6B7C96D-9669-CC2E-C22D-B6AF00502504}"/>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309E0B9B-C0CA-A1DF-C8DC-6F4C533DF609}"/>
              </a:ext>
            </a:extLst>
          </p:cNvPr>
          <p:cNvSpPr txBox="1"/>
          <p:nvPr/>
        </p:nvSpPr>
        <p:spPr>
          <a:xfrm>
            <a:off x="1386224" y="654142"/>
            <a:ext cx="9417963"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故有窮乞。孤獨。聾盲。瘖啞。癡惡。尪狂。皆因前世不信道德。不肯為善。其有尊貴。豪富。賢明。長者。智勇。才達。皆由宿世慈孝。修善積德所致。世間有此目前現事。壽終之後。入其幽冥。轉生受身。改形易道。故有泥犁。禽獸。蜎飛蠕動之屬。譬如世法牢獄。劇苦極刑。魂神命精。隨罪趣向。所受壽命。或長或短。相從共生。更相報償。殃惡未盡。終不得離。輾轉其中。累劫難出。難得解脫。痛不可言。天地之間。自然有是。雖不即時暴應。善惡會當歸之。</a:t>
            </a:r>
          </a:p>
        </p:txBody>
      </p:sp>
    </p:spTree>
    <p:extLst>
      <p:ext uri="{BB962C8B-B14F-4D97-AF65-F5344CB8AC3E}">
        <p14:creationId xmlns:p14="http://schemas.microsoft.com/office/powerpoint/2010/main" val="177358585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37478FF-C692-019C-BB70-8E496F5FBC5D}"/>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5BF71A67-F45A-937A-C99A-EB4C051E9B41}"/>
              </a:ext>
            </a:extLst>
          </p:cNvPr>
          <p:cNvSpPr txBox="1"/>
          <p:nvPr/>
        </p:nvSpPr>
        <p:spPr>
          <a:xfrm>
            <a:off x="1261367" y="598464"/>
            <a:ext cx="9417963"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二者。世間人民不順法度。奢婬驕縱。任心自恣。居上不明。在位不正。陷人冤枉。損害忠良。心口各異。機偽多端。尊卑中外。更相欺誑。。瞋恚愚癡。欲自厚己。欲貪多有。利害勝負。結忿成讎。破家亡身。不顧前後。富有慳惜。不肯施與。愛保貪重。心勞身苦。如是至竟。無一隨者。善惡禍福。追命所生。或在樂處。或入苦毒。又或見善憎謗。不思慕及。常懷盜心。悕望他利。用自供給。消散復取。神明剋識。終入惡道。自有三途無量苦惱。輾轉其中。累劫難出。痛不可言。</a:t>
            </a:r>
          </a:p>
        </p:txBody>
      </p:sp>
    </p:spTree>
    <p:extLst>
      <p:ext uri="{BB962C8B-B14F-4D97-AF65-F5344CB8AC3E}">
        <p14:creationId xmlns:p14="http://schemas.microsoft.com/office/powerpoint/2010/main" val="2093210487"/>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841BBCB-96FB-3988-5B2B-71D9025767DE}"/>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71F06595-DF83-EE3F-5C37-2947CCF8A2FE}"/>
              </a:ext>
            </a:extLst>
          </p:cNvPr>
          <p:cNvSpPr txBox="1"/>
          <p:nvPr/>
        </p:nvSpPr>
        <p:spPr>
          <a:xfrm>
            <a:off x="283469" y="549474"/>
            <a:ext cx="1064906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三者。世間人民相因寄生。壽命幾何。不良之人。身心不正。常懷邪惡。常念婬妷。煩滿胸中。邪態外逸。費損家財。事為非法。所當求者。而不肯為。又或交結聚會。興兵相伐。攻劫殺戮。強奪迫脅。歸給妻子。極身作樂。眾共憎厭。患而苦之。如是之惡。著於人鬼。神明記識。自入三途。無量苦惱。輾轉其中。累劫難出。痛不可言。其四者。世間人民不念修善。兩舌。惡口。妄言。綺語。憎嫉善人。敗壞賢明。不孝父母。輕慢師長。朋友無信。難得誠實。尊貴自大。謂己有道。橫行威勢。侵易于人。欲人畏敬。不自慚懼。難可降化。常懷驕慢。</a:t>
            </a:r>
          </a:p>
        </p:txBody>
      </p:sp>
    </p:spTree>
    <p:extLst>
      <p:ext uri="{BB962C8B-B14F-4D97-AF65-F5344CB8AC3E}">
        <p14:creationId xmlns:p14="http://schemas.microsoft.com/office/powerpoint/2010/main" val="3976695983"/>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9BC7DCA-1EF1-2F5E-BB2D-1F9821D77577}"/>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02A2C628-738B-D993-4FED-93F6A02B2271}"/>
              </a:ext>
            </a:extLst>
          </p:cNvPr>
          <p:cNvSpPr txBox="1"/>
          <p:nvPr/>
        </p:nvSpPr>
        <p:spPr>
          <a:xfrm>
            <a:off x="283469" y="549474"/>
            <a:ext cx="1064906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賴其前世。福德營護。今世為惡。福德盡滅。壽命終盡。諸惡繞歸。又其名籍。記在神明。殃咎牽引。無從捨離。但得前行。入于火鑊。身心摧碎。神形苦極。當斯之時。悔復何及。其五者。世間人民徙倚懈怠。不肯作善。治身修業。父母教誨。違戾反逆。譬如怨家。不如無子。負恩違義。無有報償。放恣遊散。耽酒嗜美。魯扈抵突。不識人情。無義無禮。不可諫曉。六親眷屬。資用有無。不能憂念。不惟父母之恩。不存師友之義。意念身口。曾無一善。不信諸佛經法。不信生死善惡。欲害真人。鬥亂僧眾。愚癡蒙昧。自為智慧。不知生所從來。死所趣向。</a:t>
            </a:r>
          </a:p>
        </p:txBody>
      </p:sp>
    </p:spTree>
    <p:extLst>
      <p:ext uri="{BB962C8B-B14F-4D97-AF65-F5344CB8AC3E}">
        <p14:creationId xmlns:p14="http://schemas.microsoft.com/office/powerpoint/2010/main" val="3562959036"/>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1ACA486-52D5-4891-8CDD-1DB58D23A4A7}"/>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3D26B8C5-810D-F4AB-DC00-DE4A7A381043}"/>
              </a:ext>
            </a:extLst>
          </p:cNvPr>
          <p:cNvSpPr txBox="1"/>
          <p:nvPr/>
        </p:nvSpPr>
        <p:spPr>
          <a:xfrm>
            <a:off x="283469" y="549474"/>
            <a:ext cx="1064906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不仁不順。希望長生。慈心教誨。而不肯信。苦口與語。無益其人。心中閉塞。意不開解。大命將終。悔懼交至。不豫修善。臨時乃悔。悔之於後。將何及乎。天地之間。五道分明。善惡報應。禍福相承。身自當之。無誰代者。善人行善。從樂入樂。從明入明。惡人行惡。從苦入苦。從冥入冥。誰能知者。獨佛知耳。教語開示。信行者少。生死不休。惡道不絕。如是世人。難可俱盡。故有自然三途。無量苦惱。輾轉其中。世世累劫。無有出期。難得解脫。痛不可言。如是五惡。五痛。五燒。譬如大火。焚燒人身。若能自於其中一心制意。端身正念。言行相副</a:t>
            </a:r>
            <a:r>
              <a:rPr lang="zh-CN" altLang="en-US" sz="3000" b="1" dirty="0">
                <a:solidFill>
                  <a:schemeClr val="bg1">
                    <a:lumMod val="95000"/>
                  </a:schemeClr>
                </a:solidFill>
              </a:rPr>
              <a:t>。</a:t>
            </a:r>
            <a:endParaRPr lang="zh-TW" altLang="en-US" sz="3000" b="1" dirty="0">
              <a:solidFill>
                <a:schemeClr val="bg1">
                  <a:lumMod val="95000"/>
                </a:schemeClr>
              </a:solidFill>
            </a:endParaRPr>
          </a:p>
        </p:txBody>
      </p:sp>
    </p:spTree>
    <p:extLst>
      <p:ext uri="{BB962C8B-B14F-4D97-AF65-F5344CB8AC3E}">
        <p14:creationId xmlns:p14="http://schemas.microsoft.com/office/powerpoint/2010/main" val="2429595995"/>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F9E4AD8-A968-2A81-2D6F-AA2A089C5B0A}"/>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E0B66120-16F9-CACC-98B9-E3AC5A53AB98}"/>
              </a:ext>
            </a:extLst>
          </p:cNvPr>
          <p:cNvSpPr txBox="1"/>
          <p:nvPr/>
        </p:nvSpPr>
        <p:spPr>
          <a:xfrm>
            <a:off x="8831510" y="549474"/>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所作至誠。獨作諸善。不為眾惡。身獨度脫。獲其福德。可得長壽泥洹之道。是為五大善也。</a:t>
            </a:r>
          </a:p>
        </p:txBody>
      </p:sp>
    </p:spTree>
    <p:extLst>
      <p:ext uri="{BB962C8B-B14F-4D97-AF65-F5344CB8AC3E}">
        <p14:creationId xmlns:p14="http://schemas.microsoft.com/office/powerpoint/2010/main" val="3176032566"/>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3D8FDA2-D921-1B4A-3D23-251512ADF74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2" name="文字方塊 1">
            <a:extLst>
              <a:ext uri="{FF2B5EF4-FFF2-40B4-BE49-F238E27FC236}">
                <a16:creationId xmlns:a16="http://schemas.microsoft.com/office/drawing/2014/main" id="{952FE227-BB72-1177-F379-ED293096AF70}"/>
              </a:ext>
            </a:extLst>
          </p:cNvPr>
          <p:cNvSpPr txBox="1"/>
          <p:nvPr/>
        </p:nvSpPr>
        <p:spPr>
          <a:xfrm>
            <a:off x="68920" y="709820"/>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訴彌勒菩薩說：你們能在這個五濁惡世正心誠意，不造作種種惡業，可以稱為大德。為什麼呢？因為十方諸佛世界善多惡少，容易開導教化。唯有此處五惡世間最為劇苦。我現今在此示現作佛，教化一切眾生，令他們捨掉五惡，除去五痛，永離五燒，降伏轉化眾生的貪瞋癡等一切的惡念。教他們受持五善</a:t>
            </a:r>
            <a:r>
              <a:rPr lang="en-US" altLang="zh-TW" sz="2800" dirty="0">
                <a:solidFill>
                  <a:schemeClr val="bg1">
                    <a:lumMod val="95000"/>
                  </a:schemeClr>
                </a:solidFill>
              </a:rPr>
              <a:t>︵</a:t>
            </a:r>
            <a:r>
              <a:rPr lang="zh-TW" altLang="en-US" sz="2800" dirty="0">
                <a:solidFill>
                  <a:schemeClr val="bg1">
                    <a:lumMod val="95000"/>
                  </a:schemeClr>
                </a:solidFill>
              </a:rPr>
              <a:t>五戒</a:t>
            </a:r>
            <a:r>
              <a:rPr lang="en-US" altLang="zh-TW" sz="2800" dirty="0">
                <a:solidFill>
                  <a:schemeClr val="bg1">
                    <a:lumMod val="95000"/>
                  </a:schemeClr>
                </a:solidFill>
              </a:rPr>
              <a:t>︶</a:t>
            </a:r>
            <a:r>
              <a:rPr lang="zh-TW" altLang="en-US" sz="2800" dirty="0">
                <a:solidFill>
                  <a:schemeClr val="bg1">
                    <a:lumMod val="95000"/>
                  </a:schemeClr>
                </a:solidFill>
              </a:rPr>
              <a:t>，教他們如何獲得福德。</a:t>
            </a:r>
          </a:p>
        </p:txBody>
      </p:sp>
      <p:sp>
        <p:nvSpPr>
          <p:cNvPr id="3" name="文字方塊 2">
            <a:extLst>
              <a:ext uri="{FF2B5EF4-FFF2-40B4-BE49-F238E27FC236}">
                <a16:creationId xmlns:a16="http://schemas.microsoft.com/office/drawing/2014/main" id="{9EC2634C-829E-1B2C-EAEE-DD0008746BCE}"/>
              </a:ext>
            </a:extLst>
          </p:cNvPr>
          <p:cNvSpPr txBox="1"/>
          <p:nvPr/>
        </p:nvSpPr>
        <p:spPr>
          <a:xfrm>
            <a:off x="6570220" y="562460"/>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勒。汝等能於此世。端心正意。不為眾惡。甚為大德。所以者何。十方世界善多惡少。易可開化。唯此五惡世間。最為劇苦。我今於此作佛。教化群生。令捨五惡。去五痛。離五燒。降化其意。令持五善。獲其福德。</a:t>
            </a:r>
          </a:p>
        </p:txBody>
      </p:sp>
    </p:spTree>
    <p:extLst>
      <p:ext uri="{BB962C8B-B14F-4D97-AF65-F5344CB8AC3E}">
        <p14:creationId xmlns:p14="http://schemas.microsoft.com/office/powerpoint/2010/main" val="19237765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5B802596-C6CC-DFE4-9CE8-8E41E0284A4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2" name="文字方塊 1">
            <a:extLst>
              <a:ext uri="{FF2B5EF4-FFF2-40B4-BE49-F238E27FC236}">
                <a16:creationId xmlns:a16="http://schemas.microsoft.com/office/drawing/2014/main" id="{3FC367C6-5B54-B3DD-C65E-86D7A4AC8652}"/>
              </a:ext>
            </a:extLst>
          </p:cNvPr>
          <p:cNvSpPr txBox="1"/>
          <p:nvPr/>
        </p:nvSpPr>
        <p:spPr>
          <a:xfrm>
            <a:off x="118542" y="654142"/>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以下佛為我們詳細說明五惡、五痛、五燒。是哪五種呢？第一是殺生惡。世間的一切眾生，為了滿足自己的欲望而造作種種惡業。強大的欺負弱小的，所謂弱肉強食，這都是因為不知道作善。造作惡業的後果就一定要受到災殃的懲罰。所以世間就有貧窮乞丐、孤獨、聾盲、瘖</a:t>
            </a:r>
            <a:r>
              <a:rPr lang="zh-CN" altLang="en-US" sz="2800" dirty="0">
                <a:solidFill>
                  <a:schemeClr val="bg1">
                    <a:lumMod val="95000"/>
                  </a:schemeClr>
                </a:solidFill>
              </a:rPr>
              <a:t>啞</a:t>
            </a:r>
            <a:r>
              <a:rPr lang="zh-TW" altLang="en-US" sz="2800" dirty="0">
                <a:solidFill>
                  <a:schemeClr val="bg1">
                    <a:lumMod val="95000"/>
                  </a:schemeClr>
                </a:solidFill>
              </a:rPr>
              <a:t>、癡惡、尪狂。這都是因為前世不信因果，造作惡業的報應，不肯戒殺、放生、吃素、勸善、護生的緣故。</a:t>
            </a:r>
          </a:p>
        </p:txBody>
      </p:sp>
      <p:sp>
        <p:nvSpPr>
          <p:cNvPr id="3" name="文字方塊 2">
            <a:extLst>
              <a:ext uri="{FF2B5EF4-FFF2-40B4-BE49-F238E27FC236}">
                <a16:creationId xmlns:a16="http://schemas.microsoft.com/office/drawing/2014/main" id="{1F7F784E-D9AC-2E27-D09D-DB077D9C9837}"/>
              </a:ext>
            </a:extLst>
          </p:cNvPr>
          <p:cNvSpPr txBox="1"/>
          <p:nvPr/>
        </p:nvSpPr>
        <p:spPr>
          <a:xfrm>
            <a:off x="7113765"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何等為五。其一者。世間諸眾生類。欲為眾惡。強者伏弱。轉相剋賊。殘害殺傷。迭相吞噉。不知為善。後受殃罰。故有窮乞。孤獨。聾盲。瘖啞。癡惡。尪狂。皆因前世不信道德。不肯為善。</a:t>
            </a:r>
          </a:p>
        </p:txBody>
      </p:sp>
    </p:spTree>
    <p:extLst>
      <p:ext uri="{BB962C8B-B14F-4D97-AF65-F5344CB8AC3E}">
        <p14:creationId xmlns:p14="http://schemas.microsoft.com/office/powerpoint/2010/main" val="2417489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8B9FFF2D-C231-37D7-E845-D268D61F026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2" name="文字方塊 1">
            <a:extLst>
              <a:ext uri="{FF2B5EF4-FFF2-40B4-BE49-F238E27FC236}">
                <a16:creationId xmlns:a16="http://schemas.microsoft.com/office/drawing/2014/main" id="{12EC713C-7391-3CAB-3AD2-730A4FB5BAA6}"/>
              </a:ext>
            </a:extLst>
          </p:cNvPr>
          <p:cNvSpPr txBox="1"/>
          <p:nvPr/>
        </p:nvSpPr>
        <p:spPr>
          <a:xfrm>
            <a:off x="3214886" y="56246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世間也有尊貴、豪富、賢明、智勇、才達的人，這都是由於過去世中行慈盡孝、修善積德所感得的善果。</a:t>
            </a:r>
          </a:p>
        </p:txBody>
      </p:sp>
      <p:sp>
        <p:nvSpPr>
          <p:cNvPr id="3" name="文字方塊 2">
            <a:extLst>
              <a:ext uri="{FF2B5EF4-FFF2-40B4-BE49-F238E27FC236}">
                <a16:creationId xmlns:a16="http://schemas.microsoft.com/office/drawing/2014/main" id="{83F78C99-A632-330E-9276-58B269A9A6AB}"/>
              </a:ext>
            </a:extLst>
          </p:cNvPr>
          <p:cNvSpPr txBox="1"/>
          <p:nvPr/>
        </p:nvSpPr>
        <p:spPr>
          <a:xfrm>
            <a:off x="8785246"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其有尊貴。豪富。賢明。長者。智勇。才達。皆由宿世慈孝。修善積德所致。</a:t>
            </a:r>
          </a:p>
        </p:txBody>
      </p:sp>
    </p:spTree>
    <p:extLst>
      <p:ext uri="{BB962C8B-B14F-4D97-AF65-F5344CB8AC3E}">
        <p14:creationId xmlns:p14="http://schemas.microsoft.com/office/powerpoint/2010/main" val="38439494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7DAE687D-AC93-EB94-30F7-1868783DCCD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2" name="文字方塊 1">
            <a:extLst>
              <a:ext uri="{FF2B5EF4-FFF2-40B4-BE49-F238E27FC236}">
                <a16:creationId xmlns:a16="http://schemas.microsoft.com/office/drawing/2014/main" id="{34FBEAEB-E638-7919-320F-7A8E6EB253B0}"/>
              </a:ext>
            </a:extLst>
          </p:cNvPr>
          <p:cNvSpPr txBox="1"/>
          <p:nvPr/>
        </p:nvSpPr>
        <p:spPr>
          <a:xfrm>
            <a:off x="127431" y="654142"/>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世間有這些眼前能看到的殺惡及現世報，所以當他壽終之後，自然墮入三惡道，隨著自己的業力受身；改變自己的身形，從人身變成惡道身形。所以有地獄、禽獸、蜎飛蠕動各個不同種類的身形。這就如同世間的牢獄一樣，受到劇苦極刑的懲罰。他的魂神命精，隨自己所造的罪業到三惡道去受苦。所受的壽命有長有短。</a:t>
            </a:r>
          </a:p>
        </p:txBody>
      </p:sp>
      <p:sp>
        <p:nvSpPr>
          <p:cNvPr id="3" name="文字方塊 2">
            <a:extLst>
              <a:ext uri="{FF2B5EF4-FFF2-40B4-BE49-F238E27FC236}">
                <a16:creationId xmlns:a16="http://schemas.microsoft.com/office/drawing/2014/main" id="{FB832537-FF25-0B76-05B9-F155493B38EC}"/>
              </a:ext>
            </a:extLst>
          </p:cNvPr>
          <p:cNvSpPr txBox="1"/>
          <p:nvPr/>
        </p:nvSpPr>
        <p:spPr>
          <a:xfrm>
            <a:off x="5954667" y="562460"/>
            <a:ext cx="5109091"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世間有此目前現事。壽終之後。入其幽冥。轉生受身。改形易道。故有泥犁。禽獸。蜎飛蠕動之屬。譬如世法牢獄。劇苦極刑。魂神命精。隨罪趣向。所受壽命。或長或短。相從共生。更相報償。殃惡未盡。終不得離。輾轉其中。累劫難出。難得解脫。痛不可言。</a:t>
            </a:r>
          </a:p>
        </p:txBody>
      </p:sp>
    </p:spTree>
    <p:extLst>
      <p:ext uri="{BB962C8B-B14F-4D97-AF65-F5344CB8AC3E}">
        <p14:creationId xmlns:p14="http://schemas.microsoft.com/office/powerpoint/2010/main" val="8839245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A29F916-B075-8B60-D3A7-593F1BAD0700}"/>
              </a:ext>
            </a:extLst>
          </p:cNvPr>
          <p:cNvSpPr txBox="1"/>
          <p:nvPr/>
        </p:nvSpPr>
        <p:spPr>
          <a:xfrm>
            <a:off x="7103318" y="745824"/>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過去的冤家債主互相追隨，世世同生一處，更將前世的怨仇債務，一一報償。所受的殃惡如果沒有報盡，終究不能脫離。必定輾轉在三惡道中難得出離，難得解脫。這種痛苦不是用言語所能形容的。</a:t>
            </a:r>
          </a:p>
        </p:txBody>
      </p:sp>
      <p:sp>
        <p:nvSpPr>
          <p:cNvPr id="5" name="匾額 4" descr="佛學概要十四講表 習講">
            <a:extLst>
              <a:ext uri="{FF2B5EF4-FFF2-40B4-BE49-F238E27FC236}">
                <a16:creationId xmlns:a16="http://schemas.microsoft.com/office/drawing/2014/main" id="{A6A5958E-98F6-2846-64FD-43501E3FDD8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Tree>
    <p:extLst>
      <p:ext uri="{BB962C8B-B14F-4D97-AF65-F5344CB8AC3E}">
        <p14:creationId xmlns:p14="http://schemas.microsoft.com/office/powerpoint/2010/main" val="3205800915"/>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2E4B9B3F-6C5A-916A-7228-C7710C732F9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2" name="文字方塊 1">
            <a:extLst>
              <a:ext uri="{FF2B5EF4-FFF2-40B4-BE49-F238E27FC236}">
                <a16:creationId xmlns:a16="http://schemas.microsoft.com/office/drawing/2014/main" id="{15884F9F-1DF7-FF99-1633-21133EE2C4D3}"/>
              </a:ext>
            </a:extLst>
          </p:cNvPr>
          <p:cNvSpPr txBox="1"/>
          <p:nvPr/>
        </p:nvSpPr>
        <p:spPr>
          <a:xfrm>
            <a:off x="6606421" y="623734"/>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天地之間，因果之事自然如影隨形，必然有如是的報應。雖然不即時報應，但善惡因果報應，真實不虛。因緣會合時，必受其報。</a:t>
            </a:r>
          </a:p>
        </p:txBody>
      </p:sp>
      <p:sp>
        <p:nvSpPr>
          <p:cNvPr id="3" name="文字方塊 2">
            <a:extLst>
              <a:ext uri="{FF2B5EF4-FFF2-40B4-BE49-F238E27FC236}">
                <a16:creationId xmlns:a16="http://schemas.microsoft.com/office/drawing/2014/main" id="{D96D5EA3-FFA5-29FF-8058-FEAAD803E56D}"/>
              </a:ext>
            </a:extLst>
          </p:cNvPr>
          <p:cNvSpPr txBox="1"/>
          <p:nvPr/>
        </p:nvSpPr>
        <p:spPr>
          <a:xfrm>
            <a:off x="9296077" y="618138"/>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天地之間。自然有是。雖不即時暴應。善惡會當歸之。</a:t>
            </a:r>
          </a:p>
        </p:txBody>
      </p:sp>
    </p:spTree>
    <p:extLst>
      <p:ext uri="{BB962C8B-B14F-4D97-AF65-F5344CB8AC3E}">
        <p14:creationId xmlns:p14="http://schemas.microsoft.com/office/powerpoint/2010/main" val="1898890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32C7BA7-CF4F-27C0-5486-7301990D290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CBE8962C-F7BC-BC5D-FCEF-CDEF4EAAEA2A}"/>
              </a:ext>
            </a:extLst>
          </p:cNvPr>
          <p:cNvSpPr txBox="1"/>
          <p:nvPr/>
        </p:nvSpPr>
        <p:spPr>
          <a:xfrm>
            <a:off x="467149" y="646686"/>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其二者，是指偷盜惡。世間人民，不依法律規度，過分的驕慢、奢侈放縱，隨著自己的貪欲為所欲為。居上的領導人，利用權勢，貪贓枉法，損人利己，禍國殃民。在位不能正己之身，誣陷冤枉，損害忠良。阿諛取榮，心口不一。投機取巧，詭詐虛偽。不論長輩晚輩，自己一家人還是外人，都彼此互相欺誑。</a:t>
            </a:r>
          </a:p>
        </p:txBody>
      </p:sp>
      <p:sp>
        <p:nvSpPr>
          <p:cNvPr id="6" name="文字方塊 5">
            <a:extLst>
              <a:ext uri="{FF2B5EF4-FFF2-40B4-BE49-F238E27FC236}">
                <a16:creationId xmlns:a16="http://schemas.microsoft.com/office/drawing/2014/main" id="{707C9C02-F4EA-AFAF-0D4D-8BFF110356C3}"/>
              </a:ext>
            </a:extLst>
          </p:cNvPr>
          <p:cNvSpPr txBox="1"/>
          <p:nvPr/>
        </p:nvSpPr>
        <p:spPr>
          <a:xfrm>
            <a:off x="6434335" y="555004"/>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二者。世間人民不順法度。奢婬驕縱。任心自恣。居上不明。在位不正。陷人冤枉。損害忠良。心口各異。機偽多端。尊卑中外。更相欺誑。瞋恚愚癡。欲自厚己。欲貪多有。利害勝負。結忿成讎。破家亡身。不顧前後。</a:t>
            </a:r>
          </a:p>
        </p:txBody>
      </p:sp>
    </p:spTree>
    <p:extLst>
      <p:ext uri="{BB962C8B-B14F-4D97-AF65-F5344CB8AC3E}">
        <p14:creationId xmlns:p14="http://schemas.microsoft.com/office/powerpoint/2010/main" val="33046485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BE41C9B-1EF4-F7ED-99CA-BF131B29D6FA}"/>
              </a:ext>
            </a:extLst>
          </p:cNvPr>
          <p:cNvSpPr txBox="1"/>
          <p:nvPr/>
        </p:nvSpPr>
        <p:spPr>
          <a:xfrm>
            <a:off x="7103318" y="745824"/>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瞋恚愚癡，助長貪心，吸取他財，希望自己貪多擁有。因此便會產生利害衝突，互相爭奪。於是結忿成仇，甚至家破人亡。這樣的人，不明白前因後果報應的道理和事實真相。</a:t>
            </a:r>
          </a:p>
        </p:txBody>
      </p:sp>
      <p:sp>
        <p:nvSpPr>
          <p:cNvPr id="5" name="匾額 4" descr="佛學概要十四講表 習講">
            <a:extLst>
              <a:ext uri="{FF2B5EF4-FFF2-40B4-BE49-F238E27FC236}">
                <a16:creationId xmlns:a16="http://schemas.microsoft.com/office/drawing/2014/main" id="{D2168E4E-0C3A-D766-4FBB-B4808496C07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Tree>
    <p:extLst>
      <p:ext uri="{BB962C8B-B14F-4D97-AF65-F5344CB8AC3E}">
        <p14:creationId xmlns:p14="http://schemas.microsoft.com/office/powerpoint/2010/main" val="729262822"/>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ECB8FB6-EA66-1BAD-50F0-7CE19AF97D8B}"/>
              </a:ext>
            </a:extLst>
          </p:cNvPr>
          <p:cNvSpPr txBox="1"/>
          <p:nvPr/>
        </p:nvSpPr>
        <p:spPr>
          <a:xfrm>
            <a:off x="118542" y="693490"/>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世間有一類富有的人，但是他們慳貪吝惜自己的財物，不肯把財物施捨與人。愛欲牢固，貪心深重，終身保護自己的財物。就這樣直至壽命終盡的時候，他的財物沒有一樣能帶得走，唯有一生所造善惡禍福的業力，支配著他去六道輪迴。這一生作善得福，來世必至樂處；這一生作惡得禍，來世必遭苦毒。又或見人行善，反生憎惡、誹謗，沒有敬慕仿效之心。如是之人，常懷侵奪之心，希望奪取不義之財供自己受用。受用完了，又復重造盜惡。</a:t>
            </a:r>
          </a:p>
        </p:txBody>
      </p:sp>
      <p:sp>
        <p:nvSpPr>
          <p:cNvPr id="6" name="文字方塊 5">
            <a:extLst>
              <a:ext uri="{FF2B5EF4-FFF2-40B4-BE49-F238E27FC236}">
                <a16:creationId xmlns:a16="http://schemas.microsoft.com/office/drawing/2014/main" id="{0D4A702C-148F-F9C1-2DC5-219E1C16C6E8}"/>
              </a:ext>
            </a:extLst>
          </p:cNvPr>
          <p:cNvSpPr txBox="1"/>
          <p:nvPr/>
        </p:nvSpPr>
        <p:spPr>
          <a:xfrm>
            <a:off x="8193885"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富有慳惜。不肯施與。愛保貪重。心勞身苦。如是至竟。無一隨者。善惡禍福。追命所生。或在樂處。或入苦毒。又或見善憎謗。不思慕及。常懷盜心。悕望他利。用自供給。消散復取。</a:t>
            </a:r>
          </a:p>
        </p:txBody>
      </p:sp>
    </p:spTree>
    <p:extLst>
      <p:ext uri="{BB962C8B-B14F-4D97-AF65-F5344CB8AC3E}">
        <p14:creationId xmlns:p14="http://schemas.microsoft.com/office/powerpoint/2010/main" val="30466913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6511F2B-5D83-780A-6BDD-2BA6E8BDA77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BC471507-117F-C330-A3E2-C8E35375F1D3}"/>
              </a:ext>
            </a:extLst>
          </p:cNvPr>
          <p:cNvSpPr txBox="1"/>
          <p:nvPr/>
        </p:nvSpPr>
        <p:spPr>
          <a:xfrm>
            <a:off x="3934966" y="654142"/>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造作這麼多罪業的人，天神</a:t>
            </a:r>
            <a:r>
              <a:rPr lang="en-US" altLang="zh-TW" sz="2800" dirty="0">
                <a:solidFill>
                  <a:schemeClr val="bg1">
                    <a:lumMod val="95000"/>
                  </a:schemeClr>
                </a:solidFill>
              </a:rPr>
              <a:t>︵</a:t>
            </a:r>
            <a:r>
              <a:rPr lang="zh-TW" altLang="en-US" sz="2800" dirty="0">
                <a:solidFill>
                  <a:schemeClr val="bg1">
                    <a:lumMod val="95000"/>
                  </a:schemeClr>
                </a:solidFill>
              </a:rPr>
              <a:t>俱生神</a:t>
            </a:r>
            <a:r>
              <a:rPr lang="en-US" altLang="zh-TW" sz="2800" dirty="0">
                <a:solidFill>
                  <a:schemeClr val="bg1">
                    <a:lumMod val="95000"/>
                  </a:schemeClr>
                </a:solidFill>
              </a:rPr>
              <a:t>︶</a:t>
            </a:r>
            <a:r>
              <a:rPr lang="zh-TW" altLang="en-US" sz="2800" dirty="0">
                <a:solidFill>
                  <a:schemeClr val="bg1">
                    <a:lumMod val="95000"/>
                  </a:schemeClr>
                </a:solidFill>
              </a:rPr>
              <a:t>記錄善惡，送交閻羅王。又在他的阿賴耶識裡也記錄他所犯的罪行。命終之後一定墮入三惡道，自然有三途的苦報，無量苦惱。這樣輾轉在三途之中，累劫難得出離，這種痛苦是無法用言語來表達的。</a:t>
            </a:r>
          </a:p>
        </p:txBody>
      </p:sp>
      <p:sp>
        <p:nvSpPr>
          <p:cNvPr id="6" name="文字方塊 5">
            <a:extLst>
              <a:ext uri="{FF2B5EF4-FFF2-40B4-BE49-F238E27FC236}">
                <a16:creationId xmlns:a16="http://schemas.microsoft.com/office/drawing/2014/main" id="{54FDC790-DBB5-1224-0A0C-5709330159B3}"/>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神明剋識。終入惡道。自有三途無量苦惱。輾轉其中。累劫難出。痛不可言。</a:t>
            </a:r>
          </a:p>
        </p:txBody>
      </p:sp>
    </p:spTree>
    <p:extLst>
      <p:ext uri="{BB962C8B-B14F-4D97-AF65-F5344CB8AC3E}">
        <p14:creationId xmlns:p14="http://schemas.microsoft.com/office/powerpoint/2010/main" val="23882996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408CE55-B676-E1CD-1614-35C253EBA52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3CA839EB-C40B-1DD0-9D8A-C8A96722F5E9}"/>
              </a:ext>
            </a:extLst>
          </p:cNvPr>
          <p:cNvSpPr txBox="1"/>
          <p:nvPr/>
        </p:nvSpPr>
        <p:spPr>
          <a:xfrm>
            <a:off x="2134766" y="65414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第三段講婬欲惡。世間人民由於相互之間的業因而生於世，壽命能有多長。不良之人，身心不正，常懷邪惡、狠毒、不善之心。常沉溺於婬欲放蕩、煩惱欲望，邪婬放蕩之態流露於外表。耗費損失家中財產，來造作婬欲之事。所應當追求的正業，反而不肯去做。</a:t>
            </a:r>
          </a:p>
        </p:txBody>
      </p:sp>
      <p:sp>
        <p:nvSpPr>
          <p:cNvPr id="6" name="文字方塊 5">
            <a:extLst>
              <a:ext uri="{FF2B5EF4-FFF2-40B4-BE49-F238E27FC236}">
                <a16:creationId xmlns:a16="http://schemas.microsoft.com/office/drawing/2014/main" id="{3C93FEDE-B6BE-0885-0BA1-986B60D69F3A}"/>
              </a:ext>
            </a:extLst>
          </p:cNvPr>
          <p:cNvSpPr txBox="1"/>
          <p:nvPr/>
        </p:nvSpPr>
        <p:spPr>
          <a:xfrm>
            <a:off x="7729318"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其三者。世間人民相因寄生。壽命幾何。不良之人。身心不正。常懷邪惡。常念婬妷。煩滿胸中。邪態外逸。費損家財。事為非法。所當求者。而不肯為。</a:t>
            </a:r>
          </a:p>
        </p:txBody>
      </p:sp>
    </p:spTree>
    <p:extLst>
      <p:ext uri="{BB962C8B-B14F-4D97-AF65-F5344CB8AC3E}">
        <p14:creationId xmlns:p14="http://schemas.microsoft.com/office/powerpoint/2010/main" val="29574196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BD311D9-D6E3-110E-A0EB-15FA6ABD5A2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08ABD4DC-8F76-523D-9E2C-EE8EB5FE439A}"/>
              </a:ext>
            </a:extLst>
          </p:cNvPr>
          <p:cNvSpPr txBox="1"/>
          <p:nvPr/>
        </p:nvSpPr>
        <p:spPr>
          <a:xfrm>
            <a:off x="4603007" y="562460"/>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或是勾結惡友，聚集邪眾，興兵相爭，互相攻伐。侵掠殺戮，武力迫脅。公然劫取，造作種種惡行。用來取悅妻子。縱情於聲色，極身作樂。因此，社會群眾對他憎惡討厭，為此遭受災禍和無邊的痛苦。這是說他的現世報。</a:t>
            </a:r>
          </a:p>
        </p:txBody>
      </p:sp>
      <p:sp>
        <p:nvSpPr>
          <p:cNvPr id="6" name="文字方塊 5">
            <a:extLst>
              <a:ext uri="{FF2B5EF4-FFF2-40B4-BE49-F238E27FC236}">
                <a16:creationId xmlns:a16="http://schemas.microsoft.com/office/drawing/2014/main" id="{FBB35A68-5CFF-4BA0-D539-16E123A34F41}"/>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又或交結聚會。興兵相伐。攻劫殺戮。強奪迫脅。歸給妻子。極身作樂。眾共憎厭。患而苦之。</a:t>
            </a:r>
          </a:p>
        </p:txBody>
      </p:sp>
    </p:spTree>
    <p:extLst>
      <p:ext uri="{BB962C8B-B14F-4D97-AF65-F5344CB8AC3E}">
        <p14:creationId xmlns:p14="http://schemas.microsoft.com/office/powerpoint/2010/main" val="2743736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4CBD613-942C-5E6A-3601-6F7931168D1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D4BC11C9-9C00-21D0-FDEA-76329CBE7ADA}"/>
              </a:ext>
            </a:extLst>
          </p:cNvPr>
          <p:cNvSpPr txBox="1"/>
          <p:nvPr/>
        </p:nvSpPr>
        <p:spPr>
          <a:xfrm>
            <a:off x="4609936" y="654142"/>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種惡人，後世的人和天地鬼神都明顯的知道他的惡行。並且阿賴耶識裡收藏了惡業的種子，天神也記錄下他的罪行。命終之後自然墮入三途受無量苦惱。這樣輾轉在三途之中，累劫難得出離。這種痛苦是無法用言語來形容的。</a:t>
            </a:r>
          </a:p>
        </p:txBody>
      </p:sp>
      <p:sp>
        <p:nvSpPr>
          <p:cNvPr id="6" name="文字方塊 5">
            <a:extLst>
              <a:ext uri="{FF2B5EF4-FFF2-40B4-BE49-F238E27FC236}">
                <a16:creationId xmlns:a16="http://schemas.microsoft.com/office/drawing/2014/main" id="{1E720661-0074-7312-F661-D93A2F580D61}"/>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如是之惡。著於人鬼。神明記識。自入三途。無量苦惱。輾轉其中。累劫難出。痛不可言。</a:t>
            </a:r>
          </a:p>
        </p:txBody>
      </p:sp>
    </p:spTree>
    <p:extLst>
      <p:ext uri="{BB962C8B-B14F-4D97-AF65-F5344CB8AC3E}">
        <p14:creationId xmlns:p14="http://schemas.microsoft.com/office/powerpoint/2010/main" val="19482288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15BE91D-1D6E-D857-A07F-8C301735AF3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D456B42F-8CE1-547A-C2D5-A6E64E717FE4}"/>
              </a:ext>
            </a:extLst>
          </p:cNvPr>
          <p:cNvSpPr txBox="1"/>
          <p:nvPr/>
        </p:nvSpPr>
        <p:spPr>
          <a:xfrm>
            <a:off x="1054646" y="654142"/>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第四段講妄語惡。世間人民由於不明瞭宇宙人生的真相，迷於名利而不能念及修善積德。造作兩舌，煽動離間，搬弄是非，言詞粗野，惱他人心。存心欺誑，口出不實之言。還有善用花言巧語，誘人惡作的一類綺語。他們憎恨、嫉妒善人好事。專幹破壞好人好事，欺騙世人，對於賢明的人失去信心。他們不孝父母，對自己的老師輕視驕慢。對朋友不講信用，難得見到他有誠實。</a:t>
            </a:r>
          </a:p>
        </p:txBody>
      </p:sp>
      <p:sp>
        <p:nvSpPr>
          <p:cNvPr id="6" name="文字方塊 5">
            <a:extLst>
              <a:ext uri="{FF2B5EF4-FFF2-40B4-BE49-F238E27FC236}">
                <a16:creationId xmlns:a16="http://schemas.microsoft.com/office/drawing/2014/main" id="{095C0341-0CED-7908-B7FA-E4B30EA82E3C}"/>
              </a:ext>
            </a:extLst>
          </p:cNvPr>
          <p:cNvSpPr txBox="1"/>
          <p:nvPr/>
        </p:nvSpPr>
        <p:spPr>
          <a:xfrm>
            <a:off x="8344872"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其四者。世間人民不念修善。兩舌。惡口。妄言。綺語。憎嫉善人。敗壞賢明。不孝父母。輕慢師長。朋友無信。難得誠實。</a:t>
            </a:r>
          </a:p>
        </p:txBody>
      </p:sp>
    </p:spTree>
    <p:extLst>
      <p:ext uri="{BB962C8B-B14F-4D97-AF65-F5344CB8AC3E}">
        <p14:creationId xmlns:p14="http://schemas.microsoft.com/office/powerpoint/2010/main" val="18026779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CB090EBA-64F0-D038-AEA1-EAA871F7BA2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6" name="文字方塊 5">
            <a:extLst>
              <a:ext uri="{FF2B5EF4-FFF2-40B4-BE49-F238E27FC236}">
                <a16:creationId xmlns:a16="http://schemas.microsoft.com/office/drawing/2014/main" id="{5127294B-8739-3143-D61E-992DC70B97D8}"/>
              </a:ext>
            </a:extLst>
          </p:cNvPr>
          <p:cNvSpPr txBox="1"/>
          <p:nvPr/>
        </p:nvSpPr>
        <p:spPr>
          <a:xfrm>
            <a:off x="3934966" y="65414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由於他很會運用欺騙的手段，能令他人相信，便妄自尊貴自大，稱說自己有道。若是未得聖道，說自己得聖道，那是大妄語，要受極大的苦報，因為他誤導許多眾生步入邪途。再看他仗勢欺人，橫行霸道。欲令大眾俯首聽命，唯我獨尊，天天造作惡業而不知慚愧，不知自戒恐懼。</a:t>
            </a:r>
          </a:p>
        </p:txBody>
      </p:sp>
      <p:sp>
        <p:nvSpPr>
          <p:cNvPr id="7" name="文字方塊 6">
            <a:extLst>
              <a:ext uri="{FF2B5EF4-FFF2-40B4-BE49-F238E27FC236}">
                <a16:creationId xmlns:a16="http://schemas.microsoft.com/office/drawing/2014/main" id="{6893561B-5DAD-BA23-9EC0-859E30F7F29A}"/>
              </a:ext>
            </a:extLst>
          </p:cNvPr>
          <p:cNvSpPr txBox="1"/>
          <p:nvPr/>
        </p:nvSpPr>
        <p:spPr>
          <a:xfrm>
            <a:off x="9575978"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尊貴自大。謂己有道。橫行威勢。侵易于人。欲人畏敬。不自慚懼。</a:t>
            </a:r>
          </a:p>
        </p:txBody>
      </p:sp>
    </p:spTree>
    <p:extLst>
      <p:ext uri="{BB962C8B-B14F-4D97-AF65-F5344CB8AC3E}">
        <p14:creationId xmlns:p14="http://schemas.microsoft.com/office/powerpoint/2010/main" val="21687493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CA02D6E6-4F5F-4457-E88F-2F21CF2B778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6" name="文字方塊 5">
            <a:extLst>
              <a:ext uri="{FF2B5EF4-FFF2-40B4-BE49-F238E27FC236}">
                <a16:creationId xmlns:a16="http://schemas.microsoft.com/office/drawing/2014/main" id="{F9A2B421-025A-B85C-C870-2DE2D74889EB}"/>
              </a:ext>
            </a:extLst>
          </p:cNvPr>
          <p:cNvSpPr txBox="1"/>
          <p:nvPr/>
        </p:nvSpPr>
        <p:spPr>
          <a:xfrm>
            <a:off x="4579322" y="589911"/>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說這樣的惡人，習染太重，難於教化降伏。他的驕慢習氣不改，他能橫行一時，皆因他前世所修的多福保護他不敗。但今世為惡，宿世的善果享盡了，善神遠離，所以他在壽命終盡時，惡業現前，有意想不到的災難。</a:t>
            </a:r>
          </a:p>
        </p:txBody>
      </p:sp>
      <p:sp>
        <p:nvSpPr>
          <p:cNvPr id="7" name="文字方塊 6">
            <a:extLst>
              <a:ext uri="{FF2B5EF4-FFF2-40B4-BE49-F238E27FC236}">
                <a16:creationId xmlns:a16="http://schemas.microsoft.com/office/drawing/2014/main" id="{F5C8EF22-6B81-7221-4772-7AC83DACC31A}"/>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難可降化。常懷驕慢。賴其前世。福德營護。今世為惡。福德盡滅。壽命終盡。諸惡繞歸。</a:t>
            </a:r>
          </a:p>
        </p:txBody>
      </p:sp>
    </p:spTree>
    <p:extLst>
      <p:ext uri="{BB962C8B-B14F-4D97-AF65-F5344CB8AC3E}">
        <p14:creationId xmlns:p14="http://schemas.microsoft.com/office/powerpoint/2010/main" val="32514483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B190CC5F-FA8D-774E-FAA5-128177E723F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6" name="文字方塊 5">
            <a:extLst>
              <a:ext uri="{FF2B5EF4-FFF2-40B4-BE49-F238E27FC236}">
                <a16:creationId xmlns:a16="http://schemas.microsoft.com/office/drawing/2014/main" id="{50E3373F-0021-83F5-C95E-F872C516BC0A}"/>
              </a:ext>
            </a:extLst>
          </p:cNvPr>
          <p:cNvSpPr txBox="1"/>
          <p:nvPr/>
        </p:nvSpPr>
        <p:spPr>
          <a:xfrm>
            <a:off x="3933800" y="562460"/>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神明將惡人的罪行，都記載在他的個人檔案裡。惡業牽引，鬼神鑑察，帶著罪人，他就無法逃脫，只有跟著鬼神前往獄火油鼎之中，身心</a:t>
            </a:r>
            <a:r>
              <a:rPr lang="en-US" altLang="zh-TW" sz="2800" dirty="0">
                <a:solidFill>
                  <a:schemeClr val="bg1">
                    <a:lumMod val="95000"/>
                  </a:schemeClr>
                </a:solidFill>
              </a:rPr>
              <a:t>︵</a:t>
            </a:r>
            <a:r>
              <a:rPr lang="zh-TW" altLang="en-US" sz="2800" dirty="0">
                <a:solidFill>
                  <a:schemeClr val="bg1">
                    <a:lumMod val="95000"/>
                  </a:schemeClr>
                </a:solidFill>
              </a:rPr>
              <a:t>形體和精神</a:t>
            </a:r>
            <a:r>
              <a:rPr lang="en-US" altLang="zh-TW" sz="2800" dirty="0">
                <a:solidFill>
                  <a:schemeClr val="bg1">
                    <a:lumMod val="95000"/>
                  </a:schemeClr>
                </a:solidFill>
              </a:rPr>
              <a:t>︶</a:t>
            </a:r>
            <a:r>
              <a:rPr lang="zh-TW" altLang="en-US" sz="2800" dirty="0">
                <a:solidFill>
                  <a:schemeClr val="bg1">
                    <a:lumMod val="95000"/>
                  </a:schemeClr>
                </a:solidFill>
              </a:rPr>
              <a:t>遭受到摧毀破碎之劇苦。當此之時，後悔莫及了。</a:t>
            </a:r>
          </a:p>
        </p:txBody>
      </p:sp>
      <p:sp>
        <p:nvSpPr>
          <p:cNvPr id="7" name="文字方塊 6">
            <a:extLst>
              <a:ext uri="{FF2B5EF4-FFF2-40B4-BE49-F238E27FC236}">
                <a16:creationId xmlns:a16="http://schemas.microsoft.com/office/drawing/2014/main" id="{628A874A-B857-F1A0-F535-124596283740}"/>
              </a:ext>
            </a:extLst>
          </p:cNvPr>
          <p:cNvSpPr txBox="1"/>
          <p:nvPr/>
        </p:nvSpPr>
        <p:spPr>
          <a:xfrm>
            <a:off x="8344872"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又其名籍。記在神明。殃咎牽引。無從捨離。但得前行。入于火鑊。身心摧碎。神形苦極。當斯之時。悔復何及。</a:t>
            </a:r>
          </a:p>
        </p:txBody>
      </p:sp>
    </p:spTree>
    <p:extLst>
      <p:ext uri="{BB962C8B-B14F-4D97-AF65-F5344CB8AC3E}">
        <p14:creationId xmlns:p14="http://schemas.microsoft.com/office/powerpoint/2010/main" val="9665471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9C3CA041-1D65-0EAB-A1DE-42C537DAA03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6" name="文字方塊 5">
            <a:extLst>
              <a:ext uri="{FF2B5EF4-FFF2-40B4-BE49-F238E27FC236}">
                <a16:creationId xmlns:a16="http://schemas.microsoft.com/office/drawing/2014/main" id="{E270AE0B-8D3A-9944-2CE0-72790F4E8913}"/>
              </a:ext>
            </a:extLst>
          </p:cNvPr>
          <p:cNvSpPr txBox="1"/>
          <p:nvPr/>
        </p:nvSpPr>
        <p:spPr>
          <a:xfrm>
            <a:off x="1173098" y="562460"/>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這是第五段，古人有兩種講法，一說是飲酒惡，一說是意業</a:t>
            </a:r>
            <a:r>
              <a:rPr lang="en-US" altLang="zh-TW" sz="2800" dirty="0">
                <a:solidFill>
                  <a:schemeClr val="bg1">
                    <a:lumMod val="95000"/>
                  </a:schemeClr>
                </a:solidFill>
              </a:rPr>
              <a:t>︵</a:t>
            </a:r>
            <a:r>
              <a:rPr lang="zh-TW" altLang="en-US" sz="2800" dirty="0">
                <a:solidFill>
                  <a:schemeClr val="bg1">
                    <a:lumMod val="95000"/>
                  </a:schemeClr>
                </a:solidFill>
              </a:rPr>
              <a:t>貪瞋癡</a:t>
            </a:r>
            <a:r>
              <a:rPr lang="en-US" altLang="zh-TW" sz="2800" dirty="0">
                <a:solidFill>
                  <a:schemeClr val="bg1">
                    <a:lumMod val="95000"/>
                  </a:schemeClr>
                </a:solidFill>
              </a:rPr>
              <a:t>︶</a:t>
            </a:r>
            <a:r>
              <a:rPr lang="zh-TW" altLang="en-US" sz="2800" dirty="0">
                <a:solidFill>
                  <a:schemeClr val="bg1">
                    <a:lumMod val="95000"/>
                  </a:schemeClr>
                </a:solidFill>
              </a:rPr>
              <a:t>三惡。足見此一品經義，確實具足五戒十善之意。這一節經文是說：世間不善的人，心無主見，凡事猶豫、放逸、懶惰，唯圖苟安，自私自利，不肯修身行善，不務正業。不聽從父母的教誨，違背、狠暴的態度，經常加之於父母，父母有子猶如冤家，所以說不如無子。如是惡子，忘恩負義，對父母全無報答之心。</a:t>
            </a:r>
          </a:p>
        </p:txBody>
      </p:sp>
      <p:sp>
        <p:nvSpPr>
          <p:cNvPr id="7" name="文字方塊 6">
            <a:extLst>
              <a:ext uri="{FF2B5EF4-FFF2-40B4-BE49-F238E27FC236}">
                <a16:creationId xmlns:a16="http://schemas.microsoft.com/office/drawing/2014/main" id="{CE1438DC-1E9F-EE81-BCC2-0CCAA6D1E3A3}"/>
              </a:ext>
            </a:extLst>
          </p:cNvPr>
          <p:cNvSpPr txBox="1"/>
          <p:nvPr/>
        </p:nvSpPr>
        <p:spPr>
          <a:xfrm>
            <a:off x="8344872"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其五者。世間人民徙倚懈怠。不肯作善。治身修業。父母教誨。違戾反逆。譬如怨家。不如無子。負恩違義。無有報償。</a:t>
            </a:r>
          </a:p>
        </p:txBody>
      </p:sp>
    </p:spTree>
    <p:extLst>
      <p:ext uri="{BB962C8B-B14F-4D97-AF65-F5344CB8AC3E}">
        <p14:creationId xmlns:p14="http://schemas.microsoft.com/office/powerpoint/2010/main" val="4773295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2511949-68DA-691B-4121-64121BB08DE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BF983599-6D2E-6471-6E94-4034ADF76431}"/>
              </a:ext>
            </a:extLst>
          </p:cNvPr>
          <p:cNvSpPr txBox="1"/>
          <p:nvPr/>
        </p:nvSpPr>
        <p:spPr>
          <a:xfrm>
            <a:off x="2865869" y="56246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樣的惡人，每天只是放蕩自縱、遊樂散漫、好酒貪杯、愛食美味，取奪過度、貪而無厭、態度愚狂。由於無知故敢作惡，因此不識人情，無義無禮，無法勸導。他對於他的家親眷屬們，日常所需的生活必需品，如柴米油鹽等，全然不顧。對於父母之恩，師友之義，悍然不顧，無動於衷。</a:t>
            </a:r>
          </a:p>
        </p:txBody>
      </p:sp>
      <p:sp>
        <p:nvSpPr>
          <p:cNvPr id="6" name="文字方塊 5">
            <a:extLst>
              <a:ext uri="{FF2B5EF4-FFF2-40B4-BE49-F238E27FC236}">
                <a16:creationId xmlns:a16="http://schemas.microsoft.com/office/drawing/2014/main" id="{34896781-666F-5395-1F79-88960E59A2CD}"/>
              </a:ext>
            </a:extLst>
          </p:cNvPr>
          <p:cNvSpPr txBox="1"/>
          <p:nvPr/>
        </p:nvSpPr>
        <p:spPr>
          <a:xfrm>
            <a:off x="8344872"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放恣遊散。耽酒嗜美。魯扈抵突。不識人情。無義無禮。不可諫曉。六親眷屬。資用有無。不能憂念。不惟父母之恩。不存師友之義。</a:t>
            </a:r>
          </a:p>
        </p:txBody>
      </p:sp>
    </p:spTree>
    <p:extLst>
      <p:ext uri="{BB962C8B-B14F-4D97-AF65-F5344CB8AC3E}">
        <p14:creationId xmlns:p14="http://schemas.microsoft.com/office/powerpoint/2010/main" val="7352554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8429288-7801-85BA-67E8-2040719B90E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72345DC6-9354-385A-6ECD-838B34DE768C}"/>
              </a:ext>
            </a:extLst>
          </p:cNvPr>
          <p:cNvSpPr txBox="1"/>
          <p:nvPr/>
        </p:nvSpPr>
        <p:spPr>
          <a:xfrm>
            <a:off x="791715" y="597020"/>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是惡人，心常念惡，口常言惡，身常作惡，未曾作過一件善事。他們不信佛菩薩的教誨，不信生死輪迴，善惡報應的道理和事實都不相信。常懷惡意向著那些有修有證的真人，或是社會賢達之士。對於和合、如法修學佛道的出家人，他運用綺語、兩舌為手段離間之，使僧眾不和，不能如法修學，名為破和合僧。這些作惡的人，真正是愚癡無知，反而自以為比別人有智慧，可憐可憫。</a:t>
            </a:r>
          </a:p>
        </p:txBody>
      </p:sp>
      <p:sp>
        <p:nvSpPr>
          <p:cNvPr id="6" name="文字方塊 5">
            <a:extLst>
              <a:ext uri="{FF2B5EF4-FFF2-40B4-BE49-F238E27FC236}">
                <a16:creationId xmlns:a16="http://schemas.microsoft.com/office/drawing/2014/main" id="{7A448B5D-0311-B82A-7E8A-EEACDB03F502}"/>
              </a:ext>
            </a:extLst>
          </p:cNvPr>
          <p:cNvSpPr txBox="1"/>
          <p:nvPr/>
        </p:nvSpPr>
        <p:spPr>
          <a:xfrm>
            <a:off x="7729318"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意念身口。曾無一善。不信諸佛經法。不信生死善惡。欲害真人。鬥亂僧眾。愚癡蒙昧。自為智慧。不知生所從來。死所趣向。不仁不順。希望長生。</a:t>
            </a:r>
          </a:p>
        </p:txBody>
      </p:sp>
    </p:spTree>
    <p:extLst>
      <p:ext uri="{BB962C8B-B14F-4D97-AF65-F5344CB8AC3E}">
        <p14:creationId xmlns:p14="http://schemas.microsoft.com/office/powerpoint/2010/main" val="21264003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193525A-0A94-3C52-E899-98374873A9B0}"/>
              </a:ext>
            </a:extLst>
          </p:cNvPr>
          <p:cNvSpPr txBox="1"/>
          <p:nvPr/>
        </p:nvSpPr>
        <p:spPr>
          <a:xfrm>
            <a:off x="7103318" y="909514"/>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正因為愚癡之極，不信三世因果，所以他不知道這一生從何而來，更不知死了以後往那裡去。在生唯知自私自利，不知利他，故待人接物不仁不順，還夢想著希望長生。</a:t>
            </a:r>
          </a:p>
        </p:txBody>
      </p:sp>
      <p:sp>
        <p:nvSpPr>
          <p:cNvPr id="5" name="匾額 4" descr="佛學概要十四講表 習講">
            <a:extLst>
              <a:ext uri="{FF2B5EF4-FFF2-40B4-BE49-F238E27FC236}">
                <a16:creationId xmlns:a16="http://schemas.microsoft.com/office/drawing/2014/main" id="{B729A8DB-1D8E-1503-CE23-5EF2B5A82DE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Tree>
    <p:extLst>
      <p:ext uri="{BB962C8B-B14F-4D97-AF65-F5344CB8AC3E}">
        <p14:creationId xmlns:p14="http://schemas.microsoft.com/office/powerpoint/2010/main" val="435253121"/>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A7C8573-22EE-B29E-F024-D12D1E4327B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17ABA281-B460-24FD-E245-C6895D556590}"/>
              </a:ext>
            </a:extLst>
          </p:cNvPr>
          <p:cNvSpPr txBox="1"/>
          <p:nvPr/>
        </p:nvSpPr>
        <p:spPr>
          <a:xfrm>
            <a:off x="3429942" y="728613"/>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一類愚癡行惡的人，他們心中閉塞，雖然聽了善友的良言，心裡不能體會開解，這真是蒙昧無知，實為人生之巨痛。人生在世，如不能在有生之年，預先修善。將來當他們在臨命終時，地獄、鬼、畜境界現前，此時恐懼生悔，但為時已晚，後悔莫及。</a:t>
            </a:r>
          </a:p>
        </p:txBody>
      </p:sp>
      <p:sp>
        <p:nvSpPr>
          <p:cNvPr id="6" name="文字方塊 5">
            <a:extLst>
              <a:ext uri="{FF2B5EF4-FFF2-40B4-BE49-F238E27FC236}">
                <a16:creationId xmlns:a16="http://schemas.microsoft.com/office/drawing/2014/main" id="{E16A523D-9C94-02BD-ED82-A9AC7CDF0131}"/>
              </a:ext>
            </a:extLst>
          </p:cNvPr>
          <p:cNvSpPr txBox="1"/>
          <p:nvPr/>
        </p:nvSpPr>
        <p:spPr>
          <a:xfrm>
            <a:off x="8344872"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慈心教誨。而不肯信。苦口與語。無益其人。心中閉塞。意不開解。大命將終。悔懼交至。不豫修善。臨時乃悔。悔之於後。將何及乎。</a:t>
            </a:r>
          </a:p>
        </p:txBody>
      </p:sp>
    </p:spTree>
    <p:extLst>
      <p:ext uri="{BB962C8B-B14F-4D97-AF65-F5344CB8AC3E}">
        <p14:creationId xmlns:p14="http://schemas.microsoft.com/office/powerpoint/2010/main" val="42270613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C69F564-489B-FCAC-0BB9-5D1F040E79C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9CB1453D-E2F2-DFB7-23E0-24F369CAABAA}"/>
              </a:ext>
            </a:extLst>
          </p:cNvPr>
          <p:cNvSpPr txBox="1"/>
          <p:nvPr/>
        </p:nvSpPr>
        <p:spPr>
          <a:xfrm>
            <a:off x="147176" y="654142"/>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從此以下三小段經文，是佛陀為我們總結前面所說的五惡、五痛、五燒的恐怖。佛說：天地之間，五道</a:t>
            </a:r>
            <a:r>
              <a:rPr lang="en-US" altLang="zh-TW" sz="2800" dirty="0">
                <a:solidFill>
                  <a:schemeClr val="bg1">
                    <a:lumMod val="95000"/>
                  </a:schemeClr>
                </a:solidFill>
              </a:rPr>
              <a:t>︵</a:t>
            </a:r>
            <a:r>
              <a:rPr lang="zh-TW" altLang="en-US" sz="2800" dirty="0">
                <a:solidFill>
                  <a:schemeClr val="bg1">
                    <a:lumMod val="95000"/>
                  </a:schemeClr>
                </a:solidFill>
              </a:rPr>
              <a:t>天道、人道、畜生道、餓鬼道、地獄道</a:t>
            </a:r>
            <a:r>
              <a:rPr lang="en-US" altLang="zh-TW" sz="2800" dirty="0">
                <a:solidFill>
                  <a:schemeClr val="bg1">
                    <a:lumMod val="95000"/>
                  </a:schemeClr>
                </a:solidFill>
              </a:rPr>
              <a:t>︶</a:t>
            </a:r>
            <a:r>
              <a:rPr lang="zh-TW" altLang="en-US" sz="2800" dirty="0">
                <a:solidFill>
                  <a:schemeClr val="bg1">
                    <a:lumMod val="95000"/>
                  </a:schemeClr>
                </a:solidFill>
              </a:rPr>
              <a:t>分得明明白白。這是說明宇宙間的有情眾生，總說有此五大類別。</a:t>
            </a:r>
            <a:r>
              <a:rPr lang="en-US" altLang="zh-TW" sz="2800" dirty="0">
                <a:solidFill>
                  <a:schemeClr val="bg1">
                    <a:lumMod val="95000"/>
                  </a:schemeClr>
                </a:solidFill>
              </a:rPr>
              <a:t>︵</a:t>
            </a:r>
            <a:r>
              <a:rPr lang="zh-TW" altLang="en-US" sz="2800" dirty="0">
                <a:solidFill>
                  <a:schemeClr val="bg1">
                    <a:lumMod val="95000"/>
                  </a:schemeClr>
                </a:solidFill>
              </a:rPr>
              <a:t>也有說六道的，就是在天道裡又分出一類叫做阿修羅。所以五道跟六道的內容完全相同</a:t>
            </a:r>
            <a:r>
              <a:rPr lang="en-US" altLang="zh-TW" sz="2800" dirty="0">
                <a:solidFill>
                  <a:schemeClr val="bg1">
                    <a:lumMod val="95000"/>
                  </a:schemeClr>
                </a:solidFill>
              </a:rPr>
              <a:t>︶</a:t>
            </a:r>
            <a:r>
              <a:rPr lang="zh-TW" altLang="en-US" sz="2800" dirty="0">
                <a:solidFill>
                  <a:schemeClr val="bg1">
                    <a:lumMod val="95000"/>
                  </a:schemeClr>
                </a:solidFill>
              </a:rPr>
              <a:t>。其中的苦樂善惡，人人可見，如是業因，如是果報，絲毫不爽。有施必有報，有感必有應。故我們現前所受的禍福，皆是過去生中所造業因的報應。人生在世，所造之業，總是善惡夾雜。</a:t>
            </a:r>
          </a:p>
        </p:txBody>
      </p:sp>
      <p:sp>
        <p:nvSpPr>
          <p:cNvPr id="6" name="文字方塊 5">
            <a:extLst>
              <a:ext uri="{FF2B5EF4-FFF2-40B4-BE49-F238E27FC236}">
                <a16:creationId xmlns:a16="http://schemas.microsoft.com/office/drawing/2014/main" id="{8E6CE231-DEE2-605A-CF2E-EAE901D58F86}"/>
              </a:ext>
            </a:extLst>
          </p:cNvPr>
          <p:cNvSpPr txBox="1"/>
          <p:nvPr/>
        </p:nvSpPr>
        <p:spPr>
          <a:xfrm>
            <a:off x="9575978"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天地之間。五道分明。善惡報應。禍福相承。身自當之。無誰代者。</a:t>
            </a:r>
          </a:p>
        </p:txBody>
      </p:sp>
    </p:spTree>
    <p:extLst>
      <p:ext uri="{BB962C8B-B14F-4D97-AF65-F5344CB8AC3E}">
        <p14:creationId xmlns:p14="http://schemas.microsoft.com/office/powerpoint/2010/main" val="25996792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7622327-C15C-ADE6-4800-38A0CE6C4738}"/>
              </a:ext>
            </a:extLst>
          </p:cNvPr>
          <p:cNvSpPr txBox="1"/>
          <p:nvPr/>
        </p:nvSpPr>
        <p:spPr>
          <a:xfrm>
            <a:off x="8231832" y="745824"/>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當受報時，有先樂後苦，有先苦後樂；苦樂相承，禍福相倚。作善得福，造惡得禍，都是自作自受，任何人都無法代替得的。</a:t>
            </a:r>
          </a:p>
        </p:txBody>
      </p:sp>
      <p:sp>
        <p:nvSpPr>
          <p:cNvPr id="5" name="匾額 4" descr="佛學概要十四講表 習講">
            <a:extLst>
              <a:ext uri="{FF2B5EF4-FFF2-40B4-BE49-F238E27FC236}">
                <a16:creationId xmlns:a16="http://schemas.microsoft.com/office/drawing/2014/main" id="{625BE4AB-C959-5E9A-785D-7D3F739C453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Tree>
    <p:extLst>
      <p:ext uri="{BB962C8B-B14F-4D97-AF65-F5344CB8AC3E}">
        <p14:creationId xmlns:p14="http://schemas.microsoft.com/office/powerpoint/2010/main" val="99828221"/>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AEDE622-B6B6-9B8A-9F18-9854C19BA1D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7A797CB3-4007-A407-FBBC-F57DC993B997}"/>
              </a:ext>
            </a:extLst>
          </p:cNvPr>
          <p:cNvSpPr txBox="1"/>
          <p:nvPr/>
        </p:nvSpPr>
        <p:spPr>
          <a:xfrm>
            <a:off x="667213" y="598412"/>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說前世行善積善的善人，今世生尊貴家，一生享富貴長壽，事業順利成功，這是從樂入樂。他又能樂善好施，多修福慧，念佛往生淨土，則是從明入明。如果惡人又造惡業，再種惡因，必得惡報，則是從苦入苦。又因為他愚昧無知，不信正法，不作善事，是為冥。倘苦多造惡業，死後墮入惡道，豈不是從苦入苦，從冥入冥啊！五道輪迴的道理與事實真相，古代印度宗教家皆能知其當然，而不知其所以然。此事唯有釋迦佛獨知其根源。</a:t>
            </a:r>
          </a:p>
        </p:txBody>
      </p:sp>
      <p:sp>
        <p:nvSpPr>
          <p:cNvPr id="6" name="文字方塊 5">
            <a:extLst>
              <a:ext uri="{FF2B5EF4-FFF2-40B4-BE49-F238E27FC236}">
                <a16:creationId xmlns:a16="http://schemas.microsoft.com/office/drawing/2014/main" id="{06F74848-377C-C208-68FC-DA52F24AE508}"/>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善人行善。從樂入樂。從明入明。惡人行惡。從苦入苦。從冥入冥。誰能知者。獨佛知耳。</a:t>
            </a:r>
          </a:p>
        </p:txBody>
      </p:sp>
    </p:spTree>
    <p:extLst>
      <p:ext uri="{BB962C8B-B14F-4D97-AF65-F5344CB8AC3E}">
        <p14:creationId xmlns:p14="http://schemas.microsoft.com/office/powerpoint/2010/main" val="21439733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86E62D5-6DBD-639C-2BA0-7B3EB756183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1DBAF92F-8242-95DC-4E3A-AD0CF6677C53}"/>
              </a:ext>
            </a:extLst>
          </p:cNvPr>
          <p:cNvSpPr txBox="1"/>
          <p:nvPr/>
        </p:nvSpPr>
        <p:spPr>
          <a:xfrm>
            <a:off x="76134" y="745824"/>
            <a:ext cx="772519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佛陀清淨、平等、慈悲，憫憐世人，出現世間，教化眾生。為大眾說明宇宙人生的真實事相，教人如何處世待人接物之道。奈何眾生愚癡，信仰奉行的人很少。是故世間眾生，因為不信佛的教誨，作惡不斷，所以生死輪迴永無休止。惡道的苦報也不會斷絕。世人之愚昧無知胡作妄為，果報之慘，真是語言難盡。又因業感所現，故有自然三途，無量苦惱，輾轉其中受其報應。生死死生，無量劫裡無有出期，很難解脫，痛不可言。這就是說的五燒。</a:t>
            </a:r>
          </a:p>
        </p:txBody>
      </p:sp>
      <p:sp>
        <p:nvSpPr>
          <p:cNvPr id="6" name="文字方塊 5">
            <a:extLst>
              <a:ext uri="{FF2B5EF4-FFF2-40B4-BE49-F238E27FC236}">
                <a16:creationId xmlns:a16="http://schemas.microsoft.com/office/drawing/2014/main" id="{8FC4D705-0E4D-C0C6-4960-C1E06CE69854}"/>
              </a:ext>
            </a:extLst>
          </p:cNvPr>
          <p:cNvSpPr txBox="1"/>
          <p:nvPr/>
        </p:nvSpPr>
        <p:spPr>
          <a:xfrm>
            <a:off x="7801326"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教語開示。信行者少。生死不休。惡道不絕。如是世人。難可俱盡。故有自然三途。無量苦惱。輾轉其中。世世累劫。無有出期。難得解脫。痛不可言。</a:t>
            </a:r>
          </a:p>
        </p:txBody>
      </p:sp>
    </p:spTree>
    <p:extLst>
      <p:ext uri="{BB962C8B-B14F-4D97-AF65-F5344CB8AC3E}">
        <p14:creationId xmlns:p14="http://schemas.microsoft.com/office/powerpoint/2010/main" val="25463788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EF308F0-2B00-8E3A-6BF7-7E1FD2687FD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F45545D0-E7CD-A1DA-0231-6A4E556F6697}"/>
              </a:ext>
            </a:extLst>
          </p:cNvPr>
          <p:cNvSpPr txBox="1"/>
          <p:nvPr/>
        </p:nvSpPr>
        <p:spPr>
          <a:xfrm>
            <a:off x="406574" y="745824"/>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在此末後一段，普勸我們改過修善。五惡是造作惡因，五痛是現世花報，五燒是三途的果報。大火燒身是比喻五燒。佛說：如果有人能於五痛五燒之中，專心一志，克制自己貪瞋癡三惡。又能言行一致，誠實不欺，諸惡莫作，眾善奉行。如是之人，必能得福，度脫生死；現世可得長壽，將來依念佛、往生、不退成佛，才是真實的五大善啊！</a:t>
            </a:r>
          </a:p>
        </p:txBody>
      </p:sp>
      <p:sp>
        <p:nvSpPr>
          <p:cNvPr id="6" name="文字方塊 5">
            <a:extLst>
              <a:ext uri="{FF2B5EF4-FFF2-40B4-BE49-F238E27FC236}">
                <a16:creationId xmlns:a16="http://schemas.microsoft.com/office/drawing/2014/main" id="{74E165B5-0449-DA84-BDF2-234DA04E3104}"/>
              </a:ext>
            </a:extLst>
          </p:cNvPr>
          <p:cNvSpPr txBox="1"/>
          <p:nvPr/>
        </p:nvSpPr>
        <p:spPr>
          <a:xfrm>
            <a:off x="6439409" y="682909"/>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如是五惡。五痛。五燒。譬如大火。焚燒人身。若能自於其中一心制意。端身正念。言行相副</a:t>
            </a:r>
            <a:r>
              <a:rPr lang="zh-CN" altLang="en-US" sz="3000" b="1" dirty="0">
                <a:solidFill>
                  <a:schemeClr val="bg1">
                    <a:lumMod val="95000"/>
                  </a:schemeClr>
                </a:solidFill>
              </a:rPr>
              <a:t>。</a:t>
            </a:r>
            <a:r>
              <a:rPr lang="zh-TW" altLang="en-US" sz="3000" b="1" dirty="0">
                <a:solidFill>
                  <a:schemeClr val="bg1">
                    <a:lumMod val="95000"/>
                  </a:schemeClr>
                </a:solidFill>
              </a:rPr>
              <a:t>所作至誠。獨作諸善。不為眾惡。身獨度脫。獲其福德。可得長壽泥洹之道。是為五大善也。</a:t>
            </a:r>
          </a:p>
          <a:p>
            <a:pPr>
              <a:lnSpc>
                <a:spcPts val="4800"/>
              </a:lnSpc>
            </a:pPr>
            <a:endParaRPr lang="zh-TW" altLang="en-US" sz="3000" b="1" dirty="0">
              <a:solidFill>
                <a:schemeClr val="bg1">
                  <a:lumMod val="95000"/>
                </a:schemeClr>
              </a:solidFill>
            </a:endParaRPr>
          </a:p>
        </p:txBody>
      </p:sp>
    </p:spTree>
    <p:extLst>
      <p:ext uri="{BB962C8B-B14F-4D97-AF65-F5344CB8AC3E}">
        <p14:creationId xmlns:p14="http://schemas.microsoft.com/office/powerpoint/2010/main" val="27631107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B4C121B-B61C-F2EC-D311-4E55C9121278}"/>
              </a:ext>
            </a:extLst>
          </p:cNvPr>
          <p:cNvSpPr txBox="1"/>
          <p:nvPr/>
        </p:nvSpPr>
        <p:spPr>
          <a:xfrm>
            <a:off x="5974804"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佛在這一品經中，教人要深明善惡果報。淨宗的帶業往生，只限宿業，而決非現前所造之業。</a:t>
            </a:r>
            <a:r>
              <a:rPr lang="en-US" altLang="zh-TW" sz="2800" dirty="0">
                <a:solidFill>
                  <a:schemeClr val="bg1">
                    <a:lumMod val="95000"/>
                  </a:schemeClr>
                </a:solidFill>
              </a:rPr>
              <a:t>︽</a:t>
            </a:r>
            <a:r>
              <a:rPr lang="zh-TW" altLang="en-US" sz="2800" dirty="0">
                <a:solidFill>
                  <a:schemeClr val="bg1">
                    <a:lumMod val="95000"/>
                  </a:schemeClr>
                </a:solidFill>
              </a:rPr>
              <a:t>涅槃經</a:t>
            </a:r>
            <a:r>
              <a:rPr lang="en-US" altLang="zh-TW" sz="2800" dirty="0">
                <a:solidFill>
                  <a:schemeClr val="bg1">
                    <a:lumMod val="95000"/>
                  </a:schemeClr>
                </a:solidFill>
              </a:rPr>
              <a:t>︾</a:t>
            </a:r>
            <a:r>
              <a:rPr lang="zh-TW" altLang="en-US" sz="2800" dirty="0">
                <a:solidFill>
                  <a:schemeClr val="bg1">
                    <a:lumMod val="95000"/>
                  </a:schemeClr>
                </a:solidFill>
              </a:rPr>
              <a:t>說，</a:t>
            </a:r>
            <a:r>
              <a:rPr lang="en-US" altLang="zh-TW" sz="2800" dirty="0">
                <a:solidFill>
                  <a:schemeClr val="bg1">
                    <a:lumMod val="95000"/>
                  </a:schemeClr>
                </a:solidFill>
              </a:rPr>
              <a:t>﹁</a:t>
            </a:r>
            <a:r>
              <a:rPr lang="zh-TW" altLang="en-US" sz="2800" dirty="0">
                <a:solidFill>
                  <a:schemeClr val="bg1">
                    <a:lumMod val="95000"/>
                  </a:schemeClr>
                </a:solidFill>
              </a:rPr>
              <a:t>廣額屠兒，放下屠刀，立地成佛。</a:t>
            </a:r>
            <a:r>
              <a:rPr lang="en-US" altLang="zh-TW" sz="2800" dirty="0">
                <a:solidFill>
                  <a:schemeClr val="bg1">
                    <a:lumMod val="95000"/>
                  </a:schemeClr>
                </a:solidFill>
              </a:rPr>
              <a:t>﹂</a:t>
            </a:r>
            <a:r>
              <a:rPr lang="zh-TW" altLang="en-US" sz="2800" dirty="0">
                <a:solidFill>
                  <a:schemeClr val="bg1">
                    <a:lumMod val="95000"/>
                  </a:schemeClr>
                </a:solidFill>
              </a:rPr>
              <a:t>故知成佛，必須放下屠刀</a:t>
            </a:r>
            <a:r>
              <a:rPr lang="en-US" altLang="zh-TW" sz="2800" dirty="0">
                <a:solidFill>
                  <a:schemeClr val="bg1">
                    <a:lumMod val="95000"/>
                  </a:schemeClr>
                </a:solidFill>
              </a:rPr>
              <a:t>︵</a:t>
            </a:r>
            <a:r>
              <a:rPr lang="zh-TW" altLang="en-US" sz="2800" dirty="0">
                <a:solidFill>
                  <a:schemeClr val="bg1">
                    <a:lumMod val="95000"/>
                  </a:schemeClr>
                </a:solidFill>
              </a:rPr>
              <a:t>比喻不再造惡業</a:t>
            </a:r>
            <a:r>
              <a:rPr lang="en-US" altLang="zh-TW" sz="2800" dirty="0">
                <a:solidFill>
                  <a:schemeClr val="bg1">
                    <a:lumMod val="95000"/>
                  </a:schemeClr>
                </a:solidFill>
              </a:rPr>
              <a:t>︶</a:t>
            </a:r>
            <a:r>
              <a:rPr lang="zh-TW" altLang="en-US" sz="2800" dirty="0">
                <a:solidFill>
                  <a:schemeClr val="bg1">
                    <a:lumMod val="95000"/>
                  </a:schemeClr>
                </a:solidFill>
              </a:rPr>
              <a:t>。修淨土者，若一面念佛，一面作惡，決定不能往生。</a:t>
            </a:r>
          </a:p>
        </p:txBody>
      </p:sp>
      <p:sp>
        <p:nvSpPr>
          <p:cNvPr id="5" name="匾額 4" descr="佛學概要十四講表 習講">
            <a:extLst>
              <a:ext uri="{FF2B5EF4-FFF2-40B4-BE49-F238E27FC236}">
                <a16:creationId xmlns:a16="http://schemas.microsoft.com/office/drawing/2014/main" id="{FD71461B-8987-0506-9C89-179B782E60F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Tree>
    <p:extLst>
      <p:ext uri="{BB962C8B-B14F-4D97-AF65-F5344CB8AC3E}">
        <p14:creationId xmlns:p14="http://schemas.microsoft.com/office/powerpoint/2010/main" val="3359563296"/>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44264EC5-5571-DF19-7A58-26E5A7AC7849}"/>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濁世惡苦第三十五</a:t>
            </a:r>
          </a:p>
          <a:p>
            <a:pPr>
              <a:lnSpc>
                <a:spcPts val="3000"/>
              </a:lnSpc>
            </a:pPr>
            <a:r>
              <a:rPr lang="zh-TW" altLang="en-US" sz="2800" dirty="0">
                <a:solidFill>
                  <a:schemeClr val="bg1"/>
                </a:solidFill>
              </a:rPr>
              <a:t>佛告彌勒。汝等能於此世。端心正意。不為眾惡。甚為大德。所以者何。十方世界善多惡少。易可開化。唯此五惡世間。最為劇苦。我今於此作佛。教化群生。令捨五惡。去五痛。離五燒。降化其意。令持五善。獲其福德。</a:t>
            </a:r>
          </a:p>
        </p:txBody>
      </p:sp>
      <p:sp>
        <p:nvSpPr>
          <p:cNvPr id="7" name="文字方塊 6">
            <a:extLst>
              <a:ext uri="{FF2B5EF4-FFF2-40B4-BE49-F238E27FC236}">
                <a16:creationId xmlns:a16="http://schemas.microsoft.com/office/drawing/2014/main" id="{E360C6D4-CDBF-43C0-3CF1-CBCA93196E5A}"/>
              </a:ext>
            </a:extLst>
          </p:cNvPr>
          <p:cNvSpPr txBox="1"/>
          <p:nvPr/>
        </p:nvSpPr>
        <p:spPr>
          <a:xfrm>
            <a:off x="127860" y="1989634"/>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Chapter 3</a:t>
            </a:r>
            <a:r>
              <a:rPr lang="en-US" altLang="zh-CN" sz="2800" b="1" dirty="0">
                <a:solidFill>
                  <a:schemeClr val="bg1"/>
                </a:solidFill>
              </a:rPr>
              <a:t>5</a:t>
            </a:r>
            <a:r>
              <a:rPr lang="en-US" altLang="zh-TW" sz="2800" b="1" dirty="0">
                <a:solidFill>
                  <a:schemeClr val="bg1"/>
                </a:solidFill>
              </a:rPr>
              <a:t>: </a:t>
            </a:r>
            <a:r>
              <a:rPr lang="en-US" altLang="zh-CN" sz="2800" b="1" dirty="0">
                <a:solidFill>
                  <a:schemeClr val="bg1"/>
                </a:solidFill>
              </a:rPr>
              <a:t>The Evil and Suffering of the Defiled World</a:t>
            </a:r>
            <a:endParaRPr lang="en-US" altLang="zh-TW" sz="2800" b="1" dirty="0">
              <a:solidFill>
                <a:schemeClr val="bg1"/>
              </a:solidFill>
            </a:endParaRPr>
          </a:p>
          <a:p>
            <a:pPr>
              <a:lnSpc>
                <a:spcPts val="3000"/>
              </a:lnSpc>
            </a:pPr>
            <a:r>
              <a:rPr lang="en-US" altLang="zh-TW" sz="2800" b="1" dirty="0">
                <a:solidFill>
                  <a:schemeClr val="bg1"/>
                </a:solidFill>
              </a:rPr>
              <a:t>The Buddha said to Maitreya: You and others who are able, in this world, to keep your minds upright and intentions pure, and not engage in the many evils—this is truly a great virtue. And why is this so? In the worlds of the ten directions, goodness is abundant and evil is rare, so beings there are easily guided and transformed. Only in this world of the Five Evils is suffering the most severe and tormenting. Now, I have become a Buddha in this very world, to teach and transform all sentient beings, so that they may abandon the Five Evils, be freed from the Five Pains, and escape the Five Burnings. By subduing and transforming their minds, I lead them to uphold the Five Virtues and thereby attain blessings and merit.</a:t>
            </a:r>
            <a:endParaRPr lang="zh-TW" altLang="en-US" sz="2800" b="1" dirty="0">
              <a:solidFill>
                <a:schemeClr val="bg1"/>
              </a:solidFill>
            </a:endParaRPr>
          </a:p>
        </p:txBody>
      </p:sp>
    </p:spTree>
    <p:extLst>
      <p:ext uri="{BB962C8B-B14F-4D97-AF65-F5344CB8AC3E}">
        <p14:creationId xmlns:p14="http://schemas.microsoft.com/office/powerpoint/2010/main" val="2537063868"/>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87A09F7-4FC1-A0FA-DEC4-928F1E6474FB}"/>
              </a:ext>
            </a:extLst>
          </p:cNvPr>
          <p:cNvSpPr txBox="1"/>
          <p:nvPr/>
        </p:nvSpPr>
        <p:spPr>
          <a:xfrm>
            <a:off x="125549" y="0"/>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何等為五。其一者。世間諸眾生類。欲為眾惡。強者伏弱。轉相剋賊。殘害殺傷。迭相吞噉。不知為善。後受殃罰。故有窮乞。孤獨。聾盲。瘖啞。癡惡。尪狂。皆因前世不信道德。不肯為善。其有尊貴。豪富。賢明。長者。智勇。才達。皆由宿世慈孝。修善積德所致。世間有此目前現事。</a:t>
            </a:r>
          </a:p>
        </p:txBody>
      </p:sp>
      <p:sp>
        <p:nvSpPr>
          <p:cNvPr id="8" name="文字方塊 7">
            <a:extLst>
              <a:ext uri="{FF2B5EF4-FFF2-40B4-BE49-F238E27FC236}">
                <a16:creationId xmlns:a16="http://schemas.microsoft.com/office/drawing/2014/main" id="{BA03F8A8-4B00-B176-447F-9762A436C834}"/>
              </a:ext>
            </a:extLst>
          </p:cNvPr>
          <p:cNvSpPr txBox="1"/>
          <p:nvPr/>
        </p:nvSpPr>
        <p:spPr>
          <a:xfrm>
            <a:off x="127860" y="1989634"/>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What constitutes the five? The first is as follows: Among all sentient beings in the world, some desire to commit evil. The strong subdue the weak, and they mutually oppress, harm, and kill one another, taking turns to devour each other. They do not understand what is good, and later suffer misfortune and punishment. Hence arise poverty and destitution, loneliness, deafness and blindness, muteness, foolishness and wickedness, impotence, and madness—all these result from disbelief in morality and a refusal to do good in previous lives. Conversely, those who are noble, wealthy, virtuous, elder, wise, courageous, and talented—all these arise from acts of compassion, filial piety, and the accumulation of virtue and merit in past lives. Such phenomena manifest in the present world.</a:t>
            </a:r>
            <a:endParaRPr lang="zh-TW" altLang="en-US" sz="2800" b="1" dirty="0">
              <a:solidFill>
                <a:schemeClr val="bg1"/>
              </a:solidFill>
            </a:endParaRPr>
          </a:p>
        </p:txBody>
      </p:sp>
    </p:spTree>
    <p:extLst>
      <p:ext uri="{BB962C8B-B14F-4D97-AF65-F5344CB8AC3E}">
        <p14:creationId xmlns:p14="http://schemas.microsoft.com/office/powerpoint/2010/main" val="1977094687"/>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B55A50B-709D-1E18-CC3B-E5800DF22D17}"/>
              </a:ext>
            </a:extLst>
          </p:cNvPr>
          <p:cNvSpPr txBox="1"/>
          <p:nvPr/>
        </p:nvSpPr>
        <p:spPr>
          <a:xfrm>
            <a:off x="125549" y="9290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壽終之後。入其幽冥。轉生受身。改形易道。故有泥犁。禽獸。蜎飛蠕動之屬。譬如世法牢獄。劇苦極刑。魂神命精。隨罪趣向。所受壽命。或長或短。相從共生。更相報償。殃惡未盡。終不得離。輾轉其中。累劫難出。難得解脫。痛不可言。天地之間。自然有是。雖不即時暴應。善惡會當歸之。</a:t>
            </a:r>
          </a:p>
        </p:txBody>
      </p:sp>
      <p:sp>
        <p:nvSpPr>
          <p:cNvPr id="5" name="文字方塊 4">
            <a:extLst>
              <a:ext uri="{FF2B5EF4-FFF2-40B4-BE49-F238E27FC236}">
                <a16:creationId xmlns:a16="http://schemas.microsoft.com/office/drawing/2014/main" id="{C7642E98-57DB-A009-9C3E-246EF8B21DEA}"/>
              </a:ext>
            </a:extLst>
          </p:cNvPr>
          <p:cNvSpPr txBox="1"/>
          <p:nvPr/>
        </p:nvSpPr>
        <p:spPr>
          <a:xfrm>
            <a:off x="127860" y="2082542"/>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After the end of life, one enters the realm of the obscure and dark, undergoing rebirth and taking on a new body, changing form and way of existence. Hence there are beings such as mud worms, birds, beasts, and creeping or crawling creatures. This is like the worldly laws’ prisons—places of extreme suffering and severe punishment. The soul, spirit, and vital essence follow the consequences of one’s deeds, experiencing a lifespan that may be long or short, living in mutual dependence and retribution. Misfortunes and evils remain unexhausted, never allowing escape. One turns and twists within, unable to break free over countless </a:t>
            </a:r>
            <a:r>
              <a:rPr lang="en-US" altLang="zh-TW" sz="2800" b="1" dirty="0" err="1">
                <a:solidFill>
                  <a:schemeClr val="bg1"/>
                </a:solidFill>
              </a:rPr>
              <a:t>kalpas</a:t>
            </a:r>
            <a:r>
              <a:rPr lang="en-US" altLang="zh-TW" sz="2800" b="1" dirty="0">
                <a:solidFill>
                  <a:schemeClr val="bg1"/>
                </a:solidFill>
              </a:rPr>
              <a:t>, finding liberation with great difficulty. The suffering is beyond description. Between Heaven and Earth, such order naturally exists. Though consequences may not appear immediately, good and evil will inevitably meet their due outcomes.</a:t>
            </a:r>
            <a:endParaRPr lang="zh-TW" altLang="en-US" sz="2800" b="1" dirty="0">
              <a:solidFill>
                <a:schemeClr val="bg1"/>
              </a:solidFill>
            </a:endParaRPr>
          </a:p>
        </p:txBody>
      </p:sp>
    </p:spTree>
    <p:extLst>
      <p:ext uri="{BB962C8B-B14F-4D97-AF65-F5344CB8AC3E}">
        <p14:creationId xmlns:p14="http://schemas.microsoft.com/office/powerpoint/2010/main" val="3107584857"/>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D08C49D-C93B-5233-0CAB-D3B59F6B740F}"/>
              </a:ext>
            </a:extLst>
          </p:cNvPr>
          <p:cNvSpPr txBox="1"/>
          <p:nvPr/>
        </p:nvSpPr>
        <p:spPr>
          <a:xfrm>
            <a:off x="125549" y="-26590"/>
            <a:ext cx="12064864" cy="2015936"/>
          </a:xfrm>
          <a:prstGeom prst="rect">
            <a:avLst/>
          </a:prstGeom>
          <a:noFill/>
        </p:spPr>
        <p:txBody>
          <a:bodyPr wrap="square" rtlCol="0">
            <a:spAutoFit/>
          </a:bodyPr>
          <a:lstStyle/>
          <a:p>
            <a:pPr>
              <a:lnSpc>
                <a:spcPts val="2900"/>
              </a:lnSpc>
            </a:pPr>
            <a:r>
              <a:rPr lang="zh-TW" altLang="en-US" sz="2700" dirty="0">
                <a:solidFill>
                  <a:schemeClr val="bg1"/>
                </a:solidFill>
              </a:rPr>
              <a:t>其二者。世間人民不順法度。奢婬驕縱。任心自恣。居上不明。在位不正。陷人冤枉。損害忠良。心口各異。機偽多端。尊卑中外。更相欺誑。瞋恚愚癡。欲自厚己。欲貪多有。利害勝負。結忿成讎。破家亡身。不顧前後。富有慳惜。不肯施與。愛保貪重。心勞身苦。如是至竟。無一隨者。善惡禍福。追命所生。或在樂處。或入苦毒。</a:t>
            </a:r>
          </a:p>
        </p:txBody>
      </p:sp>
      <p:sp>
        <p:nvSpPr>
          <p:cNvPr id="5" name="文字方塊 4">
            <a:extLst>
              <a:ext uri="{FF2B5EF4-FFF2-40B4-BE49-F238E27FC236}">
                <a16:creationId xmlns:a16="http://schemas.microsoft.com/office/drawing/2014/main" id="{6CF77033-F099-9AD0-78BF-BA2AB9EB7289}"/>
              </a:ext>
            </a:extLst>
          </p:cNvPr>
          <p:cNvSpPr txBox="1"/>
          <p:nvPr/>
        </p:nvSpPr>
        <p:spPr>
          <a:xfrm>
            <a:off x="127860" y="1963044"/>
            <a:ext cx="12064864" cy="5093702"/>
          </a:xfrm>
          <a:prstGeom prst="rect">
            <a:avLst/>
          </a:prstGeom>
          <a:noFill/>
        </p:spPr>
        <p:txBody>
          <a:bodyPr wrap="square" rtlCol="0">
            <a:spAutoFit/>
          </a:bodyPr>
          <a:lstStyle/>
          <a:p>
            <a:pPr>
              <a:lnSpc>
                <a:spcPts val="2900"/>
              </a:lnSpc>
            </a:pPr>
            <a:r>
              <a:rPr lang="en-US" altLang="zh-TW" sz="2700" b="1" dirty="0">
                <a:solidFill>
                  <a:schemeClr val="bg1"/>
                </a:solidFill>
              </a:rPr>
              <a:t>The second is as follows: In the world, people fail to follow law and order. They indulge in luxury and sensuality, are arrogant and willful, and act according to their own desires. Those in positions of authority may be ignorant or unjust, causing others to suffer wrongful treatment and harming the loyal and virtuous. Thoughts and words diverge; deceit and cunning abound. Between the high and low, inside and outside, people deceive one another. Anger, ignorance, and folly prevail. Some seek to enrich themselves, some to grasp more possessions. In pursuing gain and competing for advantage, enmity arises, families are broken, and lives are destroyed, heedless of past or future. The wealthy may be miserly, unwilling to give, clinging to possessions and greed. The mind is burdened, and the body suffers. At the end, not one follows righteousness. The consequences of good and evil, misfortune and blessing, accompany the life to which one is born, leading either to places of joy or to realms of suffering and poison.</a:t>
            </a:r>
            <a:endParaRPr lang="zh-TW" altLang="en-US" sz="2700" b="1" dirty="0">
              <a:solidFill>
                <a:schemeClr val="bg1"/>
              </a:solidFill>
            </a:endParaRPr>
          </a:p>
        </p:txBody>
      </p:sp>
    </p:spTree>
    <p:extLst>
      <p:ext uri="{BB962C8B-B14F-4D97-AF65-F5344CB8AC3E}">
        <p14:creationId xmlns:p14="http://schemas.microsoft.com/office/powerpoint/2010/main" val="2997457317"/>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2E1D956-C4F1-BCCD-89D7-E21E47A7E365}"/>
              </a:ext>
            </a:extLst>
          </p:cNvPr>
          <p:cNvSpPr txBox="1"/>
          <p:nvPr/>
        </p:nvSpPr>
        <p:spPr>
          <a:xfrm>
            <a:off x="-48741" y="477466"/>
            <a:ext cx="12287894" cy="861774"/>
          </a:xfrm>
          <a:prstGeom prst="rect">
            <a:avLst/>
          </a:prstGeom>
          <a:noFill/>
        </p:spPr>
        <p:txBody>
          <a:bodyPr wrap="square" rtlCol="0">
            <a:spAutoFit/>
          </a:bodyPr>
          <a:lstStyle/>
          <a:p>
            <a:pPr>
              <a:lnSpc>
                <a:spcPts val="3000"/>
              </a:lnSpc>
            </a:pPr>
            <a:r>
              <a:rPr lang="zh-TW" altLang="en-US" sz="2800" dirty="0">
                <a:solidFill>
                  <a:schemeClr val="bg1"/>
                </a:solidFill>
              </a:rPr>
              <a:t>又或見善憎謗。不思慕及。常懷盜心。悕望他利。用自供給。消散復取。神明剋識。終入惡道。自有三途無量苦惱。輾轉其中。累劫難出。痛不可言。</a:t>
            </a:r>
          </a:p>
        </p:txBody>
      </p:sp>
      <p:sp>
        <p:nvSpPr>
          <p:cNvPr id="5" name="文字方塊 4">
            <a:extLst>
              <a:ext uri="{FF2B5EF4-FFF2-40B4-BE49-F238E27FC236}">
                <a16:creationId xmlns:a16="http://schemas.microsoft.com/office/drawing/2014/main" id="{3C4AC97B-B30D-3BCE-C879-703F0A9676C7}"/>
              </a:ext>
            </a:extLst>
          </p:cNvPr>
          <p:cNvSpPr txBox="1"/>
          <p:nvPr/>
        </p:nvSpPr>
        <p:spPr>
          <a:xfrm>
            <a:off x="134017" y="2325569"/>
            <a:ext cx="12064864" cy="2785378"/>
          </a:xfrm>
          <a:prstGeom prst="rect">
            <a:avLst/>
          </a:prstGeom>
          <a:noFill/>
        </p:spPr>
        <p:txBody>
          <a:bodyPr wrap="square" rtlCol="0">
            <a:spAutoFit/>
          </a:bodyPr>
          <a:lstStyle/>
          <a:p>
            <a:pPr>
              <a:lnSpc>
                <a:spcPts val="3000"/>
              </a:lnSpc>
            </a:pPr>
            <a:r>
              <a:rPr lang="en-US" altLang="zh-TW" sz="2800" b="1" dirty="0">
                <a:solidFill>
                  <a:schemeClr val="bg1"/>
                </a:solidFill>
              </a:rPr>
              <a:t>Or again, some see what is good yet speak ill of it, giving it no thought or admiration. They constantly harbor thoughts of theft, covet the gains of others, use what they have for themselves, squander it, and then take again. The mind and spirit are unable to discern rightly, and they ultimately enter evil paths, suffering in the three realms with countless afflictions, turning and twisting within, unable to escape over countless </a:t>
            </a:r>
            <a:r>
              <a:rPr lang="en-US" altLang="zh-TW" sz="2800" b="1" dirty="0" err="1">
                <a:solidFill>
                  <a:schemeClr val="bg1"/>
                </a:solidFill>
              </a:rPr>
              <a:t>kalpas</a:t>
            </a:r>
            <a:r>
              <a:rPr lang="en-US" altLang="zh-TW" sz="2800" b="1" dirty="0">
                <a:solidFill>
                  <a:schemeClr val="bg1"/>
                </a:solidFill>
              </a:rPr>
              <a:t>. The suffering is beyond description. </a:t>
            </a:r>
            <a:endParaRPr lang="zh-TW" altLang="en-US" sz="2800" b="1" dirty="0">
              <a:solidFill>
                <a:schemeClr val="bg1"/>
              </a:solidFill>
            </a:endParaRPr>
          </a:p>
        </p:txBody>
      </p:sp>
    </p:spTree>
    <p:extLst>
      <p:ext uri="{BB962C8B-B14F-4D97-AF65-F5344CB8AC3E}">
        <p14:creationId xmlns:p14="http://schemas.microsoft.com/office/powerpoint/2010/main" val="173007463"/>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8E1278B-88C5-1D24-7BD0-CCEF5917FFDD}"/>
              </a:ext>
            </a:extLst>
          </p:cNvPr>
          <p:cNvSpPr txBox="1"/>
          <p:nvPr/>
        </p:nvSpPr>
        <p:spPr>
          <a:xfrm>
            <a:off x="125549" y="27002"/>
            <a:ext cx="12064864" cy="2015936"/>
          </a:xfrm>
          <a:prstGeom prst="rect">
            <a:avLst/>
          </a:prstGeom>
          <a:noFill/>
        </p:spPr>
        <p:txBody>
          <a:bodyPr wrap="square" rtlCol="0">
            <a:spAutoFit/>
          </a:bodyPr>
          <a:lstStyle/>
          <a:p>
            <a:pPr>
              <a:lnSpc>
                <a:spcPts val="2900"/>
              </a:lnSpc>
            </a:pPr>
            <a:r>
              <a:rPr lang="zh-TW" altLang="en-US" sz="2700" dirty="0">
                <a:solidFill>
                  <a:schemeClr val="bg1"/>
                </a:solidFill>
              </a:rPr>
              <a:t>其三者。世間人民相因寄生。壽命幾何。不良之人。身心不正。常懷邪惡。常念婬妷。煩滿胸中。邪態外逸。費損家財。事為非法。所當求者。而不肯為。又或交結聚會。興兵相伐。攻劫殺戮。強奪迫脅。歸給妻子。極身作樂。眾共憎厭。患而苦之。如是之惡。著於人鬼。神明記識。自入三途。無量苦惱。輾轉其中。累劫難出。痛不可言。</a:t>
            </a:r>
          </a:p>
        </p:txBody>
      </p:sp>
      <p:sp>
        <p:nvSpPr>
          <p:cNvPr id="5" name="文字方塊 4">
            <a:extLst>
              <a:ext uri="{FF2B5EF4-FFF2-40B4-BE49-F238E27FC236}">
                <a16:creationId xmlns:a16="http://schemas.microsoft.com/office/drawing/2014/main" id="{F9ECF6F1-6CB0-3827-DF36-3EE6EAF02F48}"/>
              </a:ext>
            </a:extLst>
          </p:cNvPr>
          <p:cNvSpPr txBox="1"/>
          <p:nvPr/>
        </p:nvSpPr>
        <p:spPr>
          <a:xfrm>
            <a:off x="125549" y="1917626"/>
            <a:ext cx="12064864" cy="5093702"/>
          </a:xfrm>
          <a:prstGeom prst="rect">
            <a:avLst/>
          </a:prstGeom>
          <a:noFill/>
        </p:spPr>
        <p:txBody>
          <a:bodyPr wrap="square" rtlCol="0">
            <a:spAutoFit/>
          </a:bodyPr>
          <a:lstStyle/>
          <a:p>
            <a:pPr>
              <a:lnSpc>
                <a:spcPts val="2900"/>
              </a:lnSpc>
            </a:pPr>
            <a:r>
              <a:rPr lang="en-US" altLang="zh-TW" sz="2700" b="1" dirty="0">
                <a:solidFill>
                  <a:schemeClr val="bg1"/>
                </a:solidFill>
              </a:rPr>
              <a:t>The third is as follows: In the world, people live mutually dependent lives, their lifespans uncertain. Those who are corrupt in body and mind constantly entertain evil thoughts and are always preoccupied with lust and desire. Their hearts are filled with restlessness, and their improper </a:t>
            </a:r>
            <a:r>
              <a:rPr lang="en-US" altLang="zh-TW" sz="2700" b="1" dirty="0" err="1">
                <a:solidFill>
                  <a:schemeClr val="bg1"/>
                </a:solidFill>
              </a:rPr>
              <a:t>behaviour</a:t>
            </a:r>
            <a:r>
              <a:rPr lang="en-US" altLang="zh-TW" sz="2700" b="1" dirty="0">
                <a:solidFill>
                  <a:schemeClr val="bg1"/>
                </a:solidFill>
              </a:rPr>
              <a:t> manifests outwardly. They squander family wealth and engage in unlawful actions. That which they ought to seek, they refuse to pursue. Or again, some form alliances and gatherings, raise armies to attack one another, plundering, killing, and seizing by force and coercion. They give their spoils to their wives and children, indulging themselves to the utmost in pleasure. Such deeds arouse the hatred of all, bringing suffering and calamity upon themselves. These evils are noted by both humans and spirits; the mind and spirit retain the record. As a result, they enter the three evil realms, experiencing countless afflictions, turning and twisting within them, unable to escape over countless </a:t>
            </a:r>
            <a:r>
              <a:rPr lang="en-US" altLang="zh-TW" sz="2700" b="1" dirty="0" err="1">
                <a:solidFill>
                  <a:schemeClr val="bg1"/>
                </a:solidFill>
              </a:rPr>
              <a:t>kalpas</a:t>
            </a:r>
            <a:r>
              <a:rPr lang="en-US" altLang="zh-TW" sz="2700" b="1" dirty="0">
                <a:solidFill>
                  <a:schemeClr val="bg1"/>
                </a:solidFill>
              </a:rPr>
              <a:t>. The suffering is beyond description.</a:t>
            </a:r>
            <a:endParaRPr lang="zh-TW" altLang="en-US" sz="2700" b="1" dirty="0">
              <a:solidFill>
                <a:schemeClr val="bg1"/>
              </a:solidFill>
            </a:endParaRPr>
          </a:p>
        </p:txBody>
      </p:sp>
    </p:spTree>
    <p:extLst>
      <p:ext uri="{BB962C8B-B14F-4D97-AF65-F5344CB8AC3E}">
        <p14:creationId xmlns:p14="http://schemas.microsoft.com/office/powerpoint/2010/main" val="1193205053"/>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658FEC0-BFF4-410A-15AB-EB54CB276B0F}"/>
              </a:ext>
            </a:extLst>
          </p:cNvPr>
          <p:cNvSpPr txBox="1"/>
          <p:nvPr/>
        </p:nvSpPr>
        <p:spPr>
          <a:xfrm>
            <a:off x="125549" y="189434"/>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其四者。世間人民不念修善。兩舌。惡口。妄言。綺語。憎嫉善人。敗壞賢明。不孝父母。輕慢師長。朋友無信。難得誠實。尊貴自大。謂己有道。橫行威勢。侵易于人。欲人畏敬。不自慚懼。難可降化。常懷驕慢。</a:t>
            </a:r>
          </a:p>
        </p:txBody>
      </p:sp>
      <p:sp>
        <p:nvSpPr>
          <p:cNvPr id="5" name="文字方塊 4">
            <a:extLst>
              <a:ext uri="{FF2B5EF4-FFF2-40B4-BE49-F238E27FC236}">
                <a16:creationId xmlns:a16="http://schemas.microsoft.com/office/drawing/2014/main" id="{24AE6B74-C77D-11B1-2E30-99A7AB6DD733}"/>
              </a:ext>
            </a:extLst>
          </p:cNvPr>
          <p:cNvSpPr txBox="1"/>
          <p:nvPr/>
        </p:nvSpPr>
        <p:spPr>
          <a:xfrm>
            <a:off x="127860" y="2016636"/>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The fourth is as follows: In the world, people do not reflect on cultivating goodness. They speak with a double tongue, use harsh words, tell lies, and indulge in flowery or deceitful speech. They resent and envy the virtuous, corrupt the wise, are unfilial to their parents, disrespectful to teachers and elders, and cannot be trusted by friends. Sincerity is rare. Those who are noble or wealthy become arrogant, believing themselves to possess the Way, acting with force and authority, encroaching upon others, and seeking to inspire fear and reverence. They feel no shame or fear, and are difficult to reform. They constantly harbor pride. </a:t>
            </a:r>
            <a:endParaRPr lang="zh-TW" altLang="en-US" sz="2800" b="1" dirty="0">
              <a:solidFill>
                <a:schemeClr val="bg1"/>
              </a:solidFill>
            </a:endParaRPr>
          </a:p>
        </p:txBody>
      </p:sp>
    </p:spTree>
    <p:extLst>
      <p:ext uri="{BB962C8B-B14F-4D97-AF65-F5344CB8AC3E}">
        <p14:creationId xmlns:p14="http://schemas.microsoft.com/office/powerpoint/2010/main" val="1507115807"/>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85DFE23-5520-1A30-17B9-9D934C152291}"/>
              </a:ext>
            </a:extLst>
          </p:cNvPr>
          <p:cNvSpPr txBox="1"/>
          <p:nvPr/>
        </p:nvSpPr>
        <p:spPr>
          <a:xfrm>
            <a:off x="127860" y="117426"/>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賴其前世。福德營護。今世為惡。福德盡滅。壽命終盡。諸惡繞歸。又其名籍。記在神明。殃咎牽引。無從捨離。但得前行。入于火鑊。身心摧碎。神形苦極。當斯之時。悔復何及。</a:t>
            </a:r>
          </a:p>
        </p:txBody>
      </p:sp>
      <p:sp>
        <p:nvSpPr>
          <p:cNvPr id="5" name="文字方塊 4">
            <a:extLst>
              <a:ext uri="{FF2B5EF4-FFF2-40B4-BE49-F238E27FC236}">
                <a16:creationId xmlns:a16="http://schemas.microsoft.com/office/drawing/2014/main" id="{1A071AC6-DB32-6E9F-046F-A28A458600A4}"/>
              </a:ext>
            </a:extLst>
          </p:cNvPr>
          <p:cNvSpPr txBox="1"/>
          <p:nvPr/>
        </p:nvSpPr>
        <p:spPr>
          <a:xfrm>
            <a:off x="127860" y="2016636"/>
            <a:ext cx="12064864" cy="2785378"/>
          </a:xfrm>
          <a:prstGeom prst="rect">
            <a:avLst/>
          </a:prstGeom>
          <a:noFill/>
        </p:spPr>
        <p:txBody>
          <a:bodyPr wrap="square" rtlCol="0">
            <a:spAutoFit/>
          </a:bodyPr>
          <a:lstStyle/>
          <a:p>
            <a:pPr>
              <a:lnSpc>
                <a:spcPts val="3000"/>
              </a:lnSpc>
            </a:pPr>
            <a:r>
              <a:rPr lang="en-US" altLang="zh-TW" sz="2800" b="1" dirty="0">
                <a:solidFill>
                  <a:schemeClr val="bg1"/>
                </a:solidFill>
              </a:rPr>
              <a:t>Relying on the merit and virtue accumulated in past lives, they may be protected in the present, but when they commit evil, that merit is exhausted, and their lifespan comes to an end. All evils return to them. Their names and records are noted by the divine, and calamities and punishment follow, from which there is no escape. Ultimately, they proceed along their path into the fiery cauldron, where body and mind are shattered, and spirit and form suffer extreme torment. At that time, regret comes too late.</a:t>
            </a:r>
            <a:endParaRPr lang="zh-TW" altLang="en-US" sz="2800" b="1" dirty="0">
              <a:solidFill>
                <a:schemeClr val="bg1"/>
              </a:solidFill>
            </a:endParaRPr>
          </a:p>
        </p:txBody>
      </p:sp>
    </p:spTree>
    <p:extLst>
      <p:ext uri="{BB962C8B-B14F-4D97-AF65-F5344CB8AC3E}">
        <p14:creationId xmlns:p14="http://schemas.microsoft.com/office/powerpoint/2010/main" val="436717749"/>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A1702DE-5B14-4320-16BC-75B9D1D83449}"/>
              </a:ext>
            </a:extLst>
          </p:cNvPr>
          <p:cNvSpPr txBox="1"/>
          <p:nvPr/>
        </p:nvSpPr>
        <p:spPr>
          <a:xfrm>
            <a:off x="127860" y="-26590"/>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其五者。世間人民徙倚懈怠。不肯作善。治身修業。父母教誨。違戾反逆。譬如怨家。不如無子。負恩違義。無有報償。放恣遊散。耽酒嗜美。魯扈抵突。不識人情。無義無禮。不可諫曉。六親眷屬。資用有無。不能憂念。不惟父母之恩。不存師友之義。意念身口。曾無一善。不信諸佛經法。不信生死善惡。</a:t>
            </a:r>
          </a:p>
        </p:txBody>
      </p:sp>
      <p:sp>
        <p:nvSpPr>
          <p:cNvPr id="5" name="文字方塊 4">
            <a:extLst>
              <a:ext uri="{FF2B5EF4-FFF2-40B4-BE49-F238E27FC236}">
                <a16:creationId xmlns:a16="http://schemas.microsoft.com/office/drawing/2014/main" id="{DFD47CAF-707E-B523-5FE5-D253004EFE5A}"/>
              </a:ext>
            </a:extLst>
          </p:cNvPr>
          <p:cNvSpPr txBox="1"/>
          <p:nvPr/>
        </p:nvSpPr>
        <p:spPr>
          <a:xfrm>
            <a:off x="127860" y="1872620"/>
            <a:ext cx="12064864" cy="5093702"/>
          </a:xfrm>
          <a:prstGeom prst="rect">
            <a:avLst/>
          </a:prstGeom>
          <a:noFill/>
        </p:spPr>
        <p:txBody>
          <a:bodyPr wrap="square" rtlCol="0">
            <a:spAutoFit/>
          </a:bodyPr>
          <a:lstStyle/>
          <a:p>
            <a:pPr>
              <a:lnSpc>
                <a:spcPts val="3000"/>
              </a:lnSpc>
            </a:pPr>
            <a:r>
              <a:rPr lang="en-US" altLang="zh-TW" sz="2800" b="1" dirty="0">
                <a:solidFill>
                  <a:schemeClr val="bg1"/>
                </a:solidFill>
              </a:rPr>
              <a:t>The fifth is as follows: In the world, people are lazy and neglectful, unwilling to perform good deeds or cultivate themselves. They fail to </a:t>
            </a:r>
            <a:r>
              <a:rPr lang="en-US" altLang="zh-TW" sz="2800" b="1" dirty="0" err="1">
                <a:solidFill>
                  <a:schemeClr val="bg1"/>
                </a:solidFill>
              </a:rPr>
              <a:t>practise</a:t>
            </a:r>
            <a:r>
              <a:rPr lang="en-US" altLang="zh-TW" sz="2800" b="1" dirty="0">
                <a:solidFill>
                  <a:schemeClr val="bg1"/>
                </a:solidFill>
              </a:rPr>
              <a:t> self-discipline or diligence in their work, and disobey the teachings of their parents. Like enemies, they are worse than having no children. They betray gratitude and violate righteousness, gaining no reward. They live indulgently and wander idly, addicted to alcohol and sensual pleasures, acting recklessly and aggressively. They fail to understand human relations, showing neither justice nor propriety, and cannot be persuaded or enlightened. They neglect the welfare of relatives and family, unable to care for the needs of others. Not only do they forget the kindness of their parents, but they also disregard the duties owed to teachers and friends. In thought, word, and deed, they perform no good. They do not believe in the teachings of the Buddhas, nor in the principles of birth, death, good, and evil.</a:t>
            </a:r>
            <a:endParaRPr lang="zh-TW" altLang="en-US" sz="2800" b="1" dirty="0">
              <a:solidFill>
                <a:schemeClr val="bg1"/>
              </a:solidFill>
            </a:endParaRPr>
          </a:p>
        </p:txBody>
      </p:sp>
    </p:spTree>
    <p:extLst>
      <p:ext uri="{BB962C8B-B14F-4D97-AF65-F5344CB8AC3E}">
        <p14:creationId xmlns:p14="http://schemas.microsoft.com/office/powerpoint/2010/main" val="2191886097"/>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D5162D5-81FB-2CD6-E452-4103D5CB4820}"/>
              </a:ext>
            </a:extLst>
          </p:cNvPr>
          <p:cNvSpPr txBox="1"/>
          <p:nvPr/>
        </p:nvSpPr>
        <p:spPr>
          <a:xfrm>
            <a:off x="127860" y="117426"/>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欲害真人。鬥亂僧眾。愚癡蒙昧。自為智慧。不知生所從來。死所趣向。不仁不順。希望長生。慈心教誨。而不肯信。苦口與語。無益其人。心中閉塞。意不開解。大命將終。悔懼交至。不豫修善。臨時乃悔。悔之於後。將何及乎。天地之間。五道分明。善惡報應。禍福相承。身自當之。無誰代者。</a:t>
            </a:r>
          </a:p>
        </p:txBody>
      </p:sp>
      <p:sp>
        <p:nvSpPr>
          <p:cNvPr id="5" name="文字方塊 4">
            <a:extLst>
              <a:ext uri="{FF2B5EF4-FFF2-40B4-BE49-F238E27FC236}">
                <a16:creationId xmlns:a16="http://schemas.microsoft.com/office/drawing/2014/main" id="{29332D03-DC4D-6CBA-25E8-F08D8B2D319E}"/>
              </a:ext>
            </a:extLst>
          </p:cNvPr>
          <p:cNvSpPr txBox="1"/>
          <p:nvPr/>
        </p:nvSpPr>
        <p:spPr>
          <a:xfrm>
            <a:off x="127860" y="2016636"/>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Those who wish to harm the righteous or sow discord among monks are ignorant and deluded, yet consider themselves wise. They do not understand the origin of life nor the destination of death. Unkind and disobedient, they hope for longevity, yet refuse to accept teachings given with compassion. Harsh words and admonitions are of no benefit, for their hearts are closed and their minds unreceptive. When their life nears its end, regret and fear arise together. They have not cultivated goodness in advance, and only at the final moment do they repent. But such tardy regret is of no avail. Between Heaven and Earth, the five paths are clearly distinguished. Good and evil receive their due consequences, and misfortune and blessing follow in sequence. One must bear the results of one’s own actions; no one else can take them on one’s behalf.</a:t>
            </a:r>
            <a:endParaRPr lang="zh-TW" altLang="en-US" sz="2800" b="1" dirty="0">
              <a:solidFill>
                <a:schemeClr val="bg1"/>
              </a:solidFill>
            </a:endParaRPr>
          </a:p>
        </p:txBody>
      </p:sp>
    </p:spTree>
    <p:extLst>
      <p:ext uri="{BB962C8B-B14F-4D97-AF65-F5344CB8AC3E}">
        <p14:creationId xmlns:p14="http://schemas.microsoft.com/office/powerpoint/2010/main" val="3914981723"/>
      </p:ext>
    </p:extLst>
  </p:cSld>
  <p:clrMapOvr>
    <a:overrideClrMapping bg1="lt1" tx1="dk1" bg2="lt2" tx2="dk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8F5151F-FAEF-1280-221B-DB8660190A47}"/>
              </a:ext>
            </a:extLst>
          </p:cNvPr>
          <p:cNvSpPr txBox="1"/>
          <p:nvPr/>
        </p:nvSpPr>
        <p:spPr>
          <a:xfrm>
            <a:off x="127860" y="117426"/>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善人行善。從樂入樂。從明入明。惡人行惡。從苦入苦。從冥入冥。誰能知者。獨佛知耳。教語開示。信行者少。生死不休。惡道不絕。如是世人。難可俱盡。故有自然三途。無量苦惱。輾轉其中。世世累劫。無有出期。難得解脫。痛不可言。</a:t>
            </a:r>
          </a:p>
        </p:txBody>
      </p:sp>
      <p:sp>
        <p:nvSpPr>
          <p:cNvPr id="5" name="文字方塊 4">
            <a:extLst>
              <a:ext uri="{FF2B5EF4-FFF2-40B4-BE49-F238E27FC236}">
                <a16:creationId xmlns:a16="http://schemas.microsoft.com/office/drawing/2014/main" id="{370A0981-CA63-FF0D-5042-3D39EAA9C92A}"/>
              </a:ext>
            </a:extLst>
          </p:cNvPr>
          <p:cNvSpPr txBox="1"/>
          <p:nvPr/>
        </p:nvSpPr>
        <p:spPr>
          <a:xfrm>
            <a:off x="127860" y="2016636"/>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The good, by </a:t>
            </a:r>
            <a:r>
              <a:rPr lang="en-US" altLang="zh-TW" sz="2800" b="1" dirty="0" err="1">
                <a:solidFill>
                  <a:schemeClr val="bg1"/>
                </a:solidFill>
              </a:rPr>
              <a:t>practising</a:t>
            </a:r>
            <a:r>
              <a:rPr lang="en-US" altLang="zh-TW" sz="2800" b="1" dirty="0">
                <a:solidFill>
                  <a:schemeClr val="bg1"/>
                </a:solidFill>
              </a:rPr>
              <a:t> goodness, enter joy from joy, and clarity from clarity. The evil, by </a:t>
            </a:r>
            <a:r>
              <a:rPr lang="en-US" altLang="zh-TW" sz="2800" b="1" dirty="0" err="1">
                <a:solidFill>
                  <a:schemeClr val="bg1"/>
                </a:solidFill>
              </a:rPr>
              <a:t>practising</a:t>
            </a:r>
            <a:r>
              <a:rPr lang="en-US" altLang="zh-TW" sz="2800" b="1" dirty="0">
                <a:solidFill>
                  <a:schemeClr val="bg1"/>
                </a:solidFill>
              </a:rPr>
              <a:t> evil, enter suffering from suffering, and darkness from darkness. Who can truly know this? Only the Buddha knows. Though teachings are given and guidance revealed, few accept and </a:t>
            </a:r>
            <a:r>
              <a:rPr lang="en-US" altLang="zh-TW" sz="2800" b="1" dirty="0" err="1">
                <a:solidFill>
                  <a:schemeClr val="bg1"/>
                </a:solidFill>
              </a:rPr>
              <a:t>practise</a:t>
            </a:r>
            <a:r>
              <a:rPr lang="en-US" altLang="zh-TW" sz="2800" b="1" dirty="0">
                <a:solidFill>
                  <a:schemeClr val="bg1"/>
                </a:solidFill>
              </a:rPr>
              <a:t> them. Life and death continue without pause, and the evil paths do not cease. Thus it is with worldly people; few can be entirely saved. Hence, there naturally exist the three realms, filled with countless afflictions, turning and twisting within them over countless </a:t>
            </a:r>
            <a:r>
              <a:rPr lang="en-US" altLang="zh-TW" sz="2800" b="1" dirty="0" err="1">
                <a:solidFill>
                  <a:schemeClr val="bg1"/>
                </a:solidFill>
              </a:rPr>
              <a:t>kalpas</a:t>
            </a:r>
            <a:r>
              <a:rPr lang="en-US" altLang="zh-TW" sz="2800" b="1" dirty="0">
                <a:solidFill>
                  <a:schemeClr val="bg1"/>
                </a:solidFill>
              </a:rPr>
              <a:t>, with no foreseeable escape. Liberation is rarely attained, and the suffering is beyond description.</a:t>
            </a:r>
            <a:endParaRPr lang="zh-TW" altLang="en-US" sz="2800" b="1" dirty="0">
              <a:solidFill>
                <a:schemeClr val="bg1"/>
              </a:solidFill>
            </a:endParaRPr>
          </a:p>
        </p:txBody>
      </p:sp>
    </p:spTree>
    <p:extLst>
      <p:ext uri="{BB962C8B-B14F-4D97-AF65-F5344CB8AC3E}">
        <p14:creationId xmlns:p14="http://schemas.microsoft.com/office/powerpoint/2010/main" val="1260620774"/>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DB988F2-B962-B1E0-B863-522F3DA257DA}"/>
              </a:ext>
            </a:extLst>
          </p:cNvPr>
          <p:cNvSpPr txBox="1"/>
          <p:nvPr/>
        </p:nvSpPr>
        <p:spPr>
          <a:xfrm>
            <a:off x="127860" y="189434"/>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如是五惡。五痛。五燒。譬如大火。焚燒人身。若能自於其中一心制意。端身正念。言行相副。所作至誠。獨作諸善。不為眾惡。身獨度脫。獲其福德。可得長壽泥洹之道。是為五大善也。</a:t>
            </a:r>
          </a:p>
        </p:txBody>
      </p:sp>
      <p:sp>
        <p:nvSpPr>
          <p:cNvPr id="5" name="文字方塊 4">
            <a:extLst>
              <a:ext uri="{FF2B5EF4-FFF2-40B4-BE49-F238E27FC236}">
                <a16:creationId xmlns:a16="http://schemas.microsoft.com/office/drawing/2014/main" id="{910B2FB5-516E-C4B1-98B3-997072EB03CB}"/>
              </a:ext>
            </a:extLst>
          </p:cNvPr>
          <p:cNvSpPr txBox="1"/>
          <p:nvPr/>
        </p:nvSpPr>
        <p:spPr>
          <a:xfrm>
            <a:off x="127860" y="2016636"/>
            <a:ext cx="12064864" cy="2785378"/>
          </a:xfrm>
          <a:prstGeom prst="rect">
            <a:avLst/>
          </a:prstGeom>
          <a:noFill/>
        </p:spPr>
        <p:txBody>
          <a:bodyPr wrap="square" rtlCol="0">
            <a:spAutoFit/>
          </a:bodyPr>
          <a:lstStyle/>
          <a:p>
            <a:pPr>
              <a:lnSpc>
                <a:spcPts val="3000"/>
              </a:lnSpc>
            </a:pPr>
            <a:r>
              <a:rPr lang="en-US" altLang="zh-TW" sz="2800" b="1" dirty="0">
                <a:solidFill>
                  <a:schemeClr val="bg1"/>
                </a:solidFill>
              </a:rPr>
              <a:t>Thus are the five evils, the five pains, and the five burnings—like a great fire consuming the human body. Yet, if one can with a single-minded focus control one’s intentions, maintain a proper and upright body and mind, and align words with actions, performing deeds with utmost sincerity, doing only good and not following the ways of evil, then the person alone may attain liberation. Such a one gains merit and virtue, and may obtain longevity and the path to Nirvana. These are called the five great goods.</a:t>
            </a:r>
            <a:endParaRPr lang="zh-TW" altLang="en-US" sz="2800" b="1" dirty="0">
              <a:solidFill>
                <a:schemeClr val="bg1"/>
              </a:solidFill>
            </a:endParaRPr>
          </a:p>
        </p:txBody>
      </p:sp>
    </p:spTree>
    <p:extLst>
      <p:ext uri="{BB962C8B-B14F-4D97-AF65-F5344CB8AC3E}">
        <p14:creationId xmlns:p14="http://schemas.microsoft.com/office/powerpoint/2010/main" val="4268021271"/>
      </p:ext>
    </p:extLst>
  </p:cSld>
  <p:clrMapOvr>
    <a:overrideClrMapping bg1="lt1" tx1="dk1" bg2="lt2" tx2="dk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E77D888-5DC0-1599-F106-38D3B11F4805}"/>
              </a:ext>
            </a:extLst>
          </p:cNvPr>
          <p:cNvPicPr>
            <a:picLocks noChangeAspect="1"/>
          </p:cNvPicPr>
          <p:nvPr/>
        </p:nvPicPr>
        <p:blipFill>
          <a:blip r:embed="rId3"/>
          <a:stretch>
            <a:fillRect/>
          </a:stretch>
        </p:blipFill>
        <p:spPr>
          <a:xfrm>
            <a:off x="0" y="1"/>
            <a:ext cx="12190413" cy="2379651"/>
          </a:xfrm>
          <a:prstGeom prst="rect">
            <a:avLst/>
          </a:prstGeom>
        </p:spPr>
      </p:pic>
      <p:pic>
        <p:nvPicPr>
          <p:cNvPr id="5" name="圖片 4">
            <a:extLst>
              <a:ext uri="{FF2B5EF4-FFF2-40B4-BE49-F238E27FC236}">
                <a16:creationId xmlns:a16="http://schemas.microsoft.com/office/drawing/2014/main" id="{0CBCBE29-DCD7-795D-D587-989429EE66C7}"/>
              </a:ext>
            </a:extLst>
          </p:cNvPr>
          <p:cNvPicPr>
            <a:picLocks noChangeAspect="1"/>
          </p:cNvPicPr>
          <p:nvPr/>
        </p:nvPicPr>
        <p:blipFill>
          <a:blip r:embed="rId4"/>
          <a:stretch>
            <a:fillRect/>
          </a:stretch>
        </p:blipFill>
        <p:spPr>
          <a:xfrm>
            <a:off x="2278781" y="2349674"/>
            <a:ext cx="1476887" cy="783244"/>
          </a:xfrm>
          <a:prstGeom prst="rect">
            <a:avLst/>
          </a:prstGeom>
        </p:spPr>
      </p:pic>
      <p:pic>
        <p:nvPicPr>
          <p:cNvPr id="6" name="圖片 5">
            <a:extLst>
              <a:ext uri="{FF2B5EF4-FFF2-40B4-BE49-F238E27FC236}">
                <a16:creationId xmlns:a16="http://schemas.microsoft.com/office/drawing/2014/main" id="{5033DF54-7795-AFFB-D1D9-B1085FD9C5AF}"/>
              </a:ext>
            </a:extLst>
          </p:cNvPr>
          <p:cNvPicPr>
            <a:picLocks noChangeAspect="1"/>
          </p:cNvPicPr>
          <p:nvPr/>
        </p:nvPicPr>
        <p:blipFill>
          <a:blip r:embed="rId5"/>
          <a:stretch>
            <a:fillRect/>
          </a:stretch>
        </p:blipFill>
        <p:spPr>
          <a:xfrm>
            <a:off x="2667197" y="3141762"/>
            <a:ext cx="1796097" cy="717973"/>
          </a:xfrm>
          <a:prstGeom prst="rect">
            <a:avLst/>
          </a:prstGeom>
        </p:spPr>
      </p:pic>
      <p:sp>
        <p:nvSpPr>
          <p:cNvPr id="7" name="圖說文字: 雙折線 6">
            <a:extLst>
              <a:ext uri="{FF2B5EF4-FFF2-40B4-BE49-F238E27FC236}">
                <a16:creationId xmlns:a16="http://schemas.microsoft.com/office/drawing/2014/main" id="{D47DB1BF-C7C8-EEEF-081E-E537333B363D}"/>
              </a:ext>
            </a:extLst>
          </p:cNvPr>
          <p:cNvSpPr/>
          <p:nvPr/>
        </p:nvSpPr>
        <p:spPr>
          <a:xfrm>
            <a:off x="5760563" y="2772922"/>
            <a:ext cx="502136" cy="3456384"/>
          </a:xfrm>
          <a:prstGeom prst="borderCallout3">
            <a:avLst>
              <a:gd name="adj1" fmla="val 99576"/>
              <a:gd name="adj2" fmla="val 44755"/>
              <a:gd name="adj3" fmla="val 113147"/>
              <a:gd name="adj4" fmla="val 55516"/>
              <a:gd name="adj5" fmla="val 116289"/>
              <a:gd name="adj6" fmla="val -561779"/>
              <a:gd name="adj7" fmla="val 107369"/>
              <a:gd name="adj8" fmla="val -549042"/>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重重誨勉第三十六</a:t>
            </a:r>
          </a:p>
        </p:txBody>
      </p:sp>
      <p:pic>
        <p:nvPicPr>
          <p:cNvPr id="8" name="圖片 7">
            <a:extLst>
              <a:ext uri="{FF2B5EF4-FFF2-40B4-BE49-F238E27FC236}">
                <a16:creationId xmlns:a16="http://schemas.microsoft.com/office/drawing/2014/main" id="{378C2934-C984-B2B5-C9CD-832CDCCF7B3F}"/>
              </a:ext>
            </a:extLst>
          </p:cNvPr>
          <p:cNvPicPr>
            <a:picLocks noChangeAspect="1"/>
          </p:cNvPicPr>
          <p:nvPr/>
        </p:nvPicPr>
        <p:blipFill>
          <a:blip r:embed="rId6"/>
          <a:stretch>
            <a:fillRect/>
          </a:stretch>
        </p:blipFill>
        <p:spPr>
          <a:xfrm>
            <a:off x="1774726" y="3861842"/>
            <a:ext cx="2376264" cy="966084"/>
          </a:xfrm>
          <a:prstGeom prst="rect">
            <a:avLst/>
          </a:prstGeom>
        </p:spPr>
      </p:pic>
      <p:pic>
        <p:nvPicPr>
          <p:cNvPr id="10" name="圖片 9">
            <a:extLst>
              <a:ext uri="{FF2B5EF4-FFF2-40B4-BE49-F238E27FC236}">
                <a16:creationId xmlns:a16="http://schemas.microsoft.com/office/drawing/2014/main" id="{5E22E4B2-5CE2-D443-AD0D-1E9F01045F4A}"/>
              </a:ext>
            </a:extLst>
          </p:cNvPr>
          <p:cNvPicPr>
            <a:picLocks noChangeAspect="1"/>
          </p:cNvPicPr>
          <p:nvPr/>
        </p:nvPicPr>
        <p:blipFill>
          <a:blip r:embed="rId7"/>
          <a:stretch>
            <a:fillRect/>
          </a:stretch>
        </p:blipFill>
        <p:spPr>
          <a:xfrm>
            <a:off x="622598" y="4908249"/>
            <a:ext cx="2808312" cy="1761905"/>
          </a:xfrm>
          <a:prstGeom prst="rect">
            <a:avLst/>
          </a:prstGeom>
        </p:spPr>
      </p:pic>
    </p:spTree>
    <p:extLst>
      <p:ext uri="{BB962C8B-B14F-4D97-AF65-F5344CB8AC3E}">
        <p14:creationId xmlns:p14="http://schemas.microsoft.com/office/powerpoint/2010/main" val="21076413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3974F6F-0E10-7229-3BF5-8F349DA9A0B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C1EC70B7-68D2-981E-DA43-B3DB5797B178}"/>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重重誨勉第三十六</a:t>
            </a:r>
          </a:p>
        </p:txBody>
      </p:sp>
      <p:sp>
        <p:nvSpPr>
          <p:cNvPr id="6" name="文字方塊 5">
            <a:extLst>
              <a:ext uri="{FF2B5EF4-FFF2-40B4-BE49-F238E27FC236}">
                <a16:creationId xmlns:a16="http://schemas.microsoft.com/office/drawing/2014/main" id="{0D42EFAD-A972-FCE6-F27D-967B91058162}"/>
              </a:ext>
            </a:extLst>
          </p:cNvPr>
          <p:cNvSpPr txBox="1"/>
          <p:nvPr/>
        </p:nvSpPr>
        <p:spPr>
          <a:xfrm>
            <a:off x="7708413" y="683458"/>
            <a:ext cx="2339102"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這一品，世尊再一次為我們顯示惡因惡報，是我們應該警覺、戒畏的。最後勸勉我們要端正身心，不忘修學功夫。</a:t>
            </a:r>
          </a:p>
        </p:txBody>
      </p:sp>
      <p:sp>
        <p:nvSpPr>
          <p:cNvPr id="7" name="文字方塊 6">
            <a:extLst>
              <a:ext uri="{FF2B5EF4-FFF2-40B4-BE49-F238E27FC236}">
                <a16:creationId xmlns:a16="http://schemas.microsoft.com/office/drawing/2014/main" id="{0B984F76-8E86-9E2C-2707-2DFA2F872E94}"/>
              </a:ext>
            </a:extLst>
          </p:cNvPr>
          <p:cNvSpPr txBox="1"/>
          <p:nvPr/>
        </p:nvSpPr>
        <p:spPr>
          <a:xfrm>
            <a:off x="65102" y="614794"/>
            <a:ext cx="7571303"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勒。吾語汝等。如是五惡。五痛。五燒。輾轉相生。敢有犯此。當歷惡趣。或其今世。先被病殃。死生不得。示眾見之。或於壽終。入三惡道。愁痛酷毒。自相燋然。共其怨家。更相殺傷。從小微起。成大困劇。皆由貪著財色。不肯施惠。各欲自快。無復曲直。癡欲所迫。厚己爭利。富貴榮華。當時快意。不能忍辱。不務修善。威勢無幾。隨以磨滅。天道施張。自然糾舉。煢煢忪忪。</a:t>
            </a:r>
          </a:p>
        </p:txBody>
      </p:sp>
    </p:spTree>
    <p:extLst>
      <p:ext uri="{BB962C8B-B14F-4D97-AF65-F5344CB8AC3E}">
        <p14:creationId xmlns:p14="http://schemas.microsoft.com/office/powerpoint/2010/main" val="22478191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851DC14-9E32-0893-392D-BCBADDF1B9EF}"/>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75D19168-060F-1AD5-6DCF-0AA0525CEF1E}"/>
              </a:ext>
            </a:extLst>
          </p:cNvPr>
          <p:cNvSpPr txBox="1"/>
          <p:nvPr/>
        </p:nvSpPr>
        <p:spPr>
          <a:xfrm>
            <a:off x="3848437" y="654142"/>
            <a:ext cx="6955750"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當入其中。古今有是。痛哉可傷。汝等得佛經語。熟思惟之。各自端守。終身不怠。尊聖敬善。仁慈博愛。當求度世。拔斷生死眾惡之本。當離三途憂怖苦痛之道。若曹作善。云何第一。當自端心。當自端身。耳目口鼻。皆當自端。身心淨潔。與善相應。勿隨嗜欲。不犯諸惡。言色當和。身行當專。動作瞻視。安定徐為。作事倉卒。敗悔在後。為之不諦。亡其功夫。</a:t>
            </a:r>
          </a:p>
        </p:txBody>
      </p:sp>
    </p:spTree>
    <p:extLst>
      <p:ext uri="{BB962C8B-B14F-4D97-AF65-F5344CB8AC3E}">
        <p14:creationId xmlns:p14="http://schemas.microsoft.com/office/powerpoint/2010/main" val="3192326618"/>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BCDA35D-04AB-1CEA-1EBA-6890D1A4DCC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B5F1A6F8-A93C-5056-102C-BB945C046821}"/>
              </a:ext>
            </a:extLst>
          </p:cNvPr>
          <p:cNvSpPr txBox="1"/>
          <p:nvPr/>
        </p:nvSpPr>
        <p:spPr>
          <a:xfrm>
            <a:off x="3901663" y="562460"/>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訴彌勒菩薩及與會的大眾。前面所說的五惡、五痛、五燒的苦報。因果報應輾轉相生，因結果，果生因，循環無有了期，愈往後愈痛苦。佛在這裡特別警惕我們，如果眾生敢犯此五惡，將來必定墮入惡道，長劫受苦，很難出離。</a:t>
            </a:r>
          </a:p>
        </p:txBody>
      </p:sp>
      <p:sp>
        <p:nvSpPr>
          <p:cNvPr id="6" name="文字方塊 5">
            <a:extLst>
              <a:ext uri="{FF2B5EF4-FFF2-40B4-BE49-F238E27FC236}">
                <a16:creationId xmlns:a16="http://schemas.microsoft.com/office/drawing/2014/main" id="{6996160A-05FD-9318-9F0A-5457E1FDB555}"/>
              </a:ext>
            </a:extLst>
          </p:cNvPr>
          <p:cNvSpPr txBox="1"/>
          <p:nvPr/>
        </p:nvSpPr>
        <p:spPr>
          <a:xfrm>
            <a:off x="8888417"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佛告彌勒，吾語汝等，如是五惡、五痛、五燒，輾轉相生。敢有犯此，當歷惡趣。</a:t>
            </a:r>
          </a:p>
        </p:txBody>
      </p:sp>
    </p:spTree>
    <p:extLst>
      <p:ext uri="{BB962C8B-B14F-4D97-AF65-F5344CB8AC3E}">
        <p14:creationId xmlns:p14="http://schemas.microsoft.com/office/powerpoint/2010/main" val="40825759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AD3E0BD-900E-0C3D-C65C-5A456C0744C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E0A0CBAF-3223-6AEE-FC3F-B5EDDA0EA3A2}"/>
              </a:ext>
            </a:extLst>
          </p:cNvPr>
          <p:cNvSpPr txBox="1"/>
          <p:nvPr/>
        </p:nvSpPr>
        <p:spPr>
          <a:xfrm>
            <a:off x="2817093" y="654142"/>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由於過去造作五惡，所以現世就遭受病苦災殃。病苦讓他求生不得，求死不能，並且讓大家都能見到這種現象</a:t>
            </a:r>
            <a:r>
              <a:rPr lang="en-US" altLang="zh-TW" sz="2800" dirty="0">
                <a:solidFill>
                  <a:schemeClr val="bg1">
                    <a:lumMod val="95000"/>
                  </a:schemeClr>
                </a:solidFill>
              </a:rPr>
              <a:t>︵</a:t>
            </a:r>
            <a:r>
              <a:rPr lang="zh-TW" altLang="en-US" sz="2800" dirty="0">
                <a:solidFill>
                  <a:schemeClr val="bg1">
                    <a:lumMod val="95000"/>
                  </a:schemeClr>
                </a:solidFill>
              </a:rPr>
              <a:t>使那些警覺性高的人，看到這些現象，知道造惡後果的可怕，以後便不敢再造</a:t>
            </a:r>
            <a:r>
              <a:rPr lang="en-US" altLang="zh-TW" sz="2800" dirty="0">
                <a:solidFill>
                  <a:schemeClr val="bg1">
                    <a:lumMod val="95000"/>
                  </a:schemeClr>
                </a:solidFill>
              </a:rPr>
              <a:t>︶</a:t>
            </a:r>
            <a:r>
              <a:rPr lang="zh-TW" altLang="en-US" sz="2800" dirty="0">
                <a:solidFill>
                  <a:schemeClr val="bg1">
                    <a:lumMod val="95000"/>
                  </a:schemeClr>
                </a:solidFill>
              </a:rPr>
              <a:t>。這是現的花報。這種人死後，決定墮入三惡道，遭受愁痛酷毒，自相燋然的惡報。這是墮三途受五燒的報應。</a:t>
            </a:r>
          </a:p>
        </p:txBody>
      </p:sp>
      <p:sp>
        <p:nvSpPr>
          <p:cNvPr id="6" name="文字方塊 5">
            <a:extLst>
              <a:ext uri="{FF2B5EF4-FFF2-40B4-BE49-F238E27FC236}">
                <a16:creationId xmlns:a16="http://schemas.microsoft.com/office/drawing/2014/main" id="{7D103BBC-985B-E68B-A550-9088C668DBD1}"/>
              </a:ext>
            </a:extLst>
          </p:cNvPr>
          <p:cNvSpPr txBox="1"/>
          <p:nvPr/>
        </p:nvSpPr>
        <p:spPr>
          <a:xfrm>
            <a:off x="8888417"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或其今世。先被病殃。死生不得。示眾見之。或於壽終。入三惡道。愁痛酷毒。自相燋然。</a:t>
            </a:r>
          </a:p>
        </p:txBody>
      </p:sp>
    </p:spTree>
    <p:extLst>
      <p:ext uri="{BB962C8B-B14F-4D97-AF65-F5344CB8AC3E}">
        <p14:creationId xmlns:p14="http://schemas.microsoft.com/office/powerpoint/2010/main" val="38823635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92624FA-560F-6439-A759-B3D937FC35FD}"/>
              </a:ext>
            </a:extLst>
          </p:cNvPr>
          <p:cNvSpPr txBox="1"/>
          <p:nvPr/>
        </p:nvSpPr>
        <p:spPr>
          <a:xfrm>
            <a:off x="171182" y="497140"/>
            <a:ext cx="8084264" cy="5782484"/>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三途報了之後，宿世的冤家債主因緣聚會時，討債、還債互相殘害殺傷。這一切怨恨往往是由微不足道的業因，由於癡惡而演變成大困劇。這都是貪欲執著名聞利養、五欲六塵，不肯布施，只貪圖自己的享樂，不理會是非曲直。這都是無明愚癡，貪瞋欲求所迫而造作成為重罪。人們總希望自己佔盡便宜，拼命在爭奪，所得到的榮華富貴只是一時快樂而已。為了眼前的小利，不能修忍辱，不知道繼續修善。雖然過去有修福積善，得到眼前的富貴威勢，若不修善，他的福報就會隨著惡業而消失磨滅。</a:t>
            </a:r>
          </a:p>
        </p:txBody>
      </p:sp>
      <p:sp>
        <p:nvSpPr>
          <p:cNvPr id="6" name="文字方塊 5">
            <a:extLst>
              <a:ext uri="{FF2B5EF4-FFF2-40B4-BE49-F238E27FC236}">
                <a16:creationId xmlns:a16="http://schemas.microsoft.com/office/drawing/2014/main" id="{C89F8586-CE6B-6085-8966-E37BB6A44841}"/>
              </a:ext>
            </a:extLst>
          </p:cNvPr>
          <p:cNvSpPr txBox="1"/>
          <p:nvPr/>
        </p:nvSpPr>
        <p:spPr>
          <a:xfrm>
            <a:off x="8337901" y="405458"/>
            <a:ext cx="3877985" cy="5980008"/>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共其怨家。更相殺傷。從小微起。成大困劇。皆由貪著財色。不肯施惠。各欲自快。無復曲直。癡欲所迫。厚己爭利。富貴榮華。當時快意。不能忍辱。不務修善。威勢無幾。隨以磨滅。</a:t>
            </a:r>
          </a:p>
        </p:txBody>
      </p:sp>
    </p:spTree>
    <p:extLst>
      <p:ext uri="{BB962C8B-B14F-4D97-AF65-F5344CB8AC3E}">
        <p14:creationId xmlns:p14="http://schemas.microsoft.com/office/powerpoint/2010/main" val="4776426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36F1218-2E47-75A1-6430-18494C7030C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E187D0A7-9F5D-C8D1-1A01-BDFC366C0B07}"/>
              </a:ext>
            </a:extLst>
          </p:cNvPr>
          <p:cNvSpPr txBox="1"/>
          <p:nvPr/>
        </p:nvSpPr>
        <p:spPr>
          <a:xfrm>
            <a:off x="2244140" y="562460"/>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因果循環定律的運行是一種自然現象。所種的因，必有果報，這不是有人主宰的。如果造惡深重，則轉眼現前，就顯得驚惶失措，無依無靠，心中不安，這種人決定隨業墮入三惡道受苦報。這個因果循環報應的定律，從古至今都是這樣，諸佛菩薩看到這種三途苦痛，非常悲傷，但無可奈何。因果報應皆是自作自受，佛菩薩雖然大慈大悲，也是沒有辦法代替眾生受苦的。</a:t>
            </a:r>
          </a:p>
        </p:txBody>
      </p:sp>
      <p:sp>
        <p:nvSpPr>
          <p:cNvPr id="6" name="文字方塊 5">
            <a:extLst>
              <a:ext uri="{FF2B5EF4-FFF2-40B4-BE49-F238E27FC236}">
                <a16:creationId xmlns:a16="http://schemas.microsoft.com/office/drawing/2014/main" id="{60F65B86-69A2-4B0C-40C2-3F0612B11FA6}"/>
              </a:ext>
            </a:extLst>
          </p:cNvPr>
          <p:cNvSpPr txBox="1"/>
          <p:nvPr/>
        </p:nvSpPr>
        <p:spPr>
          <a:xfrm>
            <a:off x="9512101"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天道施張。自然糾舉。煢煢忪忪。當入其中。古今有是。痛哉可傷。</a:t>
            </a:r>
          </a:p>
        </p:txBody>
      </p:sp>
    </p:spTree>
    <p:extLst>
      <p:ext uri="{BB962C8B-B14F-4D97-AF65-F5344CB8AC3E}">
        <p14:creationId xmlns:p14="http://schemas.microsoft.com/office/powerpoint/2010/main" val="24218097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3C2D030-5DAA-6AA1-9111-0F03D5FCA4C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3423B531-EC7B-E81C-6619-3115DCA7AF41}"/>
              </a:ext>
            </a:extLst>
          </p:cNvPr>
          <p:cNvSpPr txBox="1"/>
          <p:nvPr/>
        </p:nvSpPr>
        <p:spPr>
          <a:xfrm>
            <a:off x="2313808" y="582746"/>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說，你們已經得到了佛的教誨，就應當深入的思惟體會，各自端身正意的依教奉行，終身都不能懈怠。應當尊重聖賢，敬重善知識，尊師重道。以仁慈博愛對待一切眾生。更應願求脫離生死輪迴的方法，拔斷六道生死眾惡的根本｜貪著五欲六塵及妄想、分別等煩惱。這樣就能離開三途的苦惱及憂怖苦痛的六道輪迴。</a:t>
            </a:r>
          </a:p>
        </p:txBody>
      </p:sp>
      <p:sp>
        <p:nvSpPr>
          <p:cNvPr id="6" name="文字方塊 5">
            <a:extLst>
              <a:ext uri="{FF2B5EF4-FFF2-40B4-BE49-F238E27FC236}">
                <a16:creationId xmlns:a16="http://schemas.microsoft.com/office/drawing/2014/main" id="{14E25CB6-D88C-72BB-F3B2-BF991A685AE6}"/>
              </a:ext>
            </a:extLst>
          </p:cNvPr>
          <p:cNvSpPr txBox="1"/>
          <p:nvPr/>
        </p:nvSpPr>
        <p:spPr>
          <a:xfrm>
            <a:off x="8280995"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汝等得佛經語。熟思惟之。各自端守。終身不怠。尊聖敬善。仁慈博愛。當求度世。拔斷生死眾惡之本。當離三途憂怖苦痛之道。</a:t>
            </a:r>
          </a:p>
        </p:txBody>
      </p:sp>
    </p:spTree>
    <p:extLst>
      <p:ext uri="{BB962C8B-B14F-4D97-AF65-F5344CB8AC3E}">
        <p14:creationId xmlns:p14="http://schemas.microsoft.com/office/powerpoint/2010/main" val="37907097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4FDFDC7-026E-E957-D525-E506A9813C9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BA832979-9FA9-4AC8-58E5-DC4C6CA779A2}"/>
              </a:ext>
            </a:extLst>
          </p:cNvPr>
          <p:cNvSpPr txBox="1"/>
          <p:nvPr/>
        </p:nvSpPr>
        <p:spPr>
          <a:xfrm>
            <a:off x="1025985" y="562460"/>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你們大家行善，什麼是首要的呢？第一應當保持清淨心，身行要具足威儀，耳目口鼻，皆當遵守佛的教導，精進奉行，力求自端，做到身心淨潔，與善相應。絕對不能隨著自己的煩惱、習氣再犯諸惡。應當遵守受持五戒十善，對人要和顏悅色，修行要專以一門深入，長時薰修。其行、住、坐、臥，一舉一動都應當安</a:t>
            </a:r>
            <a:r>
              <a:rPr lang="zh-CN" altLang="en-US" sz="2800" dirty="0">
                <a:solidFill>
                  <a:schemeClr val="bg1">
                    <a:lumMod val="95000"/>
                  </a:schemeClr>
                </a:solidFill>
              </a:rPr>
              <a:t>詳</a:t>
            </a:r>
            <a:r>
              <a:rPr lang="zh-TW" altLang="en-US" sz="2800" dirty="0">
                <a:solidFill>
                  <a:schemeClr val="bg1">
                    <a:lumMod val="95000"/>
                  </a:schemeClr>
                </a:solidFill>
              </a:rPr>
              <a:t>鎮定，從容不迫。</a:t>
            </a:r>
          </a:p>
        </p:txBody>
      </p:sp>
      <p:sp>
        <p:nvSpPr>
          <p:cNvPr id="6" name="文字方塊 5">
            <a:extLst>
              <a:ext uri="{FF2B5EF4-FFF2-40B4-BE49-F238E27FC236}">
                <a16:creationId xmlns:a16="http://schemas.microsoft.com/office/drawing/2014/main" id="{08F64E3E-1C8B-99B9-AC19-C2C31282E779}"/>
              </a:ext>
            </a:extLst>
          </p:cNvPr>
          <p:cNvSpPr txBox="1"/>
          <p:nvPr/>
        </p:nvSpPr>
        <p:spPr>
          <a:xfrm>
            <a:off x="7593433"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若曹作善。云何第一。當自端心。當自端身。耳目口鼻。皆當自端。身心淨潔。與善相應。勿隨嗜欲。不犯諸惡。言色當和。身行當專。動作瞻視。安定徐為。</a:t>
            </a:r>
          </a:p>
        </p:txBody>
      </p:sp>
    </p:spTree>
    <p:extLst>
      <p:ext uri="{BB962C8B-B14F-4D97-AF65-F5344CB8AC3E}">
        <p14:creationId xmlns:p14="http://schemas.microsoft.com/office/powerpoint/2010/main" val="11755875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AD9460D-BF14-8BDF-DB2D-1A9346A4496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BD4F0D40-CF4D-09A1-CD71-9D9206B2855D}"/>
              </a:ext>
            </a:extLst>
          </p:cNvPr>
          <p:cNvSpPr txBox="1"/>
          <p:nvPr/>
        </p:nvSpPr>
        <p:spPr>
          <a:xfrm>
            <a:off x="6646490" y="594026"/>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如果作事倉皇失措，將來一定會失敗與後悔。若所行不慎重真實的話，修行的功夫就喪失殆盡，前功盡棄了。</a:t>
            </a:r>
          </a:p>
        </p:txBody>
      </p:sp>
      <p:sp>
        <p:nvSpPr>
          <p:cNvPr id="6" name="文字方塊 5">
            <a:extLst>
              <a:ext uri="{FF2B5EF4-FFF2-40B4-BE49-F238E27FC236}">
                <a16:creationId xmlns:a16="http://schemas.microsoft.com/office/drawing/2014/main" id="{F76BE70F-5F96-78AE-EA36-6EA8F9F74324}"/>
              </a:ext>
            </a:extLst>
          </p:cNvPr>
          <p:cNvSpPr txBox="1"/>
          <p:nvPr/>
        </p:nvSpPr>
        <p:spPr>
          <a:xfrm>
            <a:off x="9440093"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作事倉卒。敗悔在後。為之不諦。亡其功夫。</a:t>
            </a:r>
          </a:p>
        </p:txBody>
      </p:sp>
    </p:spTree>
    <p:extLst>
      <p:ext uri="{BB962C8B-B14F-4D97-AF65-F5344CB8AC3E}">
        <p14:creationId xmlns:p14="http://schemas.microsoft.com/office/powerpoint/2010/main" val="25646923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F24CF41-DED2-D3E8-886C-EFE22900E52E}"/>
              </a:ext>
            </a:extLst>
          </p:cNvPr>
          <p:cNvSpPr txBox="1"/>
          <p:nvPr/>
        </p:nvSpPr>
        <p:spPr>
          <a:xfrm>
            <a:off x="127860"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重重誨勉第三十六</a:t>
            </a:r>
          </a:p>
          <a:p>
            <a:pPr>
              <a:lnSpc>
                <a:spcPts val="3000"/>
              </a:lnSpc>
            </a:pPr>
            <a:r>
              <a:rPr lang="zh-TW" altLang="en-US" sz="2800" dirty="0">
                <a:solidFill>
                  <a:schemeClr val="bg1"/>
                </a:solidFill>
              </a:rPr>
              <a:t>佛告彌勒。吾語汝等。如是五惡。五痛。五燒。輾轉相生。敢有犯此。當歷惡趣。或其今世。先被病殃。死生不得。示眾見之。或於壽終。入三惡道。愁痛酷毒。自相燋然。共其怨家。更相殺傷。從小微起。成大困劇。</a:t>
            </a:r>
          </a:p>
        </p:txBody>
      </p:sp>
      <p:sp>
        <p:nvSpPr>
          <p:cNvPr id="5" name="文字方塊 4">
            <a:extLst>
              <a:ext uri="{FF2B5EF4-FFF2-40B4-BE49-F238E27FC236}">
                <a16:creationId xmlns:a16="http://schemas.microsoft.com/office/drawing/2014/main" id="{D8FF4656-B9FC-049A-EECA-FF3835CF9CC9}"/>
              </a:ext>
            </a:extLst>
          </p:cNvPr>
          <p:cNvSpPr txBox="1"/>
          <p:nvPr/>
        </p:nvSpPr>
        <p:spPr>
          <a:xfrm>
            <a:off x="127860" y="2016636"/>
            <a:ext cx="12064864" cy="3939540"/>
          </a:xfrm>
          <a:prstGeom prst="rect">
            <a:avLst/>
          </a:prstGeom>
          <a:noFill/>
        </p:spPr>
        <p:txBody>
          <a:bodyPr wrap="square" rtlCol="0">
            <a:spAutoFit/>
          </a:bodyPr>
          <a:lstStyle/>
          <a:p>
            <a:pPr>
              <a:lnSpc>
                <a:spcPts val="3000"/>
              </a:lnSpc>
            </a:pPr>
            <a:r>
              <a:rPr lang="en-US" altLang="zh-TW" sz="2800" b="1" dirty="0">
                <a:solidFill>
                  <a:schemeClr val="bg1"/>
                </a:solidFill>
              </a:rPr>
              <a:t>Chapter 36: Repeated Exhortation</a:t>
            </a:r>
          </a:p>
          <a:p>
            <a:pPr>
              <a:lnSpc>
                <a:spcPts val="3000"/>
              </a:lnSpc>
            </a:pPr>
            <a:r>
              <a:rPr lang="en-US" altLang="zh-TW" sz="2800" b="1" dirty="0">
                <a:solidFill>
                  <a:schemeClr val="bg1"/>
                </a:solidFill>
              </a:rPr>
              <a:t>The Buddha said to Maitreya: I tell you all, these five evils, five pains, and five burnings give rise to one another in endless succession. Whoever dares to commit them shall pass through the evil destinies. Some, even in this very life, first suffer from illness and misfortune; life and death come uncertainly, and such afflictions are shown to others as a warning. At the end of their lives, they may fall into the three evil paths, where they experience grief, torment, and unbearable pain. Their bodies seem to burn of themselves, and together with their enemies, they inflict harm and killing upon one another. What begins from the smallest fault grows into great suffering and disaster.</a:t>
            </a:r>
            <a:endParaRPr lang="zh-TW" altLang="en-US" sz="2800" b="1" dirty="0">
              <a:solidFill>
                <a:schemeClr val="bg1"/>
              </a:solidFill>
            </a:endParaRPr>
          </a:p>
        </p:txBody>
      </p:sp>
    </p:spTree>
    <p:extLst>
      <p:ext uri="{BB962C8B-B14F-4D97-AF65-F5344CB8AC3E}">
        <p14:creationId xmlns:p14="http://schemas.microsoft.com/office/powerpoint/2010/main" val="4204469517"/>
      </p:ext>
    </p:extLst>
  </p:cSld>
  <p:clrMapOvr>
    <a:overrideClrMapping bg1="lt1" tx1="dk1" bg2="lt2" tx2="dk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4B5BDF2-7C1F-731D-EC88-CB5CDA0DCA78}"/>
              </a:ext>
            </a:extLst>
          </p:cNvPr>
          <p:cNvSpPr txBox="1"/>
          <p:nvPr/>
        </p:nvSpPr>
        <p:spPr>
          <a:xfrm>
            <a:off x="127860"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皆由貪著財色。不肯施惠。各欲自快。無復曲直。癡欲所迫。厚己爭利。富貴榮華。當時快意。不能忍辱。不務修善。威勢無幾。隨以磨滅。天道施張。自然糾舉。煢煢忪忪。當入其中。古今有是。痛哉可傷。汝等得佛經語。熟思惟之。各自端守。終身不怠。</a:t>
            </a:r>
          </a:p>
        </p:txBody>
      </p:sp>
      <p:sp>
        <p:nvSpPr>
          <p:cNvPr id="5" name="文字方塊 4">
            <a:extLst>
              <a:ext uri="{FF2B5EF4-FFF2-40B4-BE49-F238E27FC236}">
                <a16:creationId xmlns:a16="http://schemas.microsoft.com/office/drawing/2014/main" id="{13C9B0DE-F9B8-171E-A971-494C82B62175}"/>
              </a:ext>
            </a:extLst>
          </p:cNvPr>
          <p:cNvSpPr txBox="1"/>
          <p:nvPr/>
        </p:nvSpPr>
        <p:spPr>
          <a:xfrm>
            <a:off x="127860" y="2016636"/>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All this arises from greed and attachment to wealth and sensual pleasures. They are unwilling to give or show kindness, each seeking only their own satisfaction, caring no longer for right or wrong. Driven by delusion and desire, they seek to enrich themselves and compete for gain. In their wealth, power, and glory, they delight for a time, but cannot endure insult or </a:t>
            </a:r>
            <a:r>
              <a:rPr lang="en-US" altLang="zh-TW" sz="2800" b="1" dirty="0" err="1">
                <a:solidFill>
                  <a:schemeClr val="bg1"/>
                </a:solidFill>
              </a:rPr>
              <a:t>practise</a:t>
            </a:r>
            <a:r>
              <a:rPr lang="en-US" altLang="zh-TW" sz="2800" b="1" dirty="0">
                <a:solidFill>
                  <a:schemeClr val="bg1"/>
                </a:solidFill>
              </a:rPr>
              <a:t> patience, nor do they devote themselves to goodness. Their might and status soon fade away and vanish. The way of Heaven operates naturally, bringing forth justice and retribution. Lonely and trembling, they must enter those realms of suffering. Such has been so since ancient times—how pitiful, how grievous! You who have now received the Buddha’s teachings, reflect deeply upon them. Guard yourselves with sincerity and vigilance, and never grow negligent throughout your lives.</a:t>
            </a:r>
            <a:endParaRPr lang="zh-TW" altLang="en-US" sz="2800" b="1" dirty="0">
              <a:solidFill>
                <a:schemeClr val="bg1"/>
              </a:solidFill>
            </a:endParaRPr>
          </a:p>
        </p:txBody>
      </p:sp>
    </p:spTree>
    <p:extLst>
      <p:ext uri="{BB962C8B-B14F-4D97-AF65-F5344CB8AC3E}">
        <p14:creationId xmlns:p14="http://schemas.microsoft.com/office/powerpoint/2010/main" val="2967457468"/>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1F4FF3D-69E3-6C46-A4D7-49B65FDB10B6}"/>
              </a:ext>
            </a:extLst>
          </p:cNvPr>
          <p:cNvSpPr txBox="1"/>
          <p:nvPr/>
        </p:nvSpPr>
        <p:spPr>
          <a:xfrm>
            <a:off x="127860"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尊聖敬善。仁慈博愛。當求度世。拔斷生死眾惡之本。當離三途憂怖苦痛之道。若曹作善。云何第一。當自端心。當自端身。耳目口鼻。皆當自端。身心淨潔。與善相應。勿隨嗜欲。不犯諸惡。言色當和。身行當專。動作瞻視。安定徐為。作事倉卒。敗悔在後。為之不諦。亡其功夫。</a:t>
            </a:r>
          </a:p>
        </p:txBody>
      </p:sp>
      <p:sp>
        <p:nvSpPr>
          <p:cNvPr id="5" name="文字方塊 4">
            <a:extLst>
              <a:ext uri="{FF2B5EF4-FFF2-40B4-BE49-F238E27FC236}">
                <a16:creationId xmlns:a16="http://schemas.microsoft.com/office/drawing/2014/main" id="{5FA7A6E4-5097-7B7E-CA43-AFEF2E7E903A}"/>
              </a:ext>
            </a:extLst>
          </p:cNvPr>
          <p:cNvSpPr txBox="1"/>
          <p:nvPr/>
        </p:nvSpPr>
        <p:spPr>
          <a:xfrm>
            <a:off x="127860" y="2016636"/>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Honor the sages and respect the virtuous. Be benevolent and loving toward all. You should seek deliverance from the world, cutting off the very root of all evils that bind beings to birth and death. You should depart from the paths of the three evil realms, with their fears and sufferings. If you wish to do good, what is the foremost principle? You must first make your mind upright, and make your body upright. Your ears, eyes, mouth, and nose must all be upright. Keep both body and mind pure and clean, in harmony with goodness. Do not follow lust or desire, and do not commit any evil. Your speech and expression should be gentle; your conduct, focused and sincere. In movement and in gaze, be calm, composed, and deliberate. Acting in haste leads to failure and later regret; doing things carelessly brings loss of effort and merit.</a:t>
            </a:r>
            <a:endParaRPr lang="zh-TW" altLang="en-US" sz="2800" b="1" dirty="0">
              <a:solidFill>
                <a:schemeClr val="bg1"/>
              </a:solidFill>
            </a:endParaRPr>
          </a:p>
        </p:txBody>
      </p:sp>
    </p:spTree>
    <p:extLst>
      <p:ext uri="{BB962C8B-B14F-4D97-AF65-F5344CB8AC3E}">
        <p14:creationId xmlns:p14="http://schemas.microsoft.com/office/powerpoint/2010/main" val="2949851806"/>
      </p:ext>
    </p:extLst>
  </p:cSld>
  <p:clrMapOvr>
    <a:overrideClrMapping bg1="lt1" tx1="dk1" bg2="lt2" tx2="dk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B3C0385-208A-0CFA-23CF-AF867AB9C082}"/>
              </a:ext>
            </a:extLst>
          </p:cNvPr>
          <p:cNvPicPr>
            <a:picLocks noChangeAspect="1"/>
          </p:cNvPicPr>
          <p:nvPr/>
        </p:nvPicPr>
        <p:blipFill>
          <a:blip r:embed="rId3"/>
          <a:stretch>
            <a:fillRect/>
          </a:stretch>
        </p:blipFill>
        <p:spPr>
          <a:xfrm>
            <a:off x="0" y="1"/>
            <a:ext cx="12190413" cy="2379651"/>
          </a:xfrm>
          <a:prstGeom prst="rect">
            <a:avLst/>
          </a:prstGeom>
        </p:spPr>
      </p:pic>
      <p:pic>
        <p:nvPicPr>
          <p:cNvPr id="5" name="圖片 4">
            <a:extLst>
              <a:ext uri="{FF2B5EF4-FFF2-40B4-BE49-F238E27FC236}">
                <a16:creationId xmlns:a16="http://schemas.microsoft.com/office/drawing/2014/main" id="{128C7EFA-0A2C-5579-6E95-D1ECDCD91F90}"/>
              </a:ext>
            </a:extLst>
          </p:cNvPr>
          <p:cNvPicPr>
            <a:picLocks noChangeAspect="1"/>
          </p:cNvPicPr>
          <p:nvPr/>
        </p:nvPicPr>
        <p:blipFill>
          <a:blip r:embed="rId4"/>
          <a:stretch>
            <a:fillRect/>
          </a:stretch>
        </p:blipFill>
        <p:spPr>
          <a:xfrm>
            <a:off x="2278781" y="2349674"/>
            <a:ext cx="1476887" cy="783244"/>
          </a:xfrm>
          <a:prstGeom prst="rect">
            <a:avLst/>
          </a:prstGeom>
        </p:spPr>
      </p:pic>
      <p:pic>
        <p:nvPicPr>
          <p:cNvPr id="6" name="圖片 5">
            <a:extLst>
              <a:ext uri="{FF2B5EF4-FFF2-40B4-BE49-F238E27FC236}">
                <a16:creationId xmlns:a16="http://schemas.microsoft.com/office/drawing/2014/main" id="{75AE781F-C11F-E8F1-4E86-222138DC581D}"/>
              </a:ext>
            </a:extLst>
          </p:cNvPr>
          <p:cNvPicPr>
            <a:picLocks noChangeAspect="1"/>
          </p:cNvPicPr>
          <p:nvPr/>
        </p:nvPicPr>
        <p:blipFill>
          <a:blip r:embed="rId5"/>
          <a:stretch>
            <a:fillRect/>
          </a:stretch>
        </p:blipFill>
        <p:spPr>
          <a:xfrm>
            <a:off x="2667197" y="3141762"/>
            <a:ext cx="1796097" cy="717973"/>
          </a:xfrm>
          <a:prstGeom prst="rect">
            <a:avLst/>
          </a:prstGeom>
        </p:spPr>
      </p:pic>
      <p:sp>
        <p:nvSpPr>
          <p:cNvPr id="7" name="圖說文字: 雙折線 6">
            <a:extLst>
              <a:ext uri="{FF2B5EF4-FFF2-40B4-BE49-F238E27FC236}">
                <a16:creationId xmlns:a16="http://schemas.microsoft.com/office/drawing/2014/main" id="{51FA9D37-456D-59C4-86FE-C75F69D29C49}"/>
              </a:ext>
            </a:extLst>
          </p:cNvPr>
          <p:cNvSpPr/>
          <p:nvPr/>
        </p:nvSpPr>
        <p:spPr>
          <a:xfrm>
            <a:off x="4821186" y="2853730"/>
            <a:ext cx="502136" cy="3456384"/>
          </a:xfrm>
          <a:prstGeom prst="borderCallout3">
            <a:avLst>
              <a:gd name="adj1" fmla="val 99576"/>
              <a:gd name="adj2" fmla="val 44755"/>
              <a:gd name="adj3" fmla="val 113147"/>
              <a:gd name="adj4" fmla="val 55516"/>
              <a:gd name="adj5" fmla="val 112460"/>
              <a:gd name="adj6" fmla="val -559383"/>
              <a:gd name="adj7" fmla="val 107369"/>
              <a:gd name="adj8" fmla="val -549042"/>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如貧得寶第三十七</a:t>
            </a:r>
          </a:p>
        </p:txBody>
      </p:sp>
      <p:pic>
        <p:nvPicPr>
          <p:cNvPr id="8" name="圖片 7">
            <a:extLst>
              <a:ext uri="{FF2B5EF4-FFF2-40B4-BE49-F238E27FC236}">
                <a16:creationId xmlns:a16="http://schemas.microsoft.com/office/drawing/2014/main" id="{4AAB51CB-8AF6-9B84-3E7E-C976EA1EFE48}"/>
              </a:ext>
            </a:extLst>
          </p:cNvPr>
          <p:cNvPicPr>
            <a:picLocks noChangeAspect="1"/>
          </p:cNvPicPr>
          <p:nvPr/>
        </p:nvPicPr>
        <p:blipFill>
          <a:blip r:embed="rId6"/>
          <a:stretch>
            <a:fillRect/>
          </a:stretch>
        </p:blipFill>
        <p:spPr>
          <a:xfrm>
            <a:off x="1774726" y="3861842"/>
            <a:ext cx="2376264" cy="966084"/>
          </a:xfrm>
          <a:prstGeom prst="rect">
            <a:avLst/>
          </a:prstGeom>
        </p:spPr>
      </p:pic>
      <p:pic>
        <p:nvPicPr>
          <p:cNvPr id="9" name="圖片 8">
            <a:extLst>
              <a:ext uri="{FF2B5EF4-FFF2-40B4-BE49-F238E27FC236}">
                <a16:creationId xmlns:a16="http://schemas.microsoft.com/office/drawing/2014/main" id="{7AF4D35C-C7DE-C8AB-3B12-EFABF4356C64}"/>
              </a:ext>
            </a:extLst>
          </p:cNvPr>
          <p:cNvPicPr>
            <a:picLocks noChangeAspect="1"/>
          </p:cNvPicPr>
          <p:nvPr/>
        </p:nvPicPr>
        <p:blipFill>
          <a:blip r:embed="rId7"/>
          <a:stretch>
            <a:fillRect/>
          </a:stretch>
        </p:blipFill>
        <p:spPr>
          <a:xfrm>
            <a:off x="622598" y="4869954"/>
            <a:ext cx="2808312" cy="1761905"/>
          </a:xfrm>
          <a:prstGeom prst="rect">
            <a:avLst/>
          </a:prstGeom>
        </p:spPr>
      </p:pic>
    </p:spTree>
    <p:extLst>
      <p:ext uri="{BB962C8B-B14F-4D97-AF65-F5344CB8AC3E}">
        <p14:creationId xmlns:p14="http://schemas.microsoft.com/office/powerpoint/2010/main" val="6756044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2C704D9-E33B-399A-9710-820BAB9039F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9EF0502E-C82F-D0BB-EDD1-5A22FA33AA85}"/>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如貧得寶第三十七</a:t>
            </a:r>
          </a:p>
        </p:txBody>
      </p:sp>
      <p:sp>
        <p:nvSpPr>
          <p:cNvPr id="6" name="文字方塊 5">
            <a:extLst>
              <a:ext uri="{FF2B5EF4-FFF2-40B4-BE49-F238E27FC236}">
                <a16:creationId xmlns:a16="http://schemas.microsoft.com/office/drawing/2014/main" id="{FE58DF98-3573-9063-C1A5-700AF3B17601}"/>
              </a:ext>
            </a:extLst>
          </p:cNvPr>
          <p:cNvSpPr txBox="1"/>
          <p:nvPr/>
        </p:nvSpPr>
        <p:spPr>
          <a:xfrm>
            <a:off x="7708413" y="683458"/>
            <a:ext cx="2339102"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這一品經以比喻說明。佛在此給我們說明善因善果，讓我們曉得修善得福的好處。把佛的教誡要像窮苦的人得到寶物一樣的珍惜。</a:t>
            </a:r>
          </a:p>
        </p:txBody>
      </p:sp>
      <p:sp>
        <p:nvSpPr>
          <p:cNvPr id="7" name="文字方塊 6">
            <a:extLst>
              <a:ext uri="{FF2B5EF4-FFF2-40B4-BE49-F238E27FC236}">
                <a16:creationId xmlns:a16="http://schemas.microsoft.com/office/drawing/2014/main" id="{EE757778-72F5-0E1C-14A5-721F873FCAAB}"/>
              </a:ext>
            </a:extLst>
          </p:cNvPr>
          <p:cNvSpPr txBox="1"/>
          <p:nvPr/>
        </p:nvSpPr>
        <p:spPr>
          <a:xfrm>
            <a:off x="1911761" y="614794"/>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汝等廣植德本。勿犯道禁。忍辱精進。慈心專一。齋戒清淨。一日一夜。勝在無量壽國為善百歲。所以者何。彼佛國土。皆積德眾善。無毫髮之惡。於此修善十日十夜。勝於他方諸佛國中。為善千歲。所以者何。他方佛國。福德自然。無造惡之地。唯此世間。善少惡多。飲苦食毒。未嘗寧息。吾哀汝等。苦心誨喻。授與經法。悉持思之。悉奉行之。尊卑。男女。眷屬。朋友。轉相教語。</a:t>
            </a:r>
          </a:p>
        </p:txBody>
      </p:sp>
    </p:spTree>
    <p:extLst>
      <p:ext uri="{BB962C8B-B14F-4D97-AF65-F5344CB8AC3E}">
        <p14:creationId xmlns:p14="http://schemas.microsoft.com/office/powerpoint/2010/main" val="2241272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80BAA53-AD91-DC14-FA2D-A363A6A48F9A}"/>
              </a:ext>
            </a:extLst>
          </p:cNvPr>
          <p:cNvSpPr txBox="1"/>
          <p:nvPr/>
        </p:nvSpPr>
        <p:spPr>
          <a:xfrm>
            <a:off x="119687" y="654142"/>
            <a:ext cx="1188017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自相約檢。和順義理。歡樂慈孝。所作如犯。則自悔過。去惡就善。朝聞夕改。奉持經戒。如貧得寶。改往修來。洒心易行。自然感降。所願輒得。佛所行處。國邑丘聚。靡不蒙化。天下和順。日月清明。風雨以時。災厲不起。國豐民安。兵戈無用。崇德興仁。務修禮讓。國無盜賊。無有怨枉。強不凌弱。各得其所。我哀汝等。甚於父母念子。我於此世作佛。以善攻惡。拔生死之苦。令獲五德。升無為之安。吾般泥洹。經道漸滅。人民諂偽。復為眾惡。五燒五痛。久後轉劇。汝等轉相教誡。如佛經法。無得犯也。彌勒菩薩。合掌白言。世人惡苦。如是如是。佛皆慈哀。悉度脫之。受佛重誨。不敢違失。</a:t>
            </a:r>
          </a:p>
        </p:txBody>
      </p:sp>
    </p:spTree>
    <p:extLst>
      <p:ext uri="{BB962C8B-B14F-4D97-AF65-F5344CB8AC3E}">
        <p14:creationId xmlns:p14="http://schemas.microsoft.com/office/powerpoint/2010/main" val="1896088067"/>
      </p:ext>
    </p:extLst>
  </p:cSld>
  <p:clrMapOvr>
    <a:overrideClrMapping bg1="lt1" tx1="dk1" bg2="lt2" tx2="dk2" accent1="accent1" accent2="accent2" accent3="accent3" accent4="accent4" accent5="accent5" accent6="accent6" hlink="hlink" folHlink="folHlink"/>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2BE18E7-09FA-FD8D-F17E-0F5B1019FA0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EEB5E7CE-131B-DCDB-5481-C6567B777931}"/>
              </a:ext>
            </a:extLst>
          </p:cNvPr>
          <p:cNvSpPr txBox="1"/>
          <p:nvPr/>
        </p:nvSpPr>
        <p:spPr>
          <a:xfrm>
            <a:off x="281319" y="709820"/>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說，你們要廣泛培植功德之本，就是要勤修眾善，不可違背真理與禁戒。做到忍辱如地，一切都能包容，而且精進不退。以理智的愛心對待一切眾生，專一不雜的修學。在這個充滿誘惑與惡劣的環境裡，若能奉持齋戒，以清淨心，修行一日一夜，勝過在極樂世界修善一百年。為什麼？因為阿彌陀佛國土的眾生，都是積德修善，沒有絲毫造惡的因緣。反顯處在惡世能修行，是非常的難得可貴。</a:t>
            </a:r>
          </a:p>
        </p:txBody>
      </p:sp>
      <p:sp>
        <p:nvSpPr>
          <p:cNvPr id="6" name="文字方塊 5">
            <a:extLst>
              <a:ext uri="{FF2B5EF4-FFF2-40B4-BE49-F238E27FC236}">
                <a16:creationId xmlns:a16="http://schemas.microsoft.com/office/drawing/2014/main" id="{0C371F86-81B8-1F38-5FD8-4EFE38FB3C75}"/>
              </a:ext>
            </a:extLst>
          </p:cNvPr>
          <p:cNvSpPr txBox="1"/>
          <p:nvPr/>
        </p:nvSpPr>
        <p:spPr>
          <a:xfrm>
            <a:off x="7801326" y="69217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汝等廣植德本。勿犯道禁。忍辱精進。慈心專一。齋戒清淨。一日一夜。勝在無量壽國為善百歲。所以者何。彼佛國土。皆積德眾善。無毫髮之惡。</a:t>
            </a:r>
          </a:p>
        </p:txBody>
      </p:sp>
    </p:spTree>
    <p:extLst>
      <p:ext uri="{BB962C8B-B14F-4D97-AF65-F5344CB8AC3E}">
        <p14:creationId xmlns:p14="http://schemas.microsoft.com/office/powerpoint/2010/main" val="23815930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AB8D6C6-1994-5C31-2103-3387409B265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449A29F4-D091-8F98-D1CF-A9E4B0F25733}"/>
              </a:ext>
            </a:extLst>
          </p:cNvPr>
          <p:cNvSpPr txBox="1"/>
          <p:nvPr/>
        </p:nvSpPr>
        <p:spPr>
          <a:xfrm>
            <a:off x="4532513" y="626743"/>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若在此五濁惡世之中，修善十日十夜，超過他方諸佛國土中修善一千年。這又是為什麼？因為他方佛國福德是自然的，沒有造惡的地方。特顯人於惡世修行之難能可貴。</a:t>
            </a:r>
          </a:p>
        </p:txBody>
      </p:sp>
      <p:sp>
        <p:nvSpPr>
          <p:cNvPr id="6" name="文字方塊 5">
            <a:extLst>
              <a:ext uri="{FF2B5EF4-FFF2-40B4-BE49-F238E27FC236}">
                <a16:creationId xmlns:a16="http://schemas.microsoft.com/office/drawing/2014/main" id="{83C1AB1E-2AA8-1D12-E784-272A08EE2CE4}"/>
              </a:ext>
            </a:extLst>
          </p:cNvPr>
          <p:cNvSpPr txBox="1"/>
          <p:nvPr/>
        </p:nvSpPr>
        <p:spPr>
          <a:xfrm>
            <a:off x="8255446" y="618138"/>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於此修善十日十夜。勝於他方諸佛國中。為善千歲。所以者何。他方佛國。福德自然。無造惡之地。</a:t>
            </a:r>
          </a:p>
        </p:txBody>
      </p:sp>
    </p:spTree>
    <p:extLst>
      <p:ext uri="{BB962C8B-B14F-4D97-AF65-F5344CB8AC3E}">
        <p14:creationId xmlns:p14="http://schemas.microsoft.com/office/powerpoint/2010/main" val="34206238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5DA9A67-9A66-C062-B297-3506C5B4C38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A259E3DF-4CC7-E7D7-8B09-B9A0321CCD4A}"/>
              </a:ext>
            </a:extLst>
          </p:cNvPr>
          <p:cNvSpPr txBox="1"/>
          <p:nvPr/>
        </p:nvSpPr>
        <p:spPr>
          <a:xfrm>
            <a:off x="223094" y="562853"/>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唯有我們這個世界，修善的人少，造惡的人多。人們於日常生活中，每天所受的種種苦痛，都是隨著貪瞋癡煩惱的支配，在造作種種惡業，從來沒有寧息過。佛憐憫我們，所以苦口婆心的教誨曉諭，傳授給我們離苦得樂的方法</a:t>
            </a:r>
            <a:r>
              <a:rPr lang="en-US" altLang="zh-TW" sz="2800" dirty="0">
                <a:solidFill>
                  <a:schemeClr val="bg1">
                    <a:lumMod val="95000"/>
                  </a:schemeClr>
                </a:solidFill>
              </a:rPr>
              <a:t>︵</a:t>
            </a:r>
            <a:r>
              <a:rPr lang="zh-TW" altLang="en-US" sz="2800" dirty="0">
                <a:solidFill>
                  <a:schemeClr val="bg1">
                    <a:lumMod val="95000"/>
                  </a:schemeClr>
                </a:solidFill>
              </a:rPr>
              <a:t>此處指本經</a:t>
            </a:r>
            <a:r>
              <a:rPr lang="en-US" altLang="zh-TW" sz="2800" dirty="0">
                <a:solidFill>
                  <a:schemeClr val="bg1">
                    <a:lumMod val="95000"/>
                  </a:schemeClr>
                </a:solidFill>
              </a:rPr>
              <a:t>︶</a:t>
            </a:r>
            <a:r>
              <a:rPr lang="zh-TW" altLang="en-US" sz="2800" dirty="0">
                <a:solidFill>
                  <a:schemeClr val="bg1">
                    <a:lumMod val="95000"/>
                  </a:schemeClr>
                </a:solidFill>
              </a:rPr>
              <a:t>。</a:t>
            </a:r>
          </a:p>
          <a:p>
            <a:pPr>
              <a:lnSpc>
                <a:spcPts val="4400"/>
              </a:lnSpc>
            </a:pPr>
            <a:r>
              <a:rPr lang="zh-TW" altLang="en-US" sz="2800" dirty="0">
                <a:solidFill>
                  <a:schemeClr val="bg1">
                    <a:lumMod val="95000"/>
                  </a:schemeClr>
                </a:solidFill>
              </a:rPr>
              <a:t>接受本經之後，應思惟經中的義理，然後依教奉行。將自己所得到的覺悟利益，轉教給一切大眾，和家親眷屬朋友等人共享。</a:t>
            </a:r>
          </a:p>
        </p:txBody>
      </p:sp>
      <p:sp>
        <p:nvSpPr>
          <p:cNvPr id="6" name="文字方塊 5">
            <a:extLst>
              <a:ext uri="{FF2B5EF4-FFF2-40B4-BE49-F238E27FC236}">
                <a16:creationId xmlns:a16="http://schemas.microsoft.com/office/drawing/2014/main" id="{9BC194BE-F683-BB2E-F002-F5A707B158A0}"/>
              </a:ext>
            </a:extLst>
          </p:cNvPr>
          <p:cNvSpPr txBox="1"/>
          <p:nvPr/>
        </p:nvSpPr>
        <p:spPr>
          <a:xfrm>
            <a:off x="7185773"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唯此世間。善少惡多。飲苦食毒。未嘗寧息。吾哀汝等。苦心誨喻。授與經法。悉持思之。悉奉行之。尊卑。男女。眷屬。朋友。轉相教語。自相約檢。和順義理。歡樂慈孝。</a:t>
            </a:r>
          </a:p>
        </p:txBody>
      </p:sp>
    </p:spTree>
    <p:extLst>
      <p:ext uri="{BB962C8B-B14F-4D97-AF65-F5344CB8AC3E}">
        <p14:creationId xmlns:p14="http://schemas.microsoft.com/office/powerpoint/2010/main" val="12326528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8F78F89-563F-5206-5901-378D35C37AF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4B05464B-A2D2-027F-C90D-A6C33B80F774}"/>
              </a:ext>
            </a:extLst>
          </p:cNvPr>
          <p:cNvSpPr txBox="1"/>
          <p:nvPr/>
        </p:nvSpPr>
        <p:spPr>
          <a:xfrm>
            <a:off x="6033839" y="709820"/>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自己必須要約束、反省、檢點一切錯誤的思想行為，力求改過自新。對人、對事、對物態度要和睦，要隨順，不能違背義理。這樣就能得到歡喜快樂的生活，再以慈悲心、孝順心對待一切眾生，就是真正的修菩薩道，行菩薩行了。</a:t>
            </a:r>
          </a:p>
        </p:txBody>
      </p:sp>
    </p:spTree>
    <p:extLst>
      <p:ext uri="{BB962C8B-B14F-4D97-AF65-F5344CB8AC3E}">
        <p14:creationId xmlns:p14="http://schemas.microsoft.com/office/powerpoint/2010/main" val="2413230371"/>
      </p:ext>
    </p:extLst>
  </p:cSld>
  <p:clrMapOvr>
    <a:overrideClrMapping bg1="lt1" tx1="dk1" bg2="lt2" tx2="dk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78733C1-89C5-2764-B993-B9CA3C4B9C1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CCD466F8-BAAC-3B65-F7A7-38FC13C0C146}"/>
              </a:ext>
            </a:extLst>
          </p:cNvPr>
          <p:cNvSpPr txBox="1"/>
          <p:nvPr/>
        </p:nvSpPr>
        <p:spPr>
          <a:xfrm>
            <a:off x="582714" y="592426"/>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言行舉止若犯了過失，一定要深自懺悔，斷惡從善。時時反省自己的言行，發現過失立刻改正。奉行經典中的教誡，就像貧窮的人得到珍寶一樣的珍惜，諸苦頓息，從此歡樂無憂。這是以珍寶比喻經戒的殊勝妙用。</a:t>
            </a:r>
          </a:p>
          <a:p>
            <a:pPr>
              <a:lnSpc>
                <a:spcPts val="4400"/>
              </a:lnSpc>
            </a:pPr>
            <a:r>
              <a:rPr lang="zh-TW" altLang="en-US" sz="2800" dirty="0">
                <a:solidFill>
                  <a:schemeClr val="bg1">
                    <a:lumMod val="95000"/>
                  </a:schemeClr>
                </a:solidFill>
              </a:rPr>
              <a:t>若能痛改往日的惡行，從今開始努力修善，洗除心裡的污垢，改變自己的一切錯誤行為，如是則自然感得諸佛降威加被，凡所願求，皆能圓滿得到，就是有求必應。</a:t>
            </a:r>
          </a:p>
        </p:txBody>
      </p:sp>
      <p:sp>
        <p:nvSpPr>
          <p:cNvPr id="6" name="文字方塊 5">
            <a:extLst>
              <a:ext uri="{FF2B5EF4-FFF2-40B4-BE49-F238E27FC236}">
                <a16:creationId xmlns:a16="http://schemas.microsoft.com/office/drawing/2014/main" id="{21731EFD-FBD9-90F4-516F-53F95A236C6F}"/>
              </a:ext>
            </a:extLst>
          </p:cNvPr>
          <p:cNvSpPr txBox="1"/>
          <p:nvPr/>
        </p:nvSpPr>
        <p:spPr>
          <a:xfrm>
            <a:off x="8255446" y="618138"/>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所作如犯。則自悔過。去惡就善。朝聞夕改。奉持經戒。如貧得寶。改往修來。洒心易行。自然感降。所願輒得。</a:t>
            </a:r>
          </a:p>
        </p:txBody>
      </p:sp>
    </p:spTree>
    <p:extLst>
      <p:ext uri="{BB962C8B-B14F-4D97-AF65-F5344CB8AC3E}">
        <p14:creationId xmlns:p14="http://schemas.microsoft.com/office/powerpoint/2010/main" val="14461513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30A3191-D561-77B3-2CD2-31468EDDFE5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7D03B58B-1C66-C1A3-8DA8-9AEF30425C1F}"/>
              </a:ext>
            </a:extLst>
          </p:cNvPr>
          <p:cNvSpPr txBox="1"/>
          <p:nvPr/>
        </p:nvSpPr>
        <p:spPr>
          <a:xfrm>
            <a:off x="1161528" y="745824"/>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這一段是說明佛陀教育的成果。佛說，佛陀教育所推行的地區，大如一個國家、都市，小至鄉鎮、村落，人人都接受佛法感化，皆知斷惡向善。則天下</a:t>
            </a:r>
            <a:r>
              <a:rPr lang="en-US" altLang="zh-TW" sz="2800" dirty="0">
                <a:solidFill>
                  <a:schemeClr val="bg1">
                    <a:lumMod val="95000"/>
                  </a:schemeClr>
                </a:solidFill>
              </a:rPr>
              <a:t>︵</a:t>
            </a:r>
            <a:r>
              <a:rPr lang="zh-TW" altLang="en-US" sz="2800" dirty="0">
                <a:solidFill>
                  <a:schemeClr val="bg1">
                    <a:lumMod val="95000"/>
                  </a:schemeClr>
                </a:solidFill>
              </a:rPr>
              <a:t>社會</a:t>
            </a:r>
            <a:r>
              <a:rPr lang="en-US" altLang="zh-TW" sz="2800" dirty="0">
                <a:solidFill>
                  <a:schemeClr val="bg1">
                    <a:lumMod val="95000"/>
                  </a:schemeClr>
                </a:solidFill>
              </a:rPr>
              <a:t>︶</a:t>
            </a:r>
            <a:r>
              <a:rPr lang="zh-TW" altLang="en-US" sz="2800" dirty="0">
                <a:solidFill>
                  <a:schemeClr val="bg1">
                    <a:lumMod val="95000"/>
                  </a:schemeClr>
                </a:solidFill>
              </a:rPr>
              <a:t>一片祥如，大眾和睦相處。日月天體的運轉一切正常；風調雨順，不會有反常的現象。天時、地利、人和，沒有種種自然災害。國豐民安，各得其所，天下太平，自然也沒有人為的戰爭災害。</a:t>
            </a:r>
          </a:p>
        </p:txBody>
      </p:sp>
      <p:sp>
        <p:nvSpPr>
          <p:cNvPr id="6" name="文字方塊 5">
            <a:extLst>
              <a:ext uri="{FF2B5EF4-FFF2-40B4-BE49-F238E27FC236}">
                <a16:creationId xmlns:a16="http://schemas.microsoft.com/office/drawing/2014/main" id="{0C6AED01-4041-2D60-3949-97B6F60EACE3}"/>
              </a:ext>
            </a:extLst>
          </p:cNvPr>
          <p:cNvSpPr txBox="1"/>
          <p:nvPr/>
        </p:nvSpPr>
        <p:spPr>
          <a:xfrm>
            <a:off x="7801326"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佛所行處。國邑丘聚。靡不蒙化。天下和順。日月清明。風雨以時。災厲不起。國豐民安。兵戈無用。崇德興仁。務修禮讓。國無盜賊。無有怨枉。強不凌弱。各得其所。</a:t>
            </a:r>
          </a:p>
        </p:txBody>
      </p:sp>
    </p:spTree>
    <p:extLst>
      <p:ext uri="{BB962C8B-B14F-4D97-AF65-F5344CB8AC3E}">
        <p14:creationId xmlns:p14="http://schemas.microsoft.com/office/powerpoint/2010/main" val="16538748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62300C3-264C-36F4-350A-385EBB8CEBB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79F82FE9-26E6-47A0-4263-16130D4B45D1}"/>
              </a:ext>
            </a:extLst>
          </p:cNvPr>
          <p:cNvSpPr txBox="1"/>
          <p:nvPr/>
        </p:nvSpPr>
        <p:spPr>
          <a:xfrm>
            <a:off x="6598096" y="837506"/>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整個社會，人人盡知崇尚道德，處世待人廣施仁慈。日常所行皆有秩序，都能禮讓接物。大眾奉公守法，沒有盜竊之事。以誠待人，無有坑害、冤枉。彼此相處，更不會仗恃強勢欺凌弱小，而使人人皆得安居樂業。</a:t>
            </a:r>
          </a:p>
        </p:txBody>
      </p:sp>
    </p:spTree>
    <p:extLst>
      <p:ext uri="{BB962C8B-B14F-4D97-AF65-F5344CB8AC3E}">
        <p14:creationId xmlns:p14="http://schemas.microsoft.com/office/powerpoint/2010/main" val="3850032555"/>
      </p:ext>
    </p:extLst>
  </p:cSld>
  <p:clrMapOvr>
    <a:overrideClrMapping bg1="lt1" tx1="dk1" bg2="lt2" tx2="dk2" accent1="accent1" accent2="accent2" accent3="accent3" accent4="accent4" accent5="accent5" accent6="accent6" hlink="hlink" folHlink="folHlink"/>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57C3F8E-B8A5-85B7-D44C-0F612626088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5" name="文字方塊 4">
            <a:extLst>
              <a:ext uri="{FF2B5EF4-FFF2-40B4-BE49-F238E27FC236}">
                <a16:creationId xmlns:a16="http://schemas.microsoft.com/office/drawing/2014/main" id="{B0545B68-874D-CA35-1B47-7E791FF360F4}"/>
              </a:ext>
            </a:extLst>
          </p:cNvPr>
          <p:cNvSpPr txBox="1"/>
          <p:nvPr/>
        </p:nvSpPr>
        <p:spPr>
          <a:xfrm>
            <a:off x="3960319" y="618138"/>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說，我憐憫、關懷你們，這份慈愛的心超過世間父母對子女的愛心。我在這個世界示現成佛，傳授種種善法給你們，以此對治一切煩惱惡習，永遠拔除生死輪迴之苦，教導世人修行五善，獲五德。不斷向上提升，最終必定達到無上的佛果。</a:t>
            </a:r>
          </a:p>
        </p:txBody>
      </p:sp>
      <p:sp>
        <p:nvSpPr>
          <p:cNvPr id="6" name="文字方塊 5">
            <a:extLst>
              <a:ext uri="{FF2B5EF4-FFF2-40B4-BE49-F238E27FC236}">
                <a16:creationId xmlns:a16="http://schemas.microsoft.com/office/drawing/2014/main" id="{2F01A782-A98D-F34B-9503-5EDA37C3EC80}"/>
              </a:ext>
            </a:extLst>
          </p:cNvPr>
          <p:cNvSpPr txBox="1"/>
          <p:nvPr/>
        </p:nvSpPr>
        <p:spPr>
          <a:xfrm>
            <a:off x="8831510" y="526456"/>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我哀汝等。甚於父母念子。我於此世作佛。以善攻惡。拔生死之苦。令獲五德。升無為之安。</a:t>
            </a:r>
          </a:p>
        </p:txBody>
      </p:sp>
    </p:spTree>
    <p:extLst>
      <p:ext uri="{BB962C8B-B14F-4D97-AF65-F5344CB8AC3E}">
        <p14:creationId xmlns:p14="http://schemas.microsoft.com/office/powerpoint/2010/main" val="11252989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DBD2E93-4C90-16A5-7B9A-96E4983FEC6F}"/>
              </a:ext>
            </a:extLst>
          </p:cNvPr>
          <p:cNvSpPr txBox="1"/>
          <p:nvPr/>
        </p:nvSpPr>
        <p:spPr>
          <a:xfrm>
            <a:off x="-241498" y="666120"/>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說，我入滅以後，四十九年所說的經道逐漸被人曲解變質，逐漸在此世間消失了。那時人民的思想、行為都是諂曲虛偽不實。內在的無明煩惱習氣，再加外面惡緣的影響，又會造作種種的惡業。社會動亂不安，人民生活困苦不堪，這種現象愈演愈烈</a:t>
            </a:r>
            <a:r>
              <a:rPr lang="en-US" altLang="zh-TW" sz="2800" dirty="0">
                <a:solidFill>
                  <a:schemeClr val="bg1">
                    <a:lumMod val="95000"/>
                  </a:schemeClr>
                </a:solidFill>
              </a:rPr>
              <a:t>︵</a:t>
            </a:r>
            <a:r>
              <a:rPr lang="zh-TW" altLang="en-US" sz="2800" dirty="0">
                <a:solidFill>
                  <a:schemeClr val="bg1">
                    <a:lumMod val="95000"/>
                  </a:schemeClr>
                </a:solidFill>
              </a:rPr>
              <a:t>這是佛預言末世以後的社會狀況</a:t>
            </a:r>
            <a:r>
              <a:rPr lang="en-US" altLang="zh-TW" sz="2800" dirty="0">
                <a:solidFill>
                  <a:schemeClr val="bg1">
                    <a:lumMod val="95000"/>
                  </a:schemeClr>
                </a:solidFill>
              </a:rPr>
              <a:t>︶</a:t>
            </a:r>
            <a:r>
              <a:rPr lang="zh-TW" altLang="en-US" sz="2800" dirty="0">
                <a:solidFill>
                  <a:schemeClr val="bg1">
                    <a:lumMod val="95000"/>
                  </a:schemeClr>
                </a:solidFill>
              </a:rPr>
              <a:t>。</a:t>
            </a:r>
          </a:p>
          <a:p>
            <a:pPr>
              <a:lnSpc>
                <a:spcPts val="4400"/>
              </a:lnSpc>
            </a:pPr>
            <a:r>
              <a:rPr lang="zh-TW" altLang="en-US" sz="2800" dirty="0">
                <a:solidFill>
                  <a:schemeClr val="bg1">
                    <a:lumMod val="95000"/>
                  </a:schemeClr>
                </a:solidFill>
              </a:rPr>
              <a:t>你們有緣遇到這一部經，知道離苦得樂的方法，一定要輾轉相告，互相勸導勉勵，如佛在經上所說的理論和方法修學，依教奉行，決定不可以違犯。這樣的聞法機緣，非常殊勝希有，應知珍惜。</a:t>
            </a:r>
          </a:p>
          <a:p>
            <a:pPr>
              <a:lnSpc>
                <a:spcPts val="4400"/>
              </a:lnSpc>
            </a:pPr>
            <a:endParaRPr lang="zh-TW" altLang="en-US" sz="2800" dirty="0">
              <a:solidFill>
                <a:schemeClr val="bg1">
                  <a:lumMod val="95000"/>
                </a:schemeClr>
              </a:solidFill>
            </a:endParaRPr>
          </a:p>
        </p:txBody>
      </p:sp>
      <p:sp>
        <p:nvSpPr>
          <p:cNvPr id="6" name="文字方塊 5">
            <a:extLst>
              <a:ext uri="{FF2B5EF4-FFF2-40B4-BE49-F238E27FC236}">
                <a16:creationId xmlns:a16="http://schemas.microsoft.com/office/drawing/2014/main" id="{C120C20D-F2E6-C1AD-2308-DF463B946E27}"/>
              </a:ext>
            </a:extLst>
          </p:cNvPr>
          <p:cNvSpPr txBox="1"/>
          <p:nvPr/>
        </p:nvSpPr>
        <p:spPr>
          <a:xfrm>
            <a:off x="9046285"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吾般泥洹。經道漸滅。人民諂偽。復為眾惡。五燒五痛。久後轉劇。汝等轉相教誡。如佛經法。無得犯也。</a:t>
            </a:r>
          </a:p>
        </p:txBody>
      </p:sp>
    </p:spTree>
    <p:extLst>
      <p:ext uri="{BB962C8B-B14F-4D97-AF65-F5344CB8AC3E}">
        <p14:creationId xmlns:p14="http://schemas.microsoft.com/office/powerpoint/2010/main" val="15820551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9" name="匾額 8" descr="佛學概要十四講表 習講">
            <a:extLst>
              <a:ext uri="{FF2B5EF4-FFF2-40B4-BE49-F238E27FC236}">
                <a16:creationId xmlns:a16="http://schemas.microsoft.com/office/drawing/2014/main" id="{B2C8C742-5F1F-476E-24DF-2DF756CB4B3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第廿八講</a:t>
            </a:r>
            <a:endParaRPr lang="en-US" altLang="zh-TW" dirty="0"/>
          </a:p>
        </p:txBody>
      </p:sp>
      <p:sp>
        <p:nvSpPr>
          <p:cNvPr id="10" name="文字方塊 9">
            <a:extLst>
              <a:ext uri="{FF2B5EF4-FFF2-40B4-BE49-F238E27FC236}">
                <a16:creationId xmlns:a16="http://schemas.microsoft.com/office/drawing/2014/main" id="{E2404A43-4791-96D6-782D-D1BA32DF58B4}"/>
              </a:ext>
            </a:extLst>
          </p:cNvPr>
          <p:cNvSpPr txBox="1"/>
          <p:nvPr/>
        </p:nvSpPr>
        <p:spPr>
          <a:xfrm>
            <a:off x="2267548" y="618138"/>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時彌勒菩薩合掌向佛說：世人無知造作五惡，感得五痛、五燒的苦報，一切皆如佛所言，完全一樣。佛以大慈大悲哀憫眾生，希望一切眾生都能在這一生當中，永遠脫離生死輪迴，念佛往生淨土，這是佛的願望。</a:t>
            </a:r>
          </a:p>
          <a:p>
            <a:pPr>
              <a:lnSpc>
                <a:spcPts val="4400"/>
              </a:lnSpc>
            </a:pPr>
            <a:r>
              <a:rPr lang="zh-TW" altLang="en-US" sz="2800" dirty="0">
                <a:solidFill>
                  <a:schemeClr val="bg1">
                    <a:lumMod val="95000"/>
                  </a:schemeClr>
                </a:solidFill>
              </a:rPr>
              <a:t>彌勒菩薩也是代表我們大眾，表示完全接受佛的重重教誨。說：不敢違背，不敢忘失佛陀苦口婆心的教導。</a:t>
            </a:r>
          </a:p>
        </p:txBody>
      </p:sp>
      <p:sp>
        <p:nvSpPr>
          <p:cNvPr id="11" name="文字方塊 10">
            <a:extLst>
              <a:ext uri="{FF2B5EF4-FFF2-40B4-BE49-F238E27FC236}">
                <a16:creationId xmlns:a16="http://schemas.microsoft.com/office/drawing/2014/main" id="{4394D8CA-EA17-44C3-8FD2-ABBDE8CCF75D}"/>
              </a:ext>
            </a:extLst>
          </p:cNvPr>
          <p:cNvSpPr txBox="1"/>
          <p:nvPr/>
        </p:nvSpPr>
        <p:spPr>
          <a:xfrm>
            <a:off x="8831510" y="526456"/>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彌勒菩薩。合掌白言。世人惡苦。如是如是。佛皆慈哀。悉度脫之。受佛重誨。不敢違失。</a:t>
            </a:r>
          </a:p>
        </p:txBody>
      </p:sp>
    </p:spTree>
    <p:extLst>
      <p:ext uri="{BB962C8B-B14F-4D97-AF65-F5344CB8AC3E}">
        <p14:creationId xmlns:p14="http://schemas.microsoft.com/office/powerpoint/2010/main" val="34040114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573B3BE-568C-D667-5F4C-3680275EE766}"/>
              </a:ext>
            </a:extLst>
          </p:cNvPr>
          <p:cNvSpPr txBox="1"/>
          <p:nvPr/>
        </p:nvSpPr>
        <p:spPr>
          <a:xfrm>
            <a:off x="127860"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如貧得寶第三十七</a:t>
            </a:r>
          </a:p>
          <a:p>
            <a:pPr>
              <a:lnSpc>
                <a:spcPts val="3000"/>
              </a:lnSpc>
            </a:pPr>
            <a:r>
              <a:rPr lang="zh-TW" altLang="en-US" sz="2800" dirty="0">
                <a:solidFill>
                  <a:schemeClr val="bg1"/>
                </a:solidFill>
              </a:rPr>
              <a:t>汝等廣植德本。勿犯道禁。忍辱精進。慈心專一。齋戒清淨。一日一夜。勝在無量壽國為善百歲。所以者何。彼佛國土。皆積德眾善。無毫髮之惡。於此修善十日十夜。勝於他方諸佛國中。為善千歲。</a:t>
            </a:r>
          </a:p>
        </p:txBody>
      </p:sp>
      <p:sp>
        <p:nvSpPr>
          <p:cNvPr id="5" name="文字方塊 4">
            <a:extLst>
              <a:ext uri="{FF2B5EF4-FFF2-40B4-BE49-F238E27FC236}">
                <a16:creationId xmlns:a16="http://schemas.microsoft.com/office/drawing/2014/main" id="{29EB9CB9-634A-5601-5907-02AE661E1F19}"/>
              </a:ext>
            </a:extLst>
          </p:cNvPr>
          <p:cNvSpPr txBox="1"/>
          <p:nvPr/>
        </p:nvSpPr>
        <p:spPr>
          <a:xfrm>
            <a:off x="127860" y="2016636"/>
            <a:ext cx="12064864" cy="3939540"/>
          </a:xfrm>
          <a:prstGeom prst="rect">
            <a:avLst/>
          </a:prstGeom>
          <a:noFill/>
        </p:spPr>
        <p:txBody>
          <a:bodyPr wrap="square" rtlCol="0">
            <a:spAutoFit/>
          </a:bodyPr>
          <a:lstStyle/>
          <a:p>
            <a:pPr>
              <a:lnSpc>
                <a:spcPts val="3000"/>
              </a:lnSpc>
            </a:pPr>
            <a:r>
              <a:rPr lang="en-US" altLang="zh-TW" sz="2800" b="1" dirty="0">
                <a:solidFill>
                  <a:schemeClr val="bg1"/>
                </a:solidFill>
              </a:rPr>
              <a:t>Chapter 37: Like the Poor Finding Treasure</a:t>
            </a:r>
          </a:p>
          <a:p>
            <a:pPr>
              <a:lnSpc>
                <a:spcPts val="3000"/>
              </a:lnSpc>
            </a:pPr>
            <a:r>
              <a:rPr lang="en-US" altLang="zh-TW" sz="2800" b="1" dirty="0">
                <a:solidFill>
                  <a:schemeClr val="bg1"/>
                </a:solidFill>
              </a:rPr>
              <a:t>You should all broadly cultivate the roots of virtue and never violate the precepts of the Way. Be patient under insult, diligent in practice, and single-hearted in compassion. Keep the precepts pure through fasting and </a:t>
            </a:r>
            <a:r>
              <a:rPr lang="en-US" altLang="zh-TW" sz="2800" b="1" dirty="0" err="1">
                <a:solidFill>
                  <a:schemeClr val="bg1"/>
                </a:solidFill>
              </a:rPr>
              <a:t>mindfulness.A</a:t>
            </a:r>
            <a:r>
              <a:rPr lang="en-US" altLang="zh-TW" sz="2800" b="1" dirty="0">
                <a:solidFill>
                  <a:schemeClr val="bg1"/>
                </a:solidFill>
              </a:rPr>
              <a:t> single day and night of pure practice in this world surpasses a hundred years of doing good in the Land of Infinite Life. Why is this so? Because in that Buddha-land, all beings have already accumulated virtue and perfected goodness, with not the slightest trace of evil. Thus, cultivating goodness here for ten days and nights surpasses a thousand years of doing good in the Buddha-lands of other worlds.</a:t>
            </a:r>
            <a:endParaRPr lang="zh-TW" altLang="en-US" sz="2800" b="1" dirty="0">
              <a:solidFill>
                <a:schemeClr val="bg1"/>
              </a:solidFill>
            </a:endParaRPr>
          </a:p>
        </p:txBody>
      </p:sp>
    </p:spTree>
    <p:extLst>
      <p:ext uri="{BB962C8B-B14F-4D97-AF65-F5344CB8AC3E}">
        <p14:creationId xmlns:p14="http://schemas.microsoft.com/office/powerpoint/2010/main" val="4003365875"/>
      </p:ext>
    </p:extLst>
  </p:cSld>
  <p:clrMapOvr>
    <a:overrideClrMapping bg1="lt1" tx1="dk1" bg2="lt2" tx2="dk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E9CAC61-099D-9FDC-9700-77AA68B9AC4B}"/>
              </a:ext>
            </a:extLst>
          </p:cNvPr>
          <p:cNvSpPr txBox="1"/>
          <p:nvPr/>
        </p:nvSpPr>
        <p:spPr>
          <a:xfrm>
            <a:off x="127860"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所以者何。他方佛國。福德自然。無造惡之地。唯此世間。善少惡多。飲苦食毒。未嘗寧息。吾哀汝等。苦心誨喻。授與經法。悉持思之。悉奉行之。尊卑。男女。眷屬。朋友。轉相教語。自相約檢。和順義理。歡樂慈孝。所作如犯。則自悔過。去惡就善。朝聞夕改。</a:t>
            </a:r>
          </a:p>
        </p:txBody>
      </p:sp>
      <p:sp>
        <p:nvSpPr>
          <p:cNvPr id="5" name="文字方塊 4">
            <a:extLst>
              <a:ext uri="{FF2B5EF4-FFF2-40B4-BE49-F238E27FC236}">
                <a16:creationId xmlns:a16="http://schemas.microsoft.com/office/drawing/2014/main" id="{5FEA26F4-9527-41C9-ABDB-D4FED102B1A7}"/>
              </a:ext>
            </a:extLst>
          </p:cNvPr>
          <p:cNvSpPr txBox="1"/>
          <p:nvPr/>
        </p:nvSpPr>
        <p:spPr>
          <a:xfrm>
            <a:off x="127860" y="2016636"/>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Why is this so? In the Buddha-lands of other realms, blessings and virtues arise naturally; there is no place for the creation of evil. Only in this world are goodness few and evils many. People drink bitterness and consume poison, never finding peace or rest. Out of compassion for you, I have earnestly spoken these teachings and entrusted to you the sacred Dharma. You should all faithfully uphold and contemplate them, and put them into practice. High and low, men and women, relatives and friends—each should teach and remind one another, restraining themselves through mutual guidance. Be harmonious and righteous, joyful, kind, and filial. If one commits wrongdoing, one should immediately confess and repent, turn away from evil, and cultivate good. Upon hearing the Way in the morning, reform by evening.</a:t>
            </a:r>
            <a:endParaRPr lang="zh-TW" altLang="en-US" sz="2800" b="1" dirty="0">
              <a:solidFill>
                <a:schemeClr val="bg1"/>
              </a:solidFill>
            </a:endParaRPr>
          </a:p>
        </p:txBody>
      </p:sp>
    </p:spTree>
    <p:extLst>
      <p:ext uri="{BB962C8B-B14F-4D97-AF65-F5344CB8AC3E}">
        <p14:creationId xmlns:p14="http://schemas.microsoft.com/office/powerpoint/2010/main" val="2160898000"/>
      </p:ext>
    </p:extLst>
  </p:cSld>
  <p:clrMapOvr>
    <a:overrideClrMapping bg1="lt1" tx1="dk1" bg2="lt2" tx2="dk2" accent1="accent1" accent2="accent2" accent3="accent3" accent4="accent4" accent5="accent5" accent6="accent6" hlink="hlink" folHlink="folHlink"/>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067B8FF-0079-F990-3CA2-F9877C548496}"/>
              </a:ext>
            </a:extLst>
          </p:cNvPr>
          <p:cNvSpPr txBox="1"/>
          <p:nvPr/>
        </p:nvSpPr>
        <p:spPr>
          <a:xfrm>
            <a:off x="127860"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奉持經戒。如貧得寶。改往修來。洒心易行。自然感降。所願輒得。佛所行處。國邑丘聚。靡不蒙化。天下和順。日月清明。風雨以時。災厲不起。國豐民安。兵戈無用。崇德興仁。務修禮讓。國無盜賊。無有怨枉。強不凌弱。各得其所。</a:t>
            </a:r>
          </a:p>
        </p:txBody>
      </p:sp>
      <p:sp>
        <p:nvSpPr>
          <p:cNvPr id="5" name="文字方塊 4">
            <a:extLst>
              <a:ext uri="{FF2B5EF4-FFF2-40B4-BE49-F238E27FC236}">
                <a16:creationId xmlns:a16="http://schemas.microsoft.com/office/drawing/2014/main" id="{BBF60E61-3D87-176F-A69C-3CC4CA2CF13A}"/>
              </a:ext>
            </a:extLst>
          </p:cNvPr>
          <p:cNvSpPr txBox="1"/>
          <p:nvPr/>
        </p:nvSpPr>
        <p:spPr>
          <a:xfrm>
            <a:off x="127860" y="2016636"/>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Uphold and keep the sutra and the precepts as one who, in poverty, finds a priceless treasure. Reform the past and cultivate the future; cleanse the mind and act with sincerity. Then, naturally, blessings will descend, and all wishes will be fulfilled. Wherever the Buddha’s teachings are practiced—in nations, cities, towns, or villages—none fail to be transformed by their influence. The world becomes harmonious and orderly; the sun and moon shine clear and bright; wind and rain come in due season; calamities and plagues do not arise. The land prospers, and the people dwell in peace. Weapons become useless, virtue is exalted, and benevolence flourishes. Courtesy and humility are cultivated; there are no thieves or robbers, no grievances or wrongs. The strong do not oppress the weak, and all beings find their proper place.</a:t>
            </a:r>
            <a:endParaRPr lang="zh-TW" altLang="en-US" sz="2800" b="1" dirty="0">
              <a:solidFill>
                <a:schemeClr val="bg1"/>
              </a:solidFill>
            </a:endParaRPr>
          </a:p>
        </p:txBody>
      </p:sp>
    </p:spTree>
    <p:extLst>
      <p:ext uri="{BB962C8B-B14F-4D97-AF65-F5344CB8AC3E}">
        <p14:creationId xmlns:p14="http://schemas.microsoft.com/office/powerpoint/2010/main" val="4247465122"/>
      </p:ext>
    </p:extLst>
  </p:cSld>
  <p:clrMapOvr>
    <a:overrideClrMapping bg1="lt1" tx1="dk1" bg2="lt2" tx2="dk2" accent1="accent1" accent2="accent2" accent3="accent3" accent4="accent4" accent5="accent5" accent6="accent6" hlink="hlink" folHlink="folHlink"/>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9755472-C794-9830-B379-8169B921CD11}"/>
              </a:ext>
            </a:extLst>
          </p:cNvPr>
          <p:cNvSpPr txBox="1"/>
          <p:nvPr/>
        </p:nvSpPr>
        <p:spPr>
          <a:xfrm>
            <a:off x="127860"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我哀汝等。甚於父母念子。我於此世作佛。以善攻惡。拔生死之苦。令獲五德。升無為之安。吾般泥洹。經道漸滅。人民諂偽。復為眾惡。五燒五痛。久後轉劇。汝等轉相教誡。如佛經法。無得犯也。彌勒菩薩。合掌白言。世人惡苦。如是如是。佛皆慈哀。悉度脫之。受佛重誨。不敢違失。</a:t>
            </a:r>
          </a:p>
        </p:txBody>
      </p:sp>
      <p:sp>
        <p:nvSpPr>
          <p:cNvPr id="5" name="文字方塊 4">
            <a:extLst>
              <a:ext uri="{FF2B5EF4-FFF2-40B4-BE49-F238E27FC236}">
                <a16:creationId xmlns:a16="http://schemas.microsoft.com/office/drawing/2014/main" id="{68B82013-132D-17DD-1E74-CE7F51405A1B}"/>
              </a:ext>
            </a:extLst>
          </p:cNvPr>
          <p:cNvSpPr txBox="1"/>
          <p:nvPr/>
        </p:nvSpPr>
        <p:spPr>
          <a:xfrm>
            <a:off x="127860" y="2016636"/>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I grieve for you all more deeply than parents grieve for their children. In this world, I have become a Buddha to overcome evil with goodness and to rescue beings from the suffering of birth and death, enabling them to attain the Five Virtues and ascend to the peace of the Unconditioned. When I enter Nirvana, the true Dharma will gradually fade away. People will become deceitful and false, returning once more to the ways of evil. The five burnings and five pains will, in time, grow ever more severe. Therefore, you must admonish and instruct one another in turn, following the teachings of the Buddha’s sutras and precepts—do not violate them. Then Bodhisattva Maitreya, with palms joined, said: “The suffering and evil of worldly beings are indeed as you have described. Out of great compassion, the Buddha delivers and liberates them all. Having received the Buddha’s profound admonition, we dare not disobey or neglect it.”</a:t>
            </a:r>
            <a:endParaRPr lang="zh-TW" altLang="en-US" sz="2800" b="1" dirty="0">
              <a:solidFill>
                <a:schemeClr val="bg1"/>
              </a:solidFill>
            </a:endParaRPr>
          </a:p>
        </p:txBody>
      </p:sp>
    </p:spTree>
    <p:extLst>
      <p:ext uri="{BB962C8B-B14F-4D97-AF65-F5344CB8AC3E}">
        <p14:creationId xmlns:p14="http://schemas.microsoft.com/office/powerpoint/2010/main" val="3951146597"/>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48904</TotalTime>
  <Words>15894</Words>
  <Application>Microsoft Office PowerPoint</Application>
  <PresentationFormat>自訂</PresentationFormat>
  <Paragraphs>417</Paragraphs>
  <Slides>91</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91</vt:i4>
      </vt:variant>
    </vt:vector>
  </HeadingPairs>
  <TitlesOfParts>
    <vt:vector size="94"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951</cp:revision>
  <dcterms:created xsi:type="dcterms:W3CDTF">2019-12-17T19:51:00Z</dcterms:created>
  <dcterms:modified xsi:type="dcterms:W3CDTF">2025-10-27T21:30:30Z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