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1" r:id="rId4"/>
    <p:sldId id="262" r:id="rId5"/>
    <p:sldId id="263" r:id="rId6"/>
    <p:sldId id="265" r:id="rId7"/>
    <p:sldId id="264" r:id="rId8"/>
    <p:sldId id="266" r:id="rId9"/>
    <p:sldId id="259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3CD6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8EC18-C640-463C-A12B-455F072B059E}" type="datetimeFigureOut">
              <a:rPr lang="en-US" smtClean="0"/>
              <a:t>4/29/2023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144F1B-56EE-4231-ADA6-C11CAD0A20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4381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7E055-4F79-45A8-9A74-E7E53BC6A1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E7506C-6566-45E3-AE36-8CE5120D70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511973-926C-4CF2-852B-25319D130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6599B3-E5B4-43F0-B945-51F39D384A95}" type="datetime1">
              <a:rPr lang="en-US" smtClean="0"/>
              <a:t>4/29/2023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46D377-DA4F-41E1-ACA7-421A30498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E18120-4E6B-42C5-8A66-8576DF087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4223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13E0B-70A1-4634-9AF9-D5592827D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4F4BD-DDB5-40AA-9F11-0291A2E7FF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655558-E7F0-4B7C-AA28-38ED3FB93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3A19E-CD3F-4FB1-9F81-A7556241EFC2}" type="datetime1">
              <a:rPr lang="en-US" smtClean="0"/>
              <a:t>4/29/2023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FE6F5-2785-46A3-96F5-3F2392910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D761B-117E-45C9-B679-734B1150E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680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E5B7F-6C65-4E3A-B5EB-44B657642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21E234-8DA3-4F44-BFF5-0F957567A6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4C1657-AB17-4393-A79D-BE38626E2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ECC1F-B52D-4C9D-B387-5E7E6C8C5026}" type="datetime1">
              <a:rPr lang="en-US" smtClean="0"/>
              <a:t>4/29/2023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73870A-5C6A-4198-8616-CE3ED0C7A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B2A66-C4EC-4A48-81B9-BE0347DEF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334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A8EDD-00EC-469E-835A-1F2C91B32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28C54-A0AF-49B2-9574-D5B9C53936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5F382-6B4B-42D4-8733-5CF4DAE9AA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D813E0-50FC-470D-9A2B-5D7268DD9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172ED-3772-4B4E-BC21-1753A2CB2226}" type="datetime1">
              <a:rPr lang="en-US" smtClean="0"/>
              <a:t>4/29/2023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768429-F02F-4FC2-ADCF-0F0F1EA3E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DF1A91-7261-413E-AC08-1C1105BB89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0621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6D0F4-A6E0-4923-82FC-6872834D1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DD36BA-DEA1-4EF1-95E7-FC950A6579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53EA38-C176-44E3-9BB2-855AC841E8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03FCC7-42A4-4646-9915-E4213DFF6D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723606-3036-4436-9172-16AEA97C01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2AFA02-D074-4038-8EAE-31D43BEAF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24F9E-F8EB-4E30-BF43-7B9FF9CB1536}" type="datetime1">
              <a:rPr lang="en-US" smtClean="0"/>
              <a:t>4/29/2023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67A40-B9E1-4FB7-A864-CADC8CCE3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76C3D4-E78A-4595-A942-EE7CA063C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7648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7BBE2-9AC2-4515-954B-FC04F4645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0A6080-23D4-4274-970E-269DC6144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D1CF2-0ED3-4174-BFBE-58C6DDE723E9}" type="datetime1">
              <a:rPr lang="en-US" smtClean="0"/>
              <a:t>4/29/2023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C9BD36-10EF-44E3-AF68-F156EA850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7C7CD9-F6A5-45F6-9B52-A44738AAD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794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541FE2-6A67-4873-AB11-50F8165AB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A5402-7816-45BA-8D65-0588048E528F}" type="datetime1">
              <a:rPr lang="en-US" smtClean="0"/>
              <a:t>4/29/2023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33E0C0-5FB5-4E08-8CF4-DEC5DC7A6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BD3230-72C0-4D74-A429-DD31F6FA0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650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83D73-378F-4C24-909A-0EA0166124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4661E-9078-4C1F-8D22-334AC9EE2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B9C249-76C9-4462-9E0A-42BA3E4588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C6711C-6B1F-43AA-B70C-1CCE9C605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D38E0-47CA-4157-84D3-FB7A496F7F36}" type="datetime1">
              <a:rPr lang="en-US" smtClean="0"/>
              <a:t>4/29/2023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93B70E-71C0-445E-8966-7BBC7059C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C6803D-5220-4F28-9EC6-E81102634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669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3C5C1-14D0-4D8D-8486-71BEA94B0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77FB2F-FAEF-493E-906F-E891510879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FDF17B-6700-4726-9483-EF738FED08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DD73D6-FD3D-427A-9277-F2F56EA05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DC03E2-A0FD-4937-BF2B-A5DF89544BCD}" type="datetime1">
              <a:rPr lang="en-US" smtClean="0"/>
              <a:t>4/29/2023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0E6426-B295-4CFA-BF57-5DCDF6D41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1CADF3-2A39-422E-9CFE-D3DD68C43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894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1AFE5-3A77-44D7-9037-E57AFBBBF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ACB4F6-FA8F-4388-B18C-2B01E93236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37646-2C47-4D9E-94DA-2306A2E5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8CE5-BC9A-47EA-8A14-A5EBC3149152}" type="datetime1">
              <a:rPr lang="en-US" smtClean="0"/>
              <a:t>4/29/2023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1D4E2-D846-4510-B74D-02D80F0D2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AE6247-AEB8-406A-8368-B16767B70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358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6FD4EE-6A2E-4D3C-9E7C-50F1CF5F22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FF6C4C-DF65-454E-8D13-5F3AA6870E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CFA3DE-DEEA-470E-8F3B-839E55C4F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F8F5C-DA16-446C-A7B4-E5D8389E0A7E}" type="datetime1">
              <a:rPr lang="en-US" smtClean="0"/>
              <a:t>4/29/2023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FEF84-6698-47B6-B0E3-332818494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99537D-979C-4DCB-9478-AC1C7710D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139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0AD2DD-515F-430D-A767-ECB3A8330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CABA03-6F36-4988-A3D9-F3ECBBBB21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D3C764-4D24-46BC-9626-55B828D79C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2B421-C776-4649-AF15-ADFA701F9A06}" type="datetime1">
              <a:rPr lang="en-US" smtClean="0"/>
              <a:t>4/29/2023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B3E69C-2F2D-445A-BA50-0D4C5ED11A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1F0673-06EA-4D78-B37E-2246BE44B0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87BA4-EFAA-4A2C-A533-4C18E107D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359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1drv.ms/p/s!Ar_EwBu4Am0LnmhzST_wBNzZHZHF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582FB-FF99-4FC5-97B2-D7514A6BB4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11984" y="414779"/>
            <a:ext cx="9818016" cy="1989055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Developing HR Skills at Morrisons</a:t>
            </a:r>
            <a:b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https://1drv.ms/p/s!Ar_EwBu4Am0LnmhzST_wBNzZHZHF</a:t>
            </a:r>
            <a:b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004D62-69C5-4216-BFC1-C81955E24E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2080" y="1996440"/>
            <a:ext cx="9265920" cy="4739640"/>
          </a:xfrm>
        </p:spPr>
        <p:txBody>
          <a:bodyPr>
            <a:normAutofit/>
          </a:bodyPr>
          <a:lstStyle/>
          <a:p>
            <a:endParaRPr lang="en-US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Theodore </a:t>
            </a:r>
            <a:r>
              <a:rPr lang="en-US" sz="3500" dirty="0" err="1">
                <a:latin typeface="Arial" panose="020B0604020202020204" pitchFamily="34" charset="0"/>
                <a:cs typeface="Arial" panose="020B0604020202020204" pitchFamily="34" charset="0"/>
              </a:rPr>
              <a:t>Toko</a:t>
            </a:r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 MANZAMBI</a:t>
            </a:r>
          </a:p>
          <a:p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1904060</a:t>
            </a:r>
          </a:p>
          <a:p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 </a:t>
            </a:r>
          </a:p>
          <a:p>
            <a:r>
              <a:rPr lang="en-US" sz="3500" dirty="0">
                <a:latin typeface="Arial" panose="020B0604020202020204" pitchFamily="34" charset="0"/>
                <a:cs typeface="Arial" panose="020B0604020202020204" pitchFamily="34" charset="0"/>
              </a:rPr>
              <a:t>BMMB 7007</a:t>
            </a:r>
          </a:p>
          <a:p>
            <a:endParaRPr lang="en-US" sz="3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The University of Wales Trinity Saint David</a:t>
            </a:r>
          </a:p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28/04/2023</a:t>
            </a:r>
          </a:p>
        </p:txBody>
      </p:sp>
    </p:spTree>
    <p:extLst>
      <p:ext uri="{BB962C8B-B14F-4D97-AF65-F5344CB8AC3E}">
        <p14:creationId xmlns:p14="http://schemas.microsoft.com/office/powerpoint/2010/main" val="40933121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CC3AF-7FBE-4D05-8296-2B76AC73B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FCB41-D21F-4254-AFA1-17AEAD3C6D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Human Resources priorities and Recommendations</a:t>
            </a:r>
          </a:p>
          <a:p>
            <a:pPr>
              <a:lnSpc>
                <a:spcPct val="150000"/>
              </a:lnSpc>
            </a:pPr>
            <a:r>
              <a:rPr lang="en-US" dirty="0"/>
              <a:t>Competencies needed to implement the Recommendations</a:t>
            </a:r>
          </a:p>
          <a:p>
            <a:pPr>
              <a:lnSpc>
                <a:spcPct val="150000"/>
              </a:lnSpc>
            </a:pPr>
            <a:r>
              <a:rPr lang="en-US" dirty="0"/>
              <a:t>Future-oriented HR practice Skills</a:t>
            </a:r>
          </a:p>
          <a:p>
            <a:pPr>
              <a:lnSpc>
                <a:spcPct val="150000"/>
              </a:lnSpc>
            </a:pPr>
            <a:r>
              <a:rPr lang="en-US" dirty="0"/>
              <a:t>Action Plan for Skills Development </a:t>
            </a:r>
          </a:p>
          <a:p>
            <a:pPr>
              <a:lnSpc>
                <a:spcPct val="150000"/>
              </a:lnSpc>
            </a:pPr>
            <a:r>
              <a:rPr lang="en-US" dirty="0"/>
              <a:t>References  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EAFC34-C1DB-40EE-BFDB-83CC24944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699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9132E-445D-4BE3-ADB1-D20A140CF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Human resources priorities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8B103F-AECC-436A-B427-381732115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50986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000" dirty="0"/>
              <a:t>The company needs to introduce a routines training program to develop better outcomes 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Established training patterns for the managers and supervisors aiding them to follow the rules effectively (</a:t>
            </a:r>
            <a:r>
              <a:rPr lang="en-US" sz="2000" dirty="0" err="1"/>
              <a:t>Chanana</a:t>
            </a:r>
            <a:r>
              <a:rPr lang="en-US" sz="2000" dirty="0"/>
              <a:t>, 2020)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This is aiding </a:t>
            </a:r>
            <a:r>
              <a:rPr lang="en-GB" sz="2000" dirty="0"/>
              <a:t>in avoiding violation of the GDPR and shields Morrisons Supermarket from being penalised in court and before tribunals (</a:t>
            </a:r>
            <a:r>
              <a:rPr lang="en-US" sz="2000" dirty="0"/>
              <a:t>Ismail, et al., 2019)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The pay difference between men and women needs to be reduced to have higher attraction and development of the employees (</a:t>
            </a:r>
            <a:r>
              <a:rPr lang="en-US" sz="2000" dirty="0" err="1"/>
              <a:t>Arasanmi</a:t>
            </a:r>
            <a:r>
              <a:rPr lang="en-US" sz="2000" dirty="0"/>
              <a:t>, et al., 2019)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Equality needed to be maintained within the organization to meet employee requirements (</a:t>
            </a:r>
            <a:r>
              <a:rPr lang="en-US" sz="2000" dirty="0" err="1"/>
              <a:t>Shrotryia</a:t>
            </a:r>
            <a:r>
              <a:rPr lang="en-US" sz="2000" dirty="0"/>
              <a:t>, et al., 2019) </a:t>
            </a:r>
          </a:p>
          <a:p>
            <a:pPr>
              <a:lnSpc>
                <a:spcPct val="150000"/>
              </a:lnSpc>
            </a:pPr>
            <a:endParaRPr lang="en-US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6B3C0F-2F18-48D3-A656-C033136C9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2227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F36F9-6B04-4842-91AB-48D421365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E14F9-2B08-4206-AB8A-4519B1093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50633" cy="4351338"/>
          </a:xfrm>
        </p:spPr>
        <p:txBody>
          <a:bodyPr>
            <a:normAutofit/>
          </a:bodyPr>
          <a:lstStyle/>
          <a:p>
            <a:r>
              <a:rPr lang="en-US" sz="2000" dirty="0"/>
              <a:t>Two – way communication system needed to be developed to avoid miscommunication and errors (Gemeda &amp; Lee, 2020)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277CFC-555A-4F09-A729-A96AC1786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4</a:t>
            </a:fld>
            <a:endParaRPr lang="en-US"/>
          </a:p>
        </p:txBody>
      </p:sp>
      <p:pic>
        <p:nvPicPr>
          <p:cNvPr id="1026" name="Picture 2" descr="Effective Communication on Board - Currents Bluewater Cruising">
            <a:extLst>
              <a:ext uri="{FF2B5EF4-FFF2-40B4-BE49-F238E27FC236}">
                <a16:creationId xmlns:a16="http://schemas.microsoft.com/office/drawing/2014/main" id="{D3C9A6C5-FEC1-4D8B-82D9-3AB27865FC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84"/>
          <a:stretch/>
        </p:blipFill>
        <p:spPr bwMode="auto">
          <a:xfrm>
            <a:off x="815651" y="2927041"/>
            <a:ext cx="5450633" cy="2148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1A472D9-B75C-4642-ABCE-29CB1F307FDD}"/>
              </a:ext>
            </a:extLst>
          </p:cNvPr>
          <p:cNvSpPr txBox="1">
            <a:spLocks/>
          </p:cNvSpPr>
          <p:nvPr/>
        </p:nvSpPr>
        <p:spPr>
          <a:xfrm>
            <a:off x="6443245" y="955040"/>
            <a:ext cx="5450633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Efficiency level in the organizations needed to be increased (Sharma, et al., 2020)</a:t>
            </a:r>
          </a:p>
          <a:p>
            <a:r>
              <a:rPr lang="en-US" sz="2000" dirty="0"/>
              <a:t>Recognition should be granted to the employees top feel motivation (</a:t>
            </a:r>
            <a:r>
              <a:rPr lang="en-US" sz="2000" dirty="0" err="1"/>
              <a:t>Tsaur</a:t>
            </a:r>
            <a:r>
              <a:rPr lang="en-US" sz="2000" dirty="0"/>
              <a:t>, et al., 2019)</a:t>
            </a:r>
          </a:p>
          <a:p>
            <a:r>
              <a:rPr lang="en-US" sz="2000" dirty="0"/>
              <a:t>Employee interactions should be healthy and peaceful. Increasing the interactions is necessary for the proper employee engagement </a:t>
            </a:r>
          </a:p>
          <a:p>
            <a:r>
              <a:rPr lang="en-US" sz="2000" dirty="0"/>
              <a:t>Investing in the employees and in the company is a timey need </a:t>
            </a:r>
          </a:p>
        </p:txBody>
      </p:sp>
      <p:pic>
        <p:nvPicPr>
          <p:cNvPr id="1028" name="Picture 4" descr="Increase Employee Engagement with Corporate Giving">
            <a:extLst>
              <a:ext uri="{FF2B5EF4-FFF2-40B4-BE49-F238E27FC236}">
                <a16:creationId xmlns:a16="http://schemas.microsoft.com/office/drawing/2014/main" id="{3631E1D3-5B4D-4AFD-96D2-FE5160B87A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1413" y="4089543"/>
            <a:ext cx="5262465" cy="174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0EEF9A-F15D-450B-8D1D-C0A193D5DF4D}"/>
              </a:ext>
            </a:extLst>
          </p:cNvPr>
          <p:cNvSpPr txBox="1"/>
          <p:nvPr/>
        </p:nvSpPr>
        <p:spPr>
          <a:xfrm>
            <a:off x="1940904" y="5075546"/>
            <a:ext cx="3245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/>
              <a:t>Figure 3: Communication pattern needed </a:t>
            </a:r>
          </a:p>
          <a:p>
            <a:pPr algn="ctr"/>
            <a:r>
              <a:rPr lang="en-US" sz="1200" dirty="0"/>
              <a:t>Source: (Ewing, et al., 2019)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54F839-28C0-4C96-B219-CFE961443DE5}"/>
              </a:ext>
            </a:extLst>
          </p:cNvPr>
          <p:cNvSpPr txBox="1"/>
          <p:nvPr/>
        </p:nvSpPr>
        <p:spPr>
          <a:xfrm>
            <a:off x="7545949" y="5902960"/>
            <a:ext cx="3245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/>
              <a:t>Figure 4: Key drivers for employee engagement </a:t>
            </a:r>
          </a:p>
          <a:p>
            <a:pPr algn="ctr"/>
            <a:r>
              <a:rPr lang="en-US" sz="1200" dirty="0"/>
              <a:t>Source: (Sharma, et al., 2020)</a:t>
            </a:r>
          </a:p>
        </p:txBody>
      </p:sp>
    </p:spTree>
    <p:extLst>
      <p:ext uri="{BB962C8B-B14F-4D97-AF65-F5344CB8AC3E}">
        <p14:creationId xmlns:p14="http://schemas.microsoft.com/office/powerpoint/2010/main" val="2244601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A09A2-3E00-474C-9699-50C5E95AF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1E628-22E1-4AE8-892B-19F676D5C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 err="1"/>
              <a:t>Organisation</a:t>
            </a:r>
            <a:r>
              <a:rPr lang="en-US" sz="2400" dirty="0"/>
              <a:t> need to apply more focus on the employee wellbeing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Feedbacks are needed to be encourage and this makes employees feel valued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Company culture is necessary to be developed with relation to the employees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Leadership training for the managers and supervisors to develop the outcomes effectively (Asif, et al., 2019)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Encouraging the positive work conflicts to get more information regarding the working patterns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778599-D2C5-4FA0-B32A-637C5FCFF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661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D5CB6-1C3A-4F7E-BACF-5CB975AD0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624" y="91997"/>
            <a:ext cx="10515600" cy="1325563"/>
          </a:xfrm>
        </p:spPr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B41A-6EDF-449F-AF63-214863965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7560"/>
            <a:ext cx="10515600" cy="870922"/>
          </a:xfrm>
        </p:spPr>
        <p:txBody>
          <a:bodyPr>
            <a:normAutofit/>
          </a:bodyPr>
          <a:lstStyle/>
          <a:p>
            <a:r>
              <a:rPr lang="en-US" sz="2400" dirty="0"/>
              <a:t>Identification of the clear definitions and needed outcomes in workplace culture, leadership, employee experience and results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4B6F15-A40B-45E5-A143-22CE0129F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6</a:t>
            </a:fld>
            <a:endParaRPr lang="en-US"/>
          </a:p>
        </p:txBody>
      </p:sp>
      <p:pic>
        <p:nvPicPr>
          <p:cNvPr id="2050" name="Picture 2" descr="How Can You Improve Your Employee Engagement?">
            <a:extLst>
              <a:ext uri="{FF2B5EF4-FFF2-40B4-BE49-F238E27FC236}">
                <a16:creationId xmlns:a16="http://schemas.microsoft.com/office/drawing/2014/main" id="{D4520279-64FC-4F17-BD43-13C1CCFB54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466" y="2146758"/>
            <a:ext cx="7271067" cy="2789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233CB66-CC85-4C05-9264-3C8B0C6932F1}"/>
              </a:ext>
            </a:extLst>
          </p:cNvPr>
          <p:cNvSpPr txBox="1">
            <a:spLocks/>
          </p:cNvSpPr>
          <p:nvPr/>
        </p:nvSpPr>
        <p:spPr>
          <a:xfrm>
            <a:off x="906624" y="5365101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Understanding the grievances of the employees separate system to listen and treat these issues </a:t>
            </a:r>
          </a:p>
          <a:p>
            <a:r>
              <a:rPr lang="en-US" sz="2400" dirty="0"/>
              <a:t>Proper follow up for the employees regarding their work culture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AFFF23-E610-46A8-8FC1-6C3CDDFFEC6E}"/>
              </a:ext>
            </a:extLst>
          </p:cNvPr>
          <p:cNvSpPr txBox="1"/>
          <p:nvPr/>
        </p:nvSpPr>
        <p:spPr>
          <a:xfrm>
            <a:off x="3622288" y="4728975"/>
            <a:ext cx="49474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/>
              <a:t>Figure 5: Factors needed in employee engagement development </a:t>
            </a:r>
          </a:p>
          <a:p>
            <a:pPr algn="ctr"/>
            <a:r>
              <a:rPr lang="en-US" sz="1200" dirty="0"/>
              <a:t>Source: (www.cxeinc.com)</a:t>
            </a:r>
          </a:p>
        </p:txBody>
      </p:sp>
    </p:spTree>
    <p:extLst>
      <p:ext uri="{BB962C8B-B14F-4D97-AF65-F5344CB8AC3E}">
        <p14:creationId xmlns:p14="http://schemas.microsoft.com/office/powerpoint/2010/main" val="4035833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AC8F2-5F38-4A50-A08C-731A88B8C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 Plan for Skills Development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E0F5E-F1D5-4B61-9BC9-4F13D105C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7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3821315-FA80-4654-9A5A-B6C7AE3EEA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8470680"/>
              </p:ext>
            </p:extLst>
          </p:nvPr>
        </p:nvGraphicFramePr>
        <p:xfrm>
          <a:off x="838200" y="2310208"/>
          <a:ext cx="10515599" cy="427228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496863">
                  <a:extLst>
                    <a:ext uri="{9D8B030D-6E8A-4147-A177-3AD203B41FA5}">
                      <a16:colId xmlns:a16="http://schemas.microsoft.com/office/drawing/2014/main" val="3285504380"/>
                    </a:ext>
                  </a:extLst>
                </a:gridCol>
                <a:gridCol w="3339776">
                  <a:extLst>
                    <a:ext uri="{9D8B030D-6E8A-4147-A177-3AD203B41FA5}">
                      <a16:colId xmlns:a16="http://schemas.microsoft.com/office/drawing/2014/main" val="1224521984"/>
                    </a:ext>
                  </a:extLst>
                </a:gridCol>
                <a:gridCol w="2060199">
                  <a:extLst>
                    <a:ext uri="{9D8B030D-6E8A-4147-A177-3AD203B41FA5}">
                      <a16:colId xmlns:a16="http://schemas.microsoft.com/office/drawing/2014/main" val="2392234356"/>
                    </a:ext>
                  </a:extLst>
                </a:gridCol>
                <a:gridCol w="2036057">
                  <a:extLst>
                    <a:ext uri="{9D8B030D-6E8A-4147-A177-3AD203B41FA5}">
                      <a16:colId xmlns:a16="http://schemas.microsoft.com/office/drawing/2014/main" val="1125651473"/>
                    </a:ext>
                  </a:extLst>
                </a:gridCol>
                <a:gridCol w="1582704">
                  <a:extLst>
                    <a:ext uri="{9D8B030D-6E8A-4147-A177-3AD203B41FA5}">
                      <a16:colId xmlns:a16="http://schemas.microsoft.com/office/drawing/2014/main" val="5058908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Skills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Aim of skill development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Approaches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Results expected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Time plan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305235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Developing emotional intelligence skills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Understanding the employees regarding their needs and wants to develop more outcomes favorable to the employee development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Increasing social interactions, get togethers, functions ad communication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Healthy relationship among employees with less conflicts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Need to finish with in 6 months of time period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0607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Increasing communication skills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Effective level of communication among the departments making significant reduction in errors and increasing engagement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Training sessions, communication practicing with the collogues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Effective and error free communication between the employees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dirty="0"/>
                        <a:t>Need to finish with in 6 months of time period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18814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Increasing better interpersonal skills among employees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Increasing the understanding among employees and making significant development of grievance handling skills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Trainings with on the job and off the job training methods, mentoring and workshops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700" dirty="0"/>
                        <a:t>Positive working culture with in the organization that enables development of the employee actions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dirty="0"/>
                        <a:t>Need to finish with in 8 months of time period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4088561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D787A67-D2EB-4C5E-A410-6395E600E8FC}"/>
              </a:ext>
            </a:extLst>
          </p:cNvPr>
          <p:cNvSpPr txBox="1"/>
          <p:nvPr/>
        </p:nvSpPr>
        <p:spPr>
          <a:xfrm>
            <a:off x="914400" y="1539551"/>
            <a:ext cx="10439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Different  skills needed by HR to be developed for a better engagement of employees within the </a:t>
            </a:r>
            <a:r>
              <a:rPr lang="en-US" dirty="0" err="1"/>
              <a:t>organisation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4975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3F71B-60B1-4F3E-A8E4-FD47BBC9C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83110"/>
            <a:ext cx="10515600" cy="1325563"/>
          </a:xfrm>
        </p:spPr>
        <p:txBody>
          <a:bodyPr/>
          <a:lstStyle/>
          <a:p>
            <a:r>
              <a:rPr lang="en-US" dirty="0" err="1"/>
              <a:t>Cont</a:t>
            </a:r>
            <a:r>
              <a:rPr lang="en-US" dirty="0"/>
              <a:t>…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735161-5377-4116-952A-24978B4ECC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8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6B58E25-1B22-4009-AF0C-0B8F1AFE566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0198956"/>
              </p:ext>
            </p:extLst>
          </p:nvPr>
        </p:nvGraphicFramePr>
        <p:xfrm>
          <a:off x="838200" y="1020699"/>
          <a:ext cx="10515600" cy="570077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496864">
                  <a:extLst>
                    <a:ext uri="{9D8B030D-6E8A-4147-A177-3AD203B41FA5}">
                      <a16:colId xmlns:a16="http://schemas.microsoft.com/office/drawing/2014/main" val="3285504380"/>
                    </a:ext>
                  </a:extLst>
                </a:gridCol>
                <a:gridCol w="3339776">
                  <a:extLst>
                    <a:ext uri="{9D8B030D-6E8A-4147-A177-3AD203B41FA5}">
                      <a16:colId xmlns:a16="http://schemas.microsoft.com/office/drawing/2014/main" val="1224521984"/>
                    </a:ext>
                  </a:extLst>
                </a:gridCol>
                <a:gridCol w="2060199">
                  <a:extLst>
                    <a:ext uri="{9D8B030D-6E8A-4147-A177-3AD203B41FA5}">
                      <a16:colId xmlns:a16="http://schemas.microsoft.com/office/drawing/2014/main" val="2392234356"/>
                    </a:ext>
                  </a:extLst>
                </a:gridCol>
                <a:gridCol w="2036057">
                  <a:extLst>
                    <a:ext uri="{9D8B030D-6E8A-4147-A177-3AD203B41FA5}">
                      <a16:colId xmlns:a16="http://schemas.microsoft.com/office/drawing/2014/main" val="1125651473"/>
                    </a:ext>
                  </a:extLst>
                </a:gridCol>
                <a:gridCol w="1582704">
                  <a:extLst>
                    <a:ext uri="{9D8B030D-6E8A-4147-A177-3AD203B41FA5}">
                      <a16:colId xmlns:a16="http://schemas.microsoft.com/office/drawing/2014/main" val="5058908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Skills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/>
                        <a:t>Aim of skill development 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Approaches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Results expected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Time plan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305235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Developing Listening skills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Listening to the employees is necessary to manage the effective workforce free from errors in development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Training sessions, self learning with videos and supervisor mentoring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Peaceful, error free and effective communication actions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Need to finish with in 8 months of time period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0607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Charismatic leadership skills need to be developed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Charisma makes employees to follow the supervisor and managers for the effective outcome development. This is necessary for the better management of the employee actions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Leadership training, mentoring actions with the supervisors and self learning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Effective employee pool following the leaders and learning from the leaders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With in 10 months need to practice and develop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18814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Power delegation skills needed to be developed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Effective outcome of the employees can be  generated with proper delegation. Developing skills for the proper work delegation to gain maximum from the employees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Practice sessions, training and development sessions and self learning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1600" dirty="0"/>
                        <a:t>Happy employee pool with bearable working pattern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Need to practice with 6 months 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408856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05374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B00B3-F449-4163-9DE1-86BE1A3F7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9391D-F26E-4CB9-ADEB-B02376C42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1242"/>
            <a:ext cx="10515600" cy="5460234"/>
          </a:xfrm>
        </p:spPr>
        <p:txBody>
          <a:bodyPr>
            <a:normAutofit fontScale="55000" lnSpcReduction="20000"/>
          </a:bodyPr>
          <a:lstStyle/>
          <a:p>
            <a:r>
              <a:rPr lang="en-US" dirty="0" err="1"/>
              <a:t>Arasanmi</a:t>
            </a:r>
            <a:r>
              <a:rPr lang="en-US" dirty="0"/>
              <a:t>, C.N. and Krishna, A., 2019. Employer branding: perceived </a:t>
            </a:r>
            <a:r>
              <a:rPr lang="en-US" dirty="0" err="1"/>
              <a:t>organisational</a:t>
            </a:r>
            <a:r>
              <a:rPr lang="en-US" dirty="0"/>
              <a:t> support and employee retention–the mediating role of </a:t>
            </a:r>
            <a:r>
              <a:rPr lang="en-US" dirty="0" err="1"/>
              <a:t>organisational</a:t>
            </a:r>
            <a:r>
              <a:rPr lang="en-US" dirty="0"/>
              <a:t> commitment. </a:t>
            </a:r>
            <a:r>
              <a:rPr lang="en-US" i="1" dirty="0"/>
              <a:t>Industrial and Commercial Training</a:t>
            </a:r>
            <a:r>
              <a:rPr lang="en-US" dirty="0"/>
              <a:t>, </a:t>
            </a:r>
            <a:r>
              <a:rPr lang="en-US" i="1" dirty="0"/>
              <a:t>51</a:t>
            </a:r>
            <a:r>
              <a:rPr lang="en-US" dirty="0"/>
              <a:t>(3), pp.174-183.</a:t>
            </a:r>
          </a:p>
          <a:p>
            <a:r>
              <a:rPr lang="en-US" dirty="0"/>
              <a:t>Annual Report, 2021</a:t>
            </a:r>
          </a:p>
          <a:p>
            <a:r>
              <a:rPr lang="en-US" dirty="0"/>
              <a:t>Asif, M., Qing, M., Hwang, J., and Shi, H., 2019. Ethical leadership, affective commitment, work engagement, and creativity: Testing a multiple mediation approach. </a:t>
            </a:r>
            <a:r>
              <a:rPr lang="en-US" i="1" dirty="0"/>
              <a:t>Sustainability</a:t>
            </a:r>
            <a:r>
              <a:rPr lang="en-US" dirty="0"/>
              <a:t>, </a:t>
            </a:r>
            <a:r>
              <a:rPr lang="en-US" i="1" dirty="0"/>
              <a:t>11</a:t>
            </a:r>
            <a:r>
              <a:rPr lang="en-US" dirty="0"/>
              <a:t>(16), p.4489.</a:t>
            </a:r>
          </a:p>
          <a:p>
            <a:r>
              <a:rPr lang="en-US" dirty="0" err="1"/>
              <a:t>Chanana</a:t>
            </a:r>
            <a:r>
              <a:rPr lang="en-US" dirty="0"/>
              <a:t>, N., 2021. Employee engagement practices during COVID‐19 lockdown. </a:t>
            </a:r>
            <a:r>
              <a:rPr lang="en-US" i="1" dirty="0"/>
              <a:t>Journal of public affairs</a:t>
            </a:r>
            <a:r>
              <a:rPr lang="en-US" dirty="0"/>
              <a:t>, </a:t>
            </a:r>
            <a:r>
              <a:rPr lang="en-US" i="1" dirty="0"/>
              <a:t>21</a:t>
            </a:r>
            <a:r>
              <a:rPr lang="en-US" dirty="0"/>
              <a:t>(4), p.e2508.</a:t>
            </a:r>
          </a:p>
          <a:p>
            <a:r>
              <a:rPr lang="en-US" dirty="0"/>
              <a:t>Ewing, M., Men, L.R. and O’Neil, J., 2019. Using social media to engage employees: Insights from internal communication managers. </a:t>
            </a:r>
            <a:r>
              <a:rPr lang="en-US" i="1" dirty="0"/>
              <a:t>International Journal of Strategic Communication</a:t>
            </a:r>
            <a:r>
              <a:rPr lang="en-US" dirty="0"/>
              <a:t>, </a:t>
            </a:r>
            <a:r>
              <a:rPr lang="en-US" i="1" dirty="0"/>
              <a:t>13</a:t>
            </a:r>
            <a:r>
              <a:rPr lang="en-US" dirty="0"/>
              <a:t>(2), pp.110-132.</a:t>
            </a:r>
          </a:p>
          <a:p>
            <a:r>
              <a:rPr lang="en-US" dirty="0"/>
              <a:t>Gemeda, H.K. and Lee, J., 2020. Leadership styles, work engagement and outcomes among information and communications technology professionals: A cross-national study. </a:t>
            </a:r>
            <a:r>
              <a:rPr lang="en-US" i="1" dirty="0" err="1"/>
              <a:t>Heliyon</a:t>
            </a:r>
            <a:r>
              <a:rPr lang="en-US" dirty="0"/>
              <a:t>, </a:t>
            </a:r>
            <a:r>
              <a:rPr lang="en-US" i="1" dirty="0"/>
              <a:t>6</a:t>
            </a:r>
            <a:r>
              <a:rPr lang="en-US" dirty="0"/>
              <a:t>(4), p.e03699.</a:t>
            </a:r>
          </a:p>
          <a:p>
            <a:r>
              <a:rPr lang="en-US" dirty="0"/>
              <a:t>https://www.cxeinc.com/blog/how-can-you-improve-your-employee-engagement</a:t>
            </a:r>
          </a:p>
          <a:p>
            <a:r>
              <a:rPr lang="en-US" dirty="0"/>
              <a:t>Ismail, H.N., Iqbal, A. and Nasr, L., 2019. Employee engagement and job performance in Lebanon: the mediating role of creativity. </a:t>
            </a:r>
            <a:r>
              <a:rPr lang="en-US" i="1" dirty="0"/>
              <a:t>International Journal of Productivity and Performance Management</a:t>
            </a:r>
            <a:r>
              <a:rPr lang="en-US" dirty="0"/>
              <a:t>, </a:t>
            </a:r>
            <a:r>
              <a:rPr lang="en-US" i="1" dirty="0"/>
              <a:t>68</a:t>
            </a:r>
            <a:r>
              <a:rPr lang="en-US" dirty="0"/>
              <a:t>(3), pp.506-523.</a:t>
            </a:r>
          </a:p>
          <a:p>
            <a:r>
              <a:rPr lang="en-US" dirty="0"/>
              <a:t>Kwon, K. and Kim, T., 2020. An integrative literature review of employee engagement and innovative behavior: Revisiting the JD-R model. </a:t>
            </a:r>
            <a:r>
              <a:rPr lang="en-US" i="1" dirty="0"/>
              <a:t>Human Resource Management Review</a:t>
            </a:r>
            <a:r>
              <a:rPr lang="en-US" dirty="0"/>
              <a:t>, </a:t>
            </a:r>
            <a:r>
              <a:rPr lang="en-US" i="1" dirty="0"/>
              <a:t>30</a:t>
            </a:r>
            <a:r>
              <a:rPr lang="en-US" dirty="0"/>
              <a:t>(2), p.100704.</a:t>
            </a:r>
          </a:p>
          <a:p>
            <a:r>
              <a:rPr lang="en-US" dirty="0"/>
              <a:t>Sharma, P.K. and </a:t>
            </a:r>
            <a:r>
              <a:rPr lang="en-US" dirty="0" err="1"/>
              <a:t>Kumra</a:t>
            </a:r>
            <a:r>
              <a:rPr lang="en-US" dirty="0"/>
              <a:t>, R., 2020. Relationship between workplace spirituality, organizational justice, and mental health: the mediation role of employee engagement. </a:t>
            </a:r>
            <a:r>
              <a:rPr lang="en-US" i="1" dirty="0"/>
              <a:t>Journal of Advances in Management Research</a:t>
            </a:r>
            <a:r>
              <a:rPr lang="en-US" dirty="0"/>
              <a:t>, </a:t>
            </a:r>
            <a:r>
              <a:rPr lang="en-US" i="1" dirty="0"/>
              <a:t>17</a:t>
            </a:r>
            <a:r>
              <a:rPr lang="en-US" dirty="0"/>
              <a:t>(5), pp.627-650.</a:t>
            </a:r>
          </a:p>
          <a:p>
            <a:r>
              <a:rPr lang="en-US" dirty="0" err="1"/>
              <a:t>Shrotryia</a:t>
            </a:r>
            <a:r>
              <a:rPr lang="en-US" dirty="0"/>
              <a:t>, V.K. and </a:t>
            </a:r>
            <a:r>
              <a:rPr lang="en-US" dirty="0" err="1"/>
              <a:t>Dhanda</a:t>
            </a:r>
            <a:r>
              <a:rPr lang="en-US" dirty="0"/>
              <a:t>, U., 2019. Content validity of assessment instrument for employee engagement. </a:t>
            </a:r>
            <a:r>
              <a:rPr lang="en-US" i="1" dirty="0"/>
              <a:t>Sage Open</a:t>
            </a:r>
            <a:r>
              <a:rPr lang="en-US" dirty="0"/>
              <a:t>, </a:t>
            </a:r>
            <a:r>
              <a:rPr lang="en-US" i="1" dirty="0"/>
              <a:t>9</a:t>
            </a:r>
            <a:r>
              <a:rPr lang="en-US" dirty="0"/>
              <a:t>(1), p.2158244018821751.</a:t>
            </a:r>
          </a:p>
          <a:p>
            <a:r>
              <a:rPr lang="en-US" dirty="0" err="1"/>
              <a:t>Tsaur</a:t>
            </a:r>
            <a:r>
              <a:rPr lang="en-US" dirty="0"/>
              <a:t>, S.H., Hsu, F.S. and Lin, H., 2019. Workplace fun and work engagement in tourism and hospitality: The role of psychological capital. </a:t>
            </a:r>
            <a:r>
              <a:rPr lang="en-US" i="1" dirty="0"/>
              <a:t>International Journal of Hospitality Management</a:t>
            </a:r>
            <a:r>
              <a:rPr lang="en-US" dirty="0"/>
              <a:t>, </a:t>
            </a:r>
            <a:r>
              <a:rPr lang="en-US" i="1" dirty="0"/>
              <a:t>81</a:t>
            </a:r>
            <a:r>
              <a:rPr lang="en-US" dirty="0"/>
              <a:t>, pp.131-140.</a:t>
            </a:r>
          </a:p>
          <a:p>
            <a:r>
              <a:rPr lang="en-US" dirty="0" err="1"/>
              <a:t>Millacci</a:t>
            </a:r>
            <a:r>
              <a:rPr lang="en-US" dirty="0"/>
              <a:t>, T.S., 2019. </a:t>
            </a:r>
            <a:r>
              <a:rPr lang="en-US" i="1" dirty="0"/>
              <a:t>Emotional Intelligence Frameworks, Charts, Diagrams &amp; Graphs, Article.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1D0EEE-8165-450D-995A-AADA82BD4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871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524E63F-420D-6337-A402-B5E29FAEE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87BA4-EFAA-4A2C-A533-4C18E107DDF4}" type="slidenum">
              <a:rPr lang="en-US" smtClean="0"/>
              <a:t>10</a:t>
            </a:fld>
            <a:endParaRPr lang="en-US"/>
          </a:p>
        </p:txBody>
      </p:sp>
      <p:pic>
        <p:nvPicPr>
          <p:cNvPr id="1026" name="Picture 2" descr="Thank you - MAGICMOTORSPORT Official Website">
            <a:extLst>
              <a:ext uri="{FF2B5EF4-FFF2-40B4-BE49-F238E27FC236}">
                <a16:creationId xmlns:a16="http://schemas.microsoft.com/office/drawing/2014/main" id="{D5F91FA4-E41A-7386-628A-CF84C9B156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150" y="1181100"/>
            <a:ext cx="9029700" cy="4682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84620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</TotalTime>
  <Words>1235</Words>
  <Application>Microsoft Office PowerPoint</Application>
  <PresentationFormat>Widescreen</PresentationFormat>
  <Paragraphs>109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Developing HR Skills at Morrisons  https://1drv.ms/p/s!Ar_EwBu4Am0LnmhzST_wBNzZHZHF  </vt:lpstr>
      <vt:lpstr>Contents </vt:lpstr>
      <vt:lpstr>Human resources priorities and Recommendations</vt:lpstr>
      <vt:lpstr>Cont…</vt:lpstr>
      <vt:lpstr>Cont…</vt:lpstr>
      <vt:lpstr>Cont…</vt:lpstr>
      <vt:lpstr>Action Plan for Skills Development </vt:lpstr>
      <vt:lpstr>Cont…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 at Morrisons</dc:title>
  <dc:creator>Udeshika</dc:creator>
  <cp:lastModifiedBy>Theodore Manzambi</cp:lastModifiedBy>
  <cp:revision>75</cp:revision>
  <dcterms:created xsi:type="dcterms:W3CDTF">2023-04-02T03:33:37Z</dcterms:created>
  <dcterms:modified xsi:type="dcterms:W3CDTF">2023-04-29T00:16:37Z</dcterms:modified>
</cp:coreProperties>
</file>